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33"/>
  </p:notesMasterIdLst>
  <p:handoutMasterIdLst>
    <p:handoutMasterId r:id="rId34"/>
  </p:handoutMasterIdLst>
  <p:sldIdLst>
    <p:sldId id="932" r:id="rId3"/>
    <p:sldId id="933" r:id="rId4"/>
    <p:sldId id="500" r:id="rId5"/>
    <p:sldId id="786" r:id="rId6"/>
    <p:sldId id="791" r:id="rId7"/>
    <p:sldId id="867" r:id="rId8"/>
    <p:sldId id="920" r:id="rId9"/>
    <p:sldId id="911" r:id="rId10"/>
    <p:sldId id="923" r:id="rId11"/>
    <p:sldId id="921" r:id="rId12"/>
    <p:sldId id="925" r:id="rId13"/>
    <p:sldId id="924" r:id="rId14"/>
    <p:sldId id="878" r:id="rId15"/>
    <p:sldId id="907" r:id="rId16"/>
    <p:sldId id="912" r:id="rId17"/>
    <p:sldId id="880" r:id="rId18"/>
    <p:sldId id="919" r:id="rId19"/>
    <p:sldId id="910" r:id="rId20"/>
    <p:sldId id="927" r:id="rId21"/>
    <p:sldId id="926" r:id="rId22"/>
    <p:sldId id="928" r:id="rId23"/>
    <p:sldId id="929" r:id="rId24"/>
    <p:sldId id="870" r:id="rId25"/>
    <p:sldId id="930" r:id="rId26"/>
    <p:sldId id="931" r:id="rId27"/>
    <p:sldId id="882" r:id="rId28"/>
    <p:sldId id="883" r:id="rId29"/>
    <p:sldId id="934" r:id="rId30"/>
    <p:sldId id="884" r:id="rId31"/>
    <p:sldId id="885" r:id="rId32"/>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ＭＳ Ｐゴシック" charset="0"/>
        <a:cs typeface="ＭＳ Ｐゴシック" charset="0"/>
      </a:defRPr>
    </a:lvl5pPr>
    <a:lvl6pPr marL="2286000" algn="l" defTabSz="457200" rtl="0" eaLnBrk="1" latinLnBrk="0" hangingPunct="1">
      <a:defRPr sz="2400" kern="1200">
        <a:solidFill>
          <a:schemeClr val="tx1"/>
        </a:solidFill>
        <a:latin typeface="Arial" charset="0"/>
        <a:ea typeface="ＭＳ Ｐゴシック" charset="0"/>
        <a:cs typeface="ＭＳ Ｐゴシック" charset="0"/>
      </a:defRPr>
    </a:lvl6pPr>
    <a:lvl7pPr marL="2743200" algn="l" defTabSz="457200" rtl="0" eaLnBrk="1" latinLnBrk="0" hangingPunct="1">
      <a:defRPr sz="2400" kern="1200">
        <a:solidFill>
          <a:schemeClr val="tx1"/>
        </a:solidFill>
        <a:latin typeface="Arial" charset="0"/>
        <a:ea typeface="ＭＳ Ｐゴシック" charset="0"/>
        <a:cs typeface="ＭＳ Ｐゴシック" charset="0"/>
      </a:defRPr>
    </a:lvl7pPr>
    <a:lvl8pPr marL="3200400" algn="l" defTabSz="457200" rtl="0" eaLnBrk="1" latinLnBrk="0" hangingPunct="1">
      <a:defRPr sz="2400" kern="1200">
        <a:solidFill>
          <a:schemeClr val="tx1"/>
        </a:solidFill>
        <a:latin typeface="Arial" charset="0"/>
        <a:ea typeface="ＭＳ Ｐゴシック" charset="0"/>
        <a:cs typeface="ＭＳ Ｐゴシック" charset="0"/>
      </a:defRPr>
    </a:lvl8pPr>
    <a:lvl9pPr marL="3657600" algn="l" defTabSz="457200" rtl="0" eaLnBrk="1" latinLnBrk="0" hangingPunct="1">
      <a:defRPr sz="2400" kern="1200">
        <a:solidFill>
          <a:schemeClr val="tx1"/>
        </a:solidFill>
        <a:latin typeface="Arial" charset="0"/>
        <a:ea typeface="ＭＳ Ｐゴシック" charset="0"/>
        <a:cs typeface="ＭＳ Ｐゴシック" charset="0"/>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ext>
  </p:extLst>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Jane Gibbons" initials="JG" lastIdx="12" clrIdx="0"/>
  <p:cmAuthor id="1" name="Rodrigo Floriano" initials="RF" lastIdx="2" clrIdx="1"/>
  <p:cmAuthor id="2" name="Jane Gibbons -X (jagibbon - DEL ORO CONSULTING INC at Cisco)" initials="JG-(-DOCIaC" lastIdx="4" clrIdx="2">
    <p:extLst>
      <p:ext uri="{19B8F6BF-5375-455C-9EA6-DF929625EA0E}">
        <p15:presenceInfo xmlns:p15="http://schemas.microsoft.com/office/powerpoint/2012/main" userId="S-1-5-21-1708537768-1303643608-725345543-200204" providerId="AD"/>
      </p:ext>
    </p:extLst>
  </p:cmAuthor>
  <p:cmAuthor id="3" name="John" initials="J" lastIdx="1" clrIdx="3">
    <p:extLst>
      <p:ext uri="{19B8F6BF-5375-455C-9EA6-DF929625EA0E}">
        <p15:presenceInfo xmlns:p15="http://schemas.microsoft.com/office/powerpoint/2012/main" userId="John" providerId="None"/>
      </p:ext>
    </p:extLst>
  </p:cmAuthor>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C0C0C4"/>
    <a:srgbClr val="678DC5"/>
    <a:srgbClr val="3E67A4"/>
    <a:srgbClr val="3E8DC5"/>
    <a:srgbClr val="5F5F65"/>
    <a:srgbClr val="7E7E86"/>
    <a:srgbClr val="FFFFFF"/>
    <a:srgbClr val="8E8E95"/>
  </p:clrMru>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CF1AB2-1976-4502-BF36-3FF5EA218861}" styleName="Medium Style 4 - Accent 1">
    <a:wholeTbl>
      <a:tcTxStyle>
        <a:fontRef idx="minor">
          <a:scrgbClr r="0" g="0" b="0"/>
        </a:fontRef>
        <a:schemeClr val="dk1"/>
      </a:tcTxStyle>
      <a:tcStyle>
        <a:tcBdr>
          <a:left>
            <a:ln w="12700" cmpd="sng">
              <a:solidFill>
                <a:schemeClr val="accent1"/>
              </a:solidFill>
            </a:ln>
          </a:left>
          <a:right>
            <a:ln w="12700" cmpd="sng">
              <a:solidFill>
                <a:schemeClr val="accent1"/>
              </a:solidFill>
            </a:ln>
          </a:right>
          <a:top>
            <a:ln w="12700" cmpd="sng">
              <a:solidFill>
                <a:schemeClr val="accent1"/>
              </a:solidFill>
            </a:ln>
          </a:top>
          <a:bottom>
            <a:ln w="12700" cmpd="sng">
              <a:solidFill>
                <a:schemeClr val="accent1"/>
              </a:solidFill>
            </a:ln>
          </a:bottom>
          <a:insideH>
            <a:ln w="12700" cmpd="sng">
              <a:solidFill>
                <a:schemeClr val="accent1"/>
              </a:solidFill>
            </a:ln>
          </a:insideH>
          <a:insideV>
            <a:ln w="12700" cmpd="sng">
              <a:solidFill>
                <a:schemeClr val="accent1"/>
              </a:solidFill>
            </a:ln>
          </a:insideV>
        </a:tcBdr>
        <a:fill>
          <a:solidFill>
            <a:schemeClr val="accent1">
              <a:tint val="20000"/>
            </a:schemeClr>
          </a:solidFill>
        </a:fill>
      </a:tcStyle>
    </a:wholeTbl>
    <a:band1H>
      <a:tcStyle>
        <a:tcBdr/>
        <a:fill>
          <a:solidFill>
            <a:schemeClr val="accent1">
              <a:tint val="40000"/>
            </a:schemeClr>
          </a:solidFill>
        </a:fill>
      </a:tcStyle>
    </a:band1H>
    <a:band1V>
      <a:tcStyle>
        <a:tcBdr/>
        <a:fill>
          <a:solidFill>
            <a:schemeClr val="accent1">
              <a:tint val="40000"/>
            </a:schemeClr>
          </a:solidFill>
        </a:fill>
      </a:tcStyle>
    </a:band1V>
    <a:lastCol>
      <a:tcTxStyle b="on"/>
      <a:tcStyle>
        <a:tcBdr/>
      </a:tcStyle>
    </a:lastCol>
    <a:firstCol>
      <a:tcTxStyle b="on"/>
      <a:tcStyle>
        <a:tcBdr/>
      </a:tcStyle>
    </a:firstCol>
    <a:lastRow>
      <a:tcTxStyle b="on"/>
      <a:tcStyle>
        <a:tcBdr>
          <a:top>
            <a:ln w="25400" cmpd="sng">
              <a:solidFill>
                <a:schemeClr val="accent1"/>
              </a:solidFill>
            </a:ln>
          </a:top>
        </a:tcBdr>
        <a:fill>
          <a:solidFill>
            <a:schemeClr val="accent1">
              <a:tint val="20000"/>
            </a:schemeClr>
          </a:solidFill>
        </a:fill>
      </a:tcStyle>
    </a:lastRow>
    <a:firstRow>
      <a:tcTxStyle b="on"/>
      <a:tcStyle>
        <a:tcBdr/>
        <a:fill>
          <a:solidFill>
            <a:schemeClr val="accent1">
              <a:tint val="20000"/>
            </a:schemeClr>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9442" autoAdjust="0"/>
    <p:restoredTop sz="96327" autoAdjust="0"/>
  </p:normalViewPr>
  <p:slideViewPr>
    <p:cSldViewPr snapToGrid="0">
      <p:cViewPr varScale="1">
        <p:scale>
          <a:sx n="128" d="100"/>
          <a:sy n="128" d="100"/>
        </p:scale>
        <p:origin x="888" y="176"/>
      </p:cViewPr>
      <p:guideLst>
        <p:guide orient="horz" pos="2160"/>
        <p:guide pos="2880"/>
      </p:guideLst>
    </p:cSldViewPr>
  </p:slideViewPr>
  <p:outlineViewPr>
    <p:cViewPr>
      <p:scale>
        <a:sx n="33" d="100"/>
        <a:sy n="33" d="100"/>
      </p:scale>
      <p:origin x="0" y="5022"/>
    </p:cViewPr>
    <p:sldLst>
      <p:sld r:id="rId1" collapse="1"/>
      <p:sld r:id="rId2" collapse="1"/>
      <p:sld r:id="rId3" collapse="1"/>
      <p:sld r:id="rId4" collapse="1"/>
      <p:sld r:id="rId5" collapse="1"/>
      <p:sld r:id="rId6" collapse="1"/>
      <p:sld r:id="rId7" collapse="1"/>
      <p:sld r:id="rId8" collapse="1"/>
      <p:sld r:id="rId9" collapse="1"/>
      <p:sld r:id="rId10" collapse="1"/>
      <p:sld r:id="rId11" collapse="1"/>
      <p:sld r:id="rId12" collapse="1"/>
      <p:sld r:id="rId13" collapse="1"/>
      <p:sld r:id="rId14" collapse="1"/>
      <p:sld r:id="rId15" collapse="1"/>
      <p:sld r:id="rId16" collapse="1"/>
      <p:sld r:id="rId17" collapse="1"/>
      <p:sld r:id="rId18" collapse="1"/>
      <p:sld r:id="rId19" collapse="1"/>
    </p:sldLst>
  </p:outlineViewPr>
  <p:notesTextViewPr>
    <p:cViewPr>
      <p:scale>
        <a:sx n="100" d="100"/>
        <a:sy n="100" d="100"/>
      </p:scale>
      <p:origin x="0" y="0"/>
    </p:cViewPr>
  </p:notesTextViewPr>
  <p:sorterViewPr>
    <p:cViewPr>
      <p:scale>
        <a:sx n="100" d="100"/>
        <a:sy n="100" d="100"/>
      </p:scale>
      <p:origin x="0" y="0"/>
    </p:cViewPr>
  </p:sorterViewPr>
  <p:notesViewPr>
    <p:cSldViewPr snapToGrid="0">
      <p:cViewPr varScale="1">
        <p:scale>
          <a:sx n="43" d="100"/>
          <a:sy n="43" d="100"/>
        </p:scale>
        <p:origin x="1686" y="54"/>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ableStyles" Target="tableStyles.xml"/><Relationship Id="rId21" Type="http://schemas.openxmlformats.org/officeDocument/2006/relationships/slide" Target="slides/slide19.xml"/><Relationship Id="rId34" Type="http://schemas.openxmlformats.org/officeDocument/2006/relationships/handoutMaster" Target="handoutMasters/handout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notesMaster" Target="notesMasters/notesMaster1.xml"/><Relationship Id="rId38" Type="http://schemas.openxmlformats.org/officeDocument/2006/relationships/theme" Target="theme/theme1.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presProps" Target="pres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commentAuthors" Target="commentAuthors.xml"/><Relationship Id="rId8" Type="http://schemas.openxmlformats.org/officeDocument/2006/relationships/slide" Target="slides/slide6.xml"/><Relationship Id="rId3" Type="http://schemas.openxmlformats.org/officeDocument/2006/relationships/slide" Target="slides/slide1.xml"/></Relationships>
</file>

<file path=ppt/_rels/viewProps.xml.rels><?xml version="1.0" encoding="UTF-8" standalone="yes"?>
<Relationships xmlns="http://schemas.openxmlformats.org/package/2006/relationships"><Relationship Id="rId8" Type="http://schemas.openxmlformats.org/officeDocument/2006/relationships/slide" Target="slides/slide14.xml"/><Relationship Id="rId13" Type="http://schemas.openxmlformats.org/officeDocument/2006/relationships/slide" Target="slides/slide20.xml"/><Relationship Id="rId18" Type="http://schemas.openxmlformats.org/officeDocument/2006/relationships/slide" Target="slides/slide25.xml"/><Relationship Id="rId3" Type="http://schemas.openxmlformats.org/officeDocument/2006/relationships/slide" Target="slides/slide8.xml"/><Relationship Id="rId7" Type="http://schemas.openxmlformats.org/officeDocument/2006/relationships/slide" Target="slides/slide12.xml"/><Relationship Id="rId12" Type="http://schemas.openxmlformats.org/officeDocument/2006/relationships/slide" Target="slides/slide19.xml"/><Relationship Id="rId17" Type="http://schemas.openxmlformats.org/officeDocument/2006/relationships/slide" Target="slides/slide24.xml"/><Relationship Id="rId2" Type="http://schemas.openxmlformats.org/officeDocument/2006/relationships/slide" Target="slides/slide7.xml"/><Relationship Id="rId16" Type="http://schemas.openxmlformats.org/officeDocument/2006/relationships/slide" Target="slides/slide23.xml"/><Relationship Id="rId1" Type="http://schemas.openxmlformats.org/officeDocument/2006/relationships/slide" Target="slides/slide6.xml"/><Relationship Id="rId6" Type="http://schemas.openxmlformats.org/officeDocument/2006/relationships/slide" Target="slides/slide11.xml"/><Relationship Id="rId11" Type="http://schemas.openxmlformats.org/officeDocument/2006/relationships/slide" Target="slides/slide18.xml"/><Relationship Id="rId5" Type="http://schemas.openxmlformats.org/officeDocument/2006/relationships/slide" Target="slides/slide10.xml"/><Relationship Id="rId15" Type="http://schemas.openxmlformats.org/officeDocument/2006/relationships/slide" Target="slides/slide22.xml"/><Relationship Id="rId10" Type="http://schemas.openxmlformats.org/officeDocument/2006/relationships/slide" Target="slides/slide17.xml"/><Relationship Id="rId19" Type="http://schemas.openxmlformats.org/officeDocument/2006/relationships/slide" Target="slides/slide27.xml"/><Relationship Id="rId4" Type="http://schemas.openxmlformats.org/officeDocument/2006/relationships/slide" Target="slides/slide9.xml"/><Relationship Id="rId9" Type="http://schemas.openxmlformats.org/officeDocument/2006/relationships/slide" Target="slides/slide15.xml"/><Relationship Id="rId14" Type="http://schemas.openxmlformats.org/officeDocument/2006/relationships/slide" Target="slides/slide2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2" name="Rectangle 11"/>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5123" name="Rectangle 12"/>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512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5125" name="Rectangle 14"/>
          <p:cNvSpPr>
            <a:spLocks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p>
            <a:pPr algn="r" defTabSz="903288">
              <a:lnSpc>
                <a:spcPct val="100000"/>
              </a:lnSpc>
            </a:pPr>
            <a:fld id="{22244E67-557B-7741-B9F5-F61AA18495DF}" type="slidenum">
              <a:rPr lang="en-US" sz="800"/>
              <a:pPr algn="r" defTabSz="903288">
                <a:lnSpc>
                  <a:spcPct val="100000"/>
                </a:lnSpc>
              </a:pPr>
              <a:t>‹#›</a:t>
            </a:fld>
            <a:endParaRPr lang="en-US" sz="800" dirty="0"/>
          </a:p>
        </p:txBody>
      </p:sp>
    </p:spTree>
    <p:extLst>
      <p:ext uri="{BB962C8B-B14F-4D97-AF65-F5344CB8AC3E}">
        <p14:creationId xmlns:p14="http://schemas.microsoft.com/office/powerpoint/2010/main" val="218101517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46" name="Rectangle 8"/>
          <p:cNvSpPr>
            <a:spLocks noChangeArrowheads="1"/>
          </p:cNvSpPr>
          <p:nvPr/>
        </p:nvSpPr>
        <p:spPr bwMode="auto">
          <a:xfrm>
            <a:off x="6249988" y="8609013"/>
            <a:ext cx="449262" cy="2127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nchor="ctr"/>
          <a:lstStyle/>
          <a:p>
            <a:endParaRPr lang="en-US" dirty="0"/>
          </a:p>
        </p:txBody>
      </p:sp>
      <p:sp>
        <p:nvSpPr>
          <p:cNvPr id="6147" name="Rectangle 9"/>
          <p:cNvSpPr>
            <a:spLocks noChangeArrowheads="1"/>
          </p:cNvSpPr>
          <p:nvPr/>
        </p:nvSpPr>
        <p:spPr bwMode="auto">
          <a:xfrm>
            <a:off x="57150" y="8785225"/>
            <a:ext cx="2619375" cy="347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95667" tIns="50185" rIns="95667" bIns="50185">
            <a:spAutoFit/>
          </a:bodyPr>
          <a:lstStyle/>
          <a:p>
            <a:pPr algn="l" defTabSz="611188">
              <a:lnSpc>
                <a:spcPct val="100000"/>
              </a:lnSpc>
              <a:tabLst>
                <a:tab pos="2387600" algn="l"/>
                <a:tab pos="4830763" algn="l"/>
              </a:tabLst>
            </a:pPr>
            <a:r>
              <a:rPr lang="en-US" sz="800" dirty="0"/>
              <a:t>© 2006, Cisco Systems, Inc. All rights reserved.</a:t>
            </a:r>
          </a:p>
          <a:p>
            <a:pPr algn="l" defTabSz="611188">
              <a:lnSpc>
                <a:spcPct val="100000"/>
              </a:lnSpc>
              <a:tabLst>
                <a:tab pos="2387600" algn="l"/>
                <a:tab pos="4830763" algn="l"/>
              </a:tabLst>
            </a:pPr>
            <a:r>
              <a:rPr lang="en-US" sz="800" dirty="0"/>
              <a:t>Presentation_ID.scr</a:t>
            </a:r>
          </a:p>
        </p:txBody>
      </p:sp>
      <p:sp>
        <p:nvSpPr>
          <p:cNvPr id="6148"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a:extLst>
            <a:ext uri="{909E8E84-426E-40DD-AFC4-6F175D3DCCD1}">
              <a14:hiddenFill xmlns:a14="http://schemas.microsoft.com/office/drawing/2010/main">
                <a:noFill/>
              </a14:hiddenFill>
            </a:ext>
          </a:extLst>
        </p:spPr>
        <p:txBody>
          <a:bodyPr wrap="none" anchor="ctr"/>
          <a:lstStyle/>
          <a:p>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smtClean="0">
                <a:cs typeface="+mn-cs"/>
              </a:defRPr>
            </a:lvl1pPr>
          </a:lstStyle>
          <a:p>
            <a:pPr>
              <a:defRPr/>
            </a:pPr>
            <a:fld id="{F4CE0E46-7F05-B940-8356-5580BE265E49}" type="slidenum">
              <a:rPr lang="en-US"/>
              <a:pPr>
                <a:defRPr/>
              </a:pPr>
              <a:t>‹#›</a:t>
            </a:fld>
            <a:endParaRPr lang="en-US" dirty="0"/>
          </a:p>
        </p:txBody>
      </p:sp>
      <p:sp>
        <p:nvSpPr>
          <p:cNvPr id="61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 xmlns:ma14="http://schemas.microsoft.com/office/mac/drawingml/2011/main" val="1"/>
            </a:ext>
          </a:extLst>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a:t>Body Text</a:t>
            </a:r>
          </a:p>
          <a:p>
            <a:pPr lvl="1"/>
            <a:r>
              <a:rPr lang="en-US" noProof="0"/>
              <a:t>Second Level</a:t>
            </a:r>
          </a:p>
          <a:p>
            <a:pPr lvl="2"/>
            <a:r>
              <a:rPr lang="en-US" noProof="0"/>
              <a:t>Third Level</a:t>
            </a:r>
          </a:p>
          <a:p>
            <a:pPr lvl="3"/>
            <a:r>
              <a:rPr lang="en-US" noProof="0"/>
              <a:t>Fourth Level</a:t>
            </a:r>
          </a:p>
          <a:p>
            <a:pPr lvl="4"/>
            <a:r>
              <a:rPr lang="en-US" noProof="0"/>
              <a:t>Fifth Level</a:t>
            </a:r>
          </a:p>
        </p:txBody>
      </p:sp>
    </p:spTree>
    <p:extLst>
      <p:ext uri="{BB962C8B-B14F-4D97-AF65-F5344CB8AC3E}">
        <p14:creationId xmlns:p14="http://schemas.microsoft.com/office/powerpoint/2010/main" val="626460584"/>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ＭＳ Ｐゴシック" charset="0"/>
        <a:cs typeface="ＭＳ Ｐゴシック" charset="0"/>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ＭＳ Ｐゴシック" charset="0"/>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3"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CD9030C1-C977-B14B-8EB7-BA2B30FCDB63}" type="slidenum">
              <a:rPr lang="en-US" sz="800"/>
              <a:pPr/>
              <a:t>3</a:t>
            </a:fld>
            <a:endParaRPr lang="en-US" sz="800" dirty="0"/>
          </a:p>
        </p:txBody>
      </p:sp>
      <p:sp>
        <p:nvSpPr>
          <p:cNvPr id="8194" name="Rectangle 2"/>
          <p:cNvSpPr>
            <a:spLocks noGrp="1" noRot="1" noChangeAspect="1" noChangeArrowheads="1" noTextEdit="1"/>
          </p:cNvSpPr>
          <p:nvPr>
            <p:ph type="sldImg"/>
          </p:nvPr>
        </p:nvSpPr>
        <p:spPr>
          <a:ln/>
        </p:spPr>
      </p:sp>
      <p:sp>
        <p:nvSpPr>
          <p:cNvPr id="8195" name="Rectangle 3"/>
          <p:cNvSpPr>
            <a:spLocks noGrp="1" noChangeArrowheads="1"/>
          </p:cNvSpPr>
          <p:nvPr>
            <p:ph type="body" idx="1"/>
          </p:nvPr>
        </p:nvSpPr>
        <p:spPr>
          <a:xfrm>
            <a:off x="404813" y="4378325"/>
            <a:ext cx="6121400" cy="4252913"/>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buFontTx/>
              <a:buNone/>
            </a:pPr>
            <a:r>
              <a:rPr lang="en-US" b="0" dirty="0"/>
              <a:t>Cisco Networking Academy Program</a:t>
            </a:r>
          </a:p>
          <a:p>
            <a:pPr>
              <a:buFontTx/>
              <a:buNone/>
            </a:pPr>
            <a:r>
              <a:rPr lang="en-US" b="0" dirty="0"/>
              <a:t>Cybersecurity Essentials v2.0</a:t>
            </a:r>
          </a:p>
          <a:p>
            <a:pPr>
              <a:buFontTx/>
              <a:buNone/>
            </a:pPr>
            <a:r>
              <a:rPr lang="en-US" sz="1200" b="0" dirty="0"/>
              <a:t>Chapter 3: Cybersecurity Threats, </a:t>
            </a:r>
            <a:br>
              <a:rPr lang="en-US" sz="1200" b="0" dirty="0"/>
            </a:br>
            <a:r>
              <a:rPr lang="en-US" sz="1200" b="0" dirty="0"/>
              <a:t>Vulnerabilities, and Attacks</a:t>
            </a:r>
            <a:endParaRPr lang="en-GB" b="0" dirty="0"/>
          </a:p>
        </p:txBody>
      </p:sp>
    </p:spTree>
    <p:extLst>
      <p:ext uri="{BB962C8B-B14F-4D97-AF65-F5344CB8AC3E}">
        <p14:creationId xmlns:p14="http://schemas.microsoft.com/office/powerpoint/2010/main" val="47694378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11"/>
          <p:cNvSpPr txBox="1">
            <a:spLocks noGrp="1" noChangeArrowheads="1"/>
          </p:cNvSpPr>
          <p:nvPr/>
        </p:nvSpPr>
        <p:spPr bwMode="auto">
          <a:xfrm>
            <a:off x="5929313" y="8680450"/>
            <a:ext cx="812800" cy="28733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18819" tIns="0" rIns="18819" bIns="0" anchor="b"/>
          <a:lstStyle>
            <a:lvl1pPr defTabSz="903288" eaLnBrk="0" hangingPunct="0">
              <a:defRPr sz="2400" b="1">
                <a:solidFill>
                  <a:schemeClr val="tx1"/>
                </a:solidFill>
                <a:latin typeface="Arial" charset="0"/>
                <a:cs typeface="Arial" charset="0"/>
              </a:defRPr>
            </a:lvl1pPr>
            <a:lvl2pPr marL="742950" indent="-285750" defTabSz="903288" eaLnBrk="0" hangingPunct="0">
              <a:defRPr sz="2400" b="1">
                <a:solidFill>
                  <a:schemeClr val="tx1"/>
                </a:solidFill>
                <a:latin typeface="Arial" charset="0"/>
                <a:cs typeface="Arial" charset="0"/>
              </a:defRPr>
            </a:lvl2pPr>
            <a:lvl3pPr marL="1143000" indent="-228600" defTabSz="903288" eaLnBrk="0" hangingPunct="0">
              <a:defRPr sz="2400" b="1">
                <a:solidFill>
                  <a:schemeClr val="tx1"/>
                </a:solidFill>
                <a:latin typeface="Arial" charset="0"/>
                <a:cs typeface="Arial" charset="0"/>
              </a:defRPr>
            </a:lvl3pPr>
            <a:lvl4pPr marL="1600200" indent="-228600" defTabSz="903288" eaLnBrk="0" hangingPunct="0">
              <a:defRPr sz="2400" b="1">
                <a:solidFill>
                  <a:schemeClr val="tx1"/>
                </a:solidFill>
                <a:latin typeface="Arial" charset="0"/>
                <a:cs typeface="Arial" charset="0"/>
              </a:defRPr>
            </a:lvl4pPr>
            <a:lvl5pPr marL="2057400" indent="-228600" defTabSz="903288" eaLnBrk="0" hangingPunct="0">
              <a:defRPr sz="2400" b="1">
                <a:solidFill>
                  <a:schemeClr val="tx1"/>
                </a:solidFill>
                <a:latin typeface="Arial" charset="0"/>
                <a:cs typeface="Arial" charset="0"/>
              </a:defRPr>
            </a:lvl5pPr>
            <a:lvl6pPr marL="2514600" indent="-228600" defTabSz="903288" eaLnBrk="0" fontAlgn="base" hangingPunct="0">
              <a:spcBef>
                <a:spcPct val="0"/>
              </a:spcBef>
              <a:spcAft>
                <a:spcPct val="0"/>
              </a:spcAft>
              <a:defRPr sz="2400" b="1">
                <a:solidFill>
                  <a:schemeClr val="tx1"/>
                </a:solidFill>
                <a:latin typeface="Arial" charset="0"/>
                <a:cs typeface="Arial" charset="0"/>
              </a:defRPr>
            </a:lvl6pPr>
            <a:lvl7pPr marL="2971800" indent="-228600" defTabSz="903288" eaLnBrk="0" fontAlgn="base" hangingPunct="0">
              <a:spcBef>
                <a:spcPct val="0"/>
              </a:spcBef>
              <a:spcAft>
                <a:spcPct val="0"/>
              </a:spcAft>
              <a:defRPr sz="2400" b="1">
                <a:solidFill>
                  <a:schemeClr val="tx1"/>
                </a:solidFill>
                <a:latin typeface="Arial" charset="0"/>
                <a:cs typeface="Arial" charset="0"/>
              </a:defRPr>
            </a:lvl7pPr>
            <a:lvl8pPr marL="3429000" indent="-228600" defTabSz="903288" eaLnBrk="0" fontAlgn="base" hangingPunct="0">
              <a:spcBef>
                <a:spcPct val="0"/>
              </a:spcBef>
              <a:spcAft>
                <a:spcPct val="0"/>
              </a:spcAft>
              <a:defRPr sz="2400" b="1">
                <a:solidFill>
                  <a:schemeClr val="tx1"/>
                </a:solidFill>
                <a:latin typeface="Arial" charset="0"/>
                <a:cs typeface="Arial" charset="0"/>
              </a:defRPr>
            </a:lvl8pPr>
            <a:lvl9pPr marL="3886200" indent="-228600" defTabSz="903288" eaLnBrk="0" fontAlgn="base" hangingPunct="0">
              <a:spcBef>
                <a:spcPct val="0"/>
              </a:spcBef>
              <a:spcAft>
                <a:spcPct val="0"/>
              </a:spcAft>
              <a:defRPr sz="2400" b="1">
                <a:solidFill>
                  <a:schemeClr val="tx1"/>
                </a:solidFill>
                <a:latin typeface="Arial" charset="0"/>
                <a:cs typeface="Arial" charset="0"/>
              </a:defRPr>
            </a:lvl9pPr>
          </a:lstStyle>
          <a:p>
            <a:pPr algn="r"/>
            <a:fld id="{7C839C26-801B-42B6-A101-60F37FE2B0A8}" type="slidenum">
              <a:rPr lang="en-US" sz="800" b="0"/>
              <a:pPr algn="r"/>
              <a:t>4</a:t>
            </a:fld>
            <a:endParaRPr lang="en-US" sz="800" b="0" dirty="0"/>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GB" dirty="0"/>
          </a:p>
        </p:txBody>
      </p:sp>
    </p:spTree>
    <p:extLst>
      <p:ext uri="{BB962C8B-B14F-4D97-AF65-F5344CB8AC3E}">
        <p14:creationId xmlns:p14="http://schemas.microsoft.com/office/powerpoint/2010/main" val="72380554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5</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3: </a:t>
            </a:r>
            <a:r>
              <a:rPr lang="en-US" sz="800" dirty="0">
                <a:latin typeface="Arial" charset="0"/>
              </a:rPr>
              <a:t>Cybersecurity Threats, </a:t>
            </a:r>
            <a:br>
              <a:rPr lang="en-US" sz="800" dirty="0">
                <a:latin typeface="Arial" charset="0"/>
              </a:rPr>
            </a:br>
            <a:r>
              <a:rPr lang="en-US" sz="800" dirty="0">
                <a:latin typeface="Arial" charset="0"/>
              </a:rPr>
              <a:t>Vulnerabilities, and Attacks</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286773316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6</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8180625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56173999"/>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59536508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33545195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84067956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11917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2424468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13</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3: </a:t>
            </a:r>
            <a:r>
              <a:rPr lang="en-US" sz="800" dirty="0">
                <a:latin typeface="Arial" charset="0"/>
              </a:rPr>
              <a:t>Cybersecurity Threats, </a:t>
            </a:r>
            <a:br>
              <a:rPr lang="en-US" sz="800" dirty="0">
                <a:latin typeface="Arial" charset="0"/>
              </a:rPr>
            </a:br>
            <a:r>
              <a:rPr lang="en-US" sz="800" dirty="0">
                <a:latin typeface="Arial" charset="0"/>
              </a:rPr>
              <a:t>Vulnerabilities, and Attacks</a:t>
            </a:r>
            <a:endParaRPr lang="en-US" sz="800" b="0" kern="0" dirty="0">
              <a:solidFill>
                <a:schemeClr val="bg1"/>
              </a:solidFill>
              <a:latin typeface="Arial" charset="0"/>
              <a:ea typeface="ＭＳ Ｐゴシック" charset="0"/>
              <a:cs typeface="ＭＳ Ｐゴシック" charset="0"/>
            </a:endParaRPr>
          </a:p>
        </p:txBody>
      </p:sp>
    </p:spTree>
    <p:extLst>
      <p:ext uri="{BB962C8B-B14F-4D97-AF65-F5344CB8AC3E}">
        <p14:creationId xmlns:p14="http://schemas.microsoft.com/office/powerpoint/2010/main" val="377993990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64903267"/>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003473020"/>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16</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3: </a:t>
            </a:r>
            <a:r>
              <a:rPr lang="en-US" sz="800" dirty="0">
                <a:latin typeface="Arial" charset="0"/>
              </a:rPr>
              <a:t>Cybersecurity Threats, </a:t>
            </a:r>
            <a:br>
              <a:rPr lang="en-US" sz="800" dirty="0">
                <a:latin typeface="Arial" charset="0"/>
              </a:rPr>
            </a:br>
            <a:r>
              <a:rPr lang="en-US" sz="800" dirty="0">
                <a:latin typeface="Arial" charset="0"/>
              </a:rPr>
              <a:t>Vulnerabilities, and Attacks</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164461264"/>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230125244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18</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a:p>
            <a:pPr>
              <a:lnSpc>
                <a:spcPct val="80000"/>
              </a:lnSpc>
              <a:buFontTx/>
              <a:buNone/>
            </a:pPr>
            <a:endParaRPr lang="en-US" dirty="0"/>
          </a:p>
        </p:txBody>
      </p:sp>
    </p:spTree>
    <p:extLst>
      <p:ext uri="{BB962C8B-B14F-4D97-AF65-F5344CB8AC3E}">
        <p14:creationId xmlns:p14="http://schemas.microsoft.com/office/powerpoint/2010/main" val="340889655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19</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179700484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20</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55568235"/>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21</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786098875"/>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22</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3874506243"/>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23</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53862074"/>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24</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406531261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25</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endParaRPr lang="en-US" dirty="0"/>
          </a:p>
        </p:txBody>
      </p:sp>
    </p:spTree>
    <p:extLst>
      <p:ext uri="{BB962C8B-B14F-4D97-AF65-F5344CB8AC3E}">
        <p14:creationId xmlns:p14="http://schemas.microsoft.com/office/powerpoint/2010/main" val="229997324"/>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11"/>
          <p:cNvSpPr>
            <a:spLocks noGrp="1" noChangeArrowheads="1"/>
          </p:cNvSpPr>
          <p:nvPr>
            <p:ph type="sldNum" sz="quarter" idx="5"/>
          </p:nvPr>
        </p:nvSpPr>
        <p:spPr>
          <a:noFill/>
        </p:spPr>
        <p:txBody>
          <a:bodyPr/>
          <a:lstStyle/>
          <a:p>
            <a:fld id="{F602A389-8690-465F-BB28-DC61C90E42E7}" type="slidenum">
              <a:rPr lang="en-US" smtClean="0"/>
              <a:pPr/>
              <a:t>26</a:t>
            </a:fld>
            <a:endParaRPr lang="en-US" dirty="0"/>
          </a:p>
        </p:txBody>
      </p:sp>
      <p:sp>
        <p:nvSpPr>
          <p:cNvPr id="31747" name="Rectangle 2"/>
          <p:cNvSpPr>
            <a:spLocks noGrp="1" noRot="1" noChangeAspect="1" noChangeArrowheads="1" noTextEdit="1"/>
          </p:cNvSpPr>
          <p:nvPr>
            <p:ph type="sldImg"/>
          </p:nvPr>
        </p:nvSpPr>
        <p:spPr>
          <a:ln/>
        </p:spPr>
      </p:sp>
      <p:sp>
        <p:nvSpPr>
          <p:cNvPr id="31748" name="Rectangle 3"/>
          <p:cNvSpPr>
            <a:spLocks noGrp="1" noChangeArrowheads="1"/>
          </p:cNvSpPr>
          <p:nvPr>
            <p:ph type="body" idx="1"/>
          </p:nvPr>
        </p:nvSpPr>
        <p:spPr>
          <a:xfrm>
            <a:off x="404813" y="4378325"/>
            <a:ext cx="6121400" cy="4252913"/>
          </a:xfrm>
          <a:noFill/>
          <a:ln/>
        </p:spPr>
        <p:txBody>
          <a:bodyPr/>
          <a:lstStyle/>
          <a:p>
            <a:pPr>
              <a:buFontTx/>
              <a:buNone/>
            </a:pPr>
            <a:r>
              <a:rPr lang="en-US" b="0" dirty="0"/>
              <a:t>Cisco Networking Academy Program</a:t>
            </a:r>
          </a:p>
          <a:p>
            <a:pPr>
              <a:buFontTx/>
              <a:buNone/>
            </a:pPr>
            <a:r>
              <a:rPr lang="en-US" b="0" dirty="0"/>
              <a:t>Cybersecurity Essentials</a:t>
            </a:r>
          </a:p>
          <a:p>
            <a:pPr marL="0" indent="0" algn="l" defTabSz="814388">
              <a:buNone/>
              <a:defRPr/>
            </a:pPr>
            <a:r>
              <a:rPr lang="en-US" sz="1200" b="0" dirty="0"/>
              <a:t>Chapter 3: Malware and Malicious Code</a:t>
            </a:r>
            <a:endParaRPr lang="en-US" sz="800" b="0" kern="0" dirty="0">
              <a:solidFill>
                <a:schemeClr val="bg1"/>
              </a:solidFill>
              <a:latin typeface="Arial" charset="0"/>
              <a:ea typeface="ＭＳ Ｐゴシック" charset="0"/>
              <a:cs typeface="ＭＳ Ｐゴシック" charset="0"/>
            </a:endParaRPr>
          </a:p>
          <a:p>
            <a:pPr>
              <a:buFontTx/>
              <a:buNone/>
            </a:pPr>
            <a:endParaRPr lang="en-GB" b="0" dirty="0"/>
          </a:p>
        </p:txBody>
      </p:sp>
    </p:spTree>
    <p:extLst>
      <p:ext uri="{BB962C8B-B14F-4D97-AF65-F5344CB8AC3E}">
        <p14:creationId xmlns:p14="http://schemas.microsoft.com/office/powerpoint/2010/main" val="263336524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29" name="Rectangle 11"/>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03288">
              <a:defRPr sz="2400">
                <a:solidFill>
                  <a:schemeClr val="tx1"/>
                </a:solidFill>
                <a:latin typeface="Arial" charset="0"/>
                <a:ea typeface="ＭＳ Ｐゴシック" charset="0"/>
                <a:cs typeface="ＭＳ Ｐゴシック" charset="0"/>
              </a:defRPr>
            </a:lvl1pPr>
            <a:lvl2pPr marL="742950" indent="-285750" defTabSz="903288">
              <a:defRPr sz="2400">
                <a:solidFill>
                  <a:schemeClr val="tx1"/>
                </a:solidFill>
                <a:latin typeface="Arial" charset="0"/>
                <a:ea typeface="ＭＳ Ｐゴシック" charset="0"/>
              </a:defRPr>
            </a:lvl2pPr>
            <a:lvl3pPr marL="1143000" indent="-228600" defTabSz="903288">
              <a:defRPr sz="2400">
                <a:solidFill>
                  <a:schemeClr val="tx1"/>
                </a:solidFill>
                <a:latin typeface="Arial" charset="0"/>
                <a:ea typeface="ＭＳ Ｐゴシック" charset="0"/>
              </a:defRPr>
            </a:lvl3pPr>
            <a:lvl4pPr marL="1600200" indent="-228600" defTabSz="903288">
              <a:defRPr sz="2400">
                <a:solidFill>
                  <a:schemeClr val="tx1"/>
                </a:solidFill>
                <a:latin typeface="Arial" charset="0"/>
                <a:ea typeface="ＭＳ Ｐゴシック" charset="0"/>
              </a:defRPr>
            </a:lvl4pPr>
            <a:lvl5pPr marL="2057400" indent="-228600" defTabSz="903288">
              <a:defRPr sz="2400">
                <a:solidFill>
                  <a:schemeClr val="tx1"/>
                </a:solidFill>
                <a:latin typeface="Arial" charset="0"/>
                <a:ea typeface="ＭＳ Ｐゴシック" charset="0"/>
              </a:defRPr>
            </a:lvl5pPr>
            <a:lvl6pPr marL="25146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6pPr>
            <a:lvl7pPr marL="29718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7pPr>
            <a:lvl8pPr marL="34290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8pPr>
            <a:lvl9pPr marL="3886200" indent="-228600" algn="ctr" defTabSz="903288" eaLnBrk="0" fontAlgn="base" hangingPunct="0">
              <a:lnSpc>
                <a:spcPct val="90000"/>
              </a:lnSpc>
              <a:spcBef>
                <a:spcPct val="0"/>
              </a:spcBef>
              <a:spcAft>
                <a:spcPct val="0"/>
              </a:spcAft>
              <a:defRPr sz="2400">
                <a:solidFill>
                  <a:schemeClr val="tx1"/>
                </a:solidFill>
                <a:latin typeface="Arial" charset="0"/>
                <a:ea typeface="ＭＳ Ｐゴシック" charset="0"/>
              </a:defRPr>
            </a:lvl9pPr>
          </a:lstStyle>
          <a:p>
            <a:fld id="{3997A419-355F-A04A-96E0-21643AF8E9FF}" type="slidenum">
              <a:rPr lang="en-US" sz="800"/>
              <a:pPr/>
              <a:t>27</a:t>
            </a:fld>
            <a:endParaRPr lang="en-US" sz="800" dirty="0"/>
          </a:p>
        </p:txBody>
      </p:sp>
      <p:sp>
        <p:nvSpPr>
          <p:cNvPr id="22530" name="Rectangle 2"/>
          <p:cNvSpPr>
            <a:spLocks noGrp="1" noRot="1" noChangeAspect="1" noChangeArrowheads="1" noTextEdit="1"/>
          </p:cNvSpPr>
          <p:nvPr>
            <p:ph type="sldImg"/>
          </p:nvPr>
        </p:nvSpPr>
        <p:spPr>
          <a:ln/>
        </p:spPr>
      </p:sp>
      <p:sp>
        <p:nvSpPr>
          <p:cNvPr id="2253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a:lnSpc>
                <a:spcPct val="80000"/>
              </a:lnSpc>
              <a:buFontTx/>
              <a:buNone/>
            </a:pPr>
            <a:r>
              <a:rPr lang="en-US" sz="1200" kern="1200" dirty="0">
                <a:solidFill>
                  <a:schemeClr val="tx1"/>
                </a:solidFill>
                <a:latin typeface="Arial" charset="0"/>
                <a:ea typeface="ＭＳ Ｐゴシック" charset="0"/>
                <a:cs typeface="ＭＳ Ｐゴシック" charset="0"/>
              </a:rPr>
              <a:t>3.4.1 </a:t>
            </a:r>
            <a:r>
              <a:rPr lang="en-US" sz="1200" kern="1200" baseline="0" dirty="0">
                <a:solidFill>
                  <a:schemeClr val="tx1"/>
                </a:solidFill>
                <a:latin typeface="Arial" charset="0"/>
                <a:ea typeface="ＭＳ Ｐゴシック" charset="0"/>
                <a:cs typeface="ＭＳ Ｐゴシック" charset="0"/>
              </a:rPr>
              <a:t>- </a:t>
            </a:r>
            <a:r>
              <a:rPr lang="en-US" dirty="0">
                <a:latin typeface="Arial" charset="0"/>
              </a:rPr>
              <a:t>Summary</a:t>
            </a:r>
            <a:endParaRPr lang="en-US" dirty="0"/>
          </a:p>
        </p:txBody>
      </p:sp>
    </p:spTree>
    <p:extLst>
      <p:ext uri="{BB962C8B-B14F-4D97-AF65-F5344CB8AC3E}">
        <p14:creationId xmlns:p14="http://schemas.microsoft.com/office/powerpoint/2010/main" val="1130828975"/>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p:cNvSpPr>
            <a:spLocks noGrp="1" noRot="1" noChangeAspect="1" noTextEdit="1"/>
          </p:cNvSpPr>
          <p:nvPr>
            <p:ph type="sldImg"/>
          </p:nvPr>
        </p:nvSpPr>
        <p:spPr>
          <a:ln/>
        </p:spPr>
      </p:sp>
      <p:sp>
        <p:nvSpPr>
          <p:cNvPr id="29699" name="Notes Placeholder 2"/>
          <p:cNvSpPr>
            <a:spLocks noGrp="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endParaRPr lang="en-US" dirty="0"/>
          </a:p>
        </p:txBody>
      </p:sp>
      <p:sp>
        <p:nvSpPr>
          <p:cNvPr id="4" name="Slide Number Placeholder 3"/>
          <p:cNvSpPr>
            <a:spLocks noGrp="1"/>
          </p:cNvSpPr>
          <p:nvPr>
            <p:ph type="sldNum" sz="quarter" idx="5"/>
          </p:nvPr>
        </p:nvSpPr>
        <p:spPr/>
        <p:txBody>
          <a:bodyPr/>
          <a:lstStyle/>
          <a:p>
            <a:pPr>
              <a:defRPr/>
            </a:pPr>
            <a:fld id="{2AC3B40C-7774-46A0-8FD7-D0857136B166}" type="slidenum">
              <a:rPr lang="en-US" smtClean="0"/>
              <a:pPr>
                <a:defRPr/>
              </a:pPr>
              <a:t>30</a:t>
            </a:fld>
            <a:endParaRPr lang="en-US" dirty="0"/>
          </a:p>
        </p:txBody>
      </p:sp>
    </p:spTree>
    <p:extLst>
      <p:ext uri="{BB962C8B-B14F-4D97-AF65-F5344CB8AC3E}">
        <p14:creationId xmlns:p14="http://schemas.microsoft.com/office/powerpoint/2010/main" val="1180992827"/>
      </p:ext>
    </p:extLst>
  </p:cSld>
  <p:clrMapOvr>
    <a:masterClrMapping/>
  </p:clrMapOvr>
</p:notes>
</file>

<file path=ppt/slideLayouts/_rels/slideLayout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Master" Target="../slideMasters/slideMaster1.xml"/><Relationship Id="rId4" Type="http://schemas.openxmlformats.org/officeDocument/2006/relationships/image" Target="../media/image4.pn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6.jpeg"/><Relationship Id="rId1" Type="http://schemas.openxmlformats.org/officeDocument/2006/relationships/slideMaster" Target="../slideMasters/slideMaster2.xml"/><Relationship Id="rId4" Type="http://schemas.openxmlformats.org/officeDocument/2006/relationships/image" Target="../media/image4.png"/></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2" descr="PPt_CoverArt1"/>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1893888"/>
            <a:ext cx="9140825" cy="24495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3"/>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6" name="Rectangle 4"/>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
        <p:nvSpPr>
          <p:cNvPr id="7" name="Rectangle 5"/>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3</a:t>
            </a:r>
          </a:p>
        </p:txBody>
      </p:sp>
      <p:sp>
        <p:nvSpPr>
          <p:cNvPr id="8" name="Rectangle 6"/>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DC7FBAF0-BCF5-8741-945F-3C6763791038}" type="slidenum">
              <a:rPr lang="en-US" sz="1000">
                <a:solidFill>
                  <a:srgbClr val="D3D3D3"/>
                </a:solidFill>
              </a:rPr>
              <a:pPr algn="r" defTabSz="814388">
                <a:lnSpc>
                  <a:spcPct val="100000"/>
                </a:lnSpc>
              </a:pPr>
              <a:t>‹#›</a:t>
            </a:fld>
            <a:endParaRPr lang="en-US" sz="1000" dirty="0">
              <a:solidFill>
                <a:srgbClr val="D3D3D3"/>
              </a:solidFill>
            </a:endParaRPr>
          </a:p>
        </p:txBody>
      </p:sp>
      <p:pic>
        <p:nvPicPr>
          <p:cNvPr id="9" name="Picture 9"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10"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290247" name="Rectangle 7"/>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1290248" name="Rectangle 8"/>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38540273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655638" y="702293"/>
            <a:ext cx="8145462" cy="838200"/>
          </a:xfrm>
        </p:spPr>
        <p:txBody>
          <a:bodyPr/>
          <a:lstStyle/>
          <a:p>
            <a:r>
              <a:rPr lang="en-US"/>
              <a:t>Click to edit Master title style</a:t>
            </a:r>
          </a:p>
        </p:txBody>
      </p:sp>
      <p:sp>
        <p:nvSpPr>
          <p:cNvPr id="3" name="Content Placeholder 2"/>
          <p:cNvSpPr>
            <a:spLocks noGrp="1"/>
          </p:cNvSpPr>
          <p:nvPr>
            <p:ph idx="1"/>
          </p:nvPr>
        </p:nvSpPr>
        <p:spPr>
          <a:xfrm>
            <a:off x="655638" y="1687390"/>
            <a:ext cx="7940675" cy="4720787"/>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9609755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78115028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5389473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20027922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338836902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159485841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77499524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229190125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4875252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32676633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a:t>Click to edit Master title style</a:t>
            </a:r>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a:p>
        </p:txBody>
      </p:sp>
    </p:spTree>
    <p:extLst>
      <p:ext uri="{BB962C8B-B14F-4D97-AF65-F5344CB8AC3E}">
        <p14:creationId xmlns:p14="http://schemas.microsoft.com/office/powerpoint/2010/main" val="396974812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4" name="Picture 8" descr="PPt_4face_021208.jpg"/>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0" y="1911350"/>
            <a:ext cx="9144000" cy="24320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5" name="Rectangle 278"/>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2008 Cisco Systems, Inc. All rights reserved.</a:t>
            </a:r>
          </a:p>
        </p:txBody>
      </p:sp>
      <p:sp>
        <p:nvSpPr>
          <p:cNvPr id="6" name="Rectangle 279"/>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sp>
        <p:nvSpPr>
          <p:cNvPr id="7" name="Rectangle 280"/>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Presentation_ID</a:t>
            </a:r>
          </a:p>
        </p:txBody>
      </p:sp>
      <p:sp>
        <p:nvSpPr>
          <p:cNvPr id="8" name="Rectangle 281"/>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7F1BC4EF-034A-F647-AA58-B71D58802FDB}" type="slidenum">
              <a:rPr lang="en-US" sz="1000">
                <a:solidFill>
                  <a:srgbClr val="D3D3D3"/>
                </a:solidFill>
              </a:rPr>
              <a:pPr algn="r" defTabSz="814388">
                <a:lnSpc>
                  <a:spcPct val="100000"/>
                </a:lnSpc>
              </a:pPr>
              <a:t>‹#›</a:t>
            </a:fld>
            <a:endParaRPr lang="en-US" sz="1000" dirty="0">
              <a:solidFill>
                <a:srgbClr val="D3D3D3"/>
              </a:solidFill>
            </a:endParaRPr>
          </a:p>
        </p:txBody>
      </p:sp>
      <p:pic>
        <p:nvPicPr>
          <p:cNvPr id="9" name="Picture 331" descr="Cisco_NewLogo"/>
          <p:cNvPicPr>
            <a:picLocks noChangeAspect="1" noChangeArrowheads="1"/>
          </p:cNvPicPr>
          <p:nvPr/>
        </p:nvPicPr>
        <p:blipFill>
          <a:blip r:embed="rId3" cstate="email">
            <a:extLst>
              <a:ext uri="{28A0092B-C50C-407E-A947-70E740481C1C}">
                <a14:useLocalDpi xmlns:a14="http://schemas.microsoft.com/office/drawing/2010/main" val="0"/>
              </a:ext>
            </a:extLst>
          </a:blip>
          <a:srcRect/>
          <a:stretch>
            <a:fillRect/>
          </a:stretch>
        </p:blipFill>
        <p:spPr bwMode="auto">
          <a:xfrm>
            <a:off x="5483225" y="5940425"/>
            <a:ext cx="3354388" cy="4746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pic>
        <p:nvPicPr>
          <p:cNvPr id="10" name="Picture 333" descr="Cisco"/>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246063" y="119063"/>
            <a:ext cx="1171575" cy="9048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69873" name="Rectangle 209"/>
          <p:cNvSpPr>
            <a:spLocks noGrp="1" noChangeArrowheads="1"/>
          </p:cNvSpPr>
          <p:nvPr>
            <p:ph type="ctrTitle"/>
          </p:nvPr>
        </p:nvSpPr>
        <p:spPr bwMode="white">
          <a:xfrm>
            <a:off x="311150" y="2671763"/>
            <a:ext cx="3768725" cy="830262"/>
          </a:xfrm>
          <a:ln/>
        </p:spPr>
        <p:txBody>
          <a:bodyPr anchor="ctr"/>
          <a:lstStyle>
            <a:lvl1pPr>
              <a:defRPr sz="3000" b="0">
                <a:solidFill>
                  <a:srgbClr val="FFFFFF"/>
                </a:solidFill>
              </a:defRPr>
            </a:lvl1pPr>
          </a:lstStyle>
          <a:p>
            <a:r>
              <a:rPr lang="en-US"/>
              <a:t>Click to edit Master title style</a:t>
            </a:r>
          </a:p>
        </p:txBody>
      </p:sp>
      <p:sp>
        <p:nvSpPr>
          <p:cNvPr id="369874" name="Rectangle 210"/>
          <p:cNvSpPr>
            <a:spLocks noGrp="1" noChangeArrowheads="1"/>
          </p:cNvSpPr>
          <p:nvPr>
            <p:ph type="subTitle" idx="1" hasCustomPrompt="1"/>
          </p:nvPr>
        </p:nvSpPr>
        <p:spPr>
          <a:xfrm>
            <a:off x="311150" y="4672013"/>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dirty="0">
                <a:latin typeface="Arial" charset="0"/>
              </a:rPr>
              <a:t>Cybersecurity Essentials v1.0</a:t>
            </a:r>
            <a:endParaRPr lang="en-US" dirty="0"/>
          </a:p>
        </p:txBody>
      </p:sp>
    </p:spTree>
    <p:extLst>
      <p:ext uri="{BB962C8B-B14F-4D97-AF65-F5344CB8AC3E}">
        <p14:creationId xmlns:p14="http://schemas.microsoft.com/office/powerpoint/2010/main" val="8848856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061047390"/>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a:t>Click to edit Master text styles</a:t>
            </a:r>
          </a:p>
        </p:txBody>
      </p:sp>
    </p:spTree>
    <p:extLst>
      <p:ext uri="{BB962C8B-B14F-4D97-AF65-F5344CB8AC3E}">
        <p14:creationId xmlns:p14="http://schemas.microsoft.com/office/powerpoint/2010/main" val="332285175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8492319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196437391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2640848245"/>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extLst>
      <p:ext uri="{BB962C8B-B14F-4D97-AF65-F5344CB8AC3E}">
        <p14:creationId xmlns:p14="http://schemas.microsoft.com/office/powerpoint/2010/main" val="270856951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a:t>Click to edit Master title style</a:t>
            </a:r>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85425332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Tree>
    <p:extLst>
      <p:ext uri="{BB962C8B-B14F-4D97-AF65-F5344CB8AC3E}">
        <p14:creationId xmlns:p14="http://schemas.microsoft.com/office/powerpoint/2010/main" val="4137491163"/>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2998629154"/>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403160796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1027" name="Rectangle 4"/>
          <p:cNvSpPr>
            <a:spLocks noChangeArrowheads="1"/>
          </p:cNvSpPr>
          <p:nvPr/>
        </p:nvSpPr>
        <p:spPr bwMode="auto">
          <a:xfrm>
            <a:off x="193675" y="6562725"/>
            <a:ext cx="962025" cy="2984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ITE PC v4.1</a:t>
            </a:r>
          </a:p>
          <a:p>
            <a:pPr algn="l" defTabSz="814388">
              <a:lnSpc>
                <a:spcPct val="100000"/>
              </a:lnSpc>
            </a:pPr>
            <a:r>
              <a:rPr lang="en-US" sz="700" dirty="0">
                <a:solidFill>
                  <a:srgbClr val="D3D3D3"/>
                </a:solidFill>
              </a:rPr>
              <a:t>Chapter 3</a:t>
            </a:r>
          </a:p>
        </p:txBody>
      </p:sp>
      <p:sp>
        <p:nvSpPr>
          <p:cNvPr id="1028" name="Rectangle 5"/>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28856D66-2D7E-BA44-8BF8-F720D8CAD36C}" type="slidenum">
              <a:rPr lang="en-US" sz="1000">
                <a:solidFill>
                  <a:srgbClr val="D3D3D3"/>
                </a:solidFill>
              </a:rPr>
              <a:pPr algn="r" defTabSz="814388">
                <a:lnSpc>
                  <a:spcPct val="100000"/>
                </a:lnSpc>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36398" y="2078328"/>
            <a:ext cx="7940675" cy="39506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a:t>Body Text</a:t>
            </a:r>
          </a:p>
          <a:p>
            <a:pPr lvl="1"/>
            <a:r>
              <a:rPr lang="en-US"/>
              <a:t>Second Level</a:t>
            </a:r>
          </a:p>
          <a:p>
            <a:pPr lvl="2"/>
            <a:r>
              <a:rPr lang="en-US"/>
              <a:t>Third Level</a:t>
            </a:r>
          </a:p>
          <a:p>
            <a:pPr lvl="3"/>
            <a:r>
              <a:rPr lang="en-US"/>
              <a:t>Fourth Level</a:t>
            </a:r>
          </a:p>
          <a:p>
            <a:pPr lvl="4"/>
            <a:r>
              <a:rPr lang="en-US"/>
              <a:t>Fifth Level</a:t>
            </a:r>
          </a:p>
        </p:txBody>
      </p:sp>
      <p:pic>
        <p:nvPicPr>
          <p:cNvPr id="1030" name="Picture 7" descr="PPt_TopBand_Artwork"/>
          <p:cNvPicPr>
            <a:picLocks noChangeAspect="1"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0" y="0"/>
            <a:ext cx="9140825" cy="6858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031" name="Rectangle 8"/>
          <p:cNvSpPr>
            <a:spLocks noChangeArrowheads="1"/>
          </p:cNvSpPr>
          <p:nvPr/>
        </p:nvSpPr>
        <p:spPr bwMode="auto">
          <a:xfrm>
            <a:off x="4498975" y="6670675"/>
            <a:ext cx="2347913" cy="1905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2007 – 2010, Cisco Systems, Inc. All rights reserved.</a:t>
            </a:r>
          </a:p>
        </p:txBody>
      </p:sp>
      <p:sp>
        <p:nvSpPr>
          <p:cNvPr id="1032" name="Rectangle 9"/>
          <p:cNvSpPr>
            <a:spLocks noChangeArrowheads="1"/>
          </p:cNvSpPr>
          <p:nvPr/>
        </p:nvSpPr>
        <p:spPr bwMode="auto">
          <a:xfrm>
            <a:off x="7123113" y="6672263"/>
            <a:ext cx="6508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Public</a:t>
            </a:r>
          </a:p>
        </p:txBody>
      </p:sp>
    </p:spTree>
  </p:cSld>
  <p:clrMap bg1="lt1" tx1="dk1" bg2="lt2" tx2="dk2" accent1="accent1" accent2="accent2" accent3="accent3" accent4="accent4" accent5="accent5" accent6="accent6" hlink="hlink" folHlink="folHlink"/>
  <p:sldLayoutIdLst>
    <p:sldLayoutId id="2147484055" r:id="rId1"/>
    <p:sldLayoutId id="2147484034" r:id="rId2"/>
    <p:sldLayoutId id="2147484035" r:id="rId3"/>
    <p:sldLayoutId id="2147484036" r:id="rId4"/>
    <p:sldLayoutId id="2147484037" r:id="rId5"/>
    <p:sldLayoutId id="2147484038" r:id="rId6"/>
    <p:sldLayoutId id="2147484039" r:id="rId7"/>
    <p:sldLayoutId id="2147484040" r:id="rId8"/>
    <p:sldLayoutId id="2147484041" r:id="rId9"/>
    <p:sldLayoutId id="2147484042" r:id="rId10"/>
    <p:sldLayoutId id="2147484043" r:id="rId11"/>
    <p:sldLayoutId id="2147484044" r:id="rId12"/>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4" name="Rectangle 6146"/>
          <p:cNvSpPr>
            <a:spLocks noGrp="1" noChangeArrowheads="1"/>
          </p:cNvSpPr>
          <p:nvPr>
            <p:ph type="title"/>
          </p:nvPr>
        </p:nvSpPr>
        <p:spPr bwMode="auto">
          <a:xfrm>
            <a:off x="193868" y="394392"/>
            <a:ext cx="8772157" cy="838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b" anchorCtr="0" compatLnSpc="1">
            <a:prstTxWarp prst="textNoShape">
              <a:avLst/>
            </a:prstTxWarp>
          </a:bodyPr>
          <a:lstStyle/>
          <a:p>
            <a:pPr lvl="0"/>
            <a:r>
              <a:rPr lang="en-US"/>
              <a:t>Slide Title</a:t>
            </a:r>
          </a:p>
        </p:txBody>
      </p:sp>
      <p:sp>
        <p:nvSpPr>
          <p:cNvPr id="3075" name="Rectangle 6281"/>
          <p:cNvSpPr>
            <a:spLocks noChangeArrowheads="1"/>
          </p:cNvSpPr>
          <p:nvPr/>
        </p:nvSpPr>
        <p:spPr bwMode="auto">
          <a:xfrm>
            <a:off x="193675" y="6672263"/>
            <a:ext cx="96202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82124" tIns="41061" rIns="82124" bIns="41061" anchor="b">
            <a:spAutoFit/>
          </a:bodyPr>
          <a:lstStyle/>
          <a:p>
            <a:pPr algn="l" defTabSz="814388">
              <a:lnSpc>
                <a:spcPct val="100000"/>
              </a:lnSpc>
            </a:pPr>
            <a:r>
              <a:rPr lang="en-US" sz="700" dirty="0">
                <a:solidFill>
                  <a:srgbClr val="D3D3D3"/>
                </a:solidFill>
              </a:rPr>
              <a:t>Presentation_ID</a:t>
            </a:r>
          </a:p>
        </p:txBody>
      </p:sp>
      <p:sp>
        <p:nvSpPr>
          <p:cNvPr id="3076" name="Rectangle 6282"/>
          <p:cNvSpPr>
            <a:spLocks noChangeArrowheads="1"/>
          </p:cNvSpPr>
          <p:nvPr/>
        </p:nvSpPr>
        <p:spPr bwMode="auto">
          <a:xfrm>
            <a:off x="8596313" y="6626225"/>
            <a:ext cx="320675" cy="2349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fld id="{6084AB3D-AE30-934E-B0BC-A74C2CCEE444}" type="slidenum">
              <a:rPr lang="en-US" sz="1000">
                <a:solidFill>
                  <a:srgbClr val="D3D3D3"/>
                </a:solidFill>
              </a:rPr>
              <a:pPr algn="r" defTabSz="814388">
                <a:lnSpc>
                  <a:spcPct val="100000"/>
                </a:lnSpc>
              </a:pPr>
              <a:t>‹#›</a:t>
            </a:fld>
            <a:endParaRPr lang="en-US" sz="1000" dirty="0">
              <a:solidFill>
                <a:srgbClr val="D3D3D3"/>
              </a:solidFill>
            </a:endParaRPr>
          </a:p>
        </p:txBody>
      </p:sp>
      <p:sp>
        <p:nvSpPr>
          <p:cNvPr id="3077" name="Rectangle 6284"/>
          <p:cNvSpPr>
            <a:spLocks noGrp="1" noChangeArrowheads="1"/>
          </p:cNvSpPr>
          <p:nvPr>
            <p:ph type="body" idx="1"/>
          </p:nvPr>
        </p:nvSpPr>
        <p:spPr bwMode="auto">
          <a:xfrm>
            <a:off x="213109" y="1539502"/>
            <a:ext cx="8733677" cy="49264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p>
            <a:pPr lvl="0"/>
            <a:r>
              <a:rPr lang="en-US" dirty="0"/>
              <a:t>Body Text</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3078" name="Rectangle 6312"/>
          <p:cNvSpPr>
            <a:spLocks noChangeArrowheads="1"/>
          </p:cNvSpPr>
          <p:nvPr/>
        </p:nvSpPr>
        <p:spPr bwMode="auto">
          <a:xfrm>
            <a:off x="4498975" y="6672263"/>
            <a:ext cx="2022475"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nchorCtr="1">
            <a:spAutoFit/>
          </a:bodyPr>
          <a:lstStyle/>
          <a:p>
            <a:pPr algn="l" defTabSz="814388">
              <a:lnSpc>
                <a:spcPct val="100000"/>
              </a:lnSpc>
            </a:pPr>
            <a:r>
              <a:rPr lang="en-US" sz="700" dirty="0">
                <a:solidFill>
                  <a:srgbClr val="D3D3D3"/>
                </a:solidFill>
              </a:rPr>
              <a:t>© 2008 Cisco Systems, Inc. All rights reserved.</a:t>
            </a:r>
          </a:p>
        </p:txBody>
      </p:sp>
      <p:sp>
        <p:nvSpPr>
          <p:cNvPr id="3079" name="Rectangle 6313"/>
          <p:cNvSpPr>
            <a:spLocks noChangeArrowheads="1"/>
          </p:cNvSpPr>
          <p:nvPr/>
        </p:nvSpPr>
        <p:spPr bwMode="auto">
          <a:xfrm>
            <a:off x="6896100" y="6672263"/>
            <a:ext cx="877888" cy="1889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b">
            <a:spAutoFit/>
          </a:bodyPr>
          <a:lstStyle/>
          <a:p>
            <a:pPr algn="r" defTabSz="814388">
              <a:lnSpc>
                <a:spcPct val="100000"/>
              </a:lnSpc>
            </a:pPr>
            <a:r>
              <a:rPr lang="en-US" sz="700" dirty="0">
                <a:solidFill>
                  <a:srgbClr val="D3D3D3"/>
                </a:solidFill>
              </a:rPr>
              <a:t>Cisco Confidential</a:t>
            </a:r>
          </a:p>
        </p:txBody>
      </p:sp>
      <p:pic>
        <p:nvPicPr>
          <p:cNvPr id="3080" name="Picture 8" descr="Rev08_Cisco_BrandBar10_060408.png"/>
          <p:cNvPicPr>
            <a:picLocks noChangeAspect="1"/>
          </p:cNvPicPr>
          <p:nvPr/>
        </p:nvPicPr>
        <p:blipFill>
          <a:blip r:embed="rId13" cstate="email">
            <a:extLst>
              <a:ext uri="{28A0092B-C50C-407E-A947-70E740481C1C}">
                <a14:useLocalDpi xmlns:a14="http://schemas.microsoft.com/office/drawing/2010/main" val="0"/>
              </a:ext>
            </a:extLst>
          </a:blip>
          <a:srcRect/>
          <a:stretch>
            <a:fillRect/>
          </a:stretch>
        </p:blipFill>
        <p:spPr bwMode="auto">
          <a:xfrm>
            <a:off x="0" y="0"/>
            <a:ext cx="9144000" cy="3413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 bg1="lt1" tx1="dk1" bg2="lt2" tx2="dk2" accent1="accent1" accent2="accent2" accent3="accent3" accent4="accent4" accent5="accent5" accent6="accent6" hlink="hlink" folHlink="folHlink"/>
  <p:sldLayoutIdLst>
    <p:sldLayoutId id="2147484056" r:id="rId1"/>
    <p:sldLayoutId id="2147484045" r:id="rId2"/>
    <p:sldLayoutId id="2147484046" r:id="rId3"/>
    <p:sldLayoutId id="2147484047" r:id="rId4"/>
    <p:sldLayoutId id="2147484048" r:id="rId5"/>
    <p:sldLayoutId id="2147484049" r:id="rId6"/>
    <p:sldLayoutId id="2147484050" r:id="rId7"/>
    <p:sldLayoutId id="2147484051" r:id="rId8"/>
    <p:sldLayoutId id="2147484052" r:id="rId9"/>
    <p:sldLayoutId id="2147484053" r:id="rId10"/>
    <p:sldLayoutId id="2147484054" r:id="rId11"/>
  </p:sldLayoutIdLst>
  <p:txStyles>
    <p:titleStyle>
      <a:lvl1pPr algn="l" defTabSz="814388" rtl="0" eaLnBrk="0" fontAlgn="base" hangingPunct="0">
        <a:lnSpc>
          <a:spcPct val="90000"/>
        </a:lnSpc>
        <a:spcBef>
          <a:spcPct val="0"/>
        </a:spcBef>
        <a:spcAft>
          <a:spcPct val="0"/>
        </a:spcAft>
        <a:defRPr sz="3200" b="1">
          <a:solidFill>
            <a:srgbClr val="708CA1"/>
          </a:solidFill>
          <a:latin typeface="+mj-lt"/>
          <a:ea typeface="ＭＳ Ｐゴシック" charset="0"/>
          <a:cs typeface="ＭＳ Ｐゴシック" charset="0"/>
        </a:defRPr>
      </a:lvl1pPr>
      <a:lvl2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2pPr>
      <a:lvl3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3pPr>
      <a:lvl4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4pPr>
      <a:lvl5pPr algn="l" defTabSz="814388" rtl="0" eaLnBrk="0" fontAlgn="base" hangingPunct="0">
        <a:lnSpc>
          <a:spcPct val="90000"/>
        </a:lnSpc>
        <a:spcBef>
          <a:spcPct val="0"/>
        </a:spcBef>
        <a:spcAft>
          <a:spcPct val="0"/>
        </a:spcAft>
        <a:defRPr sz="3200" b="1">
          <a:solidFill>
            <a:srgbClr val="708CA1"/>
          </a:solidFill>
          <a:latin typeface="Arial" charset="0"/>
          <a:ea typeface="ＭＳ Ｐゴシック" charset="0"/>
          <a:cs typeface="ＭＳ Ｐゴシック"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9.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3.xml"/></Relationships>
</file>

<file path=ppt/slides/_rels/slide6.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14.xml"/><Relationship Id="rId5" Type="http://schemas.openxmlformats.org/officeDocument/2006/relationships/image" Target="../media/image11.png"/><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5.xml"/><Relationship Id="rId1" Type="http://schemas.openxmlformats.org/officeDocument/2006/relationships/slideLayout" Target="../slideLayouts/slideLayout14.xml"/><Relationship Id="rId5" Type="http://schemas.openxmlformats.org/officeDocument/2006/relationships/image" Target="../media/image14.png"/><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6.xml"/><Relationship Id="rId1" Type="http://schemas.openxmlformats.org/officeDocument/2006/relationships/slideLayout" Target="../slideLayouts/slideLayout14.xml"/><Relationship Id="rId4" Type="http://schemas.openxmlformats.org/officeDocument/2006/relationships/image" Target="../media/image16.png"/></Relationships>
</file>

<file path=ppt/slides/_rels/slide9.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7.xml"/><Relationship Id="rId1" Type="http://schemas.openxmlformats.org/officeDocument/2006/relationships/slideLayout" Target="../slideLayouts/slideLayout14.xml"/><Relationship Id="rId4" Type="http://schemas.openxmlformats.org/officeDocument/2006/relationships/image" Target="../media/image18.png"/></Relationships>
</file>

<file path=ppt/slides/_rels/slide10.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3" Type="http://schemas.openxmlformats.org/officeDocument/2006/relationships/image" Target="../media/image20.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3.xml"/></Relationships>
</file>

<file path=ppt/slides/_rels/slide14.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2.xml"/><Relationship Id="rId1" Type="http://schemas.openxmlformats.org/officeDocument/2006/relationships/slideLayout" Target="../slideLayouts/slideLayout14.xml"/><Relationship Id="rId4" Type="http://schemas.openxmlformats.org/officeDocument/2006/relationships/image" Target="../media/image22.png"/></Relationships>
</file>

<file path=ppt/slides/_rels/slide15.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3.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notesSlide" Target="../notesSlides/notesSlide16.xml"/><Relationship Id="rId1" Type="http://schemas.openxmlformats.org/officeDocument/2006/relationships/slideLayout" Target="../slideLayouts/slideLayout14.xml"/><Relationship Id="rId4" Type="http://schemas.openxmlformats.org/officeDocument/2006/relationships/image" Target="../media/image25.png"/></Relationships>
</file>

<file path=ppt/slides/_rels/slide19.xml.rels><?xml version="1.0" encoding="UTF-8" standalone="yes"?>
<Relationships xmlns="http://schemas.openxmlformats.org/package/2006/relationships"><Relationship Id="rId3" Type="http://schemas.openxmlformats.org/officeDocument/2006/relationships/image" Target="../media/image26.png"/><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notesSlide" Target="../notesSlides/notesSlide18.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13.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Layout" Target="../slideLayouts/slideLayout19.xml"/></Relationships>
</file>

<file path=ppt/slides/_rels/slide30.xml.rels><?xml version="1.0" encoding="UTF-8" standalone="yes"?>
<Relationships xmlns="http://schemas.openxmlformats.org/package/2006/relationships"><Relationship Id="rId3" Type="http://schemas.openxmlformats.org/officeDocument/2006/relationships/image" Target="../media/image30.png"/><Relationship Id="rId2" Type="http://schemas.openxmlformats.org/officeDocument/2006/relationships/notesSlide" Target="../notesSlides/notesSlide26.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Content Placeholder 3" descr="A close up of text on a white background&#10;&#10;Description automatically generated">
            <a:extLst>
              <a:ext uri="{FF2B5EF4-FFF2-40B4-BE49-F238E27FC236}">
                <a16:creationId xmlns:a16="http://schemas.microsoft.com/office/drawing/2014/main" id="{56C199E3-8C6A-5E4D-95CC-D21A7F00416A}"/>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38954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descr="Graphical user interface, text, application&#10;&#10;Description automatically generated">
            <a:extLst>
              <a:ext uri="{FF2B5EF4-FFF2-40B4-BE49-F238E27FC236}">
                <a16:creationId xmlns:a16="http://schemas.microsoft.com/office/drawing/2014/main" id="{F671B4BB-7CCC-1D4C-A74C-F99256DD9E23}"/>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262556539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2"/>
          <p:cNvSpPr>
            <a:spLocks noGrp="1" noChangeArrowheads="1"/>
          </p:cNvSpPr>
          <p:nvPr>
            <p:ph type="ctrTitle"/>
          </p:nvPr>
        </p:nvSpPr>
        <p:spPr>
          <a:xfrm>
            <a:off x="311150" y="2263775"/>
            <a:ext cx="3854450" cy="1481138"/>
          </a:xfrm>
        </p:spPr>
        <p:txBody>
          <a:bodyPr/>
          <a:lstStyle/>
          <a:p>
            <a:pPr eaLnBrk="1" hangingPunct="1"/>
            <a:r>
              <a:rPr lang="en-US" sz="2400" dirty="0">
                <a:latin typeface="Arial" charset="0"/>
              </a:rPr>
              <a:t>Chapter 3:</a:t>
            </a:r>
            <a:br>
              <a:rPr lang="en-US" sz="2400" dirty="0">
                <a:latin typeface="Arial" charset="0"/>
              </a:rPr>
            </a:br>
            <a:r>
              <a:rPr lang="en-US" sz="2400" dirty="0">
                <a:latin typeface="Arial" charset="0"/>
              </a:rPr>
              <a:t>Cybersecurity Threats, </a:t>
            </a:r>
            <a:br>
              <a:rPr lang="en-US" sz="2400" dirty="0">
                <a:latin typeface="Arial" charset="0"/>
              </a:rPr>
            </a:br>
            <a:r>
              <a:rPr lang="en-US" sz="2400" dirty="0">
                <a:latin typeface="Arial" charset="0"/>
              </a:rPr>
              <a:t>Vulnerabilities, and Attacks</a:t>
            </a:r>
            <a:endParaRPr lang="en-US" sz="2400" dirty="0">
              <a:solidFill>
                <a:schemeClr val="folHlink"/>
              </a:solidFill>
              <a:latin typeface="Arial" charset="0"/>
            </a:endParaRPr>
          </a:p>
        </p:txBody>
      </p:sp>
      <p:sp>
        <p:nvSpPr>
          <p:cNvPr id="7170" name="Rectangle 3"/>
          <p:cNvSpPr>
            <a:spLocks noGrp="1" noChangeArrowheads="1"/>
          </p:cNvSpPr>
          <p:nvPr>
            <p:ph type="subTitle" idx="1"/>
          </p:nvPr>
        </p:nvSpPr>
        <p:spPr>
          <a:xfrm>
            <a:off x="311150" y="4672013"/>
            <a:ext cx="6788150" cy="658812"/>
          </a:xfrm>
        </p:spPr>
        <p:txBody>
          <a:bodyPr/>
          <a:lstStyle/>
          <a:p>
            <a:pPr eaLnBrk="1" hangingPunct="1"/>
            <a:r>
              <a:rPr lang="en-US" dirty="0">
                <a:latin typeface="Arial" charset="0"/>
              </a:rPr>
              <a:t>Cybersecurity Essentials v1.1</a:t>
            </a:r>
          </a:p>
        </p:txBody>
      </p:sp>
    </p:spTree>
  </p:cSld>
  <p:clrMapOvr>
    <a:masterClrMapping/>
  </p:clrMapOvr>
  <p:transition>
    <p:wipe dir="r"/>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33"/>
          <p:cNvSpPr>
            <a:spLocks noGrp="1" noChangeArrowheads="1"/>
          </p:cNvSpPr>
          <p:nvPr>
            <p:ph type="title" idx="4294967295"/>
          </p:nvPr>
        </p:nvSpPr>
        <p:spPr>
          <a:xfrm>
            <a:off x="655638" y="609600"/>
            <a:ext cx="8145462" cy="838200"/>
          </a:xfrm>
        </p:spPr>
        <p:txBody>
          <a:bodyPr/>
          <a:lstStyle/>
          <a:p>
            <a:pPr eaLnBrk="1" hangingPunct="1"/>
            <a:r>
              <a:rPr lang="en-US" dirty="0"/>
              <a:t>Chapter 3 - Sections &amp; Objectives</a:t>
            </a:r>
          </a:p>
        </p:txBody>
      </p:sp>
      <p:sp>
        <p:nvSpPr>
          <p:cNvPr id="4099" name="Rectangle 34"/>
          <p:cNvSpPr>
            <a:spLocks noGrp="1" noChangeArrowheads="1"/>
          </p:cNvSpPr>
          <p:nvPr>
            <p:ph type="body" idx="4294967295"/>
          </p:nvPr>
        </p:nvSpPr>
        <p:spPr>
          <a:xfrm>
            <a:off x="655638" y="1828800"/>
            <a:ext cx="7940675" cy="4252259"/>
          </a:xfrm>
        </p:spPr>
        <p:txBody>
          <a:bodyPr/>
          <a:lstStyle/>
          <a:p>
            <a:pPr marL="0" indent="0">
              <a:spcBef>
                <a:spcPts val="600"/>
              </a:spcBef>
              <a:buNone/>
              <a:tabLst>
                <a:tab pos="628650" algn="l"/>
              </a:tabLst>
            </a:pPr>
            <a:r>
              <a:rPr lang="en-US" dirty="0"/>
              <a:t>3.1	Malware and Malicious Code</a:t>
            </a:r>
          </a:p>
          <a:p>
            <a:pPr marL="690563" lvl="4" indent="109538">
              <a:spcBef>
                <a:spcPts val="600"/>
              </a:spcBef>
            </a:pPr>
            <a:r>
              <a:rPr lang="en-US" dirty="0"/>
              <a:t>Differentiate the types of malware and malicious code.</a:t>
            </a:r>
            <a:endParaRPr lang="en-US" sz="2800" dirty="0"/>
          </a:p>
          <a:p>
            <a:pPr marL="0" indent="0">
              <a:spcBef>
                <a:spcPts val="600"/>
              </a:spcBef>
              <a:buNone/>
              <a:tabLst>
                <a:tab pos="628650" algn="l"/>
              </a:tabLst>
            </a:pPr>
            <a:r>
              <a:rPr lang="en-US" dirty="0"/>
              <a:t>3.2	Deception</a:t>
            </a:r>
          </a:p>
          <a:p>
            <a:pPr marL="808038" lvl="5">
              <a:spcBef>
                <a:spcPts val="600"/>
              </a:spcBef>
            </a:pPr>
            <a:r>
              <a:rPr lang="en-US" dirty="0"/>
              <a:t>Describe the tactics, techniques and procedures used by cyber criminals.</a:t>
            </a:r>
          </a:p>
          <a:p>
            <a:pPr marL="0" indent="0">
              <a:spcBef>
                <a:spcPts val="600"/>
              </a:spcBef>
              <a:buNone/>
            </a:pPr>
            <a:r>
              <a:rPr lang="en-US" dirty="0"/>
              <a:t>3.3	Attacks</a:t>
            </a:r>
          </a:p>
          <a:p>
            <a:pPr marL="0" indent="0">
              <a:spcBef>
                <a:spcPts val="600"/>
              </a:spcBef>
              <a:buNone/>
            </a:pPr>
            <a:r>
              <a:rPr lang="en-US" dirty="0"/>
              <a:t>	</a:t>
            </a:r>
            <a:r>
              <a:rPr lang="en-US" sz="2000" dirty="0"/>
              <a:t>Compare the different methods used in social engineering.</a:t>
            </a:r>
          </a:p>
          <a:p>
            <a:pPr marL="0" indent="0">
              <a:spcBef>
                <a:spcPts val="600"/>
              </a:spcBef>
              <a:buNone/>
            </a:pPr>
            <a:r>
              <a:rPr lang="en-US" sz="2000" dirty="0"/>
              <a:t>	Compare different types of cyberattacks.</a:t>
            </a:r>
            <a:endParaRPr lang="en-CA" sz="1100" dirty="0"/>
          </a:p>
        </p:txBody>
      </p:sp>
    </p:spTree>
    <p:extLst>
      <p:ext uri="{BB962C8B-B14F-4D97-AF65-F5344CB8AC3E}">
        <p14:creationId xmlns:p14="http://schemas.microsoft.com/office/powerpoint/2010/main" val="1065710895"/>
      </p:ext>
    </p:extLst>
  </p:cSld>
  <p:clrMapOvr>
    <a:masterClrMapping/>
  </p:clrMapOvr>
  <p:transition>
    <p:wipe dir="r"/>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1150" y="2263775"/>
            <a:ext cx="4150014" cy="1481138"/>
          </a:xfrm>
        </p:spPr>
        <p:txBody>
          <a:bodyPr/>
          <a:lstStyle/>
          <a:p>
            <a:pPr marL="0" indent="0">
              <a:spcBef>
                <a:spcPts val="600"/>
              </a:spcBef>
              <a:buNone/>
            </a:pPr>
            <a:r>
              <a:rPr lang="en-US" sz="2400" dirty="0"/>
              <a:t>3.1 Malware and Malicious Code</a:t>
            </a:r>
          </a:p>
        </p:txBody>
      </p:sp>
    </p:spTree>
    <p:extLst>
      <p:ext uri="{BB962C8B-B14F-4D97-AF65-F5344CB8AC3E}">
        <p14:creationId xmlns:p14="http://schemas.microsoft.com/office/powerpoint/2010/main" val="2753221210"/>
      </p:ext>
    </p:extLst>
  </p:cSld>
  <p:clrMapOvr>
    <a:masterClrMapping/>
  </p:clrMapOvr>
  <p:transition>
    <p:wipe dir="r"/>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Malware and Malicious Code</a:t>
            </a:r>
            <a:br>
              <a:rPr lang="en-US" dirty="0"/>
            </a:br>
            <a:r>
              <a:rPr lang="en-US" dirty="0">
                <a:latin typeface="Arial" charset="0"/>
              </a:rPr>
              <a:t>Types of Malware</a:t>
            </a:r>
            <a:endParaRPr lang="en-US" sz="4800" dirty="0">
              <a:latin typeface="Arial" charset="0"/>
            </a:endParaRPr>
          </a:p>
        </p:txBody>
      </p:sp>
      <p:sp>
        <p:nvSpPr>
          <p:cNvPr id="2" name="Content Placeholder 1"/>
          <p:cNvSpPr>
            <a:spLocks noGrp="1"/>
          </p:cNvSpPr>
          <p:nvPr>
            <p:ph idx="1"/>
          </p:nvPr>
        </p:nvSpPr>
        <p:spPr>
          <a:xfrm>
            <a:off x="231968" y="1372959"/>
            <a:ext cx="6826057" cy="4094392"/>
          </a:xfrm>
        </p:spPr>
        <p:txBody>
          <a:bodyPr/>
          <a:lstStyle/>
          <a:p>
            <a:pPr marL="0" indent="0">
              <a:buNone/>
            </a:pPr>
            <a:r>
              <a:rPr lang="en-US" sz="1800" dirty="0"/>
              <a:t>Cyber criminals target user’s end devices through the installation of malware. </a:t>
            </a:r>
          </a:p>
          <a:p>
            <a:pPr marL="0" indent="0">
              <a:buNone/>
            </a:pPr>
            <a:r>
              <a:rPr lang="en-US" sz="1800" b="1" dirty="0"/>
              <a:t>Viruses - </a:t>
            </a:r>
            <a:r>
              <a:rPr lang="en-US" sz="1800" dirty="0"/>
              <a:t>A virus is malicious executable code attached to another executable file, such as a legitimate program. Most viruses require end-user initiation, and can activate at a specific time or date. </a:t>
            </a:r>
          </a:p>
          <a:p>
            <a:pPr marL="0" indent="0">
              <a:buNone/>
            </a:pPr>
            <a:r>
              <a:rPr lang="en-US" sz="1800" b="1" dirty="0"/>
              <a:t>Worms</a:t>
            </a:r>
            <a:r>
              <a:rPr lang="en-US" sz="1800" dirty="0"/>
              <a:t> - Worms are malicious code that replicates by independently exploiting vulnerabilities in networks. Worms usually slow down networks. Whereas a virus requires a host program to run, worms can run by themselves. Other than the initial infection, worms no longer require user participation. </a:t>
            </a:r>
          </a:p>
          <a:p>
            <a:pPr marL="0" indent="0">
              <a:buNone/>
            </a:pPr>
            <a:r>
              <a:rPr lang="en-US" sz="1800" b="1" dirty="0"/>
              <a:t>Trojan horse - </a:t>
            </a:r>
            <a:r>
              <a:rPr lang="en-US" sz="1800" dirty="0"/>
              <a:t>A Trojan horse is malware that carries out malicious operations under the guise of a desired operation such as playing an online game. This malicious code exploits the privileges of the user that runs it. A Trojan horse differs from a virus because the Trojan binds itself to non-executable files, such as image files, audio files, or games.</a:t>
            </a:r>
          </a:p>
          <a:p>
            <a:endParaRPr lang="en-US" sz="1800" dirty="0"/>
          </a:p>
        </p:txBody>
      </p:sp>
      <p:pic>
        <p:nvPicPr>
          <p:cNvPr id="4" name="Picture 3"/>
          <p:cNvPicPr>
            <a:picLocks noChangeAspect="1"/>
          </p:cNvPicPr>
          <p:nvPr/>
        </p:nvPicPr>
        <p:blipFill>
          <a:blip r:embed="rId3"/>
          <a:stretch>
            <a:fillRect/>
          </a:stretch>
        </p:blipFill>
        <p:spPr>
          <a:xfrm>
            <a:off x="7443788" y="3042401"/>
            <a:ext cx="1262062" cy="1322160"/>
          </a:xfrm>
          <a:prstGeom prst="rect">
            <a:avLst/>
          </a:prstGeom>
        </p:spPr>
      </p:pic>
      <p:pic>
        <p:nvPicPr>
          <p:cNvPr id="5" name="Picture 4"/>
          <p:cNvPicPr>
            <a:picLocks noChangeAspect="1"/>
          </p:cNvPicPr>
          <p:nvPr/>
        </p:nvPicPr>
        <p:blipFill>
          <a:blip r:embed="rId4"/>
          <a:stretch>
            <a:fillRect/>
          </a:stretch>
        </p:blipFill>
        <p:spPr>
          <a:xfrm>
            <a:off x="7434264" y="4969833"/>
            <a:ext cx="1271586" cy="1271586"/>
          </a:xfrm>
          <a:prstGeom prst="rect">
            <a:avLst/>
          </a:prstGeom>
        </p:spPr>
      </p:pic>
      <p:pic>
        <p:nvPicPr>
          <p:cNvPr id="6" name="Picture 5"/>
          <p:cNvPicPr>
            <a:picLocks noChangeAspect="1"/>
          </p:cNvPicPr>
          <p:nvPr/>
        </p:nvPicPr>
        <p:blipFill>
          <a:blip r:embed="rId5"/>
          <a:stretch>
            <a:fillRect/>
          </a:stretch>
        </p:blipFill>
        <p:spPr>
          <a:xfrm>
            <a:off x="7562850" y="1241828"/>
            <a:ext cx="1143000" cy="1303534"/>
          </a:xfrm>
          <a:prstGeom prst="rect">
            <a:avLst/>
          </a:prstGeom>
        </p:spPr>
      </p:pic>
    </p:spTree>
    <p:extLst>
      <p:ext uri="{BB962C8B-B14F-4D97-AF65-F5344CB8AC3E}">
        <p14:creationId xmlns:p14="http://schemas.microsoft.com/office/powerpoint/2010/main" val="1534168903"/>
      </p:ext>
    </p:extLst>
  </p:cSld>
  <p:clrMapOvr>
    <a:masterClrMapping/>
  </p:clrMapOvr>
  <p:transition spd="med">
    <p:wipe dir="r"/>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403628"/>
            <a:ext cx="8772157" cy="838200"/>
          </a:xfrm>
        </p:spPr>
        <p:txBody>
          <a:bodyPr/>
          <a:lstStyle/>
          <a:p>
            <a:pPr eaLnBrk="1" hangingPunct="1"/>
            <a:r>
              <a:rPr lang="en-US" sz="1800" dirty="0"/>
              <a:t>Malware and Malicious Code</a:t>
            </a:r>
            <a:br>
              <a:rPr lang="en-US" dirty="0"/>
            </a:br>
            <a:r>
              <a:rPr lang="en-US" dirty="0">
                <a:latin typeface="Arial" charset="0"/>
              </a:rPr>
              <a:t>Types of Malware (Cont.)</a:t>
            </a:r>
            <a:endParaRPr lang="en-US" sz="4800" dirty="0">
              <a:latin typeface="Arial" charset="0"/>
            </a:endParaRPr>
          </a:p>
        </p:txBody>
      </p:sp>
      <p:sp>
        <p:nvSpPr>
          <p:cNvPr id="2" name="Content Placeholder 1"/>
          <p:cNvSpPr>
            <a:spLocks noGrp="1"/>
          </p:cNvSpPr>
          <p:nvPr>
            <p:ph idx="1"/>
          </p:nvPr>
        </p:nvSpPr>
        <p:spPr>
          <a:xfrm>
            <a:off x="231968" y="1372958"/>
            <a:ext cx="6340281" cy="5218341"/>
          </a:xfrm>
        </p:spPr>
        <p:txBody>
          <a:bodyPr/>
          <a:lstStyle/>
          <a:p>
            <a:r>
              <a:rPr lang="en-US" sz="1800" b="1" dirty="0"/>
              <a:t>Logic Bomb </a:t>
            </a:r>
            <a:r>
              <a:rPr lang="en-US" sz="1800" dirty="0"/>
              <a:t>- A logic bomb is a malicious program that uses a trigger to awaken the malicious code. For example, triggers can be dates, times, other programs running, or the deletion of a user account. The logic bomb remains inactive until that trigger event happens. Once activated, a logic bomb implements a malicious code that causes harm to a computer. </a:t>
            </a:r>
          </a:p>
          <a:p>
            <a:r>
              <a:rPr lang="en-US" sz="1800" b="1" dirty="0"/>
              <a:t>Ransomware</a:t>
            </a:r>
            <a:r>
              <a:rPr lang="en-US" sz="1800" dirty="0"/>
              <a:t> - Ransomware holds a computer system, or the data it contains, captive until the target makes a payment. Ransomware usually works by encrypting data in the computer with a key unknown to the user. </a:t>
            </a:r>
          </a:p>
          <a:p>
            <a:r>
              <a:rPr lang="en-US" sz="1800" b="1" dirty="0"/>
              <a:t>Backdoors and Rootkits </a:t>
            </a:r>
            <a:r>
              <a:rPr lang="en-US" sz="1800" dirty="0"/>
              <a:t>- A backdoor or rootkit refers to the program or code introduced by a criminal who has compromised a system. The backdoor bypasses the normal authentication used to access a system. A rootkit modifies the operating system to create a backdoor. Attackers then use the backdoor to access the computer remotely.</a:t>
            </a:r>
          </a:p>
        </p:txBody>
      </p:sp>
      <p:pic>
        <p:nvPicPr>
          <p:cNvPr id="3" name="Picture 2"/>
          <p:cNvPicPr>
            <a:picLocks noChangeAspect="1"/>
          </p:cNvPicPr>
          <p:nvPr/>
        </p:nvPicPr>
        <p:blipFill>
          <a:blip r:embed="rId3"/>
          <a:stretch>
            <a:fillRect/>
          </a:stretch>
        </p:blipFill>
        <p:spPr>
          <a:xfrm>
            <a:off x="7048813" y="3515046"/>
            <a:ext cx="1730553" cy="1285554"/>
          </a:xfrm>
          <a:prstGeom prst="rect">
            <a:avLst/>
          </a:prstGeom>
        </p:spPr>
      </p:pic>
      <p:pic>
        <p:nvPicPr>
          <p:cNvPr id="4" name="Picture 3"/>
          <p:cNvPicPr>
            <a:picLocks noChangeAspect="1"/>
          </p:cNvPicPr>
          <p:nvPr/>
        </p:nvPicPr>
        <p:blipFill>
          <a:blip r:embed="rId4"/>
          <a:stretch>
            <a:fillRect/>
          </a:stretch>
        </p:blipFill>
        <p:spPr>
          <a:xfrm>
            <a:off x="7048813" y="1461224"/>
            <a:ext cx="1707990" cy="1710601"/>
          </a:xfrm>
          <a:prstGeom prst="rect">
            <a:avLst/>
          </a:prstGeom>
        </p:spPr>
      </p:pic>
      <p:pic>
        <p:nvPicPr>
          <p:cNvPr id="5" name="Picture 4"/>
          <p:cNvPicPr>
            <a:picLocks noChangeAspect="1"/>
          </p:cNvPicPr>
          <p:nvPr/>
        </p:nvPicPr>
        <p:blipFill>
          <a:blip r:embed="rId5"/>
          <a:stretch>
            <a:fillRect/>
          </a:stretch>
        </p:blipFill>
        <p:spPr>
          <a:xfrm>
            <a:off x="7194267" y="5267324"/>
            <a:ext cx="1439644" cy="1304925"/>
          </a:xfrm>
          <a:prstGeom prst="rect">
            <a:avLst/>
          </a:prstGeom>
        </p:spPr>
      </p:pic>
    </p:spTree>
    <p:extLst>
      <p:ext uri="{BB962C8B-B14F-4D97-AF65-F5344CB8AC3E}">
        <p14:creationId xmlns:p14="http://schemas.microsoft.com/office/powerpoint/2010/main" val="2202726251"/>
      </p:ext>
    </p:extLst>
  </p:cSld>
  <p:clrMapOvr>
    <a:masterClrMapping/>
  </p:clrMapOvr>
  <p:transition spd="med">
    <p:wipe dir="r"/>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Malware and Malicious Code</a:t>
            </a:r>
            <a:r>
              <a:rPr lang="en-US" sz="1800" dirty="0"/>
              <a:t> </a:t>
            </a:r>
            <a:br>
              <a:rPr lang="en-US" dirty="0"/>
            </a:br>
            <a:r>
              <a:rPr lang="en-US" dirty="0"/>
              <a:t>Email and Browser Attacks (Cont.)</a:t>
            </a:r>
            <a:endParaRPr lang="en-US" sz="4800" dirty="0">
              <a:latin typeface="Arial" charset="0"/>
            </a:endParaRPr>
          </a:p>
        </p:txBody>
      </p:sp>
      <p:sp>
        <p:nvSpPr>
          <p:cNvPr id="2" name="Content Placeholder 1"/>
          <p:cNvSpPr>
            <a:spLocks noGrp="1"/>
          </p:cNvSpPr>
          <p:nvPr>
            <p:ph idx="1"/>
          </p:nvPr>
        </p:nvSpPr>
        <p:spPr>
          <a:xfrm>
            <a:off x="289309" y="1415676"/>
            <a:ext cx="6016242" cy="5242299"/>
          </a:xfrm>
        </p:spPr>
        <p:txBody>
          <a:bodyPr/>
          <a:lstStyle/>
          <a:p>
            <a:pPr marL="0" indent="0">
              <a:buNone/>
            </a:pPr>
            <a:r>
              <a:rPr lang="en-US" sz="1800" dirty="0"/>
              <a:t>Email is a universal service used by billions worldwide. As one of the most popular services, email has become a major vulnerability to users and organizations. </a:t>
            </a:r>
          </a:p>
          <a:p>
            <a:pPr marL="0" indent="0">
              <a:buNone/>
            </a:pPr>
            <a:r>
              <a:rPr lang="en-US" sz="1800" b="1" dirty="0"/>
              <a:t>Spam</a:t>
            </a:r>
            <a:r>
              <a:rPr lang="en-US" sz="1800" dirty="0"/>
              <a:t> - Spam, also known as junk mail, is unsolicited email. In most cases, spam is a method of advertising. However, spam can send harmful links, malware, or deceptive content. </a:t>
            </a:r>
          </a:p>
          <a:p>
            <a:pPr marL="0" indent="0">
              <a:buNone/>
            </a:pPr>
            <a:r>
              <a:rPr lang="en-US" sz="1800" b="1" dirty="0"/>
              <a:t>Spyware - </a:t>
            </a:r>
            <a:r>
              <a:rPr lang="en-US" sz="1800" dirty="0"/>
              <a:t>Spyware is software that enables a criminal to obtain information about a user’s computer activities. Spyware often includes activity trackers, keystroke collection, and data capture. In an attempt to overcome security measures, spyware often modifies security settings. </a:t>
            </a:r>
          </a:p>
          <a:p>
            <a:pPr marL="0" indent="0">
              <a:buNone/>
            </a:pPr>
            <a:endParaRPr lang="en-US" sz="1800" dirty="0"/>
          </a:p>
          <a:p>
            <a:pPr marL="0" indent="0">
              <a:buNone/>
            </a:pPr>
            <a:endParaRPr lang="en-US" sz="1800" dirty="0"/>
          </a:p>
        </p:txBody>
      </p:sp>
      <p:pic>
        <p:nvPicPr>
          <p:cNvPr id="3" name="Picture 2"/>
          <p:cNvPicPr>
            <a:picLocks noChangeAspect="1"/>
          </p:cNvPicPr>
          <p:nvPr/>
        </p:nvPicPr>
        <p:blipFill>
          <a:blip r:embed="rId3"/>
          <a:stretch>
            <a:fillRect/>
          </a:stretch>
        </p:blipFill>
        <p:spPr>
          <a:xfrm>
            <a:off x="6918121" y="1895475"/>
            <a:ext cx="1760930" cy="1323975"/>
          </a:xfrm>
          <a:prstGeom prst="rect">
            <a:avLst/>
          </a:prstGeom>
        </p:spPr>
      </p:pic>
      <p:pic>
        <p:nvPicPr>
          <p:cNvPr id="4" name="Picture 3"/>
          <p:cNvPicPr>
            <a:picLocks noChangeAspect="1"/>
          </p:cNvPicPr>
          <p:nvPr/>
        </p:nvPicPr>
        <p:blipFill>
          <a:blip r:embed="rId4"/>
          <a:stretch>
            <a:fillRect/>
          </a:stretch>
        </p:blipFill>
        <p:spPr>
          <a:xfrm>
            <a:off x="6918121" y="3925562"/>
            <a:ext cx="1752600" cy="1284673"/>
          </a:xfrm>
          <a:prstGeom prst="rect">
            <a:avLst/>
          </a:prstGeom>
        </p:spPr>
      </p:pic>
    </p:spTree>
    <p:extLst>
      <p:ext uri="{BB962C8B-B14F-4D97-AF65-F5344CB8AC3E}">
        <p14:creationId xmlns:p14="http://schemas.microsoft.com/office/powerpoint/2010/main" val="2108388080"/>
      </p:ext>
    </p:extLst>
  </p:cSld>
  <p:clrMapOvr>
    <a:masterClrMapping/>
  </p:clrMapOvr>
  <p:transition spd="med">
    <p:wipe dir="r"/>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Malware and Malicious Code</a:t>
            </a:r>
            <a:r>
              <a:rPr lang="en-US" sz="1800" dirty="0"/>
              <a:t> </a:t>
            </a:r>
            <a:br>
              <a:rPr lang="en-US" dirty="0"/>
            </a:br>
            <a:r>
              <a:rPr lang="en-US" dirty="0"/>
              <a:t>Email and Browser Attacks (Cont.)</a:t>
            </a:r>
            <a:endParaRPr lang="en-US" sz="4800" dirty="0">
              <a:latin typeface="Arial" charset="0"/>
            </a:endParaRPr>
          </a:p>
        </p:txBody>
      </p:sp>
      <p:sp>
        <p:nvSpPr>
          <p:cNvPr id="2" name="Content Placeholder 1"/>
          <p:cNvSpPr>
            <a:spLocks noGrp="1"/>
          </p:cNvSpPr>
          <p:nvPr>
            <p:ph idx="1"/>
          </p:nvPr>
        </p:nvSpPr>
        <p:spPr>
          <a:xfrm>
            <a:off x="289309" y="1415676"/>
            <a:ext cx="5616192" cy="5242299"/>
          </a:xfrm>
        </p:spPr>
        <p:txBody>
          <a:bodyPr/>
          <a:lstStyle/>
          <a:p>
            <a:pPr marL="0" indent="0">
              <a:buNone/>
            </a:pPr>
            <a:r>
              <a:rPr lang="en-US" sz="1800" b="1" dirty="0"/>
              <a:t>Adware -</a:t>
            </a:r>
            <a:r>
              <a:rPr lang="en-US" sz="1800" dirty="0"/>
              <a:t> Adware typically displays annoying pop-ups to generate revenue for its authors. The malware may analyze user interests by tracking the websites visited. It can then send pop-up advertising pertinent to those sites. </a:t>
            </a:r>
          </a:p>
          <a:p>
            <a:pPr marL="0" indent="0">
              <a:buNone/>
            </a:pPr>
            <a:r>
              <a:rPr lang="en-US" sz="1800" b="1" dirty="0"/>
              <a:t>Scareware - </a:t>
            </a:r>
            <a:r>
              <a:rPr lang="en-US" sz="1800" dirty="0"/>
              <a:t>Scareware persuades the user to take a specific action based on fear. Scareware forges pop-up windows that resemble operating system dialogue windows. </a:t>
            </a:r>
          </a:p>
          <a:p>
            <a:pPr marL="0" indent="0">
              <a:buNone/>
            </a:pPr>
            <a:endParaRPr lang="en-US" sz="1800" dirty="0"/>
          </a:p>
          <a:p>
            <a:pPr marL="0" indent="0">
              <a:buNone/>
            </a:pPr>
            <a:endParaRPr lang="en-US" sz="1800" dirty="0"/>
          </a:p>
        </p:txBody>
      </p:sp>
      <p:pic>
        <p:nvPicPr>
          <p:cNvPr id="4" name="Picture 3"/>
          <p:cNvPicPr>
            <a:picLocks noChangeAspect="1"/>
          </p:cNvPicPr>
          <p:nvPr/>
        </p:nvPicPr>
        <p:blipFill>
          <a:blip r:embed="rId3"/>
          <a:stretch>
            <a:fillRect/>
          </a:stretch>
        </p:blipFill>
        <p:spPr>
          <a:xfrm>
            <a:off x="6527981" y="1524000"/>
            <a:ext cx="2201681" cy="1719262"/>
          </a:xfrm>
          <a:prstGeom prst="rect">
            <a:avLst/>
          </a:prstGeom>
        </p:spPr>
      </p:pic>
      <p:pic>
        <p:nvPicPr>
          <p:cNvPr id="5" name="Picture 4"/>
          <p:cNvPicPr>
            <a:picLocks noChangeAspect="1"/>
          </p:cNvPicPr>
          <p:nvPr/>
        </p:nvPicPr>
        <p:blipFill>
          <a:blip r:embed="rId4"/>
          <a:stretch>
            <a:fillRect/>
          </a:stretch>
        </p:blipFill>
        <p:spPr>
          <a:xfrm>
            <a:off x="6527981" y="3662824"/>
            <a:ext cx="2201681" cy="1640573"/>
          </a:xfrm>
          <a:prstGeom prst="rect">
            <a:avLst/>
          </a:prstGeom>
        </p:spPr>
      </p:pic>
    </p:spTree>
    <p:extLst>
      <p:ext uri="{BB962C8B-B14F-4D97-AF65-F5344CB8AC3E}">
        <p14:creationId xmlns:p14="http://schemas.microsoft.com/office/powerpoint/2010/main" val="2048105292"/>
      </p:ext>
    </p:extLst>
  </p:cSld>
  <p:clrMapOvr>
    <a:masterClrMapping/>
  </p:clrMapOvr>
  <p:transition spd="med">
    <p:wipe dir="r"/>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Malware and Malicious Code</a:t>
            </a:r>
            <a:r>
              <a:rPr lang="en-US" sz="1800" dirty="0"/>
              <a:t> </a:t>
            </a:r>
            <a:br>
              <a:rPr lang="en-US" dirty="0"/>
            </a:br>
            <a:r>
              <a:rPr lang="en-US" dirty="0"/>
              <a:t>Email and Browser Attacks (Cont.)</a:t>
            </a:r>
            <a:endParaRPr lang="en-US" sz="4800" dirty="0">
              <a:latin typeface="Arial" charset="0"/>
            </a:endParaRPr>
          </a:p>
        </p:txBody>
      </p:sp>
      <p:sp>
        <p:nvSpPr>
          <p:cNvPr id="2" name="Content Placeholder 1"/>
          <p:cNvSpPr>
            <a:spLocks noGrp="1"/>
          </p:cNvSpPr>
          <p:nvPr>
            <p:ph idx="1"/>
          </p:nvPr>
        </p:nvSpPr>
        <p:spPr>
          <a:xfrm>
            <a:off x="289309" y="1415676"/>
            <a:ext cx="5349492" cy="5242299"/>
          </a:xfrm>
        </p:spPr>
        <p:txBody>
          <a:bodyPr/>
          <a:lstStyle/>
          <a:p>
            <a:pPr marL="0" indent="0">
              <a:buNone/>
            </a:pPr>
            <a:r>
              <a:rPr lang="en-US" sz="1800" b="1" dirty="0"/>
              <a:t>Phishing</a:t>
            </a:r>
            <a:r>
              <a:rPr lang="en-US" sz="1800" dirty="0"/>
              <a:t> - Phishing is a form of fraud. Cyber criminals use email, instant messaging, or other social media to try to gather information such as login credentials or account information by masquerading as a reputable entity or person. Phishing occurs when a malicious party sends a fraudulent email disguised as being from a legitimate, trusted source. The message intent is to trick the recipient into installing malware on his or her device or into sharing personal or financial information.</a:t>
            </a:r>
          </a:p>
          <a:p>
            <a:pPr marL="0" indent="0">
              <a:buNone/>
            </a:pPr>
            <a:r>
              <a:rPr lang="en-US" sz="1800" b="1" dirty="0"/>
              <a:t>Spear phishing - </a:t>
            </a:r>
            <a:r>
              <a:rPr lang="en-US" sz="1800" dirty="0"/>
              <a:t>Spear phishing is a highly targeted phishing attack. While phishing and spear phishing both use emails to reach the victims, spear phishing sends customized emails to a specific person. </a:t>
            </a:r>
          </a:p>
        </p:txBody>
      </p:sp>
      <p:pic>
        <p:nvPicPr>
          <p:cNvPr id="4" name="Picture 3"/>
          <p:cNvPicPr>
            <a:picLocks noChangeAspect="1"/>
          </p:cNvPicPr>
          <p:nvPr/>
        </p:nvPicPr>
        <p:blipFill>
          <a:blip r:embed="rId3"/>
          <a:stretch>
            <a:fillRect/>
          </a:stretch>
        </p:blipFill>
        <p:spPr>
          <a:xfrm>
            <a:off x="5819962" y="1533525"/>
            <a:ext cx="2981137" cy="2309812"/>
          </a:xfrm>
          <a:prstGeom prst="rect">
            <a:avLst/>
          </a:prstGeom>
        </p:spPr>
      </p:pic>
    </p:spTree>
    <p:extLst>
      <p:ext uri="{BB962C8B-B14F-4D97-AF65-F5344CB8AC3E}">
        <p14:creationId xmlns:p14="http://schemas.microsoft.com/office/powerpoint/2010/main" val="1850857915"/>
      </p:ext>
    </p:extLst>
  </p:cSld>
  <p:clrMapOvr>
    <a:masterClrMapping/>
  </p:clrMapOvr>
  <p:transition spd="med">
    <p:wipe dir="r"/>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Malware and Malicious Code</a:t>
            </a:r>
            <a:r>
              <a:rPr lang="en-US" sz="1800" dirty="0"/>
              <a:t> </a:t>
            </a:r>
            <a:br>
              <a:rPr lang="en-US" dirty="0"/>
            </a:br>
            <a:r>
              <a:rPr lang="en-US" dirty="0"/>
              <a:t>Email and Browser Attacks (Cont.)</a:t>
            </a:r>
            <a:endParaRPr lang="en-US" sz="4800" dirty="0">
              <a:latin typeface="Arial" charset="0"/>
            </a:endParaRPr>
          </a:p>
        </p:txBody>
      </p:sp>
      <p:sp>
        <p:nvSpPr>
          <p:cNvPr id="2" name="Content Placeholder 1"/>
          <p:cNvSpPr>
            <a:spLocks noGrp="1"/>
          </p:cNvSpPr>
          <p:nvPr>
            <p:ph idx="1"/>
          </p:nvPr>
        </p:nvSpPr>
        <p:spPr>
          <a:xfrm>
            <a:off x="289309" y="1415676"/>
            <a:ext cx="5730492" cy="5242299"/>
          </a:xfrm>
        </p:spPr>
        <p:txBody>
          <a:bodyPr/>
          <a:lstStyle/>
          <a:p>
            <a:pPr marL="0" indent="0">
              <a:buNone/>
            </a:pPr>
            <a:r>
              <a:rPr lang="en-US" sz="1800" b="1" dirty="0"/>
              <a:t>Vishing -</a:t>
            </a:r>
            <a:r>
              <a:rPr lang="en-US" sz="1800" dirty="0"/>
              <a:t> Vishing is phishing using voice communication technology. Criminals can spoof calls from legitimate sources using voice over IP (VoIP) technology. Victims may also receive a recorded message that appears legitimate.</a:t>
            </a:r>
          </a:p>
          <a:p>
            <a:pPr marL="0" indent="0">
              <a:buNone/>
            </a:pPr>
            <a:r>
              <a:rPr lang="en-US" sz="1800" b="1" dirty="0"/>
              <a:t>Pharming - </a:t>
            </a:r>
            <a:r>
              <a:rPr lang="en-US" sz="1800" dirty="0"/>
              <a:t>Pharming is the impersonation of a legitimate website in an effort to deceive users into entering their credentials. </a:t>
            </a:r>
          </a:p>
          <a:p>
            <a:pPr marL="0" indent="0">
              <a:buNone/>
            </a:pPr>
            <a:r>
              <a:rPr lang="en-US" sz="1800" b="1" dirty="0"/>
              <a:t>Whaling</a:t>
            </a:r>
            <a:r>
              <a:rPr lang="en-US" sz="1800" dirty="0"/>
              <a:t> - Whaling is a phishing attack that targets high profile targets within an organization such as senior executives.</a:t>
            </a:r>
          </a:p>
        </p:txBody>
      </p:sp>
      <p:pic>
        <p:nvPicPr>
          <p:cNvPr id="3" name="Picture 2"/>
          <p:cNvPicPr>
            <a:picLocks noChangeAspect="1"/>
          </p:cNvPicPr>
          <p:nvPr/>
        </p:nvPicPr>
        <p:blipFill>
          <a:blip r:embed="rId3"/>
          <a:stretch>
            <a:fillRect/>
          </a:stretch>
        </p:blipFill>
        <p:spPr>
          <a:xfrm>
            <a:off x="6004064" y="1415676"/>
            <a:ext cx="2981202" cy="2304488"/>
          </a:xfrm>
          <a:prstGeom prst="rect">
            <a:avLst/>
          </a:prstGeom>
        </p:spPr>
      </p:pic>
    </p:spTree>
    <p:extLst>
      <p:ext uri="{BB962C8B-B14F-4D97-AF65-F5344CB8AC3E}">
        <p14:creationId xmlns:p14="http://schemas.microsoft.com/office/powerpoint/2010/main" val="95209169"/>
      </p:ext>
    </p:extLst>
  </p:cSld>
  <p:clrMapOvr>
    <a:masterClrMapping/>
  </p:clrMapOvr>
  <p:transition spd="med">
    <p:wipe dir="r"/>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213109" y="455938"/>
            <a:ext cx="8772157" cy="838200"/>
          </a:xfrm>
        </p:spPr>
        <p:txBody>
          <a:bodyPr/>
          <a:lstStyle/>
          <a:p>
            <a:pPr eaLnBrk="1" hangingPunct="1"/>
            <a:r>
              <a:rPr lang="en-US" sz="1800" dirty="0">
                <a:latin typeface="Arial" charset="0"/>
              </a:rPr>
              <a:t>Malware and Malicious Code</a:t>
            </a:r>
            <a:r>
              <a:rPr lang="en-US" sz="1800" dirty="0"/>
              <a:t> </a:t>
            </a:r>
            <a:br>
              <a:rPr lang="en-US" dirty="0"/>
            </a:br>
            <a:r>
              <a:rPr lang="en-US" dirty="0"/>
              <a:t>Email and Browser Attacks (Cont.)</a:t>
            </a:r>
            <a:endParaRPr lang="en-US" sz="4800" dirty="0">
              <a:latin typeface="Arial" charset="0"/>
            </a:endParaRPr>
          </a:p>
        </p:txBody>
      </p:sp>
      <p:sp>
        <p:nvSpPr>
          <p:cNvPr id="2" name="Content Placeholder 1"/>
          <p:cNvSpPr>
            <a:spLocks noGrp="1"/>
          </p:cNvSpPr>
          <p:nvPr>
            <p:ph idx="1"/>
          </p:nvPr>
        </p:nvSpPr>
        <p:spPr>
          <a:xfrm>
            <a:off x="289308" y="1415676"/>
            <a:ext cx="8340341" cy="5242299"/>
          </a:xfrm>
        </p:spPr>
        <p:txBody>
          <a:bodyPr/>
          <a:lstStyle/>
          <a:p>
            <a:pPr marL="0" indent="0">
              <a:buNone/>
            </a:pPr>
            <a:r>
              <a:rPr lang="en-US" sz="1800" b="1" dirty="0"/>
              <a:t>Plugins - </a:t>
            </a:r>
            <a:r>
              <a:rPr lang="en-US" sz="1800" dirty="0"/>
              <a:t>The Flash and Shockwave plugins from Adobe enable the development of interesting graphic and cartoon animations that greatly enhance the look and feel of a web page. Plugins display the content developed using the appropriate software.</a:t>
            </a:r>
          </a:p>
          <a:p>
            <a:pPr marL="0" indent="0">
              <a:buNone/>
            </a:pPr>
            <a:r>
              <a:rPr lang="en-US" sz="1800" b="1" dirty="0"/>
              <a:t>SEO Poisoning - </a:t>
            </a:r>
            <a:r>
              <a:rPr lang="en-US" sz="1800" dirty="0"/>
              <a:t>Search engines such as Google work by ranking pages and presenting relevant results based on users’ search queries. Depending on the relevancy of web site content, it may appear higher or lower in the search result list. SEO, short for Search Engine Optimization, is a set of techniques used to improve a website’s ranking by a search engine. While many legitimate companies specialize in optimizing websites to better position them, SEO poisoning uses SEO to make a malicious website appear higher in search results.</a:t>
            </a:r>
          </a:p>
          <a:p>
            <a:pPr marL="0" indent="0">
              <a:buNone/>
            </a:pPr>
            <a:r>
              <a:rPr lang="en-US" sz="1800" b="1" dirty="0"/>
              <a:t>Browser Hijacker - </a:t>
            </a:r>
            <a:r>
              <a:rPr lang="en-US" sz="1800" dirty="0"/>
              <a:t>A browser hijacker is malware that alters a computer's browser settings to redirect the user to websites paid for by the cyber criminals' customers. Browser hijackers usually install without the user's permission and is usually part of a drive-by download. </a:t>
            </a:r>
          </a:p>
          <a:p>
            <a:pPr marL="0" indent="0">
              <a:buNone/>
            </a:pPr>
            <a:endParaRPr lang="en-US" sz="1800" dirty="0"/>
          </a:p>
          <a:p>
            <a:pPr marL="0" indent="0">
              <a:buNone/>
            </a:pPr>
            <a:endParaRPr lang="en-US" sz="1800" dirty="0"/>
          </a:p>
        </p:txBody>
      </p:sp>
    </p:spTree>
    <p:extLst>
      <p:ext uri="{BB962C8B-B14F-4D97-AF65-F5344CB8AC3E}">
        <p14:creationId xmlns:p14="http://schemas.microsoft.com/office/powerpoint/2010/main" val="2486285275"/>
      </p:ext>
    </p:extLst>
  </p:cSld>
  <p:clrMapOvr>
    <a:masterClrMapping/>
  </p:clrMapOvr>
  <p:transition spd="med">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48902" cy="1481138"/>
          </a:xfrm>
        </p:spPr>
        <p:txBody>
          <a:bodyPr/>
          <a:lstStyle/>
          <a:p>
            <a:pPr eaLnBrk="1" hangingPunct="1"/>
            <a:r>
              <a:rPr lang="en-US" sz="2400" dirty="0"/>
              <a:t>3.2 Deception</a:t>
            </a:r>
          </a:p>
        </p:txBody>
      </p:sp>
    </p:spTree>
    <p:extLst>
      <p:ext uri="{BB962C8B-B14F-4D97-AF65-F5344CB8AC3E}">
        <p14:creationId xmlns:p14="http://schemas.microsoft.com/office/powerpoint/2010/main" val="1077898608"/>
      </p:ext>
    </p:extLst>
  </p:cSld>
  <p:clrMapOvr>
    <a:masterClrMapping/>
  </p:clrMapOvr>
  <p:transition>
    <p:wipe dir="r"/>
  </p:transition>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371843" y="323273"/>
            <a:ext cx="8772157" cy="931003"/>
          </a:xfrm>
        </p:spPr>
        <p:txBody>
          <a:bodyPr/>
          <a:lstStyle/>
          <a:p>
            <a:r>
              <a:rPr lang="en-US" sz="1800" b="0" dirty="0"/>
              <a:t>Deception</a:t>
            </a:r>
            <a:br>
              <a:rPr lang="en-US" sz="2800" b="0" dirty="0"/>
            </a:br>
            <a:r>
              <a:rPr lang="en-US" sz="2800" b="0" dirty="0"/>
              <a:t>The Art of Deception</a:t>
            </a:r>
          </a:p>
        </p:txBody>
      </p:sp>
      <p:sp>
        <p:nvSpPr>
          <p:cNvPr id="2" name="Content Placeholder 1"/>
          <p:cNvSpPr>
            <a:spLocks noGrp="1"/>
          </p:cNvSpPr>
          <p:nvPr>
            <p:ph idx="1"/>
          </p:nvPr>
        </p:nvSpPr>
        <p:spPr>
          <a:xfrm>
            <a:off x="213110" y="1392822"/>
            <a:ext cx="8441363" cy="5303542"/>
          </a:xfrm>
        </p:spPr>
        <p:txBody>
          <a:bodyPr/>
          <a:lstStyle/>
          <a:p>
            <a:endParaRPr lang="en-US" sz="2000" dirty="0"/>
          </a:p>
          <a:p>
            <a:endParaRPr lang="en-US" sz="1600" dirty="0"/>
          </a:p>
          <a:p>
            <a:endParaRPr lang="en-US" sz="1600" dirty="0"/>
          </a:p>
        </p:txBody>
      </p:sp>
      <p:sp>
        <p:nvSpPr>
          <p:cNvPr id="3" name="TextBox 2"/>
          <p:cNvSpPr txBox="1"/>
          <p:nvPr/>
        </p:nvSpPr>
        <p:spPr>
          <a:xfrm>
            <a:off x="485775" y="1524000"/>
            <a:ext cx="6429375" cy="5161413"/>
          </a:xfrm>
          <a:prstGeom prst="rect">
            <a:avLst/>
          </a:prstGeom>
          <a:noFill/>
        </p:spPr>
        <p:txBody>
          <a:bodyPr wrap="square" rtlCol="0">
            <a:spAutoFit/>
          </a:bodyPr>
          <a:lstStyle/>
          <a:p>
            <a:pPr algn="l"/>
            <a:r>
              <a:rPr lang="en-US" sz="1800" b="1" dirty="0"/>
              <a:t>Social Engineering - </a:t>
            </a:r>
            <a:r>
              <a:rPr lang="en-US" sz="1800" dirty="0"/>
              <a:t>Social engineering is a completely non-technical means for a criminal to gather information on a target. Social engineering is an attack that attempts to manipulate individuals into performing actions or divulging confidential information.</a:t>
            </a:r>
          </a:p>
          <a:p>
            <a:pPr algn="l"/>
            <a:endParaRPr lang="en-US" sz="1800" dirty="0"/>
          </a:p>
          <a:p>
            <a:pPr algn="l"/>
            <a:r>
              <a:rPr lang="en-US" sz="1800" dirty="0"/>
              <a:t>Social engineers often rely on people’s willingness to be helpful but also prey on people’s weaknesses. These are some types of social engineering attacks:</a:t>
            </a:r>
          </a:p>
          <a:p>
            <a:pPr algn="l"/>
            <a:endParaRPr lang="en-US" sz="1800" b="1" dirty="0"/>
          </a:p>
          <a:p>
            <a:pPr algn="l"/>
            <a:r>
              <a:rPr lang="en-US" sz="1800" b="1" dirty="0"/>
              <a:t>Pretexting</a:t>
            </a:r>
            <a:r>
              <a:rPr lang="en-US" sz="1800" dirty="0"/>
              <a:t> - This is when an attacker calls an individual and lies to them in an attempt to gain access to privileged data. An example involves an attacker who pretends to need personal or financial data in order to confirm the identity of the recipient.</a:t>
            </a:r>
          </a:p>
          <a:p>
            <a:pPr algn="l"/>
            <a:endParaRPr lang="en-US" sz="1800" b="1" dirty="0"/>
          </a:p>
          <a:p>
            <a:pPr algn="l"/>
            <a:r>
              <a:rPr lang="en-US" sz="1800" b="1" dirty="0"/>
              <a:t>Something for Something (Quid pro quo)</a:t>
            </a:r>
            <a:r>
              <a:rPr lang="en-US" sz="1800" dirty="0"/>
              <a:t> - This is when an attacker requests personal information from a party in exchange for something, like a gift.</a:t>
            </a:r>
          </a:p>
          <a:p>
            <a:pPr algn="l"/>
            <a:endParaRPr lang="en-US" dirty="0"/>
          </a:p>
        </p:txBody>
      </p:sp>
      <p:pic>
        <p:nvPicPr>
          <p:cNvPr id="5" name="Picture 4"/>
          <p:cNvPicPr>
            <a:picLocks noChangeAspect="1"/>
          </p:cNvPicPr>
          <p:nvPr/>
        </p:nvPicPr>
        <p:blipFill>
          <a:blip r:embed="rId3"/>
          <a:stretch>
            <a:fillRect/>
          </a:stretch>
        </p:blipFill>
        <p:spPr>
          <a:xfrm>
            <a:off x="6915150" y="1385244"/>
            <a:ext cx="1891915" cy="1833251"/>
          </a:xfrm>
          <a:prstGeom prst="rect">
            <a:avLst/>
          </a:prstGeom>
        </p:spPr>
      </p:pic>
      <p:pic>
        <p:nvPicPr>
          <p:cNvPr id="6" name="Picture 5"/>
          <p:cNvPicPr>
            <a:picLocks noChangeAspect="1"/>
          </p:cNvPicPr>
          <p:nvPr/>
        </p:nvPicPr>
        <p:blipFill>
          <a:blip r:embed="rId4"/>
          <a:stretch>
            <a:fillRect/>
          </a:stretch>
        </p:blipFill>
        <p:spPr>
          <a:xfrm>
            <a:off x="6915150" y="3629025"/>
            <a:ext cx="1787680" cy="2171700"/>
          </a:xfrm>
          <a:prstGeom prst="rect">
            <a:avLst/>
          </a:prstGeom>
        </p:spPr>
      </p:pic>
    </p:spTree>
    <p:extLst>
      <p:ext uri="{BB962C8B-B14F-4D97-AF65-F5344CB8AC3E}">
        <p14:creationId xmlns:p14="http://schemas.microsoft.com/office/powerpoint/2010/main" val="3727217048"/>
      </p:ext>
    </p:extLst>
  </p:cSld>
  <p:clrMapOvr>
    <a:masterClrMapping/>
  </p:clrMapOvr>
  <p:transition spd="med">
    <p:wipe dir="r"/>
  </p:transition>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23208"/>
          </a:xfrm>
        </p:spPr>
        <p:txBody>
          <a:bodyPr/>
          <a:lstStyle/>
          <a:p>
            <a:pPr eaLnBrk="1" hangingPunct="1"/>
            <a:br>
              <a:rPr lang="en-US" sz="2800" dirty="0">
                <a:latin typeface="Arial" charset="0"/>
              </a:rPr>
            </a:br>
            <a:r>
              <a:rPr lang="en-US" sz="1800" b="0" dirty="0"/>
              <a:t>Deception</a:t>
            </a:r>
            <a:br>
              <a:rPr lang="en-US" sz="2800" dirty="0">
                <a:latin typeface="Arial" charset="0"/>
              </a:rPr>
            </a:br>
            <a:r>
              <a:rPr lang="en-US" sz="2800" dirty="0">
                <a:latin typeface="Arial" charset="0"/>
              </a:rPr>
              <a:t>Types of Deception</a:t>
            </a:r>
            <a:endParaRPr lang="en-US" sz="4400" dirty="0">
              <a:latin typeface="Arial" charset="0"/>
            </a:endParaRPr>
          </a:p>
        </p:txBody>
      </p:sp>
      <p:sp>
        <p:nvSpPr>
          <p:cNvPr id="2" name="Content Placeholder 1"/>
          <p:cNvSpPr>
            <a:spLocks noGrp="1"/>
          </p:cNvSpPr>
          <p:nvPr>
            <p:ph idx="1"/>
          </p:nvPr>
        </p:nvSpPr>
        <p:spPr>
          <a:xfrm>
            <a:off x="213110" y="1117600"/>
            <a:ext cx="5587615" cy="5477164"/>
          </a:xfrm>
        </p:spPr>
        <p:txBody>
          <a:bodyPr/>
          <a:lstStyle/>
          <a:p>
            <a:pPr marL="0" indent="0">
              <a:buNone/>
            </a:pPr>
            <a:r>
              <a:rPr lang="en-US" sz="1600" b="1" dirty="0"/>
              <a:t>Shoulder Surfing and Dumpster Diving – </a:t>
            </a:r>
            <a:r>
              <a:rPr lang="en-US" sz="1600" dirty="0"/>
              <a:t>refers to picking up PINs, access codes or credit card numbers. An attacker can be in close proximity to his victim or the attacker can use binoculars or closed circuit cameras to shoulder surf. </a:t>
            </a:r>
          </a:p>
          <a:p>
            <a:pPr marL="0" indent="0">
              <a:buNone/>
            </a:pPr>
            <a:r>
              <a:rPr lang="en-US" sz="1600" b="1" dirty="0"/>
              <a:t>Impersonation and Hoaxes - </a:t>
            </a:r>
            <a:r>
              <a:rPr lang="en-US" sz="1600" dirty="0"/>
              <a:t>Impersonation is the action of pretending to be someone else. For example, a recent phone scam targeted taxpayers. A criminal, posing as an IRS employee, told the victims that they owed money to the IRS. </a:t>
            </a:r>
          </a:p>
          <a:p>
            <a:pPr marL="0" indent="0">
              <a:buNone/>
            </a:pPr>
            <a:r>
              <a:rPr lang="en-US" sz="1600" b="1" dirty="0"/>
              <a:t>Piggybacking and Tailgating - </a:t>
            </a:r>
            <a:r>
              <a:rPr lang="en-US" sz="1600" dirty="0"/>
              <a:t>Piggybacking occurs when a criminal tags along with an authorized person to gain entry into a secure location or a restricted area. Tailgating is another term that describes the same practice.</a:t>
            </a:r>
          </a:p>
          <a:p>
            <a:pPr marL="0" indent="0">
              <a:buNone/>
            </a:pPr>
            <a:r>
              <a:rPr lang="en-US" sz="1600" b="1" dirty="0"/>
              <a:t>Online, Email, and Web-based Trickery - </a:t>
            </a:r>
            <a:r>
              <a:rPr lang="en-US" sz="1600" dirty="0"/>
              <a:t>Forwarding hoax emails and other jokes, funny movies, and non-work-related emails at work may violate the company's acceptable use policy and result in disciplinary actions. </a:t>
            </a:r>
          </a:p>
          <a:p>
            <a:pPr marL="0" indent="0">
              <a:buNone/>
            </a:pPr>
            <a:endParaRPr lang="en-US" sz="1600" dirty="0"/>
          </a:p>
        </p:txBody>
      </p:sp>
      <p:pic>
        <p:nvPicPr>
          <p:cNvPr id="3" name="Picture 2"/>
          <p:cNvPicPr>
            <a:picLocks noChangeAspect="1"/>
          </p:cNvPicPr>
          <p:nvPr/>
        </p:nvPicPr>
        <p:blipFill>
          <a:blip r:embed="rId3"/>
          <a:stretch>
            <a:fillRect/>
          </a:stretch>
        </p:blipFill>
        <p:spPr>
          <a:xfrm>
            <a:off x="6192970" y="1314450"/>
            <a:ext cx="2398580" cy="1719262"/>
          </a:xfrm>
          <a:prstGeom prst="rect">
            <a:avLst/>
          </a:prstGeom>
        </p:spPr>
      </p:pic>
    </p:spTree>
    <p:extLst>
      <p:ext uri="{BB962C8B-B14F-4D97-AF65-F5344CB8AC3E}">
        <p14:creationId xmlns:p14="http://schemas.microsoft.com/office/powerpoint/2010/main" val="1083447691"/>
      </p:ext>
    </p:extLst>
  </p:cSld>
  <p:clrMapOvr>
    <a:masterClrMapping/>
  </p:clrMapOvr>
  <p:transition spd="med">
    <p:wipe dir="r"/>
  </p:transition>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7" y="2263775"/>
            <a:ext cx="4339280" cy="1481138"/>
          </a:xfrm>
        </p:spPr>
        <p:txBody>
          <a:bodyPr/>
          <a:lstStyle/>
          <a:p>
            <a:pPr eaLnBrk="1" hangingPunct="1"/>
            <a:r>
              <a:rPr lang="en-US" sz="2400" dirty="0"/>
              <a:t>3.3 Attacks</a:t>
            </a:r>
          </a:p>
        </p:txBody>
      </p:sp>
    </p:spTree>
    <p:extLst>
      <p:ext uri="{BB962C8B-B14F-4D97-AF65-F5344CB8AC3E}">
        <p14:creationId xmlns:p14="http://schemas.microsoft.com/office/powerpoint/2010/main" val="814020540"/>
      </p:ext>
    </p:extLst>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24808"/>
          </a:xfrm>
        </p:spPr>
        <p:txBody>
          <a:bodyPr/>
          <a:lstStyle/>
          <a:p>
            <a:pPr eaLnBrk="1" hangingPunct="1"/>
            <a:r>
              <a:rPr lang="en-US" sz="1800" b="0" dirty="0"/>
              <a:t>Attacks</a:t>
            </a:r>
            <a:br>
              <a:rPr lang="en-US" sz="2800" dirty="0">
                <a:latin typeface="Arial" charset="0"/>
              </a:rPr>
            </a:br>
            <a:r>
              <a:rPr lang="en-US" sz="2800" dirty="0">
                <a:latin typeface="Arial" charset="0"/>
              </a:rPr>
              <a:t>Types of Cyber Attacks</a:t>
            </a:r>
            <a:endParaRPr lang="en-US" sz="4400" dirty="0">
              <a:latin typeface="Arial" charset="0"/>
            </a:endParaRPr>
          </a:p>
        </p:txBody>
      </p:sp>
      <p:sp>
        <p:nvSpPr>
          <p:cNvPr id="2" name="Content Placeholder 1"/>
          <p:cNvSpPr>
            <a:spLocks noGrp="1"/>
          </p:cNvSpPr>
          <p:nvPr>
            <p:ph idx="1"/>
          </p:nvPr>
        </p:nvSpPr>
        <p:spPr>
          <a:xfrm>
            <a:off x="213110" y="1505526"/>
            <a:ext cx="8454640" cy="4820845"/>
          </a:xfrm>
        </p:spPr>
        <p:txBody>
          <a:bodyPr/>
          <a:lstStyle/>
          <a:p>
            <a:pPr marL="0" indent="0">
              <a:buNone/>
            </a:pPr>
            <a:r>
              <a:rPr lang="en-US" sz="1600" b="1" dirty="0"/>
              <a:t>Denial-of-Service (DoS) Attacks  </a:t>
            </a:r>
            <a:r>
              <a:rPr lang="en-US" sz="1600" dirty="0"/>
              <a:t>- are a type of network attack. A DoS attack results in some sort of interruption of network services to users, devices, or applications. DoS attacks are a major risk because they can easily interrupt communication and cause significant loss of time and money. These attacks are relatively simple to conduct, even by an unskilled attacker.</a:t>
            </a:r>
          </a:p>
          <a:p>
            <a:pPr marL="0" indent="0">
              <a:buNone/>
            </a:pPr>
            <a:r>
              <a:rPr lang="en-US" sz="1600" b="1" dirty="0"/>
              <a:t>Sniffing - </a:t>
            </a:r>
            <a:r>
              <a:rPr lang="en-US" sz="1600" dirty="0"/>
              <a:t>Sniffing is similar to eavesdropping on someone. It occurs when attackers examine all network traffic as it passes through their NIC, independent of whether or not the traffic is addressed to them or not. Criminals accomplish network sniffing with a software application, hardware device, or a combination of the two. </a:t>
            </a:r>
          </a:p>
          <a:p>
            <a:pPr marL="0" indent="0">
              <a:buNone/>
            </a:pPr>
            <a:r>
              <a:rPr lang="en-US" sz="1600" b="1" dirty="0"/>
              <a:t>Spoofing - </a:t>
            </a:r>
            <a:r>
              <a:rPr lang="en-US" sz="1600" dirty="0"/>
              <a:t>Spoofing is an impersonation attack, and it takes advantage of a trusted relationship between two systems. If two systems accept the authentication accomplished by each other, an individual logged onto one system might not go through an authentication process again to access the other system. </a:t>
            </a:r>
          </a:p>
          <a:p>
            <a:pPr marL="0" indent="0">
              <a:buNone/>
            </a:pPr>
            <a:endParaRPr lang="en-US" sz="1600" dirty="0"/>
          </a:p>
          <a:p>
            <a:pPr marL="0" indent="0">
              <a:buNone/>
            </a:pPr>
            <a:endParaRPr lang="en-US" sz="1600" dirty="0"/>
          </a:p>
        </p:txBody>
      </p:sp>
    </p:spTree>
    <p:extLst>
      <p:ext uri="{BB962C8B-B14F-4D97-AF65-F5344CB8AC3E}">
        <p14:creationId xmlns:p14="http://schemas.microsoft.com/office/powerpoint/2010/main" val="3010128681"/>
      </p:ext>
    </p:extLst>
  </p:cSld>
  <p:clrMapOvr>
    <a:masterClrMapping/>
  </p:clrMapOvr>
  <p:transition spd="med">
    <p:wipe dir="r"/>
  </p:transition>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815572"/>
          </a:xfrm>
        </p:spPr>
        <p:txBody>
          <a:bodyPr/>
          <a:lstStyle/>
          <a:p>
            <a:pPr eaLnBrk="1" hangingPunct="1"/>
            <a:r>
              <a:rPr lang="en-US" sz="1800" b="0" dirty="0">
                <a:latin typeface="Arial" charset="0"/>
              </a:rPr>
              <a:t>Attacks</a:t>
            </a:r>
            <a:br>
              <a:rPr lang="en-US" sz="2800" dirty="0">
                <a:latin typeface="Arial" charset="0"/>
              </a:rPr>
            </a:br>
            <a:r>
              <a:rPr lang="en-US" sz="2800" dirty="0">
                <a:latin typeface="Arial" charset="0"/>
              </a:rPr>
              <a:t>Types of Cyber Attacks</a:t>
            </a:r>
            <a:endParaRPr lang="en-US" sz="4400" dirty="0">
              <a:latin typeface="Arial" charset="0"/>
            </a:endParaRPr>
          </a:p>
        </p:txBody>
      </p:sp>
      <p:sp>
        <p:nvSpPr>
          <p:cNvPr id="2" name="Content Placeholder 1"/>
          <p:cNvSpPr>
            <a:spLocks noGrp="1"/>
          </p:cNvSpPr>
          <p:nvPr>
            <p:ph idx="1"/>
          </p:nvPr>
        </p:nvSpPr>
        <p:spPr>
          <a:xfrm>
            <a:off x="213110" y="1209964"/>
            <a:ext cx="6297559" cy="5116408"/>
          </a:xfrm>
        </p:spPr>
        <p:txBody>
          <a:bodyPr/>
          <a:lstStyle/>
          <a:p>
            <a:pPr marL="0" indent="0">
              <a:buNone/>
            </a:pPr>
            <a:r>
              <a:rPr lang="en-US" sz="1600" b="1" dirty="0"/>
              <a:t>Man-in-the-middle - </a:t>
            </a:r>
            <a:r>
              <a:rPr lang="en-US" sz="1600" dirty="0"/>
              <a:t>A criminal performs a man-in-the-middle (MitM) attack by intercepting communications between computers to steal information crossing the network. The criminal can also choose to manipulate messages and relay false information between hosts since the hosts are unaware that a modification to the messages occurred. MitM allows the criminal to take control over a device without the user’s knowledge.</a:t>
            </a:r>
          </a:p>
          <a:p>
            <a:pPr marL="0" indent="0">
              <a:buNone/>
            </a:pPr>
            <a:r>
              <a:rPr lang="en-US" sz="1600" b="1" dirty="0"/>
              <a:t>Zero-Day Attacks - </a:t>
            </a:r>
            <a:r>
              <a:rPr lang="en-US" sz="1600" dirty="0"/>
              <a:t>A zero-day attack, sometimes referred to as a zero-day threat, is a computer attack that tries to exploit software vulnerabilities that are unknown or undisclosed by the software vendor. The term zero hour describes the moment when someone discovers the exploit. </a:t>
            </a:r>
          </a:p>
          <a:p>
            <a:pPr marL="0" indent="0">
              <a:buNone/>
            </a:pPr>
            <a:r>
              <a:rPr lang="en-US" sz="1600" b="1" dirty="0"/>
              <a:t>Keyboard Logging - </a:t>
            </a:r>
            <a:r>
              <a:rPr lang="en-US" sz="1600" dirty="0"/>
              <a:t>Keyboard logging is a software program that records or logs the keystrokes of the user of the system. Criminals can implement keystroke loggers through software installed on a computer system or through hardware physically attached to a computer. The criminal configures the key logger software to email the log file. The keystrokes captured in the log file can reveal usernames, passwords, websites visited, and other sensitive information.</a:t>
            </a:r>
          </a:p>
          <a:p>
            <a:pPr marL="0" indent="0">
              <a:buNone/>
            </a:pPr>
            <a:endParaRPr lang="en-US" sz="1600" dirty="0"/>
          </a:p>
          <a:p>
            <a:pPr marL="0" indent="0">
              <a:buNone/>
            </a:pPr>
            <a:endParaRPr lang="en-US" sz="1600" dirty="0"/>
          </a:p>
          <a:p>
            <a:pPr marL="0" indent="0">
              <a:buNone/>
            </a:pPr>
            <a:endParaRPr lang="en-US" sz="1600" dirty="0"/>
          </a:p>
          <a:p>
            <a:pPr marL="0" indent="0">
              <a:buNone/>
            </a:pPr>
            <a:endParaRPr lang="en-US" sz="1600" dirty="0"/>
          </a:p>
        </p:txBody>
      </p:sp>
      <p:pic>
        <p:nvPicPr>
          <p:cNvPr id="3" name="Picture 2"/>
          <p:cNvPicPr>
            <a:picLocks noChangeAspect="1"/>
          </p:cNvPicPr>
          <p:nvPr/>
        </p:nvPicPr>
        <p:blipFill>
          <a:blip r:embed="rId3"/>
          <a:stretch>
            <a:fillRect/>
          </a:stretch>
        </p:blipFill>
        <p:spPr>
          <a:xfrm>
            <a:off x="6529911" y="1209964"/>
            <a:ext cx="2270142" cy="1628423"/>
          </a:xfrm>
          <a:prstGeom prst="rect">
            <a:avLst/>
          </a:prstGeom>
        </p:spPr>
      </p:pic>
      <p:pic>
        <p:nvPicPr>
          <p:cNvPr id="4" name="Picture 3"/>
          <p:cNvPicPr>
            <a:picLocks noChangeAspect="1"/>
          </p:cNvPicPr>
          <p:nvPr/>
        </p:nvPicPr>
        <p:blipFill>
          <a:blip r:embed="rId4"/>
          <a:stretch>
            <a:fillRect/>
          </a:stretch>
        </p:blipFill>
        <p:spPr>
          <a:xfrm>
            <a:off x="6661776" y="3239621"/>
            <a:ext cx="2138277" cy="828675"/>
          </a:xfrm>
          <a:prstGeom prst="rect">
            <a:avLst/>
          </a:prstGeom>
        </p:spPr>
      </p:pic>
    </p:spTree>
    <p:extLst>
      <p:ext uri="{BB962C8B-B14F-4D97-AF65-F5344CB8AC3E}">
        <p14:creationId xmlns:p14="http://schemas.microsoft.com/office/powerpoint/2010/main" val="1874630823"/>
      </p:ext>
    </p:extLst>
  </p:cSld>
  <p:clrMapOvr>
    <a:masterClrMapping/>
  </p:clrMapOvr>
  <p:transition spd="med">
    <p:wipe dir="r"/>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Attacks</a:t>
            </a:r>
            <a:br>
              <a:rPr lang="en-US" dirty="0"/>
            </a:br>
            <a:r>
              <a:rPr lang="en-US" dirty="0"/>
              <a:t>Wireless and Mobile Attacks (Cont.)</a:t>
            </a:r>
            <a:endParaRPr lang="en-US" dirty="0">
              <a:latin typeface="Arial" charset="0"/>
            </a:endParaRPr>
          </a:p>
        </p:txBody>
      </p:sp>
      <p:sp>
        <p:nvSpPr>
          <p:cNvPr id="2" name="Content Placeholder 1"/>
          <p:cNvSpPr>
            <a:spLocks noGrp="1"/>
          </p:cNvSpPr>
          <p:nvPr>
            <p:ph idx="1"/>
          </p:nvPr>
        </p:nvSpPr>
        <p:spPr>
          <a:xfrm>
            <a:off x="213109" y="1330036"/>
            <a:ext cx="8387966" cy="3213389"/>
          </a:xfrm>
        </p:spPr>
        <p:txBody>
          <a:bodyPr/>
          <a:lstStyle/>
          <a:p>
            <a:pPr marL="0" indent="0">
              <a:buNone/>
            </a:pPr>
            <a:r>
              <a:rPr lang="en-US" sz="1800" b="1" dirty="0"/>
              <a:t>Grayware and SMiShing</a:t>
            </a:r>
          </a:p>
          <a:p>
            <a:r>
              <a:rPr lang="en-US" sz="1800" dirty="0"/>
              <a:t>Grayware includes applications that behave in an annoying or undesirable manner. Grayware may not have recognizable malware concealed within, but it still may pose a risk to the user. Grayware is becoming a problem area in mobile security with the popularity of smartphones. </a:t>
            </a:r>
          </a:p>
          <a:p>
            <a:r>
              <a:rPr lang="en-US" sz="1800" dirty="0"/>
              <a:t>SMiShing is short for SMS phishing. It uses Short Message Service (SMS) to send fake text messages. The criminals trick the user into visiting a website or calling a phone number. Unsuspecting victims may then provide sensitive information such as credit card information. Visiting a website might result in the user unknowingly downloading malware that infects the device.</a:t>
            </a:r>
          </a:p>
          <a:p>
            <a:pPr marL="0" indent="0">
              <a:buNone/>
            </a:pPr>
            <a:endParaRPr lang="en-US" sz="1800" dirty="0"/>
          </a:p>
        </p:txBody>
      </p:sp>
      <p:pic>
        <p:nvPicPr>
          <p:cNvPr id="4" name="Picture 3"/>
          <p:cNvPicPr>
            <a:picLocks noChangeAspect="1"/>
          </p:cNvPicPr>
          <p:nvPr/>
        </p:nvPicPr>
        <p:blipFill>
          <a:blip r:embed="rId3"/>
          <a:stretch>
            <a:fillRect/>
          </a:stretch>
        </p:blipFill>
        <p:spPr>
          <a:xfrm>
            <a:off x="5553075" y="4691206"/>
            <a:ext cx="2347912" cy="1697075"/>
          </a:xfrm>
          <a:prstGeom prst="rect">
            <a:avLst/>
          </a:prstGeom>
        </p:spPr>
      </p:pic>
    </p:spTree>
    <p:extLst>
      <p:ext uri="{BB962C8B-B14F-4D97-AF65-F5344CB8AC3E}">
        <p14:creationId xmlns:p14="http://schemas.microsoft.com/office/powerpoint/2010/main" val="638899750"/>
      </p:ext>
    </p:extLst>
  </p:cSld>
  <p:clrMapOvr>
    <a:masterClrMapping/>
  </p:clrMapOvr>
  <p:transition spd="med">
    <p:wipe dir="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Attacks</a:t>
            </a:r>
            <a:br>
              <a:rPr lang="en-US" dirty="0"/>
            </a:br>
            <a:r>
              <a:rPr lang="en-US" dirty="0"/>
              <a:t>Wireless and Mobile Attacks (Cont.)</a:t>
            </a:r>
            <a:endParaRPr lang="en-US" dirty="0">
              <a:latin typeface="Arial" charset="0"/>
            </a:endParaRPr>
          </a:p>
        </p:txBody>
      </p:sp>
      <p:sp>
        <p:nvSpPr>
          <p:cNvPr id="2" name="Content Placeholder 1"/>
          <p:cNvSpPr>
            <a:spLocks noGrp="1"/>
          </p:cNvSpPr>
          <p:nvPr>
            <p:ph idx="1"/>
          </p:nvPr>
        </p:nvSpPr>
        <p:spPr>
          <a:xfrm>
            <a:off x="213109" y="1330036"/>
            <a:ext cx="6330566" cy="4799540"/>
          </a:xfrm>
        </p:spPr>
        <p:txBody>
          <a:bodyPr/>
          <a:lstStyle/>
          <a:p>
            <a:pPr marL="0" indent="0">
              <a:buNone/>
            </a:pPr>
            <a:r>
              <a:rPr lang="en-US" sz="1800" b="1" dirty="0"/>
              <a:t>Rogue Access Points - </a:t>
            </a:r>
            <a:r>
              <a:rPr lang="en-US" sz="1800" dirty="0"/>
              <a:t>A rogue access point is a wireless access point installed on a secure network without explicit authorization. A rogue access point can be set up in two ways. </a:t>
            </a:r>
          </a:p>
          <a:p>
            <a:pPr marL="0" indent="0">
              <a:buNone/>
            </a:pPr>
            <a:r>
              <a:rPr lang="en-US" sz="1800" b="1" dirty="0"/>
              <a:t>RF Jamming - </a:t>
            </a:r>
            <a:r>
              <a:rPr lang="en-US" sz="1800" dirty="0"/>
              <a:t>Wireless signals are susceptible to electromagnetic interference (EMI), radio-frequency interference (RFI), and may even be susceptible to lightning strikes or noise from fluorescent lights. Wireless signals are also susceptible to deliberate jamming. Radio frequency (RF) jamming disrupts the transmission of a radio or satellite station so that the signal does not reach the receiving station.</a:t>
            </a:r>
          </a:p>
          <a:p>
            <a:pPr marL="0" indent="0">
              <a:buNone/>
            </a:pPr>
            <a:r>
              <a:rPr lang="en-US" sz="1800" b="1" dirty="0"/>
              <a:t>Bluejacking and Bluesnarfing - </a:t>
            </a:r>
            <a:r>
              <a:rPr lang="en-US" sz="1800" dirty="0"/>
              <a:t>Bluejacking is the term used for sending unauthorized messages to another Bluetooth device. Bluesnarfing occurs when the attacker copies the victim's information from his device. This information can include emails and contact lists.</a:t>
            </a:r>
          </a:p>
          <a:p>
            <a:pPr marL="0" indent="0">
              <a:buNone/>
            </a:pPr>
            <a:endParaRPr lang="en-US" sz="1800" dirty="0"/>
          </a:p>
        </p:txBody>
      </p:sp>
      <p:pic>
        <p:nvPicPr>
          <p:cNvPr id="3" name="Picture 2"/>
          <p:cNvPicPr>
            <a:picLocks noChangeAspect="1"/>
          </p:cNvPicPr>
          <p:nvPr/>
        </p:nvPicPr>
        <p:blipFill>
          <a:blip r:embed="rId3"/>
          <a:stretch>
            <a:fillRect/>
          </a:stretch>
        </p:blipFill>
        <p:spPr>
          <a:xfrm>
            <a:off x="6696523" y="2162175"/>
            <a:ext cx="2076001" cy="2914650"/>
          </a:xfrm>
          <a:prstGeom prst="rect">
            <a:avLst/>
          </a:prstGeom>
        </p:spPr>
      </p:pic>
    </p:spTree>
    <p:extLst>
      <p:ext uri="{BB962C8B-B14F-4D97-AF65-F5344CB8AC3E}">
        <p14:creationId xmlns:p14="http://schemas.microsoft.com/office/powerpoint/2010/main" val="1954475155"/>
      </p:ext>
    </p:extLst>
  </p:cSld>
  <p:clrMapOvr>
    <a:masterClrMapping/>
  </p:clrMapOvr>
  <p:transition spd="med">
    <p:wipe dir="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Attacks</a:t>
            </a:r>
            <a:br>
              <a:rPr lang="en-US" dirty="0"/>
            </a:br>
            <a:r>
              <a:rPr lang="en-US" dirty="0"/>
              <a:t>Wireless and Mobile Attacks (Cont.)</a:t>
            </a:r>
            <a:endParaRPr lang="en-US" dirty="0">
              <a:latin typeface="Arial" charset="0"/>
            </a:endParaRPr>
          </a:p>
        </p:txBody>
      </p:sp>
      <p:sp>
        <p:nvSpPr>
          <p:cNvPr id="2" name="Content Placeholder 1"/>
          <p:cNvSpPr>
            <a:spLocks noGrp="1"/>
          </p:cNvSpPr>
          <p:nvPr>
            <p:ph idx="1"/>
          </p:nvPr>
        </p:nvSpPr>
        <p:spPr>
          <a:xfrm>
            <a:off x="213109" y="1330036"/>
            <a:ext cx="8559416" cy="4799540"/>
          </a:xfrm>
        </p:spPr>
        <p:txBody>
          <a:bodyPr/>
          <a:lstStyle/>
          <a:p>
            <a:pPr marL="0" indent="0">
              <a:buNone/>
            </a:pPr>
            <a:r>
              <a:rPr lang="en-US" sz="1800" b="1" dirty="0"/>
              <a:t>WEP and WPA Attacks</a:t>
            </a:r>
          </a:p>
          <a:p>
            <a:pPr marL="0" indent="0">
              <a:buNone/>
            </a:pPr>
            <a:r>
              <a:rPr lang="en-US" sz="1800" b="1" dirty="0"/>
              <a:t>Wired Equivalent Privacy (WEP)</a:t>
            </a:r>
            <a:r>
              <a:rPr lang="en-US" sz="1800" dirty="0"/>
              <a:t> is a security protocol that attempted to provide a wireless local area network (WLAN) with the same level of security as a wired LAN. Since physical security measures help to protect a wired LAN, WEP seeks to provide similar protection for data transmitted over the WLAN with encryption.</a:t>
            </a:r>
          </a:p>
          <a:p>
            <a:r>
              <a:rPr lang="en-US" sz="1800" dirty="0"/>
              <a:t>WEP uses a key for encryption. </a:t>
            </a:r>
          </a:p>
          <a:p>
            <a:r>
              <a:rPr lang="en-US" sz="1800" dirty="0"/>
              <a:t>There is no provision for key management with WEP, so the number of people sharing the key will continually grow. </a:t>
            </a:r>
          </a:p>
          <a:p>
            <a:pPr marL="0" indent="0">
              <a:buNone/>
            </a:pPr>
            <a:r>
              <a:rPr lang="en-US" sz="1800" b="1" dirty="0"/>
              <a:t>Wi-Fi Protected Access (WPA) and then WPA2 </a:t>
            </a:r>
            <a:r>
              <a:rPr lang="en-US" sz="1800" dirty="0"/>
              <a:t>came out as improved protocols to replace WEP. WPA2 does not have the same encryption problems because an attacker cannot recover the key by observing traffic. </a:t>
            </a:r>
          </a:p>
          <a:p>
            <a:r>
              <a:rPr lang="en-US" sz="1800" dirty="0"/>
              <a:t>WPA2 is susceptible to attack because cyber criminals can analyze the packets going between the access point and a legitimate user. </a:t>
            </a:r>
          </a:p>
          <a:p>
            <a:r>
              <a:rPr lang="en-US" sz="1800" dirty="0"/>
              <a:t>Cyber criminals use a packet sniffer and then run attacks offline on the passphrase.</a:t>
            </a:r>
          </a:p>
        </p:txBody>
      </p:sp>
    </p:spTree>
    <p:extLst>
      <p:ext uri="{BB962C8B-B14F-4D97-AF65-F5344CB8AC3E}">
        <p14:creationId xmlns:p14="http://schemas.microsoft.com/office/powerpoint/2010/main" val="391794658"/>
      </p:ext>
    </p:extLst>
  </p:cSld>
  <p:clrMapOvr>
    <a:masterClrMapping/>
  </p:clrMapOvr>
  <p:transition spd="med">
    <p:wipe dir="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Attacks</a:t>
            </a:r>
            <a:br>
              <a:rPr lang="en-US" dirty="0"/>
            </a:br>
            <a:r>
              <a:rPr lang="en-US" dirty="0"/>
              <a:t>Wireless and Mobile Attacks (Cont.)</a:t>
            </a:r>
            <a:endParaRPr lang="en-US" dirty="0">
              <a:latin typeface="Arial" charset="0"/>
            </a:endParaRPr>
          </a:p>
        </p:txBody>
      </p:sp>
      <p:sp>
        <p:nvSpPr>
          <p:cNvPr id="2" name="Content Placeholder 1"/>
          <p:cNvSpPr>
            <a:spLocks noGrp="1"/>
          </p:cNvSpPr>
          <p:nvPr>
            <p:ph idx="1"/>
          </p:nvPr>
        </p:nvSpPr>
        <p:spPr>
          <a:xfrm>
            <a:off x="213109" y="1330036"/>
            <a:ext cx="8559416" cy="4799540"/>
          </a:xfrm>
        </p:spPr>
        <p:txBody>
          <a:bodyPr/>
          <a:lstStyle/>
          <a:p>
            <a:pPr marL="0" indent="0">
              <a:buNone/>
            </a:pPr>
            <a:r>
              <a:rPr lang="en-US" sz="1800" b="1" dirty="0"/>
              <a:t>Defending Against Wireless and Mobile Device Attacks</a:t>
            </a:r>
          </a:p>
          <a:p>
            <a:pPr marL="0" indent="0">
              <a:buNone/>
            </a:pPr>
            <a:r>
              <a:rPr lang="en-US" sz="1800" dirty="0"/>
              <a:t>There are several steps to take to defend against wireless and mobile device attacks. </a:t>
            </a:r>
          </a:p>
          <a:p>
            <a:r>
              <a:rPr lang="en-US" sz="1800" dirty="0"/>
              <a:t>Most WLAN products use default settings. Take advantage of the basic wireless security features such as authentication and encryption by changing the default configuration settings.</a:t>
            </a:r>
          </a:p>
          <a:p>
            <a:r>
              <a:rPr lang="en-US" sz="1800" dirty="0"/>
              <a:t>Restrict access point placement with the network by placing these devices outside the firewall or within a demilitarized zone (DMZ) which contains other untrusted devices such as email and web servers.</a:t>
            </a:r>
          </a:p>
          <a:p>
            <a:r>
              <a:rPr lang="en-US" sz="1800" dirty="0"/>
              <a:t>WLAN tools such as NetStumbler may discover rogue access points or unauthorized workstations. Develop a guest policy to address the need when legitimate guests need to connect to the Internet while visiting. For authorized employees, utilize a remote access virtual private network (VPN) for WLAN access.</a:t>
            </a:r>
          </a:p>
        </p:txBody>
      </p:sp>
    </p:spTree>
    <p:extLst>
      <p:ext uri="{BB962C8B-B14F-4D97-AF65-F5344CB8AC3E}">
        <p14:creationId xmlns:p14="http://schemas.microsoft.com/office/powerpoint/2010/main" val="2871302787"/>
      </p:ext>
    </p:extLst>
  </p:cSld>
  <p:clrMapOvr>
    <a:masterClrMapping/>
  </p:clrMapOvr>
  <p:transition spd="med">
    <p:wipe dir="r"/>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Attacks</a:t>
            </a:r>
            <a:br>
              <a:rPr lang="en-US" dirty="0"/>
            </a:br>
            <a:r>
              <a:rPr lang="en-US" dirty="0"/>
              <a:t>Application Attacks</a:t>
            </a:r>
            <a:endParaRPr lang="en-US" dirty="0">
              <a:latin typeface="Arial" charset="0"/>
            </a:endParaRPr>
          </a:p>
        </p:txBody>
      </p:sp>
      <p:sp>
        <p:nvSpPr>
          <p:cNvPr id="2" name="Content Placeholder 1"/>
          <p:cNvSpPr>
            <a:spLocks noGrp="1"/>
          </p:cNvSpPr>
          <p:nvPr>
            <p:ph idx="1"/>
          </p:nvPr>
        </p:nvSpPr>
        <p:spPr>
          <a:xfrm>
            <a:off x="213109" y="1330036"/>
            <a:ext cx="8552200" cy="4799540"/>
          </a:xfrm>
        </p:spPr>
        <p:txBody>
          <a:bodyPr/>
          <a:lstStyle/>
          <a:p>
            <a:pPr marL="0" indent="0">
              <a:buNone/>
            </a:pPr>
            <a:r>
              <a:rPr lang="en-US" sz="1800" b="1" dirty="0"/>
              <a:t>Cross-site scripting (XSS) - </a:t>
            </a:r>
            <a:r>
              <a:rPr lang="en-US" sz="1800" dirty="0"/>
              <a:t>is a vulnerability found in web applications. XSS allows criminals to inject scripts into the web pages viewed by users. This script can contain malicious code. Cross-site scripting has three participants: the criminal, the victim, and the website. The cyber-criminal does not target a victim directly. The criminal exploits vulnerability within a website or web application. Criminals inject client-side scripts into web pages viewed by users, the victims. </a:t>
            </a:r>
          </a:p>
          <a:p>
            <a:pPr marL="0" indent="0">
              <a:buNone/>
            </a:pPr>
            <a:r>
              <a:rPr lang="en-US" sz="1800" b="1" dirty="0"/>
              <a:t>Code Injections Attacks - </a:t>
            </a:r>
            <a:r>
              <a:rPr lang="en-US" sz="1800" dirty="0"/>
              <a:t>One way to store data at a website is to use a database. There are several different types of databases such as a Structured Query Language (SQL) database or an Extensible Markup Language (XML) database. Both XML and SQL injection attacks exploit weaknesses in the program such as not validating database queries properly.</a:t>
            </a:r>
          </a:p>
          <a:p>
            <a:pPr marL="0" indent="0">
              <a:buNone/>
            </a:pPr>
            <a:r>
              <a:rPr lang="en-US" sz="1800" b="1" dirty="0"/>
              <a:t>Buffer Overflow - </a:t>
            </a:r>
            <a:r>
              <a:rPr lang="en-US" sz="1800" dirty="0"/>
              <a:t>A buffer overflow occurs when data goes beyond the limits of a buffer. Buffers are memory areas allocated to an application. By changing data beyond the boundaries of a buffer, the application accesses memory allocated to other processes. This can lead to a system crash, data compromise, or provide escalation of privileges.</a:t>
            </a:r>
          </a:p>
          <a:p>
            <a:pPr marL="0" indent="0">
              <a:buNone/>
            </a:pPr>
            <a:endParaRPr lang="en-US" sz="1800" dirty="0"/>
          </a:p>
        </p:txBody>
      </p:sp>
    </p:spTree>
    <p:extLst>
      <p:ext uri="{BB962C8B-B14F-4D97-AF65-F5344CB8AC3E}">
        <p14:creationId xmlns:p14="http://schemas.microsoft.com/office/powerpoint/2010/main" val="3753679465"/>
      </p:ext>
    </p:extLst>
  </p:cSld>
  <p:clrMapOvr>
    <a:masterClrMapping/>
  </p:clrMapOvr>
  <p:transition spd="med">
    <p:wipe dir="r"/>
  </p:transition>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Attacks</a:t>
            </a:r>
            <a:br>
              <a:rPr lang="en-US" dirty="0"/>
            </a:br>
            <a:r>
              <a:rPr lang="en-US" dirty="0"/>
              <a:t>Application Attacks</a:t>
            </a:r>
            <a:endParaRPr lang="en-US" dirty="0">
              <a:latin typeface="Arial" charset="0"/>
            </a:endParaRPr>
          </a:p>
        </p:txBody>
      </p:sp>
      <p:sp>
        <p:nvSpPr>
          <p:cNvPr id="2" name="Content Placeholder 1"/>
          <p:cNvSpPr>
            <a:spLocks noGrp="1"/>
          </p:cNvSpPr>
          <p:nvPr>
            <p:ph idx="1"/>
          </p:nvPr>
        </p:nvSpPr>
        <p:spPr>
          <a:xfrm>
            <a:off x="213109" y="1330036"/>
            <a:ext cx="8552200" cy="4799540"/>
          </a:xfrm>
        </p:spPr>
        <p:txBody>
          <a:bodyPr/>
          <a:lstStyle/>
          <a:p>
            <a:pPr marL="0" indent="0">
              <a:buNone/>
            </a:pPr>
            <a:r>
              <a:rPr lang="en-US" sz="1800" b="1" dirty="0"/>
              <a:t>Remote Code Executions </a:t>
            </a:r>
            <a:r>
              <a:rPr lang="en-US" sz="1800" dirty="0"/>
              <a:t>vulnerabilities allow a cybercriminal to execute malicious code and take control of a system with the privileges of the user running the application. Remote code execution allows a criminal to execute any command on a target machine.</a:t>
            </a:r>
          </a:p>
          <a:p>
            <a:pPr marL="0" indent="0">
              <a:buNone/>
            </a:pPr>
            <a:r>
              <a:rPr lang="en-US" sz="1800" b="1" dirty="0"/>
              <a:t>ActiveX Controls and Java </a:t>
            </a:r>
            <a:r>
              <a:rPr lang="en-US" sz="1800" dirty="0"/>
              <a:t>controls provide the capability of a plugin to Internet Explorer. </a:t>
            </a:r>
          </a:p>
          <a:p>
            <a:r>
              <a:rPr lang="en-US" sz="1800" dirty="0"/>
              <a:t>ActiveX controls are pieces of software installed by users to provide extended capabilities. Third parties write some ActiveX controls and they may be malicious. They can monitor browsing habits, install malware, or log keystrokes. Active X controls also work in other Microsoft applications.</a:t>
            </a:r>
          </a:p>
          <a:p>
            <a:r>
              <a:rPr lang="en-US" sz="1800" dirty="0"/>
              <a:t>Java operates through an interpreter, the Java Virtual Machine (JVM). The JVM enables the Java program’s functionality. The JVM sandboxes or isolates untrusted code from the rest of the operating system. There are vulnerabilities, which allow untrusted code to go around the restrictions imposed by the sandbox. </a:t>
            </a:r>
          </a:p>
          <a:p>
            <a:pPr marL="0" indent="0">
              <a:buNone/>
            </a:pPr>
            <a:endParaRPr lang="en-US" sz="1800" dirty="0"/>
          </a:p>
        </p:txBody>
      </p:sp>
    </p:spTree>
    <p:extLst>
      <p:ext uri="{BB962C8B-B14F-4D97-AF65-F5344CB8AC3E}">
        <p14:creationId xmlns:p14="http://schemas.microsoft.com/office/powerpoint/2010/main" val="2263112172"/>
      </p:ext>
    </p:extLst>
  </p:cSld>
  <p:clrMapOvr>
    <a:masterClrMapping/>
  </p:clrMapOvr>
  <p:transition spd="med">
    <p:wipe dir="r"/>
  </p:transition>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5" name="Rectangle 2"/>
          <p:cNvSpPr>
            <a:spLocks noGrp="1" noChangeArrowheads="1"/>
          </p:cNvSpPr>
          <p:nvPr>
            <p:ph type="title"/>
          </p:nvPr>
        </p:nvSpPr>
        <p:spPr>
          <a:xfrm>
            <a:off x="193868" y="394392"/>
            <a:ext cx="8772157" cy="787863"/>
          </a:xfrm>
        </p:spPr>
        <p:txBody>
          <a:bodyPr/>
          <a:lstStyle/>
          <a:p>
            <a:pPr eaLnBrk="1" hangingPunct="1"/>
            <a:r>
              <a:rPr lang="en-US" sz="1800" b="0" dirty="0"/>
              <a:t>Attacks</a:t>
            </a:r>
            <a:br>
              <a:rPr lang="en-US" dirty="0"/>
            </a:br>
            <a:r>
              <a:rPr lang="en-US" dirty="0"/>
              <a:t>Application Attacks</a:t>
            </a:r>
            <a:endParaRPr lang="en-US" dirty="0">
              <a:latin typeface="Arial" charset="0"/>
            </a:endParaRPr>
          </a:p>
        </p:txBody>
      </p:sp>
      <p:sp>
        <p:nvSpPr>
          <p:cNvPr id="2" name="Content Placeholder 1"/>
          <p:cNvSpPr>
            <a:spLocks noGrp="1"/>
          </p:cNvSpPr>
          <p:nvPr>
            <p:ph idx="1"/>
          </p:nvPr>
        </p:nvSpPr>
        <p:spPr>
          <a:xfrm>
            <a:off x="213109" y="1330036"/>
            <a:ext cx="8552200" cy="3622964"/>
          </a:xfrm>
        </p:spPr>
        <p:txBody>
          <a:bodyPr/>
          <a:lstStyle/>
          <a:p>
            <a:pPr marL="0" indent="0">
              <a:buNone/>
            </a:pPr>
            <a:r>
              <a:rPr lang="en-US" sz="1800" b="1" dirty="0"/>
              <a:t>Defending Against Application Attacks</a:t>
            </a:r>
          </a:p>
          <a:p>
            <a:r>
              <a:rPr lang="en-US" sz="1800" dirty="0"/>
              <a:t>The first line of defense against an application attack is to write solid code. </a:t>
            </a:r>
          </a:p>
          <a:p>
            <a:r>
              <a:rPr lang="en-US" sz="1800" dirty="0"/>
              <a:t>Regardless of the language used, or the source of outside input, prudent programming practice is to treat all input from outside a function as hostile. </a:t>
            </a:r>
          </a:p>
          <a:p>
            <a:r>
              <a:rPr lang="en-US" sz="1800" dirty="0"/>
              <a:t>Validate all inputs as if they were hostile.</a:t>
            </a:r>
          </a:p>
          <a:p>
            <a:r>
              <a:rPr lang="en-US" sz="1800" dirty="0"/>
              <a:t>Keep all software including operating systems and applications up to date, and do not ignore update prompts. </a:t>
            </a:r>
          </a:p>
          <a:p>
            <a:r>
              <a:rPr lang="en-US" sz="1800" dirty="0"/>
              <a:t>Not all programs update automatically, so at the very least, always select the manual update option. </a:t>
            </a:r>
          </a:p>
          <a:p>
            <a:pPr marL="0" indent="0">
              <a:buNone/>
            </a:pPr>
            <a:endParaRPr lang="en-US" sz="1800" dirty="0"/>
          </a:p>
        </p:txBody>
      </p:sp>
    </p:spTree>
    <p:extLst>
      <p:ext uri="{BB962C8B-B14F-4D97-AF65-F5344CB8AC3E}">
        <p14:creationId xmlns:p14="http://schemas.microsoft.com/office/powerpoint/2010/main" val="2857212957"/>
      </p:ext>
    </p:extLst>
  </p:cSld>
  <p:clrMapOvr>
    <a:masterClrMapping/>
  </p:clrMapOvr>
  <p:transition spd="med">
    <p:wipe dir="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105836" y="2263775"/>
            <a:ext cx="4358524" cy="1481138"/>
          </a:xfrm>
        </p:spPr>
        <p:txBody>
          <a:bodyPr/>
          <a:lstStyle/>
          <a:p>
            <a:pPr eaLnBrk="1" hangingPunct="1"/>
            <a:r>
              <a:rPr lang="en-US" sz="2400" dirty="0"/>
              <a:t>3.4  Chapter Summary</a:t>
            </a:r>
          </a:p>
        </p:txBody>
      </p:sp>
    </p:spTree>
    <p:extLst>
      <p:ext uri="{BB962C8B-B14F-4D97-AF65-F5344CB8AC3E}">
        <p14:creationId xmlns:p14="http://schemas.microsoft.com/office/powerpoint/2010/main" val="1818553580"/>
      </p:ext>
    </p:extLst>
  </p:cSld>
  <p:clrMapOvr>
    <a:masterClrMapping/>
  </p:clrMapOvr>
  <p:transition>
    <p:wipe dir="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1"/>
          <p:cNvSpPr txBox="1">
            <a:spLocks/>
          </p:cNvSpPr>
          <p:nvPr/>
        </p:nvSpPr>
        <p:spPr bwMode="auto">
          <a:xfrm>
            <a:off x="365508" y="1596652"/>
            <a:ext cx="8600517" cy="41408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 xmlns:ma14="http://schemas.microsoft.com/office/mac/drawingml/2011/main" val="1"/>
            </a:ext>
          </a:extLst>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charset="0"/>
              <a:buChar char="§"/>
              <a:defRPr sz="2400">
                <a:solidFill>
                  <a:schemeClr val="tx1"/>
                </a:solidFill>
                <a:latin typeface="+mn-lt"/>
                <a:ea typeface="ＭＳ Ｐゴシック" charset="0"/>
                <a:cs typeface="ＭＳ Ｐゴシック" charset="0"/>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ea typeface="ＭＳ Ｐゴシック" charset="0"/>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marL="0" indent="0">
              <a:buNone/>
            </a:pPr>
            <a:r>
              <a:rPr lang="en-US" sz="1800" dirty="0"/>
              <a:t>Threats, vulnerabilities, and attacks are the central focus of the cybersecurity specialists. </a:t>
            </a:r>
          </a:p>
          <a:p>
            <a:r>
              <a:rPr lang="en-US" sz="1800" dirty="0"/>
              <a:t>This chapter discussed the various cybersecurity attacks that cyber criminals launch. </a:t>
            </a:r>
          </a:p>
          <a:p>
            <a:r>
              <a:rPr lang="en-US" sz="1800" dirty="0"/>
              <a:t>The chapter explained the threat of malware and malicious code. </a:t>
            </a:r>
          </a:p>
          <a:p>
            <a:r>
              <a:rPr lang="en-US" sz="1800" dirty="0"/>
              <a:t>The chapter discussed the types of deception involved with social engineering. Maneuvering explained the types of attacks that both wired and wireless networks experience. </a:t>
            </a:r>
          </a:p>
          <a:p>
            <a:r>
              <a:rPr lang="en-US" sz="1800" dirty="0"/>
              <a:t>Finally, the chapter discussed the vulnerabilities presented by application attacks.</a:t>
            </a:r>
          </a:p>
          <a:p>
            <a:pPr marL="0" indent="0">
              <a:buNone/>
            </a:pPr>
            <a:r>
              <a:rPr lang="en-US" sz="1800" dirty="0"/>
              <a:t>Understanding the types of possible threats allows an organization to identify the vulnerabilities that make it a target. The organization can then learn how to defend itself against cybersecurity trickery and maneuvering.</a:t>
            </a:r>
          </a:p>
        </p:txBody>
      </p:sp>
      <p:sp>
        <p:nvSpPr>
          <p:cNvPr id="21505" name="Rectangle 2"/>
          <p:cNvSpPr>
            <a:spLocks noGrp="1" noChangeArrowheads="1"/>
          </p:cNvSpPr>
          <p:nvPr>
            <p:ph type="title"/>
          </p:nvPr>
        </p:nvSpPr>
        <p:spPr/>
        <p:txBody>
          <a:bodyPr/>
          <a:lstStyle/>
          <a:p>
            <a:pPr eaLnBrk="1" hangingPunct="1"/>
            <a:r>
              <a:rPr lang="en-US" sz="1800" dirty="0">
                <a:latin typeface="Arial" charset="0"/>
              </a:rPr>
              <a:t>Chapter Summary</a:t>
            </a:r>
            <a:br>
              <a:rPr lang="en-US" dirty="0">
                <a:latin typeface="Arial" charset="0"/>
              </a:rPr>
            </a:br>
            <a:r>
              <a:rPr lang="en-US" dirty="0">
                <a:latin typeface="Arial" charset="0"/>
              </a:rPr>
              <a:t>Summary</a:t>
            </a:r>
          </a:p>
        </p:txBody>
      </p:sp>
    </p:spTree>
    <p:extLst>
      <p:ext uri="{BB962C8B-B14F-4D97-AF65-F5344CB8AC3E}">
        <p14:creationId xmlns:p14="http://schemas.microsoft.com/office/powerpoint/2010/main" val="2497760924"/>
      </p:ext>
    </p:extLst>
  </p:cSld>
  <p:clrMapOvr>
    <a:masterClrMapping/>
  </p:clrMapOvr>
  <p:transition spd="med">
    <p:wipe dir="r"/>
  </p:transition>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Graphical user interface, text, application&#10;&#10;Description automatically generated">
            <a:extLst>
              <a:ext uri="{FF2B5EF4-FFF2-40B4-BE49-F238E27FC236}">
                <a16:creationId xmlns:a16="http://schemas.microsoft.com/office/drawing/2014/main" id="{85DC08C3-93B5-CB45-8DD1-B45F710E0174}"/>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a:stretch/>
        </p:blipFill>
        <p:spPr>
          <a:xfrm>
            <a:off x="20" y="10"/>
            <a:ext cx="9143980" cy="6857990"/>
          </a:xfrm>
          <a:noFill/>
        </p:spPr>
      </p:pic>
    </p:spTree>
    <p:extLst>
      <p:ext uri="{BB962C8B-B14F-4D97-AF65-F5344CB8AC3E}">
        <p14:creationId xmlns:p14="http://schemas.microsoft.com/office/powerpoint/2010/main" val="2287142392"/>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1857" name="Rectangle 2"/>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txBody>
          <a:bodyPr wrap="none" lIns="82124" tIns="41061" rIns="82124" bIns="41061" anchor="ctr"/>
          <a:lstStyle/>
          <a:p>
            <a:endParaRPr lang="en-US" dirty="0"/>
          </a:p>
        </p:txBody>
      </p:sp>
      <p:pic>
        <p:nvPicPr>
          <p:cNvPr id="121858" name="Picture 3" descr="CNA_largo-onwhite"/>
          <p:cNvPicPr>
            <a:picLocks noChangeAspect="1" noChangeArrowheads="1"/>
          </p:cNvPicPr>
          <p:nvPr/>
        </p:nvPicPr>
        <p:blipFill>
          <a:blip r:embed="rId2" cstate="email">
            <a:extLst>
              <a:ext uri="{28A0092B-C50C-407E-A947-70E740481C1C}">
                <a14:useLocalDpi xmlns:a14="http://schemas.microsoft.com/office/drawing/2010/main" val="0"/>
              </a:ext>
            </a:extLst>
          </a:blip>
          <a:srcRect/>
          <a:stretch>
            <a:fillRect/>
          </a:stretch>
        </p:blipFill>
        <p:spPr bwMode="auto">
          <a:xfrm>
            <a:off x="1508125" y="2741613"/>
            <a:ext cx="6097588" cy="8921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217036819"/>
      </p:ext>
    </p:extLst>
  </p:cSld>
  <p:clrMapOvr>
    <a:masterClrMapping/>
  </p:clrMapOvr>
  <p:transition spd="med">
    <p:wipe dir="r"/>
  </p:transition>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5362" name="Picture 9" descr="Cisco_WHT_Logo.gif"/>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3352800" y="2619375"/>
            <a:ext cx="2400300" cy="12668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15363" name="Rectangle 70"/>
          <p:cNvSpPr>
            <a:spLocks noChangeArrowheads="1"/>
          </p:cNvSpPr>
          <p:nvPr/>
        </p:nvSpPr>
        <p:spPr bwMode="auto">
          <a:xfrm>
            <a:off x="0" y="0"/>
            <a:ext cx="9144000" cy="685800"/>
          </a:xfrm>
          <a:prstGeom prst="rect">
            <a:avLst/>
          </a:prstGeom>
          <a:solidFill>
            <a:srgbClr val="FFFFFF"/>
          </a:solidFill>
          <a:ln>
            <a:noFill/>
          </a:ln>
          <a:extLst>
            <a:ext uri="{91240B29-F687-4F45-9708-019B960494DF}">
              <a14:hiddenLine xmlns:a14="http://schemas.microsoft.com/office/drawing/2010/main" w="9525" algn="ctr">
                <a:solidFill>
                  <a:srgbClr val="000000"/>
                </a:solidFill>
                <a:miter lim="800000"/>
                <a:headEnd/>
                <a:tailEnd/>
              </a14:hiddenLine>
            </a:ext>
          </a:extLst>
        </p:spPr>
        <p:txBody>
          <a:bodyPr wrap="none" lIns="82124" tIns="41061" rIns="82124" bIns="41061" anchor="ctr"/>
          <a:lstStyle/>
          <a:p>
            <a:pPr algn="ctr" eaLnBrk="0" hangingPunct="0">
              <a:lnSpc>
                <a:spcPct val="90000"/>
              </a:lnSpc>
            </a:pPr>
            <a:endParaRPr lang="en-US" b="0" dirty="0"/>
          </a:p>
        </p:txBody>
      </p:sp>
    </p:spTree>
    <p:extLst>
      <p:ext uri="{BB962C8B-B14F-4D97-AF65-F5344CB8AC3E}">
        <p14:creationId xmlns:p14="http://schemas.microsoft.com/office/powerpoint/2010/main" val="725382621"/>
      </p:ext>
    </p:extLst>
  </p:cSld>
  <p:clrMapOvr>
    <a:masterClrMapping/>
  </p:clrMapOvr>
  <p:transition>
    <p:wipe dir="r"/>
  </p:transition>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3038</Words>
  <Application>Microsoft Macintosh PowerPoint</Application>
  <PresentationFormat>On-screen Show (4:3)</PresentationFormat>
  <Paragraphs>152</Paragraphs>
  <Slides>30</Slides>
  <Notes>26</Notes>
  <HiddenSlides>0</HiddenSlides>
  <MMClips>0</MMClips>
  <ScaleCrop>false</ScaleCrop>
  <HeadingPairs>
    <vt:vector size="6" baseType="variant">
      <vt:variant>
        <vt:lpstr>Fonts Used</vt:lpstr>
      </vt:variant>
      <vt:variant>
        <vt:i4>2</vt:i4>
      </vt:variant>
      <vt:variant>
        <vt:lpstr>Theme</vt:lpstr>
      </vt:variant>
      <vt:variant>
        <vt:i4>2</vt:i4>
      </vt:variant>
      <vt:variant>
        <vt:lpstr>Slide Titles</vt:lpstr>
      </vt:variant>
      <vt:variant>
        <vt:i4>30</vt:i4>
      </vt:variant>
    </vt:vector>
  </HeadingPairs>
  <TitlesOfParts>
    <vt:vector size="34" baseType="lpstr">
      <vt:lpstr>Arial</vt:lpstr>
      <vt:lpstr>Wingdings</vt:lpstr>
      <vt:lpstr>PPT-TMPLT-WHT_C</vt:lpstr>
      <vt:lpstr>NetAcad-4F_PPT-WHT_060408</vt:lpstr>
      <vt:lpstr>PowerPoint Presentation</vt:lpstr>
      <vt:lpstr>PowerPoint Presentation</vt:lpstr>
      <vt:lpstr>Chapter 3: Cybersecurity Threats,  Vulnerabilities, and Attacks</vt:lpstr>
      <vt:lpstr>Chapter 3 - Sections &amp; Objectives</vt:lpstr>
      <vt:lpstr>3.1 Malware and Malicious Code</vt:lpstr>
      <vt:lpstr>Malware and Malicious Code Types of Malware</vt:lpstr>
      <vt:lpstr>Malware and Malicious Code Types of Malware (Cont.)</vt:lpstr>
      <vt:lpstr>Malware and Malicious Code  Email and Browser Attacks (Cont.)</vt:lpstr>
      <vt:lpstr>Malware and Malicious Code  Email and Browser Attacks (Cont.)</vt:lpstr>
      <vt:lpstr>Malware and Malicious Code  Email and Browser Attacks (Cont.)</vt:lpstr>
      <vt:lpstr>Malware and Malicious Code  Email and Browser Attacks (Cont.)</vt:lpstr>
      <vt:lpstr>Malware and Malicious Code  Email and Browser Attacks (Cont.)</vt:lpstr>
      <vt:lpstr>3.2 Deception</vt:lpstr>
      <vt:lpstr>Deception The Art of Deception</vt:lpstr>
      <vt:lpstr> Deception Types of Deception</vt:lpstr>
      <vt:lpstr>3.3 Attacks</vt:lpstr>
      <vt:lpstr>Attacks Types of Cyber Attacks</vt:lpstr>
      <vt:lpstr>Attacks Types of Cyber Attacks</vt:lpstr>
      <vt:lpstr>Attacks Wireless and Mobile Attacks (Cont.)</vt:lpstr>
      <vt:lpstr>Attacks Wireless and Mobile Attacks (Cont.)</vt:lpstr>
      <vt:lpstr>Attacks Wireless and Mobile Attacks (Cont.)</vt:lpstr>
      <vt:lpstr>Attacks Wireless and Mobile Attacks (Cont.)</vt:lpstr>
      <vt:lpstr>Attacks Application Attacks</vt:lpstr>
      <vt:lpstr>Attacks Application Attacks</vt:lpstr>
      <vt:lpstr>Attacks Application Attacks</vt:lpstr>
      <vt:lpstr>3.4  Chapter Summary</vt:lpstr>
      <vt:lpstr>Chapter Summary Summary</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P.I.Wallin</dc:creator>
  <cp:lastModifiedBy>P.I.Wallin</cp:lastModifiedBy>
  <cp:revision>2</cp:revision>
  <dcterms:created xsi:type="dcterms:W3CDTF">2020-09-28T09:01:45Z</dcterms:created>
  <dcterms:modified xsi:type="dcterms:W3CDTF">2020-09-28T13:06:37Z</dcterms:modified>
</cp:coreProperties>
</file>