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10/9/2017</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B6F15528-21DE-4FAA-801E-634DDDAF4B2B}" type="slidenum">
              <a:rPr lang="en-US" smtClean="0"/>
              <a:pPr/>
              <a:t>‹#›</a:t>
            </a:fld>
            <a:endParaRPr lang="en-US"/>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10/9/2017</a:t>
            </a:fld>
            <a:endParaRPr lang="en-US"/>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10/9/2017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10/9/2017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10/9/2017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1D8BD707-D9CF-40AE-B4C6-C98DA3205C09}" type="datetimeFigureOut">
              <a:rPr lang="en-US" smtClean="0"/>
              <a:pPr/>
              <a:t>10/9/2017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10/9/2017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10/9/2017</a:t>
            </a:fld>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1D8BD707-D9CF-40AE-B4C6-C98DA3205C09}" type="datetimeFigureOut">
              <a:rPr lang="en-US" smtClean="0"/>
              <a:pPr/>
              <a:t>10/9/2017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B6F15528-21DE-4FAA-801E-634DDDAF4B2B}" type="slidenum">
              <a:rPr lang="en-US" smtClean="0"/>
              <a:pPr/>
              <a:t>‹#›</a:t>
            </a:fld>
            <a:endParaRPr lang="en-US"/>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GB"/>
          </a:p>
        </p:txBody>
      </p:sp>
      <p:sp>
        <p:nvSpPr>
          <p:cNvPr id="2" name="Title 1"/>
          <p:cNvSpPr>
            <a:spLocks noGrp="1"/>
          </p:cNvSpPr>
          <p:nvPr>
            <p:ph type="ctrTitle"/>
          </p:nvPr>
        </p:nvSpPr>
        <p:spPr/>
        <p:txBody>
          <a:bodyPr/>
          <a:lstStyle/>
          <a:p>
            <a:r>
              <a:rPr lang="en-US" dirty="0" smtClean="0"/>
              <a:t>How to write a conference paper</a:t>
            </a:r>
            <a:endParaRPr lang="en-GB" dirty="0"/>
          </a:p>
        </p:txBody>
      </p:sp>
    </p:spTree>
    <p:extLst>
      <p:ext uri="{BB962C8B-B14F-4D97-AF65-F5344CB8AC3E}">
        <p14:creationId xmlns:p14="http://schemas.microsoft.com/office/powerpoint/2010/main" val="3058386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t>
            </a:r>
            <a:r>
              <a:rPr lang="en-GB" sz="3100" b="1" dirty="0"/>
              <a:t>What is a conference paper abstract and how do I write one? </a:t>
            </a:r>
            <a:endParaRPr lang="en-GB" sz="3100" dirty="0"/>
          </a:p>
        </p:txBody>
      </p:sp>
      <p:sp>
        <p:nvSpPr>
          <p:cNvPr id="3" name="Content Placeholder 2"/>
          <p:cNvSpPr>
            <a:spLocks noGrp="1"/>
          </p:cNvSpPr>
          <p:nvPr>
            <p:ph idx="1"/>
          </p:nvPr>
        </p:nvSpPr>
        <p:spPr/>
        <p:txBody>
          <a:bodyPr/>
          <a:lstStyle/>
          <a:p>
            <a:endParaRPr lang="en-GB" dirty="0"/>
          </a:p>
          <a:p>
            <a:r>
              <a:rPr lang="en-GB" dirty="0"/>
              <a:t> There is lots of advice on how to write a conference paper abstract available on the Internet. </a:t>
            </a:r>
            <a:endParaRPr lang="en-GB" dirty="0" smtClean="0"/>
          </a:p>
          <a:p>
            <a:endParaRPr lang="en-GB" dirty="0"/>
          </a:p>
          <a:p>
            <a:r>
              <a:rPr lang="en-GB" dirty="0" smtClean="0"/>
              <a:t>Here </a:t>
            </a:r>
            <a:r>
              <a:rPr lang="en-GB" dirty="0"/>
              <a:t>is one example, but feel free to look for alternatives. </a:t>
            </a:r>
          </a:p>
        </p:txBody>
      </p:sp>
    </p:spTree>
    <p:extLst>
      <p:ext uri="{BB962C8B-B14F-4D97-AF65-F5344CB8AC3E}">
        <p14:creationId xmlns:p14="http://schemas.microsoft.com/office/powerpoint/2010/main" val="1253168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a:t> </a:t>
            </a:r>
            <a:r>
              <a:rPr lang="en-GB" sz="3600" b="1" dirty="0"/>
              <a:t>How to Prepare a Conference Paper Abstract </a:t>
            </a:r>
            <a:endParaRPr lang="en-GB" sz="3600" dirty="0"/>
          </a:p>
        </p:txBody>
      </p:sp>
      <p:sp>
        <p:nvSpPr>
          <p:cNvPr id="3" name="Content Placeholder 2"/>
          <p:cNvSpPr>
            <a:spLocks noGrp="1"/>
          </p:cNvSpPr>
          <p:nvPr>
            <p:ph idx="1"/>
          </p:nvPr>
        </p:nvSpPr>
        <p:spPr/>
        <p:txBody>
          <a:bodyPr>
            <a:normAutofit fontScale="92500"/>
          </a:bodyPr>
          <a:lstStyle/>
          <a:p>
            <a:r>
              <a:rPr lang="en-GB" dirty="0" smtClean="0"/>
              <a:t> </a:t>
            </a:r>
            <a:r>
              <a:rPr lang="en-GB" b="1" dirty="0" smtClean="0"/>
              <a:t>First, pick your conference. </a:t>
            </a:r>
            <a:r>
              <a:rPr lang="en-GB" dirty="0" smtClean="0"/>
              <a:t>Find a call for papers (or CFP) that looks interesting and relevant to your research. </a:t>
            </a:r>
          </a:p>
          <a:p>
            <a:endParaRPr lang="en-GB" dirty="0" smtClean="0"/>
          </a:p>
          <a:p>
            <a:r>
              <a:rPr lang="en-GB" dirty="0" smtClean="0"/>
              <a:t> </a:t>
            </a:r>
            <a:r>
              <a:rPr lang="en-GB" b="1" dirty="0" smtClean="0"/>
              <a:t>Study the Conference Programme carefully to see if your work fits. </a:t>
            </a:r>
            <a:endParaRPr lang="en-GB" b="1" dirty="0" smtClean="0"/>
          </a:p>
          <a:p>
            <a:r>
              <a:rPr lang="en-GB" dirty="0" smtClean="0"/>
              <a:t>Make </a:t>
            </a:r>
            <a:r>
              <a:rPr lang="en-GB" dirty="0" smtClean="0"/>
              <a:t>sure that whatever you are planning to submit to the conference fits within the specifics of the CFP. </a:t>
            </a:r>
          </a:p>
          <a:p>
            <a:endParaRPr lang="en-GB" dirty="0"/>
          </a:p>
          <a:p>
            <a:r>
              <a:rPr lang="en-GB" dirty="0"/>
              <a:t> </a:t>
            </a:r>
            <a:r>
              <a:rPr lang="en-GB" b="1" dirty="0"/>
              <a:t>Study the CFP carefully for key information. </a:t>
            </a:r>
            <a:endParaRPr lang="en-GB" b="1" dirty="0" smtClean="0"/>
          </a:p>
          <a:p>
            <a:r>
              <a:rPr lang="en-GB" dirty="0" smtClean="0"/>
              <a:t>In </a:t>
            </a:r>
            <a:r>
              <a:rPr lang="en-GB" dirty="0"/>
              <a:t>particular, find the word limit for your abstract. </a:t>
            </a:r>
            <a:r>
              <a:rPr lang="en-GB" dirty="0" smtClean="0"/>
              <a:t>Conference in Chinese studies normally ask for 500 </a:t>
            </a:r>
            <a:r>
              <a:rPr lang="en-GB" dirty="0"/>
              <a:t>words </a:t>
            </a:r>
            <a:endParaRPr lang="en-GB" dirty="0" smtClean="0"/>
          </a:p>
          <a:p>
            <a:endParaRPr lang="en-GB" dirty="0"/>
          </a:p>
        </p:txBody>
      </p:sp>
    </p:spTree>
    <p:extLst>
      <p:ext uri="{BB962C8B-B14F-4D97-AF65-F5344CB8AC3E}">
        <p14:creationId xmlns:p14="http://schemas.microsoft.com/office/powerpoint/2010/main" val="2843572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Focus your argument.</a:t>
            </a:r>
            <a:endParaRPr lang="en-GB" dirty="0"/>
          </a:p>
        </p:txBody>
      </p:sp>
      <p:sp>
        <p:nvSpPr>
          <p:cNvPr id="3" name="Content Placeholder 2"/>
          <p:cNvSpPr>
            <a:spLocks noGrp="1"/>
          </p:cNvSpPr>
          <p:nvPr>
            <p:ph idx="1"/>
          </p:nvPr>
        </p:nvSpPr>
        <p:spPr>
          <a:xfrm>
            <a:off x="457200" y="1752600"/>
            <a:ext cx="8229600" cy="4572000"/>
          </a:xfrm>
        </p:spPr>
        <p:txBody>
          <a:bodyPr>
            <a:normAutofit/>
          </a:bodyPr>
          <a:lstStyle/>
          <a:p>
            <a:r>
              <a:rPr lang="en-GB" dirty="0" smtClean="0"/>
              <a:t>The </a:t>
            </a:r>
            <a:r>
              <a:rPr lang="en-GB" dirty="0"/>
              <a:t>CFP should tell you how long your talk should be for this particular conference. Make sure that the paper you propose can fit into that length of time. </a:t>
            </a:r>
            <a:endParaRPr lang="en-GB" dirty="0" smtClean="0"/>
          </a:p>
          <a:p>
            <a:endParaRPr lang="en-GB" dirty="0" smtClean="0"/>
          </a:p>
          <a:p>
            <a:r>
              <a:rPr lang="en-GB" dirty="0" smtClean="0"/>
              <a:t>If </a:t>
            </a:r>
            <a:r>
              <a:rPr lang="en-GB" dirty="0"/>
              <a:t>you only have fifteen minutes, don’t propose to talk about your entire thesis. Pick an appropriately-sized chunk of one chapter (or of an article) that will stand up as an argument on its own. </a:t>
            </a:r>
            <a:endParaRPr lang="en-GB" dirty="0" smtClean="0"/>
          </a:p>
          <a:p>
            <a:endParaRPr lang="en-GB" dirty="0" smtClean="0"/>
          </a:p>
          <a:p>
            <a:r>
              <a:rPr lang="en-GB" dirty="0" smtClean="0"/>
              <a:t>Alternatively</a:t>
            </a:r>
            <a:r>
              <a:rPr lang="en-GB" dirty="0"/>
              <a:t>, try to hone your central point to fit within the time limit. </a:t>
            </a:r>
          </a:p>
        </p:txBody>
      </p:sp>
    </p:spTree>
    <p:extLst>
      <p:ext uri="{BB962C8B-B14F-4D97-AF65-F5344CB8AC3E}">
        <p14:creationId xmlns:p14="http://schemas.microsoft.com/office/powerpoint/2010/main" val="1419357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Be bold in your opening sentence</a:t>
            </a:r>
            <a:endParaRPr lang="en-GB" dirty="0"/>
          </a:p>
        </p:txBody>
      </p:sp>
      <p:sp>
        <p:nvSpPr>
          <p:cNvPr id="3" name="Content Placeholder 2"/>
          <p:cNvSpPr>
            <a:spLocks noGrp="1"/>
          </p:cNvSpPr>
          <p:nvPr>
            <p:ph idx="1"/>
          </p:nvPr>
        </p:nvSpPr>
        <p:spPr>
          <a:xfrm>
            <a:off x="228600" y="1524000"/>
            <a:ext cx="8229600" cy="4983163"/>
          </a:xfrm>
        </p:spPr>
        <p:txBody>
          <a:bodyPr>
            <a:normAutofit lnSpcReduction="10000"/>
          </a:bodyPr>
          <a:lstStyle/>
          <a:p>
            <a:r>
              <a:rPr lang="en-GB" dirty="0" smtClean="0"/>
              <a:t>An </a:t>
            </a:r>
            <a:r>
              <a:rPr lang="en-GB" dirty="0"/>
              <a:t>abstract doesn’t allow for the kind of modest contextualisation of your work that you might do when you write your thesis chapters. </a:t>
            </a:r>
            <a:endParaRPr lang="en-GB" dirty="0" smtClean="0"/>
          </a:p>
          <a:p>
            <a:endParaRPr lang="en-GB" dirty="0"/>
          </a:p>
          <a:p>
            <a:r>
              <a:rPr lang="en-GB" dirty="0" smtClean="0"/>
              <a:t>You </a:t>
            </a:r>
            <a:r>
              <a:rPr lang="en-GB" dirty="0"/>
              <a:t>have </a:t>
            </a:r>
            <a:r>
              <a:rPr lang="en-GB" dirty="0" smtClean="0"/>
              <a:t>Five hundred </a:t>
            </a:r>
            <a:r>
              <a:rPr lang="en-GB" dirty="0"/>
              <a:t>words to convince the conference organisers that your work is interesting, that it makes a fresh contribution to scholarship, and that your argument stands up. This is not the moment to be modest. </a:t>
            </a:r>
            <a:endParaRPr lang="en-GB" dirty="0" smtClean="0"/>
          </a:p>
          <a:p>
            <a:endParaRPr lang="en-GB" dirty="0" smtClean="0"/>
          </a:p>
          <a:p>
            <a:r>
              <a:rPr lang="en-GB" dirty="0" smtClean="0"/>
              <a:t>The </a:t>
            </a:r>
            <a:r>
              <a:rPr lang="en-GB" dirty="0"/>
              <a:t>first sentence of your abstract has to be a hook to draw your readers into the rest of your first paragraph.</a:t>
            </a:r>
          </a:p>
        </p:txBody>
      </p:sp>
    </p:spTree>
    <p:extLst>
      <p:ext uri="{BB962C8B-B14F-4D97-AF65-F5344CB8AC3E}">
        <p14:creationId xmlns:p14="http://schemas.microsoft.com/office/powerpoint/2010/main" val="430705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Be bold in your opening paragraph</a:t>
            </a:r>
            <a:endParaRPr lang="en-GB" dirty="0"/>
          </a:p>
        </p:txBody>
      </p:sp>
      <p:sp>
        <p:nvSpPr>
          <p:cNvPr id="3" name="Content Placeholder 2"/>
          <p:cNvSpPr>
            <a:spLocks noGrp="1"/>
          </p:cNvSpPr>
          <p:nvPr>
            <p:ph idx="1"/>
          </p:nvPr>
        </p:nvSpPr>
        <p:spPr>
          <a:xfrm>
            <a:off x="152400" y="1752600"/>
            <a:ext cx="8534400" cy="4373563"/>
          </a:xfrm>
        </p:spPr>
        <p:txBody>
          <a:bodyPr>
            <a:normAutofit lnSpcReduction="10000"/>
          </a:bodyPr>
          <a:lstStyle/>
          <a:p>
            <a:r>
              <a:rPr lang="en-GB" dirty="0" smtClean="0"/>
              <a:t>As </a:t>
            </a:r>
            <a:r>
              <a:rPr lang="en-GB" dirty="0"/>
              <a:t>you only have 1000 </a:t>
            </a:r>
            <a:r>
              <a:rPr lang="en-GB" dirty="0" smtClean="0"/>
              <a:t>words for the school conference, </a:t>
            </a:r>
            <a:r>
              <a:rPr lang="en-GB" dirty="0"/>
              <a:t>Your opening paragraph should lay out your argument and what new intervention you are going to make. </a:t>
            </a:r>
            <a:endParaRPr lang="en-GB" dirty="0" smtClean="0"/>
          </a:p>
          <a:p>
            <a:endParaRPr lang="en-GB" dirty="0" smtClean="0"/>
          </a:p>
          <a:p>
            <a:r>
              <a:rPr lang="en-GB" dirty="0" smtClean="0"/>
              <a:t>Let the </a:t>
            </a:r>
            <a:r>
              <a:rPr lang="en-GB" dirty="0"/>
              <a:t>conference organisers </a:t>
            </a:r>
            <a:r>
              <a:rPr lang="en-GB" dirty="0" smtClean="0"/>
              <a:t>know what you are arguing by </a:t>
            </a:r>
            <a:r>
              <a:rPr lang="en-GB" dirty="0"/>
              <a:t>the time they’ve read that crucial first paragraph. </a:t>
            </a:r>
            <a:endParaRPr lang="en-GB" dirty="0" smtClean="0"/>
          </a:p>
          <a:p>
            <a:endParaRPr lang="en-GB" dirty="0" smtClean="0"/>
          </a:p>
          <a:p>
            <a:r>
              <a:rPr lang="en-GB" dirty="0" smtClean="0"/>
              <a:t>Subsequent </a:t>
            </a:r>
            <a:r>
              <a:rPr lang="en-GB" dirty="0"/>
              <a:t>paragraphs should show what evidence you will use to prove your case, but be explicit about saying what that case will be early on.</a:t>
            </a:r>
          </a:p>
        </p:txBody>
      </p:sp>
    </p:spTree>
    <p:extLst>
      <p:ext uri="{BB962C8B-B14F-4D97-AF65-F5344CB8AC3E}">
        <p14:creationId xmlns:p14="http://schemas.microsoft.com/office/powerpoint/2010/main" val="4228530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b="1" dirty="0"/>
              <a:t>Be clear what you are doing that’s </a:t>
            </a:r>
            <a:r>
              <a:rPr lang="en-GB" sz="3200" b="1" dirty="0" smtClean="0"/>
              <a:t>new</a:t>
            </a:r>
            <a:endParaRPr lang="en-GB" sz="3200" dirty="0"/>
          </a:p>
        </p:txBody>
      </p:sp>
      <p:sp>
        <p:nvSpPr>
          <p:cNvPr id="3" name="Content Placeholder 2"/>
          <p:cNvSpPr>
            <a:spLocks noGrp="1"/>
          </p:cNvSpPr>
          <p:nvPr>
            <p:ph idx="1"/>
          </p:nvPr>
        </p:nvSpPr>
        <p:spPr/>
        <p:txBody>
          <a:bodyPr>
            <a:normAutofit/>
          </a:bodyPr>
          <a:lstStyle/>
          <a:p>
            <a:r>
              <a:rPr lang="en-GB" dirty="0" smtClean="0"/>
              <a:t>Be </a:t>
            </a:r>
            <a:r>
              <a:rPr lang="en-GB" dirty="0"/>
              <a:t>explicit about </a:t>
            </a:r>
            <a:r>
              <a:rPr lang="en-GB" dirty="0" smtClean="0"/>
              <a:t>what and how you </a:t>
            </a:r>
            <a:r>
              <a:rPr lang="en-GB" dirty="0"/>
              <a:t>are doing is new and interesting for the field. </a:t>
            </a:r>
            <a:endParaRPr lang="en-GB" dirty="0" smtClean="0"/>
          </a:p>
          <a:p>
            <a:endParaRPr lang="en-GB" dirty="0" smtClean="0"/>
          </a:p>
          <a:p>
            <a:r>
              <a:rPr lang="en-GB" dirty="0" smtClean="0"/>
              <a:t>This is crucial  for convincing your audience why </a:t>
            </a:r>
            <a:r>
              <a:rPr lang="en-GB" dirty="0"/>
              <a:t>they want to listen to your paper. </a:t>
            </a:r>
            <a:endParaRPr lang="en-GB" dirty="0" smtClean="0"/>
          </a:p>
          <a:p>
            <a:endParaRPr lang="en-GB" dirty="0"/>
          </a:p>
          <a:p>
            <a:r>
              <a:rPr lang="en-GB" dirty="0" smtClean="0"/>
              <a:t>Otherwise, the </a:t>
            </a:r>
            <a:r>
              <a:rPr lang="en-GB" dirty="0"/>
              <a:t>conference organisers </a:t>
            </a:r>
            <a:r>
              <a:rPr lang="en-GB" dirty="0" smtClean="0"/>
              <a:t>may lost interest to ask </a:t>
            </a:r>
            <a:r>
              <a:rPr lang="en-GB" dirty="0"/>
              <a:t>attendees to listen to it.</a:t>
            </a:r>
          </a:p>
        </p:txBody>
      </p:sp>
    </p:spTree>
    <p:extLst>
      <p:ext uri="{BB962C8B-B14F-4D97-AF65-F5344CB8AC3E}">
        <p14:creationId xmlns:p14="http://schemas.microsoft.com/office/powerpoint/2010/main" val="1080879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Don’t get too bogged down in </a:t>
            </a:r>
            <a:r>
              <a:rPr lang="en-GB" sz="2800" b="1" dirty="0" smtClean="0"/>
              <a:t>detail</a:t>
            </a:r>
            <a:endParaRPr lang="en-GB" sz="2800" dirty="0"/>
          </a:p>
        </p:txBody>
      </p:sp>
      <p:sp>
        <p:nvSpPr>
          <p:cNvPr id="3" name="Content Placeholder 2"/>
          <p:cNvSpPr>
            <a:spLocks noGrp="1"/>
          </p:cNvSpPr>
          <p:nvPr>
            <p:ph idx="1"/>
          </p:nvPr>
        </p:nvSpPr>
        <p:spPr/>
        <p:txBody>
          <a:bodyPr>
            <a:normAutofit/>
          </a:bodyPr>
          <a:lstStyle/>
          <a:p>
            <a:r>
              <a:rPr lang="en-GB" dirty="0" smtClean="0"/>
              <a:t>You </a:t>
            </a:r>
            <a:r>
              <a:rPr lang="en-GB" dirty="0"/>
              <a:t>only have 1000 words, and each of them is precious. </a:t>
            </a:r>
            <a:endParaRPr lang="en-GB" dirty="0" smtClean="0"/>
          </a:p>
          <a:p>
            <a:endParaRPr lang="en-GB" dirty="0"/>
          </a:p>
          <a:p>
            <a:r>
              <a:rPr lang="en-GB" dirty="0" smtClean="0"/>
              <a:t>Save </a:t>
            </a:r>
            <a:r>
              <a:rPr lang="en-GB" dirty="0"/>
              <a:t>the direct quotations </a:t>
            </a:r>
            <a:r>
              <a:rPr lang="en-GB" dirty="0" smtClean="0"/>
              <a:t>for </a:t>
            </a:r>
            <a:r>
              <a:rPr lang="en-GB" dirty="0"/>
              <a:t>the talk </a:t>
            </a:r>
            <a:r>
              <a:rPr lang="en-GB" dirty="0" err="1" smtClean="0"/>
              <a:t>handout</a:t>
            </a:r>
            <a:r>
              <a:rPr lang="en-GB" dirty="0" smtClean="0"/>
              <a:t> or foot notes. </a:t>
            </a:r>
          </a:p>
          <a:p>
            <a:endParaRPr lang="en-GB" dirty="0"/>
          </a:p>
          <a:p>
            <a:r>
              <a:rPr lang="en-GB" dirty="0" smtClean="0"/>
              <a:t>Make </a:t>
            </a:r>
            <a:r>
              <a:rPr lang="en-GB" dirty="0"/>
              <a:t>sure you keep background information in the background, so your contribution can take centre stage.</a:t>
            </a:r>
          </a:p>
        </p:txBody>
      </p:sp>
    </p:spTree>
    <p:extLst>
      <p:ext uri="{BB962C8B-B14F-4D97-AF65-F5344CB8AC3E}">
        <p14:creationId xmlns:p14="http://schemas.microsoft.com/office/powerpoint/2010/main" val="3699950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Stick to the word </a:t>
            </a:r>
            <a:r>
              <a:rPr lang="en-GB" b="1" dirty="0" smtClean="0"/>
              <a:t>limit</a:t>
            </a:r>
            <a:endParaRPr lang="en-GB" dirty="0"/>
          </a:p>
        </p:txBody>
      </p:sp>
      <p:sp>
        <p:nvSpPr>
          <p:cNvPr id="3" name="Content Placeholder 2"/>
          <p:cNvSpPr>
            <a:spLocks noGrp="1"/>
          </p:cNvSpPr>
          <p:nvPr>
            <p:ph idx="1"/>
          </p:nvPr>
        </p:nvSpPr>
        <p:spPr/>
        <p:txBody>
          <a:bodyPr>
            <a:normAutofit/>
          </a:bodyPr>
          <a:lstStyle/>
          <a:p>
            <a:r>
              <a:rPr lang="en-GB" b="1" dirty="0" smtClean="0"/>
              <a:t>Word limit is </a:t>
            </a:r>
            <a:r>
              <a:rPr lang="en-GB" b="1" dirty="0"/>
              <a:t>there for a reason</a:t>
            </a:r>
            <a:r>
              <a:rPr lang="en-GB" dirty="0"/>
              <a:t>. </a:t>
            </a:r>
            <a:endParaRPr lang="en-GB" dirty="0" smtClean="0"/>
          </a:p>
          <a:p>
            <a:r>
              <a:rPr lang="en-GB" dirty="0" smtClean="0"/>
              <a:t>Ignoring </a:t>
            </a:r>
            <a:r>
              <a:rPr lang="en-GB" dirty="0"/>
              <a:t>the word limit makes it look as if you don’t have any respect for the conference organisers and the guidelines they’ve set, and that’s not a good impression to make</a:t>
            </a:r>
            <a:r>
              <a:rPr lang="en-GB" dirty="0" smtClean="0"/>
              <a:t>.</a:t>
            </a:r>
          </a:p>
          <a:p>
            <a:endParaRPr lang="en-US" dirty="0"/>
          </a:p>
          <a:p>
            <a:r>
              <a:rPr lang="en-GB" b="1" dirty="0"/>
              <a:t>Use the word limit. </a:t>
            </a:r>
            <a:r>
              <a:rPr lang="en-GB" dirty="0"/>
              <a:t>If you have been given 1000 words, then use them. </a:t>
            </a:r>
            <a:r>
              <a:rPr lang="en-GB" dirty="0" smtClean="0"/>
              <a:t> Otherwise</a:t>
            </a:r>
            <a:r>
              <a:rPr lang="en-GB" dirty="0"/>
              <a:t>, it won’t stand up well against other abstracts that are using all the words at their disposal to make a convincing argument </a:t>
            </a:r>
          </a:p>
        </p:txBody>
      </p:sp>
    </p:spTree>
    <p:extLst>
      <p:ext uri="{BB962C8B-B14F-4D97-AF65-F5344CB8AC3E}">
        <p14:creationId xmlns:p14="http://schemas.microsoft.com/office/powerpoint/2010/main" val="3468985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Draft and revise, revise, revise</a:t>
            </a:r>
            <a:endParaRPr lang="en-GB" dirty="0"/>
          </a:p>
        </p:txBody>
      </p:sp>
      <p:sp>
        <p:nvSpPr>
          <p:cNvPr id="3" name="Content Placeholder 2"/>
          <p:cNvSpPr>
            <a:spLocks noGrp="1"/>
          </p:cNvSpPr>
          <p:nvPr>
            <p:ph idx="1"/>
          </p:nvPr>
        </p:nvSpPr>
        <p:spPr/>
        <p:txBody>
          <a:bodyPr>
            <a:normAutofit lnSpcReduction="10000"/>
          </a:bodyPr>
          <a:lstStyle/>
          <a:p>
            <a:r>
              <a:rPr lang="en-GB" dirty="0" smtClean="0"/>
              <a:t>Writing </a:t>
            </a:r>
            <a:r>
              <a:rPr lang="en-GB" dirty="0"/>
              <a:t>an abstract takes time. Be ready to go through numerous drafts, especially if writing concisely is a new skill for you. </a:t>
            </a:r>
            <a:endParaRPr lang="en-GB" dirty="0" smtClean="0"/>
          </a:p>
          <a:p>
            <a:endParaRPr lang="en-GB" dirty="0"/>
          </a:p>
          <a:p>
            <a:r>
              <a:rPr lang="en-GB" dirty="0" smtClean="0"/>
              <a:t>Writing </a:t>
            </a:r>
            <a:r>
              <a:rPr lang="en-GB" dirty="0"/>
              <a:t>abstracts is an art, and it takes time to learn it. The better formed your idea, and the more focused your idea, the easier it will be to write a convincing first draft </a:t>
            </a:r>
            <a:endParaRPr lang="en-GB" dirty="0" smtClean="0"/>
          </a:p>
          <a:p>
            <a:endParaRPr lang="en-GB" dirty="0"/>
          </a:p>
          <a:p>
            <a:r>
              <a:rPr lang="en-GB" dirty="0" smtClean="0"/>
              <a:t>– </a:t>
            </a:r>
            <a:r>
              <a:rPr lang="en-GB" dirty="0"/>
              <a:t>but even the most convincing first draft will benefit from being put to one side and being revisited in a couple of days.</a:t>
            </a:r>
          </a:p>
        </p:txBody>
      </p:sp>
    </p:spTree>
    <p:extLst>
      <p:ext uri="{BB962C8B-B14F-4D97-AF65-F5344CB8AC3E}">
        <p14:creationId xmlns:p14="http://schemas.microsoft.com/office/powerpoint/2010/main" val="384317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Ask for feedback</a:t>
            </a:r>
            <a:endParaRPr lang="en-GB" dirty="0"/>
          </a:p>
        </p:txBody>
      </p:sp>
      <p:sp>
        <p:nvSpPr>
          <p:cNvPr id="3" name="Content Placeholder 2"/>
          <p:cNvSpPr>
            <a:spLocks noGrp="1"/>
          </p:cNvSpPr>
          <p:nvPr>
            <p:ph idx="1"/>
          </p:nvPr>
        </p:nvSpPr>
        <p:spPr>
          <a:xfrm>
            <a:off x="457200" y="1600200"/>
            <a:ext cx="8229600" cy="5257800"/>
          </a:xfrm>
        </p:spPr>
        <p:txBody>
          <a:bodyPr>
            <a:normAutofit fontScale="92500" lnSpcReduction="10000"/>
          </a:bodyPr>
          <a:lstStyle/>
          <a:p>
            <a:r>
              <a:rPr lang="en-GB" dirty="0" smtClean="0"/>
              <a:t>You </a:t>
            </a:r>
            <a:r>
              <a:rPr lang="en-GB" dirty="0"/>
              <a:t>need to have other people’s opinions on your abstract before you submit it. </a:t>
            </a:r>
            <a:endParaRPr lang="en-GB" dirty="0" smtClean="0"/>
          </a:p>
          <a:p>
            <a:r>
              <a:rPr lang="en-GB" dirty="0" smtClean="0"/>
              <a:t>You </a:t>
            </a:r>
            <a:r>
              <a:rPr lang="en-GB" dirty="0"/>
              <a:t>may be so close to your research that you think what you have written makes perfect sense – but when you show it to someone else in your field, they may be completely baffled, and point out that you’ve failed to explain how you’ve made the logical jump from point A to point B. </a:t>
            </a:r>
            <a:endParaRPr lang="en-GB" dirty="0" smtClean="0"/>
          </a:p>
          <a:p>
            <a:r>
              <a:rPr lang="en-GB" dirty="0" smtClean="0"/>
              <a:t>The </a:t>
            </a:r>
            <a:r>
              <a:rPr lang="en-GB" dirty="0"/>
              <a:t>more people you can get to look at your abstract the better – even more so if you can get reviewers from different areas of your discipline, or even different academic subjects. </a:t>
            </a:r>
            <a:r>
              <a:rPr lang="en-GB" dirty="0" smtClean="0"/>
              <a:t> </a:t>
            </a:r>
          </a:p>
          <a:p>
            <a:r>
              <a:rPr lang="en-GB" dirty="0" smtClean="0"/>
              <a:t>Because in </a:t>
            </a:r>
            <a:r>
              <a:rPr lang="en-GB" dirty="0"/>
              <a:t>some ways people who aren’t experts in your particular subfield are better at providing that kind of constructive criticism.</a:t>
            </a:r>
          </a:p>
        </p:txBody>
      </p:sp>
    </p:spTree>
    <p:extLst>
      <p:ext uri="{BB962C8B-B14F-4D97-AF65-F5344CB8AC3E}">
        <p14:creationId xmlns:p14="http://schemas.microsoft.com/office/powerpoint/2010/main" val="11188106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t>Conference paper proposal and research proposal</a:t>
            </a:r>
            <a:endParaRPr lang="en-GB" sz="2000" b="1" dirty="0"/>
          </a:p>
        </p:txBody>
      </p:sp>
      <p:sp>
        <p:nvSpPr>
          <p:cNvPr id="3" name="Content Placeholder 2"/>
          <p:cNvSpPr>
            <a:spLocks noGrp="1"/>
          </p:cNvSpPr>
          <p:nvPr>
            <p:ph idx="1"/>
          </p:nvPr>
        </p:nvSpPr>
        <p:spPr>
          <a:xfrm>
            <a:off x="228600" y="1524000"/>
            <a:ext cx="8763000" cy="5181600"/>
          </a:xfrm>
        </p:spPr>
        <p:txBody>
          <a:bodyPr>
            <a:normAutofit fontScale="62500" lnSpcReduction="20000"/>
          </a:bodyPr>
          <a:lstStyle/>
          <a:p>
            <a:r>
              <a:rPr lang="en-GB" dirty="0" smtClean="0"/>
              <a:t>Differences between a conference paper abstract  and a research proposal for your dissertation</a:t>
            </a:r>
          </a:p>
          <a:p>
            <a:r>
              <a:rPr lang="en-GB" dirty="0" smtClean="0"/>
              <a:t>1</a:t>
            </a:r>
            <a:r>
              <a:rPr lang="en-GB" b="1" dirty="0" smtClean="0"/>
              <a:t>. word limitation: </a:t>
            </a:r>
          </a:p>
          <a:p>
            <a:r>
              <a:rPr lang="en-GB" dirty="0"/>
              <a:t> </a:t>
            </a:r>
            <a:r>
              <a:rPr lang="en-GB" dirty="0" smtClean="0"/>
              <a:t>   Conference paper Abstract (yes: 500-1000 words)</a:t>
            </a:r>
          </a:p>
          <a:p>
            <a:r>
              <a:rPr lang="en-GB" dirty="0"/>
              <a:t> </a:t>
            </a:r>
            <a:r>
              <a:rPr lang="en-GB" dirty="0" smtClean="0"/>
              <a:t>   Research Proposal (No)</a:t>
            </a:r>
          </a:p>
          <a:p>
            <a:r>
              <a:rPr lang="en-GB" b="1" dirty="0" smtClean="0"/>
              <a:t>2. Aim:</a:t>
            </a:r>
          </a:p>
          <a:p>
            <a:r>
              <a:rPr lang="en-GB" dirty="0"/>
              <a:t> </a:t>
            </a:r>
            <a:r>
              <a:rPr lang="en-GB" dirty="0" smtClean="0"/>
              <a:t>   Conference paper is for speech presentation (15-30 minutes for sharp arguments and central points )</a:t>
            </a:r>
          </a:p>
          <a:p>
            <a:r>
              <a:rPr lang="en-GB" dirty="0"/>
              <a:t> </a:t>
            </a:r>
            <a:r>
              <a:rPr lang="en-GB" dirty="0" smtClean="0"/>
              <a:t>   Research proposal is for writing preparation  </a:t>
            </a:r>
          </a:p>
          <a:p>
            <a:r>
              <a:rPr lang="en-GB" dirty="0" smtClean="0"/>
              <a:t>3. </a:t>
            </a:r>
            <a:r>
              <a:rPr lang="en-GB" b="1" dirty="0" smtClean="0"/>
              <a:t>Structure:</a:t>
            </a:r>
          </a:p>
          <a:p>
            <a:r>
              <a:rPr lang="en-GB" b="1" dirty="0"/>
              <a:t> </a:t>
            </a:r>
            <a:r>
              <a:rPr lang="en-GB" b="1" dirty="0" smtClean="0"/>
              <a:t>   Conference Abstract</a:t>
            </a:r>
            <a:r>
              <a:rPr lang="en-GB" dirty="0" smtClean="0"/>
              <a:t>: </a:t>
            </a:r>
          </a:p>
          <a:p>
            <a:r>
              <a:rPr lang="en-GB" dirty="0" smtClean="0"/>
              <a:t>Important of the first sentence: has </a:t>
            </a:r>
            <a:r>
              <a:rPr lang="en-GB" dirty="0"/>
              <a:t>to be a hook to draw your readers into the rest of your first </a:t>
            </a:r>
            <a:r>
              <a:rPr lang="en-GB" dirty="0" smtClean="0"/>
              <a:t>paragraph</a:t>
            </a:r>
          </a:p>
          <a:p>
            <a:r>
              <a:rPr lang="en-GB" dirty="0" smtClean="0"/>
              <a:t>The </a:t>
            </a:r>
            <a:r>
              <a:rPr lang="en-GB" dirty="0"/>
              <a:t>opening paragraph should lay out your argument and what new intervention you are going to </a:t>
            </a:r>
            <a:r>
              <a:rPr lang="en-GB" dirty="0" smtClean="0"/>
              <a:t>make</a:t>
            </a:r>
          </a:p>
          <a:p>
            <a:pPr marL="114300" indent="0">
              <a:buNone/>
            </a:pPr>
            <a:r>
              <a:rPr lang="en-GB" dirty="0"/>
              <a:t> </a:t>
            </a:r>
            <a:r>
              <a:rPr lang="en-GB" dirty="0" smtClean="0"/>
              <a:t>     Subsequent </a:t>
            </a:r>
            <a:r>
              <a:rPr lang="en-GB" dirty="0"/>
              <a:t>paragraphs should show what evidence you will use to prove your case</a:t>
            </a:r>
            <a:endParaRPr lang="en-GB" dirty="0" smtClean="0"/>
          </a:p>
          <a:p>
            <a:r>
              <a:rPr lang="en-GB" b="1" dirty="0" smtClean="0"/>
              <a:t>     Research proposal:</a:t>
            </a:r>
          </a:p>
          <a:p>
            <a:r>
              <a:rPr lang="en-GB" dirty="0" smtClean="0"/>
              <a:t>Arms objects of the research</a:t>
            </a:r>
          </a:p>
          <a:p>
            <a:r>
              <a:rPr lang="en-GB" dirty="0" smtClean="0"/>
              <a:t>Values of the research</a:t>
            </a:r>
          </a:p>
          <a:p>
            <a:r>
              <a:rPr lang="en-GB" dirty="0" smtClean="0"/>
              <a:t>Methodology of the research</a:t>
            </a:r>
          </a:p>
          <a:p>
            <a:r>
              <a:rPr lang="en-GB" dirty="0" smtClean="0"/>
              <a:t>Literature review of the research</a:t>
            </a:r>
          </a:p>
          <a:p>
            <a:r>
              <a:rPr lang="en-GB" dirty="0" smtClean="0"/>
              <a:t>Main arguments and Structure of the research </a:t>
            </a:r>
          </a:p>
          <a:p>
            <a:endParaRPr lang="en-GB" dirty="0" smtClean="0"/>
          </a:p>
          <a:p>
            <a:endParaRPr lang="en-GB" b="1" dirty="0" smtClean="0"/>
          </a:p>
          <a:p>
            <a:endParaRPr lang="en-GB" b="1" dirty="0" smtClean="0"/>
          </a:p>
          <a:p>
            <a:endParaRPr lang="en-GB" b="1" dirty="0" smtClean="0"/>
          </a:p>
          <a:p>
            <a:pPr marL="114300" indent="0">
              <a:buNone/>
            </a:pPr>
            <a:endParaRPr lang="en-GB" dirty="0" smtClean="0"/>
          </a:p>
          <a:p>
            <a:endParaRPr lang="en-GB" dirty="0"/>
          </a:p>
        </p:txBody>
      </p:sp>
    </p:spTree>
    <p:extLst>
      <p:ext uri="{BB962C8B-B14F-4D97-AF65-F5344CB8AC3E}">
        <p14:creationId xmlns:p14="http://schemas.microsoft.com/office/powerpoint/2010/main" val="24142954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375</TotalTime>
  <Words>984</Words>
  <Application>Microsoft Office PowerPoint</Application>
  <PresentationFormat>On-screen Show (4:3)</PresentationFormat>
  <Paragraphs>83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Book Antiqua</vt:lpstr>
      <vt:lpstr>Century Gothic</vt:lpstr>
      <vt:lpstr>Apothecary</vt:lpstr>
      <vt:lpstr>How to write a conference paper</vt:lpstr>
      <vt:lpstr> What is a conference paper abstract and how do I write one? </vt:lpstr>
      <vt:lpstr>  How to Prepare a Conference Paper Abstract </vt:lpstr>
      <vt:lpstr>Focus your argument.</vt:lpstr>
      <vt:lpstr>Be bold in your opening sentence</vt:lpstr>
      <vt:lpstr>Be bold in your opening paragraph</vt:lpstr>
      <vt:lpstr>Be clear what you are doing that’s new</vt:lpstr>
      <vt:lpstr>Don’t get too bogged down in detail</vt:lpstr>
      <vt:lpstr>Stick to the word limit</vt:lpstr>
      <vt:lpstr>Draft and revise, revise, revise</vt:lpstr>
      <vt:lpstr>Ask for feedback</vt:lpstr>
      <vt:lpstr>Conference paper proposal and research proposal</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write a conference paper</dc:title>
  <dc:creator>Yanxia Zhao</dc:creator>
  <cp:lastModifiedBy>Yanxia Zhao</cp:lastModifiedBy>
  <cp:revision>17</cp:revision>
  <dcterms:created xsi:type="dcterms:W3CDTF">2006-08-16T00:00:00Z</dcterms:created>
  <dcterms:modified xsi:type="dcterms:W3CDTF">2017-10-09T14:36:01Z</dcterms:modified>
</cp:coreProperties>
</file>