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9" r:id="rId1"/>
  </p:sldMasterIdLst>
  <p:notesMasterIdLst>
    <p:notesMasterId r:id="rId25"/>
  </p:notesMasterIdLst>
  <p:sldIdLst>
    <p:sldId id="291" r:id="rId2"/>
    <p:sldId id="263" r:id="rId3"/>
    <p:sldId id="256" r:id="rId4"/>
    <p:sldId id="257" r:id="rId5"/>
    <p:sldId id="258" r:id="rId6"/>
    <p:sldId id="259" r:id="rId7"/>
    <p:sldId id="292" r:id="rId8"/>
    <p:sldId id="264" r:id="rId9"/>
    <p:sldId id="266" r:id="rId10"/>
    <p:sldId id="265" r:id="rId11"/>
    <p:sldId id="267" r:id="rId12"/>
    <p:sldId id="268" r:id="rId13"/>
    <p:sldId id="297" r:id="rId14"/>
    <p:sldId id="298" r:id="rId15"/>
    <p:sldId id="301" r:id="rId16"/>
    <p:sldId id="302" r:id="rId17"/>
    <p:sldId id="300" r:id="rId18"/>
    <p:sldId id="260" r:id="rId19"/>
    <p:sldId id="261" r:id="rId20"/>
    <p:sldId id="262" r:id="rId21"/>
    <p:sldId id="296" r:id="rId22"/>
    <p:sldId id="295" r:id="rId23"/>
    <p:sldId id="294"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ata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svg"/><Relationship Id="rId1" Type="http://schemas.openxmlformats.org/officeDocument/2006/relationships/image" Target="../media/image40.png"/><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43.svg"/></Relationships>
</file>

<file path=ppt/diagrams/_rels/data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svg"/><Relationship Id="rId1" Type="http://schemas.openxmlformats.org/officeDocument/2006/relationships/image" Target="../media/image49.png"/><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image" Target="../media/image11.svg"/><Relationship Id="rId1" Type="http://schemas.openxmlformats.org/officeDocument/2006/relationships/image" Target="../media/image18.png"/><Relationship Id="rId6" Type="http://schemas.openxmlformats.org/officeDocument/2006/relationships/image" Target="../media/image15.svg"/><Relationship Id="rId5" Type="http://schemas.openxmlformats.org/officeDocument/2006/relationships/image" Target="../media/image20.png"/><Relationship Id="rId4" Type="http://schemas.openxmlformats.org/officeDocument/2006/relationships/image" Target="../media/image13.svg"/></Relationships>
</file>

<file path=ppt/diagrams/_rels/drawing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1.svg"/><Relationship Id="rId1" Type="http://schemas.openxmlformats.org/officeDocument/2006/relationships/image" Target="../media/image46.png"/><Relationship Id="rId6" Type="http://schemas.openxmlformats.org/officeDocument/2006/relationships/image" Target="../media/image45.svg"/><Relationship Id="rId5" Type="http://schemas.openxmlformats.org/officeDocument/2006/relationships/image" Target="../media/image48.png"/><Relationship Id="rId4" Type="http://schemas.openxmlformats.org/officeDocument/2006/relationships/image" Target="../media/image43.svg"/></Relationships>
</file>

<file path=ppt/diagrams/_rels/drawing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svg"/><Relationship Id="rId1" Type="http://schemas.openxmlformats.org/officeDocument/2006/relationships/image" Target="../media/image55.png"/><Relationship Id="rId6" Type="http://schemas.openxmlformats.org/officeDocument/2006/relationships/image" Target="../media/image54.svg"/><Relationship Id="rId5" Type="http://schemas.openxmlformats.org/officeDocument/2006/relationships/image" Target="../media/image56.png"/><Relationship Id="rId4" Type="http://schemas.openxmlformats.org/officeDocument/2006/relationships/image" Target="../media/image52.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987441-5702-467E-9476-F04D28DC953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407BEA6-52CA-4A7C-AC4F-494FEDC373F7}">
      <dgm:prSet/>
      <dgm:spPr/>
      <dgm:t>
        <a:bodyPr/>
        <a:lstStyle/>
        <a:p>
          <a:r>
            <a:rPr lang="en-GB"/>
            <a:t>Amazon mission statement is; </a:t>
          </a:r>
          <a:endParaRPr lang="en-US"/>
        </a:p>
      </dgm:t>
    </dgm:pt>
    <dgm:pt modelId="{0B7EAFA4-020D-40A1-B8A1-5FE7C375359F}" type="parTrans" cxnId="{6733C2A9-B179-4185-8338-39230592FD11}">
      <dgm:prSet/>
      <dgm:spPr/>
      <dgm:t>
        <a:bodyPr/>
        <a:lstStyle/>
        <a:p>
          <a:endParaRPr lang="en-US"/>
        </a:p>
      </dgm:t>
    </dgm:pt>
    <dgm:pt modelId="{C838C8D5-1CD0-41E9-ACEB-216C8710FAE0}" type="sibTrans" cxnId="{6733C2A9-B179-4185-8338-39230592FD11}">
      <dgm:prSet/>
      <dgm:spPr/>
      <dgm:t>
        <a:bodyPr/>
        <a:lstStyle/>
        <a:p>
          <a:endParaRPr lang="en-US"/>
        </a:p>
      </dgm:t>
    </dgm:pt>
    <dgm:pt modelId="{8735983D-93FD-4706-AB2C-DA144E7BAB7A}">
      <dgm:prSet/>
      <dgm:spPr/>
      <dgm:t>
        <a:bodyPr/>
        <a:lstStyle/>
        <a:p>
          <a:r>
            <a:rPr lang="en-GB"/>
            <a:t>“</a:t>
          </a:r>
          <a:r>
            <a:rPr lang="en-GB" b="1"/>
            <a:t>We strive to offer our customers the lowest possible prices, the best available selection, and the utmost convenience</a:t>
          </a:r>
          <a:r>
            <a:rPr lang="en-GB"/>
            <a:t>.”</a:t>
          </a:r>
          <a:endParaRPr lang="en-US"/>
        </a:p>
      </dgm:t>
    </dgm:pt>
    <dgm:pt modelId="{4BD12068-0A2E-41F7-A794-D67B05CAFA7F}" type="parTrans" cxnId="{DF32D8DA-F88F-4960-A3D0-A73BEA3BB3E8}">
      <dgm:prSet/>
      <dgm:spPr/>
      <dgm:t>
        <a:bodyPr/>
        <a:lstStyle/>
        <a:p>
          <a:endParaRPr lang="en-US"/>
        </a:p>
      </dgm:t>
    </dgm:pt>
    <dgm:pt modelId="{91B2D227-AF4B-44EC-A69F-648B2E099A21}" type="sibTrans" cxnId="{DF32D8DA-F88F-4960-A3D0-A73BEA3BB3E8}">
      <dgm:prSet/>
      <dgm:spPr/>
      <dgm:t>
        <a:bodyPr/>
        <a:lstStyle/>
        <a:p>
          <a:endParaRPr lang="en-US"/>
        </a:p>
      </dgm:t>
    </dgm:pt>
    <dgm:pt modelId="{6A1F24F3-8138-4808-BE4B-10141E464060}">
      <dgm:prSet/>
      <dgm:spPr/>
      <dgm:t>
        <a:bodyPr/>
        <a:lstStyle/>
        <a:p>
          <a:r>
            <a:rPr lang="en-GB"/>
            <a:t>Amazon vision statement is;</a:t>
          </a:r>
          <a:endParaRPr lang="en-US"/>
        </a:p>
      </dgm:t>
    </dgm:pt>
    <dgm:pt modelId="{A10E5DEF-1044-4ECC-80D4-2AC27F9416B6}" type="parTrans" cxnId="{766A45ED-135C-4837-8679-D1E210B35418}">
      <dgm:prSet/>
      <dgm:spPr/>
      <dgm:t>
        <a:bodyPr/>
        <a:lstStyle/>
        <a:p>
          <a:endParaRPr lang="en-US"/>
        </a:p>
      </dgm:t>
    </dgm:pt>
    <dgm:pt modelId="{D16728EB-F00C-4B68-9734-6E199B9B1777}" type="sibTrans" cxnId="{766A45ED-135C-4837-8679-D1E210B35418}">
      <dgm:prSet/>
      <dgm:spPr/>
      <dgm:t>
        <a:bodyPr/>
        <a:lstStyle/>
        <a:p>
          <a:endParaRPr lang="en-US"/>
        </a:p>
      </dgm:t>
    </dgm:pt>
    <dgm:pt modelId="{1D363490-1EC6-4AC3-A8D9-AB4353BCD07E}">
      <dgm:prSet/>
      <dgm:spPr/>
      <dgm:t>
        <a:bodyPr/>
        <a:lstStyle/>
        <a:p>
          <a:r>
            <a:rPr lang="en-GB"/>
            <a:t>“T</a:t>
          </a:r>
          <a:r>
            <a:rPr lang="en-GB" b="1"/>
            <a:t>o be Earth’s most customer-centric company, where customers can find and discover anything they might want to buy online</a:t>
          </a:r>
          <a:r>
            <a:rPr lang="en-GB"/>
            <a:t>.” </a:t>
          </a:r>
          <a:endParaRPr lang="en-US"/>
        </a:p>
      </dgm:t>
    </dgm:pt>
    <dgm:pt modelId="{96BB73D3-C66B-4D4A-B1DC-5B60D851CCB8}" type="parTrans" cxnId="{B2896C49-968B-44F6-82C5-1AD2325C9061}">
      <dgm:prSet/>
      <dgm:spPr/>
      <dgm:t>
        <a:bodyPr/>
        <a:lstStyle/>
        <a:p>
          <a:endParaRPr lang="en-US"/>
        </a:p>
      </dgm:t>
    </dgm:pt>
    <dgm:pt modelId="{36A600D4-4CD0-442F-97E9-ECD5A7E1D6BA}" type="sibTrans" cxnId="{B2896C49-968B-44F6-82C5-1AD2325C9061}">
      <dgm:prSet/>
      <dgm:spPr/>
      <dgm:t>
        <a:bodyPr/>
        <a:lstStyle/>
        <a:p>
          <a:endParaRPr lang="en-US"/>
        </a:p>
      </dgm:t>
    </dgm:pt>
    <dgm:pt modelId="{C9894132-ED67-4DD2-8568-FC2B023E32FB}" type="pres">
      <dgm:prSet presAssocID="{7F987441-5702-467E-9476-F04D28DC953F}" presName="root" presStyleCnt="0">
        <dgm:presLayoutVars>
          <dgm:dir/>
          <dgm:resizeHandles val="exact"/>
        </dgm:presLayoutVars>
      </dgm:prSet>
      <dgm:spPr/>
    </dgm:pt>
    <dgm:pt modelId="{F645B765-8459-4146-908F-2F4FD9A60911}" type="pres">
      <dgm:prSet presAssocID="{8407BEA6-52CA-4A7C-AC4F-494FEDC373F7}" presName="compNode" presStyleCnt="0"/>
      <dgm:spPr/>
    </dgm:pt>
    <dgm:pt modelId="{0B3CF772-EF01-4110-8FA2-27D361F5BCCB}" type="pres">
      <dgm:prSet presAssocID="{8407BEA6-52CA-4A7C-AC4F-494FEDC373F7}" presName="bgRect" presStyleLbl="bgShp" presStyleIdx="0" presStyleCnt="4"/>
      <dgm:spPr/>
    </dgm:pt>
    <dgm:pt modelId="{846A14C4-DBFB-4DBE-9B7B-21C8EE82731D}" type="pres">
      <dgm:prSet presAssocID="{8407BEA6-52CA-4A7C-AC4F-494FEDC373F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187BA1DF-3BD4-4037-9BCF-3C3266060CFF}" type="pres">
      <dgm:prSet presAssocID="{8407BEA6-52CA-4A7C-AC4F-494FEDC373F7}" presName="spaceRect" presStyleCnt="0"/>
      <dgm:spPr/>
    </dgm:pt>
    <dgm:pt modelId="{FD2C02C8-560E-4822-8FBE-A76C5BD92BCE}" type="pres">
      <dgm:prSet presAssocID="{8407BEA6-52CA-4A7C-AC4F-494FEDC373F7}" presName="parTx" presStyleLbl="revTx" presStyleIdx="0" presStyleCnt="4">
        <dgm:presLayoutVars>
          <dgm:chMax val="0"/>
          <dgm:chPref val="0"/>
        </dgm:presLayoutVars>
      </dgm:prSet>
      <dgm:spPr/>
    </dgm:pt>
    <dgm:pt modelId="{42366467-E0DD-4881-8202-0BAF68121339}" type="pres">
      <dgm:prSet presAssocID="{C838C8D5-1CD0-41E9-ACEB-216C8710FAE0}" presName="sibTrans" presStyleCnt="0"/>
      <dgm:spPr/>
    </dgm:pt>
    <dgm:pt modelId="{87DA9EB3-3036-4EB0-80EB-B9A91EA3F3AF}" type="pres">
      <dgm:prSet presAssocID="{8735983D-93FD-4706-AB2C-DA144E7BAB7A}" presName="compNode" presStyleCnt="0"/>
      <dgm:spPr/>
    </dgm:pt>
    <dgm:pt modelId="{B3A7DD53-95E1-4E8A-AA3B-2AD878311532}" type="pres">
      <dgm:prSet presAssocID="{8735983D-93FD-4706-AB2C-DA144E7BAB7A}" presName="bgRect" presStyleLbl="bgShp" presStyleIdx="1" presStyleCnt="4"/>
      <dgm:spPr/>
    </dgm:pt>
    <dgm:pt modelId="{1C245580-8141-42BE-B5D8-DA93CE978D81}" type="pres">
      <dgm:prSet presAssocID="{8735983D-93FD-4706-AB2C-DA144E7BAB7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itcoin"/>
        </a:ext>
      </dgm:extLst>
    </dgm:pt>
    <dgm:pt modelId="{7A5C2B4F-183F-4A54-9CFA-E93677468047}" type="pres">
      <dgm:prSet presAssocID="{8735983D-93FD-4706-AB2C-DA144E7BAB7A}" presName="spaceRect" presStyleCnt="0"/>
      <dgm:spPr/>
    </dgm:pt>
    <dgm:pt modelId="{6E3AAD87-9388-4F90-9FD8-86597ACAE039}" type="pres">
      <dgm:prSet presAssocID="{8735983D-93FD-4706-AB2C-DA144E7BAB7A}" presName="parTx" presStyleLbl="revTx" presStyleIdx="1" presStyleCnt="4">
        <dgm:presLayoutVars>
          <dgm:chMax val="0"/>
          <dgm:chPref val="0"/>
        </dgm:presLayoutVars>
      </dgm:prSet>
      <dgm:spPr/>
    </dgm:pt>
    <dgm:pt modelId="{DD31747F-AF7C-4675-B339-4721CEED0535}" type="pres">
      <dgm:prSet presAssocID="{91B2D227-AF4B-44EC-A69F-648B2E099A21}" presName="sibTrans" presStyleCnt="0"/>
      <dgm:spPr/>
    </dgm:pt>
    <dgm:pt modelId="{47B482B6-1C2F-4BF0-B15C-892FC8062ABA}" type="pres">
      <dgm:prSet presAssocID="{6A1F24F3-8138-4808-BE4B-10141E464060}" presName="compNode" presStyleCnt="0"/>
      <dgm:spPr/>
    </dgm:pt>
    <dgm:pt modelId="{F7C74C5F-B711-43AE-B300-6357C9C06D9B}" type="pres">
      <dgm:prSet presAssocID="{6A1F24F3-8138-4808-BE4B-10141E464060}" presName="bgRect" presStyleLbl="bgShp" presStyleIdx="2" presStyleCnt="4"/>
      <dgm:spPr/>
    </dgm:pt>
    <dgm:pt modelId="{18525709-E43C-4A90-8793-87CA75506B39}" type="pres">
      <dgm:prSet presAssocID="{6A1F24F3-8138-4808-BE4B-10141E46406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yes"/>
        </a:ext>
      </dgm:extLst>
    </dgm:pt>
    <dgm:pt modelId="{0A5D284F-F6BB-49BB-B606-DCD860224E74}" type="pres">
      <dgm:prSet presAssocID="{6A1F24F3-8138-4808-BE4B-10141E464060}" presName="spaceRect" presStyleCnt="0"/>
      <dgm:spPr/>
    </dgm:pt>
    <dgm:pt modelId="{3732BCDA-3CFA-4DD5-99C5-FF0CAD7B3AFC}" type="pres">
      <dgm:prSet presAssocID="{6A1F24F3-8138-4808-BE4B-10141E464060}" presName="parTx" presStyleLbl="revTx" presStyleIdx="2" presStyleCnt="4">
        <dgm:presLayoutVars>
          <dgm:chMax val="0"/>
          <dgm:chPref val="0"/>
        </dgm:presLayoutVars>
      </dgm:prSet>
      <dgm:spPr/>
    </dgm:pt>
    <dgm:pt modelId="{693ED661-6219-4758-BF98-D3B6FADEB6FA}" type="pres">
      <dgm:prSet presAssocID="{D16728EB-F00C-4B68-9734-6E199B9B1777}" presName="sibTrans" presStyleCnt="0"/>
      <dgm:spPr/>
    </dgm:pt>
    <dgm:pt modelId="{DB5DE0F9-BA16-4753-85C1-18D1C9F758F9}" type="pres">
      <dgm:prSet presAssocID="{1D363490-1EC6-4AC3-A8D9-AB4353BCD07E}" presName="compNode" presStyleCnt="0"/>
      <dgm:spPr/>
    </dgm:pt>
    <dgm:pt modelId="{F08B4BCF-09BB-43C5-9CCB-CF749AF2CC52}" type="pres">
      <dgm:prSet presAssocID="{1D363490-1EC6-4AC3-A8D9-AB4353BCD07E}" presName="bgRect" presStyleLbl="bgShp" presStyleIdx="3" presStyleCnt="4"/>
      <dgm:spPr/>
    </dgm:pt>
    <dgm:pt modelId="{956523F1-C9FD-48BA-8C6D-EAC8B2298650}" type="pres">
      <dgm:prSet presAssocID="{1D363490-1EC6-4AC3-A8D9-AB4353BCD07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Influencer"/>
        </a:ext>
      </dgm:extLst>
    </dgm:pt>
    <dgm:pt modelId="{F7AD5BBC-C77A-4264-95A7-A6D488DB1D8D}" type="pres">
      <dgm:prSet presAssocID="{1D363490-1EC6-4AC3-A8D9-AB4353BCD07E}" presName="spaceRect" presStyleCnt="0"/>
      <dgm:spPr/>
    </dgm:pt>
    <dgm:pt modelId="{73FD8CC4-5D06-4E88-9897-2E2B520175C0}" type="pres">
      <dgm:prSet presAssocID="{1D363490-1EC6-4AC3-A8D9-AB4353BCD07E}" presName="parTx" presStyleLbl="revTx" presStyleIdx="3" presStyleCnt="4">
        <dgm:presLayoutVars>
          <dgm:chMax val="0"/>
          <dgm:chPref val="0"/>
        </dgm:presLayoutVars>
      </dgm:prSet>
      <dgm:spPr/>
    </dgm:pt>
  </dgm:ptLst>
  <dgm:cxnLst>
    <dgm:cxn modelId="{B2896C49-968B-44F6-82C5-1AD2325C9061}" srcId="{7F987441-5702-467E-9476-F04D28DC953F}" destId="{1D363490-1EC6-4AC3-A8D9-AB4353BCD07E}" srcOrd="3" destOrd="0" parTransId="{96BB73D3-C66B-4D4A-B1DC-5B60D851CCB8}" sibTransId="{36A600D4-4CD0-442F-97E9-ECD5A7E1D6BA}"/>
    <dgm:cxn modelId="{BAC6D46D-D355-4A5F-8F4E-B4822A5EE326}" type="presOf" srcId="{7F987441-5702-467E-9476-F04D28DC953F}" destId="{C9894132-ED67-4DD2-8568-FC2B023E32FB}" srcOrd="0" destOrd="0" presId="urn:microsoft.com/office/officeart/2018/2/layout/IconVerticalSolidList"/>
    <dgm:cxn modelId="{4E24E357-B21F-47AC-8B33-E3FC1103E238}" type="presOf" srcId="{8407BEA6-52CA-4A7C-AC4F-494FEDC373F7}" destId="{FD2C02C8-560E-4822-8FBE-A76C5BD92BCE}" srcOrd="0" destOrd="0" presId="urn:microsoft.com/office/officeart/2018/2/layout/IconVerticalSolidList"/>
    <dgm:cxn modelId="{61842199-8658-4390-B49E-06F9AD36CA09}" type="presOf" srcId="{8735983D-93FD-4706-AB2C-DA144E7BAB7A}" destId="{6E3AAD87-9388-4F90-9FD8-86597ACAE039}" srcOrd="0" destOrd="0" presId="urn:microsoft.com/office/officeart/2018/2/layout/IconVerticalSolidList"/>
    <dgm:cxn modelId="{0D17FA9D-FAA4-4E97-8764-5D109D65E98F}" type="presOf" srcId="{1D363490-1EC6-4AC3-A8D9-AB4353BCD07E}" destId="{73FD8CC4-5D06-4E88-9897-2E2B520175C0}" srcOrd="0" destOrd="0" presId="urn:microsoft.com/office/officeart/2018/2/layout/IconVerticalSolidList"/>
    <dgm:cxn modelId="{6733C2A9-B179-4185-8338-39230592FD11}" srcId="{7F987441-5702-467E-9476-F04D28DC953F}" destId="{8407BEA6-52CA-4A7C-AC4F-494FEDC373F7}" srcOrd="0" destOrd="0" parTransId="{0B7EAFA4-020D-40A1-B8A1-5FE7C375359F}" sibTransId="{C838C8D5-1CD0-41E9-ACEB-216C8710FAE0}"/>
    <dgm:cxn modelId="{04D39CBA-3A48-478D-970D-D2E24159DEA0}" type="presOf" srcId="{6A1F24F3-8138-4808-BE4B-10141E464060}" destId="{3732BCDA-3CFA-4DD5-99C5-FF0CAD7B3AFC}" srcOrd="0" destOrd="0" presId="urn:microsoft.com/office/officeart/2018/2/layout/IconVerticalSolidList"/>
    <dgm:cxn modelId="{DF32D8DA-F88F-4960-A3D0-A73BEA3BB3E8}" srcId="{7F987441-5702-467E-9476-F04D28DC953F}" destId="{8735983D-93FD-4706-AB2C-DA144E7BAB7A}" srcOrd="1" destOrd="0" parTransId="{4BD12068-0A2E-41F7-A794-D67B05CAFA7F}" sibTransId="{91B2D227-AF4B-44EC-A69F-648B2E099A21}"/>
    <dgm:cxn modelId="{766A45ED-135C-4837-8679-D1E210B35418}" srcId="{7F987441-5702-467E-9476-F04D28DC953F}" destId="{6A1F24F3-8138-4808-BE4B-10141E464060}" srcOrd="2" destOrd="0" parTransId="{A10E5DEF-1044-4ECC-80D4-2AC27F9416B6}" sibTransId="{D16728EB-F00C-4B68-9734-6E199B9B1777}"/>
    <dgm:cxn modelId="{2E4A122A-5457-4AC2-88E1-14C8758BE38A}" type="presParOf" srcId="{C9894132-ED67-4DD2-8568-FC2B023E32FB}" destId="{F645B765-8459-4146-908F-2F4FD9A60911}" srcOrd="0" destOrd="0" presId="urn:microsoft.com/office/officeart/2018/2/layout/IconVerticalSolidList"/>
    <dgm:cxn modelId="{7FC9286D-3309-40F8-A659-B3F904D08362}" type="presParOf" srcId="{F645B765-8459-4146-908F-2F4FD9A60911}" destId="{0B3CF772-EF01-4110-8FA2-27D361F5BCCB}" srcOrd="0" destOrd="0" presId="urn:microsoft.com/office/officeart/2018/2/layout/IconVerticalSolidList"/>
    <dgm:cxn modelId="{34F06959-5B09-4377-907A-28882D569E07}" type="presParOf" srcId="{F645B765-8459-4146-908F-2F4FD9A60911}" destId="{846A14C4-DBFB-4DBE-9B7B-21C8EE82731D}" srcOrd="1" destOrd="0" presId="urn:microsoft.com/office/officeart/2018/2/layout/IconVerticalSolidList"/>
    <dgm:cxn modelId="{B86883DA-B04D-415A-9A4C-052A15ECB113}" type="presParOf" srcId="{F645B765-8459-4146-908F-2F4FD9A60911}" destId="{187BA1DF-3BD4-4037-9BCF-3C3266060CFF}" srcOrd="2" destOrd="0" presId="urn:microsoft.com/office/officeart/2018/2/layout/IconVerticalSolidList"/>
    <dgm:cxn modelId="{ECDCD862-2F61-4F53-A316-C0AF56A20C54}" type="presParOf" srcId="{F645B765-8459-4146-908F-2F4FD9A60911}" destId="{FD2C02C8-560E-4822-8FBE-A76C5BD92BCE}" srcOrd="3" destOrd="0" presId="urn:microsoft.com/office/officeart/2018/2/layout/IconVerticalSolidList"/>
    <dgm:cxn modelId="{87B105DD-D644-4623-BAFA-0414854CDF38}" type="presParOf" srcId="{C9894132-ED67-4DD2-8568-FC2B023E32FB}" destId="{42366467-E0DD-4881-8202-0BAF68121339}" srcOrd="1" destOrd="0" presId="urn:microsoft.com/office/officeart/2018/2/layout/IconVerticalSolidList"/>
    <dgm:cxn modelId="{3C7B0509-9122-4E06-9FEF-7DFC8AB7EAC7}" type="presParOf" srcId="{C9894132-ED67-4DD2-8568-FC2B023E32FB}" destId="{87DA9EB3-3036-4EB0-80EB-B9A91EA3F3AF}" srcOrd="2" destOrd="0" presId="urn:microsoft.com/office/officeart/2018/2/layout/IconVerticalSolidList"/>
    <dgm:cxn modelId="{5FBFEF8D-DFC6-4A97-9E11-C8053B1FA45B}" type="presParOf" srcId="{87DA9EB3-3036-4EB0-80EB-B9A91EA3F3AF}" destId="{B3A7DD53-95E1-4E8A-AA3B-2AD878311532}" srcOrd="0" destOrd="0" presId="urn:microsoft.com/office/officeart/2018/2/layout/IconVerticalSolidList"/>
    <dgm:cxn modelId="{89738094-4E9B-43B3-889B-6DEDD027E793}" type="presParOf" srcId="{87DA9EB3-3036-4EB0-80EB-B9A91EA3F3AF}" destId="{1C245580-8141-42BE-B5D8-DA93CE978D81}" srcOrd="1" destOrd="0" presId="urn:microsoft.com/office/officeart/2018/2/layout/IconVerticalSolidList"/>
    <dgm:cxn modelId="{E2506694-EF8E-4FA0-B65F-3506FACBF8CB}" type="presParOf" srcId="{87DA9EB3-3036-4EB0-80EB-B9A91EA3F3AF}" destId="{7A5C2B4F-183F-4A54-9CFA-E93677468047}" srcOrd="2" destOrd="0" presId="urn:microsoft.com/office/officeart/2018/2/layout/IconVerticalSolidList"/>
    <dgm:cxn modelId="{9402C2A8-B34E-4156-AD8D-DC21B6CEFAC6}" type="presParOf" srcId="{87DA9EB3-3036-4EB0-80EB-B9A91EA3F3AF}" destId="{6E3AAD87-9388-4F90-9FD8-86597ACAE039}" srcOrd="3" destOrd="0" presId="urn:microsoft.com/office/officeart/2018/2/layout/IconVerticalSolidList"/>
    <dgm:cxn modelId="{9BC71559-E74B-4332-81BE-FA0B9BFFB427}" type="presParOf" srcId="{C9894132-ED67-4DD2-8568-FC2B023E32FB}" destId="{DD31747F-AF7C-4675-B339-4721CEED0535}" srcOrd="3" destOrd="0" presId="urn:microsoft.com/office/officeart/2018/2/layout/IconVerticalSolidList"/>
    <dgm:cxn modelId="{04A07030-3641-44C5-B404-7D74DD22E54E}" type="presParOf" srcId="{C9894132-ED67-4DD2-8568-FC2B023E32FB}" destId="{47B482B6-1C2F-4BF0-B15C-892FC8062ABA}" srcOrd="4" destOrd="0" presId="urn:microsoft.com/office/officeart/2018/2/layout/IconVerticalSolidList"/>
    <dgm:cxn modelId="{A449FC5D-EA3C-43A2-8E73-3E106B664A9E}" type="presParOf" srcId="{47B482B6-1C2F-4BF0-B15C-892FC8062ABA}" destId="{F7C74C5F-B711-43AE-B300-6357C9C06D9B}" srcOrd="0" destOrd="0" presId="urn:microsoft.com/office/officeart/2018/2/layout/IconVerticalSolidList"/>
    <dgm:cxn modelId="{C8C4580E-EF2E-45E1-8130-E7BCE3BED0E7}" type="presParOf" srcId="{47B482B6-1C2F-4BF0-B15C-892FC8062ABA}" destId="{18525709-E43C-4A90-8793-87CA75506B39}" srcOrd="1" destOrd="0" presId="urn:microsoft.com/office/officeart/2018/2/layout/IconVerticalSolidList"/>
    <dgm:cxn modelId="{90F251AD-C00A-42FC-84A0-1FD58737F23F}" type="presParOf" srcId="{47B482B6-1C2F-4BF0-B15C-892FC8062ABA}" destId="{0A5D284F-F6BB-49BB-B606-DCD860224E74}" srcOrd="2" destOrd="0" presId="urn:microsoft.com/office/officeart/2018/2/layout/IconVerticalSolidList"/>
    <dgm:cxn modelId="{95B3470D-7083-4C5F-A262-BFB86887B97A}" type="presParOf" srcId="{47B482B6-1C2F-4BF0-B15C-892FC8062ABA}" destId="{3732BCDA-3CFA-4DD5-99C5-FF0CAD7B3AFC}" srcOrd="3" destOrd="0" presId="urn:microsoft.com/office/officeart/2018/2/layout/IconVerticalSolidList"/>
    <dgm:cxn modelId="{0373498A-AAA1-4289-BA69-12A00B27D6E3}" type="presParOf" srcId="{C9894132-ED67-4DD2-8568-FC2B023E32FB}" destId="{693ED661-6219-4758-BF98-D3B6FADEB6FA}" srcOrd="5" destOrd="0" presId="urn:microsoft.com/office/officeart/2018/2/layout/IconVerticalSolidList"/>
    <dgm:cxn modelId="{109EA45E-D860-468D-A0B2-E22A9FF7B3E7}" type="presParOf" srcId="{C9894132-ED67-4DD2-8568-FC2B023E32FB}" destId="{DB5DE0F9-BA16-4753-85C1-18D1C9F758F9}" srcOrd="6" destOrd="0" presId="urn:microsoft.com/office/officeart/2018/2/layout/IconVerticalSolidList"/>
    <dgm:cxn modelId="{03343D4B-05A2-4E28-B445-700E70D52121}" type="presParOf" srcId="{DB5DE0F9-BA16-4753-85C1-18D1C9F758F9}" destId="{F08B4BCF-09BB-43C5-9CCB-CF749AF2CC52}" srcOrd="0" destOrd="0" presId="urn:microsoft.com/office/officeart/2018/2/layout/IconVerticalSolidList"/>
    <dgm:cxn modelId="{1C53DD6E-1B80-4B43-B319-A6FD964F8444}" type="presParOf" srcId="{DB5DE0F9-BA16-4753-85C1-18D1C9F758F9}" destId="{956523F1-C9FD-48BA-8C6D-EAC8B2298650}" srcOrd="1" destOrd="0" presId="urn:microsoft.com/office/officeart/2018/2/layout/IconVerticalSolidList"/>
    <dgm:cxn modelId="{7AE897AF-9D39-4434-98BF-F83C448760E0}" type="presParOf" srcId="{DB5DE0F9-BA16-4753-85C1-18D1C9F758F9}" destId="{F7AD5BBC-C77A-4264-95A7-A6D488DB1D8D}" srcOrd="2" destOrd="0" presId="urn:microsoft.com/office/officeart/2018/2/layout/IconVerticalSolidList"/>
    <dgm:cxn modelId="{D3780227-6992-487F-8020-71D3DC4E4956}" type="presParOf" srcId="{DB5DE0F9-BA16-4753-85C1-18D1C9F758F9}" destId="{73FD8CC4-5D06-4E88-9897-2E2B520175C0}" srcOrd="3" destOrd="0" presId="urn:microsoft.com/office/officeart/2018/2/layout/IconVerticalSoli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1DDE657-C0A8-4A76-85DB-57E21530F5B0}"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FE1EE9E9-CB68-458D-9749-783871BE9DD2}">
      <dgm:prSet/>
      <dgm:spPr/>
      <dgm:t>
        <a:bodyPr/>
        <a:lstStyle/>
        <a:p>
          <a:pPr>
            <a:defRPr cap="all"/>
          </a:pPr>
          <a:r>
            <a:rPr lang="en-GB"/>
            <a:t>Doing repetitve tasks</a:t>
          </a:r>
          <a:endParaRPr lang="en-US"/>
        </a:p>
      </dgm:t>
    </dgm:pt>
    <dgm:pt modelId="{94A7DC6B-496F-4DB3-844D-4AD6E979CF3D}" type="parTrans" cxnId="{0AD202AF-503E-4A1B-8B3C-BD364BFB762F}">
      <dgm:prSet/>
      <dgm:spPr/>
      <dgm:t>
        <a:bodyPr/>
        <a:lstStyle/>
        <a:p>
          <a:endParaRPr lang="en-US"/>
        </a:p>
      </dgm:t>
    </dgm:pt>
    <dgm:pt modelId="{7331F37A-B7CF-4A8D-A426-F4969725DBC6}" type="sibTrans" cxnId="{0AD202AF-503E-4A1B-8B3C-BD364BFB762F}">
      <dgm:prSet/>
      <dgm:spPr/>
      <dgm:t>
        <a:bodyPr/>
        <a:lstStyle/>
        <a:p>
          <a:endParaRPr lang="en-US"/>
        </a:p>
      </dgm:t>
    </dgm:pt>
    <dgm:pt modelId="{00CE1F76-A21D-48AD-ACA8-A83896ED4B23}">
      <dgm:prSet/>
      <dgm:spPr/>
      <dgm:t>
        <a:bodyPr/>
        <a:lstStyle/>
        <a:p>
          <a:pPr>
            <a:defRPr cap="all"/>
          </a:pPr>
          <a:r>
            <a:rPr lang="en-GB"/>
            <a:t>No breaks neccesary</a:t>
          </a:r>
          <a:endParaRPr lang="en-US"/>
        </a:p>
      </dgm:t>
    </dgm:pt>
    <dgm:pt modelId="{47B10193-9666-4925-B8DA-D62A28A2D915}" type="parTrans" cxnId="{2C99F7BA-BEB3-4AF4-85D3-DD15072DE741}">
      <dgm:prSet/>
      <dgm:spPr/>
      <dgm:t>
        <a:bodyPr/>
        <a:lstStyle/>
        <a:p>
          <a:endParaRPr lang="en-US"/>
        </a:p>
      </dgm:t>
    </dgm:pt>
    <dgm:pt modelId="{2EED190F-6DD0-4025-9454-17FC6B77F416}" type="sibTrans" cxnId="{2C99F7BA-BEB3-4AF4-85D3-DD15072DE741}">
      <dgm:prSet/>
      <dgm:spPr/>
      <dgm:t>
        <a:bodyPr/>
        <a:lstStyle/>
        <a:p>
          <a:endParaRPr lang="en-US"/>
        </a:p>
      </dgm:t>
    </dgm:pt>
    <dgm:pt modelId="{9A2A3842-7E7D-4250-8443-D81827C2B873}">
      <dgm:prSet/>
      <dgm:spPr/>
      <dgm:t>
        <a:bodyPr/>
        <a:lstStyle/>
        <a:p>
          <a:pPr>
            <a:defRPr cap="all"/>
          </a:pPr>
          <a:r>
            <a:rPr lang="en-GB"/>
            <a:t>Fewer injuries at work</a:t>
          </a:r>
          <a:endParaRPr lang="en-US"/>
        </a:p>
      </dgm:t>
    </dgm:pt>
    <dgm:pt modelId="{1A6DDCBA-D88F-48CD-81E9-42D88E2148C1}" type="parTrans" cxnId="{2867A858-F613-4B2A-94F5-B6628303B7BB}">
      <dgm:prSet/>
      <dgm:spPr/>
      <dgm:t>
        <a:bodyPr/>
        <a:lstStyle/>
        <a:p>
          <a:endParaRPr lang="en-US"/>
        </a:p>
      </dgm:t>
    </dgm:pt>
    <dgm:pt modelId="{7844DD3E-1A35-4B9A-A79B-CDC1136E0A23}" type="sibTrans" cxnId="{2867A858-F613-4B2A-94F5-B6628303B7BB}">
      <dgm:prSet/>
      <dgm:spPr/>
      <dgm:t>
        <a:bodyPr/>
        <a:lstStyle/>
        <a:p>
          <a:endParaRPr lang="en-US"/>
        </a:p>
      </dgm:t>
    </dgm:pt>
    <dgm:pt modelId="{B170FE1E-6492-43F4-A996-56D93A9E8FF0}" type="pres">
      <dgm:prSet presAssocID="{81DDE657-C0A8-4A76-85DB-57E21530F5B0}" presName="root" presStyleCnt="0">
        <dgm:presLayoutVars>
          <dgm:dir/>
          <dgm:resizeHandles val="exact"/>
        </dgm:presLayoutVars>
      </dgm:prSet>
      <dgm:spPr/>
    </dgm:pt>
    <dgm:pt modelId="{4E3B1B5B-662B-4AA0-8515-484828B83A6B}" type="pres">
      <dgm:prSet presAssocID="{FE1EE9E9-CB68-458D-9749-783871BE9DD2}" presName="compNode" presStyleCnt="0"/>
      <dgm:spPr/>
    </dgm:pt>
    <dgm:pt modelId="{A56D5382-5A67-49C2-8FF2-16236ADBACCA}" type="pres">
      <dgm:prSet presAssocID="{FE1EE9E9-CB68-458D-9749-783871BE9DD2}" presName="iconBgRect" presStyleLbl="bgShp" presStyleIdx="0" presStyleCnt="3"/>
      <dgm:spPr/>
    </dgm:pt>
    <dgm:pt modelId="{65B9634B-A4D3-4E95-849D-921ED02AE4C9}" type="pres">
      <dgm:prSet presAssocID="{FE1EE9E9-CB68-458D-9749-783871BE9DD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ffice Worker"/>
        </a:ext>
      </dgm:extLst>
    </dgm:pt>
    <dgm:pt modelId="{09C6140B-21DF-4C6A-8FA7-BA3AFE5B1B23}" type="pres">
      <dgm:prSet presAssocID="{FE1EE9E9-CB68-458D-9749-783871BE9DD2}" presName="spaceRect" presStyleCnt="0"/>
      <dgm:spPr/>
    </dgm:pt>
    <dgm:pt modelId="{5ABC7423-38D2-4474-B311-5736431C9465}" type="pres">
      <dgm:prSet presAssocID="{FE1EE9E9-CB68-458D-9749-783871BE9DD2}" presName="textRect" presStyleLbl="revTx" presStyleIdx="0" presStyleCnt="3">
        <dgm:presLayoutVars>
          <dgm:chMax val="1"/>
          <dgm:chPref val="1"/>
        </dgm:presLayoutVars>
      </dgm:prSet>
      <dgm:spPr/>
    </dgm:pt>
    <dgm:pt modelId="{3BC3C438-684B-4F98-9901-72AEFE5E4D89}" type="pres">
      <dgm:prSet presAssocID="{7331F37A-B7CF-4A8D-A426-F4969725DBC6}" presName="sibTrans" presStyleCnt="0"/>
      <dgm:spPr/>
    </dgm:pt>
    <dgm:pt modelId="{CEB2F678-2376-4918-AAE8-E025652D3F45}" type="pres">
      <dgm:prSet presAssocID="{00CE1F76-A21D-48AD-ACA8-A83896ED4B23}" presName="compNode" presStyleCnt="0"/>
      <dgm:spPr/>
    </dgm:pt>
    <dgm:pt modelId="{6DEEEEAA-C2FE-44C2-9D92-84D0C476CCAD}" type="pres">
      <dgm:prSet presAssocID="{00CE1F76-A21D-48AD-ACA8-A83896ED4B23}" presName="iconBgRect" presStyleLbl="bgShp" presStyleIdx="1" presStyleCnt="3"/>
      <dgm:spPr/>
    </dgm:pt>
    <dgm:pt modelId="{FADFB97F-E58D-4B05-AC35-47244B37166A}" type="pres">
      <dgm:prSet presAssocID="{00CE1F76-A21D-48AD-ACA8-A83896ED4B2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p Sign"/>
        </a:ext>
      </dgm:extLst>
    </dgm:pt>
    <dgm:pt modelId="{3537A57A-AD53-448A-8CA5-25F926AB9BA5}" type="pres">
      <dgm:prSet presAssocID="{00CE1F76-A21D-48AD-ACA8-A83896ED4B23}" presName="spaceRect" presStyleCnt="0"/>
      <dgm:spPr/>
    </dgm:pt>
    <dgm:pt modelId="{06D03E82-A335-410A-A407-978FF69E37F4}" type="pres">
      <dgm:prSet presAssocID="{00CE1F76-A21D-48AD-ACA8-A83896ED4B23}" presName="textRect" presStyleLbl="revTx" presStyleIdx="1" presStyleCnt="3">
        <dgm:presLayoutVars>
          <dgm:chMax val="1"/>
          <dgm:chPref val="1"/>
        </dgm:presLayoutVars>
      </dgm:prSet>
      <dgm:spPr/>
    </dgm:pt>
    <dgm:pt modelId="{DAB9994F-9FCE-45A8-AFE7-FF7AC3905636}" type="pres">
      <dgm:prSet presAssocID="{2EED190F-6DD0-4025-9454-17FC6B77F416}" presName="sibTrans" presStyleCnt="0"/>
      <dgm:spPr/>
    </dgm:pt>
    <dgm:pt modelId="{A1802CC6-1962-4D23-ABAD-E9673EEBF5B4}" type="pres">
      <dgm:prSet presAssocID="{9A2A3842-7E7D-4250-8443-D81827C2B873}" presName="compNode" presStyleCnt="0"/>
      <dgm:spPr/>
    </dgm:pt>
    <dgm:pt modelId="{1AE3B0EE-4CD4-4F0C-9AB2-084FEE1C33D5}" type="pres">
      <dgm:prSet presAssocID="{9A2A3842-7E7D-4250-8443-D81827C2B873}" presName="iconBgRect" presStyleLbl="bgShp" presStyleIdx="2" presStyleCnt="3"/>
      <dgm:spPr/>
    </dgm:pt>
    <dgm:pt modelId="{28B38E49-DC56-49A7-8DF5-007417A9F3F0}" type="pres">
      <dgm:prSet presAssocID="{9A2A3842-7E7D-4250-8443-D81827C2B87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rawl"/>
        </a:ext>
      </dgm:extLst>
    </dgm:pt>
    <dgm:pt modelId="{D07F11F8-91F5-4452-AD79-18A2900D11A1}" type="pres">
      <dgm:prSet presAssocID="{9A2A3842-7E7D-4250-8443-D81827C2B873}" presName="spaceRect" presStyleCnt="0"/>
      <dgm:spPr/>
    </dgm:pt>
    <dgm:pt modelId="{CA85055C-C68F-4BFF-B958-BFA9D9FB01F5}" type="pres">
      <dgm:prSet presAssocID="{9A2A3842-7E7D-4250-8443-D81827C2B873}" presName="textRect" presStyleLbl="revTx" presStyleIdx="2" presStyleCnt="3">
        <dgm:presLayoutVars>
          <dgm:chMax val="1"/>
          <dgm:chPref val="1"/>
        </dgm:presLayoutVars>
      </dgm:prSet>
      <dgm:spPr/>
    </dgm:pt>
  </dgm:ptLst>
  <dgm:cxnLst>
    <dgm:cxn modelId="{3D6B2151-7F8A-4652-A9A8-32C1218359E0}" type="presOf" srcId="{81DDE657-C0A8-4A76-85DB-57E21530F5B0}" destId="{B170FE1E-6492-43F4-A996-56D93A9E8FF0}" srcOrd="0" destOrd="0" presId="urn:microsoft.com/office/officeart/2018/5/layout/IconCircleLabelList"/>
    <dgm:cxn modelId="{2867A858-F613-4B2A-94F5-B6628303B7BB}" srcId="{81DDE657-C0A8-4A76-85DB-57E21530F5B0}" destId="{9A2A3842-7E7D-4250-8443-D81827C2B873}" srcOrd="2" destOrd="0" parTransId="{1A6DDCBA-D88F-48CD-81E9-42D88E2148C1}" sibTransId="{7844DD3E-1A35-4B9A-A79B-CDC1136E0A23}"/>
    <dgm:cxn modelId="{7F1A557A-D5EA-4EAB-BF87-5621F4C3FF3E}" type="presOf" srcId="{9A2A3842-7E7D-4250-8443-D81827C2B873}" destId="{CA85055C-C68F-4BFF-B958-BFA9D9FB01F5}" srcOrd="0" destOrd="0" presId="urn:microsoft.com/office/officeart/2018/5/layout/IconCircleLabelList"/>
    <dgm:cxn modelId="{F09FCF8F-27A9-4FC4-AD65-F15A97D90A1F}" type="presOf" srcId="{00CE1F76-A21D-48AD-ACA8-A83896ED4B23}" destId="{06D03E82-A335-410A-A407-978FF69E37F4}" srcOrd="0" destOrd="0" presId="urn:microsoft.com/office/officeart/2018/5/layout/IconCircleLabelList"/>
    <dgm:cxn modelId="{0AD202AF-503E-4A1B-8B3C-BD364BFB762F}" srcId="{81DDE657-C0A8-4A76-85DB-57E21530F5B0}" destId="{FE1EE9E9-CB68-458D-9749-783871BE9DD2}" srcOrd="0" destOrd="0" parTransId="{94A7DC6B-496F-4DB3-844D-4AD6E979CF3D}" sibTransId="{7331F37A-B7CF-4A8D-A426-F4969725DBC6}"/>
    <dgm:cxn modelId="{2C99F7BA-BEB3-4AF4-85D3-DD15072DE741}" srcId="{81DDE657-C0A8-4A76-85DB-57E21530F5B0}" destId="{00CE1F76-A21D-48AD-ACA8-A83896ED4B23}" srcOrd="1" destOrd="0" parTransId="{47B10193-9666-4925-B8DA-D62A28A2D915}" sibTransId="{2EED190F-6DD0-4025-9454-17FC6B77F416}"/>
    <dgm:cxn modelId="{C70FC9FB-F477-408B-91D4-3F18CE422B54}" type="presOf" srcId="{FE1EE9E9-CB68-458D-9749-783871BE9DD2}" destId="{5ABC7423-38D2-4474-B311-5736431C9465}" srcOrd="0" destOrd="0" presId="urn:microsoft.com/office/officeart/2018/5/layout/IconCircleLabelList"/>
    <dgm:cxn modelId="{A47CFCAE-DF88-4C50-94C0-044F03C267D7}" type="presParOf" srcId="{B170FE1E-6492-43F4-A996-56D93A9E8FF0}" destId="{4E3B1B5B-662B-4AA0-8515-484828B83A6B}" srcOrd="0" destOrd="0" presId="urn:microsoft.com/office/officeart/2018/5/layout/IconCircleLabelList"/>
    <dgm:cxn modelId="{E1AF6907-96D2-4D50-8F8B-8EFCCDD09495}" type="presParOf" srcId="{4E3B1B5B-662B-4AA0-8515-484828B83A6B}" destId="{A56D5382-5A67-49C2-8FF2-16236ADBACCA}" srcOrd="0" destOrd="0" presId="urn:microsoft.com/office/officeart/2018/5/layout/IconCircleLabelList"/>
    <dgm:cxn modelId="{B6F2ECE1-20C8-4734-8253-9636AC7C8860}" type="presParOf" srcId="{4E3B1B5B-662B-4AA0-8515-484828B83A6B}" destId="{65B9634B-A4D3-4E95-849D-921ED02AE4C9}" srcOrd="1" destOrd="0" presId="urn:microsoft.com/office/officeart/2018/5/layout/IconCircleLabelList"/>
    <dgm:cxn modelId="{0278C8D7-1404-44A9-8ED5-D0B58B36DA70}" type="presParOf" srcId="{4E3B1B5B-662B-4AA0-8515-484828B83A6B}" destId="{09C6140B-21DF-4C6A-8FA7-BA3AFE5B1B23}" srcOrd="2" destOrd="0" presId="urn:microsoft.com/office/officeart/2018/5/layout/IconCircleLabelList"/>
    <dgm:cxn modelId="{D1B25B4F-35FF-4C10-8CD9-29E54641E241}" type="presParOf" srcId="{4E3B1B5B-662B-4AA0-8515-484828B83A6B}" destId="{5ABC7423-38D2-4474-B311-5736431C9465}" srcOrd="3" destOrd="0" presId="urn:microsoft.com/office/officeart/2018/5/layout/IconCircleLabelList"/>
    <dgm:cxn modelId="{56BE4295-59B4-4F31-99B7-1903B2283547}" type="presParOf" srcId="{B170FE1E-6492-43F4-A996-56D93A9E8FF0}" destId="{3BC3C438-684B-4F98-9901-72AEFE5E4D89}" srcOrd="1" destOrd="0" presId="urn:microsoft.com/office/officeart/2018/5/layout/IconCircleLabelList"/>
    <dgm:cxn modelId="{00D67A8B-5F06-4AEF-AAD0-F6C9D135CAF9}" type="presParOf" srcId="{B170FE1E-6492-43F4-A996-56D93A9E8FF0}" destId="{CEB2F678-2376-4918-AAE8-E025652D3F45}" srcOrd="2" destOrd="0" presId="urn:microsoft.com/office/officeart/2018/5/layout/IconCircleLabelList"/>
    <dgm:cxn modelId="{2BB402AA-FC14-46A9-9E90-8B6715846997}" type="presParOf" srcId="{CEB2F678-2376-4918-AAE8-E025652D3F45}" destId="{6DEEEEAA-C2FE-44C2-9D92-84D0C476CCAD}" srcOrd="0" destOrd="0" presId="urn:microsoft.com/office/officeart/2018/5/layout/IconCircleLabelList"/>
    <dgm:cxn modelId="{7680465A-6497-4A14-B9E1-E8731770F51F}" type="presParOf" srcId="{CEB2F678-2376-4918-AAE8-E025652D3F45}" destId="{FADFB97F-E58D-4B05-AC35-47244B37166A}" srcOrd="1" destOrd="0" presId="urn:microsoft.com/office/officeart/2018/5/layout/IconCircleLabelList"/>
    <dgm:cxn modelId="{8D9A172C-6384-4E14-9E9E-60B96AA8FE96}" type="presParOf" srcId="{CEB2F678-2376-4918-AAE8-E025652D3F45}" destId="{3537A57A-AD53-448A-8CA5-25F926AB9BA5}" srcOrd="2" destOrd="0" presId="urn:microsoft.com/office/officeart/2018/5/layout/IconCircleLabelList"/>
    <dgm:cxn modelId="{EB4037E1-688E-49C8-BCB6-E92236310643}" type="presParOf" srcId="{CEB2F678-2376-4918-AAE8-E025652D3F45}" destId="{06D03E82-A335-410A-A407-978FF69E37F4}" srcOrd="3" destOrd="0" presId="urn:microsoft.com/office/officeart/2018/5/layout/IconCircleLabelList"/>
    <dgm:cxn modelId="{1757AD59-4EF0-422D-B70E-31A713D1842D}" type="presParOf" srcId="{B170FE1E-6492-43F4-A996-56D93A9E8FF0}" destId="{DAB9994F-9FCE-45A8-AFE7-FF7AC3905636}" srcOrd="3" destOrd="0" presId="urn:microsoft.com/office/officeart/2018/5/layout/IconCircleLabelList"/>
    <dgm:cxn modelId="{78A7EB23-C6EA-42C4-B238-211217FD6145}" type="presParOf" srcId="{B170FE1E-6492-43F4-A996-56D93A9E8FF0}" destId="{A1802CC6-1962-4D23-ABAD-E9673EEBF5B4}" srcOrd="4" destOrd="0" presId="urn:microsoft.com/office/officeart/2018/5/layout/IconCircleLabelList"/>
    <dgm:cxn modelId="{E25D62A5-3BDC-494E-9C02-1558FA20E573}" type="presParOf" srcId="{A1802CC6-1962-4D23-ABAD-E9673EEBF5B4}" destId="{1AE3B0EE-4CD4-4F0C-9AB2-084FEE1C33D5}" srcOrd="0" destOrd="0" presId="urn:microsoft.com/office/officeart/2018/5/layout/IconCircleLabelList"/>
    <dgm:cxn modelId="{94AAA1E7-C951-4D80-927A-1656CFB6EB4C}" type="presParOf" srcId="{A1802CC6-1962-4D23-ABAD-E9673EEBF5B4}" destId="{28B38E49-DC56-49A7-8DF5-007417A9F3F0}" srcOrd="1" destOrd="0" presId="urn:microsoft.com/office/officeart/2018/5/layout/IconCircleLabelList"/>
    <dgm:cxn modelId="{F24EDC11-3D4F-40E6-A9ED-5B765E64F94B}" type="presParOf" srcId="{A1802CC6-1962-4D23-ABAD-E9673EEBF5B4}" destId="{D07F11F8-91F5-4452-AD79-18A2900D11A1}" srcOrd="2" destOrd="0" presId="urn:microsoft.com/office/officeart/2018/5/layout/IconCircleLabelList"/>
    <dgm:cxn modelId="{126EB46E-CA98-4E11-87B1-6B4CA6C0F366}" type="presParOf" srcId="{A1802CC6-1962-4D23-ABAD-E9673EEBF5B4}" destId="{CA85055C-C68F-4BFF-B958-BFA9D9FB01F5}" srcOrd="3" destOrd="0" presId="urn:microsoft.com/office/officeart/2018/5/layout/IconCircleLabel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0E29485-230E-4E6E-BF12-65A909D8BFD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9840291-80CB-4B09-89F6-B5FEC4888B59}">
      <dgm:prSet/>
      <dgm:spPr/>
      <dgm:t>
        <a:bodyPr/>
        <a:lstStyle/>
        <a:p>
          <a:r>
            <a:rPr lang="en-GB"/>
            <a:t>Job elimination for workers</a:t>
          </a:r>
          <a:endParaRPr lang="en-US"/>
        </a:p>
      </dgm:t>
    </dgm:pt>
    <dgm:pt modelId="{15F4FDC3-3BE1-42B7-953D-F74B6353E9A7}" type="parTrans" cxnId="{9A277F3B-FCF0-482A-A2EC-8DFC39BE6533}">
      <dgm:prSet/>
      <dgm:spPr/>
      <dgm:t>
        <a:bodyPr/>
        <a:lstStyle/>
        <a:p>
          <a:endParaRPr lang="en-US"/>
        </a:p>
      </dgm:t>
    </dgm:pt>
    <dgm:pt modelId="{A489F840-4D94-4C27-A8CF-DA9AFA68CE64}" type="sibTrans" cxnId="{9A277F3B-FCF0-482A-A2EC-8DFC39BE6533}">
      <dgm:prSet/>
      <dgm:spPr/>
      <dgm:t>
        <a:bodyPr/>
        <a:lstStyle/>
        <a:p>
          <a:endParaRPr lang="en-US"/>
        </a:p>
      </dgm:t>
    </dgm:pt>
    <dgm:pt modelId="{ACCF200B-0047-4D08-AECB-552925BD5D08}">
      <dgm:prSet/>
      <dgm:spPr/>
      <dgm:t>
        <a:bodyPr/>
        <a:lstStyle/>
        <a:p>
          <a:r>
            <a:rPr lang="en-GB"/>
            <a:t>No adaptability or ingenuity</a:t>
          </a:r>
          <a:endParaRPr lang="en-US"/>
        </a:p>
      </dgm:t>
    </dgm:pt>
    <dgm:pt modelId="{402BB7E6-A085-4949-AABF-5A3C46908674}" type="parTrans" cxnId="{592EEDB7-497E-434D-BF26-D485C91DC19E}">
      <dgm:prSet/>
      <dgm:spPr/>
      <dgm:t>
        <a:bodyPr/>
        <a:lstStyle/>
        <a:p>
          <a:endParaRPr lang="en-US"/>
        </a:p>
      </dgm:t>
    </dgm:pt>
    <dgm:pt modelId="{2E6076DA-C5A6-40A1-B76C-5EE8BFC606C4}" type="sibTrans" cxnId="{592EEDB7-497E-434D-BF26-D485C91DC19E}">
      <dgm:prSet/>
      <dgm:spPr/>
      <dgm:t>
        <a:bodyPr/>
        <a:lstStyle/>
        <a:p>
          <a:endParaRPr lang="en-US"/>
        </a:p>
      </dgm:t>
    </dgm:pt>
    <dgm:pt modelId="{2BC82053-2BAB-4B24-8279-BAAF15B8A305}">
      <dgm:prSet/>
      <dgm:spPr/>
      <dgm:t>
        <a:bodyPr/>
        <a:lstStyle/>
        <a:p>
          <a:r>
            <a:rPr lang="en-GB"/>
            <a:t>Substantial monetary investment </a:t>
          </a:r>
          <a:endParaRPr lang="en-US"/>
        </a:p>
      </dgm:t>
    </dgm:pt>
    <dgm:pt modelId="{9CCE7700-C9A2-4D74-BACD-C97FDB390848}" type="parTrans" cxnId="{AE8A6171-0C36-4775-8A78-0D6AC2449E2C}">
      <dgm:prSet/>
      <dgm:spPr/>
      <dgm:t>
        <a:bodyPr/>
        <a:lstStyle/>
        <a:p>
          <a:endParaRPr lang="en-US"/>
        </a:p>
      </dgm:t>
    </dgm:pt>
    <dgm:pt modelId="{43FCCC95-E1EF-489F-AA00-37D81E74E4BB}" type="sibTrans" cxnId="{AE8A6171-0C36-4775-8A78-0D6AC2449E2C}">
      <dgm:prSet/>
      <dgm:spPr/>
      <dgm:t>
        <a:bodyPr/>
        <a:lstStyle/>
        <a:p>
          <a:endParaRPr lang="en-US"/>
        </a:p>
      </dgm:t>
    </dgm:pt>
    <dgm:pt modelId="{152810FE-0B93-4268-A40F-E44174865D55}" type="pres">
      <dgm:prSet presAssocID="{20E29485-230E-4E6E-BF12-65A909D8BFDA}" presName="root" presStyleCnt="0">
        <dgm:presLayoutVars>
          <dgm:dir/>
          <dgm:resizeHandles val="exact"/>
        </dgm:presLayoutVars>
      </dgm:prSet>
      <dgm:spPr/>
    </dgm:pt>
    <dgm:pt modelId="{085CD8E9-60B1-4210-928A-1088DDBBE057}" type="pres">
      <dgm:prSet presAssocID="{39840291-80CB-4B09-89F6-B5FEC4888B59}" presName="compNode" presStyleCnt="0"/>
      <dgm:spPr/>
    </dgm:pt>
    <dgm:pt modelId="{91B32941-C1F1-4C9D-9499-C0BD2C0D376A}" type="pres">
      <dgm:prSet presAssocID="{39840291-80CB-4B09-89F6-B5FEC4888B59}" presName="bgRect" presStyleLbl="bgShp" presStyleIdx="0" presStyleCnt="3"/>
      <dgm:spPr/>
    </dgm:pt>
    <dgm:pt modelId="{D1EA2AB1-2FBD-4B92-B396-C6F037557671}" type="pres">
      <dgm:prSet presAssocID="{39840291-80CB-4B09-89F6-B5FEC4888B5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struction Worker"/>
        </a:ext>
      </dgm:extLst>
    </dgm:pt>
    <dgm:pt modelId="{B77A476B-3CB5-47B9-BDBE-6E05DFD26836}" type="pres">
      <dgm:prSet presAssocID="{39840291-80CB-4B09-89F6-B5FEC4888B59}" presName="spaceRect" presStyleCnt="0"/>
      <dgm:spPr/>
    </dgm:pt>
    <dgm:pt modelId="{50E55875-04BF-442C-964D-BCAF621CA4CE}" type="pres">
      <dgm:prSet presAssocID="{39840291-80CB-4B09-89F6-B5FEC4888B59}" presName="parTx" presStyleLbl="revTx" presStyleIdx="0" presStyleCnt="3">
        <dgm:presLayoutVars>
          <dgm:chMax val="0"/>
          <dgm:chPref val="0"/>
        </dgm:presLayoutVars>
      </dgm:prSet>
      <dgm:spPr/>
    </dgm:pt>
    <dgm:pt modelId="{AB3C05A8-AC46-42B3-8637-C63738C37707}" type="pres">
      <dgm:prSet presAssocID="{A489F840-4D94-4C27-A8CF-DA9AFA68CE64}" presName="sibTrans" presStyleCnt="0"/>
      <dgm:spPr/>
    </dgm:pt>
    <dgm:pt modelId="{56DDB2CC-6CC8-480B-828A-19F7ABE2371A}" type="pres">
      <dgm:prSet presAssocID="{ACCF200B-0047-4D08-AECB-552925BD5D08}" presName="compNode" presStyleCnt="0"/>
      <dgm:spPr/>
    </dgm:pt>
    <dgm:pt modelId="{4D8F1E59-46FB-4BBD-A531-51E11D5F37A8}" type="pres">
      <dgm:prSet presAssocID="{ACCF200B-0047-4D08-AECB-552925BD5D08}" presName="bgRect" presStyleLbl="bgShp" presStyleIdx="1" presStyleCnt="3"/>
      <dgm:spPr/>
    </dgm:pt>
    <dgm:pt modelId="{32C6A006-0CFA-4E86-A860-0613848AA8E1}" type="pres">
      <dgm:prSet presAssocID="{ACCF200B-0047-4D08-AECB-552925BD5D0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ze"/>
        </a:ext>
      </dgm:extLst>
    </dgm:pt>
    <dgm:pt modelId="{E3AAB377-A43D-44D3-A803-FF7267558026}" type="pres">
      <dgm:prSet presAssocID="{ACCF200B-0047-4D08-AECB-552925BD5D08}" presName="spaceRect" presStyleCnt="0"/>
      <dgm:spPr/>
    </dgm:pt>
    <dgm:pt modelId="{B2C22818-0AB1-451D-A56B-08B873068188}" type="pres">
      <dgm:prSet presAssocID="{ACCF200B-0047-4D08-AECB-552925BD5D08}" presName="parTx" presStyleLbl="revTx" presStyleIdx="1" presStyleCnt="3">
        <dgm:presLayoutVars>
          <dgm:chMax val="0"/>
          <dgm:chPref val="0"/>
        </dgm:presLayoutVars>
      </dgm:prSet>
      <dgm:spPr/>
    </dgm:pt>
    <dgm:pt modelId="{AF182B1D-5091-4781-882C-B046902DCF26}" type="pres">
      <dgm:prSet presAssocID="{2E6076DA-C5A6-40A1-B76C-5EE8BFC606C4}" presName="sibTrans" presStyleCnt="0"/>
      <dgm:spPr/>
    </dgm:pt>
    <dgm:pt modelId="{642946CC-F019-4E14-908A-925562DFD0E4}" type="pres">
      <dgm:prSet presAssocID="{2BC82053-2BAB-4B24-8279-BAAF15B8A305}" presName="compNode" presStyleCnt="0"/>
      <dgm:spPr/>
    </dgm:pt>
    <dgm:pt modelId="{A5A63594-BD71-4722-BBFC-CC3AF0AFD66B}" type="pres">
      <dgm:prSet presAssocID="{2BC82053-2BAB-4B24-8279-BAAF15B8A305}" presName="bgRect" presStyleLbl="bgShp" presStyleIdx="2" presStyleCnt="3"/>
      <dgm:spPr/>
    </dgm:pt>
    <dgm:pt modelId="{16CF2F33-F64E-4747-BA2E-ED32DA068F79}" type="pres">
      <dgm:prSet presAssocID="{2BC82053-2BAB-4B24-8279-BAAF15B8A30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upee"/>
        </a:ext>
      </dgm:extLst>
    </dgm:pt>
    <dgm:pt modelId="{7A50A872-F1C6-4109-A72E-CD76AE9D7E96}" type="pres">
      <dgm:prSet presAssocID="{2BC82053-2BAB-4B24-8279-BAAF15B8A305}" presName="spaceRect" presStyleCnt="0"/>
      <dgm:spPr/>
    </dgm:pt>
    <dgm:pt modelId="{6D050DF0-5BB0-41BB-9131-CD837AB2E5C8}" type="pres">
      <dgm:prSet presAssocID="{2BC82053-2BAB-4B24-8279-BAAF15B8A305}" presName="parTx" presStyleLbl="revTx" presStyleIdx="2" presStyleCnt="3">
        <dgm:presLayoutVars>
          <dgm:chMax val="0"/>
          <dgm:chPref val="0"/>
        </dgm:presLayoutVars>
      </dgm:prSet>
      <dgm:spPr/>
    </dgm:pt>
  </dgm:ptLst>
  <dgm:cxnLst>
    <dgm:cxn modelId="{D1EA8B22-13F0-4AFB-98B7-D3B4A6CBBFBB}" type="presOf" srcId="{20E29485-230E-4E6E-BF12-65A909D8BFDA}" destId="{152810FE-0B93-4268-A40F-E44174865D55}" srcOrd="0" destOrd="0" presId="urn:microsoft.com/office/officeart/2018/2/layout/IconVerticalSolidList"/>
    <dgm:cxn modelId="{9A277F3B-FCF0-482A-A2EC-8DFC39BE6533}" srcId="{20E29485-230E-4E6E-BF12-65A909D8BFDA}" destId="{39840291-80CB-4B09-89F6-B5FEC4888B59}" srcOrd="0" destOrd="0" parTransId="{15F4FDC3-3BE1-42B7-953D-F74B6353E9A7}" sibTransId="{A489F840-4D94-4C27-A8CF-DA9AFA68CE64}"/>
    <dgm:cxn modelId="{AE8A6171-0C36-4775-8A78-0D6AC2449E2C}" srcId="{20E29485-230E-4E6E-BF12-65A909D8BFDA}" destId="{2BC82053-2BAB-4B24-8279-BAAF15B8A305}" srcOrd="2" destOrd="0" parTransId="{9CCE7700-C9A2-4D74-BACD-C97FDB390848}" sibTransId="{43FCCC95-E1EF-489F-AA00-37D81E74E4BB}"/>
    <dgm:cxn modelId="{0D6A20A3-8AC8-442F-ABFD-6E308E8DE377}" type="presOf" srcId="{39840291-80CB-4B09-89F6-B5FEC4888B59}" destId="{50E55875-04BF-442C-964D-BCAF621CA4CE}" srcOrd="0" destOrd="0" presId="urn:microsoft.com/office/officeart/2018/2/layout/IconVerticalSolidList"/>
    <dgm:cxn modelId="{9D979AB5-826C-4290-921E-76CF1BC01DC8}" type="presOf" srcId="{2BC82053-2BAB-4B24-8279-BAAF15B8A305}" destId="{6D050DF0-5BB0-41BB-9131-CD837AB2E5C8}" srcOrd="0" destOrd="0" presId="urn:microsoft.com/office/officeart/2018/2/layout/IconVerticalSolidList"/>
    <dgm:cxn modelId="{592EEDB7-497E-434D-BF26-D485C91DC19E}" srcId="{20E29485-230E-4E6E-BF12-65A909D8BFDA}" destId="{ACCF200B-0047-4D08-AECB-552925BD5D08}" srcOrd="1" destOrd="0" parTransId="{402BB7E6-A085-4949-AABF-5A3C46908674}" sibTransId="{2E6076DA-C5A6-40A1-B76C-5EE8BFC606C4}"/>
    <dgm:cxn modelId="{7A42B2C0-0452-449C-ACA8-5CE345668F7D}" type="presOf" srcId="{ACCF200B-0047-4D08-AECB-552925BD5D08}" destId="{B2C22818-0AB1-451D-A56B-08B873068188}" srcOrd="0" destOrd="0" presId="urn:microsoft.com/office/officeart/2018/2/layout/IconVerticalSolidList"/>
    <dgm:cxn modelId="{955E9E61-6DBB-4600-A19A-EC0D4CBB5845}" type="presParOf" srcId="{152810FE-0B93-4268-A40F-E44174865D55}" destId="{085CD8E9-60B1-4210-928A-1088DDBBE057}" srcOrd="0" destOrd="0" presId="urn:microsoft.com/office/officeart/2018/2/layout/IconVerticalSolidList"/>
    <dgm:cxn modelId="{C0456C8F-BDAD-4921-A639-F27B17607F83}" type="presParOf" srcId="{085CD8E9-60B1-4210-928A-1088DDBBE057}" destId="{91B32941-C1F1-4C9D-9499-C0BD2C0D376A}" srcOrd="0" destOrd="0" presId="urn:microsoft.com/office/officeart/2018/2/layout/IconVerticalSolidList"/>
    <dgm:cxn modelId="{E81238BD-39D9-41B5-B082-835722A2AF44}" type="presParOf" srcId="{085CD8E9-60B1-4210-928A-1088DDBBE057}" destId="{D1EA2AB1-2FBD-4B92-B396-C6F037557671}" srcOrd="1" destOrd="0" presId="urn:microsoft.com/office/officeart/2018/2/layout/IconVerticalSolidList"/>
    <dgm:cxn modelId="{CA9FF849-E91B-4BC5-8DD4-6F9D1303A28B}" type="presParOf" srcId="{085CD8E9-60B1-4210-928A-1088DDBBE057}" destId="{B77A476B-3CB5-47B9-BDBE-6E05DFD26836}" srcOrd="2" destOrd="0" presId="urn:microsoft.com/office/officeart/2018/2/layout/IconVerticalSolidList"/>
    <dgm:cxn modelId="{BC33E7ED-1450-4D4A-AA96-4BB086D66A12}" type="presParOf" srcId="{085CD8E9-60B1-4210-928A-1088DDBBE057}" destId="{50E55875-04BF-442C-964D-BCAF621CA4CE}" srcOrd="3" destOrd="0" presId="urn:microsoft.com/office/officeart/2018/2/layout/IconVerticalSolidList"/>
    <dgm:cxn modelId="{3FD9B735-0B8C-4631-A40F-0A1A75A83AFC}" type="presParOf" srcId="{152810FE-0B93-4268-A40F-E44174865D55}" destId="{AB3C05A8-AC46-42B3-8637-C63738C37707}" srcOrd="1" destOrd="0" presId="urn:microsoft.com/office/officeart/2018/2/layout/IconVerticalSolidList"/>
    <dgm:cxn modelId="{70BC78AC-94D3-47C6-B73C-CF8C80931FB5}" type="presParOf" srcId="{152810FE-0B93-4268-A40F-E44174865D55}" destId="{56DDB2CC-6CC8-480B-828A-19F7ABE2371A}" srcOrd="2" destOrd="0" presId="urn:microsoft.com/office/officeart/2018/2/layout/IconVerticalSolidList"/>
    <dgm:cxn modelId="{FA012C23-74B2-4432-82F0-816735C24FBD}" type="presParOf" srcId="{56DDB2CC-6CC8-480B-828A-19F7ABE2371A}" destId="{4D8F1E59-46FB-4BBD-A531-51E11D5F37A8}" srcOrd="0" destOrd="0" presId="urn:microsoft.com/office/officeart/2018/2/layout/IconVerticalSolidList"/>
    <dgm:cxn modelId="{4B7C5BBE-2231-43CB-AA58-27DE89C131A6}" type="presParOf" srcId="{56DDB2CC-6CC8-480B-828A-19F7ABE2371A}" destId="{32C6A006-0CFA-4E86-A860-0613848AA8E1}" srcOrd="1" destOrd="0" presId="urn:microsoft.com/office/officeart/2018/2/layout/IconVerticalSolidList"/>
    <dgm:cxn modelId="{175FB7F7-1D1A-44B5-BC26-FCC095827819}" type="presParOf" srcId="{56DDB2CC-6CC8-480B-828A-19F7ABE2371A}" destId="{E3AAB377-A43D-44D3-A803-FF7267558026}" srcOrd="2" destOrd="0" presId="urn:microsoft.com/office/officeart/2018/2/layout/IconVerticalSolidList"/>
    <dgm:cxn modelId="{4166B63F-0314-4D17-99BC-EF2B0B1FBE8C}" type="presParOf" srcId="{56DDB2CC-6CC8-480B-828A-19F7ABE2371A}" destId="{B2C22818-0AB1-451D-A56B-08B873068188}" srcOrd="3" destOrd="0" presId="urn:microsoft.com/office/officeart/2018/2/layout/IconVerticalSolidList"/>
    <dgm:cxn modelId="{F9660BAD-60A1-45F5-BB37-5E0286559762}" type="presParOf" srcId="{152810FE-0B93-4268-A40F-E44174865D55}" destId="{AF182B1D-5091-4781-882C-B046902DCF26}" srcOrd="3" destOrd="0" presId="urn:microsoft.com/office/officeart/2018/2/layout/IconVerticalSolidList"/>
    <dgm:cxn modelId="{D3CDEA1D-8F08-4E04-822C-80C520C6CA52}" type="presParOf" srcId="{152810FE-0B93-4268-A40F-E44174865D55}" destId="{642946CC-F019-4E14-908A-925562DFD0E4}" srcOrd="4" destOrd="0" presId="urn:microsoft.com/office/officeart/2018/2/layout/IconVerticalSolidList"/>
    <dgm:cxn modelId="{709147C3-E990-4530-A9C9-1AA9AC9B3BDC}" type="presParOf" srcId="{642946CC-F019-4E14-908A-925562DFD0E4}" destId="{A5A63594-BD71-4722-BBFC-CC3AF0AFD66B}" srcOrd="0" destOrd="0" presId="urn:microsoft.com/office/officeart/2018/2/layout/IconVerticalSolidList"/>
    <dgm:cxn modelId="{17CA6983-C767-4B25-8812-4094B0A92416}" type="presParOf" srcId="{642946CC-F019-4E14-908A-925562DFD0E4}" destId="{16CF2F33-F64E-4747-BA2E-ED32DA068F79}" srcOrd="1" destOrd="0" presId="urn:microsoft.com/office/officeart/2018/2/layout/IconVerticalSolidList"/>
    <dgm:cxn modelId="{A978CFB0-1206-4FC9-AFB8-472F7DAFE93E}" type="presParOf" srcId="{642946CC-F019-4E14-908A-925562DFD0E4}" destId="{7A50A872-F1C6-4109-A72E-CD76AE9D7E96}" srcOrd="2" destOrd="0" presId="urn:microsoft.com/office/officeart/2018/2/layout/IconVerticalSolidList"/>
    <dgm:cxn modelId="{E1530C9A-2C76-4DA1-B769-6D36D333211F}" type="presParOf" srcId="{642946CC-F019-4E14-908A-925562DFD0E4}" destId="{6D050DF0-5BB0-41BB-9131-CD837AB2E5C8}"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CF772-EF01-4110-8FA2-27D361F5BCCB}">
      <dsp:nvSpPr>
        <dsp:cNvPr id="0" name=""/>
        <dsp:cNvSpPr/>
      </dsp:nvSpPr>
      <dsp:spPr>
        <a:xfrm>
          <a:off x="0" y="2488"/>
          <a:ext cx="7124609" cy="12612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6A14C4-DBFB-4DBE-9B7B-21C8EE82731D}">
      <dsp:nvSpPr>
        <dsp:cNvPr id="0" name=""/>
        <dsp:cNvSpPr/>
      </dsp:nvSpPr>
      <dsp:spPr>
        <a:xfrm>
          <a:off x="381513" y="286258"/>
          <a:ext cx="693661" cy="69366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D2C02C8-560E-4822-8FBE-A76C5BD92BCE}">
      <dsp:nvSpPr>
        <dsp:cNvPr id="0" name=""/>
        <dsp:cNvSpPr/>
      </dsp:nvSpPr>
      <dsp:spPr>
        <a:xfrm>
          <a:off x="1456688" y="2488"/>
          <a:ext cx="5667920" cy="12612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477" tIns="133477" rIns="133477" bIns="133477" numCol="1" spcCol="1270" anchor="ctr" anchorCtr="0">
          <a:noAutofit/>
        </a:bodyPr>
        <a:lstStyle/>
        <a:p>
          <a:pPr marL="0" lvl="0" indent="0" algn="l" defTabSz="800100">
            <a:lnSpc>
              <a:spcPct val="90000"/>
            </a:lnSpc>
            <a:spcBef>
              <a:spcPct val="0"/>
            </a:spcBef>
            <a:spcAft>
              <a:spcPct val="35000"/>
            </a:spcAft>
            <a:buNone/>
          </a:pPr>
          <a:r>
            <a:rPr lang="en-GB" sz="1800" kern="1200"/>
            <a:t>Amazon mission statement is; </a:t>
          </a:r>
          <a:endParaRPr lang="en-US" sz="1800" kern="1200"/>
        </a:p>
      </dsp:txBody>
      <dsp:txXfrm>
        <a:off x="1456688" y="2488"/>
        <a:ext cx="5667920" cy="1261202"/>
      </dsp:txXfrm>
    </dsp:sp>
    <dsp:sp modelId="{B3A7DD53-95E1-4E8A-AA3B-2AD878311532}">
      <dsp:nvSpPr>
        <dsp:cNvPr id="0" name=""/>
        <dsp:cNvSpPr/>
      </dsp:nvSpPr>
      <dsp:spPr>
        <a:xfrm>
          <a:off x="0" y="1578991"/>
          <a:ext cx="7124609" cy="12612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245580-8141-42BE-B5D8-DA93CE978D81}">
      <dsp:nvSpPr>
        <dsp:cNvPr id="0" name=""/>
        <dsp:cNvSpPr/>
      </dsp:nvSpPr>
      <dsp:spPr>
        <a:xfrm>
          <a:off x="381513" y="1862761"/>
          <a:ext cx="693661" cy="69366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E3AAD87-9388-4F90-9FD8-86597ACAE039}">
      <dsp:nvSpPr>
        <dsp:cNvPr id="0" name=""/>
        <dsp:cNvSpPr/>
      </dsp:nvSpPr>
      <dsp:spPr>
        <a:xfrm>
          <a:off x="1456688" y="1578991"/>
          <a:ext cx="5667920" cy="12612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477" tIns="133477" rIns="133477" bIns="133477" numCol="1" spcCol="1270" anchor="ctr" anchorCtr="0">
          <a:noAutofit/>
        </a:bodyPr>
        <a:lstStyle/>
        <a:p>
          <a:pPr marL="0" lvl="0" indent="0" algn="l" defTabSz="800100">
            <a:lnSpc>
              <a:spcPct val="90000"/>
            </a:lnSpc>
            <a:spcBef>
              <a:spcPct val="0"/>
            </a:spcBef>
            <a:spcAft>
              <a:spcPct val="35000"/>
            </a:spcAft>
            <a:buNone/>
          </a:pPr>
          <a:r>
            <a:rPr lang="en-GB" sz="1800" kern="1200"/>
            <a:t>“</a:t>
          </a:r>
          <a:r>
            <a:rPr lang="en-GB" sz="1800" b="1" kern="1200"/>
            <a:t>We strive to offer our customers the lowest possible prices, the best available selection, and the utmost convenience</a:t>
          </a:r>
          <a:r>
            <a:rPr lang="en-GB" sz="1800" kern="1200"/>
            <a:t>.”</a:t>
          </a:r>
          <a:endParaRPr lang="en-US" sz="1800" kern="1200"/>
        </a:p>
      </dsp:txBody>
      <dsp:txXfrm>
        <a:off x="1456688" y="1578991"/>
        <a:ext cx="5667920" cy="1261202"/>
      </dsp:txXfrm>
    </dsp:sp>
    <dsp:sp modelId="{F7C74C5F-B711-43AE-B300-6357C9C06D9B}">
      <dsp:nvSpPr>
        <dsp:cNvPr id="0" name=""/>
        <dsp:cNvSpPr/>
      </dsp:nvSpPr>
      <dsp:spPr>
        <a:xfrm>
          <a:off x="0" y="3155493"/>
          <a:ext cx="7124609" cy="12612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525709-E43C-4A90-8793-87CA75506B39}">
      <dsp:nvSpPr>
        <dsp:cNvPr id="0" name=""/>
        <dsp:cNvSpPr/>
      </dsp:nvSpPr>
      <dsp:spPr>
        <a:xfrm>
          <a:off x="381513" y="3439264"/>
          <a:ext cx="693661" cy="69366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732BCDA-3CFA-4DD5-99C5-FF0CAD7B3AFC}">
      <dsp:nvSpPr>
        <dsp:cNvPr id="0" name=""/>
        <dsp:cNvSpPr/>
      </dsp:nvSpPr>
      <dsp:spPr>
        <a:xfrm>
          <a:off x="1456688" y="3155493"/>
          <a:ext cx="5667920" cy="12612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477" tIns="133477" rIns="133477" bIns="133477" numCol="1" spcCol="1270" anchor="ctr" anchorCtr="0">
          <a:noAutofit/>
        </a:bodyPr>
        <a:lstStyle/>
        <a:p>
          <a:pPr marL="0" lvl="0" indent="0" algn="l" defTabSz="800100">
            <a:lnSpc>
              <a:spcPct val="90000"/>
            </a:lnSpc>
            <a:spcBef>
              <a:spcPct val="0"/>
            </a:spcBef>
            <a:spcAft>
              <a:spcPct val="35000"/>
            </a:spcAft>
            <a:buNone/>
          </a:pPr>
          <a:r>
            <a:rPr lang="en-GB" sz="1800" kern="1200"/>
            <a:t>Amazon vision statement is;</a:t>
          </a:r>
          <a:endParaRPr lang="en-US" sz="1800" kern="1200"/>
        </a:p>
      </dsp:txBody>
      <dsp:txXfrm>
        <a:off x="1456688" y="3155493"/>
        <a:ext cx="5667920" cy="1261202"/>
      </dsp:txXfrm>
    </dsp:sp>
    <dsp:sp modelId="{F08B4BCF-09BB-43C5-9CCB-CF749AF2CC52}">
      <dsp:nvSpPr>
        <dsp:cNvPr id="0" name=""/>
        <dsp:cNvSpPr/>
      </dsp:nvSpPr>
      <dsp:spPr>
        <a:xfrm>
          <a:off x="0" y="4731996"/>
          <a:ext cx="7124609" cy="126120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56523F1-C9FD-48BA-8C6D-EAC8B2298650}">
      <dsp:nvSpPr>
        <dsp:cNvPr id="0" name=""/>
        <dsp:cNvSpPr/>
      </dsp:nvSpPr>
      <dsp:spPr>
        <a:xfrm>
          <a:off x="381513" y="5015766"/>
          <a:ext cx="693661" cy="69366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3FD8CC4-5D06-4E88-9897-2E2B520175C0}">
      <dsp:nvSpPr>
        <dsp:cNvPr id="0" name=""/>
        <dsp:cNvSpPr/>
      </dsp:nvSpPr>
      <dsp:spPr>
        <a:xfrm>
          <a:off x="1456688" y="4731996"/>
          <a:ext cx="5667920" cy="12612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477" tIns="133477" rIns="133477" bIns="133477" numCol="1" spcCol="1270" anchor="ctr" anchorCtr="0">
          <a:noAutofit/>
        </a:bodyPr>
        <a:lstStyle/>
        <a:p>
          <a:pPr marL="0" lvl="0" indent="0" algn="l" defTabSz="800100">
            <a:lnSpc>
              <a:spcPct val="90000"/>
            </a:lnSpc>
            <a:spcBef>
              <a:spcPct val="0"/>
            </a:spcBef>
            <a:spcAft>
              <a:spcPct val="35000"/>
            </a:spcAft>
            <a:buNone/>
          </a:pPr>
          <a:r>
            <a:rPr lang="en-GB" sz="1800" kern="1200"/>
            <a:t>“T</a:t>
          </a:r>
          <a:r>
            <a:rPr lang="en-GB" sz="1800" b="1" kern="1200"/>
            <a:t>o be Earth’s most customer-centric company, where customers can find and discover anything they might want to buy online</a:t>
          </a:r>
          <a:r>
            <a:rPr lang="en-GB" sz="1800" kern="1200"/>
            <a:t>.” </a:t>
          </a:r>
          <a:endParaRPr lang="en-US" sz="1800" kern="1200"/>
        </a:p>
      </dsp:txBody>
      <dsp:txXfrm>
        <a:off x="1456688" y="4731996"/>
        <a:ext cx="5667920" cy="12612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6D5382-5A67-49C2-8FF2-16236ADBACCA}">
      <dsp:nvSpPr>
        <dsp:cNvPr id="0" name=""/>
        <dsp:cNvSpPr/>
      </dsp:nvSpPr>
      <dsp:spPr>
        <a:xfrm>
          <a:off x="702434" y="59638"/>
          <a:ext cx="1955812" cy="195581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B9634B-A4D3-4E95-849D-921ED02AE4C9}">
      <dsp:nvSpPr>
        <dsp:cNvPr id="0" name=""/>
        <dsp:cNvSpPr/>
      </dsp:nvSpPr>
      <dsp:spPr>
        <a:xfrm>
          <a:off x="1119247" y="476450"/>
          <a:ext cx="1122187" cy="11221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ABC7423-38D2-4474-B311-5736431C9465}">
      <dsp:nvSpPr>
        <dsp:cNvPr id="0" name=""/>
        <dsp:cNvSpPr/>
      </dsp:nvSpPr>
      <dsp:spPr>
        <a:xfrm>
          <a:off x="77216" y="2624638"/>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kern="1200"/>
            <a:t>Doing repetitve tasks</a:t>
          </a:r>
          <a:endParaRPr lang="en-US" sz="2500" kern="1200"/>
        </a:p>
      </dsp:txBody>
      <dsp:txXfrm>
        <a:off x="77216" y="2624638"/>
        <a:ext cx="3206250" cy="720000"/>
      </dsp:txXfrm>
    </dsp:sp>
    <dsp:sp modelId="{6DEEEEAA-C2FE-44C2-9D92-84D0C476CCAD}">
      <dsp:nvSpPr>
        <dsp:cNvPr id="0" name=""/>
        <dsp:cNvSpPr/>
      </dsp:nvSpPr>
      <dsp:spPr>
        <a:xfrm>
          <a:off x="4469778" y="59638"/>
          <a:ext cx="1955812" cy="195581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DFB97F-E58D-4B05-AC35-47244B37166A}">
      <dsp:nvSpPr>
        <dsp:cNvPr id="0" name=""/>
        <dsp:cNvSpPr/>
      </dsp:nvSpPr>
      <dsp:spPr>
        <a:xfrm>
          <a:off x="4886591" y="476450"/>
          <a:ext cx="1122187" cy="11221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6D03E82-A335-410A-A407-978FF69E37F4}">
      <dsp:nvSpPr>
        <dsp:cNvPr id="0" name=""/>
        <dsp:cNvSpPr/>
      </dsp:nvSpPr>
      <dsp:spPr>
        <a:xfrm>
          <a:off x="3844559" y="2624638"/>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kern="1200"/>
            <a:t>No breaks neccesary</a:t>
          </a:r>
          <a:endParaRPr lang="en-US" sz="2500" kern="1200"/>
        </a:p>
      </dsp:txBody>
      <dsp:txXfrm>
        <a:off x="3844559" y="2624638"/>
        <a:ext cx="3206250" cy="720000"/>
      </dsp:txXfrm>
    </dsp:sp>
    <dsp:sp modelId="{1AE3B0EE-4CD4-4F0C-9AB2-084FEE1C33D5}">
      <dsp:nvSpPr>
        <dsp:cNvPr id="0" name=""/>
        <dsp:cNvSpPr/>
      </dsp:nvSpPr>
      <dsp:spPr>
        <a:xfrm>
          <a:off x="8237122" y="59638"/>
          <a:ext cx="1955812" cy="1955812"/>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B38E49-DC56-49A7-8DF5-007417A9F3F0}">
      <dsp:nvSpPr>
        <dsp:cNvPr id="0" name=""/>
        <dsp:cNvSpPr/>
      </dsp:nvSpPr>
      <dsp:spPr>
        <a:xfrm>
          <a:off x="8653935" y="476450"/>
          <a:ext cx="1122187" cy="11221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A85055C-C68F-4BFF-B958-BFA9D9FB01F5}">
      <dsp:nvSpPr>
        <dsp:cNvPr id="0" name=""/>
        <dsp:cNvSpPr/>
      </dsp:nvSpPr>
      <dsp:spPr>
        <a:xfrm>
          <a:off x="7611903" y="2624638"/>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kern="1200"/>
            <a:t>Fewer injuries at work</a:t>
          </a:r>
          <a:endParaRPr lang="en-US" sz="2500" kern="1200"/>
        </a:p>
      </dsp:txBody>
      <dsp:txXfrm>
        <a:off x="7611903" y="2624638"/>
        <a:ext cx="320625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B32941-C1F1-4C9D-9499-C0BD2C0D376A}">
      <dsp:nvSpPr>
        <dsp:cNvPr id="0" name=""/>
        <dsp:cNvSpPr/>
      </dsp:nvSpPr>
      <dsp:spPr>
        <a:xfrm>
          <a:off x="0" y="558"/>
          <a:ext cx="6496050" cy="13059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EA2AB1-2FBD-4B92-B396-C6F037557671}">
      <dsp:nvSpPr>
        <dsp:cNvPr id="0" name=""/>
        <dsp:cNvSpPr/>
      </dsp:nvSpPr>
      <dsp:spPr>
        <a:xfrm>
          <a:off x="395054" y="294400"/>
          <a:ext cx="718281" cy="71828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0E55875-04BF-442C-964D-BCAF621CA4CE}">
      <dsp:nvSpPr>
        <dsp:cNvPr id="0" name=""/>
        <dsp:cNvSpPr/>
      </dsp:nvSpPr>
      <dsp:spPr>
        <a:xfrm>
          <a:off x="1508391" y="558"/>
          <a:ext cx="4987658" cy="13059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215" tIns="138215" rIns="138215" bIns="138215" numCol="1" spcCol="1270" anchor="ctr" anchorCtr="0">
          <a:noAutofit/>
        </a:bodyPr>
        <a:lstStyle/>
        <a:p>
          <a:pPr marL="0" lvl="0" indent="0" algn="l" defTabSz="1111250">
            <a:lnSpc>
              <a:spcPct val="90000"/>
            </a:lnSpc>
            <a:spcBef>
              <a:spcPct val="0"/>
            </a:spcBef>
            <a:spcAft>
              <a:spcPct val="35000"/>
            </a:spcAft>
            <a:buNone/>
          </a:pPr>
          <a:r>
            <a:rPr lang="en-GB" sz="2500" kern="1200"/>
            <a:t>Job elimination for workers</a:t>
          </a:r>
          <a:endParaRPr lang="en-US" sz="2500" kern="1200"/>
        </a:p>
      </dsp:txBody>
      <dsp:txXfrm>
        <a:off x="1508391" y="558"/>
        <a:ext cx="4987658" cy="1305966"/>
      </dsp:txXfrm>
    </dsp:sp>
    <dsp:sp modelId="{4D8F1E59-46FB-4BBD-A531-51E11D5F37A8}">
      <dsp:nvSpPr>
        <dsp:cNvPr id="0" name=""/>
        <dsp:cNvSpPr/>
      </dsp:nvSpPr>
      <dsp:spPr>
        <a:xfrm>
          <a:off x="0" y="1633016"/>
          <a:ext cx="6496050" cy="13059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C6A006-0CFA-4E86-A860-0613848AA8E1}">
      <dsp:nvSpPr>
        <dsp:cNvPr id="0" name=""/>
        <dsp:cNvSpPr/>
      </dsp:nvSpPr>
      <dsp:spPr>
        <a:xfrm>
          <a:off x="395054" y="1926859"/>
          <a:ext cx="718281" cy="71828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2C22818-0AB1-451D-A56B-08B873068188}">
      <dsp:nvSpPr>
        <dsp:cNvPr id="0" name=""/>
        <dsp:cNvSpPr/>
      </dsp:nvSpPr>
      <dsp:spPr>
        <a:xfrm>
          <a:off x="1508391" y="1633016"/>
          <a:ext cx="4987658" cy="13059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215" tIns="138215" rIns="138215" bIns="138215" numCol="1" spcCol="1270" anchor="ctr" anchorCtr="0">
          <a:noAutofit/>
        </a:bodyPr>
        <a:lstStyle/>
        <a:p>
          <a:pPr marL="0" lvl="0" indent="0" algn="l" defTabSz="1111250">
            <a:lnSpc>
              <a:spcPct val="90000"/>
            </a:lnSpc>
            <a:spcBef>
              <a:spcPct val="0"/>
            </a:spcBef>
            <a:spcAft>
              <a:spcPct val="35000"/>
            </a:spcAft>
            <a:buNone/>
          </a:pPr>
          <a:r>
            <a:rPr lang="en-GB" sz="2500" kern="1200"/>
            <a:t>No adaptability or ingenuity</a:t>
          </a:r>
          <a:endParaRPr lang="en-US" sz="2500" kern="1200"/>
        </a:p>
      </dsp:txBody>
      <dsp:txXfrm>
        <a:off x="1508391" y="1633016"/>
        <a:ext cx="4987658" cy="1305966"/>
      </dsp:txXfrm>
    </dsp:sp>
    <dsp:sp modelId="{A5A63594-BD71-4722-BBFC-CC3AF0AFD66B}">
      <dsp:nvSpPr>
        <dsp:cNvPr id="0" name=""/>
        <dsp:cNvSpPr/>
      </dsp:nvSpPr>
      <dsp:spPr>
        <a:xfrm>
          <a:off x="0" y="3265475"/>
          <a:ext cx="6496050" cy="13059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CF2F33-F64E-4747-BA2E-ED32DA068F79}">
      <dsp:nvSpPr>
        <dsp:cNvPr id="0" name=""/>
        <dsp:cNvSpPr/>
      </dsp:nvSpPr>
      <dsp:spPr>
        <a:xfrm>
          <a:off x="395054" y="3559317"/>
          <a:ext cx="718281" cy="71828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D050DF0-5BB0-41BB-9131-CD837AB2E5C8}">
      <dsp:nvSpPr>
        <dsp:cNvPr id="0" name=""/>
        <dsp:cNvSpPr/>
      </dsp:nvSpPr>
      <dsp:spPr>
        <a:xfrm>
          <a:off x="1508391" y="3265475"/>
          <a:ext cx="4987658" cy="13059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215" tIns="138215" rIns="138215" bIns="138215" numCol="1" spcCol="1270" anchor="ctr" anchorCtr="0">
          <a:noAutofit/>
        </a:bodyPr>
        <a:lstStyle/>
        <a:p>
          <a:pPr marL="0" lvl="0" indent="0" algn="l" defTabSz="1111250">
            <a:lnSpc>
              <a:spcPct val="90000"/>
            </a:lnSpc>
            <a:spcBef>
              <a:spcPct val="0"/>
            </a:spcBef>
            <a:spcAft>
              <a:spcPct val="35000"/>
            </a:spcAft>
            <a:buNone/>
          </a:pPr>
          <a:r>
            <a:rPr lang="en-GB" sz="2500" kern="1200"/>
            <a:t>Substantial monetary investment </a:t>
          </a:r>
          <a:endParaRPr lang="en-US" sz="2500" kern="1200"/>
        </a:p>
      </dsp:txBody>
      <dsp:txXfrm>
        <a:off x="1508391" y="3265475"/>
        <a:ext cx="4987658" cy="130596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867191-064D-4AE8-8152-2C3E8C3A8BCF}" type="datetimeFigureOut">
              <a:rPr lang="en-GB"/>
              <a:t>06/05/2020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3EF6D3-FECD-4E55-BFAF-A40F3F96B655}" type="slidenum">
              <a:rPr lang="en-GB"/>
              <a:t>‹#›</a:t>
            </a:fld>
            <a:endParaRPr lang="en-GB"/>
          </a:p>
        </p:txBody>
      </p:sp>
    </p:spTree>
    <p:extLst>
      <p:ext uri="{BB962C8B-B14F-4D97-AF65-F5344CB8AC3E}">
        <p14:creationId xmlns:p14="http://schemas.microsoft.com/office/powerpoint/2010/main" val="2136231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Amazon warehouses and the way they work, have gone through rapid changes in the past years. In this presentation, we will present one of the most important changes and how has the modern technology impacted amazon. </a:t>
            </a:r>
          </a:p>
        </p:txBody>
      </p:sp>
      <p:sp>
        <p:nvSpPr>
          <p:cNvPr id="4" name="Slide Number Placeholder 3"/>
          <p:cNvSpPr>
            <a:spLocks noGrp="1"/>
          </p:cNvSpPr>
          <p:nvPr>
            <p:ph type="sldNum" sz="quarter" idx="5"/>
          </p:nvPr>
        </p:nvSpPr>
        <p:spPr/>
        <p:txBody>
          <a:bodyPr/>
          <a:lstStyle/>
          <a:p>
            <a:fld id="{0E3EF6D3-FECD-4E55-BFAF-A40F3F96B655}" type="slidenum">
              <a:rPr lang="en-GB" smtClean="0"/>
              <a:t>2</a:t>
            </a:fld>
            <a:endParaRPr lang="en-GB"/>
          </a:p>
        </p:txBody>
      </p:sp>
    </p:spTree>
    <p:extLst>
      <p:ext uri="{BB962C8B-B14F-4D97-AF65-F5344CB8AC3E}">
        <p14:creationId xmlns:p14="http://schemas.microsoft.com/office/powerpoint/2010/main" val="3613952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Amazon was first established in 1994 by Jeff Bezos. The first idea of the company was to sell books online. However </a:t>
            </a:r>
            <a:r>
              <a:rPr lang="en-US" dirty="0"/>
              <a:t>5 years after amazon was founded it became one of the most </a:t>
            </a:r>
            <a:r>
              <a:rPr lang="en-GB" dirty="0"/>
              <a:t>popular</a:t>
            </a:r>
            <a:r>
              <a:rPr lang="en-US" dirty="0"/>
              <a:t> online business selling videogames, toys and games, home-improvement items, electronics and much more. Amazon.com started to grow up fast having 180 000 customers in December 1996 with $15.7 million earnings to $610 million in 1998. In the picture we can see a growing chart of the company since 1998-2012. </a:t>
            </a:r>
          </a:p>
          <a:p>
            <a:endParaRPr lang="en-US" dirty="0">
              <a:cs typeface="Calibri"/>
            </a:endParaRPr>
          </a:p>
        </p:txBody>
      </p:sp>
      <p:sp>
        <p:nvSpPr>
          <p:cNvPr id="4" name="Slide Number Placeholder 3"/>
          <p:cNvSpPr>
            <a:spLocks noGrp="1"/>
          </p:cNvSpPr>
          <p:nvPr>
            <p:ph type="sldNum" sz="quarter" idx="5"/>
          </p:nvPr>
        </p:nvSpPr>
        <p:spPr/>
        <p:txBody>
          <a:bodyPr/>
          <a:lstStyle/>
          <a:p>
            <a:fld id="{0E3EF6D3-FECD-4E55-BFAF-A40F3F96B655}" type="slidenum">
              <a:rPr lang="en-GB"/>
              <a:t>3</a:t>
            </a:fld>
            <a:endParaRPr lang="en-GB"/>
          </a:p>
        </p:txBody>
      </p:sp>
    </p:spTree>
    <p:extLst>
      <p:ext uri="{BB962C8B-B14F-4D97-AF65-F5344CB8AC3E}">
        <p14:creationId xmlns:p14="http://schemas.microsoft.com/office/powerpoint/2010/main" val="5253107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Amazon Go it’s the first store that sells grocery and prepared food without cashiers or check out lines. Using modern technology, items are scanned, and customers are charged from their account on the way out with their items.</a:t>
            </a:r>
          </a:p>
          <a:p>
            <a:r>
              <a:rPr lang="en-US" dirty="0">
                <a:cs typeface="Calibri"/>
              </a:rPr>
              <a:t>Amazon 4-star and pop-up stores is based on customer. The store is selling items that have 4 stars and above rating, and also selling brand new products which are online on amazon.com.</a:t>
            </a:r>
          </a:p>
          <a:p>
            <a:r>
              <a:rPr lang="en-US" dirty="0">
                <a:cs typeface="Calibri"/>
              </a:rPr>
              <a:t>Promoting products on Alexa is device that allows people to buy their shopping by voice.</a:t>
            </a:r>
          </a:p>
          <a:p>
            <a:r>
              <a:rPr lang="en-US" dirty="0">
                <a:cs typeface="Calibri"/>
              </a:rPr>
              <a:t>Amazon-branded bank accounts is the idea of a product for younger people and it would allow them to shop without bank accounts.</a:t>
            </a:r>
          </a:p>
          <a:p>
            <a:r>
              <a:rPr lang="en-US" dirty="0">
                <a:cs typeface="Calibri"/>
              </a:rPr>
              <a:t>Amazon prime offer services that members can enjoy </a:t>
            </a:r>
            <a:r>
              <a:rPr lang="en-US" dirty="0"/>
              <a:t>free e-books, photo storage, ad-free music, discounts at whole foods, and amazon key, a service which enables delivery inside your home.</a:t>
            </a:r>
            <a:endParaRPr lang="en-US" dirty="0">
              <a:cs typeface="Calibri"/>
            </a:endParaRPr>
          </a:p>
        </p:txBody>
      </p:sp>
      <p:sp>
        <p:nvSpPr>
          <p:cNvPr id="4" name="Slide Number Placeholder 3"/>
          <p:cNvSpPr>
            <a:spLocks noGrp="1"/>
          </p:cNvSpPr>
          <p:nvPr>
            <p:ph type="sldNum" sz="quarter" idx="5"/>
          </p:nvPr>
        </p:nvSpPr>
        <p:spPr/>
        <p:txBody>
          <a:bodyPr/>
          <a:lstStyle/>
          <a:p>
            <a:fld id="{0E3EF6D3-FECD-4E55-BFAF-A40F3F96B655}" type="slidenum">
              <a:rPr lang="en-GB"/>
              <a:t>4</a:t>
            </a:fld>
            <a:endParaRPr lang="en-GB"/>
          </a:p>
        </p:txBody>
      </p:sp>
    </p:spTree>
    <p:extLst>
      <p:ext uri="{BB962C8B-B14F-4D97-AF65-F5344CB8AC3E}">
        <p14:creationId xmlns:p14="http://schemas.microsoft.com/office/powerpoint/2010/main" val="19439813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reason why Amazon had very positive impact on their customers around the world since 1994 is because of its mission and vision statements.</a:t>
            </a:r>
            <a:endParaRPr lang="en-US" dirty="0">
              <a:cs typeface="Calibri"/>
            </a:endParaRPr>
          </a:p>
          <a:p>
            <a:r>
              <a:rPr lang="en-US" dirty="0">
                <a:cs typeface="Calibri"/>
              </a:rPr>
              <a:t>Amazon mission statement describes what customers should expect from the company such as low pricing, variety and personal satisfaction.</a:t>
            </a:r>
            <a:endParaRPr lang="en-US" dirty="0"/>
          </a:p>
          <a:p>
            <a:r>
              <a:rPr lang="en-US" dirty="0"/>
              <a:t>Amazon vision statement tells that the company wants to be the destination where all customers feel satisfied in all ways.</a:t>
            </a:r>
            <a:endParaRPr lang="en-US" dirty="0">
              <a:cs typeface="Calibri"/>
            </a:endParaRPr>
          </a:p>
        </p:txBody>
      </p:sp>
      <p:sp>
        <p:nvSpPr>
          <p:cNvPr id="4" name="Slide Number Placeholder 3"/>
          <p:cNvSpPr>
            <a:spLocks noGrp="1"/>
          </p:cNvSpPr>
          <p:nvPr>
            <p:ph type="sldNum" sz="quarter" idx="5"/>
          </p:nvPr>
        </p:nvSpPr>
        <p:spPr/>
        <p:txBody>
          <a:bodyPr/>
          <a:lstStyle/>
          <a:p>
            <a:fld id="{0E3EF6D3-FECD-4E55-BFAF-A40F3F96B655}" type="slidenum">
              <a:rPr lang="en-GB"/>
              <a:t>5</a:t>
            </a:fld>
            <a:endParaRPr lang="en-GB"/>
          </a:p>
        </p:txBody>
      </p:sp>
    </p:spTree>
    <p:extLst>
      <p:ext uri="{BB962C8B-B14F-4D97-AF65-F5344CB8AC3E}">
        <p14:creationId xmlns:p14="http://schemas.microsoft.com/office/powerpoint/2010/main" val="4179907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Amazon is currently the largest online retailer offering over 71 products and services. Formerly Kiva is the name of one of the amazon robotics.</a:t>
            </a:r>
          </a:p>
        </p:txBody>
      </p:sp>
      <p:sp>
        <p:nvSpPr>
          <p:cNvPr id="4" name="Slide Number Placeholder 3"/>
          <p:cNvSpPr>
            <a:spLocks noGrp="1"/>
          </p:cNvSpPr>
          <p:nvPr>
            <p:ph type="sldNum" sz="quarter" idx="5"/>
          </p:nvPr>
        </p:nvSpPr>
        <p:spPr/>
        <p:txBody>
          <a:bodyPr/>
          <a:lstStyle/>
          <a:p>
            <a:fld id="{0E3EF6D3-FECD-4E55-BFAF-A40F3F96B655}" type="slidenum">
              <a:rPr lang="en-GB"/>
              <a:t>6</a:t>
            </a:fld>
            <a:endParaRPr lang="en-GB"/>
          </a:p>
        </p:txBody>
      </p:sp>
    </p:spTree>
    <p:extLst>
      <p:ext uri="{BB962C8B-B14F-4D97-AF65-F5344CB8AC3E}">
        <p14:creationId xmlns:p14="http://schemas.microsoft.com/office/powerpoint/2010/main" val="20103403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B3253CB-5876-4DC5-A013-D49C702663B6}" type="slidenum">
              <a:rPr lang="en-US"/>
              <a:t>7</a:t>
            </a:fld>
            <a:endParaRPr lang="en-US"/>
          </a:p>
        </p:txBody>
      </p:sp>
    </p:spTree>
    <p:extLst>
      <p:ext uri="{BB962C8B-B14F-4D97-AF65-F5344CB8AC3E}">
        <p14:creationId xmlns:p14="http://schemas.microsoft.com/office/powerpoint/2010/main" val="35842312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Amazon robotics has had a huge impact on the delivery service. Prior to amazon having robotics in the warehouse, the job was only done by humans. The process of getting and sending a package would have been couple of days. However, now that there are robotics in the warehouse, people can order a package and it will be delivered in the same day. </a:t>
            </a:r>
          </a:p>
        </p:txBody>
      </p:sp>
      <p:sp>
        <p:nvSpPr>
          <p:cNvPr id="4" name="Slide Number Placeholder 3"/>
          <p:cNvSpPr>
            <a:spLocks noGrp="1"/>
          </p:cNvSpPr>
          <p:nvPr>
            <p:ph type="sldNum" sz="quarter" idx="5"/>
          </p:nvPr>
        </p:nvSpPr>
        <p:spPr/>
        <p:txBody>
          <a:bodyPr/>
          <a:lstStyle/>
          <a:p>
            <a:fld id="{0E3EF6D3-FECD-4E55-BFAF-A40F3F96B655}" type="slidenum">
              <a:rPr lang="en-GB" smtClean="0"/>
              <a:t>8</a:t>
            </a:fld>
            <a:endParaRPr lang="en-GB"/>
          </a:p>
        </p:txBody>
      </p:sp>
    </p:spTree>
    <p:extLst>
      <p:ext uri="{BB962C8B-B14F-4D97-AF65-F5344CB8AC3E}">
        <p14:creationId xmlns:p14="http://schemas.microsoft.com/office/powerpoint/2010/main" val="42464323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Sorting packages is easier and faster than ever. Before the introduction of robotics, sorting packages in the warehouse could take the warehouse operatives days to complete. This is no longer the issue. Robotics now complete this job in 2 hours. </a:t>
            </a:r>
          </a:p>
        </p:txBody>
      </p:sp>
      <p:sp>
        <p:nvSpPr>
          <p:cNvPr id="4" name="Slide Number Placeholder 3"/>
          <p:cNvSpPr>
            <a:spLocks noGrp="1"/>
          </p:cNvSpPr>
          <p:nvPr>
            <p:ph type="sldNum" sz="quarter" idx="5"/>
          </p:nvPr>
        </p:nvSpPr>
        <p:spPr/>
        <p:txBody>
          <a:bodyPr/>
          <a:lstStyle/>
          <a:p>
            <a:fld id="{0E3EF6D3-FECD-4E55-BFAF-A40F3F96B655}" type="slidenum">
              <a:rPr lang="en-GB" smtClean="0"/>
              <a:t>9</a:t>
            </a:fld>
            <a:endParaRPr lang="en-GB"/>
          </a:p>
        </p:txBody>
      </p:sp>
    </p:spTree>
    <p:extLst>
      <p:ext uri="{BB962C8B-B14F-4D97-AF65-F5344CB8AC3E}">
        <p14:creationId xmlns:p14="http://schemas.microsoft.com/office/powerpoint/2010/main" val="38495313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Amazon robotics have started to replace humans. Much of the work in amazon warehouse is now done by the robotics, this has had an impact on the amount of employees needed in the warehouse. Although, the modern technology of robotics is there to make the warehouse operatives jobs easier and the delivery of products to its customers faster, there is no longer the need for as much employees to work as there had been prior to robotics. </a:t>
            </a:r>
          </a:p>
        </p:txBody>
      </p:sp>
      <p:sp>
        <p:nvSpPr>
          <p:cNvPr id="4" name="Slide Number Placeholder 3"/>
          <p:cNvSpPr>
            <a:spLocks noGrp="1"/>
          </p:cNvSpPr>
          <p:nvPr>
            <p:ph type="sldNum" sz="quarter" idx="5"/>
          </p:nvPr>
        </p:nvSpPr>
        <p:spPr/>
        <p:txBody>
          <a:bodyPr/>
          <a:lstStyle/>
          <a:p>
            <a:fld id="{0E3EF6D3-FECD-4E55-BFAF-A40F3F96B655}" type="slidenum">
              <a:rPr lang="en-GB" smtClean="0"/>
              <a:t>10</a:t>
            </a:fld>
            <a:endParaRPr lang="en-GB"/>
          </a:p>
        </p:txBody>
      </p:sp>
    </p:spTree>
    <p:extLst>
      <p:ext uri="{BB962C8B-B14F-4D97-AF65-F5344CB8AC3E}">
        <p14:creationId xmlns:p14="http://schemas.microsoft.com/office/powerpoint/2010/main" val="40131062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Amazon warehouse job can now be described as ‘easy’ This is because the robotics now do the hard job. Robotics have not only had an impact on the delivery service and sorting packages but it has also had an impact on the way the employees work. Warehouse operative now no longer need to lift the heavy packages. This is not the only plus for the employees. Robotics in the warehouse bring the package to the worker. Therefore, all that has to be done by the worker is to pack the package. This has had an huge impact on how employees work in the warehouse. </a:t>
            </a:r>
          </a:p>
        </p:txBody>
      </p:sp>
      <p:sp>
        <p:nvSpPr>
          <p:cNvPr id="4" name="Slide Number Placeholder 3"/>
          <p:cNvSpPr>
            <a:spLocks noGrp="1"/>
          </p:cNvSpPr>
          <p:nvPr>
            <p:ph type="sldNum" sz="quarter" idx="5"/>
          </p:nvPr>
        </p:nvSpPr>
        <p:spPr/>
        <p:txBody>
          <a:bodyPr/>
          <a:lstStyle/>
          <a:p>
            <a:fld id="{0E3EF6D3-FECD-4E55-BFAF-A40F3F96B655}" type="slidenum">
              <a:rPr lang="en-GB" smtClean="0"/>
              <a:t>11</a:t>
            </a:fld>
            <a:endParaRPr lang="en-GB"/>
          </a:p>
        </p:txBody>
      </p:sp>
    </p:spTree>
    <p:extLst>
      <p:ext uri="{BB962C8B-B14F-4D97-AF65-F5344CB8AC3E}">
        <p14:creationId xmlns:p14="http://schemas.microsoft.com/office/powerpoint/2010/main" val="37940014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Prior to robotics, losing a package in the warehouse was a big thing. Because amazon warehouses are not small buildings, it was very hard to find a lost package. However, this issue has now been resolved by the robotics. Now, if a package is lost the robotics can easily find the package. This is because the robotics can now identify where in the warehouse exactly the package is. This will allow the worker to find the package easily through a navigation system. The robotics are moving all over the warehouse, in order for the employee to move safely around the warehouse to find the package, their navigation device have sensors which tells the robots that they need to stop as someone is passing by. </a:t>
            </a:r>
          </a:p>
        </p:txBody>
      </p:sp>
      <p:sp>
        <p:nvSpPr>
          <p:cNvPr id="4" name="Slide Number Placeholder 3"/>
          <p:cNvSpPr>
            <a:spLocks noGrp="1"/>
          </p:cNvSpPr>
          <p:nvPr>
            <p:ph type="sldNum" sz="quarter" idx="5"/>
          </p:nvPr>
        </p:nvSpPr>
        <p:spPr/>
        <p:txBody>
          <a:bodyPr/>
          <a:lstStyle/>
          <a:p>
            <a:fld id="{0E3EF6D3-FECD-4E55-BFAF-A40F3F96B655}" type="slidenum">
              <a:rPr lang="en-GB" smtClean="0"/>
              <a:t>12</a:t>
            </a:fld>
            <a:endParaRPr lang="en-GB"/>
          </a:p>
        </p:txBody>
      </p:sp>
    </p:spTree>
    <p:extLst>
      <p:ext uri="{BB962C8B-B14F-4D97-AF65-F5344CB8AC3E}">
        <p14:creationId xmlns:p14="http://schemas.microsoft.com/office/powerpoint/2010/main" val="13735336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Hello there my name is Paulina Dandasova and i will be speaking to you about insights of amazon modern technology when 2012 Amazon brought robots by Kiva for $775 million and this is the successed throughout the years.</a:t>
            </a:r>
          </a:p>
        </p:txBody>
      </p:sp>
      <p:sp>
        <p:nvSpPr>
          <p:cNvPr id="4" name="Slide Number Placeholder 3"/>
          <p:cNvSpPr>
            <a:spLocks noGrp="1"/>
          </p:cNvSpPr>
          <p:nvPr>
            <p:ph type="sldNum" sz="quarter" idx="5"/>
          </p:nvPr>
        </p:nvSpPr>
        <p:spPr/>
        <p:txBody>
          <a:bodyPr/>
          <a:lstStyle/>
          <a:p>
            <a:fld id="{E9604588-1A68-4F46-8543-F3F71D85DA9E}" type="slidenum">
              <a:rPr lang="en-US" smtClean="0"/>
              <a:t>13</a:t>
            </a:fld>
            <a:endParaRPr lang="en-US"/>
          </a:p>
        </p:txBody>
      </p:sp>
    </p:spTree>
    <p:extLst>
      <p:ext uri="{BB962C8B-B14F-4D97-AF65-F5344CB8AC3E}">
        <p14:creationId xmlns:p14="http://schemas.microsoft.com/office/powerpoint/2010/main" val="9538218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Significantly Amazons packing and shipping improved and the wider use of robots at the fulfillment centres had a direct impact on its productivity. These robots increase efficiency and safety a fulfillment centers, they make it possibke to store 40 percent more inventory, which in makers it easier to fulfill Amazon Prime and other orders on time since it’s less likely an item will run out. As such, robotics make a significant contribution in Amazon’s drive to deliver a smarter, faster, more consistent customer experience.</a:t>
            </a:r>
          </a:p>
        </p:txBody>
      </p:sp>
      <p:sp>
        <p:nvSpPr>
          <p:cNvPr id="4" name="Slide Number Placeholder 3"/>
          <p:cNvSpPr>
            <a:spLocks noGrp="1"/>
          </p:cNvSpPr>
          <p:nvPr>
            <p:ph type="sldNum" sz="quarter" idx="5"/>
          </p:nvPr>
        </p:nvSpPr>
        <p:spPr/>
        <p:txBody>
          <a:bodyPr/>
          <a:lstStyle/>
          <a:p>
            <a:fld id="{0E3EF6D3-FECD-4E55-BFAF-A40F3F96B655}" type="slidenum">
              <a:rPr lang="en-GB" smtClean="0"/>
              <a:t>14</a:t>
            </a:fld>
            <a:endParaRPr lang="en-GB"/>
          </a:p>
        </p:txBody>
      </p:sp>
    </p:spTree>
    <p:extLst>
      <p:ext uri="{BB962C8B-B14F-4D97-AF65-F5344CB8AC3E}">
        <p14:creationId xmlns:p14="http://schemas.microsoft.com/office/powerpoint/2010/main" val="219252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b="0" i="0">
                <a:solidFill>
                  <a:srgbClr val="333333"/>
                </a:solidFill>
                <a:effectLst/>
                <a:latin typeface="AmazonEmber"/>
              </a:rPr>
              <a:t>AWS RoboMaker is a service that makes it easy to develop, simulate, and deploy intelligent robotics applications at scale. It removes the heavy lifting from each step of robotics development so you can focus on creating innovative robotics application.</a:t>
            </a:r>
          </a:p>
          <a:p>
            <a:pPr rtl="0"/>
            <a:endParaRPr lang="en-GB" b="0" i="0">
              <a:solidFill>
                <a:srgbClr val="333333"/>
              </a:solidFill>
              <a:effectLst/>
              <a:latin typeface="AmazonEmber"/>
            </a:endParaRPr>
          </a:p>
          <a:p>
            <a:pPr rtl="0"/>
            <a:r>
              <a:rPr lang="en-GB" b="0" i="0">
                <a:solidFill>
                  <a:srgbClr val="333333"/>
                </a:solidFill>
                <a:effectLst/>
                <a:latin typeface="AmazonEmber"/>
              </a:rPr>
              <a:t>How do you use AWS robomaker? </a:t>
            </a:r>
          </a:p>
          <a:p>
            <a:pPr rtl="0"/>
            <a:endParaRPr lang="en-GB" b="0" i="0">
              <a:solidFill>
                <a:srgbClr val="333333"/>
              </a:solidFill>
              <a:effectLst/>
              <a:latin typeface="AmazonEmber"/>
            </a:endParaRPr>
          </a:p>
          <a:p>
            <a:pPr marL="228600" indent="-228600" rtl="0">
              <a:buFont typeface="+mj-lt"/>
              <a:buAutoNum type="arabicPeriod"/>
            </a:pPr>
            <a:r>
              <a:rPr lang="en-GB" b="0" i="0">
                <a:solidFill>
                  <a:srgbClr val="333333"/>
                </a:solidFill>
                <a:effectLst/>
                <a:latin typeface="AmazonEmber"/>
              </a:rPr>
              <a:t>Build a robot application – Build an X86_64 architecture version of the robot application </a:t>
            </a:r>
          </a:p>
          <a:p>
            <a:pPr marL="228600" indent="-228600" rtl="0">
              <a:buFont typeface="+mj-lt"/>
              <a:buAutoNum type="arabicPeriod"/>
            </a:pPr>
            <a:endParaRPr lang="en-GB" b="0" i="0">
              <a:solidFill>
                <a:srgbClr val="333333"/>
              </a:solidFill>
              <a:effectLst/>
              <a:latin typeface="AmazonEmber"/>
            </a:endParaRPr>
          </a:p>
          <a:p>
            <a:pPr marL="228600" indent="-228600" rtl="0">
              <a:buFont typeface="+mj-lt"/>
              <a:buAutoNum type="arabicPeriod"/>
            </a:pPr>
            <a:r>
              <a:rPr lang="en-GB" b="0" i="0">
                <a:solidFill>
                  <a:srgbClr val="333333"/>
                </a:solidFill>
                <a:effectLst/>
                <a:latin typeface="AmazonEmber"/>
              </a:rPr>
              <a:t>Build a simulation application - Include a 3D artificial world and Gazebo</a:t>
            </a:r>
          </a:p>
          <a:p>
            <a:pPr marL="228600" indent="-228600" rtl="0">
              <a:buFont typeface="+mj-lt"/>
              <a:buAutoNum type="arabicPeriod"/>
            </a:pPr>
            <a:endParaRPr lang="en-GB" b="0" i="0">
              <a:solidFill>
                <a:srgbClr val="333333"/>
              </a:solidFill>
              <a:effectLst/>
              <a:latin typeface="AmazonEmber"/>
            </a:endParaRPr>
          </a:p>
          <a:p>
            <a:pPr marL="228600" indent="-228600" rtl="0">
              <a:buFont typeface="+mj-lt"/>
              <a:buAutoNum type="arabicPeriod"/>
            </a:pPr>
            <a:r>
              <a:rPr lang="en-GB" b="0" i="0">
                <a:solidFill>
                  <a:srgbClr val="333333"/>
                </a:solidFill>
                <a:effectLst/>
                <a:latin typeface="AmazonEmber"/>
              </a:rPr>
              <a:t>Launch a AWS Robomaker simulation- train machine learning models</a:t>
            </a:r>
          </a:p>
          <a:p>
            <a:pPr marL="228600" indent="-228600" rtl="0">
              <a:buFont typeface="+mj-lt"/>
              <a:buAutoNum type="arabicPeriod"/>
            </a:pPr>
            <a:endParaRPr lang="en-GB" b="0" i="0">
              <a:solidFill>
                <a:srgbClr val="333333"/>
              </a:solidFill>
              <a:effectLst/>
              <a:latin typeface="AmazonEmber"/>
            </a:endParaRPr>
          </a:p>
          <a:p>
            <a:pPr marL="228600" indent="-228600" rtl="0">
              <a:buFont typeface="+mj-lt"/>
              <a:buAutoNum type="arabicPeriod"/>
            </a:pPr>
            <a:r>
              <a:rPr lang="en-GB" b="0" i="0">
                <a:solidFill>
                  <a:srgbClr val="333333"/>
                </a:solidFill>
                <a:effectLst/>
                <a:latin typeface="AmazonEmber"/>
              </a:rPr>
              <a:t>  Deploy a robot application  </a:t>
            </a:r>
          </a:p>
          <a:p>
            <a:pPr marL="228600" indent="-228600" rtl="0">
              <a:buFont typeface="+mj-lt"/>
              <a:buAutoNum type="arabicPeriod"/>
            </a:pPr>
            <a:endParaRPr lang="en-GB" b="0" i="0">
              <a:solidFill>
                <a:srgbClr val="333333"/>
              </a:solidFill>
              <a:effectLst/>
              <a:latin typeface="AmazonEmber"/>
            </a:endParaRPr>
          </a:p>
          <a:p>
            <a:pPr marL="228600" indent="-228600" rtl="0">
              <a:buFont typeface="+mj-lt"/>
              <a:buAutoNum type="arabicPeriod"/>
            </a:pPr>
            <a:r>
              <a:rPr lang="en-GB" b="0" i="0">
                <a:solidFill>
                  <a:srgbClr val="333333"/>
                </a:solidFill>
                <a:effectLst/>
                <a:latin typeface="AmazonEmber"/>
              </a:rPr>
              <a:t>Access logging and monitoring features</a:t>
            </a:r>
          </a:p>
          <a:p>
            <a:pPr marL="228600" indent="-228600" rtl="0">
              <a:buFont typeface="+mj-lt"/>
              <a:buAutoNum type="arabicPeriod"/>
            </a:pPr>
            <a:endParaRPr lang="en-GB" b="0" i="0">
              <a:solidFill>
                <a:srgbClr val="333333"/>
              </a:solidFill>
              <a:effectLst/>
              <a:latin typeface="AmazonEmber"/>
            </a:endParaRPr>
          </a:p>
          <a:p>
            <a:pPr marL="228600" indent="-228600" rtl="0">
              <a:buFont typeface="+mj-lt"/>
              <a:buAutoNum type="arabicPeriod"/>
            </a:pPr>
            <a:endParaRPr lang="en-GB" b="0" i="0">
              <a:solidFill>
                <a:srgbClr val="333333"/>
              </a:solidFill>
              <a:effectLst/>
              <a:latin typeface="AmazonEmber"/>
            </a:endParaRPr>
          </a:p>
        </p:txBody>
      </p:sp>
      <p:sp>
        <p:nvSpPr>
          <p:cNvPr id="4" name="Slide Number Placeholder 3"/>
          <p:cNvSpPr>
            <a:spLocks noGrp="1"/>
          </p:cNvSpPr>
          <p:nvPr>
            <p:ph type="sldNum" sz="quarter" idx="5"/>
          </p:nvPr>
        </p:nvSpPr>
        <p:spPr/>
        <p:txBody>
          <a:bodyPr/>
          <a:lstStyle/>
          <a:p>
            <a:fld id="{0E3EF6D3-FECD-4E55-BFAF-A40F3F96B655}" type="slidenum">
              <a:rPr lang="en-GB" smtClean="0"/>
              <a:t>15</a:t>
            </a:fld>
            <a:endParaRPr lang="en-GB"/>
          </a:p>
        </p:txBody>
      </p:sp>
    </p:spTree>
    <p:extLst>
      <p:ext uri="{BB962C8B-B14F-4D97-AF65-F5344CB8AC3E}">
        <p14:creationId xmlns:p14="http://schemas.microsoft.com/office/powerpoint/2010/main" val="35581937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These robots, the smaller model are approximately 2 feet by 2.5 feet, 18 inches high and capable of lifting 1,000 pounds. The larger model are capable of carrying pallets with loads as heavy as 3,000 pounds. Both are a distinctive orange colour. The maximum velocity of the robots was 1.3 meters per second.</a:t>
            </a:r>
          </a:p>
        </p:txBody>
      </p:sp>
      <p:sp>
        <p:nvSpPr>
          <p:cNvPr id="4" name="Slide Number Placeholder 3"/>
          <p:cNvSpPr>
            <a:spLocks noGrp="1"/>
          </p:cNvSpPr>
          <p:nvPr>
            <p:ph type="sldNum" sz="quarter" idx="5"/>
          </p:nvPr>
        </p:nvSpPr>
        <p:spPr/>
        <p:txBody>
          <a:bodyPr/>
          <a:lstStyle/>
          <a:p>
            <a:fld id="{0E3EF6D3-FECD-4E55-BFAF-A40F3F96B655}" type="slidenum">
              <a:rPr lang="en-GB" smtClean="0"/>
              <a:t>16</a:t>
            </a:fld>
            <a:endParaRPr lang="en-GB"/>
          </a:p>
        </p:txBody>
      </p:sp>
    </p:spTree>
    <p:extLst>
      <p:ext uri="{BB962C8B-B14F-4D97-AF65-F5344CB8AC3E}">
        <p14:creationId xmlns:p14="http://schemas.microsoft.com/office/powerpoint/2010/main" val="31512989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“click to ship” time at Amazon has decreased from 60-70 minutes with human opIerators to 15 minutes using Kiva robots. These robots are not only more efficient but also take up less space than their human counterparts.  </a:t>
            </a:r>
          </a:p>
          <a:p>
            <a:r>
              <a:rPr lang="en-GB"/>
              <a:t>Another good thing is, unlike a human workforce, robots and machines don’t feel the need to take holidays, sick days or even a lunch break, they dont require a health insurance or a monthly wage. </a:t>
            </a:r>
            <a:endParaRPr lang="en-US"/>
          </a:p>
        </p:txBody>
      </p:sp>
      <p:sp>
        <p:nvSpPr>
          <p:cNvPr id="4" name="Slide Number Placeholder 3"/>
          <p:cNvSpPr>
            <a:spLocks noGrp="1"/>
          </p:cNvSpPr>
          <p:nvPr>
            <p:ph type="sldNum" sz="quarter" idx="5"/>
          </p:nvPr>
        </p:nvSpPr>
        <p:spPr/>
        <p:txBody>
          <a:bodyPr/>
          <a:lstStyle/>
          <a:p>
            <a:fld id="{0E3EF6D3-FECD-4E55-BFAF-A40F3F96B655}" type="slidenum">
              <a:rPr lang="en-GB" smtClean="0"/>
              <a:t>17</a:t>
            </a:fld>
            <a:endParaRPr lang="en-GB"/>
          </a:p>
        </p:txBody>
      </p:sp>
    </p:spTree>
    <p:extLst>
      <p:ext uri="{BB962C8B-B14F-4D97-AF65-F5344CB8AC3E}">
        <p14:creationId xmlns:p14="http://schemas.microsoft.com/office/powerpoint/2010/main" val="23705980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Amazon was the first online company that invested in robots, to help people working in warehouses with task such as; ability to pick up orders and deposit them in packing stations. In next </a:t>
            </a:r>
            <a:r>
              <a:rPr lang="en-US" dirty="0" err="1">
                <a:cs typeface="Calibri"/>
              </a:rPr>
              <a:t>slideds</a:t>
            </a:r>
            <a:r>
              <a:rPr lang="en-US" dirty="0">
                <a:cs typeface="Calibri"/>
              </a:rPr>
              <a:t> </a:t>
            </a:r>
            <a:r>
              <a:rPr lang="en-US" dirty="0" err="1">
                <a:cs typeface="Calibri"/>
              </a:rPr>
              <a:t>im</a:t>
            </a:r>
            <a:r>
              <a:rPr lang="en-US" dirty="0">
                <a:cs typeface="Calibri"/>
              </a:rPr>
              <a:t> going to talk about positive and negative impact of robots in warehouse.</a:t>
            </a:r>
          </a:p>
        </p:txBody>
      </p:sp>
      <p:sp>
        <p:nvSpPr>
          <p:cNvPr id="4" name="Slide Number Placeholder 3"/>
          <p:cNvSpPr>
            <a:spLocks noGrp="1"/>
          </p:cNvSpPr>
          <p:nvPr>
            <p:ph type="sldNum" sz="quarter" idx="5"/>
          </p:nvPr>
        </p:nvSpPr>
        <p:spPr/>
        <p:txBody>
          <a:bodyPr/>
          <a:lstStyle/>
          <a:p>
            <a:fld id="{0E3EF6D3-FECD-4E55-BFAF-A40F3F96B655}" type="slidenum">
              <a:rPr lang="en-GB"/>
              <a:t>18</a:t>
            </a:fld>
            <a:endParaRPr lang="en-GB"/>
          </a:p>
        </p:txBody>
      </p:sp>
    </p:spTree>
    <p:extLst>
      <p:ext uri="{BB962C8B-B14F-4D97-AF65-F5344CB8AC3E}">
        <p14:creationId xmlns:p14="http://schemas.microsoft.com/office/powerpoint/2010/main" val="28945611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Robots have lots if positive impacts in warehouses. </a:t>
            </a:r>
            <a:r>
              <a:rPr lang="en-US" dirty="0" err="1">
                <a:cs typeface="Calibri"/>
              </a:rPr>
              <a:t>Im</a:t>
            </a:r>
            <a:r>
              <a:rPr lang="en-US" dirty="0">
                <a:cs typeface="Calibri"/>
              </a:rPr>
              <a:t> going to talk about three main advantages of using modern technology.</a:t>
            </a:r>
            <a:endParaRPr lang="en-US" dirty="0"/>
          </a:p>
          <a:p>
            <a:r>
              <a:rPr lang="en-US" dirty="0">
                <a:cs typeface="Calibri"/>
              </a:rPr>
              <a:t>Robots are designed to manage routine task with </a:t>
            </a:r>
            <a:r>
              <a:rPr lang="en-US" dirty="0" err="1">
                <a:cs typeface="Calibri"/>
              </a:rPr>
              <a:t>acuracy</a:t>
            </a:r>
            <a:r>
              <a:rPr lang="en-US" dirty="0">
                <a:cs typeface="Calibri"/>
              </a:rPr>
              <a:t> for a long period of time. Which means that the warehouse can increase the productivity, and also employees can work on different projects.</a:t>
            </a:r>
            <a:endParaRPr lang="en-US" dirty="0"/>
          </a:p>
          <a:p>
            <a:r>
              <a:rPr lang="en-US" dirty="0">
                <a:cs typeface="Calibri"/>
              </a:rPr>
              <a:t>Most employees needs a break whenever it’s just a tea break or a lunch break to rest. Robots that we are talking about can work long shifts without taking any brake.</a:t>
            </a:r>
            <a:endParaRPr lang="en-US" dirty="0"/>
          </a:p>
          <a:p>
            <a:r>
              <a:rPr lang="en-US" dirty="0"/>
              <a:t>Robots are programmed with sensors, they can perform their work while avoiding other robots and objects. This benefit lowers the chances of serious accidents that could impact a human worker’s health and safety.</a:t>
            </a:r>
          </a:p>
          <a:p>
            <a:endParaRPr lang="en-US" dirty="0">
              <a:cs typeface="Calibri"/>
            </a:endParaRPr>
          </a:p>
        </p:txBody>
      </p:sp>
      <p:sp>
        <p:nvSpPr>
          <p:cNvPr id="4" name="Slide Number Placeholder 3"/>
          <p:cNvSpPr>
            <a:spLocks noGrp="1"/>
          </p:cNvSpPr>
          <p:nvPr>
            <p:ph type="sldNum" sz="quarter" idx="5"/>
          </p:nvPr>
        </p:nvSpPr>
        <p:spPr/>
        <p:txBody>
          <a:bodyPr/>
          <a:lstStyle/>
          <a:p>
            <a:fld id="{0E3EF6D3-FECD-4E55-BFAF-A40F3F96B655}" type="slidenum">
              <a:rPr lang="en-GB"/>
              <a:t>19</a:t>
            </a:fld>
            <a:endParaRPr lang="en-GB"/>
          </a:p>
        </p:txBody>
      </p:sp>
    </p:spTree>
    <p:extLst>
      <p:ext uri="{BB962C8B-B14F-4D97-AF65-F5344CB8AC3E}">
        <p14:creationId xmlns:p14="http://schemas.microsoft.com/office/powerpoint/2010/main" val="41900680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As technology improves and robots become more intelligent and can do more task, it will be less jobs for people. </a:t>
            </a:r>
            <a:endParaRPr lang="en-US" dirty="0"/>
          </a:p>
          <a:p>
            <a:r>
              <a:rPr lang="en-US" dirty="0">
                <a:cs typeface="Calibri"/>
              </a:rPr>
              <a:t>The other advantage of robots working in warehouses is that they can only follow the program that its been hard-coded into system. If anything goes wrong in the warehouse, they cant find any solution to solve the problem.</a:t>
            </a:r>
            <a:endParaRPr lang="en-US" dirty="0"/>
          </a:p>
          <a:p>
            <a:r>
              <a:rPr lang="en-US" dirty="0">
                <a:cs typeface="Calibri"/>
              </a:rPr>
              <a:t>Companies with robotics such is amazon, can save money by paying wages to employee but they have to pay for </a:t>
            </a:r>
            <a:r>
              <a:rPr lang="en-US" dirty="0" err="1">
                <a:cs typeface="Calibri"/>
              </a:rPr>
              <a:t>maintance</a:t>
            </a:r>
            <a:r>
              <a:rPr lang="en-US" dirty="0">
                <a:cs typeface="Calibri"/>
              </a:rPr>
              <a:t> and programing of technology. As there are only few companies that are using skilled robotics, to maintain and to program them can cost huge </a:t>
            </a:r>
            <a:r>
              <a:rPr lang="en-US" dirty="0" err="1">
                <a:cs typeface="Calibri"/>
              </a:rPr>
              <a:t>ammount</a:t>
            </a:r>
            <a:r>
              <a:rPr lang="en-US" dirty="0">
                <a:cs typeface="Calibri"/>
              </a:rPr>
              <a:t> of money.</a:t>
            </a:r>
          </a:p>
        </p:txBody>
      </p:sp>
      <p:sp>
        <p:nvSpPr>
          <p:cNvPr id="4" name="Slide Number Placeholder 3"/>
          <p:cNvSpPr>
            <a:spLocks noGrp="1"/>
          </p:cNvSpPr>
          <p:nvPr>
            <p:ph type="sldNum" sz="quarter" idx="5"/>
          </p:nvPr>
        </p:nvSpPr>
        <p:spPr/>
        <p:txBody>
          <a:bodyPr/>
          <a:lstStyle/>
          <a:p>
            <a:fld id="{0E3EF6D3-FECD-4E55-BFAF-A40F3F96B655}" type="slidenum">
              <a:rPr lang="en-GB"/>
              <a:t>20</a:t>
            </a:fld>
            <a:endParaRPr lang="en-GB"/>
          </a:p>
        </p:txBody>
      </p:sp>
    </p:spTree>
    <p:extLst>
      <p:ext uri="{BB962C8B-B14F-4D97-AF65-F5344CB8AC3E}">
        <p14:creationId xmlns:p14="http://schemas.microsoft.com/office/powerpoint/2010/main" val="14105426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Traditional technology has proven to be very useful in the recent years. </a:t>
            </a:r>
            <a:r>
              <a:rPr lang="en-GB" sz="1200" b="0" i="0" kern="1200" dirty="0">
                <a:solidFill>
                  <a:schemeClr val="tx1"/>
                </a:solidFill>
                <a:effectLst/>
                <a:latin typeface="+mn-lt"/>
                <a:ea typeface="+mn-ea"/>
                <a:cs typeface="+mn-cs"/>
              </a:rPr>
              <a:t>Today, technology is very important because it is used for almost everything. </a:t>
            </a:r>
            <a:endParaRPr lang="en-GB" dirty="0"/>
          </a:p>
          <a:p>
            <a:r>
              <a:rPr lang="en-GB" dirty="0"/>
              <a:t>This applies to amazon too, amazon has been using traditional technology such as mobile phones in various ways to for the use of their business. For example, creating an amazon app on the phone, to allow the customers easier access to their products but also to come along with the trends. On the other hand, modern technology such as robotics, is another level of technology. This is the innovation of technology. Robotics are there to replace humans. Robotics has proven to be successful at completing human job, completing the human job even better than humans themselves. </a:t>
            </a:r>
          </a:p>
          <a:p>
            <a:r>
              <a:rPr lang="en-GB" dirty="0"/>
              <a:t>This is very important because robotics get the job done much quicker than humans, which allows quicker services to customers. </a:t>
            </a:r>
          </a:p>
          <a:p>
            <a:r>
              <a:rPr lang="en-GB" dirty="0"/>
              <a:t>Stopping the use of robotics would mean a step back for amazon, this is because the job would not be done as fast as it is now. Therefore, their profit would not be as good as it is now. </a:t>
            </a:r>
          </a:p>
          <a:p>
            <a:endParaRPr lang="en-GB" dirty="0"/>
          </a:p>
        </p:txBody>
      </p:sp>
      <p:sp>
        <p:nvSpPr>
          <p:cNvPr id="4" name="Slide Number Placeholder 3"/>
          <p:cNvSpPr>
            <a:spLocks noGrp="1"/>
          </p:cNvSpPr>
          <p:nvPr>
            <p:ph type="sldNum" sz="quarter" idx="5"/>
          </p:nvPr>
        </p:nvSpPr>
        <p:spPr/>
        <p:txBody>
          <a:bodyPr/>
          <a:lstStyle/>
          <a:p>
            <a:fld id="{0E3EF6D3-FECD-4E55-BFAF-A40F3F96B655}" type="slidenum">
              <a:rPr lang="en-GB" smtClean="0"/>
              <a:t>21</a:t>
            </a:fld>
            <a:endParaRPr lang="en-GB"/>
          </a:p>
        </p:txBody>
      </p:sp>
    </p:spTree>
    <p:extLst>
      <p:ext uri="{BB962C8B-B14F-4D97-AF65-F5344CB8AC3E}">
        <p14:creationId xmlns:p14="http://schemas.microsoft.com/office/powerpoint/2010/main" val="28523485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conclude, Amzon.com has gone through rapid changes and developments through the years. From selling e-books to having robotics working in their warehouse. These changes have gained amazon a better name, more customers and better income. This is a clear positive impact of the modern technology on Amazon.com. Amazon robotics have not only allowed amazon.com to improve its services but also to ease the work of their employees in the warehouse. On the other hand, modern technology and the use of robotics in warehouses has changed the amount of employees needed in the warehouse. Therefore, amazon warehouses now no longer need the amount of employees like they did prior to robotics. Thus, modern technology has impacted amazon.com both in a positive but also in a negative way. </a:t>
            </a:r>
          </a:p>
        </p:txBody>
      </p:sp>
      <p:sp>
        <p:nvSpPr>
          <p:cNvPr id="4" name="Slide Number Placeholder 3"/>
          <p:cNvSpPr>
            <a:spLocks noGrp="1"/>
          </p:cNvSpPr>
          <p:nvPr>
            <p:ph type="sldNum" sz="quarter" idx="5"/>
          </p:nvPr>
        </p:nvSpPr>
        <p:spPr/>
        <p:txBody>
          <a:bodyPr/>
          <a:lstStyle/>
          <a:p>
            <a:fld id="{0E3EF6D3-FECD-4E55-BFAF-A40F3F96B655}" type="slidenum">
              <a:rPr lang="en-GB" smtClean="0"/>
              <a:t>22</a:t>
            </a:fld>
            <a:endParaRPr lang="en-GB"/>
          </a:p>
        </p:txBody>
      </p:sp>
    </p:spTree>
    <p:extLst>
      <p:ext uri="{BB962C8B-B14F-4D97-AF65-F5344CB8AC3E}">
        <p14:creationId xmlns:p14="http://schemas.microsoft.com/office/powerpoint/2010/main" val="2512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5/6/2020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5789837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p>
            <a:fld id="{4509A250-FF31-4206-8172-F9D3106AACB1}" type="datetimeFigureOut">
              <a:rPr lang="en-US" dirty="0"/>
              <a:t>5/6/2020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0442362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74313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96027F-7875-4030-9381-8BD8C4F21935}" type="datetimeFigureOut">
              <a:rPr lang="en-US" dirty="0"/>
              <a:t>5/6/2020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938619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96027F-7875-4030-9381-8BD8C4F21935}" type="datetimeFigureOut">
              <a:rPr lang="en-US" dirty="0"/>
              <a:t>5/6/2020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596800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5/6/2020</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853021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5/6/2020</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79996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5/6/2020</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4240315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1475569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58272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46299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Tree>
    <p:extLst>
      <p:ext uri="{BB962C8B-B14F-4D97-AF65-F5344CB8AC3E}">
        <p14:creationId xmlns:p14="http://schemas.microsoft.com/office/powerpoint/2010/main" val="14442875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1818608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5/6/2020</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9267913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5/6/2020</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7445045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5/6/2020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5747755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5/6/2020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40600998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5/6/2020</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extLst>
      <p:ext uri="{BB962C8B-B14F-4D97-AF65-F5344CB8AC3E}">
        <p14:creationId xmlns:p14="http://schemas.microsoft.com/office/powerpoint/2010/main" val="3351285597"/>
      </p:ext>
    </p:extLst>
  </p:cSld>
  <p:clrMap bg1="dk1" tx1="lt1" bg2="dk2" tx2="lt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2.png"/><Relationship Id="rId7" Type="http://schemas.openxmlformats.org/officeDocument/2006/relationships/diagramData" Target="../diagrams/data1.xml"/><Relationship Id="rId2" Type="http://schemas.openxmlformats.org/officeDocument/2006/relationships/notesSlide" Target="../notesSlides/notesSlide4.xml"/><Relationship Id="rId1" Type="http://schemas.openxmlformats.org/officeDocument/2006/relationships/slideLayout" Target="../slideLayouts/slideLayout11.xml"/><Relationship Id="rId6" Type="http://schemas.openxmlformats.org/officeDocument/2006/relationships/image" Target="../media/image5.png"/><Relationship Id="rId11" Type="http://schemas.microsoft.com/office/2007/relationships/diagramDrawing" Target="../diagrams/drawing1.xml"/><Relationship Id="rId5" Type="http://schemas.openxmlformats.org/officeDocument/2006/relationships/image" Target="../media/image4.png"/><Relationship Id="rId10" Type="http://schemas.openxmlformats.org/officeDocument/2006/relationships/diagramColors" Target="../diagrams/colors1.xml"/><Relationship Id="rId4" Type="http://schemas.openxmlformats.org/officeDocument/2006/relationships/image" Target="../media/image3.png"/><Relationship Id="rId9"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8.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hyperlink" Target="https://www.businessinsider.com/author/eugene-kim" TargetMode="External"/><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18.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2.png"/><Relationship Id="rId7" Type="http://schemas.openxmlformats.org/officeDocument/2006/relationships/diagramData" Target="../diagrams/data2.xml"/><Relationship Id="rId2" Type="http://schemas.openxmlformats.org/officeDocument/2006/relationships/notesSlide" Target="../notesSlides/notesSlide18.xml"/><Relationship Id="rId1" Type="http://schemas.openxmlformats.org/officeDocument/2006/relationships/slideLayout" Target="../slideLayouts/slideLayout6.xml"/><Relationship Id="rId6" Type="http://schemas.openxmlformats.org/officeDocument/2006/relationships/image" Target="../media/image5.png"/><Relationship Id="rId11" Type="http://schemas.microsoft.com/office/2007/relationships/diagramDrawing" Target="../diagrams/drawing2.xml"/><Relationship Id="rId5" Type="http://schemas.openxmlformats.org/officeDocument/2006/relationships/image" Target="../media/image4.png"/><Relationship Id="rId10" Type="http://schemas.openxmlformats.org/officeDocument/2006/relationships/diagramColors" Target="../diagrams/colors2.xml"/><Relationship Id="rId4" Type="http://schemas.openxmlformats.org/officeDocument/2006/relationships/image" Target="../media/image3.png"/><Relationship Id="rId9"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0.xml"/><Relationship Id="rId1" Type="http://schemas.openxmlformats.org/officeDocument/2006/relationships/slideLayout" Target="../slideLayouts/slideLayout8.xml"/><Relationship Id="rId4" Type="http://schemas.openxmlformats.org/officeDocument/2006/relationships/image" Target="../media/image58.svg"/></Relationships>
</file>

<file path=ppt/slides/_rels/slide22.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8" Type="http://schemas.openxmlformats.org/officeDocument/2006/relationships/hyperlink" Target="https://services.amazon.co.uk/services/sell-online/features-and-benefits.html?ld=SEUKSOAAdGog_2023263780_75431178841_kwd-302400466533_b_372735923213_c_asret_&amp;ld&amp;id=go_cmp-2023263780_adg-75431178841_ad-372735923213_kwd-302400466533_devc_ext-_prd-" TargetMode="External"/><Relationship Id="rId3" Type="http://schemas.openxmlformats.org/officeDocument/2006/relationships/hyperlink" Target="https://www.youtube.com/watch?v=TUx-ljgB-5Q" TargetMode="External"/><Relationship Id="rId7" Type="http://schemas.openxmlformats.org/officeDocument/2006/relationships/hyperlink" Target="https://www.flockfreight.com/2017/11/15/pros-cons-of-robots-in-the-warehouse/" TargetMode="External"/><Relationship Id="rId2" Type="http://schemas.openxmlformats.org/officeDocument/2006/relationships/hyperlink" Target="https://www.youtube.com/watch?v=Yiafb0-gqF4" TargetMode="External"/><Relationship Id="rId1" Type="http://schemas.openxmlformats.org/officeDocument/2006/relationships/slideLayout" Target="../slideLayouts/slideLayout2.xml"/><Relationship Id="rId6" Type="http://schemas.openxmlformats.org/officeDocument/2006/relationships/hyperlink" Target="https://www.information-age.com/modern-technology-advantages-disadvantages-123465637/" TargetMode="External"/><Relationship Id="rId5" Type="http://schemas.openxmlformats.org/officeDocument/2006/relationships/hyperlink" Target="https://www.wired.com/story/amazon-warehouse-robots/" TargetMode="External"/><Relationship Id="rId4" Type="http://schemas.openxmlformats.org/officeDocument/2006/relationships/hyperlink" Target="https://www.vox.com/recode/2019/12/11/20982652/robots-amazon-warehouse-jobs-automa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660" y="104572"/>
            <a:ext cx="9716035" cy="2309359"/>
          </a:xfrm>
        </p:spPr>
        <p:txBody>
          <a:bodyPr>
            <a:normAutofit/>
          </a:bodyPr>
          <a:lstStyle/>
          <a:p>
            <a:r>
              <a:rPr lang="en-GB" sz="4000" dirty="0">
                <a:solidFill>
                  <a:schemeClr val="tx1"/>
                </a:solidFill>
                <a:latin typeface="Arial Black"/>
                <a:cs typeface="Calibri Light"/>
              </a:rPr>
              <a:t>Impact of digital technology at Amazon</a:t>
            </a:r>
            <a:br>
              <a:rPr lang="en-GB" sz="9600" dirty="0">
                <a:latin typeface="Arial Black"/>
                <a:cs typeface="Calibri Light"/>
              </a:rPr>
            </a:br>
            <a:r>
              <a:rPr lang="en-GB" sz="3200" dirty="0">
                <a:solidFill>
                  <a:schemeClr val="bg1"/>
                </a:solidFill>
                <a:latin typeface="Arial Black"/>
                <a:cs typeface="Calibri Light"/>
              </a:rPr>
              <a:t>               </a:t>
            </a:r>
            <a:r>
              <a:rPr lang="en-GB" sz="3200" dirty="0">
                <a:solidFill>
                  <a:schemeClr val="tx1"/>
                </a:solidFill>
                <a:latin typeface="Arial Black"/>
                <a:cs typeface="Calibri Light"/>
              </a:rPr>
              <a:t>Digital skill and Research method</a:t>
            </a:r>
          </a:p>
        </p:txBody>
      </p:sp>
      <p:sp>
        <p:nvSpPr>
          <p:cNvPr id="3" name="Subtitle 2"/>
          <p:cNvSpPr>
            <a:spLocks noGrp="1"/>
          </p:cNvSpPr>
          <p:nvPr>
            <p:ph type="body" idx="1"/>
          </p:nvPr>
        </p:nvSpPr>
        <p:spPr>
          <a:xfrm rot="10800000" flipV="1">
            <a:off x="374100" y="2570429"/>
            <a:ext cx="1819670" cy="425452"/>
          </a:xfrm>
        </p:spPr>
        <p:txBody>
          <a:bodyPr vert="horz" lIns="91440" tIns="45720" rIns="91440" bIns="45720" rtlCol="0" anchor="t">
            <a:normAutofit lnSpcReduction="10000"/>
          </a:bodyPr>
          <a:lstStyle/>
          <a:p>
            <a:pPr algn="l"/>
            <a:r>
              <a:rPr lang="en-GB" b="1" u="sng" dirty="0">
                <a:solidFill>
                  <a:schemeClr val="tx1"/>
                </a:solidFill>
                <a:latin typeface="Cambria"/>
                <a:cs typeface="Calibri"/>
              </a:rPr>
              <a:t>Name:</a:t>
            </a:r>
          </a:p>
        </p:txBody>
      </p:sp>
      <p:sp>
        <p:nvSpPr>
          <p:cNvPr id="14" name="Text Placeholder 13">
            <a:extLst>
              <a:ext uri="{FF2B5EF4-FFF2-40B4-BE49-F238E27FC236}">
                <a16:creationId xmlns:a16="http://schemas.microsoft.com/office/drawing/2014/main" id="{05FD1DE9-8903-4BBD-8BB1-7763F8674D18}"/>
              </a:ext>
            </a:extLst>
          </p:cNvPr>
          <p:cNvSpPr>
            <a:spLocks noGrp="1"/>
          </p:cNvSpPr>
          <p:nvPr>
            <p:ph type="body" sz="half" idx="17"/>
          </p:nvPr>
        </p:nvSpPr>
        <p:spPr>
          <a:xfrm>
            <a:off x="7805376" y="3363012"/>
            <a:ext cx="4222012" cy="2847293"/>
          </a:xfrm>
        </p:spPr>
        <p:txBody>
          <a:bodyPr>
            <a:normAutofit/>
          </a:bodyPr>
          <a:lstStyle/>
          <a:p>
            <a:pPr marL="342900" indent="-342900">
              <a:buAutoNum type="arabicPeriod"/>
            </a:pPr>
            <a:r>
              <a:rPr lang="en-GB" sz="1600" b="1" dirty="0"/>
              <a:t>Insights to the modern technology</a:t>
            </a:r>
          </a:p>
          <a:p>
            <a:pPr marL="342900" indent="-342900">
              <a:buAutoNum type="arabicPeriod"/>
            </a:pPr>
            <a:r>
              <a:rPr lang="en-GB" sz="1600" b="1" dirty="0"/>
              <a:t>Background, impact of the technology introduced</a:t>
            </a:r>
          </a:p>
          <a:p>
            <a:pPr marL="342900" indent="-342900">
              <a:buAutoNum type="arabicPeriod"/>
            </a:pPr>
            <a:r>
              <a:rPr lang="en-GB" sz="1600" b="1" dirty="0"/>
              <a:t>Introduction, The challenges, Conclusion</a:t>
            </a:r>
          </a:p>
          <a:p>
            <a:pPr marL="342900" indent="-342900">
              <a:buAutoNum type="arabicPeriod"/>
            </a:pPr>
            <a:r>
              <a:rPr lang="en-GB" sz="1600" b="1" dirty="0"/>
              <a:t>Lessons that can be draw from the case study</a:t>
            </a:r>
          </a:p>
          <a:p>
            <a:pPr marL="342900" indent="-342900">
              <a:buAutoNum type="arabicPeriod"/>
            </a:pPr>
            <a:endParaRPr lang="en-GB" sz="1600" b="1" dirty="0"/>
          </a:p>
        </p:txBody>
      </p:sp>
      <p:sp>
        <p:nvSpPr>
          <p:cNvPr id="11" name="Text Placeholder 10">
            <a:extLst>
              <a:ext uri="{FF2B5EF4-FFF2-40B4-BE49-F238E27FC236}">
                <a16:creationId xmlns:a16="http://schemas.microsoft.com/office/drawing/2014/main" id="{9514FEB7-B99B-46B8-8A0D-F5ACF7C14699}"/>
              </a:ext>
            </a:extLst>
          </p:cNvPr>
          <p:cNvSpPr>
            <a:spLocks noGrp="1"/>
          </p:cNvSpPr>
          <p:nvPr>
            <p:ph type="body" sz="half" idx="15"/>
          </p:nvPr>
        </p:nvSpPr>
        <p:spPr>
          <a:xfrm>
            <a:off x="374100" y="3429000"/>
            <a:ext cx="2768300" cy="3060324"/>
          </a:xfrm>
        </p:spPr>
        <p:txBody>
          <a:bodyPr>
            <a:normAutofit fontScale="92500" lnSpcReduction="20000"/>
          </a:bodyPr>
          <a:lstStyle/>
          <a:p>
            <a:pPr marL="342900" indent="-342900">
              <a:buAutoNum type="arabicPeriod"/>
            </a:pPr>
            <a:r>
              <a:rPr lang="en-GB" sz="1800" b="1" dirty="0"/>
              <a:t>Paulina </a:t>
            </a:r>
            <a:r>
              <a:rPr lang="en-GB" sz="1800" b="1" dirty="0" err="1"/>
              <a:t>Dandasova</a:t>
            </a:r>
            <a:endParaRPr lang="en-GB" sz="1800" b="1" dirty="0"/>
          </a:p>
          <a:p>
            <a:pPr marL="342900" indent="-342900">
              <a:buAutoNum type="arabicPeriod"/>
            </a:pPr>
            <a:r>
              <a:rPr lang="en-GB" sz="1800" b="1" dirty="0"/>
              <a:t>Roman </a:t>
            </a:r>
            <a:r>
              <a:rPr lang="en-GB" sz="1800" b="1" dirty="0" err="1"/>
              <a:t>Ziga</a:t>
            </a:r>
            <a:endParaRPr lang="en-GB" sz="1800" b="1" dirty="0"/>
          </a:p>
          <a:p>
            <a:pPr marL="342900" indent="-342900">
              <a:lnSpc>
                <a:spcPct val="260000"/>
              </a:lnSpc>
              <a:buAutoNum type="arabicPeriod"/>
            </a:pPr>
            <a:r>
              <a:rPr lang="en-GB" sz="1800" b="1" dirty="0"/>
              <a:t>Tomas Adam</a:t>
            </a:r>
          </a:p>
          <a:p>
            <a:pPr marL="342900" indent="-342900">
              <a:lnSpc>
                <a:spcPct val="210000"/>
              </a:lnSpc>
              <a:buAutoNum type="arabicPeriod"/>
            </a:pPr>
            <a:r>
              <a:rPr lang="en-GB" sz="1800" b="1" dirty="0"/>
              <a:t>Dominik </a:t>
            </a:r>
            <a:r>
              <a:rPr lang="en-GB" sz="1800" b="1" dirty="0" err="1"/>
              <a:t>Benak</a:t>
            </a:r>
            <a:endParaRPr lang="en-GB" sz="1800" b="1" dirty="0"/>
          </a:p>
          <a:p>
            <a:endParaRPr lang="en-GB" sz="1800" b="1" dirty="0"/>
          </a:p>
          <a:p>
            <a:r>
              <a:rPr lang="en-GB" sz="1800" b="1" u="sng" dirty="0"/>
              <a:t>Name of lecture: </a:t>
            </a:r>
            <a:endParaRPr lang="en-GB" sz="1800" b="1" dirty="0"/>
          </a:p>
          <a:p>
            <a:r>
              <a:rPr lang="en-GB" sz="1800" b="1" dirty="0"/>
              <a:t>Koushik </a:t>
            </a:r>
            <a:r>
              <a:rPr lang="en-GB" sz="1800" b="1" dirty="0" err="1"/>
              <a:t>Modak</a:t>
            </a:r>
            <a:endParaRPr lang="en-GB" sz="1800" b="1" u="sng" dirty="0"/>
          </a:p>
          <a:p>
            <a:endParaRPr lang="en-GB" sz="1800" b="1" dirty="0"/>
          </a:p>
        </p:txBody>
      </p:sp>
      <p:sp>
        <p:nvSpPr>
          <p:cNvPr id="7" name="Text Placeholder 6">
            <a:extLst>
              <a:ext uri="{FF2B5EF4-FFF2-40B4-BE49-F238E27FC236}">
                <a16:creationId xmlns:a16="http://schemas.microsoft.com/office/drawing/2014/main" id="{9245B774-B9F6-47CC-BB70-D4B0106585A1}"/>
              </a:ext>
            </a:extLst>
          </p:cNvPr>
          <p:cNvSpPr>
            <a:spLocks noGrp="1"/>
          </p:cNvSpPr>
          <p:nvPr>
            <p:ph type="body" sz="quarter" idx="3"/>
          </p:nvPr>
        </p:nvSpPr>
        <p:spPr>
          <a:xfrm>
            <a:off x="3928126" y="2546903"/>
            <a:ext cx="2483763" cy="472505"/>
          </a:xfrm>
        </p:spPr>
        <p:txBody>
          <a:bodyPr/>
          <a:lstStyle/>
          <a:p>
            <a:r>
              <a:rPr lang="en-GB" b="1" u="sng" dirty="0">
                <a:solidFill>
                  <a:schemeClr val="tx1"/>
                </a:solidFill>
              </a:rPr>
              <a:t>ID:</a:t>
            </a:r>
          </a:p>
        </p:txBody>
      </p:sp>
      <p:sp>
        <p:nvSpPr>
          <p:cNvPr id="13" name="Text Placeholder 12">
            <a:extLst>
              <a:ext uri="{FF2B5EF4-FFF2-40B4-BE49-F238E27FC236}">
                <a16:creationId xmlns:a16="http://schemas.microsoft.com/office/drawing/2014/main" id="{18A4D452-9F5D-4BFB-8217-E92D6D96756F}"/>
              </a:ext>
            </a:extLst>
          </p:cNvPr>
          <p:cNvSpPr>
            <a:spLocks noGrp="1"/>
          </p:cNvSpPr>
          <p:nvPr>
            <p:ph type="body" sz="half" idx="16"/>
          </p:nvPr>
        </p:nvSpPr>
        <p:spPr>
          <a:xfrm>
            <a:off x="3928126" y="3429000"/>
            <a:ext cx="2768300" cy="2500460"/>
          </a:xfrm>
        </p:spPr>
        <p:txBody>
          <a:bodyPr>
            <a:normAutofit/>
          </a:bodyPr>
          <a:lstStyle/>
          <a:p>
            <a:pPr marL="342900" indent="-342900">
              <a:buFont typeface="+mj-lt"/>
              <a:buAutoNum type="arabicPeriod"/>
            </a:pPr>
            <a:r>
              <a:rPr lang="en-GB" sz="1800" b="1" dirty="0">
                <a:solidFill>
                  <a:schemeClr val="tx1"/>
                </a:solidFill>
              </a:rPr>
              <a:t>1915710</a:t>
            </a:r>
          </a:p>
          <a:p>
            <a:pPr marL="342900" indent="-342900">
              <a:buFont typeface="+mj-lt"/>
              <a:buAutoNum type="arabicPeriod"/>
            </a:pPr>
            <a:r>
              <a:rPr lang="en-GB" sz="1800" b="1" dirty="0"/>
              <a:t>1913284</a:t>
            </a:r>
          </a:p>
          <a:p>
            <a:pPr marL="342900" indent="-342900">
              <a:lnSpc>
                <a:spcPct val="150000"/>
              </a:lnSpc>
              <a:buFont typeface="+mj-lt"/>
              <a:buAutoNum type="arabicPeriod"/>
            </a:pPr>
            <a:r>
              <a:rPr lang="en-GB" sz="1800" b="1" dirty="0">
                <a:solidFill>
                  <a:schemeClr val="tx1"/>
                </a:solidFill>
              </a:rPr>
              <a:t>1917610</a:t>
            </a:r>
          </a:p>
          <a:p>
            <a:pPr marL="342900" indent="-342900">
              <a:lnSpc>
                <a:spcPct val="200000"/>
              </a:lnSpc>
              <a:buFont typeface="+mj-lt"/>
              <a:buAutoNum type="arabicPeriod"/>
            </a:pPr>
            <a:r>
              <a:rPr lang="en-GB" sz="1800" b="1" dirty="0"/>
              <a:t>1915705</a:t>
            </a:r>
            <a:endParaRPr lang="en-GB" sz="1800" b="1" dirty="0">
              <a:solidFill>
                <a:schemeClr val="tx1"/>
              </a:solidFill>
            </a:endParaRPr>
          </a:p>
          <a:p>
            <a:pPr marL="342900" indent="-342900">
              <a:buAutoNum type="arabicPeriod"/>
            </a:pPr>
            <a:endParaRPr lang="en-GB" sz="1600" b="1" dirty="0">
              <a:solidFill>
                <a:schemeClr val="tx1"/>
              </a:solidFill>
            </a:endParaRPr>
          </a:p>
          <a:p>
            <a:endParaRPr lang="en-GB" sz="1600" b="1" dirty="0">
              <a:solidFill>
                <a:schemeClr val="tx1"/>
              </a:solidFill>
            </a:endParaRPr>
          </a:p>
        </p:txBody>
      </p:sp>
      <p:sp>
        <p:nvSpPr>
          <p:cNvPr id="9" name="Text Placeholder 8">
            <a:extLst>
              <a:ext uri="{FF2B5EF4-FFF2-40B4-BE49-F238E27FC236}">
                <a16:creationId xmlns:a16="http://schemas.microsoft.com/office/drawing/2014/main" id="{0D187E1D-1EB4-4833-BB0D-AB5ABBDD19C7}"/>
              </a:ext>
            </a:extLst>
          </p:cNvPr>
          <p:cNvSpPr>
            <a:spLocks noGrp="1"/>
          </p:cNvSpPr>
          <p:nvPr>
            <p:ph type="body" sz="quarter" idx="13"/>
          </p:nvPr>
        </p:nvSpPr>
        <p:spPr>
          <a:xfrm>
            <a:off x="7805376" y="2495024"/>
            <a:ext cx="3145730" cy="576262"/>
          </a:xfrm>
        </p:spPr>
        <p:txBody>
          <a:bodyPr/>
          <a:lstStyle/>
          <a:p>
            <a:r>
              <a:rPr lang="en-GB" b="1" u="sng" dirty="0">
                <a:solidFill>
                  <a:schemeClr val="tx1"/>
                </a:solidFill>
              </a:rPr>
              <a:t>Research Topic:</a:t>
            </a:r>
          </a:p>
        </p:txBody>
      </p:sp>
      <p:sp>
        <p:nvSpPr>
          <p:cNvPr id="5" name="TextBox 4">
            <a:extLst>
              <a:ext uri="{FF2B5EF4-FFF2-40B4-BE49-F238E27FC236}">
                <a16:creationId xmlns:a16="http://schemas.microsoft.com/office/drawing/2014/main" id="{CE199B20-1FA6-F743-B427-48C86D06E10B}"/>
              </a:ext>
            </a:extLst>
          </p:cNvPr>
          <p:cNvSpPr txBox="1"/>
          <p:nvPr/>
        </p:nvSpPr>
        <p:spPr>
          <a:xfrm>
            <a:off x="9916382" y="-1359241"/>
            <a:ext cx="2417372" cy="2309359"/>
          </a:xfrm>
          <a:prstGeom prst="rect">
            <a:avLst/>
          </a:prstGeom>
          <a:noFill/>
        </p:spPr>
        <p:txBody>
          <a:bodyPr wrap="square" rtlCol="0">
            <a:spAutoFit/>
          </a:bodyPr>
          <a:lstStyle/>
          <a:p>
            <a:pPr algn="l"/>
            <a:endParaRPr lang="en-US"/>
          </a:p>
        </p:txBody>
      </p:sp>
    </p:spTree>
    <p:extLst>
      <p:ext uri="{BB962C8B-B14F-4D97-AF65-F5344CB8AC3E}">
        <p14:creationId xmlns:p14="http://schemas.microsoft.com/office/powerpoint/2010/main" val="1969668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BDA16-D5BA-4B21-B418-65FC013F2769}"/>
              </a:ext>
            </a:extLst>
          </p:cNvPr>
          <p:cNvSpPr>
            <a:spLocks noGrp="1"/>
          </p:cNvSpPr>
          <p:nvPr>
            <p:ph type="title"/>
          </p:nvPr>
        </p:nvSpPr>
        <p:spPr>
          <a:xfrm>
            <a:off x="648930" y="629266"/>
            <a:ext cx="9252154" cy="1223983"/>
          </a:xfrm>
        </p:spPr>
        <p:txBody>
          <a:bodyPr>
            <a:normAutofit/>
          </a:bodyPr>
          <a:lstStyle/>
          <a:p>
            <a:r>
              <a:rPr lang="en-GB"/>
              <a:t>Introduction</a:t>
            </a:r>
            <a:endParaRPr lang="en-GB" dirty="0"/>
          </a:p>
        </p:txBody>
      </p:sp>
      <p:sp>
        <p:nvSpPr>
          <p:cNvPr id="3" name="Content Placeholder 2">
            <a:extLst>
              <a:ext uri="{FF2B5EF4-FFF2-40B4-BE49-F238E27FC236}">
                <a16:creationId xmlns:a16="http://schemas.microsoft.com/office/drawing/2014/main" id="{FBDF75CF-5045-47B1-A941-2872CE81872E}"/>
              </a:ext>
            </a:extLst>
          </p:cNvPr>
          <p:cNvSpPr>
            <a:spLocks noGrp="1"/>
          </p:cNvSpPr>
          <p:nvPr>
            <p:ph idx="1"/>
          </p:nvPr>
        </p:nvSpPr>
        <p:spPr>
          <a:xfrm>
            <a:off x="1103311" y="2052214"/>
            <a:ext cx="4845002" cy="4254318"/>
          </a:xfrm>
        </p:spPr>
        <p:txBody>
          <a:bodyPr>
            <a:normAutofit/>
          </a:bodyPr>
          <a:lstStyle/>
          <a:p>
            <a:r>
              <a:rPr lang="en-GB" dirty="0"/>
              <a:t>In group, we have formed this presentation to show the impact of modern technology on amazon and how it emerged the business that it is today. </a:t>
            </a:r>
          </a:p>
          <a:p>
            <a:endParaRPr lang="en-GB" dirty="0"/>
          </a:p>
          <a:p>
            <a:endParaRPr lang="en-GB" dirty="0"/>
          </a:p>
          <a:p>
            <a:endParaRPr lang="en-GB" dirty="0"/>
          </a:p>
          <a:p>
            <a:endParaRPr lang="en-GB" dirty="0"/>
          </a:p>
          <a:p>
            <a:endParaRPr lang="en-GB" dirty="0"/>
          </a:p>
          <a:p>
            <a:pPr marL="0" indent="0">
              <a:buNone/>
            </a:pPr>
            <a:r>
              <a:rPr lang="en-GB" sz="1600" dirty="0"/>
              <a:t>                                               (Amazon.com, 2020)</a:t>
            </a:r>
          </a:p>
        </p:txBody>
      </p:sp>
      <p:pic>
        <p:nvPicPr>
          <p:cNvPr id="1026" name="Picture 2" descr="How Amazon Is Changing Supply Chain Management">
            <a:extLst>
              <a:ext uri="{FF2B5EF4-FFF2-40B4-BE49-F238E27FC236}">
                <a16:creationId xmlns:a16="http://schemas.microsoft.com/office/drawing/2014/main" id="{4B535F51-25D9-4125-9420-176890C2EA6D}"/>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091916" y="2105945"/>
            <a:ext cx="5451627" cy="4088720"/>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7192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6A81905-F480-46A4-BC10-215D24EA1A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030163" y="1304025"/>
            <a:ext cx="5222325" cy="554752"/>
          </a:xfrm>
        </p:spPr>
        <p:txBody>
          <a:bodyPr>
            <a:normAutofit fontScale="90000"/>
          </a:bodyPr>
          <a:lstStyle/>
          <a:p>
            <a:pPr>
              <a:lnSpc>
                <a:spcPct val="90000"/>
              </a:lnSpc>
            </a:pPr>
            <a:r>
              <a:rPr lang="en-US" sz="4200">
                <a:solidFill>
                  <a:srgbClr val="EBEBEB"/>
                </a:solidFill>
              </a:rPr>
              <a:t>Background of Amazon</a:t>
            </a:r>
            <a:br>
              <a:rPr lang="en-US" sz="3600">
                <a:solidFill>
                  <a:srgbClr val="EBEBEB"/>
                </a:solidFill>
              </a:rPr>
            </a:br>
            <a:br>
              <a:rPr lang="en-US" sz="3600">
                <a:solidFill>
                  <a:srgbClr val="EBEBEB"/>
                </a:solidFill>
              </a:rPr>
            </a:br>
            <a:r>
              <a:rPr lang="en-US" sz="2800">
                <a:solidFill>
                  <a:srgbClr val="EBEBEB"/>
                </a:solidFill>
              </a:rPr>
              <a:t>Brief history of the organization</a:t>
            </a:r>
          </a:p>
        </p:txBody>
      </p:sp>
      <p:sp>
        <p:nvSpPr>
          <p:cNvPr id="10" name="Freeform 8">
            <a:extLst>
              <a:ext uri="{FF2B5EF4-FFF2-40B4-BE49-F238E27FC236}">
                <a16:creationId xmlns:a16="http://schemas.microsoft.com/office/drawing/2014/main" id="{36FD4D9D-3784-41E8-8405-A42B72F51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5692"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12" name="Freeform: Shape 11">
            <a:extLst>
              <a:ext uri="{FF2B5EF4-FFF2-40B4-BE49-F238E27FC236}">
                <a16:creationId xmlns:a16="http://schemas.microsoft.com/office/drawing/2014/main" id="{09811DF6-66E4-43D5-B564-3151796531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81964" cy="6858000"/>
          </a:xfrm>
          <a:custGeom>
            <a:avLst/>
            <a:gdLst>
              <a:gd name="connsiteX0" fmla="*/ 3137249 w 4481964"/>
              <a:gd name="connsiteY0" fmla="*/ 0 h 6858000"/>
              <a:gd name="connsiteX1" fmla="*/ 4480787 w 4481964"/>
              <a:gd name="connsiteY1" fmla="*/ 0 h 6858000"/>
              <a:gd name="connsiteX2" fmla="*/ 4455742 w 4481964"/>
              <a:gd name="connsiteY2" fmla="*/ 155676 h 6858000"/>
              <a:gd name="connsiteX3" fmla="*/ 4431873 w 4481964"/>
              <a:gd name="connsiteY3" fmla="*/ 310667 h 6858000"/>
              <a:gd name="connsiteX4" fmla="*/ 4408509 w 4481964"/>
              <a:gd name="connsiteY4" fmla="*/ 466344 h 6858000"/>
              <a:gd name="connsiteX5" fmla="*/ 4388506 w 4481964"/>
              <a:gd name="connsiteY5" fmla="*/ 622706 h 6858000"/>
              <a:gd name="connsiteX6" fmla="*/ 4368335 w 4481964"/>
              <a:gd name="connsiteY6" fmla="*/ 778383 h 6858000"/>
              <a:gd name="connsiteX7" fmla="*/ 4349509 w 4481964"/>
              <a:gd name="connsiteY7" fmla="*/ 934745 h 6858000"/>
              <a:gd name="connsiteX8" fmla="*/ 4333373 w 4481964"/>
              <a:gd name="connsiteY8" fmla="*/ 1089050 h 6858000"/>
              <a:gd name="connsiteX9" fmla="*/ 4318077 w 4481964"/>
              <a:gd name="connsiteY9" fmla="*/ 1245413 h 6858000"/>
              <a:gd name="connsiteX10" fmla="*/ 4304125 w 4481964"/>
              <a:gd name="connsiteY10" fmla="*/ 1401089 h 6858000"/>
              <a:gd name="connsiteX11" fmla="*/ 4292023 w 4481964"/>
              <a:gd name="connsiteY11" fmla="*/ 1554023 h 6858000"/>
              <a:gd name="connsiteX12" fmla="*/ 4279920 w 4481964"/>
              <a:gd name="connsiteY12" fmla="*/ 1709013 h 6858000"/>
              <a:gd name="connsiteX13" fmla="*/ 4269835 w 4481964"/>
              <a:gd name="connsiteY13" fmla="*/ 1861947 h 6858000"/>
              <a:gd name="connsiteX14" fmla="*/ 4261935 w 4481964"/>
              <a:gd name="connsiteY14" fmla="*/ 2014880 h 6858000"/>
              <a:gd name="connsiteX15" fmla="*/ 4253698 w 4481964"/>
              <a:gd name="connsiteY15" fmla="*/ 2167128 h 6858000"/>
              <a:gd name="connsiteX16" fmla="*/ 4246807 w 4481964"/>
              <a:gd name="connsiteY16" fmla="*/ 2318004 h 6858000"/>
              <a:gd name="connsiteX17" fmla="*/ 4241932 w 4481964"/>
              <a:gd name="connsiteY17" fmla="*/ 2467508 h 6858000"/>
              <a:gd name="connsiteX18" fmla="*/ 4237730 w 4481964"/>
              <a:gd name="connsiteY18" fmla="*/ 2617013 h 6858000"/>
              <a:gd name="connsiteX19" fmla="*/ 4233696 w 4481964"/>
              <a:gd name="connsiteY19" fmla="*/ 2765145 h 6858000"/>
              <a:gd name="connsiteX20" fmla="*/ 4231847 w 4481964"/>
              <a:gd name="connsiteY20" fmla="*/ 2911221 h 6858000"/>
              <a:gd name="connsiteX21" fmla="*/ 4229830 w 4481964"/>
              <a:gd name="connsiteY21" fmla="*/ 3057296 h 6858000"/>
              <a:gd name="connsiteX22" fmla="*/ 4228821 w 4481964"/>
              <a:gd name="connsiteY22" fmla="*/ 3201314 h 6858000"/>
              <a:gd name="connsiteX23" fmla="*/ 4229830 w 4481964"/>
              <a:gd name="connsiteY23" fmla="*/ 3343960 h 6858000"/>
              <a:gd name="connsiteX24" fmla="*/ 4229830 w 4481964"/>
              <a:gd name="connsiteY24" fmla="*/ 3485235 h 6858000"/>
              <a:gd name="connsiteX25" fmla="*/ 4231847 w 4481964"/>
              <a:gd name="connsiteY25" fmla="*/ 3625138 h 6858000"/>
              <a:gd name="connsiteX26" fmla="*/ 4234872 w 4481964"/>
              <a:gd name="connsiteY26" fmla="*/ 3762298 h 6858000"/>
              <a:gd name="connsiteX27" fmla="*/ 4237730 w 4481964"/>
              <a:gd name="connsiteY27" fmla="*/ 3898087 h 6858000"/>
              <a:gd name="connsiteX28" fmla="*/ 4240924 w 4481964"/>
              <a:gd name="connsiteY28" fmla="*/ 4031132 h 6858000"/>
              <a:gd name="connsiteX29" fmla="*/ 4245798 w 4481964"/>
              <a:gd name="connsiteY29" fmla="*/ 4163491 h 6858000"/>
              <a:gd name="connsiteX30" fmla="*/ 4251009 w 4481964"/>
              <a:gd name="connsiteY30" fmla="*/ 4293793 h 6858000"/>
              <a:gd name="connsiteX31" fmla="*/ 4255715 w 4481964"/>
              <a:gd name="connsiteY31" fmla="*/ 4421352 h 6858000"/>
              <a:gd name="connsiteX32" fmla="*/ 4268995 w 4481964"/>
              <a:gd name="connsiteY32" fmla="*/ 4670298 h 6858000"/>
              <a:gd name="connsiteX33" fmla="*/ 4283114 w 4481964"/>
              <a:gd name="connsiteY33" fmla="*/ 4908956 h 6858000"/>
              <a:gd name="connsiteX34" fmla="*/ 4297906 w 4481964"/>
              <a:gd name="connsiteY34" fmla="*/ 5138013 h 6858000"/>
              <a:gd name="connsiteX35" fmla="*/ 4314211 w 4481964"/>
              <a:gd name="connsiteY35" fmla="*/ 5354726 h 6858000"/>
              <a:gd name="connsiteX36" fmla="*/ 4331188 w 4481964"/>
              <a:gd name="connsiteY36" fmla="*/ 5561838 h 6858000"/>
              <a:gd name="connsiteX37" fmla="*/ 4349509 w 4481964"/>
              <a:gd name="connsiteY37" fmla="*/ 5753862 h 6858000"/>
              <a:gd name="connsiteX38" fmla="*/ 4367495 w 4481964"/>
              <a:gd name="connsiteY38" fmla="*/ 5934227 h 6858000"/>
              <a:gd name="connsiteX39" fmla="*/ 4385480 w 4481964"/>
              <a:gd name="connsiteY39" fmla="*/ 6100191 h 6858000"/>
              <a:gd name="connsiteX40" fmla="*/ 4402457 w 4481964"/>
              <a:gd name="connsiteY40" fmla="*/ 6252438 h 6858000"/>
              <a:gd name="connsiteX41" fmla="*/ 4418594 w 4481964"/>
              <a:gd name="connsiteY41" fmla="*/ 6387541 h 6858000"/>
              <a:gd name="connsiteX42" fmla="*/ 4433890 w 4481964"/>
              <a:gd name="connsiteY42" fmla="*/ 6509613 h 6858000"/>
              <a:gd name="connsiteX43" fmla="*/ 4446665 w 4481964"/>
              <a:gd name="connsiteY43" fmla="*/ 6612483 h 6858000"/>
              <a:gd name="connsiteX44" fmla="*/ 4458767 w 4481964"/>
              <a:gd name="connsiteY44" fmla="*/ 6698894 h 6858000"/>
              <a:gd name="connsiteX45" fmla="*/ 4476081 w 4481964"/>
              <a:gd name="connsiteY45" fmla="*/ 6817538 h 6858000"/>
              <a:gd name="connsiteX46" fmla="*/ 4481964 w 4481964"/>
              <a:gd name="connsiteY46" fmla="*/ 6858000 h 6858000"/>
              <a:gd name="connsiteX47" fmla="*/ 3577807 w 4481964"/>
              <a:gd name="connsiteY47" fmla="*/ 6858000 h 6858000"/>
              <a:gd name="connsiteX48" fmla="*/ 3577807 w 4481964"/>
              <a:gd name="connsiteY48" fmla="*/ 6858000 h 6858000"/>
              <a:gd name="connsiteX49" fmla="*/ 0 w 4481964"/>
              <a:gd name="connsiteY49" fmla="*/ 6858000 h 6858000"/>
              <a:gd name="connsiteX50" fmla="*/ 0 w 4481964"/>
              <a:gd name="connsiteY50" fmla="*/ 0 h 6858000"/>
              <a:gd name="connsiteX51" fmla="*/ 3137249 w 4481964"/>
              <a:gd name="connsiteY5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481964" h="6858000">
                <a:moveTo>
                  <a:pt x="3137249" y="0"/>
                </a:moveTo>
                <a:lnTo>
                  <a:pt x="4480787" y="0"/>
                </a:lnTo>
                <a:lnTo>
                  <a:pt x="4455742" y="155676"/>
                </a:lnTo>
                <a:lnTo>
                  <a:pt x="4431873" y="310667"/>
                </a:lnTo>
                <a:lnTo>
                  <a:pt x="4408509" y="466344"/>
                </a:lnTo>
                <a:lnTo>
                  <a:pt x="4388506" y="622706"/>
                </a:lnTo>
                <a:lnTo>
                  <a:pt x="4368335" y="778383"/>
                </a:lnTo>
                <a:lnTo>
                  <a:pt x="4349509" y="934745"/>
                </a:lnTo>
                <a:lnTo>
                  <a:pt x="4333373" y="1089050"/>
                </a:lnTo>
                <a:lnTo>
                  <a:pt x="4318077" y="1245413"/>
                </a:lnTo>
                <a:lnTo>
                  <a:pt x="4304125" y="1401089"/>
                </a:lnTo>
                <a:lnTo>
                  <a:pt x="4292023" y="1554023"/>
                </a:lnTo>
                <a:lnTo>
                  <a:pt x="4279920" y="1709013"/>
                </a:lnTo>
                <a:lnTo>
                  <a:pt x="4269835" y="1861947"/>
                </a:lnTo>
                <a:lnTo>
                  <a:pt x="4261935" y="2014880"/>
                </a:lnTo>
                <a:lnTo>
                  <a:pt x="4253698" y="2167128"/>
                </a:lnTo>
                <a:lnTo>
                  <a:pt x="4246807" y="2318004"/>
                </a:lnTo>
                <a:lnTo>
                  <a:pt x="4241932" y="2467508"/>
                </a:lnTo>
                <a:lnTo>
                  <a:pt x="4237730" y="2617013"/>
                </a:lnTo>
                <a:lnTo>
                  <a:pt x="4233696" y="2765145"/>
                </a:lnTo>
                <a:lnTo>
                  <a:pt x="4231847" y="2911221"/>
                </a:lnTo>
                <a:lnTo>
                  <a:pt x="4229830" y="3057296"/>
                </a:lnTo>
                <a:lnTo>
                  <a:pt x="4228821" y="3201314"/>
                </a:lnTo>
                <a:lnTo>
                  <a:pt x="4229830" y="3343960"/>
                </a:lnTo>
                <a:lnTo>
                  <a:pt x="4229830" y="3485235"/>
                </a:lnTo>
                <a:lnTo>
                  <a:pt x="4231847" y="3625138"/>
                </a:lnTo>
                <a:lnTo>
                  <a:pt x="4234872" y="3762298"/>
                </a:lnTo>
                <a:lnTo>
                  <a:pt x="4237730" y="3898087"/>
                </a:lnTo>
                <a:lnTo>
                  <a:pt x="4240924" y="4031132"/>
                </a:lnTo>
                <a:lnTo>
                  <a:pt x="4245798" y="4163491"/>
                </a:lnTo>
                <a:lnTo>
                  <a:pt x="4251009" y="4293793"/>
                </a:lnTo>
                <a:lnTo>
                  <a:pt x="4255715" y="4421352"/>
                </a:lnTo>
                <a:lnTo>
                  <a:pt x="4268995" y="4670298"/>
                </a:lnTo>
                <a:lnTo>
                  <a:pt x="4283114" y="4908956"/>
                </a:lnTo>
                <a:lnTo>
                  <a:pt x="4297906" y="5138013"/>
                </a:lnTo>
                <a:lnTo>
                  <a:pt x="4314211" y="5354726"/>
                </a:lnTo>
                <a:lnTo>
                  <a:pt x="4331188" y="5561838"/>
                </a:lnTo>
                <a:lnTo>
                  <a:pt x="4349509" y="5753862"/>
                </a:lnTo>
                <a:lnTo>
                  <a:pt x="4367495" y="5934227"/>
                </a:lnTo>
                <a:lnTo>
                  <a:pt x="4385480" y="6100191"/>
                </a:lnTo>
                <a:lnTo>
                  <a:pt x="4402457" y="6252438"/>
                </a:lnTo>
                <a:lnTo>
                  <a:pt x="4418594" y="6387541"/>
                </a:lnTo>
                <a:lnTo>
                  <a:pt x="4433890" y="6509613"/>
                </a:lnTo>
                <a:lnTo>
                  <a:pt x="4446665" y="6612483"/>
                </a:lnTo>
                <a:lnTo>
                  <a:pt x="4458767" y="6698894"/>
                </a:lnTo>
                <a:lnTo>
                  <a:pt x="4476081" y="6817538"/>
                </a:lnTo>
                <a:lnTo>
                  <a:pt x="4481964" y="6858000"/>
                </a:lnTo>
                <a:lnTo>
                  <a:pt x="3577807" y="6858000"/>
                </a:lnTo>
                <a:lnTo>
                  <a:pt x="3577807" y="6858000"/>
                </a:lnTo>
                <a:lnTo>
                  <a:pt x="0" y="6858000"/>
                </a:lnTo>
                <a:lnTo>
                  <a:pt x="0" y="0"/>
                </a:lnTo>
                <a:lnTo>
                  <a:pt x="3137249"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Rectangle 13">
            <a:extLst>
              <a:ext uri="{FF2B5EF4-FFF2-40B4-BE49-F238E27FC236}">
                <a16:creationId xmlns:a16="http://schemas.microsoft.com/office/drawing/2014/main" id="{60817A52-B891-4228-A61E-0C0A57632D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3" name="Picture 3" descr="A picture containing bookshelf, man&#10;&#10;Description generated with very high confidence">
            <a:extLst>
              <a:ext uri="{FF2B5EF4-FFF2-40B4-BE49-F238E27FC236}">
                <a16:creationId xmlns:a16="http://schemas.microsoft.com/office/drawing/2014/main" id="{93C5B0D3-633B-4B61-AD67-C298274CF36C}"/>
              </a:ext>
            </a:extLst>
          </p:cNvPr>
          <p:cNvPicPr>
            <a:picLocks noChangeAspect="1"/>
          </p:cNvPicPr>
          <p:nvPr/>
        </p:nvPicPr>
        <p:blipFill>
          <a:blip r:embed="rId3"/>
          <a:stretch>
            <a:fillRect/>
          </a:stretch>
        </p:blipFill>
        <p:spPr>
          <a:xfrm>
            <a:off x="345316" y="2182411"/>
            <a:ext cx="2936836" cy="3900720"/>
          </a:xfrm>
          <a:prstGeom prst="rect">
            <a:avLst/>
          </a:prstGeom>
          <a:effectLst/>
        </p:spPr>
      </p:pic>
      <p:sp>
        <p:nvSpPr>
          <p:cNvPr id="5" name="TextBox 4">
            <a:extLst>
              <a:ext uri="{FF2B5EF4-FFF2-40B4-BE49-F238E27FC236}">
                <a16:creationId xmlns:a16="http://schemas.microsoft.com/office/drawing/2014/main" id="{C03345E4-E472-4272-8E97-79BC2AC87F84}"/>
              </a:ext>
            </a:extLst>
          </p:cNvPr>
          <p:cNvSpPr txBox="1"/>
          <p:nvPr/>
        </p:nvSpPr>
        <p:spPr>
          <a:xfrm>
            <a:off x="439948" y="614775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(CNBC.com,2020)</a:t>
            </a:r>
          </a:p>
        </p:txBody>
      </p:sp>
      <p:pic>
        <p:nvPicPr>
          <p:cNvPr id="6" name="Picture 6" descr="A screenshot of a cell phone&#10;&#10;Description generated with very high confidence">
            <a:extLst>
              <a:ext uri="{FF2B5EF4-FFF2-40B4-BE49-F238E27FC236}">
                <a16:creationId xmlns:a16="http://schemas.microsoft.com/office/drawing/2014/main" id="{15274563-47F7-4974-AC2C-BE37E3112CF9}"/>
              </a:ext>
            </a:extLst>
          </p:cNvPr>
          <p:cNvPicPr>
            <a:picLocks noChangeAspect="1"/>
          </p:cNvPicPr>
          <p:nvPr/>
        </p:nvPicPr>
        <p:blipFill>
          <a:blip r:embed="rId4"/>
          <a:stretch>
            <a:fillRect/>
          </a:stretch>
        </p:blipFill>
        <p:spPr>
          <a:xfrm>
            <a:off x="6562365" y="2825240"/>
            <a:ext cx="5623344" cy="3450385"/>
          </a:xfrm>
          <a:prstGeom prst="rect">
            <a:avLst/>
          </a:prstGeom>
        </p:spPr>
      </p:pic>
      <p:sp>
        <p:nvSpPr>
          <p:cNvPr id="9" name="TextBox 8">
            <a:extLst>
              <a:ext uri="{FF2B5EF4-FFF2-40B4-BE49-F238E27FC236}">
                <a16:creationId xmlns:a16="http://schemas.microsoft.com/office/drawing/2014/main" id="{B17734E2-6427-4A0F-8E7A-D169AE346517}"/>
              </a:ext>
            </a:extLst>
          </p:cNvPr>
          <p:cNvSpPr txBox="1"/>
          <p:nvPr/>
        </p:nvSpPr>
        <p:spPr>
          <a:xfrm>
            <a:off x="9181381" y="6320287"/>
            <a:ext cx="303074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err="1"/>
              <a:t>Seekingalpha</a:t>
            </a:r>
            <a:r>
              <a:rPr lang="en-GB" dirty="0"/>
              <a:t> .com,(2020)</a:t>
            </a:r>
          </a:p>
        </p:txBody>
      </p:sp>
    </p:spTree>
    <p:extLst>
      <p:ext uri="{BB962C8B-B14F-4D97-AF65-F5344CB8AC3E}">
        <p14:creationId xmlns:p14="http://schemas.microsoft.com/office/powerpoint/2010/main" val="221916064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6" name="Picture 15">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0" name="Rectangle 19">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2" name="Rectangle 21">
            <a:extLst>
              <a:ext uri="{FF2B5EF4-FFF2-40B4-BE49-F238E27FC236}">
                <a16:creationId xmlns:a16="http://schemas.microsoft.com/office/drawing/2014/main" id="{EE4E366E-272A-409E-840F-9A6A64A9E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721560C-E4AB-4287-A29C-3F6916794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6" name="Freeform 7">
            <a:extLst>
              <a:ext uri="{FF2B5EF4-FFF2-40B4-BE49-F238E27FC236}">
                <a16:creationId xmlns:a16="http://schemas.microsoft.com/office/drawing/2014/main" id="{DF6CFF07-D953-4F9C-9A0E-E0A6AACB61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C465A57-FBD4-48CF-A220-000B24B89FD9}"/>
              </a:ext>
            </a:extLst>
          </p:cNvPr>
          <p:cNvSpPr>
            <a:spLocks noGrp="1"/>
          </p:cNvSpPr>
          <p:nvPr>
            <p:ph type="ctrTitle"/>
          </p:nvPr>
        </p:nvSpPr>
        <p:spPr>
          <a:xfrm>
            <a:off x="648930" y="629267"/>
            <a:ext cx="9252154" cy="1016654"/>
          </a:xfrm>
        </p:spPr>
        <p:txBody>
          <a:bodyPr vert="horz" lIns="91440" tIns="45720" rIns="91440" bIns="45720" rtlCol="0" anchor="t">
            <a:normAutofit/>
          </a:bodyPr>
          <a:lstStyle/>
          <a:p>
            <a:r>
              <a:rPr lang="en-US" sz="4200" b="0" i="0" kern="1200">
                <a:solidFill>
                  <a:srgbClr val="EBEBEB"/>
                </a:solidFill>
                <a:latin typeface="+mj-lt"/>
                <a:ea typeface="+mj-ea"/>
                <a:cs typeface="+mj-cs"/>
              </a:rPr>
              <a:t>Aims and objectives </a:t>
            </a:r>
          </a:p>
        </p:txBody>
      </p:sp>
      <p:sp useBgFill="1">
        <p:nvSpPr>
          <p:cNvPr id="28" name="Freeform: Shape 27">
            <a:extLst>
              <a:ext uri="{FF2B5EF4-FFF2-40B4-BE49-F238E27FC236}">
                <a16:creationId xmlns:a16="http://schemas.microsoft.com/office/drawing/2014/main" id="{DAA4FEEE-0B5F-41BF-825D-60F9FB089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3" name="Subtitle 2">
            <a:extLst>
              <a:ext uri="{FF2B5EF4-FFF2-40B4-BE49-F238E27FC236}">
                <a16:creationId xmlns:a16="http://schemas.microsoft.com/office/drawing/2014/main" id="{CAB9D2FB-FA17-4302-A697-D770C2DE99B8}"/>
              </a:ext>
            </a:extLst>
          </p:cNvPr>
          <p:cNvSpPr>
            <a:spLocks noGrp="1"/>
          </p:cNvSpPr>
          <p:nvPr>
            <p:ph type="subTitle" idx="1"/>
          </p:nvPr>
        </p:nvSpPr>
        <p:spPr>
          <a:xfrm>
            <a:off x="648931" y="2548281"/>
            <a:ext cx="5122606" cy="3658689"/>
          </a:xfrm>
        </p:spPr>
        <p:txBody>
          <a:bodyPr vert="horz" lIns="91440" tIns="45720" rIns="91440" bIns="45720" rtlCol="0">
            <a:normAutofit/>
          </a:bodyPr>
          <a:lstStyle/>
          <a:p>
            <a:pPr marL="342900" indent="-342900">
              <a:buFont typeface="Wingdings 3" charset="2"/>
              <a:buChar char=""/>
            </a:pPr>
            <a:r>
              <a:rPr lang="en-US">
                <a:solidFill>
                  <a:schemeClr val="tx1"/>
                </a:solidFill>
              </a:rPr>
              <a:t>Amazon go</a:t>
            </a:r>
          </a:p>
          <a:p>
            <a:pPr marL="342900" indent="-342900">
              <a:buFont typeface="Wingdings 3" charset="2"/>
              <a:buChar char=""/>
            </a:pPr>
            <a:r>
              <a:rPr lang="en-US">
                <a:solidFill>
                  <a:schemeClr val="tx1"/>
                </a:solidFill>
              </a:rPr>
              <a:t>Amazon 4-star and pop-up stores</a:t>
            </a:r>
          </a:p>
          <a:p>
            <a:pPr marL="342900" indent="-342900">
              <a:buFont typeface="Wingdings 3" charset="2"/>
              <a:buChar char=""/>
            </a:pPr>
            <a:r>
              <a:rPr lang="en-US">
                <a:solidFill>
                  <a:schemeClr val="tx1"/>
                </a:solidFill>
              </a:rPr>
              <a:t>Promoting products on Alexa</a:t>
            </a:r>
          </a:p>
          <a:p>
            <a:pPr marL="342900" indent="-342900">
              <a:buFont typeface="Wingdings 3" charset="2"/>
              <a:buChar char=""/>
            </a:pPr>
            <a:r>
              <a:rPr lang="en-US">
                <a:solidFill>
                  <a:schemeClr val="tx1"/>
                </a:solidFill>
              </a:rPr>
              <a:t>Amazon-branded bank accounts</a:t>
            </a:r>
          </a:p>
          <a:p>
            <a:pPr marL="342900" indent="-342900">
              <a:buFont typeface="Wingdings 3" charset="2"/>
              <a:buChar char=""/>
            </a:pPr>
            <a:r>
              <a:rPr lang="en-US">
                <a:solidFill>
                  <a:schemeClr val="tx1"/>
                </a:solidFill>
              </a:rPr>
              <a:t>Amazon prime</a:t>
            </a:r>
          </a:p>
          <a:p>
            <a:pPr>
              <a:buFont typeface="Wingdings 3" charset="2"/>
              <a:buChar char=""/>
            </a:pPr>
            <a:endParaRPr lang="en-US">
              <a:solidFill>
                <a:schemeClr val="tx1"/>
              </a:solidFill>
            </a:endParaRPr>
          </a:p>
          <a:p>
            <a:pPr marL="342900" indent="-342900">
              <a:buFont typeface="Wingdings 3" charset="2"/>
              <a:buChar char=""/>
            </a:pPr>
            <a:endParaRPr lang="en-US">
              <a:solidFill>
                <a:schemeClr val="tx1"/>
              </a:solidFill>
            </a:endParaRPr>
          </a:p>
        </p:txBody>
      </p:sp>
      <p:pic>
        <p:nvPicPr>
          <p:cNvPr id="5" name="Picture 5" descr="A person wearing a suit and tie&#10;&#10;Description generated with very high confidence">
            <a:extLst>
              <a:ext uri="{FF2B5EF4-FFF2-40B4-BE49-F238E27FC236}">
                <a16:creationId xmlns:a16="http://schemas.microsoft.com/office/drawing/2014/main" id="{CEC8434B-44BA-4087-A54E-A6933D8299EC}"/>
              </a:ext>
            </a:extLst>
          </p:cNvPr>
          <p:cNvPicPr>
            <a:picLocks noChangeAspect="1"/>
          </p:cNvPicPr>
          <p:nvPr/>
        </p:nvPicPr>
        <p:blipFill>
          <a:blip r:embed="rId7"/>
          <a:stretch>
            <a:fillRect/>
          </a:stretch>
        </p:blipFill>
        <p:spPr>
          <a:xfrm>
            <a:off x="6091916" y="2852834"/>
            <a:ext cx="5451627" cy="3052911"/>
          </a:xfrm>
          <a:prstGeom prst="rect">
            <a:avLst/>
          </a:prstGeom>
          <a:effectLst/>
        </p:spPr>
      </p:pic>
      <p:sp>
        <p:nvSpPr>
          <p:cNvPr id="4" name="TextBox 3">
            <a:extLst>
              <a:ext uri="{FF2B5EF4-FFF2-40B4-BE49-F238E27FC236}">
                <a16:creationId xmlns:a16="http://schemas.microsoft.com/office/drawing/2014/main" id="{DBAD1A6C-1FFA-4337-8FF6-B74D7CDB3A12}"/>
              </a:ext>
            </a:extLst>
          </p:cNvPr>
          <p:cNvSpPr txBox="1"/>
          <p:nvPr/>
        </p:nvSpPr>
        <p:spPr>
          <a:xfrm>
            <a:off x="468702" y="6291532"/>
            <a:ext cx="531674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i="1" dirty="0" err="1"/>
              <a:t>Gudat</a:t>
            </a:r>
            <a:r>
              <a:rPr lang="en-GB" i="1" dirty="0"/>
              <a:t> S. (2019) Amazon business strategy</a:t>
            </a:r>
          </a:p>
        </p:txBody>
      </p:sp>
      <p:sp>
        <p:nvSpPr>
          <p:cNvPr id="7" name="TextBox 6">
            <a:extLst>
              <a:ext uri="{FF2B5EF4-FFF2-40B4-BE49-F238E27FC236}">
                <a16:creationId xmlns:a16="http://schemas.microsoft.com/office/drawing/2014/main" id="{A45F7596-313C-4AF6-A3CA-17E4A9F1B844}"/>
              </a:ext>
            </a:extLst>
          </p:cNvPr>
          <p:cNvSpPr txBox="1"/>
          <p:nvPr/>
        </p:nvSpPr>
        <p:spPr>
          <a:xfrm>
            <a:off x="7441721" y="609024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i="1"/>
              <a:t>(amazon.com, 2020)</a:t>
            </a:r>
          </a:p>
        </p:txBody>
      </p:sp>
    </p:spTree>
    <p:extLst>
      <p:ext uri="{BB962C8B-B14F-4D97-AF65-F5344CB8AC3E}">
        <p14:creationId xmlns:p14="http://schemas.microsoft.com/office/powerpoint/2010/main" val="148428283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13">
            <a:extLst>
              <a:ext uri="{FF2B5EF4-FFF2-40B4-BE49-F238E27FC236}">
                <a16:creationId xmlns:a16="http://schemas.microsoft.com/office/drawing/2014/main" id="{F1B8F9CB-890B-4CB8-B503-188A763E2F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5">
            <a:extLst>
              <a:ext uri="{FF2B5EF4-FFF2-40B4-BE49-F238E27FC236}">
                <a16:creationId xmlns:a16="http://schemas.microsoft.com/office/drawing/2014/main" id="{AA632AB4-3837-4FD0-8B62-0A18B573F4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7">
            <a:extLst>
              <a:ext uri="{FF2B5EF4-FFF2-40B4-BE49-F238E27FC236}">
                <a16:creationId xmlns:a16="http://schemas.microsoft.com/office/drawing/2014/main" id="{C393B4A7-6ABF-423D-A762-3CDB4897A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3" name="Picture 19">
            <a:extLst>
              <a:ext uri="{FF2B5EF4-FFF2-40B4-BE49-F238E27FC236}">
                <a16:creationId xmlns:a16="http://schemas.microsoft.com/office/drawing/2014/main" id="{9CD2319A-6FA9-4EFB-9EDF-7304467425E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5" name="Picture 21">
            <a:extLst>
              <a:ext uri="{FF2B5EF4-FFF2-40B4-BE49-F238E27FC236}">
                <a16:creationId xmlns:a16="http://schemas.microsoft.com/office/drawing/2014/main" id="{D1692A93-3514-4486-8B67-CCA4E0259B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7" name="Rectangle 23">
            <a:extLst>
              <a:ext uri="{FF2B5EF4-FFF2-40B4-BE49-F238E27FC236}">
                <a16:creationId xmlns:a16="http://schemas.microsoft.com/office/drawing/2014/main" id="{01AD250C-F2EA-449F-9B14-DF5BB674C5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9" name="Rectangle 25">
            <a:extLst>
              <a:ext uri="{FF2B5EF4-FFF2-40B4-BE49-F238E27FC236}">
                <a16:creationId xmlns:a16="http://schemas.microsoft.com/office/drawing/2014/main" id="{ABE6F9A3-300E-47F5-B41C-C8C5E758D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392345-1B09-43E7-8724-2DC8B8E4FBF9}"/>
              </a:ext>
            </a:extLst>
          </p:cNvPr>
          <p:cNvSpPr>
            <a:spLocks noGrp="1"/>
          </p:cNvSpPr>
          <p:nvPr>
            <p:ph type="title"/>
          </p:nvPr>
        </p:nvSpPr>
        <p:spPr>
          <a:xfrm>
            <a:off x="648929" y="1063417"/>
            <a:ext cx="3505495" cy="4675396"/>
          </a:xfrm>
        </p:spPr>
        <p:txBody>
          <a:bodyPr vert="horz" lIns="91440" tIns="45720" rIns="91440" bIns="45720" rtlCol="0" anchor="ctr">
            <a:normAutofit/>
          </a:bodyPr>
          <a:lstStyle/>
          <a:p>
            <a:r>
              <a:rPr lang="en-US" sz="2900">
                <a:solidFill>
                  <a:srgbClr val="F2F2F2"/>
                </a:solidFill>
              </a:rPr>
              <a:t>Mission and vision</a:t>
            </a:r>
          </a:p>
        </p:txBody>
      </p:sp>
      <p:sp>
        <p:nvSpPr>
          <p:cNvPr id="21" name="Rectangle 27">
            <a:extLst>
              <a:ext uri="{FF2B5EF4-FFF2-40B4-BE49-F238E27FC236}">
                <a16:creationId xmlns:a16="http://schemas.microsoft.com/office/drawing/2014/main" id="{61B4701B-39FE-43B8-86AA-D6B8789C2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ounded Rectangle 9">
            <a:extLst>
              <a:ext uri="{FF2B5EF4-FFF2-40B4-BE49-F238E27FC236}">
                <a16:creationId xmlns:a16="http://schemas.microsoft.com/office/drawing/2014/main" id="{E9A7EF13-49FA-4355-971A-34B065F35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484632"/>
            <a:ext cx="6584098" cy="5739187"/>
          </a:xfrm>
          <a:prstGeom prst="roundRect">
            <a:avLst>
              <a:gd name="adj" fmla="val 0"/>
            </a:avLst>
          </a:prstGeom>
          <a:ln w="12700" cap="sq">
            <a:solidFill>
              <a:schemeClr val="bg1">
                <a:lumMod val="75000"/>
              </a:schemeClr>
            </a:solidFill>
            <a:miter lim="800000"/>
          </a:ln>
          <a:effectLst>
            <a:outerShdw blurRad="63500" dist="25400" dir="5400000" algn="tl"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31">
            <a:extLst>
              <a:ext uri="{FF2B5EF4-FFF2-40B4-BE49-F238E27FC236}">
                <a16:creationId xmlns:a16="http://schemas.microsoft.com/office/drawing/2014/main" id="{92CF3C3E-0F7B-4F0C-8EBD-BDD38E9C66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27" name="TextBox 6">
            <a:extLst>
              <a:ext uri="{FF2B5EF4-FFF2-40B4-BE49-F238E27FC236}">
                <a16:creationId xmlns:a16="http://schemas.microsoft.com/office/drawing/2014/main" id="{D6625D61-91AD-43AE-A413-57A98DDB02CA}"/>
              </a:ext>
            </a:extLst>
          </p:cNvPr>
          <p:cNvGraphicFramePr/>
          <p:nvPr>
            <p:extLst>
              <p:ext uri="{D42A27DB-BD31-4B8C-83A1-F6EECF244321}">
                <p14:modId xmlns:p14="http://schemas.microsoft.com/office/powerpoint/2010/main" val="1407612079"/>
              </p:ext>
            </p:extLst>
          </p:nvPr>
        </p:nvGraphicFramePr>
        <p:xfrm>
          <a:off x="4976034" y="490747"/>
          <a:ext cx="7124609" cy="59956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3" name="TextBox 82">
            <a:extLst>
              <a:ext uri="{FF2B5EF4-FFF2-40B4-BE49-F238E27FC236}">
                <a16:creationId xmlns:a16="http://schemas.microsoft.com/office/drawing/2014/main" id="{94872FC2-84EB-43D2-8264-0A56FC356B8F}"/>
              </a:ext>
            </a:extLst>
          </p:cNvPr>
          <p:cNvSpPr txBox="1"/>
          <p:nvPr/>
        </p:nvSpPr>
        <p:spPr>
          <a:xfrm>
            <a:off x="80513" y="6147758"/>
            <a:ext cx="433908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i="1">
                <a:ea typeface="+mn-lt"/>
                <a:cs typeface="+mn-lt"/>
              </a:rPr>
              <a:t>(mission-statement.com/amazon2019)</a:t>
            </a:r>
            <a:endParaRPr lang="en-US"/>
          </a:p>
        </p:txBody>
      </p:sp>
    </p:spTree>
    <p:extLst>
      <p:ext uri="{BB962C8B-B14F-4D97-AF65-F5344CB8AC3E}">
        <p14:creationId xmlns:p14="http://schemas.microsoft.com/office/powerpoint/2010/main" val="3638322922"/>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6BEE9-6A78-4A2F-B8CD-190F64513AB0}"/>
              </a:ext>
            </a:extLst>
          </p:cNvPr>
          <p:cNvSpPr>
            <a:spLocks noGrp="1"/>
          </p:cNvSpPr>
          <p:nvPr>
            <p:ph type="title"/>
          </p:nvPr>
        </p:nvSpPr>
        <p:spPr>
          <a:xfrm>
            <a:off x="648930" y="629266"/>
            <a:ext cx="9252154" cy="1223983"/>
          </a:xfrm>
        </p:spPr>
        <p:txBody>
          <a:bodyPr>
            <a:normAutofit/>
          </a:bodyPr>
          <a:lstStyle/>
          <a:p>
            <a:pPr>
              <a:lnSpc>
                <a:spcPct val="90000"/>
              </a:lnSpc>
            </a:pPr>
            <a:r>
              <a:rPr lang="en-GB" sz="3900"/>
              <a:t>Current status and </a:t>
            </a:r>
            <a:br>
              <a:rPr lang="en-GB" sz="3900"/>
            </a:br>
            <a:r>
              <a:rPr lang="en-GB" sz="3900"/>
              <a:t>   services of the organisation </a:t>
            </a:r>
          </a:p>
        </p:txBody>
      </p:sp>
      <p:sp>
        <p:nvSpPr>
          <p:cNvPr id="3" name="Content Placeholder 2">
            <a:extLst>
              <a:ext uri="{FF2B5EF4-FFF2-40B4-BE49-F238E27FC236}">
                <a16:creationId xmlns:a16="http://schemas.microsoft.com/office/drawing/2014/main" id="{DD8B9D80-BFC0-40AA-8E28-861EE14DB21F}"/>
              </a:ext>
            </a:extLst>
          </p:cNvPr>
          <p:cNvSpPr>
            <a:spLocks noGrp="1"/>
          </p:cNvSpPr>
          <p:nvPr>
            <p:ph idx="1"/>
          </p:nvPr>
        </p:nvSpPr>
        <p:spPr>
          <a:xfrm>
            <a:off x="355689" y="3058629"/>
            <a:ext cx="5747389" cy="2183356"/>
          </a:xfrm>
        </p:spPr>
        <p:txBody>
          <a:bodyPr vert="horz" lIns="91440" tIns="45720" rIns="91440" bIns="45720" rtlCol="0" anchor="t">
            <a:normAutofit/>
          </a:bodyPr>
          <a:lstStyle/>
          <a:p>
            <a:pPr marL="0" indent="0">
              <a:buNone/>
            </a:pPr>
            <a:r>
              <a:rPr lang="en-GB" sz="2800"/>
              <a:t>Amazon robotics (formerly Kiva Systems) -  all about robotics</a:t>
            </a:r>
            <a:endParaRPr lang="en-US" sz="2800"/>
          </a:p>
        </p:txBody>
      </p:sp>
      <p:pic>
        <p:nvPicPr>
          <p:cNvPr id="5" name="Picture 5" descr="A picture containing indoor, table, sitting, small&#10;&#10;Description generated with very high confidence">
            <a:extLst>
              <a:ext uri="{FF2B5EF4-FFF2-40B4-BE49-F238E27FC236}">
                <a16:creationId xmlns:a16="http://schemas.microsoft.com/office/drawing/2014/main" id="{ED3EC55F-F813-4407-8FED-48D0DD84D37D}"/>
              </a:ext>
            </a:extLst>
          </p:cNvPr>
          <p:cNvPicPr>
            <a:picLocks noChangeAspect="1"/>
          </p:cNvPicPr>
          <p:nvPr/>
        </p:nvPicPr>
        <p:blipFill>
          <a:blip r:embed="rId4"/>
          <a:stretch>
            <a:fillRect/>
          </a:stretch>
        </p:blipFill>
        <p:spPr>
          <a:xfrm>
            <a:off x="6091916" y="2442928"/>
            <a:ext cx="5451627" cy="3414755"/>
          </a:xfrm>
          <a:prstGeom prst="rect">
            <a:avLst/>
          </a:prstGeom>
          <a:effectLst>
            <a:outerShdw blurRad="50800" dist="38100" dir="5400000" algn="t" rotWithShape="0">
              <a:prstClr val="black">
                <a:alpha val="43000"/>
              </a:prstClr>
            </a:outerShdw>
          </a:effectLst>
        </p:spPr>
      </p:pic>
      <p:sp>
        <p:nvSpPr>
          <p:cNvPr id="4" name="TextBox 3">
            <a:extLst>
              <a:ext uri="{FF2B5EF4-FFF2-40B4-BE49-F238E27FC236}">
                <a16:creationId xmlns:a16="http://schemas.microsoft.com/office/drawing/2014/main" id="{18B717E9-CE5C-4BD8-B2FA-EBA73A24798B}"/>
              </a:ext>
            </a:extLst>
          </p:cNvPr>
          <p:cNvSpPr txBox="1"/>
          <p:nvPr/>
        </p:nvSpPr>
        <p:spPr>
          <a:xfrm>
            <a:off x="-5750" y="6205268"/>
            <a:ext cx="528799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i="1" dirty="0"/>
              <a:t>(Mohan, 2018, amazon products and services)</a:t>
            </a:r>
          </a:p>
        </p:txBody>
      </p:sp>
      <p:sp>
        <p:nvSpPr>
          <p:cNvPr id="7" name="TextBox 6">
            <a:extLst>
              <a:ext uri="{FF2B5EF4-FFF2-40B4-BE49-F238E27FC236}">
                <a16:creationId xmlns:a16="http://schemas.microsoft.com/office/drawing/2014/main" id="{EFA994EE-B146-4261-A2A5-147C6E212900}"/>
              </a:ext>
            </a:extLst>
          </p:cNvPr>
          <p:cNvSpPr txBox="1"/>
          <p:nvPr/>
        </p:nvSpPr>
        <p:spPr>
          <a:xfrm>
            <a:off x="7456098" y="607587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i="1"/>
              <a:t>(CNBCFM.com, 2020)</a:t>
            </a:r>
          </a:p>
        </p:txBody>
      </p:sp>
    </p:spTree>
    <p:extLst>
      <p:ext uri="{BB962C8B-B14F-4D97-AF65-F5344CB8AC3E}">
        <p14:creationId xmlns:p14="http://schemas.microsoft.com/office/powerpoint/2010/main" val="4161884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6A93F-372B-4789-8DA2-8735AE15960A}"/>
              </a:ext>
            </a:extLst>
          </p:cNvPr>
          <p:cNvSpPr>
            <a:spLocks noGrp="1"/>
          </p:cNvSpPr>
          <p:nvPr>
            <p:ph type="title"/>
          </p:nvPr>
        </p:nvSpPr>
        <p:spPr>
          <a:xfrm>
            <a:off x="825943" y="430181"/>
            <a:ext cx="5332230" cy="2283824"/>
          </a:xfrm>
        </p:spPr>
        <p:txBody>
          <a:bodyPr anchor="ctr">
            <a:normAutofit fontScale="90000"/>
          </a:bodyPr>
          <a:lstStyle/>
          <a:p>
            <a:pPr algn="ctr"/>
            <a:r>
              <a:rPr lang="en-GB" u="sng" dirty="0">
                <a:solidFill>
                  <a:schemeClr val="tx1"/>
                </a:solidFill>
              </a:rPr>
              <a:t>Challenges before modern technology robotics</a:t>
            </a:r>
            <a:br>
              <a:rPr lang="en-GB" u="sng" dirty="0"/>
            </a:br>
            <a:br>
              <a:rPr lang="en-GB" u="sng" dirty="0"/>
            </a:br>
            <a:r>
              <a:rPr lang="en-GB" sz="2000" dirty="0">
                <a:solidFill>
                  <a:schemeClr val="tx1"/>
                </a:solidFill>
              </a:rPr>
              <a:t>(Aboutamazon.com, 2020)</a:t>
            </a:r>
            <a:endParaRPr lang="en-GB" u="sng" dirty="0">
              <a:solidFill>
                <a:schemeClr val="tx1"/>
              </a:solidFill>
            </a:endParaRPr>
          </a:p>
        </p:txBody>
      </p:sp>
      <p:sp>
        <p:nvSpPr>
          <p:cNvPr id="3" name="Text Placeholder 2">
            <a:extLst>
              <a:ext uri="{FF2B5EF4-FFF2-40B4-BE49-F238E27FC236}">
                <a16:creationId xmlns:a16="http://schemas.microsoft.com/office/drawing/2014/main" id="{EBD9A1C0-B1F3-49E2-BE01-0796EBA09FA9}"/>
              </a:ext>
            </a:extLst>
          </p:cNvPr>
          <p:cNvSpPr>
            <a:spLocks noGrp="1"/>
          </p:cNvSpPr>
          <p:nvPr>
            <p:ph type="body" idx="1"/>
          </p:nvPr>
        </p:nvSpPr>
        <p:spPr>
          <a:xfrm>
            <a:off x="6527116" y="1581460"/>
            <a:ext cx="4359042" cy="5149278"/>
          </a:xfrm>
        </p:spPr>
        <p:txBody>
          <a:bodyPr anchor="ctr">
            <a:normAutofit/>
          </a:bodyPr>
          <a:lstStyle/>
          <a:p>
            <a:pPr marL="285750" indent="-285750">
              <a:buFont typeface="Arial" charset="2"/>
              <a:buChar char="•"/>
            </a:pPr>
            <a:r>
              <a:rPr lang="en-GB" sz="1800" dirty="0">
                <a:solidFill>
                  <a:schemeClr val="tx1"/>
                </a:solidFill>
                <a:latin typeface="Arial"/>
                <a:cs typeface="Arial"/>
              </a:rPr>
              <a:t>Fast delivery service</a:t>
            </a:r>
            <a:endParaRPr lang="en-US" dirty="0"/>
          </a:p>
          <a:p>
            <a:pPr marL="285750" indent="-285750">
              <a:buFont typeface="Arial" charset="2"/>
              <a:buChar char="•"/>
            </a:pPr>
            <a:r>
              <a:rPr lang="en-GB" sz="1800" dirty="0">
                <a:solidFill>
                  <a:schemeClr val="tx1"/>
                </a:solidFill>
                <a:latin typeface="Arial"/>
                <a:cs typeface="Arial"/>
              </a:rPr>
              <a:t>Job done within 2 hour</a:t>
            </a:r>
          </a:p>
          <a:p>
            <a:pPr marL="285750" indent="-285750">
              <a:buFont typeface="Arial" charset="2"/>
              <a:buChar char="•"/>
            </a:pPr>
            <a:r>
              <a:rPr lang="en-GB" sz="1800" dirty="0">
                <a:solidFill>
                  <a:schemeClr val="tx1"/>
                </a:solidFill>
                <a:latin typeface="Arial"/>
                <a:cs typeface="Arial"/>
              </a:rPr>
              <a:t>LESS PEOPLE WORK</a:t>
            </a:r>
          </a:p>
          <a:p>
            <a:pPr marL="285750" indent="-285750">
              <a:buFont typeface="Arial" charset="2"/>
              <a:buChar char="•"/>
            </a:pPr>
            <a:r>
              <a:rPr lang="en-GB" sz="1800" dirty="0">
                <a:solidFill>
                  <a:schemeClr val="tx1"/>
                </a:solidFill>
                <a:latin typeface="Arial"/>
                <a:cs typeface="Arial"/>
              </a:rPr>
              <a:t>Work hard</a:t>
            </a:r>
          </a:p>
          <a:p>
            <a:pPr marL="285750" indent="-285750">
              <a:buFont typeface="Arial" charset="2"/>
              <a:buChar char="•"/>
            </a:pPr>
            <a:r>
              <a:rPr lang="en-GB" sz="1800" dirty="0">
                <a:solidFill>
                  <a:schemeClr val="tx1"/>
                </a:solidFill>
                <a:latin typeface="Arial"/>
                <a:cs typeface="Arial"/>
              </a:rPr>
              <a:t>Lost package</a:t>
            </a:r>
          </a:p>
          <a:p>
            <a:endParaRPr lang="en-GB" sz="1600" dirty="0">
              <a:solidFill>
                <a:schemeClr val="tx1"/>
              </a:solidFill>
              <a:latin typeface="Arial"/>
              <a:cs typeface="Arial"/>
            </a:endParaRPr>
          </a:p>
          <a:p>
            <a:r>
              <a:rPr lang="en-GB" sz="1600" dirty="0">
                <a:solidFill>
                  <a:schemeClr val="tx1"/>
                </a:solidFill>
                <a:latin typeface="Arial"/>
                <a:cs typeface="Arial"/>
              </a:rPr>
              <a:t>These challenges will be shown in the next few slides</a:t>
            </a:r>
          </a:p>
        </p:txBody>
      </p:sp>
      <p:sp>
        <p:nvSpPr>
          <p:cNvPr id="12" name="Date Placeholder 5">
            <a:extLst>
              <a:ext uri="{FF2B5EF4-FFF2-40B4-BE49-F238E27FC236}">
                <a16:creationId xmlns:a16="http://schemas.microsoft.com/office/drawing/2014/main" id="{1606C07D-2D14-4903-91C7-2AFEC15D5759}"/>
              </a:ext>
            </a:extLst>
          </p:cNvPr>
          <p:cNvSpPr>
            <a:spLocks noGrp="1"/>
          </p:cNvSpPr>
          <p:nvPr>
            <p:ph type="dt" sz="half" idx="10"/>
          </p:nvPr>
        </p:nvSpPr>
        <p:spPr/>
        <p:txBody>
          <a:bodyPr/>
          <a:lstStyle/>
          <a:p>
            <a:pPr>
              <a:spcAft>
                <a:spcPts val="600"/>
              </a:spcAft>
            </a:pPr>
            <a:fld id="{B9E702C8-C6AD-4737-B26C-160F3E1D253F}" type="datetime1">
              <a:rPr lang="en-US" smtClean="0">
                <a:solidFill>
                  <a:schemeClr val="bg1">
                    <a:lumMod val="85000"/>
                    <a:lumOff val="15000"/>
                  </a:schemeClr>
                </a:solidFill>
              </a:rPr>
              <a:pPr>
                <a:spcAft>
                  <a:spcPts val="600"/>
                </a:spcAft>
              </a:pPr>
              <a:t>5/7/2020</a:t>
            </a:fld>
            <a:endParaRPr lang="en-US">
              <a:solidFill>
                <a:schemeClr val="bg1">
                  <a:lumMod val="85000"/>
                  <a:lumOff val="15000"/>
                </a:schemeClr>
              </a:solidFill>
            </a:endParaRPr>
          </a:p>
        </p:txBody>
      </p:sp>
      <p:sp>
        <p:nvSpPr>
          <p:cNvPr id="10" name="Footer Placeholder 6">
            <a:extLst>
              <a:ext uri="{FF2B5EF4-FFF2-40B4-BE49-F238E27FC236}">
                <a16:creationId xmlns:a16="http://schemas.microsoft.com/office/drawing/2014/main" id="{4DE7FA99-B43E-421B-B3AD-4BAFC2329727}"/>
              </a:ext>
            </a:extLst>
          </p:cNvPr>
          <p:cNvSpPr>
            <a:spLocks noGrp="1"/>
          </p:cNvSpPr>
          <p:nvPr>
            <p:ph type="ftr" sz="quarter" idx="11"/>
          </p:nvPr>
        </p:nvSpPr>
        <p:spPr/>
        <p:txBody>
          <a:bodyPr/>
          <a:lstStyle/>
          <a:p>
            <a:pPr>
              <a:spcAft>
                <a:spcPts val="600"/>
              </a:spcAft>
            </a:pPr>
            <a:r>
              <a:rPr lang="en-US" dirty="0">
                <a:solidFill>
                  <a:schemeClr val="bg1">
                    <a:lumMod val="85000"/>
                    <a:lumOff val="15000"/>
                  </a:schemeClr>
                </a:solidFill>
              </a:rPr>
              <a:t>Sample Footer Text</a:t>
            </a:r>
          </a:p>
        </p:txBody>
      </p:sp>
      <p:sp>
        <p:nvSpPr>
          <p:cNvPr id="8" name="Slide Number Placeholder 7">
            <a:extLst>
              <a:ext uri="{FF2B5EF4-FFF2-40B4-BE49-F238E27FC236}">
                <a16:creationId xmlns:a16="http://schemas.microsoft.com/office/drawing/2014/main" id="{6C1B6545-27D4-46E1-9561-4458D28C1381}"/>
              </a:ext>
            </a:extLst>
          </p:cNvPr>
          <p:cNvSpPr>
            <a:spLocks noGrp="1"/>
          </p:cNvSpPr>
          <p:nvPr>
            <p:ph type="sldNum" sz="quarter" idx="12"/>
          </p:nvPr>
        </p:nvSpPr>
        <p:spPr/>
        <p:txBody>
          <a:bodyPr/>
          <a:lstStyle/>
          <a:p>
            <a:pPr algn="l">
              <a:spcAft>
                <a:spcPts val="600"/>
              </a:spcAft>
            </a:pPr>
            <a:fld id="{D57F1E4F-1CFF-5643-939E-217C01CDF565}" type="slidenum">
              <a:rPr lang="en-US" smtClean="0">
                <a:solidFill>
                  <a:schemeClr val="tx1"/>
                </a:solidFill>
              </a:rPr>
              <a:pPr algn="l">
                <a:spcAft>
                  <a:spcPts val="600"/>
                </a:spcAft>
              </a:pPr>
              <a:t>7</a:t>
            </a:fld>
            <a:endParaRPr lang="en-US">
              <a:solidFill>
                <a:schemeClr val="tx1"/>
              </a:solidFill>
            </a:endParaRPr>
          </a:p>
        </p:txBody>
      </p:sp>
      <p:pic>
        <p:nvPicPr>
          <p:cNvPr id="5" name="Picture 5" descr="A picture containing yellow, road, building, city&#10;&#10;Description generated with very high confidence">
            <a:extLst>
              <a:ext uri="{FF2B5EF4-FFF2-40B4-BE49-F238E27FC236}">
                <a16:creationId xmlns:a16="http://schemas.microsoft.com/office/drawing/2014/main" id="{F65F4997-1C49-47C7-B929-C2C7F839EA2C}"/>
              </a:ext>
            </a:extLst>
          </p:cNvPr>
          <p:cNvPicPr>
            <a:picLocks noChangeAspect="1"/>
          </p:cNvPicPr>
          <p:nvPr/>
        </p:nvPicPr>
        <p:blipFill>
          <a:blip r:embed="rId3"/>
          <a:stretch>
            <a:fillRect/>
          </a:stretch>
        </p:blipFill>
        <p:spPr>
          <a:xfrm>
            <a:off x="377455" y="2901474"/>
            <a:ext cx="6149660" cy="3097925"/>
          </a:xfrm>
          <a:prstGeom prst="rect">
            <a:avLst/>
          </a:prstGeom>
        </p:spPr>
      </p:pic>
    </p:spTree>
    <p:extLst>
      <p:ext uri="{BB962C8B-B14F-4D97-AF65-F5344CB8AC3E}">
        <p14:creationId xmlns:p14="http://schemas.microsoft.com/office/powerpoint/2010/main" val="2491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2086" name="Picture 70">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087" name="Picture 72">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088" name="Oval 74">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2089" name="Picture 76">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090" name="Picture 78">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091" name="Rectangle 80">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D4B4F48E-2394-4F8C-89A1-DEABCD3965B5}"/>
              </a:ext>
            </a:extLst>
          </p:cNvPr>
          <p:cNvSpPr>
            <a:spLocks noGrp="1"/>
          </p:cNvSpPr>
          <p:nvPr>
            <p:ph type="title"/>
          </p:nvPr>
        </p:nvSpPr>
        <p:spPr>
          <a:xfrm>
            <a:off x="8201837" y="1454963"/>
            <a:ext cx="3342462" cy="3308380"/>
          </a:xfrm>
        </p:spPr>
        <p:txBody>
          <a:bodyPr vert="horz" lIns="91440" tIns="45720" rIns="91440" bIns="45720" rtlCol="0" anchor="b">
            <a:normAutofit/>
          </a:bodyPr>
          <a:lstStyle/>
          <a:p>
            <a:r>
              <a:rPr lang="en-US" sz="6000" dirty="0"/>
              <a:t>Fast delivery service</a:t>
            </a:r>
          </a:p>
        </p:txBody>
      </p:sp>
      <p:sp>
        <p:nvSpPr>
          <p:cNvPr id="3" name="Content Placeholder 2">
            <a:extLst>
              <a:ext uri="{FF2B5EF4-FFF2-40B4-BE49-F238E27FC236}">
                <a16:creationId xmlns:a16="http://schemas.microsoft.com/office/drawing/2014/main" id="{4173EB37-22DE-4C0D-A70C-2EB52483DF01}"/>
              </a:ext>
            </a:extLst>
          </p:cNvPr>
          <p:cNvSpPr>
            <a:spLocks noGrp="1"/>
          </p:cNvSpPr>
          <p:nvPr>
            <p:ph idx="1"/>
          </p:nvPr>
        </p:nvSpPr>
        <p:spPr>
          <a:xfrm>
            <a:off x="7554136" y="4763342"/>
            <a:ext cx="3990163" cy="2094658"/>
          </a:xfrm>
        </p:spPr>
        <p:txBody>
          <a:bodyPr vert="horz" lIns="91440" tIns="45720" rIns="91440" bIns="45720" rtlCol="0" anchor="t">
            <a:normAutofit/>
          </a:bodyPr>
          <a:lstStyle/>
          <a:p>
            <a:pPr marL="0" indent="0">
              <a:buNone/>
            </a:pPr>
            <a:r>
              <a:rPr lang="en-US" sz="1800" cap="all" dirty="0">
                <a:solidFill>
                  <a:schemeClr val="bg2">
                    <a:lumMod val="40000"/>
                    <a:lumOff val="60000"/>
                  </a:schemeClr>
                </a:solidFill>
              </a:rPr>
              <a:t>Robotics impact on the delivery service</a:t>
            </a:r>
          </a:p>
          <a:p>
            <a:pPr marL="0" indent="0">
              <a:buNone/>
            </a:pPr>
            <a:endParaRPr lang="en-US" sz="1800" cap="all" dirty="0">
              <a:solidFill>
                <a:schemeClr val="bg2">
                  <a:lumMod val="40000"/>
                  <a:lumOff val="60000"/>
                </a:schemeClr>
              </a:solidFill>
            </a:endParaRPr>
          </a:p>
          <a:p>
            <a:pPr marL="0" indent="0">
              <a:buNone/>
            </a:pPr>
            <a:endParaRPr lang="en-US" sz="1800" cap="all" dirty="0">
              <a:solidFill>
                <a:schemeClr val="bg2">
                  <a:lumMod val="40000"/>
                  <a:lumOff val="60000"/>
                </a:schemeClr>
              </a:solidFill>
            </a:endParaRPr>
          </a:p>
          <a:p>
            <a:pPr marL="0" indent="0">
              <a:buNone/>
            </a:pPr>
            <a:r>
              <a:rPr lang="en-US" sz="1800" cap="all" dirty="0">
                <a:solidFill>
                  <a:schemeClr val="bg2">
                    <a:lumMod val="40000"/>
                    <a:lumOff val="60000"/>
                  </a:schemeClr>
                </a:solidFill>
              </a:rPr>
              <a:t>(</a:t>
            </a:r>
            <a:r>
              <a:rPr lang="en-US" sz="1422" cap="all" dirty="0" err="1"/>
              <a:t>Amazondeliver.job</a:t>
            </a:r>
            <a:r>
              <a:rPr lang="en-US" sz="1422" cap="all" dirty="0"/>
              <a:t> , 2020)</a:t>
            </a:r>
          </a:p>
        </p:txBody>
      </p:sp>
      <p:pic>
        <p:nvPicPr>
          <p:cNvPr id="2050" name="Picture 2" descr="Amazon Driver &amp; Delivery Service Partner (DSP) jobs. We're hiring!">
            <a:extLst>
              <a:ext uri="{FF2B5EF4-FFF2-40B4-BE49-F238E27FC236}">
                <a16:creationId xmlns:a16="http://schemas.microsoft.com/office/drawing/2014/main" id="{E9F73425-1FD6-45CF-A9BE-2B98261EEF7C}"/>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7609"/>
          <a:stretch/>
        </p:blipFill>
        <p:spPr bwMode="auto">
          <a:xfrm>
            <a:off x="607848" y="609601"/>
            <a:ext cx="6946288" cy="5638797"/>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6052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FF9D82-22E6-4269-914C-172AF271DB1C}"/>
              </a:ext>
            </a:extLst>
          </p:cNvPr>
          <p:cNvSpPr>
            <a:spLocks noGrp="1"/>
          </p:cNvSpPr>
          <p:nvPr>
            <p:ph type="title"/>
          </p:nvPr>
        </p:nvSpPr>
        <p:spPr>
          <a:xfrm>
            <a:off x="650669" y="629266"/>
            <a:ext cx="3330328" cy="1641986"/>
          </a:xfrm>
        </p:spPr>
        <p:txBody>
          <a:bodyPr>
            <a:normAutofit/>
          </a:bodyPr>
          <a:lstStyle/>
          <a:p>
            <a:pPr>
              <a:lnSpc>
                <a:spcPct val="90000"/>
              </a:lnSpc>
            </a:pPr>
            <a:r>
              <a:rPr lang="en-GB" sz="3600"/>
              <a:t>Job of sorting packages</a:t>
            </a:r>
          </a:p>
        </p:txBody>
      </p:sp>
      <p:pic>
        <p:nvPicPr>
          <p:cNvPr id="4098" name="Picture 2" descr="Changing the Future of Warehouses with Amazon Robots | Machine Design">
            <a:extLst>
              <a:ext uri="{FF2B5EF4-FFF2-40B4-BE49-F238E27FC236}">
                <a16:creationId xmlns:a16="http://schemas.microsoft.com/office/drawing/2014/main" id="{ABB7059F-8E76-4B43-B09B-B446064F95C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170" r="11049" b="-1"/>
          <a:stretch/>
        </p:blipFill>
        <p:spPr bwMode="auto">
          <a:xfrm>
            <a:off x="4634680" y="10"/>
            <a:ext cx="7560130" cy="6857990"/>
          </a:xfrm>
          <a:prstGeom prst="rect">
            <a:avLst/>
          </a:prstGeom>
          <a:noFill/>
          <a:extLst>
            <a:ext uri="{909E8E84-426E-40DD-AFC4-6F175D3DCCD1}">
              <a14:hiddenFill xmlns:a14="http://schemas.microsoft.com/office/drawing/2010/main">
                <a:solidFill>
                  <a:srgbClr val="FFFFFF"/>
                </a:solidFill>
              </a14:hiddenFill>
            </a:ext>
          </a:extLst>
        </p:spPr>
      </p:pic>
      <p:sp>
        <p:nvSpPr>
          <p:cNvPr id="71" name="Rectangle 70">
            <a:extLst>
              <a:ext uri="{FF2B5EF4-FFF2-40B4-BE49-F238E27FC236}">
                <a16:creationId xmlns:a16="http://schemas.microsoft.com/office/drawing/2014/main" id="{A26E2FAE-FA60-497B-B2CB-7702C6FF3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588D9344-4337-4622-9443-53917EB8B567}"/>
              </a:ext>
            </a:extLst>
          </p:cNvPr>
          <p:cNvSpPr>
            <a:spLocks noGrp="1"/>
          </p:cNvSpPr>
          <p:nvPr>
            <p:ph idx="1"/>
          </p:nvPr>
        </p:nvSpPr>
        <p:spPr>
          <a:xfrm>
            <a:off x="650669" y="2438400"/>
            <a:ext cx="3901876" cy="4419600"/>
          </a:xfrm>
        </p:spPr>
        <p:txBody>
          <a:bodyPr>
            <a:normAutofit lnSpcReduction="10000"/>
          </a:bodyPr>
          <a:lstStyle/>
          <a:p>
            <a:r>
              <a:rPr lang="en-GB" dirty="0"/>
              <a:t>Sorting packages is no longer days long activity.</a:t>
            </a:r>
          </a:p>
          <a:p>
            <a:endParaRPr lang="en-GB" dirty="0"/>
          </a:p>
          <a:p>
            <a:endParaRPr lang="en-GB" dirty="0"/>
          </a:p>
          <a:p>
            <a:endParaRPr lang="en-GB" dirty="0"/>
          </a:p>
          <a:p>
            <a:endParaRPr lang="en-GB" dirty="0"/>
          </a:p>
          <a:p>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           </a:t>
            </a:r>
            <a:r>
              <a:rPr lang="en-GB" sz="1700" dirty="0"/>
              <a:t>(machinedesign.com, 2020)</a:t>
            </a:r>
          </a:p>
        </p:txBody>
      </p:sp>
    </p:spTree>
    <p:extLst>
      <p:ext uri="{BB962C8B-B14F-4D97-AF65-F5344CB8AC3E}">
        <p14:creationId xmlns:p14="http://schemas.microsoft.com/office/powerpoint/2010/main" val="1012634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inVertical)">
                                      <p:cBhvr>
                                        <p:cTn id="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3088" name="Picture 70">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089" name="Picture 72">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090" name="Oval 74">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3091" name="Picture 76">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92" name="Picture 78">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093" name="Rectangle 80">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094" name="Rectangle 82">
            <a:extLst>
              <a:ext uri="{FF2B5EF4-FFF2-40B4-BE49-F238E27FC236}">
                <a16:creationId xmlns:a16="http://schemas.microsoft.com/office/drawing/2014/main" id="{F3F4807A-5068-4492-8025-D75F320E90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6C9E7D-37FC-4E1E-85F7-F0E39921DD38}"/>
              </a:ext>
            </a:extLst>
          </p:cNvPr>
          <p:cNvSpPr>
            <a:spLocks noGrp="1"/>
          </p:cNvSpPr>
          <p:nvPr>
            <p:ph type="title"/>
          </p:nvPr>
        </p:nvSpPr>
        <p:spPr>
          <a:xfrm>
            <a:off x="8000837" y="1325880"/>
            <a:ext cx="3543464" cy="3066507"/>
          </a:xfrm>
        </p:spPr>
        <p:txBody>
          <a:bodyPr vert="horz" lIns="91440" tIns="45720" rIns="91440" bIns="45720" rtlCol="0" anchor="b">
            <a:normAutofit/>
          </a:bodyPr>
          <a:lstStyle/>
          <a:p>
            <a:r>
              <a:rPr lang="en-US" sz="4800" dirty="0">
                <a:solidFill>
                  <a:srgbClr val="EBEBEB"/>
                </a:solidFill>
              </a:rPr>
              <a:t>Warehouse operatives</a:t>
            </a:r>
          </a:p>
        </p:txBody>
      </p:sp>
      <p:sp>
        <p:nvSpPr>
          <p:cNvPr id="3" name="Content Placeholder 2">
            <a:extLst>
              <a:ext uri="{FF2B5EF4-FFF2-40B4-BE49-F238E27FC236}">
                <a16:creationId xmlns:a16="http://schemas.microsoft.com/office/drawing/2014/main" id="{8F5270F2-F5C1-426B-8DBE-74AC8EDB8C37}"/>
              </a:ext>
            </a:extLst>
          </p:cNvPr>
          <p:cNvSpPr>
            <a:spLocks noGrp="1"/>
          </p:cNvSpPr>
          <p:nvPr>
            <p:ph idx="1"/>
          </p:nvPr>
        </p:nvSpPr>
        <p:spPr>
          <a:xfrm>
            <a:off x="7973137" y="4588328"/>
            <a:ext cx="3571163" cy="2269671"/>
          </a:xfrm>
        </p:spPr>
        <p:txBody>
          <a:bodyPr vert="horz" lIns="91440" tIns="45720" rIns="91440" bIns="45720" rtlCol="0" anchor="t">
            <a:normAutofit/>
          </a:bodyPr>
          <a:lstStyle/>
          <a:p>
            <a:pPr marL="0" indent="0">
              <a:buNone/>
            </a:pPr>
            <a:r>
              <a:rPr lang="en-US" sz="1800" cap="all" dirty="0">
                <a:solidFill>
                  <a:schemeClr val="tx2">
                    <a:lumMod val="40000"/>
                    <a:lumOff val="60000"/>
                  </a:schemeClr>
                </a:solidFill>
              </a:rPr>
              <a:t>Robotics have an impact on the amount of people working. </a:t>
            </a:r>
          </a:p>
          <a:p>
            <a:pPr marL="0" indent="0">
              <a:buNone/>
            </a:pPr>
            <a:endParaRPr lang="en-US" sz="1800" cap="all" dirty="0">
              <a:solidFill>
                <a:schemeClr val="tx2">
                  <a:lumMod val="40000"/>
                  <a:lumOff val="60000"/>
                </a:schemeClr>
              </a:solidFill>
            </a:endParaRPr>
          </a:p>
          <a:p>
            <a:pPr marL="0" indent="0">
              <a:buNone/>
            </a:pPr>
            <a:endParaRPr lang="en-US" sz="1800" cap="all" dirty="0">
              <a:solidFill>
                <a:schemeClr val="tx2">
                  <a:lumMod val="40000"/>
                  <a:lumOff val="60000"/>
                </a:schemeClr>
              </a:solidFill>
            </a:endParaRPr>
          </a:p>
          <a:p>
            <a:pPr marL="0" indent="0">
              <a:buNone/>
            </a:pPr>
            <a:r>
              <a:rPr lang="en-GB" sz="1800" dirty="0"/>
              <a:t>(wdwayfind.com, 2020)</a:t>
            </a:r>
            <a:endParaRPr lang="en-US" sz="1800" cap="all" dirty="0">
              <a:solidFill>
                <a:schemeClr val="tx2">
                  <a:lumMod val="40000"/>
                  <a:lumOff val="60000"/>
                </a:schemeClr>
              </a:solidFill>
            </a:endParaRPr>
          </a:p>
        </p:txBody>
      </p:sp>
      <p:sp>
        <p:nvSpPr>
          <p:cNvPr id="3095" name="Freeform 36">
            <a:extLst>
              <a:ext uri="{FF2B5EF4-FFF2-40B4-BE49-F238E27FC236}">
                <a16:creationId xmlns:a16="http://schemas.microsoft.com/office/drawing/2014/main" id="{B24996F8-180C-4DCB-8A26-DFA336CDE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413666"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3074" name="Picture 2" descr="Amazon's Place in History – WayfinD">
            <a:extLst>
              <a:ext uri="{FF2B5EF4-FFF2-40B4-BE49-F238E27FC236}">
                <a16:creationId xmlns:a16="http://schemas.microsoft.com/office/drawing/2014/main" id="{B62ACFBA-A5DB-41D6-9398-9BF44ACDD54E}"/>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7738" r="13805" b="1"/>
          <a:stretch/>
        </p:blipFill>
        <p:spPr bwMode="auto">
          <a:xfrm>
            <a:off x="20" y="10"/>
            <a:ext cx="7759920" cy="6857991"/>
          </a:xfrm>
          <a:custGeom>
            <a:avLst/>
            <a:gdLst/>
            <a:ahLst/>
            <a:cxnLst/>
            <a:rect l="l" t="t" r="r" b="b"/>
            <a:pathLst>
              <a:path w="7759940" h="6858001">
                <a:moveTo>
                  <a:pt x="0" y="0"/>
                </a:moveTo>
                <a:lnTo>
                  <a:pt x="1296537" y="0"/>
                </a:lnTo>
                <a:lnTo>
                  <a:pt x="1296537" y="1"/>
                </a:lnTo>
                <a:lnTo>
                  <a:pt x="6415225" y="1"/>
                </a:lnTo>
                <a:lnTo>
                  <a:pt x="6415225" y="0"/>
                </a:lnTo>
                <a:lnTo>
                  <a:pt x="7758763" y="0"/>
                </a:lnTo>
                <a:lnTo>
                  <a:pt x="7733718" y="155677"/>
                </a:lnTo>
                <a:lnTo>
                  <a:pt x="7709849" y="310668"/>
                </a:lnTo>
                <a:lnTo>
                  <a:pt x="7686485" y="466344"/>
                </a:lnTo>
                <a:lnTo>
                  <a:pt x="7666482" y="622707"/>
                </a:lnTo>
                <a:lnTo>
                  <a:pt x="7646311" y="778383"/>
                </a:lnTo>
                <a:lnTo>
                  <a:pt x="7627485" y="934746"/>
                </a:lnTo>
                <a:lnTo>
                  <a:pt x="7611349" y="1089051"/>
                </a:lnTo>
                <a:lnTo>
                  <a:pt x="7596053" y="1245413"/>
                </a:lnTo>
                <a:lnTo>
                  <a:pt x="7582101" y="1401090"/>
                </a:lnTo>
                <a:lnTo>
                  <a:pt x="7569999" y="1554023"/>
                </a:lnTo>
                <a:lnTo>
                  <a:pt x="7557896" y="1709014"/>
                </a:lnTo>
                <a:lnTo>
                  <a:pt x="7547811" y="1861947"/>
                </a:lnTo>
                <a:lnTo>
                  <a:pt x="7539911" y="2014881"/>
                </a:lnTo>
                <a:lnTo>
                  <a:pt x="7531674" y="2167128"/>
                </a:lnTo>
                <a:lnTo>
                  <a:pt x="7524783" y="2318004"/>
                </a:lnTo>
                <a:lnTo>
                  <a:pt x="7519908" y="2467509"/>
                </a:lnTo>
                <a:lnTo>
                  <a:pt x="7515706" y="2617013"/>
                </a:lnTo>
                <a:lnTo>
                  <a:pt x="7511672" y="2765146"/>
                </a:lnTo>
                <a:lnTo>
                  <a:pt x="7509823" y="2911221"/>
                </a:lnTo>
                <a:lnTo>
                  <a:pt x="7507806" y="3057297"/>
                </a:lnTo>
                <a:lnTo>
                  <a:pt x="7506797" y="3201315"/>
                </a:lnTo>
                <a:lnTo>
                  <a:pt x="7507806" y="3343961"/>
                </a:lnTo>
                <a:lnTo>
                  <a:pt x="7507806" y="3485236"/>
                </a:lnTo>
                <a:lnTo>
                  <a:pt x="7509823" y="3625139"/>
                </a:lnTo>
                <a:lnTo>
                  <a:pt x="7512848" y="3762299"/>
                </a:lnTo>
                <a:lnTo>
                  <a:pt x="7515706" y="3898087"/>
                </a:lnTo>
                <a:lnTo>
                  <a:pt x="7518900" y="4031133"/>
                </a:lnTo>
                <a:lnTo>
                  <a:pt x="7523774" y="4163492"/>
                </a:lnTo>
                <a:lnTo>
                  <a:pt x="7528985" y="4293793"/>
                </a:lnTo>
                <a:lnTo>
                  <a:pt x="7533691" y="4421352"/>
                </a:lnTo>
                <a:lnTo>
                  <a:pt x="7546971" y="4670298"/>
                </a:lnTo>
                <a:lnTo>
                  <a:pt x="7561090" y="4908956"/>
                </a:lnTo>
                <a:lnTo>
                  <a:pt x="7575882" y="5138013"/>
                </a:lnTo>
                <a:lnTo>
                  <a:pt x="7592187" y="5354726"/>
                </a:lnTo>
                <a:lnTo>
                  <a:pt x="7609164" y="5561838"/>
                </a:lnTo>
                <a:lnTo>
                  <a:pt x="7627485" y="5753862"/>
                </a:lnTo>
                <a:lnTo>
                  <a:pt x="7645471" y="5934227"/>
                </a:lnTo>
                <a:lnTo>
                  <a:pt x="7663456" y="6100191"/>
                </a:lnTo>
                <a:lnTo>
                  <a:pt x="7680433" y="6252438"/>
                </a:lnTo>
                <a:lnTo>
                  <a:pt x="7696570" y="6387541"/>
                </a:lnTo>
                <a:lnTo>
                  <a:pt x="7711866" y="6509613"/>
                </a:lnTo>
                <a:lnTo>
                  <a:pt x="7724641" y="6612483"/>
                </a:lnTo>
                <a:lnTo>
                  <a:pt x="7736743" y="6698894"/>
                </a:lnTo>
                <a:lnTo>
                  <a:pt x="7754057" y="6817538"/>
                </a:lnTo>
                <a:lnTo>
                  <a:pt x="7759940" y="6858000"/>
                </a:lnTo>
                <a:lnTo>
                  <a:pt x="6854586" y="6858000"/>
                </a:lnTo>
                <a:lnTo>
                  <a:pt x="6854586" y="6858001"/>
                </a:lnTo>
                <a:lnTo>
                  <a:pt x="764022" y="6858001"/>
                </a:lnTo>
                <a:lnTo>
                  <a:pt x="764022"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3096" name="Rectangle 86">
            <a:extLst>
              <a:ext uri="{FF2B5EF4-FFF2-40B4-BE49-F238E27FC236}">
                <a16:creationId xmlns:a16="http://schemas.microsoft.com/office/drawing/2014/main" id="{630182B0-3559-41D5-9EBC-0BD86BEDA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528175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circle(in)">
                                      <p:cBhvr>
                                        <p:cTn id="7"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5124" name="Picture 134">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5125" name="Picture 136">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5126" name="Oval 138">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5127" name="Picture 140">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5128" name="Picture 142">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5129" name="Rectangle 144">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5122" name="Picture 2" descr="Amazon employees, robots hard at work fulfilling Cyber Monday ...">
            <a:extLst>
              <a:ext uri="{FF2B5EF4-FFF2-40B4-BE49-F238E27FC236}">
                <a16:creationId xmlns:a16="http://schemas.microsoft.com/office/drawing/2014/main" id="{1F44A2E7-C09B-4C2C-81A1-F84607BBBD1E}"/>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8643" r="-1" b="18152"/>
          <a:stretch/>
        </p:blipFill>
        <p:spPr bwMode="auto">
          <a:xfrm>
            <a:off x="1" y="-5"/>
            <a:ext cx="12191695" cy="5020241"/>
          </a:xfrm>
          <a:custGeom>
            <a:avLst/>
            <a:gdLst/>
            <a:ahLst/>
            <a:cxnLst/>
            <a:rect l="l" t="t" r="r" b="b"/>
            <a:pathLst>
              <a:path w="12191695" h="5020241">
                <a:moveTo>
                  <a:pt x="0" y="0"/>
                </a:moveTo>
                <a:lnTo>
                  <a:pt x="12191695" y="0"/>
                </a:lnTo>
                <a:lnTo>
                  <a:pt x="12191695" y="4057991"/>
                </a:lnTo>
                <a:lnTo>
                  <a:pt x="11914945" y="4110187"/>
                </a:lnTo>
                <a:lnTo>
                  <a:pt x="11639412" y="4159931"/>
                </a:lnTo>
                <a:lnTo>
                  <a:pt x="11362661" y="4208624"/>
                </a:lnTo>
                <a:lnTo>
                  <a:pt x="11084690" y="4250310"/>
                </a:lnTo>
                <a:lnTo>
                  <a:pt x="10807939" y="4292347"/>
                </a:lnTo>
                <a:lnTo>
                  <a:pt x="10529968" y="4331582"/>
                </a:lnTo>
                <a:lnTo>
                  <a:pt x="10255655" y="4365211"/>
                </a:lnTo>
                <a:lnTo>
                  <a:pt x="9977684" y="4397089"/>
                </a:lnTo>
                <a:lnTo>
                  <a:pt x="9700933" y="4426165"/>
                </a:lnTo>
                <a:lnTo>
                  <a:pt x="9429058" y="4451387"/>
                </a:lnTo>
                <a:lnTo>
                  <a:pt x="9153526" y="4476609"/>
                </a:lnTo>
                <a:lnTo>
                  <a:pt x="8881651" y="4497628"/>
                </a:lnTo>
                <a:lnTo>
                  <a:pt x="8609776" y="4514092"/>
                </a:lnTo>
                <a:lnTo>
                  <a:pt x="8339121" y="4531258"/>
                </a:lnTo>
                <a:lnTo>
                  <a:pt x="8070903" y="4545620"/>
                </a:lnTo>
                <a:lnTo>
                  <a:pt x="7805124" y="4555779"/>
                </a:lnTo>
                <a:lnTo>
                  <a:pt x="7539345" y="4564537"/>
                </a:lnTo>
                <a:lnTo>
                  <a:pt x="7276005" y="4572944"/>
                </a:lnTo>
                <a:lnTo>
                  <a:pt x="7016322" y="4576798"/>
                </a:lnTo>
                <a:lnTo>
                  <a:pt x="6756639" y="4581001"/>
                </a:lnTo>
                <a:lnTo>
                  <a:pt x="6500613" y="4583103"/>
                </a:lnTo>
                <a:lnTo>
                  <a:pt x="6247026" y="4581001"/>
                </a:lnTo>
                <a:lnTo>
                  <a:pt x="5995877" y="4581001"/>
                </a:lnTo>
                <a:lnTo>
                  <a:pt x="5747167" y="4576798"/>
                </a:lnTo>
                <a:lnTo>
                  <a:pt x="5503333" y="4570492"/>
                </a:lnTo>
                <a:lnTo>
                  <a:pt x="5261938" y="4564537"/>
                </a:lnTo>
                <a:lnTo>
                  <a:pt x="5025418" y="4557881"/>
                </a:lnTo>
                <a:lnTo>
                  <a:pt x="4790118" y="4547722"/>
                </a:lnTo>
                <a:lnTo>
                  <a:pt x="4558477" y="4536862"/>
                </a:lnTo>
                <a:lnTo>
                  <a:pt x="4331710" y="4527054"/>
                </a:lnTo>
                <a:lnTo>
                  <a:pt x="3889152" y="4499379"/>
                </a:lnTo>
                <a:lnTo>
                  <a:pt x="3464881" y="4469954"/>
                </a:lnTo>
                <a:lnTo>
                  <a:pt x="3057678" y="4439126"/>
                </a:lnTo>
                <a:lnTo>
                  <a:pt x="2672421" y="4405147"/>
                </a:lnTo>
                <a:lnTo>
                  <a:pt x="2304232" y="4369765"/>
                </a:lnTo>
                <a:lnTo>
                  <a:pt x="1962864" y="4331582"/>
                </a:lnTo>
                <a:lnTo>
                  <a:pt x="1642223" y="4294099"/>
                </a:lnTo>
                <a:lnTo>
                  <a:pt x="1347183" y="4256616"/>
                </a:lnTo>
                <a:lnTo>
                  <a:pt x="1076528" y="4221235"/>
                </a:lnTo>
                <a:lnTo>
                  <a:pt x="836351" y="4187605"/>
                </a:lnTo>
                <a:lnTo>
                  <a:pt x="619339" y="4155727"/>
                </a:lnTo>
                <a:lnTo>
                  <a:pt x="436464" y="4129104"/>
                </a:lnTo>
                <a:lnTo>
                  <a:pt x="282848" y="4103881"/>
                </a:lnTo>
                <a:lnTo>
                  <a:pt x="71932" y="4067800"/>
                </a:lnTo>
                <a:lnTo>
                  <a:pt x="1" y="4055539"/>
                </a:lnTo>
                <a:lnTo>
                  <a:pt x="1" y="5020241"/>
                </a:lnTo>
                <a:lnTo>
                  <a:pt x="0" y="5020241"/>
                </a:lnTo>
                <a:close/>
              </a:path>
            </a:pathLst>
          </a:custGeom>
          <a:noFill/>
          <a:extLst>
            <a:ext uri="{909E8E84-426E-40DD-AFC4-6F175D3DCCD1}">
              <a14:hiddenFill xmlns:a14="http://schemas.microsoft.com/office/drawing/2010/main">
                <a:solidFill>
                  <a:srgbClr val="FFFFFF"/>
                </a:solidFill>
              </a14:hiddenFill>
            </a:ext>
          </a:extLst>
        </p:spPr>
      </p:pic>
      <p:sp>
        <p:nvSpPr>
          <p:cNvPr id="5130" name="Freeform 16">
            <a:extLst>
              <a:ext uri="{FF2B5EF4-FFF2-40B4-BE49-F238E27FC236}">
                <a16:creationId xmlns:a16="http://schemas.microsoft.com/office/drawing/2014/main" id="{E4F17063-EDA4-417B-946F-BA357F3B3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3753695"/>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2">
              <a:alpha val="40000"/>
            </a:schemeClr>
          </a:solidFill>
          <a:ln>
            <a:noFill/>
          </a:ln>
        </p:spPr>
        <p:txBody>
          <a:bodyPr rtlCol="0" anchor="ctr"/>
          <a:lstStyle/>
          <a:p>
            <a:pPr algn="ctr"/>
            <a:endParaRPr lang="en-US">
              <a:solidFill>
                <a:schemeClr val="tx1"/>
              </a:solidFill>
            </a:endParaRPr>
          </a:p>
        </p:txBody>
      </p:sp>
      <p:sp>
        <p:nvSpPr>
          <p:cNvPr id="5131" name="Freeform: Shape 148">
            <a:extLst>
              <a:ext uri="{FF2B5EF4-FFF2-40B4-BE49-F238E27FC236}">
                <a16:creationId xmlns:a16="http://schemas.microsoft.com/office/drawing/2014/main" id="{D36F3EEA-55D4-4677-80E7-92D00B8F34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55533"/>
            <a:ext cx="12192000" cy="2802467"/>
          </a:xfrm>
          <a:custGeom>
            <a:avLst/>
            <a:gdLst>
              <a:gd name="connsiteX0" fmla="*/ 1 w 12192000"/>
              <a:gd name="connsiteY0" fmla="*/ 0 h 2802467"/>
              <a:gd name="connsiteX1" fmla="*/ 71932 w 12192000"/>
              <a:gd name="connsiteY1" fmla="*/ 12261 h 2802467"/>
              <a:gd name="connsiteX2" fmla="*/ 282848 w 12192000"/>
              <a:gd name="connsiteY2" fmla="*/ 48342 h 2802467"/>
              <a:gd name="connsiteX3" fmla="*/ 436464 w 12192000"/>
              <a:gd name="connsiteY3" fmla="*/ 73565 h 2802467"/>
              <a:gd name="connsiteX4" fmla="*/ 619339 w 12192000"/>
              <a:gd name="connsiteY4" fmla="*/ 100188 h 2802467"/>
              <a:gd name="connsiteX5" fmla="*/ 836351 w 12192000"/>
              <a:gd name="connsiteY5" fmla="*/ 132066 h 2802467"/>
              <a:gd name="connsiteX6" fmla="*/ 1076528 w 12192000"/>
              <a:gd name="connsiteY6" fmla="*/ 165696 h 2802467"/>
              <a:gd name="connsiteX7" fmla="*/ 1347183 w 12192000"/>
              <a:gd name="connsiteY7" fmla="*/ 201077 h 2802467"/>
              <a:gd name="connsiteX8" fmla="*/ 1642223 w 12192000"/>
              <a:gd name="connsiteY8" fmla="*/ 238560 h 2802467"/>
              <a:gd name="connsiteX9" fmla="*/ 1962864 w 12192000"/>
              <a:gd name="connsiteY9" fmla="*/ 276043 h 2802467"/>
              <a:gd name="connsiteX10" fmla="*/ 2304232 w 12192000"/>
              <a:gd name="connsiteY10" fmla="*/ 314226 h 2802467"/>
              <a:gd name="connsiteX11" fmla="*/ 2672421 w 12192000"/>
              <a:gd name="connsiteY11" fmla="*/ 349608 h 2802467"/>
              <a:gd name="connsiteX12" fmla="*/ 3057678 w 12192000"/>
              <a:gd name="connsiteY12" fmla="*/ 383587 h 2802467"/>
              <a:gd name="connsiteX13" fmla="*/ 3464881 w 12192000"/>
              <a:gd name="connsiteY13" fmla="*/ 414415 h 2802467"/>
              <a:gd name="connsiteX14" fmla="*/ 3889152 w 12192000"/>
              <a:gd name="connsiteY14" fmla="*/ 443840 h 2802467"/>
              <a:gd name="connsiteX15" fmla="*/ 4331710 w 12192000"/>
              <a:gd name="connsiteY15" fmla="*/ 471515 h 2802467"/>
              <a:gd name="connsiteX16" fmla="*/ 4558476 w 12192000"/>
              <a:gd name="connsiteY16" fmla="*/ 481323 h 2802467"/>
              <a:gd name="connsiteX17" fmla="*/ 4790118 w 12192000"/>
              <a:gd name="connsiteY17" fmla="*/ 492183 h 2802467"/>
              <a:gd name="connsiteX18" fmla="*/ 5025418 w 12192000"/>
              <a:gd name="connsiteY18" fmla="*/ 502342 h 2802467"/>
              <a:gd name="connsiteX19" fmla="*/ 5261937 w 12192000"/>
              <a:gd name="connsiteY19" fmla="*/ 508998 h 2802467"/>
              <a:gd name="connsiteX20" fmla="*/ 5503332 w 12192000"/>
              <a:gd name="connsiteY20" fmla="*/ 514953 h 2802467"/>
              <a:gd name="connsiteX21" fmla="*/ 5747166 w 12192000"/>
              <a:gd name="connsiteY21" fmla="*/ 521259 h 2802467"/>
              <a:gd name="connsiteX22" fmla="*/ 5995877 w 12192000"/>
              <a:gd name="connsiteY22" fmla="*/ 525462 h 2802467"/>
              <a:gd name="connsiteX23" fmla="*/ 6247026 w 12192000"/>
              <a:gd name="connsiteY23" fmla="*/ 525462 h 2802467"/>
              <a:gd name="connsiteX24" fmla="*/ 6500613 w 12192000"/>
              <a:gd name="connsiteY24" fmla="*/ 527564 h 2802467"/>
              <a:gd name="connsiteX25" fmla="*/ 6756639 w 12192000"/>
              <a:gd name="connsiteY25" fmla="*/ 525462 h 2802467"/>
              <a:gd name="connsiteX26" fmla="*/ 7016322 w 12192000"/>
              <a:gd name="connsiteY26" fmla="*/ 521259 h 2802467"/>
              <a:gd name="connsiteX27" fmla="*/ 7276005 w 12192000"/>
              <a:gd name="connsiteY27" fmla="*/ 517405 h 2802467"/>
              <a:gd name="connsiteX28" fmla="*/ 7539345 w 12192000"/>
              <a:gd name="connsiteY28" fmla="*/ 508998 h 2802467"/>
              <a:gd name="connsiteX29" fmla="*/ 7805124 w 12192000"/>
              <a:gd name="connsiteY29" fmla="*/ 500240 h 2802467"/>
              <a:gd name="connsiteX30" fmla="*/ 8070903 w 12192000"/>
              <a:gd name="connsiteY30" fmla="*/ 490081 h 2802467"/>
              <a:gd name="connsiteX31" fmla="*/ 8339121 w 12192000"/>
              <a:gd name="connsiteY31" fmla="*/ 475719 h 2802467"/>
              <a:gd name="connsiteX32" fmla="*/ 8609776 w 12192000"/>
              <a:gd name="connsiteY32" fmla="*/ 458553 h 2802467"/>
              <a:gd name="connsiteX33" fmla="*/ 8881651 w 12192000"/>
              <a:gd name="connsiteY33" fmla="*/ 442089 h 2802467"/>
              <a:gd name="connsiteX34" fmla="*/ 9153526 w 12192000"/>
              <a:gd name="connsiteY34" fmla="*/ 421070 h 2802467"/>
              <a:gd name="connsiteX35" fmla="*/ 9429058 w 12192000"/>
              <a:gd name="connsiteY35" fmla="*/ 395848 h 2802467"/>
              <a:gd name="connsiteX36" fmla="*/ 9700933 w 12192000"/>
              <a:gd name="connsiteY36" fmla="*/ 370626 h 2802467"/>
              <a:gd name="connsiteX37" fmla="*/ 9977684 w 12192000"/>
              <a:gd name="connsiteY37" fmla="*/ 341550 h 2802467"/>
              <a:gd name="connsiteX38" fmla="*/ 10255655 w 12192000"/>
              <a:gd name="connsiteY38" fmla="*/ 309672 h 2802467"/>
              <a:gd name="connsiteX39" fmla="*/ 10529968 w 12192000"/>
              <a:gd name="connsiteY39" fmla="*/ 276043 h 2802467"/>
              <a:gd name="connsiteX40" fmla="*/ 10807939 w 12192000"/>
              <a:gd name="connsiteY40" fmla="*/ 236808 h 2802467"/>
              <a:gd name="connsiteX41" fmla="*/ 11084690 w 12192000"/>
              <a:gd name="connsiteY41" fmla="*/ 194771 h 2802467"/>
              <a:gd name="connsiteX42" fmla="*/ 11362661 w 12192000"/>
              <a:gd name="connsiteY42" fmla="*/ 153085 h 2802467"/>
              <a:gd name="connsiteX43" fmla="*/ 11639412 w 12192000"/>
              <a:gd name="connsiteY43" fmla="*/ 104392 h 2802467"/>
              <a:gd name="connsiteX44" fmla="*/ 11914945 w 12192000"/>
              <a:gd name="connsiteY44" fmla="*/ 54648 h 2802467"/>
              <a:gd name="connsiteX45" fmla="*/ 12191696 w 12192000"/>
              <a:gd name="connsiteY45" fmla="*/ 2452 h 2802467"/>
              <a:gd name="connsiteX46" fmla="*/ 12191696 w 12192000"/>
              <a:gd name="connsiteY46" fmla="*/ 2236410 h 2802467"/>
              <a:gd name="connsiteX47" fmla="*/ 12192000 w 12192000"/>
              <a:gd name="connsiteY47" fmla="*/ 2236410 h 2802467"/>
              <a:gd name="connsiteX48" fmla="*/ 12192000 w 12192000"/>
              <a:gd name="connsiteY48" fmla="*/ 2802467 h 2802467"/>
              <a:gd name="connsiteX49" fmla="*/ 12191696 w 12192000"/>
              <a:gd name="connsiteY49" fmla="*/ 2802467 h 2802467"/>
              <a:gd name="connsiteX50" fmla="*/ 0 w 12192000"/>
              <a:gd name="connsiteY50" fmla="*/ 2802467 h 2802467"/>
              <a:gd name="connsiteX51" fmla="*/ 0 w 12192000"/>
              <a:gd name="connsiteY51" fmla="*/ 2236410 h 2802467"/>
              <a:gd name="connsiteX52" fmla="*/ 1 w 12192000"/>
              <a:gd name="connsiteY52" fmla="*/ 2236410 h 2802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192000" h="2802467">
                <a:moveTo>
                  <a:pt x="1" y="0"/>
                </a:moveTo>
                <a:lnTo>
                  <a:pt x="71932" y="12261"/>
                </a:lnTo>
                <a:lnTo>
                  <a:pt x="282848" y="48342"/>
                </a:lnTo>
                <a:lnTo>
                  <a:pt x="436464" y="73565"/>
                </a:lnTo>
                <a:lnTo>
                  <a:pt x="619339" y="100188"/>
                </a:lnTo>
                <a:lnTo>
                  <a:pt x="836351" y="132066"/>
                </a:lnTo>
                <a:lnTo>
                  <a:pt x="1076528" y="165696"/>
                </a:lnTo>
                <a:lnTo>
                  <a:pt x="1347183" y="201077"/>
                </a:lnTo>
                <a:lnTo>
                  <a:pt x="1642223" y="238560"/>
                </a:lnTo>
                <a:lnTo>
                  <a:pt x="1962864" y="276043"/>
                </a:lnTo>
                <a:lnTo>
                  <a:pt x="2304232" y="314226"/>
                </a:lnTo>
                <a:lnTo>
                  <a:pt x="2672421" y="349608"/>
                </a:lnTo>
                <a:lnTo>
                  <a:pt x="3057678" y="383587"/>
                </a:lnTo>
                <a:lnTo>
                  <a:pt x="3464881" y="414415"/>
                </a:lnTo>
                <a:lnTo>
                  <a:pt x="3889152" y="443840"/>
                </a:lnTo>
                <a:lnTo>
                  <a:pt x="4331710" y="471515"/>
                </a:lnTo>
                <a:lnTo>
                  <a:pt x="4558476" y="481323"/>
                </a:lnTo>
                <a:lnTo>
                  <a:pt x="4790118" y="492183"/>
                </a:lnTo>
                <a:lnTo>
                  <a:pt x="5025418" y="502342"/>
                </a:lnTo>
                <a:lnTo>
                  <a:pt x="5261937" y="508998"/>
                </a:lnTo>
                <a:lnTo>
                  <a:pt x="5503332" y="514953"/>
                </a:lnTo>
                <a:lnTo>
                  <a:pt x="5747166" y="521259"/>
                </a:lnTo>
                <a:lnTo>
                  <a:pt x="5995877" y="525462"/>
                </a:lnTo>
                <a:lnTo>
                  <a:pt x="6247026" y="525462"/>
                </a:lnTo>
                <a:lnTo>
                  <a:pt x="6500613" y="527564"/>
                </a:lnTo>
                <a:lnTo>
                  <a:pt x="6756639" y="525462"/>
                </a:lnTo>
                <a:lnTo>
                  <a:pt x="7016322" y="521259"/>
                </a:lnTo>
                <a:lnTo>
                  <a:pt x="7276005" y="517405"/>
                </a:lnTo>
                <a:lnTo>
                  <a:pt x="7539345" y="508998"/>
                </a:lnTo>
                <a:lnTo>
                  <a:pt x="7805124" y="500240"/>
                </a:lnTo>
                <a:lnTo>
                  <a:pt x="8070903" y="490081"/>
                </a:lnTo>
                <a:lnTo>
                  <a:pt x="8339121" y="475719"/>
                </a:lnTo>
                <a:lnTo>
                  <a:pt x="8609776" y="458553"/>
                </a:lnTo>
                <a:lnTo>
                  <a:pt x="8881651" y="442089"/>
                </a:lnTo>
                <a:lnTo>
                  <a:pt x="9153526" y="421070"/>
                </a:lnTo>
                <a:lnTo>
                  <a:pt x="9429058" y="395848"/>
                </a:lnTo>
                <a:lnTo>
                  <a:pt x="9700933" y="370626"/>
                </a:lnTo>
                <a:lnTo>
                  <a:pt x="9977684" y="341550"/>
                </a:lnTo>
                <a:lnTo>
                  <a:pt x="10255655" y="309672"/>
                </a:lnTo>
                <a:lnTo>
                  <a:pt x="10529968" y="276043"/>
                </a:lnTo>
                <a:lnTo>
                  <a:pt x="10807939" y="236808"/>
                </a:lnTo>
                <a:lnTo>
                  <a:pt x="11084690" y="194771"/>
                </a:lnTo>
                <a:lnTo>
                  <a:pt x="11362661" y="153085"/>
                </a:lnTo>
                <a:lnTo>
                  <a:pt x="11639412" y="104392"/>
                </a:lnTo>
                <a:lnTo>
                  <a:pt x="11914945" y="54648"/>
                </a:lnTo>
                <a:lnTo>
                  <a:pt x="12191696" y="2452"/>
                </a:lnTo>
                <a:lnTo>
                  <a:pt x="12191696" y="2236410"/>
                </a:lnTo>
                <a:lnTo>
                  <a:pt x="12192000" y="2236410"/>
                </a:lnTo>
                <a:lnTo>
                  <a:pt x="12192000" y="2802467"/>
                </a:lnTo>
                <a:lnTo>
                  <a:pt x="12191696" y="2802467"/>
                </a:lnTo>
                <a:lnTo>
                  <a:pt x="0" y="2802467"/>
                </a:lnTo>
                <a:lnTo>
                  <a:pt x="0" y="2236410"/>
                </a:lnTo>
                <a:lnTo>
                  <a:pt x="1" y="2236410"/>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B4AE25-5A13-4D3E-89E3-0D61DFF7A48B}"/>
              </a:ext>
            </a:extLst>
          </p:cNvPr>
          <p:cNvSpPr>
            <a:spLocks noGrp="1"/>
          </p:cNvSpPr>
          <p:nvPr>
            <p:ph type="title"/>
          </p:nvPr>
        </p:nvSpPr>
        <p:spPr>
          <a:xfrm>
            <a:off x="282102" y="4579627"/>
            <a:ext cx="11819107" cy="1142745"/>
          </a:xfrm>
        </p:spPr>
        <p:txBody>
          <a:bodyPr vert="horz" lIns="91440" tIns="45720" rIns="91440" bIns="45720" rtlCol="0" anchor="b">
            <a:normAutofit fontScale="90000"/>
          </a:bodyPr>
          <a:lstStyle/>
          <a:p>
            <a:pPr>
              <a:lnSpc>
                <a:spcPct val="90000"/>
              </a:lnSpc>
            </a:pPr>
            <a:r>
              <a:rPr lang="en-US" sz="1600" dirty="0">
                <a:solidFill>
                  <a:srgbClr val="EBEBEB"/>
                </a:solidFill>
              </a:rPr>
              <a:t>(Amazon.com, 2020) </a:t>
            </a:r>
            <a:br>
              <a:rPr lang="en-US" sz="1600" dirty="0">
                <a:solidFill>
                  <a:srgbClr val="EBEBEB"/>
                </a:solidFill>
              </a:rPr>
            </a:br>
            <a:br>
              <a:rPr lang="en-US" sz="1600" dirty="0">
                <a:solidFill>
                  <a:srgbClr val="EBEBEB"/>
                </a:solidFill>
              </a:rPr>
            </a:br>
            <a:br>
              <a:rPr lang="en-US" sz="1600" dirty="0">
                <a:solidFill>
                  <a:srgbClr val="EBEBEB"/>
                </a:solidFill>
              </a:rPr>
            </a:br>
            <a:r>
              <a:rPr lang="en-US" sz="3400" dirty="0">
                <a:solidFill>
                  <a:srgbClr val="EBEBEB"/>
                </a:solidFill>
              </a:rPr>
              <a:t>How hard is it to work at amazon warehouse?</a:t>
            </a:r>
          </a:p>
        </p:txBody>
      </p:sp>
      <p:sp>
        <p:nvSpPr>
          <p:cNvPr id="3" name="Content Placeholder 2">
            <a:extLst>
              <a:ext uri="{FF2B5EF4-FFF2-40B4-BE49-F238E27FC236}">
                <a16:creationId xmlns:a16="http://schemas.microsoft.com/office/drawing/2014/main" id="{96E92366-A4D3-4E2E-ADD0-F37B1BCFB3B6}"/>
              </a:ext>
            </a:extLst>
          </p:cNvPr>
          <p:cNvSpPr>
            <a:spLocks noGrp="1"/>
          </p:cNvSpPr>
          <p:nvPr>
            <p:ph idx="1"/>
          </p:nvPr>
        </p:nvSpPr>
        <p:spPr>
          <a:xfrm>
            <a:off x="636917" y="5722374"/>
            <a:ext cx="10407602" cy="487924"/>
          </a:xfrm>
        </p:spPr>
        <p:txBody>
          <a:bodyPr vert="horz" lIns="91440" tIns="45720" rIns="91440" bIns="45720" rtlCol="0" anchor="t">
            <a:normAutofit/>
          </a:bodyPr>
          <a:lstStyle/>
          <a:p>
            <a:pPr marL="0" indent="0">
              <a:buNone/>
            </a:pPr>
            <a:r>
              <a:rPr lang="en-US" cap="all">
                <a:solidFill>
                  <a:schemeClr val="tx2">
                    <a:lumMod val="40000"/>
                    <a:lumOff val="60000"/>
                  </a:schemeClr>
                </a:solidFill>
              </a:rPr>
              <a:t>Is amazon warehouse the same as any other warehouse?  </a:t>
            </a:r>
          </a:p>
        </p:txBody>
      </p:sp>
    </p:spTree>
    <p:extLst>
      <p:ext uri="{BB962C8B-B14F-4D97-AF65-F5344CB8AC3E}">
        <p14:creationId xmlns:p14="http://schemas.microsoft.com/office/powerpoint/2010/main" val="3080365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ppt_x"/>
                                          </p:val>
                                        </p:tav>
                                        <p:tav tm="100000">
                                          <p:val>
                                            <p:strVal val="#ppt_x"/>
                                          </p:val>
                                        </p:tav>
                                      </p:tavLst>
                                    </p:anim>
                                    <p:anim calcmode="lin" valueType="num">
                                      <p:cBhvr additive="base">
                                        <p:cTn id="8"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83" name="Rectangle 82">
            <a:extLst>
              <a:ext uri="{FF2B5EF4-FFF2-40B4-BE49-F238E27FC236}">
                <a16:creationId xmlns:a16="http://schemas.microsoft.com/office/drawing/2014/main" id="{A4322390-8B58-46BE-88EB-D9FD30C0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Amazon Proposes Airfreight Hub in Florida | Transport Topics">
            <a:extLst>
              <a:ext uri="{FF2B5EF4-FFF2-40B4-BE49-F238E27FC236}">
                <a16:creationId xmlns:a16="http://schemas.microsoft.com/office/drawing/2014/main" id="{373F3805-AD49-4FC3-880F-CCE722087BF3}"/>
              </a:ext>
            </a:extLst>
          </p:cNvPr>
          <p:cNvPicPr>
            <a:picLocks noChangeAspect="1" noChangeArrowheads="1"/>
          </p:cNvPicPr>
          <p:nvPr/>
        </p:nvPicPr>
        <p:blipFill rotWithShape="1">
          <a:blip r:embed="rId7">
            <a:alphaModFix amt="40000"/>
            <a:extLst>
              <a:ext uri="{28A0092B-C50C-407E-A947-70E740481C1C}">
                <a14:useLocalDpi xmlns:a14="http://schemas.microsoft.com/office/drawing/2010/main" val="0"/>
              </a:ext>
            </a:extLst>
          </a:blip>
          <a:srcRect t="9091" r="9900" b="1"/>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0886F36-0164-4409-89C1-1B62AC1DB10C}"/>
              </a:ext>
            </a:extLst>
          </p:cNvPr>
          <p:cNvSpPr>
            <a:spLocks noGrp="1"/>
          </p:cNvSpPr>
          <p:nvPr>
            <p:ph type="title"/>
          </p:nvPr>
        </p:nvSpPr>
        <p:spPr>
          <a:xfrm>
            <a:off x="1154955" y="1447800"/>
            <a:ext cx="8825658" cy="3329581"/>
          </a:xfrm>
        </p:spPr>
        <p:txBody>
          <a:bodyPr vert="horz" lIns="91440" tIns="45720" rIns="91440" bIns="45720" rtlCol="0" anchor="b">
            <a:normAutofit/>
          </a:bodyPr>
          <a:lstStyle/>
          <a:p>
            <a:r>
              <a:rPr lang="en-US" sz="7200" dirty="0">
                <a:solidFill>
                  <a:schemeClr val="tx1"/>
                </a:solidFill>
              </a:rPr>
              <a:t>Lost packages</a:t>
            </a:r>
          </a:p>
        </p:txBody>
      </p:sp>
      <p:sp>
        <p:nvSpPr>
          <p:cNvPr id="3" name="Content Placeholder 2">
            <a:extLst>
              <a:ext uri="{FF2B5EF4-FFF2-40B4-BE49-F238E27FC236}">
                <a16:creationId xmlns:a16="http://schemas.microsoft.com/office/drawing/2014/main" id="{4801FD94-2B80-4F72-8A85-63C5C13CF91A}"/>
              </a:ext>
            </a:extLst>
          </p:cNvPr>
          <p:cNvSpPr>
            <a:spLocks noGrp="1"/>
          </p:cNvSpPr>
          <p:nvPr>
            <p:ph idx="1"/>
          </p:nvPr>
        </p:nvSpPr>
        <p:spPr>
          <a:xfrm>
            <a:off x="1154954" y="4777379"/>
            <a:ext cx="10508509" cy="1702305"/>
          </a:xfrm>
        </p:spPr>
        <p:txBody>
          <a:bodyPr vert="horz" lIns="91440" tIns="45720" rIns="91440" bIns="45720" rtlCol="0" anchor="t">
            <a:normAutofit/>
          </a:bodyPr>
          <a:lstStyle/>
          <a:p>
            <a:pPr marL="0" indent="0">
              <a:buNone/>
            </a:pPr>
            <a:r>
              <a:rPr lang="en-US" cap="all" dirty="0"/>
              <a:t>Is it hard to find a lost package at amazon warehouse? </a:t>
            </a:r>
          </a:p>
          <a:p>
            <a:pPr marL="0" indent="0">
              <a:buNone/>
            </a:pPr>
            <a:endParaRPr lang="en-US" cap="all" dirty="0"/>
          </a:p>
          <a:p>
            <a:pPr marL="0" indent="0">
              <a:buNone/>
            </a:pPr>
            <a:endParaRPr lang="en-US" cap="all" dirty="0"/>
          </a:p>
          <a:p>
            <a:pPr marL="0" indent="0">
              <a:buNone/>
            </a:pPr>
            <a:r>
              <a:rPr lang="en-US" cap="all" dirty="0"/>
              <a:t>                                                                                                                </a:t>
            </a:r>
            <a:r>
              <a:rPr lang="en-US" sz="1700" cap="all" dirty="0"/>
              <a:t>(ttnews.com, 2020)</a:t>
            </a:r>
          </a:p>
        </p:txBody>
      </p:sp>
      <p:sp>
        <p:nvSpPr>
          <p:cNvPr id="85" name="Rectangle 84">
            <a:extLst>
              <a:ext uri="{FF2B5EF4-FFF2-40B4-BE49-F238E27FC236}">
                <a16:creationId xmlns:a16="http://schemas.microsoft.com/office/drawing/2014/main" id="{C885E190-58DD-42DD-A4A8-401E15C9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551726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C6E4E-B2F7-D042-AAD2-5133A8D08BC1}"/>
              </a:ext>
            </a:extLst>
          </p:cNvPr>
          <p:cNvSpPr>
            <a:spLocks noGrp="1"/>
          </p:cNvSpPr>
          <p:nvPr>
            <p:ph type="ctrTitle"/>
          </p:nvPr>
        </p:nvSpPr>
        <p:spPr>
          <a:xfrm>
            <a:off x="140604" y="-939727"/>
            <a:ext cx="8825658" cy="3329581"/>
          </a:xfrm>
        </p:spPr>
        <p:txBody>
          <a:bodyPr/>
          <a:lstStyle/>
          <a:p>
            <a:r>
              <a:rPr lang="en-GB"/>
              <a:t>Insights Of Modern Technology</a:t>
            </a:r>
            <a:endParaRPr lang="en-US"/>
          </a:p>
        </p:txBody>
      </p:sp>
      <p:sp>
        <p:nvSpPr>
          <p:cNvPr id="3" name="Subtitle 2">
            <a:extLst>
              <a:ext uri="{FF2B5EF4-FFF2-40B4-BE49-F238E27FC236}">
                <a16:creationId xmlns:a16="http://schemas.microsoft.com/office/drawing/2014/main" id="{E11CA85B-2504-FB4E-9F98-7B85E5AB076C}"/>
              </a:ext>
            </a:extLst>
          </p:cNvPr>
          <p:cNvSpPr>
            <a:spLocks noGrp="1"/>
          </p:cNvSpPr>
          <p:nvPr>
            <p:ph type="subTitle" idx="1"/>
          </p:nvPr>
        </p:nvSpPr>
        <p:spPr>
          <a:xfrm>
            <a:off x="1402357" y="2280823"/>
            <a:ext cx="8825658" cy="861420"/>
          </a:xfrm>
        </p:spPr>
        <p:txBody>
          <a:bodyPr/>
          <a:lstStyle/>
          <a:p>
            <a:r>
              <a:rPr lang="en-GB"/>
              <a:t>Of Amazon Robotics</a:t>
            </a:r>
            <a:endParaRPr lang="en-US"/>
          </a:p>
        </p:txBody>
      </p:sp>
      <p:pic>
        <p:nvPicPr>
          <p:cNvPr id="4" name="Picture 4">
            <a:extLst>
              <a:ext uri="{FF2B5EF4-FFF2-40B4-BE49-F238E27FC236}">
                <a16:creationId xmlns:a16="http://schemas.microsoft.com/office/drawing/2014/main" id="{1611652B-39F6-FE49-A795-D0E177446067}"/>
              </a:ext>
            </a:extLst>
          </p:cNvPr>
          <p:cNvPicPr>
            <a:picLocks noChangeAspect="1"/>
          </p:cNvPicPr>
          <p:nvPr/>
        </p:nvPicPr>
        <p:blipFill>
          <a:blip r:embed="rId3"/>
          <a:stretch>
            <a:fillRect/>
          </a:stretch>
        </p:blipFill>
        <p:spPr>
          <a:xfrm>
            <a:off x="8789621" y="1737339"/>
            <a:ext cx="3173671" cy="4768852"/>
          </a:xfrm>
          <a:prstGeom prst="rect">
            <a:avLst/>
          </a:prstGeom>
        </p:spPr>
      </p:pic>
      <p:pic>
        <p:nvPicPr>
          <p:cNvPr id="5" name="Picture 6">
            <a:extLst>
              <a:ext uri="{FF2B5EF4-FFF2-40B4-BE49-F238E27FC236}">
                <a16:creationId xmlns:a16="http://schemas.microsoft.com/office/drawing/2014/main" id="{3B9BEA81-D0D4-B844-8C25-9B7A23F8DAC6}"/>
              </a:ext>
            </a:extLst>
          </p:cNvPr>
          <p:cNvPicPr>
            <a:picLocks noChangeAspect="1"/>
          </p:cNvPicPr>
          <p:nvPr/>
        </p:nvPicPr>
        <p:blipFill>
          <a:blip r:embed="rId4"/>
          <a:stretch>
            <a:fillRect/>
          </a:stretch>
        </p:blipFill>
        <p:spPr>
          <a:xfrm>
            <a:off x="4553433" y="2991153"/>
            <a:ext cx="3938649" cy="2953987"/>
          </a:xfrm>
          <a:prstGeom prst="rect">
            <a:avLst/>
          </a:prstGeom>
        </p:spPr>
      </p:pic>
      <p:sp>
        <p:nvSpPr>
          <p:cNvPr id="8" name="TextBox 7">
            <a:extLst>
              <a:ext uri="{FF2B5EF4-FFF2-40B4-BE49-F238E27FC236}">
                <a16:creationId xmlns:a16="http://schemas.microsoft.com/office/drawing/2014/main" id="{5E1EEBC3-3070-B745-9E58-893F8BBD8987}"/>
              </a:ext>
            </a:extLst>
          </p:cNvPr>
          <p:cNvSpPr txBox="1"/>
          <p:nvPr/>
        </p:nvSpPr>
        <p:spPr>
          <a:xfrm>
            <a:off x="681347" y="3429000"/>
            <a:ext cx="3437906" cy="2031325"/>
          </a:xfrm>
          <a:prstGeom prst="rect">
            <a:avLst/>
          </a:prstGeom>
          <a:noFill/>
        </p:spPr>
        <p:txBody>
          <a:bodyPr wrap="square" rtlCol="0">
            <a:spAutoFit/>
          </a:bodyPr>
          <a:lstStyle/>
          <a:p>
            <a:pPr marL="285750" indent="-285750" algn="l">
              <a:buFont typeface="Arial" panose="020B0604020202020204" pitchFamily="34" charset="0"/>
              <a:buChar char="•"/>
            </a:pPr>
            <a:r>
              <a:rPr lang="en-GB"/>
              <a:t>Kiva Amazon Robotics</a:t>
            </a:r>
          </a:p>
          <a:p>
            <a:pPr marL="285750" indent="-285750" algn="l">
              <a:buFont typeface="Arial" panose="020B0604020202020204" pitchFamily="34" charset="0"/>
              <a:buChar char="•"/>
            </a:pPr>
            <a:endParaRPr lang="en-GB"/>
          </a:p>
          <a:p>
            <a:pPr marL="285750" indent="-285750" algn="l">
              <a:buFont typeface="Arial" panose="020B0604020202020204" pitchFamily="34" charset="0"/>
              <a:buChar char="•"/>
            </a:pPr>
            <a:r>
              <a:rPr lang="en-GB"/>
              <a:t>Aws Robomaker</a:t>
            </a:r>
          </a:p>
          <a:p>
            <a:pPr marL="285750" indent="-285750" algn="l">
              <a:buFont typeface="Arial" panose="020B0604020202020204" pitchFamily="34" charset="0"/>
              <a:buChar char="•"/>
            </a:pPr>
            <a:endParaRPr lang="en-GB"/>
          </a:p>
          <a:p>
            <a:pPr marL="285750" indent="-285750" algn="l">
              <a:buFont typeface="Arial" panose="020B0604020202020204" pitchFamily="34" charset="0"/>
              <a:buChar char="•"/>
            </a:pPr>
            <a:r>
              <a:rPr lang="en-GB"/>
              <a:t>Characteristics </a:t>
            </a:r>
          </a:p>
          <a:p>
            <a:pPr marL="285750" indent="-285750" algn="l">
              <a:buFont typeface="Arial" panose="020B0604020202020204" pitchFamily="34" charset="0"/>
              <a:buChar char="•"/>
            </a:pPr>
            <a:endParaRPr lang="en-GB"/>
          </a:p>
          <a:p>
            <a:pPr marL="285750" indent="-285750" algn="l">
              <a:buFont typeface="Arial" panose="020B0604020202020204" pitchFamily="34" charset="0"/>
              <a:buChar char="•"/>
            </a:pPr>
            <a:r>
              <a:rPr lang="en-GB"/>
              <a:t>Advantages </a:t>
            </a:r>
            <a:endParaRPr lang="en-US"/>
          </a:p>
        </p:txBody>
      </p:sp>
      <p:sp>
        <p:nvSpPr>
          <p:cNvPr id="10" name="TextBox 9">
            <a:extLst>
              <a:ext uri="{FF2B5EF4-FFF2-40B4-BE49-F238E27FC236}">
                <a16:creationId xmlns:a16="http://schemas.microsoft.com/office/drawing/2014/main" id="{0705FD6E-ADDE-1D45-9515-5A4576AAF845}"/>
              </a:ext>
            </a:extLst>
          </p:cNvPr>
          <p:cNvSpPr txBox="1"/>
          <p:nvPr/>
        </p:nvSpPr>
        <p:spPr>
          <a:xfrm>
            <a:off x="5143501" y="5900108"/>
            <a:ext cx="6259284" cy="646331"/>
          </a:xfrm>
          <a:prstGeom prst="rect">
            <a:avLst/>
          </a:prstGeom>
          <a:noFill/>
        </p:spPr>
        <p:txBody>
          <a:bodyPr wrap="square">
            <a:spAutoFit/>
          </a:bodyPr>
          <a:lstStyle/>
          <a:p>
            <a:pPr algn="l"/>
            <a:r>
              <a:rPr lang="en-GB" b="1" i="0" u="none" strike="noStrike">
                <a:solidFill>
                  <a:srgbClr val="111111"/>
                </a:solidFill>
                <a:effectLst/>
                <a:latin typeface="LabGrotesque"/>
                <a:hlinkClick r:id="rId5"/>
              </a:rPr>
              <a:t>Eugene Kim</a:t>
            </a:r>
            <a:endParaRPr lang="en-GB" b="1" i="0">
              <a:solidFill>
                <a:srgbClr val="212529"/>
              </a:solidFill>
              <a:effectLst/>
              <a:latin typeface="LabGrotesque"/>
            </a:endParaRPr>
          </a:p>
          <a:p>
            <a:pPr algn="l"/>
            <a:r>
              <a:rPr lang="en-GB" b="0" i="0">
                <a:solidFill>
                  <a:srgbClr val="212529"/>
                </a:solidFill>
                <a:effectLst/>
                <a:latin typeface="-apple-system"/>
              </a:rPr>
              <a:t> </a:t>
            </a:r>
            <a:r>
              <a:rPr lang="en-GB" b="0" i="0">
                <a:solidFill>
                  <a:srgbClr val="848F91"/>
                </a:solidFill>
                <a:effectLst/>
                <a:latin typeface="LabGrotesque"/>
              </a:rPr>
              <a:t>Jun 15, 2016, 9:02 PM</a:t>
            </a:r>
          </a:p>
        </p:txBody>
      </p:sp>
    </p:spTree>
    <p:extLst>
      <p:ext uri="{BB962C8B-B14F-4D97-AF65-F5344CB8AC3E}">
        <p14:creationId xmlns:p14="http://schemas.microsoft.com/office/powerpoint/2010/main" val="12967124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631DD-C08C-7946-9DB5-B0729D52A431}"/>
              </a:ext>
            </a:extLst>
          </p:cNvPr>
          <p:cNvSpPr>
            <a:spLocks noGrp="1"/>
          </p:cNvSpPr>
          <p:nvPr>
            <p:ph type="title"/>
          </p:nvPr>
        </p:nvSpPr>
        <p:spPr/>
        <p:txBody>
          <a:bodyPr/>
          <a:lstStyle/>
          <a:p>
            <a:r>
              <a:rPr lang="en-GB"/>
              <a:t>Kiva – Amazon Drive Unit Robot</a:t>
            </a:r>
            <a:endParaRPr lang="en-US"/>
          </a:p>
        </p:txBody>
      </p:sp>
      <p:sp>
        <p:nvSpPr>
          <p:cNvPr id="3" name="Content Placeholder 2">
            <a:extLst>
              <a:ext uri="{FF2B5EF4-FFF2-40B4-BE49-F238E27FC236}">
                <a16:creationId xmlns:a16="http://schemas.microsoft.com/office/drawing/2014/main" id="{72998BC4-1A10-1D48-A4D6-6C7E5C1A5F9D}"/>
              </a:ext>
            </a:extLst>
          </p:cNvPr>
          <p:cNvSpPr>
            <a:spLocks noGrp="1"/>
          </p:cNvSpPr>
          <p:nvPr>
            <p:ph idx="1"/>
          </p:nvPr>
        </p:nvSpPr>
        <p:spPr>
          <a:xfrm>
            <a:off x="413397" y="5064956"/>
            <a:ext cx="5613669" cy="706319"/>
          </a:xfrm>
        </p:spPr>
        <p:txBody>
          <a:bodyPr/>
          <a:lstStyle/>
          <a:p>
            <a:pPr marL="0" indent="0">
              <a:buNone/>
            </a:pPr>
            <a:r>
              <a:rPr lang="en-GB"/>
              <a:t>It’s not Humas vs. Robots., It’s Humas + Robots</a:t>
            </a:r>
            <a:endParaRPr lang="en-US"/>
          </a:p>
        </p:txBody>
      </p:sp>
      <p:pic>
        <p:nvPicPr>
          <p:cNvPr id="8" name="Picture 8">
            <a:extLst>
              <a:ext uri="{FF2B5EF4-FFF2-40B4-BE49-F238E27FC236}">
                <a16:creationId xmlns:a16="http://schemas.microsoft.com/office/drawing/2014/main" id="{CA0AF9CD-90C2-994E-9046-AC73703F4CF3}"/>
              </a:ext>
            </a:extLst>
          </p:cNvPr>
          <p:cNvPicPr>
            <a:picLocks noChangeAspect="1"/>
          </p:cNvPicPr>
          <p:nvPr/>
        </p:nvPicPr>
        <p:blipFill>
          <a:blip r:embed="rId3"/>
          <a:stretch>
            <a:fillRect/>
          </a:stretch>
        </p:blipFill>
        <p:spPr>
          <a:xfrm>
            <a:off x="646111" y="1726136"/>
            <a:ext cx="4952113" cy="3017694"/>
          </a:xfrm>
          <a:prstGeom prst="rect">
            <a:avLst/>
          </a:prstGeom>
        </p:spPr>
      </p:pic>
      <p:pic>
        <p:nvPicPr>
          <p:cNvPr id="10" name="Picture 10">
            <a:extLst>
              <a:ext uri="{FF2B5EF4-FFF2-40B4-BE49-F238E27FC236}">
                <a16:creationId xmlns:a16="http://schemas.microsoft.com/office/drawing/2014/main" id="{343862EA-946E-DC4A-B225-ED1FE7854453}"/>
              </a:ext>
            </a:extLst>
          </p:cNvPr>
          <p:cNvPicPr>
            <a:picLocks noChangeAspect="1"/>
          </p:cNvPicPr>
          <p:nvPr/>
        </p:nvPicPr>
        <p:blipFill>
          <a:blip r:embed="rId4"/>
          <a:stretch>
            <a:fillRect/>
          </a:stretch>
        </p:blipFill>
        <p:spPr>
          <a:xfrm>
            <a:off x="5849773" y="1413213"/>
            <a:ext cx="6132124" cy="4091779"/>
          </a:xfrm>
          <a:prstGeom prst="rect">
            <a:avLst/>
          </a:prstGeom>
        </p:spPr>
      </p:pic>
    </p:spTree>
    <p:extLst>
      <p:ext uri="{BB962C8B-B14F-4D97-AF65-F5344CB8AC3E}">
        <p14:creationId xmlns:p14="http://schemas.microsoft.com/office/powerpoint/2010/main" val="3653714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CBA40-10AF-5B48-9B9D-F04CF979AA22}"/>
              </a:ext>
            </a:extLst>
          </p:cNvPr>
          <p:cNvSpPr>
            <a:spLocks noGrp="1"/>
          </p:cNvSpPr>
          <p:nvPr>
            <p:ph type="title"/>
          </p:nvPr>
        </p:nvSpPr>
        <p:spPr/>
        <p:txBody>
          <a:bodyPr/>
          <a:lstStyle/>
          <a:p>
            <a:r>
              <a:rPr lang="en-GB"/>
              <a:t>AWS Robomaker</a:t>
            </a:r>
            <a:endParaRPr lang="en-US"/>
          </a:p>
        </p:txBody>
      </p:sp>
      <p:sp>
        <p:nvSpPr>
          <p:cNvPr id="3" name="Content Placeholder 2">
            <a:extLst>
              <a:ext uri="{FF2B5EF4-FFF2-40B4-BE49-F238E27FC236}">
                <a16:creationId xmlns:a16="http://schemas.microsoft.com/office/drawing/2014/main" id="{194590A6-C6E5-274B-83B2-83204E9310E0}"/>
              </a:ext>
            </a:extLst>
          </p:cNvPr>
          <p:cNvSpPr>
            <a:spLocks noGrp="1"/>
          </p:cNvSpPr>
          <p:nvPr>
            <p:ph idx="1"/>
          </p:nvPr>
        </p:nvSpPr>
        <p:spPr>
          <a:xfrm>
            <a:off x="1808410" y="1582855"/>
            <a:ext cx="5193084" cy="1967373"/>
          </a:xfrm>
        </p:spPr>
        <p:txBody>
          <a:bodyPr/>
          <a:lstStyle/>
          <a:p>
            <a:r>
              <a:rPr lang="en-GB"/>
              <a:t>A Clouds Robotics Service </a:t>
            </a:r>
            <a:endParaRPr lang="en-US"/>
          </a:p>
        </p:txBody>
      </p:sp>
      <p:pic>
        <p:nvPicPr>
          <p:cNvPr id="8" name="Picture 8">
            <a:extLst>
              <a:ext uri="{FF2B5EF4-FFF2-40B4-BE49-F238E27FC236}">
                <a16:creationId xmlns:a16="http://schemas.microsoft.com/office/drawing/2014/main" id="{E4B66D21-34B1-3541-B300-9BF0C9E10A2D}"/>
              </a:ext>
            </a:extLst>
          </p:cNvPr>
          <p:cNvPicPr>
            <a:picLocks noChangeAspect="1"/>
          </p:cNvPicPr>
          <p:nvPr/>
        </p:nvPicPr>
        <p:blipFill>
          <a:blip r:embed="rId3"/>
          <a:stretch>
            <a:fillRect/>
          </a:stretch>
        </p:blipFill>
        <p:spPr>
          <a:xfrm>
            <a:off x="324921" y="2767239"/>
            <a:ext cx="6218877" cy="3638043"/>
          </a:xfrm>
          <a:prstGeom prst="rect">
            <a:avLst/>
          </a:prstGeom>
        </p:spPr>
      </p:pic>
      <p:pic>
        <p:nvPicPr>
          <p:cNvPr id="10" name="Picture 10">
            <a:extLst>
              <a:ext uri="{FF2B5EF4-FFF2-40B4-BE49-F238E27FC236}">
                <a16:creationId xmlns:a16="http://schemas.microsoft.com/office/drawing/2014/main" id="{50FC8A27-EDB5-1647-9219-771D31C6D220}"/>
              </a:ext>
            </a:extLst>
          </p:cNvPr>
          <p:cNvPicPr>
            <a:picLocks noChangeAspect="1"/>
          </p:cNvPicPr>
          <p:nvPr/>
        </p:nvPicPr>
        <p:blipFill>
          <a:blip r:embed="rId4"/>
          <a:stretch>
            <a:fillRect/>
          </a:stretch>
        </p:blipFill>
        <p:spPr>
          <a:xfrm>
            <a:off x="6834751" y="2646961"/>
            <a:ext cx="5032328" cy="3758321"/>
          </a:xfrm>
          <a:prstGeom prst="rect">
            <a:avLst/>
          </a:prstGeom>
        </p:spPr>
      </p:pic>
    </p:spTree>
    <p:extLst>
      <p:ext uri="{BB962C8B-B14F-4D97-AF65-F5344CB8AC3E}">
        <p14:creationId xmlns:p14="http://schemas.microsoft.com/office/powerpoint/2010/main" val="22165758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B4A08642-8FED-BD46-A303-9915D77FCA5D}"/>
              </a:ext>
            </a:extLst>
          </p:cNvPr>
          <p:cNvPicPr>
            <a:picLocks noGrp="1" noChangeAspect="1"/>
          </p:cNvPicPr>
          <p:nvPr>
            <p:ph idx="1"/>
          </p:nvPr>
        </p:nvPicPr>
        <p:blipFill>
          <a:blip r:embed="rId3"/>
          <a:stretch>
            <a:fillRect/>
          </a:stretch>
        </p:blipFill>
        <p:spPr>
          <a:xfrm>
            <a:off x="6230965" y="1812456"/>
            <a:ext cx="5314924" cy="3192297"/>
          </a:xfrm>
        </p:spPr>
      </p:pic>
      <p:pic>
        <p:nvPicPr>
          <p:cNvPr id="6" name="Picture 6">
            <a:extLst>
              <a:ext uri="{FF2B5EF4-FFF2-40B4-BE49-F238E27FC236}">
                <a16:creationId xmlns:a16="http://schemas.microsoft.com/office/drawing/2014/main" id="{EDEA3D83-076F-7E41-B18D-F5A6593C84E8}"/>
              </a:ext>
            </a:extLst>
          </p:cNvPr>
          <p:cNvPicPr>
            <a:picLocks noChangeAspect="1"/>
          </p:cNvPicPr>
          <p:nvPr/>
        </p:nvPicPr>
        <p:blipFill>
          <a:blip r:embed="rId4"/>
          <a:stretch>
            <a:fillRect/>
          </a:stretch>
        </p:blipFill>
        <p:spPr>
          <a:xfrm>
            <a:off x="788848" y="2166972"/>
            <a:ext cx="5852264" cy="4389198"/>
          </a:xfrm>
          <a:prstGeom prst="rect">
            <a:avLst/>
          </a:prstGeom>
        </p:spPr>
      </p:pic>
      <p:sp>
        <p:nvSpPr>
          <p:cNvPr id="2" name="Title 1">
            <a:extLst>
              <a:ext uri="{FF2B5EF4-FFF2-40B4-BE49-F238E27FC236}">
                <a16:creationId xmlns:a16="http://schemas.microsoft.com/office/drawing/2014/main" id="{77A362A6-EDE0-B342-AA3E-9ECF760B5BD9}"/>
              </a:ext>
            </a:extLst>
          </p:cNvPr>
          <p:cNvSpPr>
            <a:spLocks noGrp="1"/>
          </p:cNvSpPr>
          <p:nvPr>
            <p:ph type="title"/>
          </p:nvPr>
        </p:nvSpPr>
        <p:spPr>
          <a:xfrm>
            <a:off x="1968308" y="458960"/>
            <a:ext cx="4750128" cy="5194189"/>
          </a:xfrm>
        </p:spPr>
        <p:txBody>
          <a:bodyPr/>
          <a:lstStyle/>
          <a:p>
            <a:r>
              <a:rPr lang="en-GB" b="1">
                <a:latin typeface="Baskerville Old Face" panose="02020602080505020303" pitchFamily="18" charset="0"/>
              </a:rPr>
              <a:t>Characteristics Of Amazon Robots</a:t>
            </a:r>
            <a:endParaRPr lang="en-US" b="1">
              <a:latin typeface="Baskerville Old Face" panose="02020602080505020303" pitchFamily="18" charset="0"/>
            </a:endParaRPr>
          </a:p>
        </p:txBody>
      </p:sp>
    </p:spTree>
    <p:extLst>
      <p:ext uri="{BB962C8B-B14F-4D97-AF65-F5344CB8AC3E}">
        <p14:creationId xmlns:p14="http://schemas.microsoft.com/office/powerpoint/2010/main" val="19436576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A8616-1206-4646-BFD5-60B8E6633958}"/>
              </a:ext>
            </a:extLst>
          </p:cNvPr>
          <p:cNvSpPr>
            <a:spLocks noGrp="1"/>
          </p:cNvSpPr>
          <p:nvPr>
            <p:ph type="title"/>
          </p:nvPr>
        </p:nvSpPr>
        <p:spPr>
          <a:xfrm>
            <a:off x="547151" y="808772"/>
            <a:ext cx="6305902" cy="2380043"/>
          </a:xfrm>
        </p:spPr>
        <p:txBody>
          <a:bodyPr/>
          <a:lstStyle/>
          <a:p>
            <a:r>
              <a:rPr lang="en-GB" sz="8000">
                <a:latin typeface="Baskerville Old Face" panose="02020602080505020303" pitchFamily="18" charset="0"/>
                <a:ea typeface="Bell MT" panose="02000000000000000000" pitchFamily="2" charset="0"/>
                <a:cs typeface="Angsana New" panose="02020603050405020304" pitchFamily="18" charset="-34"/>
              </a:rPr>
              <a:t>Advantage</a:t>
            </a:r>
            <a:endParaRPr lang="en-US" sz="8000">
              <a:latin typeface="Baskerville Old Face" panose="02020602080505020303" pitchFamily="18" charset="0"/>
              <a:cs typeface="Angsana New" panose="02020603050405020304" pitchFamily="18" charset="-34"/>
            </a:endParaRPr>
          </a:p>
        </p:txBody>
      </p:sp>
      <p:pic>
        <p:nvPicPr>
          <p:cNvPr id="4" name="Picture 5">
            <a:extLst>
              <a:ext uri="{FF2B5EF4-FFF2-40B4-BE49-F238E27FC236}">
                <a16:creationId xmlns:a16="http://schemas.microsoft.com/office/drawing/2014/main" id="{BFD9B448-9D5C-DE44-BB34-3B7D3C963C09}"/>
              </a:ext>
            </a:extLst>
          </p:cNvPr>
          <p:cNvPicPr>
            <a:picLocks noGrp="1" noChangeAspect="1"/>
          </p:cNvPicPr>
          <p:nvPr>
            <p:ph idx="1"/>
          </p:nvPr>
        </p:nvPicPr>
        <p:blipFill>
          <a:blip r:embed="rId3"/>
          <a:stretch>
            <a:fillRect/>
          </a:stretch>
        </p:blipFill>
        <p:spPr>
          <a:xfrm>
            <a:off x="5639570" y="1533690"/>
            <a:ext cx="5906319" cy="3062849"/>
          </a:xfrm>
        </p:spPr>
      </p:pic>
      <p:pic>
        <p:nvPicPr>
          <p:cNvPr id="10" name="Picture 10">
            <a:extLst>
              <a:ext uri="{FF2B5EF4-FFF2-40B4-BE49-F238E27FC236}">
                <a16:creationId xmlns:a16="http://schemas.microsoft.com/office/drawing/2014/main" id="{B4A9D025-6587-3D44-B4F4-8B6FE61886DE}"/>
              </a:ext>
            </a:extLst>
          </p:cNvPr>
          <p:cNvPicPr>
            <a:picLocks noChangeAspect="1"/>
          </p:cNvPicPr>
          <p:nvPr/>
        </p:nvPicPr>
        <p:blipFill>
          <a:blip r:embed="rId4"/>
          <a:stretch>
            <a:fillRect/>
          </a:stretch>
        </p:blipFill>
        <p:spPr>
          <a:xfrm>
            <a:off x="338752" y="2637542"/>
            <a:ext cx="5608177" cy="3737850"/>
          </a:xfrm>
          <a:prstGeom prst="rect">
            <a:avLst/>
          </a:prstGeom>
        </p:spPr>
      </p:pic>
    </p:spTree>
    <p:extLst>
      <p:ext uri="{BB962C8B-B14F-4D97-AF65-F5344CB8AC3E}">
        <p14:creationId xmlns:p14="http://schemas.microsoft.com/office/powerpoint/2010/main" val="6756591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8" name="Picture 10">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9" name="Picture 12">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0" name="Oval 14">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2" name="Picture 16">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4" name="Picture 18">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6" name="Rectangle 20">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746848D1-4CD9-4466-B4FF-B962A1F57D29}"/>
              </a:ext>
            </a:extLst>
          </p:cNvPr>
          <p:cNvSpPr>
            <a:spLocks noGrp="1"/>
          </p:cNvSpPr>
          <p:nvPr>
            <p:ph type="title"/>
          </p:nvPr>
        </p:nvSpPr>
        <p:spPr>
          <a:xfrm>
            <a:off x="648930" y="629266"/>
            <a:ext cx="9252154" cy="1223983"/>
          </a:xfrm>
        </p:spPr>
        <p:txBody>
          <a:bodyPr vert="horz" lIns="91440" tIns="45720" rIns="91440" bIns="45720" rtlCol="0" anchor="t">
            <a:normAutofit/>
          </a:bodyPr>
          <a:lstStyle/>
          <a:p>
            <a:r>
              <a:rPr lang="en-US" sz="4200"/>
              <a:t>Impact of the technology</a:t>
            </a:r>
          </a:p>
        </p:txBody>
      </p:sp>
      <p:pic>
        <p:nvPicPr>
          <p:cNvPr id="3" name="Picture 3" descr="A picture containing table, small, yellow, young&#10;&#10;Description generated with very high confidence">
            <a:extLst>
              <a:ext uri="{FF2B5EF4-FFF2-40B4-BE49-F238E27FC236}">
                <a16:creationId xmlns:a16="http://schemas.microsoft.com/office/drawing/2014/main" id="{A1F22A6F-98AD-417A-BCB4-2492730C0AAB}"/>
              </a:ext>
            </a:extLst>
          </p:cNvPr>
          <p:cNvPicPr>
            <a:picLocks noChangeAspect="1"/>
          </p:cNvPicPr>
          <p:nvPr/>
        </p:nvPicPr>
        <p:blipFill rotWithShape="1">
          <a:blip r:embed="rId8"/>
          <a:srcRect r="13041" b="-1"/>
          <a:stretch/>
        </p:blipFill>
        <p:spPr>
          <a:xfrm>
            <a:off x="648930" y="2052213"/>
            <a:ext cx="5451627" cy="4196185"/>
          </a:xfrm>
          <a:prstGeom prst="rect">
            <a:avLst/>
          </a:prstGeom>
          <a:effectLst>
            <a:outerShdw blurRad="50800" dist="38100" dir="5400000" algn="t" rotWithShape="0">
              <a:prstClr val="black">
                <a:alpha val="43000"/>
              </a:prstClr>
            </a:outerShdw>
          </a:effectLst>
        </p:spPr>
      </p:pic>
      <p:sp>
        <p:nvSpPr>
          <p:cNvPr id="6" name="TextBox 5">
            <a:extLst>
              <a:ext uri="{FF2B5EF4-FFF2-40B4-BE49-F238E27FC236}">
                <a16:creationId xmlns:a16="http://schemas.microsoft.com/office/drawing/2014/main" id="{4FB68023-2426-45EC-B751-8B61E675609C}"/>
              </a:ext>
            </a:extLst>
          </p:cNvPr>
          <p:cNvSpPr txBox="1"/>
          <p:nvPr/>
        </p:nvSpPr>
        <p:spPr>
          <a:xfrm>
            <a:off x="6750752" y="2052214"/>
            <a:ext cx="4338409" cy="4196185"/>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spcBef>
                <a:spcPts val="1000"/>
              </a:spcBef>
              <a:buClr>
                <a:schemeClr val="bg2">
                  <a:lumMod val="40000"/>
                  <a:lumOff val="60000"/>
                </a:schemeClr>
              </a:buClr>
              <a:buSzPct val="80000"/>
              <a:buFont typeface="Wingdings 3" charset="2"/>
              <a:buChar char=""/>
            </a:pPr>
            <a:r>
              <a:rPr lang="en-US" sz="2800">
                <a:latin typeface="+mj-lt"/>
                <a:ea typeface="+mj-ea"/>
                <a:cs typeface="+mj-cs"/>
              </a:rPr>
              <a:t>Robotics at workplace</a:t>
            </a:r>
          </a:p>
          <a:p>
            <a:pPr>
              <a:spcBef>
                <a:spcPts val="1000"/>
              </a:spcBef>
              <a:buClr>
                <a:schemeClr val="bg2">
                  <a:lumMod val="40000"/>
                  <a:lumOff val="60000"/>
                </a:schemeClr>
              </a:buClr>
              <a:buSzPct val="80000"/>
              <a:buFont typeface="Wingdings 3" charset="2"/>
              <a:buChar char=""/>
            </a:pPr>
            <a:endParaRPr lang="en-US" sz="2800">
              <a:latin typeface="+mj-lt"/>
              <a:ea typeface="+mj-ea"/>
              <a:cs typeface="+mj-cs"/>
            </a:endParaRPr>
          </a:p>
          <a:p>
            <a:pPr marL="571500" indent="-571500">
              <a:spcBef>
                <a:spcPts val="1000"/>
              </a:spcBef>
              <a:buClr>
                <a:schemeClr val="bg2">
                  <a:lumMod val="40000"/>
                  <a:lumOff val="60000"/>
                </a:schemeClr>
              </a:buClr>
              <a:buSzPct val="80000"/>
              <a:buFont typeface="Wingdings 3" charset="2"/>
              <a:buChar char=""/>
            </a:pPr>
            <a:r>
              <a:rPr lang="en-US" sz="2400">
                <a:latin typeface="+mj-lt"/>
                <a:ea typeface="+mj-ea"/>
                <a:cs typeface="+mj-cs"/>
              </a:rPr>
              <a:t>Positive impacts</a:t>
            </a:r>
          </a:p>
          <a:p>
            <a:pPr>
              <a:spcBef>
                <a:spcPts val="1000"/>
              </a:spcBef>
              <a:buClr>
                <a:schemeClr val="bg2">
                  <a:lumMod val="40000"/>
                  <a:lumOff val="60000"/>
                </a:schemeClr>
              </a:buClr>
              <a:buSzPct val="80000"/>
              <a:buFont typeface="Wingdings 3" charset="2"/>
              <a:buChar char=""/>
            </a:pPr>
            <a:endParaRPr lang="en-US" sz="2400">
              <a:latin typeface="+mj-lt"/>
              <a:ea typeface="+mj-ea"/>
              <a:cs typeface="+mj-cs"/>
            </a:endParaRPr>
          </a:p>
          <a:p>
            <a:pPr marL="571500" indent="-571500">
              <a:spcBef>
                <a:spcPts val="1000"/>
              </a:spcBef>
              <a:buClr>
                <a:schemeClr val="bg2">
                  <a:lumMod val="40000"/>
                  <a:lumOff val="60000"/>
                </a:schemeClr>
              </a:buClr>
              <a:buSzPct val="80000"/>
              <a:buFont typeface="Wingdings 3" charset="2"/>
              <a:buChar char=""/>
            </a:pPr>
            <a:r>
              <a:rPr lang="en-US" sz="2400">
                <a:latin typeface="+mj-lt"/>
                <a:ea typeface="+mj-ea"/>
                <a:cs typeface="+mj-cs"/>
              </a:rPr>
              <a:t>Negative impacts</a:t>
            </a:r>
          </a:p>
        </p:txBody>
      </p:sp>
      <p:sp>
        <p:nvSpPr>
          <p:cNvPr id="5" name="TextBox 4">
            <a:extLst>
              <a:ext uri="{FF2B5EF4-FFF2-40B4-BE49-F238E27FC236}">
                <a16:creationId xmlns:a16="http://schemas.microsoft.com/office/drawing/2014/main" id="{97E1CEE8-32F5-43DA-8C74-E1F5677C6704}"/>
              </a:ext>
            </a:extLst>
          </p:cNvPr>
          <p:cNvSpPr txBox="1"/>
          <p:nvPr/>
        </p:nvSpPr>
        <p:spPr>
          <a:xfrm>
            <a:off x="1144438" y="637779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t>
            </a:r>
            <a:r>
              <a:rPr lang="en-GB" i="1"/>
              <a:t>Amazon.com, 2020)</a:t>
            </a:r>
          </a:p>
        </p:txBody>
      </p:sp>
    </p:spTree>
    <p:extLst>
      <p:ext uri="{BB962C8B-B14F-4D97-AF65-F5344CB8AC3E}">
        <p14:creationId xmlns:p14="http://schemas.microsoft.com/office/powerpoint/2010/main" val="27232885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1B8F9CB-890B-4CB8-B503-188A763E2F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3" name="Picture 12">
            <a:extLst>
              <a:ext uri="{FF2B5EF4-FFF2-40B4-BE49-F238E27FC236}">
                <a16:creationId xmlns:a16="http://schemas.microsoft.com/office/drawing/2014/main" id="{AA632AB4-3837-4FD0-8B62-0A18B573F4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5" name="Oval 14">
            <a:extLst>
              <a:ext uri="{FF2B5EF4-FFF2-40B4-BE49-F238E27FC236}">
                <a16:creationId xmlns:a16="http://schemas.microsoft.com/office/drawing/2014/main" id="{C393B4A7-6ABF-423D-A762-3CDB4897A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7" name="Picture 16">
            <a:extLst>
              <a:ext uri="{FF2B5EF4-FFF2-40B4-BE49-F238E27FC236}">
                <a16:creationId xmlns:a16="http://schemas.microsoft.com/office/drawing/2014/main" id="{9CD2319A-6FA9-4EFB-9EDF-7304467425E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9" name="Picture 18">
            <a:extLst>
              <a:ext uri="{FF2B5EF4-FFF2-40B4-BE49-F238E27FC236}">
                <a16:creationId xmlns:a16="http://schemas.microsoft.com/office/drawing/2014/main" id="{D1692A93-3514-4486-8B67-CCA4E0259B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1" name="Rectangle 20">
            <a:extLst>
              <a:ext uri="{FF2B5EF4-FFF2-40B4-BE49-F238E27FC236}">
                <a16:creationId xmlns:a16="http://schemas.microsoft.com/office/drawing/2014/main" id="{01AD250C-F2EA-449F-9B14-DF5BB674C5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3" name="Rectangle 22">
            <a:extLst>
              <a:ext uri="{FF2B5EF4-FFF2-40B4-BE49-F238E27FC236}">
                <a16:creationId xmlns:a16="http://schemas.microsoft.com/office/drawing/2014/main" id="{F747F1B4-B831-4277-8AB0-32767F7EB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5" name="Freeform 7">
            <a:extLst>
              <a:ext uri="{FF2B5EF4-FFF2-40B4-BE49-F238E27FC236}">
                <a16:creationId xmlns:a16="http://schemas.microsoft.com/office/drawing/2014/main" id="{D80CFA21-AB7C-4BEB-9BFF-05764FBBF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E236FA8D-4117-48DF-8675-39169D749D90}"/>
              </a:ext>
            </a:extLst>
          </p:cNvPr>
          <p:cNvSpPr>
            <a:spLocks noGrp="1"/>
          </p:cNvSpPr>
          <p:nvPr>
            <p:ph type="title"/>
          </p:nvPr>
        </p:nvSpPr>
        <p:spPr>
          <a:xfrm>
            <a:off x="648930" y="629267"/>
            <a:ext cx="9252154" cy="1016654"/>
          </a:xfrm>
        </p:spPr>
        <p:txBody>
          <a:bodyPr vert="horz" lIns="91440" tIns="45720" rIns="91440" bIns="45720" rtlCol="0" anchor="t">
            <a:normAutofit/>
          </a:bodyPr>
          <a:lstStyle/>
          <a:p>
            <a:r>
              <a:rPr lang="en-US">
                <a:solidFill>
                  <a:srgbClr val="EBEBEB"/>
                </a:solidFill>
              </a:rPr>
              <a:t>Positive impact of robotics</a:t>
            </a:r>
          </a:p>
        </p:txBody>
      </p:sp>
      <p:sp>
        <p:nvSpPr>
          <p:cNvPr id="27" name="Rectangle 26">
            <a:extLst>
              <a:ext uri="{FF2B5EF4-FFF2-40B4-BE49-F238E27FC236}">
                <a16:creationId xmlns:a16="http://schemas.microsoft.com/office/drawing/2014/main" id="{12F7E335-851A-4CAE-B09F-E657819D4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9" name="Freeform: Shape 28">
            <a:extLst>
              <a:ext uri="{FF2B5EF4-FFF2-40B4-BE49-F238E27FC236}">
                <a16:creationId xmlns:a16="http://schemas.microsoft.com/office/drawing/2014/main" id="{10B541F0-7F6E-402E-84D8-CF96EACA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sp>
      <p:graphicFrame>
        <p:nvGraphicFramePr>
          <p:cNvPr id="6" name="TextBox 3">
            <a:extLst>
              <a:ext uri="{FF2B5EF4-FFF2-40B4-BE49-F238E27FC236}">
                <a16:creationId xmlns:a16="http://schemas.microsoft.com/office/drawing/2014/main" id="{B4F61702-DD0A-491E-B045-AF4080257995}"/>
              </a:ext>
            </a:extLst>
          </p:cNvPr>
          <p:cNvGraphicFramePr/>
          <p:nvPr>
            <p:extLst>
              <p:ext uri="{D42A27DB-BD31-4B8C-83A1-F6EECF244321}">
                <p14:modId xmlns:p14="http://schemas.microsoft.com/office/powerpoint/2010/main" val="3603623385"/>
              </p:ext>
            </p:extLst>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40154357"/>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7" name="Rectangle 106">
            <a:extLst>
              <a:ext uri="{FF2B5EF4-FFF2-40B4-BE49-F238E27FC236}">
                <a16:creationId xmlns:a16="http://schemas.microsoft.com/office/drawing/2014/main" id="{4E78424C-6FD0-41F8-9CAA-5DC19C4235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F6DB15-CCCF-4424-BB73-18F5336FB890}"/>
              </a:ext>
            </a:extLst>
          </p:cNvPr>
          <p:cNvSpPr>
            <a:spLocks noGrp="1"/>
          </p:cNvSpPr>
          <p:nvPr>
            <p:ph type="title"/>
          </p:nvPr>
        </p:nvSpPr>
        <p:spPr>
          <a:xfrm>
            <a:off x="356308" y="1447800"/>
            <a:ext cx="3798739" cy="4572000"/>
          </a:xfrm>
        </p:spPr>
        <p:txBody>
          <a:bodyPr anchor="ctr">
            <a:normAutofit/>
          </a:bodyPr>
          <a:lstStyle/>
          <a:p>
            <a:r>
              <a:rPr lang="en-GB" sz="3200">
                <a:solidFill>
                  <a:srgbClr val="F2F2F2"/>
                </a:solidFill>
              </a:rPr>
              <a:t>Negativ impact of modern technology</a:t>
            </a:r>
          </a:p>
        </p:txBody>
      </p:sp>
      <p:sp>
        <p:nvSpPr>
          <p:cNvPr id="109" name="Freeform: Shape 108">
            <a:extLst>
              <a:ext uri="{FF2B5EF4-FFF2-40B4-BE49-F238E27FC236}">
                <a16:creationId xmlns:a16="http://schemas.microsoft.com/office/drawing/2014/main" id="{DD136760-57DC-4301-8BEA-B71AD2D139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61310" y="0"/>
            <a:ext cx="8030690" cy="6858000"/>
          </a:xfrm>
          <a:custGeom>
            <a:avLst/>
            <a:gdLst>
              <a:gd name="connsiteX0" fmla="*/ 1176 w 8030690"/>
              <a:gd name="connsiteY0" fmla="*/ 0 h 6858000"/>
              <a:gd name="connsiteX1" fmla="*/ 1344715 w 8030690"/>
              <a:gd name="connsiteY1" fmla="*/ 0 h 6858000"/>
              <a:gd name="connsiteX2" fmla="*/ 1344715 w 8030690"/>
              <a:gd name="connsiteY2" fmla="*/ 0 h 6858000"/>
              <a:gd name="connsiteX3" fmla="*/ 8030690 w 8030690"/>
              <a:gd name="connsiteY3" fmla="*/ 0 h 6858000"/>
              <a:gd name="connsiteX4" fmla="*/ 8030690 w 8030690"/>
              <a:gd name="connsiteY4" fmla="*/ 6858000 h 6858000"/>
              <a:gd name="connsiteX5" fmla="*/ 477746 w 8030690"/>
              <a:gd name="connsiteY5" fmla="*/ 6858000 h 6858000"/>
              <a:gd name="connsiteX6" fmla="*/ 477746 w 8030690"/>
              <a:gd name="connsiteY6" fmla="*/ 6858000 h 6858000"/>
              <a:gd name="connsiteX7" fmla="*/ 0 w 8030690"/>
              <a:gd name="connsiteY7" fmla="*/ 6858000 h 6858000"/>
              <a:gd name="connsiteX8" fmla="*/ 5883 w 8030690"/>
              <a:gd name="connsiteY8" fmla="*/ 6817538 h 6858000"/>
              <a:gd name="connsiteX9" fmla="*/ 23196 w 8030690"/>
              <a:gd name="connsiteY9" fmla="*/ 6698894 h 6858000"/>
              <a:gd name="connsiteX10" fmla="*/ 35298 w 8030690"/>
              <a:gd name="connsiteY10" fmla="*/ 6612483 h 6858000"/>
              <a:gd name="connsiteX11" fmla="*/ 48073 w 8030690"/>
              <a:gd name="connsiteY11" fmla="*/ 6509613 h 6858000"/>
              <a:gd name="connsiteX12" fmla="*/ 63369 w 8030690"/>
              <a:gd name="connsiteY12" fmla="*/ 6387541 h 6858000"/>
              <a:gd name="connsiteX13" fmla="*/ 79506 w 8030690"/>
              <a:gd name="connsiteY13" fmla="*/ 6252438 h 6858000"/>
              <a:gd name="connsiteX14" fmla="*/ 96483 w 8030690"/>
              <a:gd name="connsiteY14" fmla="*/ 6100191 h 6858000"/>
              <a:gd name="connsiteX15" fmla="*/ 114468 w 8030690"/>
              <a:gd name="connsiteY15" fmla="*/ 5934227 h 6858000"/>
              <a:gd name="connsiteX16" fmla="*/ 132454 w 8030690"/>
              <a:gd name="connsiteY16" fmla="*/ 5753862 h 6858000"/>
              <a:gd name="connsiteX17" fmla="*/ 150775 w 8030690"/>
              <a:gd name="connsiteY17" fmla="*/ 5561838 h 6858000"/>
              <a:gd name="connsiteX18" fmla="*/ 167752 w 8030690"/>
              <a:gd name="connsiteY18" fmla="*/ 5354726 h 6858000"/>
              <a:gd name="connsiteX19" fmla="*/ 184057 w 8030690"/>
              <a:gd name="connsiteY19" fmla="*/ 5138013 h 6858000"/>
              <a:gd name="connsiteX20" fmla="*/ 198849 w 8030690"/>
              <a:gd name="connsiteY20" fmla="*/ 4908956 h 6858000"/>
              <a:gd name="connsiteX21" fmla="*/ 212968 w 8030690"/>
              <a:gd name="connsiteY21" fmla="*/ 4670298 h 6858000"/>
              <a:gd name="connsiteX22" fmla="*/ 226248 w 8030690"/>
              <a:gd name="connsiteY22" fmla="*/ 4421352 h 6858000"/>
              <a:gd name="connsiteX23" fmla="*/ 230954 w 8030690"/>
              <a:gd name="connsiteY23" fmla="*/ 4293793 h 6858000"/>
              <a:gd name="connsiteX24" fmla="*/ 236165 w 8030690"/>
              <a:gd name="connsiteY24" fmla="*/ 4163491 h 6858000"/>
              <a:gd name="connsiteX25" fmla="*/ 241039 w 8030690"/>
              <a:gd name="connsiteY25" fmla="*/ 4031132 h 6858000"/>
              <a:gd name="connsiteX26" fmla="*/ 244233 w 8030690"/>
              <a:gd name="connsiteY26" fmla="*/ 3898087 h 6858000"/>
              <a:gd name="connsiteX27" fmla="*/ 247091 w 8030690"/>
              <a:gd name="connsiteY27" fmla="*/ 3762298 h 6858000"/>
              <a:gd name="connsiteX28" fmla="*/ 250116 w 8030690"/>
              <a:gd name="connsiteY28" fmla="*/ 3625138 h 6858000"/>
              <a:gd name="connsiteX29" fmla="*/ 252133 w 8030690"/>
              <a:gd name="connsiteY29" fmla="*/ 3485235 h 6858000"/>
              <a:gd name="connsiteX30" fmla="*/ 252133 w 8030690"/>
              <a:gd name="connsiteY30" fmla="*/ 3343960 h 6858000"/>
              <a:gd name="connsiteX31" fmla="*/ 253142 w 8030690"/>
              <a:gd name="connsiteY31" fmla="*/ 3201314 h 6858000"/>
              <a:gd name="connsiteX32" fmla="*/ 252133 w 8030690"/>
              <a:gd name="connsiteY32" fmla="*/ 3057296 h 6858000"/>
              <a:gd name="connsiteX33" fmla="*/ 250116 w 8030690"/>
              <a:gd name="connsiteY33" fmla="*/ 2911221 h 6858000"/>
              <a:gd name="connsiteX34" fmla="*/ 248267 w 8030690"/>
              <a:gd name="connsiteY34" fmla="*/ 2765145 h 6858000"/>
              <a:gd name="connsiteX35" fmla="*/ 244233 w 8030690"/>
              <a:gd name="connsiteY35" fmla="*/ 2617013 h 6858000"/>
              <a:gd name="connsiteX36" fmla="*/ 240031 w 8030690"/>
              <a:gd name="connsiteY36" fmla="*/ 2467508 h 6858000"/>
              <a:gd name="connsiteX37" fmla="*/ 235156 w 8030690"/>
              <a:gd name="connsiteY37" fmla="*/ 2318004 h 6858000"/>
              <a:gd name="connsiteX38" fmla="*/ 228265 w 8030690"/>
              <a:gd name="connsiteY38" fmla="*/ 2167128 h 6858000"/>
              <a:gd name="connsiteX39" fmla="*/ 220028 w 8030690"/>
              <a:gd name="connsiteY39" fmla="*/ 2014880 h 6858000"/>
              <a:gd name="connsiteX40" fmla="*/ 212128 w 8030690"/>
              <a:gd name="connsiteY40" fmla="*/ 1861947 h 6858000"/>
              <a:gd name="connsiteX41" fmla="*/ 202043 w 8030690"/>
              <a:gd name="connsiteY41" fmla="*/ 1709013 h 6858000"/>
              <a:gd name="connsiteX42" fmla="*/ 189940 w 8030690"/>
              <a:gd name="connsiteY42" fmla="*/ 1554023 h 6858000"/>
              <a:gd name="connsiteX43" fmla="*/ 177838 w 8030690"/>
              <a:gd name="connsiteY43" fmla="*/ 1401089 h 6858000"/>
              <a:gd name="connsiteX44" fmla="*/ 163886 w 8030690"/>
              <a:gd name="connsiteY44" fmla="*/ 1245413 h 6858000"/>
              <a:gd name="connsiteX45" fmla="*/ 148590 w 8030690"/>
              <a:gd name="connsiteY45" fmla="*/ 1089050 h 6858000"/>
              <a:gd name="connsiteX46" fmla="*/ 132454 w 8030690"/>
              <a:gd name="connsiteY46" fmla="*/ 934745 h 6858000"/>
              <a:gd name="connsiteX47" fmla="*/ 113628 w 8030690"/>
              <a:gd name="connsiteY47" fmla="*/ 778383 h 6858000"/>
              <a:gd name="connsiteX48" fmla="*/ 93457 w 8030690"/>
              <a:gd name="connsiteY48" fmla="*/ 622706 h 6858000"/>
              <a:gd name="connsiteX49" fmla="*/ 73454 w 8030690"/>
              <a:gd name="connsiteY49" fmla="*/ 466344 h 6858000"/>
              <a:gd name="connsiteX50" fmla="*/ 50090 w 8030690"/>
              <a:gd name="connsiteY50" fmla="*/ 310667 h 6858000"/>
              <a:gd name="connsiteX51" fmla="*/ 26222 w 8030690"/>
              <a:gd name="connsiteY51" fmla="*/ 1556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030690" h="6858000">
                <a:moveTo>
                  <a:pt x="1176" y="0"/>
                </a:moveTo>
                <a:lnTo>
                  <a:pt x="1344715" y="0"/>
                </a:lnTo>
                <a:lnTo>
                  <a:pt x="1344715" y="0"/>
                </a:lnTo>
                <a:lnTo>
                  <a:pt x="8030690" y="0"/>
                </a:lnTo>
                <a:lnTo>
                  <a:pt x="8030690" y="6858000"/>
                </a:lnTo>
                <a:lnTo>
                  <a:pt x="477746" y="6858000"/>
                </a:lnTo>
                <a:lnTo>
                  <a:pt x="477746" y="6858000"/>
                </a:lnTo>
                <a:lnTo>
                  <a:pt x="0" y="6858000"/>
                </a:lnTo>
                <a:lnTo>
                  <a:pt x="5883" y="6817538"/>
                </a:lnTo>
                <a:lnTo>
                  <a:pt x="23196" y="6698894"/>
                </a:lnTo>
                <a:lnTo>
                  <a:pt x="35298" y="6612483"/>
                </a:lnTo>
                <a:lnTo>
                  <a:pt x="48073" y="6509613"/>
                </a:lnTo>
                <a:lnTo>
                  <a:pt x="63369" y="6387541"/>
                </a:lnTo>
                <a:lnTo>
                  <a:pt x="79506" y="6252438"/>
                </a:lnTo>
                <a:lnTo>
                  <a:pt x="96483" y="6100191"/>
                </a:lnTo>
                <a:lnTo>
                  <a:pt x="114468" y="5934227"/>
                </a:lnTo>
                <a:lnTo>
                  <a:pt x="132454" y="5753862"/>
                </a:lnTo>
                <a:lnTo>
                  <a:pt x="150775" y="5561838"/>
                </a:lnTo>
                <a:lnTo>
                  <a:pt x="167752" y="5354726"/>
                </a:lnTo>
                <a:lnTo>
                  <a:pt x="184057" y="5138013"/>
                </a:lnTo>
                <a:lnTo>
                  <a:pt x="198849" y="4908956"/>
                </a:lnTo>
                <a:lnTo>
                  <a:pt x="212968" y="4670298"/>
                </a:lnTo>
                <a:lnTo>
                  <a:pt x="226248" y="4421352"/>
                </a:lnTo>
                <a:lnTo>
                  <a:pt x="230954" y="4293793"/>
                </a:lnTo>
                <a:lnTo>
                  <a:pt x="236165" y="4163491"/>
                </a:lnTo>
                <a:lnTo>
                  <a:pt x="241039" y="4031132"/>
                </a:lnTo>
                <a:lnTo>
                  <a:pt x="244233" y="3898087"/>
                </a:lnTo>
                <a:lnTo>
                  <a:pt x="247091" y="3762298"/>
                </a:lnTo>
                <a:lnTo>
                  <a:pt x="250116" y="3625138"/>
                </a:lnTo>
                <a:lnTo>
                  <a:pt x="252133" y="3485235"/>
                </a:lnTo>
                <a:lnTo>
                  <a:pt x="252133" y="3343960"/>
                </a:lnTo>
                <a:lnTo>
                  <a:pt x="253142" y="3201314"/>
                </a:lnTo>
                <a:lnTo>
                  <a:pt x="252133" y="3057296"/>
                </a:lnTo>
                <a:lnTo>
                  <a:pt x="250116" y="2911221"/>
                </a:lnTo>
                <a:lnTo>
                  <a:pt x="248267" y="2765145"/>
                </a:lnTo>
                <a:lnTo>
                  <a:pt x="244233" y="2617013"/>
                </a:lnTo>
                <a:lnTo>
                  <a:pt x="240031" y="2467508"/>
                </a:lnTo>
                <a:lnTo>
                  <a:pt x="235156" y="2318004"/>
                </a:lnTo>
                <a:lnTo>
                  <a:pt x="228265" y="2167128"/>
                </a:lnTo>
                <a:lnTo>
                  <a:pt x="220028" y="2014880"/>
                </a:lnTo>
                <a:lnTo>
                  <a:pt x="212128" y="1861947"/>
                </a:lnTo>
                <a:lnTo>
                  <a:pt x="202043" y="1709013"/>
                </a:lnTo>
                <a:lnTo>
                  <a:pt x="189940" y="1554023"/>
                </a:lnTo>
                <a:lnTo>
                  <a:pt x="177838" y="1401089"/>
                </a:lnTo>
                <a:lnTo>
                  <a:pt x="163886" y="1245413"/>
                </a:lnTo>
                <a:lnTo>
                  <a:pt x="148590" y="1089050"/>
                </a:lnTo>
                <a:lnTo>
                  <a:pt x="132454" y="934745"/>
                </a:lnTo>
                <a:lnTo>
                  <a:pt x="113628" y="778383"/>
                </a:lnTo>
                <a:lnTo>
                  <a:pt x="93457" y="622706"/>
                </a:lnTo>
                <a:lnTo>
                  <a:pt x="73454" y="466344"/>
                </a:lnTo>
                <a:lnTo>
                  <a:pt x="50090" y="310667"/>
                </a:lnTo>
                <a:lnTo>
                  <a:pt x="26222" y="15567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1" name="Freeform 11">
            <a:extLst>
              <a:ext uri="{FF2B5EF4-FFF2-40B4-BE49-F238E27FC236}">
                <a16:creationId xmlns:a16="http://schemas.microsoft.com/office/drawing/2014/main" id="{BDC58DEA-1307-4F44-AD47-E613D8B76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p:nvSpPr>
          <p:cNvPr id="113" name="Rectangle 112">
            <a:extLst>
              <a:ext uri="{FF2B5EF4-FFF2-40B4-BE49-F238E27FC236}">
                <a16:creationId xmlns:a16="http://schemas.microsoft.com/office/drawing/2014/main" id="{C99B912D-1E4B-42AF-A2BE-CFEFEC916E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0" name="TextBox 99">
            <a:extLst>
              <a:ext uri="{FF2B5EF4-FFF2-40B4-BE49-F238E27FC236}">
                <a16:creationId xmlns:a16="http://schemas.microsoft.com/office/drawing/2014/main" id="{370B4B75-B415-437D-8C95-83D452544575}"/>
              </a:ext>
            </a:extLst>
          </p:cNvPr>
          <p:cNvSpPr txBox="1"/>
          <p:nvPr/>
        </p:nvSpPr>
        <p:spPr>
          <a:xfrm>
            <a:off x="7571117" y="307100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graphicFrame>
        <p:nvGraphicFramePr>
          <p:cNvPr id="102" name="Content Placeholder 2">
            <a:extLst>
              <a:ext uri="{FF2B5EF4-FFF2-40B4-BE49-F238E27FC236}">
                <a16:creationId xmlns:a16="http://schemas.microsoft.com/office/drawing/2014/main" id="{E2A2FCAB-C334-406A-838F-5BAAC1D07AE2}"/>
              </a:ext>
            </a:extLst>
          </p:cNvPr>
          <p:cNvGraphicFramePr>
            <a:graphicFrameLocks noGrp="1"/>
          </p:cNvGraphicFramePr>
          <p:nvPr>
            <p:ph idx="1"/>
            <p:extLst>
              <p:ext uri="{D42A27DB-BD31-4B8C-83A1-F6EECF244321}">
                <p14:modId xmlns:p14="http://schemas.microsoft.com/office/powerpoint/2010/main" val="1664948508"/>
              </p:ext>
            </p:extLst>
          </p:nvPr>
        </p:nvGraphicFramePr>
        <p:xfrm>
          <a:off x="5048250" y="1447800"/>
          <a:ext cx="6496050"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6" name="TextBox 115">
            <a:extLst>
              <a:ext uri="{FF2B5EF4-FFF2-40B4-BE49-F238E27FC236}">
                <a16:creationId xmlns:a16="http://schemas.microsoft.com/office/drawing/2014/main" id="{9AE0A112-A9C5-43E4-B8EF-9BF6FA5404F6}"/>
              </a:ext>
            </a:extLst>
          </p:cNvPr>
          <p:cNvSpPr txBox="1"/>
          <p:nvPr/>
        </p:nvSpPr>
        <p:spPr>
          <a:xfrm>
            <a:off x="194633" y="6103727"/>
            <a:ext cx="7300821"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err="1">
                <a:ea typeface="+mn-lt"/>
                <a:cs typeface="+mn-lt"/>
              </a:rPr>
              <a:t>Mangumat</a:t>
            </a:r>
            <a:r>
              <a:rPr lang="en-GB" dirty="0">
                <a:ea typeface="+mn-lt"/>
                <a:cs typeface="+mn-lt"/>
              </a:rPr>
              <a:t> R. (2017) https://www.flockfreight.com/2017/11/15/pros-cons-of-robots-in-the-warehouse/</a:t>
            </a:r>
            <a:endParaRPr lang="en-US" dirty="0"/>
          </a:p>
        </p:txBody>
      </p:sp>
    </p:spTree>
    <p:extLst>
      <p:ext uri="{BB962C8B-B14F-4D97-AF65-F5344CB8AC3E}">
        <p14:creationId xmlns:p14="http://schemas.microsoft.com/office/powerpoint/2010/main" val="3449043135"/>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AB204-9786-451C-B948-CCB428C7A567}"/>
              </a:ext>
            </a:extLst>
          </p:cNvPr>
          <p:cNvSpPr>
            <a:spLocks noGrp="1"/>
          </p:cNvSpPr>
          <p:nvPr>
            <p:ph type="title"/>
          </p:nvPr>
        </p:nvSpPr>
        <p:spPr/>
        <p:txBody>
          <a:bodyPr/>
          <a:lstStyle/>
          <a:p>
            <a:r>
              <a:rPr lang="en-GB" sz="3200" u="sng" dirty="0"/>
              <a:t>Lesson drawn form the case study</a:t>
            </a:r>
          </a:p>
        </p:txBody>
      </p:sp>
      <p:pic>
        <p:nvPicPr>
          <p:cNvPr id="6" name="Content Placeholder 5" descr="Robot">
            <a:extLst>
              <a:ext uri="{FF2B5EF4-FFF2-40B4-BE49-F238E27FC236}">
                <a16:creationId xmlns:a16="http://schemas.microsoft.com/office/drawing/2014/main" id="{A0FC9578-4B99-4F15-AD97-7A80570309E8}"/>
              </a:ext>
            </a:extLst>
          </p:cNvPr>
          <p:cNvPicPr>
            <a:picLocks noGrp="1" noChangeAspect="1"/>
          </p:cNvPicPr>
          <p:nvPr>
            <p:ph idx="1"/>
          </p:nvPr>
        </p:nvPicPr>
        <p:blipFill>
          <a:blip r:embed="rId3">
            <a:extLst>
              <a:ext uri="{96DAC541-7B7A-43D3-8B79-37D633B846F1}">
                <asvg:svgBlip xmlns:asvg="http://schemas.microsoft.com/office/drawing/2016/SVG/main" r:embed="rId4"/>
              </a:ext>
            </a:extLst>
          </a:blip>
          <a:stretch>
            <a:fillRect/>
          </a:stretch>
        </p:blipFill>
        <p:spPr>
          <a:xfrm>
            <a:off x="5738909" y="1663089"/>
            <a:ext cx="4034673" cy="4034673"/>
          </a:xfrm>
        </p:spPr>
      </p:pic>
      <p:sp>
        <p:nvSpPr>
          <p:cNvPr id="4" name="Text Placeholder 3">
            <a:extLst>
              <a:ext uri="{FF2B5EF4-FFF2-40B4-BE49-F238E27FC236}">
                <a16:creationId xmlns:a16="http://schemas.microsoft.com/office/drawing/2014/main" id="{EBA2F4F2-0628-4FDF-B6C7-EDE896C56FC4}"/>
              </a:ext>
            </a:extLst>
          </p:cNvPr>
          <p:cNvSpPr>
            <a:spLocks noGrp="1"/>
          </p:cNvSpPr>
          <p:nvPr>
            <p:ph type="body" sz="half" idx="2"/>
          </p:nvPr>
        </p:nvSpPr>
        <p:spPr/>
        <p:txBody>
          <a:bodyPr/>
          <a:lstStyle/>
          <a:p>
            <a:pPr marL="285750" indent="-285750">
              <a:buFont typeface="Arial" panose="020B0604020202020204" pitchFamily="34" charset="0"/>
              <a:buChar char="•"/>
            </a:pPr>
            <a:r>
              <a:rPr lang="en-GB" sz="1600" dirty="0"/>
              <a:t>Difference between traditional and modern technology</a:t>
            </a:r>
          </a:p>
          <a:p>
            <a:pPr marL="285750" indent="-285750">
              <a:buFont typeface="Arial" panose="020B0604020202020204" pitchFamily="34" charset="0"/>
              <a:buChar char="•"/>
            </a:pPr>
            <a:r>
              <a:rPr lang="en-GB" sz="1600" dirty="0"/>
              <a:t>Why there are important</a:t>
            </a:r>
          </a:p>
          <a:p>
            <a:pPr marL="285750" indent="-285750">
              <a:buFont typeface="Arial" panose="020B0604020202020204" pitchFamily="34" charset="0"/>
              <a:buChar char="•"/>
            </a:pPr>
            <a:r>
              <a:rPr lang="en-GB" sz="1600" dirty="0"/>
              <a:t>Consequences of not using it</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042704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5" name="Picture 74">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7" name="Picture 76">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9" name="Oval 78">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81" name="Picture 80">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83" name="Picture 82">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5" name="Rectangle 84">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2EC19B1-68AC-4ADB-A0D3-F7B9DFEFC7DB}"/>
              </a:ext>
            </a:extLst>
          </p:cNvPr>
          <p:cNvSpPr>
            <a:spLocks noGrp="1"/>
          </p:cNvSpPr>
          <p:nvPr>
            <p:ph type="title"/>
          </p:nvPr>
        </p:nvSpPr>
        <p:spPr>
          <a:xfrm>
            <a:off x="647701" y="0"/>
            <a:ext cx="3986982" cy="6770451"/>
          </a:xfrm>
        </p:spPr>
        <p:txBody>
          <a:bodyPr vert="horz" lIns="91440" tIns="45720" rIns="91440" bIns="45720" rtlCol="0" anchor="b">
            <a:normAutofit/>
          </a:bodyPr>
          <a:lstStyle/>
          <a:p>
            <a:r>
              <a:rPr lang="en-US" dirty="0"/>
              <a:t>Conclusion</a:t>
            </a:r>
            <a:br>
              <a:rPr lang="en-US" dirty="0"/>
            </a:br>
            <a:br>
              <a:rPr lang="en-US" dirty="0"/>
            </a:br>
            <a:br>
              <a:rPr lang="en-US" dirty="0"/>
            </a:br>
            <a:br>
              <a:rPr lang="en-US" dirty="0"/>
            </a:br>
            <a:br>
              <a:rPr lang="en-US" dirty="0"/>
            </a:br>
            <a:br>
              <a:rPr lang="en-US" dirty="0"/>
            </a:br>
            <a:r>
              <a:rPr lang="en-US" dirty="0"/>
              <a:t>             </a:t>
            </a:r>
            <a:r>
              <a:rPr lang="en-US" sz="1600" dirty="0"/>
              <a:t>(Ethos3.com, 2020) </a:t>
            </a:r>
          </a:p>
        </p:txBody>
      </p:sp>
      <p:pic>
        <p:nvPicPr>
          <p:cNvPr id="7174" name="Picture 6" descr="The Best Way To End A Professional Presentation">
            <a:extLst>
              <a:ext uri="{FF2B5EF4-FFF2-40B4-BE49-F238E27FC236}">
                <a16:creationId xmlns:a16="http://schemas.microsoft.com/office/drawing/2014/main" id="{D781F66C-4EF6-45E9-A61F-1D7293854E0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r="-2" b="9252"/>
          <a:stretch/>
        </p:blipFill>
        <p:spPr bwMode="auto">
          <a:xfrm>
            <a:off x="4634682" y="10"/>
            <a:ext cx="7557319" cy="6857990"/>
          </a:xfrm>
          <a:prstGeom prst="rect">
            <a:avLst/>
          </a:prstGeom>
          <a:noFill/>
          <a:extLst>
            <a:ext uri="{909E8E84-426E-40DD-AFC4-6F175D3DCCD1}">
              <a14:hiddenFill xmlns:a14="http://schemas.microsoft.com/office/drawing/2010/main">
                <a:solidFill>
                  <a:srgbClr val="FFFFFF"/>
                </a:solidFill>
              </a14:hiddenFill>
            </a:ext>
          </a:extLst>
        </p:spPr>
      </p:pic>
      <p:sp>
        <p:nvSpPr>
          <p:cNvPr id="87" name="Rectangle 86">
            <a:extLst>
              <a:ext uri="{FF2B5EF4-FFF2-40B4-BE49-F238E27FC236}">
                <a16:creationId xmlns:a16="http://schemas.microsoft.com/office/drawing/2014/main" id="{BFEFF673-A9DE-416D-A04E-1D5090454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AutoShape 4" descr="The Best Way To End A Professional Presentation">
            <a:extLst>
              <a:ext uri="{FF2B5EF4-FFF2-40B4-BE49-F238E27FC236}">
                <a16:creationId xmlns:a16="http://schemas.microsoft.com/office/drawing/2014/main" id="{0944B502-D62C-4AF3-A8D5-4D7C9AD13A8C}"/>
              </a:ext>
            </a:extLst>
          </p:cNvPr>
          <p:cNvSpPr>
            <a:spLocks noChangeAspect="1" noChangeArrowheads="1"/>
          </p:cNvSpPr>
          <p:nvPr/>
        </p:nvSpPr>
        <p:spPr bwMode="auto">
          <a:xfrm>
            <a:off x="2941163" y="2036190"/>
            <a:ext cx="6231117" cy="446909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522054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7174"/>
                                        </p:tgtEl>
                                      </p:cBhvr>
                                    </p:animEffect>
                                    <p:animScale>
                                      <p:cBhvr>
                                        <p:cTn id="7" dur="250" autoRev="1" fill="hold"/>
                                        <p:tgtEl>
                                          <p:spTgt spid="717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9FF4E-0444-460C-B0CC-0509E0734DB8}"/>
              </a:ext>
            </a:extLst>
          </p:cNvPr>
          <p:cNvSpPr>
            <a:spLocks noGrp="1"/>
          </p:cNvSpPr>
          <p:nvPr>
            <p:ph type="title"/>
          </p:nvPr>
        </p:nvSpPr>
        <p:spPr/>
        <p:txBody>
          <a:bodyPr/>
          <a:lstStyle/>
          <a:p>
            <a:pPr algn="ctr"/>
            <a:r>
              <a:rPr lang="en-GB" u="sng" dirty="0"/>
              <a:t>References</a:t>
            </a:r>
          </a:p>
        </p:txBody>
      </p:sp>
      <p:sp>
        <p:nvSpPr>
          <p:cNvPr id="3" name="Content Placeholder 2">
            <a:extLst>
              <a:ext uri="{FF2B5EF4-FFF2-40B4-BE49-F238E27FC236}">
                <a16:creationId xmlns:a16="http://schemas.microsoft.com/office/drawing/2014/main" id="{4C820780-EADA-43A9-8E48-4FE1A047BFDD}"/>
              </a:ext>
            </a:extLst>
          </p:cNvPr>
          <p:cNvSpPr>
            <a:spLocks noGrp="1"/>
          </p:cNvSpPr>
          <p:nvPr>
            <p:ph idx="1"/>
          </p:nvPr>
        </p:nvSpPr>
        <p:spPr>
          <a:xfrm>
            <a:off x="0" y="1263192"/>
            <a:ext cx="11943761" cy="5594808"/>
          </a:xfrm>
        </p:spPr>
        <p:txBody>
          <a:bodyPr>
            <a:normAutofit fontScale="92500" lnSpcReduction="10000"/>
          </a:bodyPr>
          <a:lstStyle/>
          <a:p>
            <a:r>
              <a:rPr lang="en-GB" dirty="0"/>
              <a:t>CNBC, (2019) Delivery in one day, (online) available at: </a:t>
            </a:r>
            <a:r>
              <a:rPr lang="en-GB" dirty="0">
                <a:hlinkClick r:id="rId2"/>
              </a:rPr>
              <a:t>https://www.youtube.com/watch?v=Yiafb0-gqF4</a:t>
            </a:r>
            <a:r>
              <a:rPr lang="en-GB" dirty="0"/>
              <a:t> , (accessed 5 April 2020)</a:t>
            </a:r>
          </a:p>
          <a:p>
            <a:r>
              <a:rPr lang="en-GB" dirty="0"/>
              <a:t>Channel 4, (2019) Amazon warehouse runs by robots, (online) available at: </a:t>
            </a:r>
            <a:r>
              <a:rPr lang="en-GB" dirty="0">
                <a:hlinkClick r:id="rId3"/>
              </a:rPr>
              <a:t>https://www.youtube.com/watch?v=TUx-ljgB-5Q</a:t>
            </a:r>
            <a:r>
              <a:rPr lang="en-GB" dirty="0"/>
              <a:t>, (accessed 5 April 2020)</a:t>
            </a:r>
          </a:p>
          <a:p>
            <a:r>
              <a:rPr lang="en-GB" dirty="0" err="1"/>
              <a:t>DelRey</a:t>
            </a:r>
            <a:r>
              <a:rPr lang="en-GB" dirty="0"/>
              <a:t>, J. (2019) How robots impact Amazon warehouse, (online) available at: </a:t>
            </a:r>
            <a:r>
              <a:rPr lang="en-GB" dirty="0">
                <a:hlinkClick r:id="rId4"/>
              </a:rPr>
              <a:t>https://www.vox.com/recode/2019/12/11/20982652/robots-amazon-warehouse-jobs-automation</a:t>
            </a:r>
            <a:r>
              <a:rPr lang="en-GB" dirty="0"/>
              <a:t>, (accessed 5 April 2020)</a:t>
            </a:r>
          </a:p>
          <a:p>
            <a:r>
              <a:rPr lang="en-US" dirty="0">
                <a:cs typeface="Calibri" panose="020F0502020204030204"/>
              </a:rPr>
              <a:t>Simon, M. (2019)Inside the Amazon Warehouse, available at: </a:t>
            </a:r>
            <a:r>
              <a:rPr lang="en-US" dirty="0">
                <a:ea typeface="+mn-lt"/>
                <a:cs typeface="+mn-lt"/>
                <a:hlinkClick r:id="rId5"/>
              </a:rPr>
              <a:t>https://www.wired.com/story/amazon-warehouse-robots/</a:t>
            </a:r>
            <a:r>
              <a:rPr lang="en-US" dirty="0">
                <a:cs typeface="Calibri" panose="020F0502020204030204"/>
              </a:rPr>
              <a:t>, (accessed 28 April 2020) </a:t>
            </a:r>
          </a:p>
          <a:p>
            <a:r>
              <a:rPr lang="en-US" dirty="0">
                <a:cs typeface="Calibri" panose="020F0502020204030204"/>
              </a:rPr>
              <a:t>Ismail, N. (2017) Modern technology, (online) available at </a:t>
            </a:r>
            <a:r>
              <a:rPr lang="en-GB" dirty="0">
                <a:hlinkClick r:id="rId6"/>
              </a:rPr>
              <a:t>https://www.information-age.com/modern-technology-advantages-disadvantages-123465637/</a:t>
            </a:r>
            <a:r>
              <a:rPr lang="en-GB" dirty="0"/>
              <a:t>, (accessed 5 April 2020)</a:t>
            </a:r>
            <a:endParaRPr lang="en-US" dirty="0">
              <a:cs typeface="Calibri" panose="020F0502020204030204"/>
            </a:endParaRPr>
          </a:p>
          <a:p>
            <a:r>
              <a:rPr lang="en-GB" i="1" dirty="0">
                <a:ea typeface="+mn-lt"/>
                <a:cs typeface="+mn-lt"/>
              </a:rPr>
              <a:t>Chaffey, D. </a:t>
            </a:r>
            <a:r>
              <a:rPr lang="en-GB" dirty="0">
                <a:ea typeface="+mn-lt"/>
                <a:cs typeface="+mn-lt"/>
              </a:rPr>
              <a:t>(2020) home page, (online) </a:t>
            </a:r>
            <a:r>
              <a:rPr lang="en-GB" dirty="0">
                <a:hlinkClick r:id="rId7"/>
              </a:rPr>
              <a:t>https://www.flockfreight.com/2017/11/15/pros-cons-of-robots-in-the-warehouse/</a:t>
            </a:r>
            <a:r>
              <a:rPr lang="en-GB" dirty="0">
                <a:ea typeface="+mn-lt"/>
                <a:cs typeface="+mn-lt"/>
              </a:rPr>
              <a:t>, (accessed 5 April 2020)</a:t>
            </a:r>
          </a:p>
          <a:p>
            <a:r>
              <a:rPr lang="en-GB" i="1" dirty="0"/>
              <a:t>Mohan, (2018), amazon products and services, (online) available at: </a:t>
            </a:r>
            <a:r>
              <a:rPr lang="en-GB" dirty="0">
                <a:hlinkClick r:id="rId8"/>
              </a:rPr>
              <a:t>https://services.amazon.co.uk/services/sell-online/features-and-benefits.html?ld=SEUKSOAAdGog_2023263780_75431178841_kwd-302400466533_b_372735923213_c_asret_&amp;ld&amp;id=go_cmp-2023263780_adg-75431178841_ad-372735923213_kwd-302400466533_devc_ext-_prd-</a:t>
            </a:r>
            <a:r>
              <a:rPr lang="en-GB" i="1" dirty="0"/>
              <a:t>, (accessed 5 April 2020)</a:t>
            </a:r>
          </a:p>
          <a:p>
            <a:endParaRPr lang="en-US" dirty="0"/>
          </a:p>
          <a:p>
            <a:endParaRPr lang="en-GB" i="1" dirty="0"/>
          </a:p>
          <a:p>
            <a:endParaRPr lang="en-US" dirty="0">
              <a:cs typeface="Calibri" panose="020F0502020204030204"/>
            </a:endParaRPr>
          </a:p>
          <a:p>
            <a:endParaRPr lang="en-GB" dirty="0"/>
          </a:p>
        </p:txBody>
      </p:sp>
    </p:spTree>
    <p:extLst>
      <p:ext uri="{BB962C8B-B14F-4D97-AF65-F5344CB8AC3E}">
        <p14:creationId xmlns:p14="http://schemas.microsoft.com/office/powerpoint/2010/main" val="4250234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TotalTime>
  <Words>2729</Words>
  <Application>Microsoft Office PowerPoint</Application>
  <PresentationFormat>Widescreen</PresentationFormat>
  <Paragraphs>203</Paragraphs>
  <Slides>23</Slides>
  <Notes>21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23</vt:i4>
      </vt:variant>
    </vt:vector>
  </HeadingPairs>
  <TitlesOfParts>
    <vt:vector size="34" baseType="lpstr">
      <vt:lpstr>AmazonEmber</vt:lpstr>
      <vt:lpstr>-apple-system</vt:lpstr>
      <vt:lpstr>Arial</vt:lpstr>
      <vt:lpstr>Arial Black</vt:lpstr>
      <vt:lpstr>Baskerville Old Face</vt:lpstr>
      <vt:lpstr>Calibri</vt:lpstr>
      <vt:lpstr>Cambria</vt:lpstr>
      <vt:lpstr>Century Gothic</vt:lpstr>
      <vt:lpstr>LabGrotesque</vt:lpstr>
      <vt:lpstr>Wingdings 3</vt:lpstr>
      <vt:lpstr>Ion</vt:lpstr>
      <vt:lpstr>Impact of digital technology at Amazon                Digital skill and Research method</vt:lpstr>
      <vt:lpstr>Introduction</vt:lpstr>
      <vt:lpstr>Background of Amazon  Brief history of the organization</vt:lpstr>
      <vt:lpstr>Aims and objectives </vt:lpstr>
      <vt:lpstr>Mission and vision</vt:lpstr>
      <vt:lpstr>Current status and     services of the organisation </vt:lpstr>
      <vt:lpstr>Challenges before modern technology robotics  (Aboutamazon.com, 2020)</vt:lpstr>
      <vt:lpstr>Fast delivery service</vt:lpstr>
      <vt:lpstr>Job of sorting packages</vt:lpstr>
      <vt:lpstr>Warehouse operatives</vt:lpstr>
      <vt:lpstr>(Amazon.com, 2020)    How hard is it to work at amazon warehouse?</vt:lpstr>
      <vt:lpstr>Lost packages</vt:lpstr>
      <vt:lpstr>Insights Of Modern Technology</vt:lpstr>
      <vt:lpstr>Kiva – Amazon Drive Unit Robot</vt:lpstr>
      <vt:lpstr>AWS Robomaker</vt:lpstr>
      <vt:lpstr>Characteristics Of Amazon Robots</vt:lpstr>
      <vt:lpstr>Advantage</vt:lpstr>
      <vt:lpstr>Impact of the technology</vt:lpstr>
      <vt:lpstr>Positive impact of robotics</vt:lpstr>
      <vt:lpstr>Negativ impact of modern technology</vt:lpstr>
      <vt:lpstr>Lesson drawn form the case study</vt:lpstr>
      <vt:lpstr>Conclusion                   (Ethos3.com, 2020)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of digital technology at Amazon                Digital skill and Research method</dc:title>
  <dc:creator>Tomas Adam (1917610)</dc:creator>
  <cp:lastModifiedBy>Tomas Adam (1917610)</cp:lastModifiedBy>
  <cp:revision>4</cp:revision>
  <dcterms:created xsi:type="dcterms:W3CDTF">2020-05-07T21:01:36Z</dcterms:created>
  <dcterms:modified xsi:type="dcterms:W3CDTF">2020-05-07T22:21:03Z</dcterms:modified>
</cp:coreProperties>
</file>