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77" r:id="rId3"/>
    <p:sldId id="278" r:id="rId4"/>
    <p:sldId id="258" r:id="rId5"/>
    <p:sldId id="259" r:id="rId6"/>
    <p:sldId id="293" r:id="rId7"/>
    <p:sldId id="294" r:id="rId8"/>
    <p:sldId id="292" r:id="rId9"/>
    <p:sldId id="260" r:id="rId10"/>
    <p:sldId id="279" r:id="rId11"/>
    <p:sldId id="282" r:id="rId12"/>
    <p:sldId id="261" r:id="rId13"/>
    <p:sldId id="262" r:id="rId14"/>
    <p:sldId id="280" r:id="rId15"/>
    <p:sldId id="263" r:id="rId16"/>
    <p:sldId id="290" r:id="rId17"/>
    <p:sldId id="289" r:id="rId18"/>
    <p:sldId id="291" r:id="rId19"/>
    <p:sldId id="281" r:id="rId20"/>
    <p:sldId id="264" r:id="rId21"/>
    <p:sldId id="265" r:id="rId22"/>
    <p:sldId id="266" r:id="rId23"/>
    <p:sldId id="267" r:id="rId24"/>
    <p:sldId id="268" r:id="rId25"/>
    <p:sldId id="269" r:id="rId26"/>
    <p:sldId id="270" r:id="rId27"/>
    <p:sldId id="271" r:id="rId28"/>
    <p:sldId id="272" r:id="rId29"/>
    <p:sldId id="273" r:id="rId30"/>
    <p:sldId id="274" r:id="rId31"/>
    <p:sldId id="275" r:id="rId32"/>
    <p:sldId id="276" r:id="rId33"/>
    <p:sldId id="285" r:id="rId34"/>
    <p:sldId id="283" r:id="rId35"/>
    <p:sldId id="284" r:id="rId36"/>
    <p:sldId id="286" r:id="rId37"/>
    <p:sldId id="288" r:id="rId38"/>
    <p:sldId id="287"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0E3FDE45-AF77-4B5C-9715-49D594BDF05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9963" autoAdjust="0"/>
    <p:restoredTop sz="94660"/>
  </p:normalViewPr>
  <p:slideViewPr>
    <p:cSldViewPr snapToGrid="0" showGuides="1">
      <p:cViewPr varScale="1">
        <p:scale>
          <a:sx n="62" d="100"/>
          <a:sy n="62" d="100"/>
        </p:scale>
        <p:origin x="27" y="6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A40660E-755E-4ACD-9037-02A5AD273B88}" type="doc">
      <dgm:prSet loTypeId="urn:microsoft.com/office/officeart/2005/8/layout/radial1" loCatId="cycle" qsTypeId="urn:microsoft.com/office/officeart/2005/8/quickstyle/simple1" qsCatId="simple" csTypeId="urn:microsoft.com/office/officeart/2005/8/colors/accent1_2" csCatId="accent1" phldr="1"/>
      <dgm:spPr/>
      <dgm:t>
        <a:bodyPr/>
        <a:lstStyle/>
        <a:p>
          <a:endParaRPr lang="en-GB"/>
        </a:p>
      </dgm:t>
    </dgm:pt>
    <dgm:pt modelId="{58C2B5B8-46C0-4BC2-8C97-03FEE526AE4B}">
      <dgm:prSet phldrT="[Text]" custT="1"/>
      <dgm:spPr/>
      <dgm:t>
        <a:bodyPr/>
        <a:lstStyle/>
        <a:p>
          <a:r>
            <a:rPr lang="en-GB" sz="2000" dirty="0" smtClean="0">
              <a:latin typeface="Californian FB" panose="0207040306080B030204" pitchFamily="18" charset="0"/>
            </a:rPr>
            <a:t>Carbamazepine</a:t>
          </a:r>
          <a:endParaRPr lang="en-GB" sz="2000" dirty="0">
            <a:latin typeface="Californian FB" panose="0207040306080B030204" pitchFamily="18" charset="0"/>
          </a:endParaRPr>
        </a:p>
      </dgm:t>
    </dgm:pt>
    <dgm:pt modelId="{E643D1AB-0CBD-4DF2-BF96-901CF9E2A48E}" type="parTrans" cxnId="{F8977062-7516-4CA6-939D-B89E035CC058}">
      <dgm:prSet/>
      <dgm:spPr/>
      <dgm:t>
        <a:bodyPr/>
        <a:lstStyle/>
        <a:p>
          <a:endParaRPr lang="en-GB"/>
        </a:p>
      </dgm:t>
    </dgm:pt>
    <dgm:pt modelId="{AD3C95C9-3F40-4653-9A31-2DC24F11A81B}" type="sibTrans" cxnId="{F8977062-7516-4CA6-939D-B89E035CC058}">
      <dgm:prSet/>
      <dgm:spPr/>
      <dgm:t>
        <a:bodyPr/>
        <a:lstStyle/>
        <a:p>
          <a:endParaRPr lang="en-GB"/>
        </a:p>
      </dgm:t>
    </dgm:pt>
    <dgm:pt modelId="{D9F4BED2-4E27-4220-BA71-C1272A10CAA5}">
      <dgm:prSet phldrT="[Text]" custT="1"/>
      <dgm:spPr/>
      <dgm:t>
        <a:bodyPr/>
        <a:lstStyle/>
        <a:p>
          <a:r>
            <a:rPr lang="en-GB" sz="2000" dirty="0" smtClean="0">
              <a:latin typeface="Californian FB" panose="0207040306080B030204" pitchFamily="18" charset="0"/>
            </a:rPr>
            <a:t>Lithium</a:t>
          </a:r>
          <a:endParaRPr lang="en-GB" sz="2000" dirty="0">
            <a:latin typeface="Californian FB" panose="0207040306080B030204" pitchFamily="18" charset="0"/>
          </a:endParaRPr>
        </a:p>
      </dgm:t>
    </dgm:pt>
    <dgm:pt modelId="{B368CF59-9A17-475D-AA91-1414DCA8E8DF}" type="parTrans" cxnId="{53A2C19B-433D-4078-906A-FAAE35AEF918}">
      <dgm:prSet/>
      <dgm:spPr/>
      <dgm:t>
        <a:bodyPr/>
        <a:lstStyle/>
        <a:p>
          <a:endParaRPr lang="en-GB"/>
        </a:p>
      </dgm:t>
    </dgm:pt>
    <dgm:pt modelId="{D6516B08-E85F-43DA-9005-C342FD19A98D}" type="sibTrans" cxnId="{53A2C19B-433D-4078-906A-FAAE35AEF918}">
      <dgm:prSet/>
      <dgm:spPr/>
      <dgm:t>
        <a:bodyPr/>
        <a:lstStyle/>
        <a:p>
          <a:endParaRPr lang="en-GB"/>
        </a:p>
      </dgm:t>
    </dgm:pt>
    <dgm:pt modelId="{A0054E8A-E46F-4B16-A1C7-B00FD66626A7}">
      <dgm:prSet phldrT="[Text]"/>
      <dgm:spPr/>
      <dgm:t>
        <a:bodyPr/>
        <a:lstStyle/>
        <a:p>
          <a:r>
            <a:rPr lang="en-GB" dirty="0" smtClean="0">
              <a:latin typeface="Californian FB" panose="0207040306080B030204" pitchFamily="18" charset="0"/>
            </a:rPr>
            <a:t>Valproate</a:t>
          </a:r>
          <a:endParaRPr lang="en-GB" dirty="0">
            <a:latin typeface="Californian FB" panose="0207040306080B030204" pitchFamily="18" charset="0"/>
          </a:endParaRPr>
        </a:p>
      </dgm:t>
    </dgm:pt>
    <dgm:pt modelId="{67723F69-6E2D-42E8-8DD4-318B473EA2D2}" type="parTrans" cxnId="{84212D57-B980-4897-AC94-0E373F8F0CDC}">
      <dgm:prSet/>
      <dgm:spPr/>
      <dgm:t>
        <a:bodyPr/>
        <a:lstStyle/>
        <a:p>
          <a:endParaRPr lang="en-GB"/>
        </a:p>
      </dgm:t>
    </dgm:pt>
    <dgm:pt modelId="{1BD7025D-A251-4D17-BD05-912FE61403B0}" type="sibTrans" cxnId="{84212D57-B980-4897-AC94-0E373F8F0CDC}">
      <dgm:prSet/>
      <dgm:spPr/>
      <dgm:t>
        <a:bodyPr/>
        <a:lstStyle/>
        <a:p>
          <a:endParaRPr lang="en-GB"/>
        </a:p>
      </dgm:t>
    </dgm:pt>
    <dgm:pt modelId="{B212849B-7502-4618-BEF6-D0D7BB1821F1}">
      <dgm:prSet phldrT="[Text]"/>
      <dgm:spPr/>
      <dgm:t>
        <a:bodyPr/>
        <a:lstStyle/>
        <a:p>
          <a:r>
            <a:rPr lang="en-GB" dirty="0" smtClean="0">
              <a:latin typeface="Californian FB" panose="0207040306080B030204" pitchFamily="18" charset="0"/>
            </a:rPr>
            <a:t>Lamotrigine</a:t>
          </a:r>
          <a:endParaRPr lang="en-GB" dirty="0">
            <a:latin typeface="Californian FB" panose="0207040306080B030204" pitchFamily="18" charset="0"/>
          </a:endParaRPr>
        </a:p>
      </dgm:t>
    </dgm:pt>
    <dgm:pt modelId="{2FA78CB4-E87A-4958-B5E6-ED8E03246858}" type="parTrans" cxnId="{ECB49A2E-B63C-40A2-8527-25FD5C2B2215}">
      <dgm:prSet/>
      <dgm:spPr/>
      <dgm:t>
        <a:bodyPr/>
        <a:lstStyle/>
        <a:p>
          <a:endParaRPr lang="en-GB"/>
        </a:p>
      </dgm:t>
    </dgm:pt>
    <dgm:pt modelId="{ABAA16FD-3C35-4676-8596-CEA3754F0B6C}" type="sibTrans" cxnId="{ECB49A2E-B63C-40A2-8527-25FD5C2B2215}">
      <dgm:prSet/>
      <dgm:spPr/>
      <dgm:t>
        <a:bodyPr/>
        <a:lstStyle/>
        <a:p>
          <a:endParaRPr lang="en-GB"/>
        </a:p>
      </dgm:t>
    </dgm:pt>
    <dgm:pt modelId="{C95C838C-9A31-4F2F-8109-8857B416BF9E}">
      <dgm:prSet phldrT="[Text]"/>
      <dgm:spPr/>
      <dgm:t>
        <a:bodyPr/>
        <a:lstStyle/>
        <a:p>
          <a:r>
            <a:rPr lang="en-GB" dirty="0" smtClean="0">
              <a:latin typeface="Californian FB" panose="0207040306080B030204" pitchFamily="18" charset="0"/>
            </a:rPr>
            <a:t>Gabapentin</a:t>
          </a:r>
          <a:endParaRPr lang="en-GB" dirty="0">
            <a:latin typeface="Californian FB" panose="0207040306080B030204" pitchFamily="18" charset="0"/>
          </a:endParaRPr>
        </a:p>
      </dgm:t>
    </dgm:pt>
    <dgm:pt modelId="{A0686D53-B62D-4C8D-98E6-8732BF4E7DBA}" type="parTrans" cxnId="{D73E7441-4D21-4629-B17A-66963CB5D60D}">
      <dgm:prSet/>
      <dgm:spPr/>
      <dgm:t>
        <a:bodyPr/>
        <a:lstStyle/>
        <a:p>
          <a:endParaRPr lang="en-GB"/>
        </a:p>
      </dgm:t>
    </dgm:pt>
    <dgm:pt modelId="{8EC4C282-0215-47BB-B65F-EB62E0042B4A}" type="sibTrans" cxnId="{D73E7441-4D21-4629-B17A-66963CB5D60D}">
      <dgm:prSet/>
      <dgm:spPr/>
      <dgm:t>
        <a:bodyPr/>
        <a:lstStyle/>
        <a:p>
          <a:endParaRPr lang="en-GB"/>
        </a:p>
      </dgm:t>
    </dgm:pt>
    <dgm:pt modelId="{CB01CB2B-2AA5-44E2-B405-7C7820D3EB96}" type="pres">
      <dgm:prSet presAssocID="{FA40660E-755E-4ACD-9037-02A5AD273B88}" presName="cycle" presStyleCnt="0">
        <dgm:presLayoutVars>
          <dgm:chMax val="1"/>
          <dgm:dir/>
          <dgm:animLvl val="ctr"/>
          <dgm:resizeHandles val="exact"/>
        </dgm:presLayoutVars>
      </dgm:prSet>
      <dgm:spPr/>
      <dgm:t>
        <a:bodyPr/>
        <a:lstStyle/>
        <a:p>
          <a:endParaRPr lang="en-GB"/>
        </a:p>
      </dgm:t>
    </dgm:pt>
    <dgm:pt modelId="{C7134691-A5AB-44F6-A8E5-831BD17DD493}" type="pres">
      <dgm:prSet presAssocID="{58C2B5B8-46C0-4BC2-8C97-03FEE526AE4B}" presName="centerShape" presStyleLbl="node0" presStyleIdx="0" presStyleCnt="1" custScaleX="161285" custScaleY="104438"/>
      <dgm:spPr/>
      <dgm:t>
        <a:bodyPr/>
        <a:lstStyle/>
        <a:p>
          <a:endParaRPr lang="en-GB"/>
        </a:p>
      </dgm:t>
    </dgm:pt>
    <dgm:pt modelId="{4CEAC1DA-E73C-42BF-9419-B4B8BABF73B1}" type="pres">
      <dgm:prSet presAssocID="{B368CF59-9A17-475D-AA91-1414DCA8E8DF}" presName="Name9" presStyleLbl="parChTrans1D2" presStyleIdx="0" presStyleCnt="4"/>
      <dgm:spPr/>
      <dgm:t>
        <a:bodyPr/>
        <a:lstStyle/>
        <a:p>
          <a:endParaRPr lang="en-GB"/>
        </a:p>
      </dgm:t>
    </dgm:pt>
    <dgm:pt modelId="{2C8CE115-95D9-4A83-9835-041BD3D067BA}" type="pres">
      <dgm:prSet presAssocID="{B368CF59-9A17-475D-AA91-1414DCA8E8DF}" presName="connTx" presStyleLbl="parChTrans1D2" presStyleIdx="0" presStyleCnt="4"/>
      <dgm:spPr/>
      <dgm:t>
        <a:bodyPr/>
        <a:lstStyle/>
        <a:p>
          <a:endParaRPr lang="en-GB"/>
        </a:p>
      </dgm:t>
    </dgm:pt>
    <dgm:pt modelId="{77476BF8-6627-4DA3-BA6E-AEEFDD69C95D}" type="pres">
      <dgm:prSet presAssocID="{D9F4BED2-4E27-4220-BA71-C1272A10CAA5}" presName="node" presStyleLbl="node1" presStyleIdx="0" presStyleCnt="4" custScaleX="161285">
        <dgm:presLayoutVars>
          <dgm:bulletEnabled val="1"/>
        </dgm:presLayoutVars>
      </dgm:prSet>
      <dgm:spPr/>
      <dgm:t>
        <a:bodyPr/>
        <a:lstStyle/>
        <a:p>
          <a:endParaRPr lang="en-GB"/>
        </a:p>
      </dgm:t>
    </dgm:pt>
    <dgm:pt modelId="{5BE1EAF3-CE8F-4FE0-BBCF-F999D2BA4620}" type="pres">
      <dgm:prSet presAssocID="{67723F69-6E2D-42E8-8DD4-318B473EA2D2}" presName="Name9" presStyleLbl="parChTrans1D2" presStyleIdx="1" presStyleCnt="4"/>
      <dgm:spPr/>
      <dgm:t>
        <a:bodyPr/>
        <a:lstStyle/>
        <a:p>
          <a:endParaRPr lang="en-GB"/>
        </a:p>
      </dgm:t>
    </dgm:pt>
    <dgm:pt modelId="{B240E9F0-6264-4699-96B5-4DE1AD49A718}" type="pres">
      <dgm:prSet presAssocID="{67723F69-6E2D-42E8-8DD4-318B473EA2D2}" presName="connTx" presStyleLbl="parChTrans1D2" presStyleIdx="1" presStyleCnt="4"/>
      <dgm:spPr/>
      <dgm:t>
        <a:bodyPr/>
        <a:lstStyle/>
        <a:p>
          <a:endParaRPr lang="en-GB"/>
        </a:p>
      </dgm:t>
    </dgm:pt>
    <dgm:pt modelId="{D67D543A-AA06-4BE1-A131-0928BF3B8B53}" type="pres">
      <dgm:prSet presAssocID="{A0054E8A-E46F-4B16-A1C7-B00FD66626A7}" presName="node" presStyleLbl="node1" presStyleIdx="1" presStyleCnt="4" custScaleX="153778" custScaleY="104438" custRadScaleRad="167085" custRadScaleInc="0">
        <dgm:presLayoutVars>
          <dgm:bulletEnabled val="1"/>
        </dgm:presLayoutVars>
      </dgm:prSet>
      <dgm:spPr/>
      <dgm:t>
        <a:bodyPr/>
        <a:lstStyle/>
        <a:p>
          <a:endParaRPr lang="en-GB"/>
        </a:p>
      </dgm:t>
    </dgm:pt>
    <dgm:pt modelId="{4E247323-75FD-47A3-ADB0-C771FA572B45}" type="pres">
      <dgm:prSet presAssocID="{2FA78CB4-E87A-4958-B5E6-ED8E03246858}" presName="Name9" presStyleLbl="parChTrans1D2" presStyleIdx="2" presStyleCnt="4"/>
      <dgm:spPr/>
      <dgm:t>
        <a:bodyPr/>
        <a:lstStyle/>
        <a:p>
          <a:endParaRPr lang="en-GB"/>
        </a:p>
      </dgm:t>
    </dgm:pt>
    <dgm:pt modelId="{632D103A-799C-4C4E-BDF3-F853082D4A37}" type="pres">
      <dgm:prSet presAssocID="{2FA78CB4-E87A-4958-B5E6-ED8E03246858}" presName="connTx" presStyleLbl="parChTrans1D2" presStyleIdx="2" presStyleCnt="4"/>
      <dgm:spPr/>
      <dgm:t>
        <a:bodyPr/>
        <a:lstStyle/>
        <a:p>
          <a:endParaRPr lang="en-GB"/>
        </a:p>
      </dgm:t>
    </dgm:pt>
    <dgm:pt modelId="{9E2D5D88-C146-4989-A769-B8B71E3A3BE9}" type="pres">
      <dgm:prSet presAssocID="{B212849B-7502-4618-BEF6-D0D7BB1821F1}" presName="node" presStyleLbl="node1" presStyleIdx="2" presStyleCnt="4" custScaleX="171232" custScaleY="99333">
        <dgm:presLayoutVars>
          <dgm:bulletEnabled val="1"/>
        </dgm:presLayoutVars>
      </dgm:prSet>
      <dgm:spPr/>
      <dgm:t>
        <a:bodyPr/>
        <a:lstStyle/>
        <a:p>
          <a:endParaRPr lang="en-GB"/>
        </a:p>
      </dgm:t>
    </dgm:pt>
    <dgm:pt modelId="{0BD662E9-7E05-4913-AD48-646438B8993F}" type="pres">
      <dgm:prSet presAssocID="{A0686D53-B62D-4C8D-98E6-8732BF4E7DBA}" presName="Name9" presStyleLbl="parChTrans1D2" presStyleIdx="3" presStyleCnt="4"/>
      <dgm:spPr/>
      <dgm:t>
        <a:bodyPr/>
        <a:lstStyle/>
        <a:p>
          <a:endParaRPr lang="en-GB"/>
        </a:p>
      </dgm:t>
    </dgm:pt>
    <dgm:pt modelId="{2BD11461-400E-4447-86C0-72A01A9A75AF}" type="pres">
      <dgm:prSet presAssocID="{A0686D53-B62D-4C8D-98E6-8732BF4E7DBA}" presName="connTx" presStyleLbl="parChTrans1D2" presStyleIdx="3" presStyleCnt="4"/>
      <dgm:spPr/>
      <dgm:t>
        <a:bodyPr/>
        <a:lstStyle/>
        <a:p>
          <a:endParaRPr lang="en-GB"/>
        </a:p>
      </dgm:t>
    </dgm:pt>
    <dgm:pt modelId="{187148B9-7382-41B9-AC10-4EA5B65F90C8}" type="pres">
      <dgm:prSet presAssocID="{C95C838C-9A31-4F2F-8109-8857B416BF9E}" presName="node" presStyleLbl="node1" presStyleIdx="3" presStyleCnt="4" custScaleX="144592" custRadScaleRad="176932" custRadScaleInc="1228">
        <dgm:presLayoutVars>
          <dgm:bulletEnabled val="1"/>
        </dgm:presLayoutVars>
      </dgm:prSet>
      <dgm:spPr/>
      <dgm:t>
        <a:bodyPr/>
        <a:lstStyle/>
        <a:p>
          <a:endParaRPr lang="en-GB"/>
        </a:p>
      </dgm:t>
    </dgm:pt>
  </dgm:ptLst>
  <dgm:cxnLst>
    <dgm:cxn modelId="{D73E7441-4D21-4629-B17A-66963CB5D60D}" srcId="{58C2B5B8-46C0-4BC2-8C97-03FEE526AE4B}" destId="{C95C838C-9A31-4F2F-8109-8857B416BF9E}" srcOrd="3" destOrd="0" parTransId="{A0686D53-B62D-4C8D-98E6-8732BF4E7DBA}" sibTransId="{8EC4C282-0215-47BB-B65F-EB62E0042B4A}"/>
    <dgm:cxn modelId="{408A280E-3F5A-4E7F-8D9E-BD3F4B0C5FF1}" type="presOf" srcId="{A0686D53-B62D-4C8D-98E6-8732BF4E7DBA}" destId="{2BD11461-400E-4447-86C0-72A01A9A75AF}" srcOrd="1" destOrd="0" presId="urn:microsoft.com/office/officeart/2005/8/layout/radial1"/>
    <dgm:cxn modelId="{53A2C19B-433D-4078-906A-FAAE35AEF918}" srcId="{58C2B5B8-46C0-4BC2-8C97-03FEE526AE4B}" destId="{D9F4BED2-4E27-4220-BA71-C1272A10CAA5}" srcOrd="0" destOrd="0" parTransId="{B368CF59-9A17-475D-AA91-1414DCA8E8DF}" sibTransId="{D6516B08-E85F-43DA-9005-C342FD19A98D}"/>
    <dgm:cxn modelId="{162DFE3D-2A77-4F17-A3B7-3EAA42D9FBC5}" type="presOf" srcId="{A0686D53-B62D-4C8D-98E6-8732BF4E7DBA}" destId="{0BD662E9-7E05-4913-AD48-646438B8993F}" srcOrd="0" destOrd="0" presId="urn:microsoft.com/office/officeart/2005/8/layout/radial1"/>
    <dgm:cxn modelId="{B99CCD40-4768-45B4-8671-F689F5E2A219}" type="presOf" srcId="{2FA78CB4-E87A-4958-B5E6-ED8E03246858}" destId="{4E247323-75FD-47A3-ADB0-C771FA572B45}" srcOrd="0" destOrd="0" presId="urn:microsoft.com/office/officeart/2005/8/layout/radial1"/>
    <dgm:cxn modelId="{09D72C66-9BF6-4AC3-8E32-2498AC298CEE}" type="presOf" srcId="{C95C838C-9A31-4F2F-8109-8857B416BF9E}" destId="{187148B9-7382-41B9-AC10-4EA5B65F90C8}" srcOrd="0" destOrd="0" presId="urn:microsoft.com/office/officeart/2005/8/layout/radial1"/>
    <dgm:cxn modelId="{F8977062-7516-4CA6-939D-B89E035CC058}" srcId="{FA40660E-755E-4ACD-9037-02A5AD273B88}" destId="{58C2B5B8-46C0-4BC2-8C97-03FEE526AE4B}" srcOrd="0" destOrd="0" parTransId="{E643D1AB-0CBD-4DF2-BF96-901CF9E2A48E}" sibTransId="{AD3C95C9-3F40-4653-9A31-2DC24F11A81B}"/>
    <dgm:cxn modelId="{C51D6B72-D153-4D06-8D25-7C57B6481C50}" type="presOf" srcId="{B368CF59-9A17-475D-AA91-1414DCA8E8DF}" destId="{4CEAC1DA-E73C-42BF-9419-B4B8BABF73B1}" srcOrd="0" destOrd="0" presId="urn:microsoft.com/office/officeart/2005/8/layout/radial1"/>
    <dgm:cxn modelId="{09650C08-D927-45FC-9692-E36980FFBC3E}" type="presOf" srcId="{D9F4BED2-4E27-4220-BA71-C1272A10CAA5}" destId="{77476BF8-6627-4DA3-BA6E-AEEFDD69C95D}" srcOrd="0" destOrd="0" presId="urn:microsoft.com/office/officeart/2005/8/layout/radial1"/>
    <dgm:cxn modelId="{ECB49A2E-B63C-40A2-8527-25FD5C2B2215}" srcId="{58C2B5B8-46C0-4BC2-8C97-03FEE526AE4B}" destId="{B212849B-7502-4618-BEF6-D0D7BB1821F1}" srcOrd="2" destOrd="0" parTransId="{2FA78CB4-E87A-4958-B5E6-ED8E03246858}" sibTransId="{ABAA16FD-3C35-4676-8596-CEA3754F0B6C}"/>
    <dgm:cxn modelId="{070BDB15-18B0-46B0-B590-C8714BB30F4E}" type="presOf" srcId="{B368CF59-9A17-475D-AA91-1414DCA8E8DF}" destId="{2C8CE115-95D9-4A83-9835-041BD3D067BA}" srcOrd="1" destOrd="0" presId="urn:microsoft.com/office/officeart/2005/8/layout/radial1"/>
    <dgm:cxn modelId="{2906E6BE-DE5F-48E5-8ECD-80E1C65FD0C8}" type="presOf" srcId="{FA40660E-755E-4ACD-9037-02A5AD273B88}" destId="{CB01CB2B-2AA5-44E2-B405-7C7820D3EB96}" srcOrd="0" destOrd="0" presId="urn:microsoft.com/office/officeart/2005/8/layout/radial1"/>
    <dgm:cxn modelId="{865A2768-726C-4857-BDC5-ADABAA8D138B}" type="presOf" srcId="{67723F69-6E2D-42E8-8DD4-318B473EA2D2}" destId="{5BE1EAF3-CE8F-4FE0-BBCF-F999D2BA4620}" srcOrd="0" destOrd="0" presId="urn:microsoft.com/office/officeart/2005/8/layout/radial1"/>
    <dgm:cxn modelId="{84212D57-B980-4897-AC94-0E373F8F0CDC}" srcId="{58C2B5B8-46C0-4BC2-8C97-03FEE526AE4B}" destId="{A0054E8A-E46F-4B16-A1C7-B00FD66626A7}" srcOrd="1" destOrd="0" parTransId="{67723F69-6E2D-42E8-8DD4-318B473EA2D2}" sibTransId="{1BD7025D-A251-4D17-BD05-912FE61403B0}"/>
    <dgm:cxn modelId="{866FB464-2680-4204-8A2A-0E06119CF5CD}" type="presOf" srcId="{67723F69-6E2D-42E8-8DD4-318B473EA2D2}" destId="{B240E9F0-6264-4699-96B5-4DE1AD49A718}" srcOrd="1" destOrd="0" presId="urn:microsoft.com/office/officeart/2005/8/layout/radial1"/>
    <dgm:cxn modelId="{FD10E082-8766-4998-B2AF-C2936E5F8DEB}" type="presOf" srcId="{B212849B-7502-4618-BEF6-D0D7BB1821F1}" destId="{9E2D5D88-C146-4989-A769-B8B71E3A3BE9}" srcOrd="0" destOrd="0" presId="urn:microsoft.com/office/officeart/2005/8/layout/radial1"/>
    <dgm:cxn modelId="{32BD63F5-C1DD-45C4-A6B7-CFAF4BF10D63}" type="presOf" srcId="{58C2B5B8-46C0-4BC2-8C97-03FEE526AE4B}" destId="{C7134691-A5AB-44F6-A8E5-831BD17DD493}" srcOrd="0" destOrd="0" presId="urn:microsoft.com/office/officeart/2005/8/layout/radial1"/>
    <dgm:cxn modelId="{3FB400E9-107C-42D0-AFC6-91F446C11D32}" type="presOf" srcId="{2FA78CB4-E87A-4958-B5E6-ED8E03246858}" destId="{632D103A-799C-4C4E-BDF3-F853082D4A37}" srcOrd="1" destOrd="0" presId="urn:microsoft.com/office/officeart/2005/8/layout/radial1"/>
    <dgm:cxn modelId="{EC71D4E8-91E6-4500-AE3B-BD7C5D6F8D6A}" type="presOf" srcId="{A0054E8A-E46F-4B16-A1C7-B00FD66626A7}" destId="{D67D543A-AA06-4BE1-A131-0928BF3B8B53}" srcOrd="0" destOrd="0" presId="urn:microsoft.com/office/officeart/2005/8/layout/radial1"/>
    <dgm:cxn modelId="{210934DE-ED4E-41C5-B8F2-FF1255C24E45}" type="presParOf" srcId="{CB01CB2B-2AA5-44E2-B405-7C7820D3EB96}" destId="{C7134691-A5AB-44F6-A8E5-831BD17DD493}" srcOrd="0" destOrd="0" presId="urn:microsoft.com/office/officeart/2005/8/layout/radial1"/>
    <dgm:cxn modelId="{9F79BA40-F10C-4DBD-AE38-753B2877CCF7}" type="presParOf" srcId="{CB01CB2B-2AA5-44E2-B405-7C7820D3EB96}" destId="{4CEAC1DA-E73C-42BF-9419-B4B8BABF73B1}" srcOrd="1" destOrd="0" presId="urn:microsoft.com/office/officeart/2005/8/layout/radial1"/>
    <dgm:cxn modelId="{1A414281-3507-4A4E-A7AC-9C6C5365CC6B}" type="presParOf" srcId="{4CEAC1DA-E73C-42BF-9419-B4B8BABF73B1}" destId="{2C8CE115-95D9-4A83-9835-041BD3D067BA}" srcOrd="0" destOrd="0" presId="urn:microsoft.com/office/officeart/2005/8/layout/radial1"/>
    <dgm:cxn modelId="{D4993ACF-3E52-4411-8A15-C756D9476012}" type="presParOf" srcId="{CB01CB2B-2AA5-44E2-B405-7C7820D3EB96}" destId="{77476BF8-6627-4DA3-BA6E-AEEFDD69C95D}" srcOrd="2" destOrd="0" presId="urn:microsoft.com/office/officeart/2005/8/layout/radial1"/>
    <dgm:cxn modelId="{3BC146E4-60D0-409B-9D7D-437475A55D20}" type="presParOf" srcId="{CB01CB2B-2AA5-44E2-B405-7C7820D3EB96}" destId="{5BE1EAF3-CE8F-4FE0-BBCF-F999D2BA4620}" srcOrd="3" destOrd="0" presId="urn:microsoft.com/office/officeart/2005/8/layout/radial1"/>
    <dgm:cxn modelId="{003EFE9F-7544-49D7-B470-9E8392E64061}" type="presParOf" srcId="{5BE1EAF3-CE8F-4FE0-BBCF-F999D2BA4620}" destId="{B240E9F0-6264-4699-96B5-4DE1AD49A718}" srcOrd="0" destOrd="0" presId="urn:microsoft.com/office/officeart/2005/8/layout/radial1"/>
    <dgm:cxn modelId="{6FB33D3B-28DD-4EE6-BA7C-CB3F891B7804}" type="presParOf" srcId="{CB01CB2B-2AA5-44E2-B405-7C7820D3EB96}" destId="{D67D543A-AA06-4BE1-A131-0928BF3B8B53}" srcOrd="4" destOrd="0" presId="urn:microsoft.com/office/officeart/2005/8/layout/radial1"/>
    <dgm:cxn modelId="{93306EED-1E69-4079-822D-35AAC0EC91B6}" type="presParOf" srcId="{CB01CB2B-2AA5-44E2-B405-7C7820D3EB96}" destId="{4E247323-75FD-47A3-ADB0-C771FA572B45}" srcOrd="5" destOrd="0" presId="urn:microsoft.com/office/officeart/2005/8/layout/radial1"/>
    <dgm:cxn modelId="{84DCBBB8-E7DF-49F6-8171-5EE0A98BE1EF}" type="presParOf" srcId="{4E247323-75FD-47A3-ADB0-C771FA572B45}" destId="{632D103A-799C-4C4E-BDF3-F853082D4A37}" srcOrd="0" destOrd="0" presId="urn:microsoft.com/office/officeart/2005/8/layout/radial1"/>
    <dgm:cxn modelId="{1A3FEAA8-A07D-49FC-98CB-79A76DA3EDAA}" type="presParOf" srcId="{CB01CB2B-2AA5-44E2-B405-7C7820D3EB96}" destId="{9E2D5D88-C146-4989-A769-B8B71E3A3BE9}" srcOrd="6" destOrd="0" presId="urn:microsoft.com/office/officeart/2005/8/layout/radial1"/>
    <dgm:cxn modelId="{31D15BBC-795E-4786-94A2-A31CB7CB05B6}" type="presParOf" srcId="{CB01CB2B-2AA5-44E2-B405-7C7820D3EB96}" destId="{0BD662E9-7E05-4913-AD48-646438B8993F}" srcOrd="7" destOrd="0" presId="urn:microsoft.com/office/officeart/2005/8/layout/radial1"/>
    <dgm:cxn modelId="{437B94AD-4C68-4520-88F6-73CB3F0152DA}" type="presParOf" srcId="{0BD662E9-7E05-4913-AD48-646438B8993F}" destId="{2BD11461-400E-4447-86C0-72A01A9A75AF}" srcOrd="0" destOrd="0" presId="urn:microsoft.com/office/officeart/2005/8/layout/radial1"/>
    <dgm:cxn modelId="{A046E8E0-AEE7-433D-9F8F-58FFD80ABA48}" type="presParOf" srcId="{CB01CB2B-2AA5-44E2-B405-7C7820D3EB96}" destId="{187148B9-7382-41B9-AC10-4EA5B65F90C8}" srcOrd="8"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134691-A5AB-44F6-A8E5-831BD17DD493}">
      <dsp:nvSpPr>
        <dsp:cNvPr id="0" name=""/>
        <dsp:cNvSpPr/>
      </dsp:nvSpPr>
      <dsp:spPr>
        <a:xfrm>
          <a:off x="3111298" y="2029106"/>
          <a:ext cx="2525943" cy="163564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GB" sz="2000" kern="1200" dirty="0" smtClean="0">
              <a:latin typeface="Californian FB" panose="0207040306080B030204" pitchFamily="18" charset="0"/>
            </a:rPr>
            <a:t>Carbamazepine</a:t>
          </a:r>
          <a:endParaRPr lang="en-GB" sz="2000" kern="1200" dirty="0">
            <a:latin typeface="Californian FB" panose="0207040306080B030204" pitchFamily="18" charset="0"/>
          </a:endParaRPr>
        </a:p>
      </dsp:txBody>
      <dsp:txXfrm>
        <a:off x="3481214" y="2268640"/>
        <a:ext cx="1786111" cy="1156573"/>
      </dsp:txXfrm>
    </dsp:sp>
    <dsp:sp modelId="{4CEAC1DA-E73C-42BF-9419-B4B8BABF73B1}">
      <dsp:nvSpPr>
        <dsp:cNvPr id="0" name=""/>
        <dsp:cNvSpPr/>
      </dsp:nvSpPr>
      <dsp:spPr>
        <a:xfrm rot="16200000">
          <a:off x="4155126" y="1793983"/>
          <a:ext cx="438286" cy="31960"/>
        </a:xfrm>
        <a:custGeom>
          <a:avLst/>
          <a:gdLst/>
          <a:ahLst/>
          <a:cxnLst/>
          <a:rect l="0" t="0" r="0" b="0"/>
          <a:pathLst>
            <a:path>
              <a:moveTo>
                <a:pt x="0" y="15980"/>
              </a:moveTo>
              <a:lnTo>
                <a:pt x="438286" y="1598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a:off x="4363312" y="1799006"/>
        <a:ext cx="21914" cy="21914"/>
      </dsp:txXfrm>
    </dsp:sp>
    <dsp:sp modelId="{77476BF8-6627-4DA3-BA6E-AEEFDD69C95D}">
      <dsp:nvSpPr>
        <dsp:cNvPr id="0" name=""/>
        <dsp:cNvSpPr/>
      </dsp:nvSpPr>
      <dsp:spPr>
        <a:xfrm>
          <a:off x="3111298" y="24684"/>
          <a:ext cx="2525943" cy="156613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GB" sz="2000" kern="1200" dirty="0" smtClean="0">
              <a:latin typeface="Californian FB" panose="0207040306080B030204" pitchFamily="18" charset="0"/>
            </a:rPr>
            <a:t>Lithium</a:t>
          </a:r>
          <a:endParaRPr lang="en-GB" sz="2000" kern="1200" dirty="0">
            <a:latin typeface="Californian FB" panose="0207040306080B030204" pitchFamily="18" charset="0"/>
          </a:endParaRPr>
        </a:p>
      </dsp:txBody>
      <dsp:txXfrm>
        <a:off x="3481214" y="254039"/>
        <a:ext cx="1786111" cy="1107426"/>
      </dsp:txXfrm>
    </dsp:sp>
    <dsp:sp modelId="{5BE1EAF3-CE8F-4FE0-BBCF-F999D2BA4620}">
      <dsp:nvSpPr>
        <dsp:cNvPr id="0" name=""/>
        <dsp:cNvSpPr/>
      </dsp:nvSpPr>
      <dsp:spPr>
        <a:xfrm>
          <a:off x="5637241" y="2830947"/>
          <a:ext cx="774857" cy="31960"/>
        </a:xfrm>
        <a:custGeom>
          <a:avLst/>
          <a:gdLst/>
          <a:ahLst/>
          <a:cxnLst/>
          <a:rect l="0" t="0" r="0" b="0"/>
          <a:pathLst>
            <a:path>
              <a:moveTo>
                <a:pt x="0" y="15980"/>
              </a:moveTo>
              <a:lnTo>
                <a:pt x="774857" y="1598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a:off x="6005298" y="2827556"/>
        <a:ext cx="38742" cy="38742"/>
      </dsp:txXfrm>
    </dsp:sp>
    <dsp:sp modelId="{D67D543A-AA06-4BE1-A131-0928BF3B8B53}">
      <dsp:nvSpPr>
        <dsp:cNvPr id="0" name=""/>
        <dsp:cNvSpPr/>
      </dsp:nvSpPr>
      <dsp:spPr>
        <a:xfrm>
          <a:off x="6412098" y="2029106"/>
          <a:ext cx="2408373" cy="163564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977900">
            <a:lnSpc>
              <a:spcPct val="90000"/>
            </a:lnSpc>
            <a:spcBef>
              <a:spcPct val="0"/>
            </a:spcBef>
            <a:spcAft>
              <a:spcPct val="35000"/>
            </a:spcAft>
          </a:pPr>
          <a:r>
            <a:rPr lang="en-GB" sz="2200" kern="1200" dirty="0" smtClean="0">
              <a:latin typeface="Californian FB" panose="0207040306080B030204" pitchFamily="18" charset="0"/>
            </a:rPr>
            <a:t>Valproate</a:t>
          </a:r>
          <a:endParaRPr lang="en-GB" sz="2200" kern="1200" dirty="0">
            <a:latin typeface="Californian FB" panose="0207040306080B030204" pitchFamily="18" charset="0"/>
          </a:endParaRPr>
        </a:p>
      </dsp:txBody>
      <dsp:txXfrm>
        <a:off x="6764796" y="2268640"/>
        <a:ext cx="1702977" cy="1156573"/>
      </dsp:txXfrm>
    </dsp:sp>
    <dsp:sp modelId="{4E247323-75FD-47A3-ADB0-C771FA572B45}">
      <dsp:nvSpPr>
        <dsp:cNvPr id="0" name=""/>
        <dsp:cNvSpPr/>
      </dsp:nvSpPr>
      <dsp:spPr>
        <a:xfrm rot="5400000">
          <a:off x="4152515" y="3870522"/>
          <a:ext cx="443509" cy="31960"/>
        </a:xfrm>
        <a:custGeom>
          <a:avLst/>
          <a:gdLst/>
          <a:ahLst/>
          <a:cxnLst/>
          <a:rect l="0" t="0" r="0" b="0"/>
          <a:pathLst>
            <a:path>
              <a:moveTo>
                <a:pt x="0" y="15980"/>
              </a:moveTo>
              <a:lnTo>
                <a:pt x="443509" y="1598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a:off x="4363181" y="3875415"/>
        <a:ext cx="22175" cy="22175"/>
      </dsp:txXfrm>
    </dsp:sp>
    <dsp:sp modelId="{9E2D5D88-C146-4989-A769-B8B71E3A3BE9}">
      <dsp:nvSpPr>
        <dsp:cNvPr id="0" name=""/>
        <dsp:cNvSpPr/>
      </dsp:nvSpPr>
      <dsp:spPr>
        <a:xfrm>
          <a:off x="3033406" y="4108257"/>
          <a:ext cx="2681726" cy="155569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977900">
            <a:lnSpc>
              <a:spcPct val="90000"/>
            </a:lnSpc>
            <a:spcBef>
              <a:spcPct val="0"/>
            </a:spcBef>
            <a:spcAft>
              <a:spcPct val="35000"/>
            </a:spcAft>
          </a:pPr>
          <a:r>
            <a:rPr lang="en-GB" sz="2200" kern="1200" dirty="0" smtClean="0">
              <a:latin typeface="Californian FB" panose="0207040306080B030204" pitchFamily="18" charset="0"/>
            </a:rPr>
            <a:t>Lamotrigine</a:t>
          </a:r>
          <a:endParaRPr lang="en-GB" sz="2200" kern="1200" dirty="0">
            <a:latin typeface="Californian FB" panose="0207040306080B030204" pitchFamily="18" charset="0"/>
          </a:endParaRPr>
        </a:p>
      </dsp:txBody>
      <dsp:txXfrm>
        <a:off x="3426136" y="4336083"/>
        <a:ext cx="1896266" cy="1100038"/>
      </dsp:txXfrm>
    </dsp:sp>
    <dsp:sp modelId="{0BD662E9-7E05-4913-AD48-646438B8993F}">
      <dsp:nvSpPr>
        <dsp:cNvPr id="0" name=""/>
        <dsp:cNvSpPr/>
      </dsp:nvSpPr>
      <dsp:spPr>
        <a:xfrm rot="10836896">
          <a:off x="2264347" y="2812847"/>
          <a:ext cx="847148" cy="31960"/>
        </a:xfrm>
        <a:custGeom>
          <a:avLst/>
          <a:gdLst/>
          <a:ahLst/>
          <a:cxnLst/>
          <a:rect l="0" t="0" r="0" b="0"/>
          <a:pathLst>
            <a:path>
              <a:moveTo>
                <a:pt x="0" y="15980"/>
              </a:moveTo>
              <a:lnTo>
                <a:pt x="847148" y="1598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rot="10800000">
        <a:off x="2666742" y="2807648"/>
        <a:ext cx="42357" cy="42357"/>
      </dsp:txXfrm>
    </dsp:sp>
    <dsp:sp modelId="{187148B9-7382-41B9-AC10-4EA5B65F90C8}">
      <dsp:nvSpPr>
        <dsp:cNvPr id="0" name=""/>
        <dsp:cNvSpPr/>
      </dsp:nvSpPr>
      <dsp:spPr>
        <a:xfrm>
          <a:off x="0" y="2029062"/>
          <a:ext cx="2264508" cy="156613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977900">
            <a:lnSpc>
              <a:spcPct val="90000"/>
            </a:lnSpc>
            <a:spcBef>
              <a:spcPct val="0"/>
            </a:spcBef>
            <a:spcAft>
              <a:spcPct val="35000"/>
            </a:spcAft>
          </a:pPr>
          <a:r>
            <a:rPr lang="en-GB" sz="2200" kern="1200" dirty="0" smtClean="0">
              <a:latin typeface="Californian FB" panose="0207040306080B030204" pitchFamily="18" charset="0"/>
            </a:rPr>
            <a:t>Gabapentin</a:t>
          </a:r>
          <a:endParaRPr lang="en-GB" sz="2200" kern="1200" dirty="0">
            <a:latin typeface="Californian FB" panose="0207040306080B030204" pitchFamily="18" charset="0"/>
          </a:endParaRPr>
        </a:p>
      </dsp:txBody>
      <dsp:txXfrm>
        <a:off x="331630" y="2258417"/>
        <a:ext cx="1601248" cy="1107426"/>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041400"/>
            <a:ext cx="9144000" cy="2387600"/>
          </a:xfrm>
        </p:spPr>
        <p:txBody>
          <a:bodyPr anchor="b"/>
          <a:lstStyle>
            <a:lvl1pPr algn="l">
              <a:defRPr sz="6000">
                <a:solidFill>
                  <a:schemeClr val="tx2"/>
                </a:solidFill>
              </a:defRPr>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l">
              <a:buNone/>
              <a:defRPr sz="2400">
                <a:solidFill>
                  <a:schemeClr val="accent2">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665E195-C89C-4871-8AE9-903FDB8B6D9D}" type="datetimeFigureOut">
              <a:rPr lang="en-US" smtClean="0"/>
              <a:t>11/5/2018</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24832611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665E195-C89C-4871-8AE9-903FDB8B6D9D}" type="datetimeFigureOut">
              <a:rPr lang="en-US" smtClean="0"/>
              <a:t>11/5/2018</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17024668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62262"/>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Date Placeholder 3"/>
          <p:cNvSpPr>
            <a:spLocks noGrp="1"/>
          </p:cNvSpPr>
          <p:nvPr>
            <p:ph type="dt" sz="half" idx="10"/>
          </p:nvPr>
        </p:nvSpPr>
        <p:spPr/>
        <p:txBody>
          <a:bodyPr/>
          <a:lstStyle/>
          <a:p>
            <a:fld id="{4665E195-C89C-4871-8AE9-903FDB8B6D9D}" type="datetimeFigureOut">
              <a:rPr lang="en-US" smtClean="0"/>
              <a:t>11/5/2018</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12336118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665E195-C89C-4871-8AE9-903FDB8B6D9D}" type="datetimeFigureOut">
              <a:rPr lang="en-US" smtClean="0"/>
              <a:t>11/5/2018</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15218727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1850" y="274638"/>
            <a:ext cx="10515600" cy="1143000"/>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1850" y="1489075"/>
            <a:ext cx="5156200" cy="6413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1850" y="2193925"/>
            <a:ext cx="5156200" cy="3978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89663" y="1489075"/>
            <a:ext cx="5157787" cy="6413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89663" y="2193925"/>
            <a:ext cx="5157787" cy="3978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665E195-C89C-4871-8AE9-903FDB8B6D9D}" type="datetimeFigureOut">
              <a:rPr lang="en-US" smtClean="0"/>
              <a:t>11/5/2018</a:t>
            </a:fld>
            <a:endParaRPr lang="en-US"/>
          </a:p>
        </p:txBody>
      </p:sp>
      <p:sp>
        <p:nvSpPr>
          <p:cNvPr id="8" name="Footer Placeholder 7"/>
          <p:cNvSpPr>
            <a:spLocks noGrp="1"/>
          </p:cNvSpPr>
          <p:nvPr>
            <p:ph type="ftr" sz="quarter" idx="11"/>
          </p:nvPr>
        </p:nvSpPr>
        <p:spPr/>
        <p:txBody>
          <a:bodyPr/>
          <a:lstStyle/>
          <a:p>
            <a:r>
              <a:rPr lang="en-US" dirty="0"/>
              <a:t>Add a footer</a:t>
            </a:r>
          </a:p>
        </p:txBody>
      </p:sp>
      <p:sp>
        <p:nvSpPr>
          <p:cNvPr id="9" name="Slide Number Placeholder 8"/>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11009249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665E195-C89C-4871-8AE9-903FDB8B6D9D}" type="datetimeFigureOut">
              <a:rPr lang="en-US" smtClean="0"/>
              <a:t>11/5/2018</a:t>
            </a:fld>
            <a:endParaRPr lang="en-US"/>
          </a:p>
        </p:txBody>
      </p:sp>
      <p:sp>
        <p:nvSpPr>
          <p:cNvPr id="4" name="Footer Placeholder 3"/>
          <p:cNvSpPr>
            <a:spLocks noGrp="1"/>
          </p:cNvSpPr>
          <p:nvPr>
            <p:ph type="ftr" sz="quarter" idx="11"/>
          </p:nvPr>
        </p:nvSpPr>
        <p:spPr/>
        <p:txBody>
          <a:bodyPr/>
          <a:lstStyle/>
          <a:p>
            <a:r>
              <a:rPr lang="en-US" dirty="0"/>
              <a:t>Add a footer</a:t>
            </a:r>
          </a:p>
        </p:txBody>
      </p:sp>
      <p:sp>
        <p:nvSpPr>
          <p:cNvPr id="5" name="Slide Number Placeholder 4"/>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9184068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65E195-C89C-4871-8AE9-903FDB8B6D9D}" type="datetimeFigureOut">
              <a:rPr lang="en-US" smtClean="0"/>
              <a:t>11/5/2018</a:t>
            </a:fld>
            <a:endParaRPr lang="en-US"/>
          </a:p>
        </p:txBody>
      </p:sp>
      <p:sp>
        <p:nvSpPr>
          <p:cNvPr id="3" name="Footer Placeholder 2"/>
          <p:cNvSpPr>
            <a:spLocks noGrp="1"/>
          </p:cNvSpPr>
          <p:nvPr>
            <p:ph type="ftr" sz="quarter" idx="11"/>
          </p:nvPr>
        </p:nvSpPr>
        <p:spPr/>
        <p:txBody>
          <a:bodyPr/>
          <a:lstStyle/>
          <a:p>
            <a:r>
              <a:rPr lang="en-US" dirty="0"/>
              <a:t>Add a footer</a:t>
            </a:r>
          </a:p>
        </p:txBody>
      </p:sp>
      <p:sp>
        <p:nvSpPr>
          <p:cNvPr id="4" name="Slide Number Placeholder 3"/>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24976250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101850"/>
            <a:ext cx="3932237" cy="37592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665E195-C89C-4871-8AE9-903FDB8B6D9D}" type="datetimeFigureOut">
              <a:rPr lang="en-US" smtClean="0"/>
              <a:t>11/5/2018</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9436594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101850"/>
            <a:ext cx="3932237" cy="37592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665E195-C89C-4871-8AE9-903FDB8B6D9D}" type="datetimeFigureOut">
              <a:rPr lang="en-US" smtClean="0"/>
              <a:t>11/5/2018</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25222901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665E195-C89C-4871-8AE9-903FDB8B6D9D}" type="datetimeFigureOut">
              <a:rPr lang="en-US" smtClean="0"/>
              <a:t>11/5/2018</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631795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665E195-C89C-4871-8AE9-903FDB8B6D9D}" type="datetimeFigureOut">
              <a:rPr lang="en-US" smtClean="0"/>
              <a:t>11/5/2018</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24462355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3276600" cy="365125"/>
          </a:xfrm>
          <a:prstGeom prst="rect">
            <a:avLst/>
          </a:prstGeom>
        </p:spPr>
        <p:txBody>
          <a:bodyPr vert="horz" lIns="91440" tIns="45720" rIns="91440" bIns="45720" rtlCol="0" anchor="ctr"/>
          <a:lstStyle>
            <a:lvl1pPr algn="l">
              <a:defRPr sz="1200">
                <a:solidFill>
                  <a:schemeClr val="tx1">
                    <a:lumMod val="75000"/>
                    <a:lumOff val="25000"/>
                  </a:schemeClr>
                </a:solidFill>
              </a:defRPr>
            </a:lvl1pPr>
          </a:lstStyle>
          <a:p>
            <a:fld id="{4665E195-C89C-4871-8AE9-903FDB8B6D9D}" type="datetimeFigureOut">
              <a:rPr lang="en-US" smtClean="0"/>
              <a:pPr/>
              <a:t>11/5/2018</a:t>
            </a:fld>
            <a:endParaRPr lang="en-US"/>
          </a:p>
        </p:txBody>
      </p:sp>
      <p:sp>
        <p:nvSpPr>
          <p:cNvPr id="5" name="Footer Placeholder 4"/>
          <p:cNvSpPr>
            <a:spLocks noGrp="1"/>
          </p:cNvSpPr>
          <p:nvPr>
            <p:ph type="ftr" sz="quarter" idx="3"/>
          </p:nvPr>
        </p:nvSpPr>
        <p:spPr>
          <a:xfrm>
            <a:off x="4648200" y="6356350"/>
            <a:ext cx="2895600" cy="365125"/>
          </a:xfrm>
          <a:prstGeom prst="rect">
            <a:avLst/>
          </a:prstGeom>
        </p:spPr>
        <p:txBody>
          <a:bodyPr vert="horz" lIns="91440" tIns="45720" rIns="91440" bIns="45720" rtlCol="0" anchor="ctr"/>
          <a:lstStyle>
            <a:lvl1pPr algn="ctr">
              <a:defRPr sz="1200">
                <a:solidFill>
                  <a:schemeClr val="tx1">
                    <a:lumMod val="75000"/>
                    <a:lumOff val="25000"/>
                  </a:schemeClr>
                </a:solidFill>
              </a:defRPr>
            </a:lvl1pPr>
          </a:lstStyle>
          <a:p>
            <a:r>
              <a:rPr lang="en-US"/>
              <a:t>Add a footer</a:t>
            </a:r>
            <a:endParaRPr lang="en-US" dirty="0"/>
          </a:p>
        </p:txBody>
      </p:sp>
      <p:sp>
        <p:nvSpPr>
          <p:cNvPr id="6" name="Slide Number Placeholder 5"/>
          <p:cNvSpPr>
            <a:spLocks noGrp="1"/>
          </p:cNvSpPr>
          <p:nvPr>
            <p:ph type="sldNum" sz="quarter" idx="4"/>
          </p:nvPr>
        </p:nvSpPr>
        <p:spPr>
          <a:xfrm>
            <a:off x="8077200" y="6356350"/>
            <a:ext cx="3276600" cy="365125"/>
          </a:xfrm>
          <a:prstGeom prst="rect">
            <a:avLst/>
          </a:prstGeom>
        </p:spPr>
        <p:txBody>
          <a:bodyPr vert="horz" lIns="91440" tIns="45720" rIns="91440" bIns="45720" rtlCol="0" anchor="ctr"/>
          <a:lstStyle>
            <a:lvl1pPr algn="r">
              <a:defRPr sz="1200">
                <a:solidFill>
                  <a:schemeClr val="tx1">
                    <a:lumMod val="75000"/>
                    <a:lumOff val="25000"/>
                  </a:schemeClr>
                </a:solidFill>
              </a:defRPr>
            </a:lvl1pPr>
          </a:lstStyle>
          <a:p>
            <a:fld id="{062D6987-FB6D-4DB8-81B8-AD0F35E3BB5F}" type="slidenum">
              <a:rPr lang="en-US" smtClean="0"/>
              <a:pPr/>
              <a:t>‹#›</a:t>
            </a:fld>
            <a:endParaRPr lang="en-US"/>
          </a:p>
        </p:txBody>
      </p:sp>
    </p:spTree>
    <p:extLst>
      <p:ext uri="{BB962C8B-B14F-4D97-AF65-F5344CB8AC3E}">
        <p14:creationId xmlns:p14="http://schemas.microsoft.com/office/powerpoint/2010/main" val="9815629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ct val="30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ct val="3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ct val="3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bnf.org/" TargetMode="External"/><Relationship Id="rId2" Type="http://schemas.openxmlformats.org/officeDocument/2006/relationships/hyperlink" Target="http://www.mims.co.uk/" TargetMode="External"/><Relationship Id="rId1" Type="http://schemas.openxmlformats.org/officeDocument/2006/relationships/slideLayout" Target="../slideLayouts/slideLayout2.xml"/><Relationship Id="rId5" Type="http://schemas.openxmlformats.org/officeDocument/2006/relationships/hyperlink" Target="http://www.sciencedaily.com/articles/p/psychopharmacology.htm" TargetMode="External"/><Relationship Id="rId4" Type="http://schemas.openxmlformats.org/officeDocument/2006/relationships/hyperlink" Target="http://www.bap.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Contemporary Mental Health ECHC5001</a:t>
            </a:r>
            <a:endParaRPr lang="en-US" dirty="0"/>
          </a:p>
        </p:txBody>
      </p:sp>
      <p:sp>
        <p:nvSpPr>
          <p:cNvPr id="3" name="Subtitle 2"/>
          <p:cNvSpPr>
            <a:spLocks noGrp="1"/>
          </p:cNvSpPr>
          <p:nvPr>
            <p:ph type="subTitle" idx="1"/>
          </p:nvPr>
        </p:nvSpPr>
        <p:spPr/>
        <p:txBody>
          <a:bodyPr/>
          <a:lstStyle/>
          <a:p>
            <a:r>
              <a:rPr lang="en-US" dirty="0" smtClean="0"/>
              <a:t>Module Leader: Andrea Williams</a:t>
            </a:r>
            <a:endParaRPr lang="en-US" dirty="0"/>
          </a:p>
        </p:txBody>
      </p:sp>
    </p:spTree>
    <p:extLst>
      <p:ext uri="{BB962C8B-B14F-4D97-AF65-F5344CB8AC3E}">
        <p14:creationId xmlns:p14="http://schemas.microsoft.com/office/powerpoint/2010/main" val="17561361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solidFill>
                  <a:schemeClr val="accent1">
                    <a:lumMod val="50000"/>
                  </a:schemeClr>
                </a:solidFill>
              </a:rPr>
              <a:t>Biological Interventions for Mental Health Problems</a:t>
            </a:r>
            <a:endParaRPr lang="en-GB" b="1" dirty="0">
              <a:solidFill>
                <a:schemeClr val="accent1">
                  <a:lumMod val="50000"/>
                </a:schemeClr>
              </a:solidFill>
            </a:endParaRPr>
          </a:p>
        </p:txBody>
      </p:sp>
      <p:sp>
        <p:nvSpPr>
          <p:cNvPr id="3" name="Content Placeholder 2"/>
          <p:cNvSpPr>
            <a:spLocks noGrp="1"/>
          </p:cNvSpPr>
          <p:nvPr>
            <p:ph sz="half" idx="1"/>
          </p:nvPr>
        </p:nvSpPr>
        <p:spPr/>
        <p:txBody>
          <a:bodyPr>
            <a:normAutofit/>
          </a:bodyPr>
          <a:lstStyle/>
          <a:p>
            <a:r>
              <a:rPr lang="en-GB" sz="4400" dirty="0" smtClean="0">
                <a:solidFill>
                  <a:schemeClr val="accent1">
                    <a:lumMod val="50000"/>
                  </a:schemeClr>
                </a:solidFill>
              </a:rPr>
              <a:t>Medication</a:t>
            </a:r>
          </a:p>
          <a:p>
            <a:r>
              <a:rPr lang="en-GB" sz="4400" dirty="0" smtClean="0">
                <a:solidFill>
                  <a:schemeClr val="accent1">
                    <a:lumMod val="50000"/>
                  </a:schemeClr>
                </a:solidFill>
              </a:rPr>
              <a:t>Electroconvulsive Therapy (ECT)</a:t>
            </a:r>
          </a:p>
          <a:p>
            <a:r>
              <a:rPr lang="en-GB" sz="4400" dirty="0" smtClean="0">
                <a:solidFill>
                  <a:schemeClr val="accent1">
                    <a:lumMod val="50000"/>
                  </a:schemeClr>
                </a:solidFill>
              </a:rPr>
              <a:t>Psychosurgery</a:t>
            </a:r>
            <a:endParaRPr lang="en-GB" sz="4400" dirty="0">
              <a:solidFill>
                <a:schemeClr val="accent1">
                  <a:lumMod val="50000"/>
                </a:schemeClr>
              </a:solidFill>
            </a:endParaRPr>
          </a:p>
        </p:txBody>
      </p:sp>
      <p:pic>
        <p:nvPicPr>
          <p:cNvPr id="8" name="Content Placeholder 7"/>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6477000" y="1556811"/>
            <a:ext cx="4572000" cy="3429000"/>
          </a:xfrm>
        </p:spPr>
      </p:pic>
    </p:spTree>
    <p:extLst>
      <p:ext uri="{BB962C8B-B14F-4D97-AF65-F5344CB8AC3E}">
        <p14:creationId xmlns:p14="http://schemas.microsoft.com/office/powerpoint/2010/main" val="26326809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accent1">
                    <a:lumMod val="50000"/>
                  </a:schemeClr>
                </a:solidFill>
              </a:rPr>
              <a:t>Psychopharmacology</a:t>
            </a:r>
            <a:endParaRPr lang="en-GB" dirty="0">
              <a:solidFill>
                <a:schemeClr val="accent1">
                  <a:lumMod val="50000"/>
                </a:schemeClr>
              </a:solidFill>
            </a:endParaRPr>
          </a:p>
        </p:txBody>
      </p:sp>
      <p:sp>
        <p:nvSpPr>
          <p:cNvPr id="3" name="Content Placeholder 2"/>
          <p:cNvSpPr>
            <a:spLocks noGrp="1"/>
          </p:cNvSpPr>
          <p:nvPr>
            <p:ph sz="half" idx="1"/>
          </p:nvPr>
        </p:nvSpPr>
        <p:spPr>
          <a:xfrm>
            <a:off x="838199" y="1825625"/>
            <a:ext cx="5439655" cy="4351338"/>
          </a:xfrm>
        </p:spPr>
        <p:txBody>
          <a:bodyPr>
            <a:normAutofit/>
          </a:bodyPr>
          <a:lstStyle/>
          <a:p>
            <a:r>
              <a:rPr lang="en-GB" sz="4000" dirty="0" smtClean="0">
                <a:solidFill>
                  <a:schemeClr val="accent1">
                    <a:lumMod val="50000"/>
                  </a:schemeClr>
                </a:solidFill>
              </a:rPr>
              <a:t>Psyche  - Mind</a:t>
            </a:r>
          </a:p>
          <a:p>
            <a:r>
              <a:rPr lang="en-GB" sz="4000" dirty="0" err="1" smtClean="0">
                <a:solidFill>
                  <a:schemeClr val="accent1">
                    <a:lumMod val="50000"/>
                  </a:schemeClr>
                </a:solidFill>
              </a:rPr>
              <a:t>Pharmaka</a:t>
            </a:r>
            <a:r>
              <a:rPr lang="en-GB" sz="4000" dirty="0" smtClean="0">
                <a:solidFill>
                  <a:schemeClr val="accent1">
                    <a:lumMod val="50000"/>
                  </a:schemeClr>
                </a:solidFill>
              </a:rPr>
              <a:t> – Drugs/ Medicine</a:t>
            </a:r>
          </a:p>
          <a:p>
            <a:r>
              <a:rPr lang="en-GB" sz="4000" dirty="0" smtClean="0">
                <a:solidFill>
                  <a:schemeClr val="accent1">
                    <a:lumMod val="50000"/>
                  </a:schemeClr>
                </a:solidFill>
              </a:rPr>
              <a:t>Logos - Study</a:t>
            </a:r>
          </a:p>
          <a:p>
            <a:endParaRPr lang="en-GB" sz="4000" dirty="0">
              <a:solidFill>
                <a:schemeClr val="accent1">
                  <a:lumMod val="50000"/>
                </a:schemeClr>
              </a:solidFill>
            </a:endParaRPr>
          </a:p>
        </p:txBody>
      </p:sp>
      <p:pic>
        <p:nvPicPr>
          <p:cNvPr id="7" name="Content Placeholder 6"/>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003344" y="1690688"/>
            <a:ext cx="4351338" cy="4351338"/>
          </a:xfrm>
        </p:spPr>
      </p:pic>
    </p:spTree>
    <p:extLst>
      <p:ext uri="{BB962C8B-B14F-4D97-AF65-F5344CB8AC3E}">
        <p14:creationId xmlns:p14="http://schemas.microsoft.com/office/powerpoint/2010/main" val="28213723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chemeClr val="accent5">
                    <a:lumMod val="50000"/>
                  </a:schemeClr>
                </a:solidFill>
                <a:latin typeface="+mn-lt"/>
              </a:rPr>
              <a:t>Psychopharmacology</a:t>
            </a:r>
            <a:endParaRPr lang="en-GB" dirty="0">
              <a:solidFill>
                <a:schemeClr val="accent5">
                  <a:lumMod val="50000"/>
                </a:schemeClr>
              </a:solidFill>
              <a:latin typeface="+mn-lt"/>
            </a:endParaRPr>
          </a:p>
        </p:txBody>
      </p:sp>
      <p:sp>
        <p:nvSpPr>
          <p:cNvPr id="3" name="Content Placeholder 2"/>
          <p:cNvSpPr>
            <a:spLocks noGrp="1"/>
          </p:cNvSpPr>
          <p:nvPr>
            <p:ph idx="1"/>
          </p:nvPr>
        </p:nvSpPr>
        <p:spPr/>
        <p:txBody>
          <a:bodyPr>
            <a:normAutofit lnSpcReduction="10000"/>
          </a:bodyPr>
          <a:lstStyle/>
          <a:p>
            <a:pPr>
              <a:lnSpc>
                <a:spcPct val="100000"/>
              </a:lnSpc>
              <a:spcBef>
                <a:spcPts val="0"/>
              </a:spcBef>
              <a:buFont typeface="Wingdings" panose="05000000000000000000" pitchFamily="2" charset="2"/>
              <a:buChar char="v"/>
            </a:pPr>
            <a:r>
              <a:rPr lang="en-GB" dirty="0">
                <a:solidFill>
                  <a:schemeClr val="accent5">
                    <a:lumMod val="50000"/>
                  </a:schemeClr>
                </a:solidFill>
              </a:rPr>
              <a:t>The generic term for the study and use of psychoactive </a:t>
            </a:r>
            <a:r>
              <a:rPr lang="en-GB" dirty="0" smtClean="0">
                <a:solidFill>
                  <a:schemeClr val="accent5">
                    <a:lumMod val="50000"/>
                  </a:schemeClr>
                </a:solidFill>
              </a:rPr>
              <a:t>drugs </a:t>
            </a:r>
            <a:r>
              <a:rPr lang="en-GB" dirty="0">
                <a:solidFill>
                  <a:schemeClr val="accent5">
                    <a:lumMod val="50000"/>
                  </a:schemeClr>
                </a:solidFill>
              </a:rPr>
              <a:t>to alter </a:t>
            </a:r>
            <a:r>
              <a:rPr lang="en-GB" dirty="0" smtClean="0">
                <a:solidFill>
                  <a:schemeClr val="accent5">
                    <a:lumMod val="50000"/>
                  </a:schemeClr>
                </a:solidFill>
              </a:rPr>
              <a:t>functioning of brain and </a:t>
            </a:r>
            <a:r>
              <a:rPr lang="en-GB" dirty="0" smtClean="0">
                <a:solidFill>
                  <a:schemeClr val="accent5">
                    <a:lumMod val="50000"/>
                  </a:schemeClr>
                </a:solidFill>
              </a:rPr>
              <a:t>nervous system.</a:t>
            </a:r>
          </a:p>
          <a:p>
            <a:pPr marL="0" indent="0">
              <a:lnSpc>
                <a:spcPct val="100000"/>
              </a:lnSpc>
              <a:spcBef>
                <a:spcPts val="0"/>
              </a:spcBef>
              <a:buNone/>
            </a:pPr>
            <a:endParaRPr lang="en-GB" dirty="0">
              <a:solidFill>
                <a:schemeClr val="accent5">
                  <a:lumMod val="50000"/>
                </a:schemeClr>
              </a:solidFill>
            </a:endParaRPr>
          </a:p>
          <a:p>
            <a:pPr>
              <a:lnSpc>
                <a:spcPct val="100000"/>
              </a:lnSpc>
              <a:spcBef>
                <a:spcPts val="0"/>
              </a:spcBef>
              <a:buFont typeface="Wingdings" panose="05000000000000000000" pitchFamily="2" charset="2"/>
              <a:buChar char="v"/>
            </a:pPr>
            <a:r>
              <a:rPr lang="en-GB" dirty="0">
                <a:solidFill>
                  <a:schemeClr val="accent5">
                    <a:lumMod val="50000"/>
                  </a:schemeClr>
                </a:solidFill>
              </a:rPr>
              <a:t>Any substance that alter the </a:t>
            </a:r>
            <a:r>
              <a:rPr lang="en-GB" dirty="0" smtClean="0">
                <a:solidFill>
                  <a:schemeClr val="accent5">
                    <a:lumMod val="50000"/>
                  </a:schemeClr>
                </a:solidFill>
              </a:rPr>
              <a:t>mind and affect </a:t>
            </a:r>
            <a:r>
              <a:rPr lang="en-GB" dirty="0">
                <a:solidFill>
                  <a:schemeClr val="accent5">
                    <a:lumMod val="50000"/>
                  </a:schemeClr>
                </a:solidFill>
              </a:rPr>
              <a:t>the </a:t>
            </a:r>
            <a:r>
              <a:rPr lang="en-GB" dirty="0" smtClean="0">
                <a:solidFill>
                  <a:schemeClr val="accent5">
                    <a:lumMod val="50000"/>
                  </a:schemeClr>
                </a:solidFill>
              </a:rPr>
              <a:t>mood </a:t>
            </a:r>
            <a:r>
              <a:rPr lang="en-GB" dirty="0">
                <a:solidFill>
                  <a:schemeClr val="accent5">
                    <a:lumMod val="50000"/>
                  </a:schemeClr>
                </a:solidFill>
              </a:rPr>
              <a:t>are ‘Psychotropic’ (mind-altering</a:t>
            </a:r>
            <a:r>
              <a:rPr lang="en-GB" dirty="0" smtClean="0">
                <a:solidFill>
                  <a:schemeClr val="accent5">
                    <a:lumMod val="50000"/>
                  </a:schemeClr>
                </a:solidFill>
              </a:rPr>
              <a:t>)</a:t>
            </a:r>
          </a:p>
          <a:p>
            <a:pPr marL="0" indent="0">
              <a:lnSpc>
                <a:spcPct val="100000"/>
              </a:lnSpc>
              <a:spcBef>
                <a:spcPts val="0"/>
              </a:spcBef>
              <a:buNone/>
            </a:pPr>
            <a:endParaRPr lang="en-GB" dirty="0">
              <a:solidFill>
                <a:schemeClr val="accent5">
                  <a:lumMod val="50000"/>
                </a:schemeClr>
              </a:solidFill>
            </a:endParaRPr>
          </a:p>
          <a:p>
            <a:pPr>
              <a:lnSpc>
                <a:spcPct val="100000"/>
              </a:lnSpc>
              <a:spcBef>
                <a:spcPts val="0"/>
              </a:spcBef>
              <a:buFont typeface="Wingdings" panose="05000000000000000000" pitchFamily="2" charset="2"/>
              <a:buChar char="v"/>
            </a:pPr>
            <a:r>
              <a:rPr lang="en-GB" dirty="0">
                <a:solidFill>
                  <a:schemeClr val="accent5">
                    <a:lumMod val="50000"/>
                  </a:schemeClr>
                </a:solidFill>
              </a:rPr>
              <a:t>Psychopharmacology is the study of the ways in which </a:t>
            </a:r>
            <a:r>
              <a:rPr lang="en-GB" dirty="0" smtClean="0">
                <a:solidFill>
                  <a:schemeClr val="accent5">
                    <a:lumMod val="50000"/>
                  </a:schemeClr>
                </a:solidFill>
              </a:rPr>
              <a:t>psychotropic and psychoactive </a:t>
            </a:r>
            <a:r>
              <a:rPr lang="en-GB" dirty="0">
                <a:solidFill>
                  <a:schemeClr val="accent5">
                    <a:lumMod val="50000"/>
                  </a:schemeClr>
                </a:solidFill>
              </a:rPr>
              <a:t>substances affect the </a:t>
            </a:r>
            <a:r>
              <a:rPr lang="en-GB" dirty="0" smtClean="0">
                <a:solidFill>
                  <a:schemeClr val="accent5">
                    <a:lumMod val="50000"/>
                  </a:schemeClr>
                </a:solidFill>
              </a:rPr>
              <a:t>mind, behaviour, emotions and consciousness in various ways</a:t>
            </a:r>
            <a:endParaRPr lang="en-GB" dirty="0">
              <a:solidFill>
                <a:schemeClr val="accent5">
                  <a:lumMod val="50000"/>
                </a:schemeClr>
              </a:solidFill>
            </a:endParaRPr>
          </a:p>
        </p:txBody>
      </p:sp>
    </p:spTree>
    <p:extLst>
      <p:ext uri="{BB962C8B-B14F-4D97-AF65-F5344CB8AC3E}">
        <p14:creationId xmlns:p14="http://schemas.microsoft.com/office/powerpoint/2010/main" val="4128293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chemeClr val="accent5">
                    <a:lumMod val="50000"/>
                  </a:schemeClr>
                </a:solidFill>
                <a:latin typeface="+mn-lt"/>
              </a:rPr>
              <a:t>Psychopharmacology</a:t>
            </a:r>
            <a:endParaRPr lang="en-GB" dirty="0">
              <a:solidFill>
                <a:schemeClr val="accent5">
                  <a:lumMod val="50000"/>
                </a:schemeClr>
              </a:solidFill>
              <a:latin typeface="+mn-lt"/>
            </a:endParaRPr>
          </a:p>
        </p:txBody>
      </p:sp>
      <p:sp>
        <p:nvSpPr>
          <p:cNvPr id="3" name="Content Placeholder 2"/>
          <p:cNvSpPr>
            <a:spLocks noGrp="1"/>
          </p:cNvSpPr>
          <p:nvPr>
            <p:ph sz="half" idx="1"/>
          </p:nvPr>
        </p:nvSpPr>
        <p:spPr/>
        <p:txBody>
          <a:bodyPr>
            <a:normAutofit/>
          </a:bodyPr>
          <a:lstStyle/>
          <a:p>
            <a:pPr>
              <a:buFont typeface="Wingdings" panose="05000000000000000000" pitchFamily="2" charset="2"/>
              <a:buChar char="v"/>
            </a:pPr>
            <a:r>
              <a:rPr lang="en-GB" dirty="0" smtClean="0">
                <a:solidFill>
                  <a:schemeClr val="accent5">
                    <a:lumMod val="50000"/>
                  </a:schemeClr>
                </a:solidFill>
              </a:rPr>
              <a:t>Antidepressants</a:t>
            </a:r>
          </a:p>
          <a:p>
            <a:pPr>
              <a:buFont typeface="Wingdings" panose="05000000000000000000" pitchFamily="2" charset="2"/>
              <a:buChar char="v"/>
            </a:pPr>
            <a:r>
              <a:rPr lang="en-GB" dirty="0" smtClean="0">
                <a:solidFill>
                  <a:schemeClr val="accent5">
                    <a:lumMod val="50000"/>
                  </a:schemeClr>
                </a:solidFill>
              </a:rPr>
              <a:t>Anxiolytics</a:t>
            </a:r>
          </a:p>
          <a:p>
            <a:pPr>
              <a:buFont typeface="Wingdings" panose="05000000000000000000" pitchFamily="2" charset="2"/>
              <a:buChar char="v"/>
            </a:pPr>
            <a:r>
              <a:rPr lang="en-GB" dirty="0" smtClean="0">
                <a:solidFill>
                  <a:schemeClr val="accent5">
                    <a:lumMod val="50000"/>
                  </a:schemeClr>
                </a:solidFill>
              </a:rPr>
              <a:t>Antipsychotics</a:t>
            </a:r>
          </a:p>
          <a:p>
            <a:pPr>
              <a:buFont typeface="Wingdings" panose="05000000000000000000" pitchFamily="2" charset="2"/>
              <a:buChar char="v"/>
            </a:pPr>
            <a:r>
              <a:rPr lang="en-GB" dirty="0" smtClean="0">
                <a:solidFill>
                  <a:schemeClr val="accent5">
                    <a:lumMod val="50000"/>
                  </a:schemeClr>
                </a:solidFill>
              </a:rPr>
              <a:t>Mood Stabilisers</a:t>
            </a:r>
          </a:p>
          <a:p>
            <a:pPr>
              <a:buFont typeface="Wingdings" panose="05000000000000000000" pitchFamily="2" charset="2"/>
              <a:buChar char="v"/>
            </a:pPr>
            <a:r>
              <a:rPr lang="en-GB" dirty="0" smtClean="0">
                <a:solidFill>
                  <a:schemeClr val="accent5">
                    <a:lumMod val="50000"/>
                  </a:schemeClr>
                </a:solidFill>
              </a:rPr>
              <a:t>Sedative </a:t>
            </a:r>
            <a:r>
              <a:rPr lang="en-GB" dirty="0" smtClean="0">
                <a:solidFill>
                  <a:schemeClr val="accent5">
                    <a:lumMod val="50000"/>
                  </a:schemeClr>
                </a:solidFill>
              </a:rPr>
              <a:t>Hypnotics</a:t>
            </a:r>
            <a:endParaRPr lang="en-GB" dirty="0" smtClean="0">
              <a:solidFill>
                <a:schemeClr val="accent5">
                  <a:lumMod val="50000"/>
                </a:schemeClr>
              </a:solidFill>
            </a:endParaRPr>
          </a:p>
          <a:p>
            <a:pPr>
              <a:buFont typeface="Wingdings" panose="05000000000000000000" pitchFamily="2" charset="2"/>
              <a:buChar char="v"/>
            </a:pPr>
            <a:r>
              <a:rPr lang="en-GB" dirty="0" smtClean="0">
                <a:solidFill>
                  <a:schemeClr val="accent5">
                    <a:lumMod val="50000"/>
                  </a:schemeClr>
                </a:solidFill>
              </a:rPr>
              <a:t>Medication used for </a:t>
            </a:r>
            <a:r>
              <a:rPr lang="en-GB" dirty="0" err="1" smtClean="0">
                <a:solidFill>
                  <a:schemeClr val="accent5">
                    <a:lumMod val="50000"/>
                  </a:schemeClr>
                </a:solidFill>
              </a:rPr>
              <a:t>Parkinsons</a:t>
            </a:r>
            <a:r>
              <a:rPr lang="en-GB" dirty="0" smtClean="0">
                <a:solidFill>
                  <a:schemeClr val="accent5">
                    <a:lumMod val="50000"/>
                  </a:schemeClr>
                </a:solidFill>
              </a:rPr>
              <a:t>, ADHD </a:t>
            </a:r>
            <a:r>
              <a:rPr lang="en-GB" dirty="0" smtClean="0">
                <a:solidFill>
                  <a:schemeClr val="accent5">
                    <a:lumMod val="50000"/>
                  </a:schemeClr>
                </a:solidFill>
              </a:rPr>
              <a:t>and Sleep Disorders</a:t>
            </a:r>
            <a:endParaRPr lang="en-GB" dirty="0">
              <a:solidFill>
                <a:schemeClr val="accent5">
                  <a:lumMod val="50000"/>
                </a:schemeClr>
              </a:solidFill>
            </a:endParaRPr>
          </a:p>
        </p:txBody>
      </p:sp>
      <p:pic>
        <p:nvPicPr>
          <p:cNvPr id="1031" name="Picture 7" descr="C:\Users\edu-aw\Pictures\images.jpg"/>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592856" y="2060848"/>
            <a:ext cx="2642033" cy="3528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611419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2837" y="1921"/>
            <a:ext cx="12414837" cy="6856079"/>
          </a:xfrm>
          <a:prstGeom prst="rect">
            <a:avLst/>
          </a:prstGeom>
        </p:spPr>
      </p:pic>
    </p:spTree>
    <p:extLst>
      <p:ext uri="{BB962C8B-B14F-4D97-AF65-F5344CB8AC3E}">
        <p14:creationId xmlns:p14="http://schemas.microsoft.com/office/powerpoint/2010/main" val="27766440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5890" y="48498"/>
            <a:ext cx="12094668" cy="6809501"/>
          </a:xfrm>
          <a:prstGeom prst="rect">
            <a:avLst/>
          </a:prstGeom>
        </p:spPr>
      </p:pic>
    </p:spTree>
    <p:extLst>
      <p:ext uri="{BB962C8B-B14F-4D97-AF65-F5344CB8AC3E}">
        <p14:creationId xmlns:p14="http://schemas.microsoft.com/office/powerpoint/2010/main" val="2089147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155" y="0"/>
            <a:ext cx="12261156" cy="6858000"/>
          </a:xfrm>
          <a:prstGeom prst="rect">
            <a:avLst/>
          </a:prstGeom>
        </p:spPr>
      </p:pic>
    </p:spTree>
    <p:extLst>
      <p:ext uri="{BB962C8B-B14F-4D97-AF65-F5344CB8AC3E}">
        <p14:creationId xmlns:p14="http://schemas.microsoft.com/office/powerpoint/2010/main" val="34528146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smtClean="0">
                <a:solidFill>
                  <a:schemeClr val="accent5">
                    <a:lumMod val="50000"/>
                  </a:schemeClr>
                </a:solidFill>
                <a:latin typeface="+mn-lt"/>
              </a:rPr>
              <a:t>Psychoactive drugs have been used throughout the ages </a:t>
            </a:r>
            <a:r>
              <a:rPr lang="en-GB" sz="2200" dirty="0" smtClean="0">
                <a:solidFill>
                  <a:schemeClr val="accent5">
                    <a:lumMod val="50000"/>
                  </a:schemeClr>
                </a:solidFill>
                <a:latin typeface="+mn-lt"/>
              </a:rPr>
              <a:t>(</a:t>
            </a:r>
            <a:r>
              <a:rPr lang="en-GB" sz="2200" dirty="0" err="1" smtClean="0">
                <a:solidFill>
                  <a:schemeClr val="accent5">
                    <a:lumMod val="50000"/>
                  </a:schemeClr>
                </a:solidFill>
                <a:latin typeface="+mn-lt"/>
              </a:rPr>
              <a:t>Siegal</a:t>
            </a:r>
            <a:r>
              <a:rPr lang="en-GB" sz="2200" dirty="0" smtClean="0">
                <a:solidFill>
                  <a:schemeClr val="accent5">
                    <a:lumMod val="50000"/>
                  </a:schemeClr>
                </a:solidFill>
                <a:latin typeface="+mn-lt"/>
              </a:rPr>
              <a:t>, 2005)</a:t>
            </a:r>
            <a:endParaRPr lang="en-GB" sz="2200" dirty="0">
              <a:solidFill>
                <a:schemeClr val="accent5">
                  <a:lumMod val="50000"/>
                </a:schemeClr>
              </a:solidFill>
              <a:latin typeface="+mn-lt"/>
            </a:endParaRPr>
          </a:p>
        </p:txBody>
      </p:sp>
      <p:pic>
        <p:nvPicPr>
          <p:cNvPr id="2051" name="Picture 3" descr="C:\Users\edu-aw\Pictures\untitled.png"/>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tretch>
            <a:fillRect/>
          </a:stretch>
        </p:blipFill>
        <p:spPr bwMode="auto">
          <a:xfrm>
            <a:off x="6247119" y="1987912"/>
            <a:ext cx="5340239" cy="4388914"/>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sz="half" idx="2"/>
          </p:nvPr>
        </p:nvSpPr>
        <p:spPr>
          <a:xfrm>
            <a:off x="338098" y="1825625"/>
            <a:ext cx="5909021" cy="4713488"/>
          </a:xfrm>
        </p:spPr>
        <p:txBody>
          <a:bodyPr>
            <a:noAutofit/>
          </a:bodyPr>
          <a:lstStyle/>
          <a:p>
            <a:pPr>
              <a:buFont typeface="Wingdings" panose="05000000000000000000" pitchFamily="2" charset="2"/>
              <a:buChar char="v"/>
            </a:pPr>
            <a:r>
              <a:rPr lang="en-GB" sz="3200" dirty="0" smtClean="0">
                <a:solidFill>
                  <a:schemeClr val="accent1">
                    <a:lumMod val="50000"/>
                  </a:schemeClr>
                </a:solidFill>
              </a:rPr>
              <a:t>Drugs have come into use as a natural by-product of farming</a:t>
            </a:r>
          </a:p>
          <a:p>
            <a:pPr>
              <a:buFont typeface="Wingdings" panose="05000000000000000000" pitchFamily="2" charset="2"/>
              <a:buChar char="v"/>
            </a:pPr>
            <a:r>
              <a:rPr lang="en-GB" sz="3200" dirty="0" smtClean="0">
                <a:solidFill>
                  <a:schemeClr val="accent1">
                    <a:lumMod val="50000"/>
                  </a:schemeClr>
                </a:solidFill>
              </a:rPr>
              <a:t>Opium</a:t>
            </a:r>
          </a:p>
          <a:p>
            <a:pPr>
              <a:buFont typeface="Wingdings" panose="05000000000000000000" pitchFamily="2" charset="2"/>
              <a:buChar char="v"/>
            </a:pPr>
            <a:r>
              <a:rPr lang="en-GB" sz="3200" dirty="0" smtClean="0">
                <a:solidFill>
                  <a:schemeClr val="accent1">
                    <a:lumMod val="50000"/>
                  </a:schemeClr>
                </a:solidFill>
              </a:rPr>
              <a:t>Cannabis</a:t>
            </a:r>
          </a:p>
          <a:p>
            <a:pPr>
              <a:buFont typeface="Wingdings" panose="05000000000000000000" pitchFamily="2" charset="2"/>
              <a:buChar char="v"/>
            </a:pPr>
            <a:r>
              <a:rPr lang="en-GB" sz="3200" dirty="0" smtClean="0">
                <a:solidFill>
                  <a:schemeClr val="accent1">
                    <a:lumMod val="50000"/>
                  </a:schemeClr>
                </a:solidFill>
              </a:rPr>
              <a:t>Alcohol</a:t>
            </a:r>
          </a:p>
          <a:p>
            <a:pPr>
              <a:buFont typeface="Wingdings" panose="05000000000000000000" pitchFamily="2" charset="2"/>
              <a:buChar char="v"/>
            </a:pPr>
            <a:r>
              <a:rPr lang="en-GB" sz="3200" dirty="0" smtClean="0">
                <a:solidFill>
                  <a:schemeClr val="accent1">
                    <a:lumMod val="50000"/>
                  </a:schemeClr>
                </a:solidFill>
              </a:rPr>
              <a:t>Hunter-Gather and </a:t>
            </a:r>
            <a:r>
              <a:rPr lang="en-GB" sz="3200" dirty="0">
                <a:solidFill>
                  <a:schemeClr val="accent1">
                    <a:lumMod val="50000"/>
                  </a:schemeClr>
                </a:solidFill>
              </a:rPr>
              <a:t>T</a:t>
            </a:r>
            <a:r>
              <a:rPr lang="en-GB" sz="3200" dirty="0" smtClean="0">
                <a:solidFill>
                  <a:schemeClr val="accent1">
                    <a:lumMod val="50000"/>
                  </a:schemeClr>
                </a:solidFill>
              </a:rPr>
              <a:t>ribal Cultures attach spiritual significance to such drug use</a:t>
            </a:r>
            <a:endParaRPr lang="en-GB" sz="3200" dirty="0">
              <a:solidFill>
                <a:schemeClr val="accent1">
                  <a:lumMod val="50000"/>
                </a:schemeClr>
              </a:solidFill>
            </a:endParaRPr>
          </a:p>
        </p:txBody>
      </p:sp>
    </p:spTree>
    <p:extLst>
      <p:ext uri="{BB962C8B-B14F-4D97-AF65-F5344CB8AC3E}">
        <p14:creationId xmlns:p14="http://schemas.microsoft.com/office/powerpoint/2010/main" val="352275722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loud Callout 3"/>
          <p:cNvSpPr/>
          <p:nvPr/>
        </p:nvSpPr>
        <p:spPr>
          <a:xfrm>
            <a:off x="1021976" y="683879"/>
            <a:ext cx="8998004" cy="4994622"/>
          </a:xfrm>
          <a:prstGeom prst="cloudCallou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chemeClr val="accent1">
                    <a:lumMod val="50000"/>
                  </a:schemeClr>
                </a:solidFill>
              </a:rPr>
              <a:t>What factors need to be considered before prescribing medication?</a:t>
            </a:r>
            <a:endParaRPr lang="en-GB" sz="3600" dirty="0">
              <a:solidFill>
                <a:schemeClr val="accent1">
                  <a:lumMod val="50000"/>
                </a:schemeClr>
              </a:solidFill>
            </a:endParaRPr>
          </a:p>
        </p:txBody>
      </p:sp>
    </p:spTree>
    <p:extLst>
      <p:ext uri="{BB962C8B-B14F-4D97-AF65-F5344CB8AC3E}">
        <p14:creationId xmlns:p14="http://schemas.microsoft.com/office/powerpoint/2010/main" val="12409819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accent1">
                    <a:lumMod val="50000"/>
                  </a:schemeClr>
                </a:solidFill>
              </a:rPr>
              <a:t>Psychiatry</a:t>
            </a:r>
            <a:endParaRPr lang="en-GB" dirty="0">
              <a:solidFill>
                <a:schemeClr val="accent1">
                  <a:lumMod val="50000"/>
                </a:schemeClr>
              </a:solidFill>
            </a:endParaRPr>
          </a:p>
        </p:txBody>
      </p:sp>
      <p:sp>
        <p:nvSpPr>
          <p:cNvPr id="3" name="Content Placeholder 2"/>
          <p:cNvSpPr>
            <a:spLocks noGrp="1"/>
          </p:cNvSpPr>
          <p:nvPr>
            <p:ph idx="1"/>
          </p:nvPr>
        </p:nvSpPr>
        <p:spPr/>
        <p:txBody>
          <a:bodyPr>
            <a:normAutofit fontScale="92500" lnSpcReduction="10000"/>
          </a:bodyPr>
          <a:lstStyle/>
          <a:p>
            <a:r>
              <a:rPr lang="en-GB" dirty="0" smtClean="0">
                <a:solidFill>
                  <a:schemeClr val="accent1">
                    <a:lumMod val="50000"/>
                  </a:schemeClr>
                </a:solidFill>
              </a:rPr>
              <a:t>Psychotropic drugs are used in the treatment of all forms of mental disorder </a:t>
            </a:r>
            <a:r>
              <a:rPr lang="en-GB" dirty="0" smtClean="0">
                <a:solidFill>
                  <a:schemeClr val="accent1">
                    <a:lumMod val="50000"/>
                  </a:schemeClr>
                </a:solidFill>
              </a:rPr>
              <a:t>(</a:t>
            </a:r>
            <a:r>
              <a:rPr lang="en-GB" dirty="0" err="1" smtClean="0">
                <a:solidFill>
                  <a:schemeClr val="accent1">
                    <a:lumMod val="50000"/>
                  </a:schemeClr>
                </a:solidFill>
              </a:rPr>
              <a:t>Baldessarini</a:t>
            </a:r>
            <a:r>
              <a:rPr lang="en-GB" dirty="0" smtClean="0">
                <a:solidFill>
                  <a:schemeClr val="accent1">
                    <a:lumMod val="50000"/>
                  </a:schemeClr>
                </a:solidFill>
              </a:rPr>
              <a:t>, 1999)</a:t>
            </a:r>
          </a:p>
          <a:p>
            <a:r>
              <a:rPr lang="en-GB" dirty="0" smtClean="0">
                <a:solidFill>
                  <a:schemeClr val="accent1">
                    <a:lumMod val="50000"/>
                  </a:schemeClr>
                </a:solidFill>
              </a:rPr>
              <a:t>Prior to WW2, drugs were used to suppress or manage symptoms i.e. ‘sedatives’ ‘tranquilisers’</a:t>
            </a:r>
          </a:p>
          <a:p>
            <a:r>
              <a:rPr lang="en-GB" dirty="0" smtClean="0">
                <a:solidFill>
                  <a:schemeClr val="accent1">
                    <a:lumMod val="50000"/>
                  </a:schemeClr>
                </a:solidFill>
              </a:rPr>
              <a:t>1950’s – ‘Pharmacological Revolution’</a:t>
            </a:r>
          </a:p>
          <a:p>
            <a:r>
              <a:rPr lang="en-GB" dirty="0" smtClean="0">
                <a:solidFill>
                  <a:schemeClr val="accent1">
                    <a:lumMod val="50000"/>
                  </a:schemeClr>
                </a:solidFill>
              </a:rPr>
              <a:t>Psychotropic drugs have powerful effects on central nervous system </a:t>
            </a:r>
          </a:p>
          <a:p>
            <a:r>
              <a:rPr lang="en-GB" dirty="0" smtClean="0">
                <a:solidFill>
                  <a:schemeClr val="accent1">
                    <a:lumMod val="50000"/>
                  </a:schemeClr>
                </a:solidFill>
              </a:rPr>
              <a:t>Side-effects can be life-diminishing and life-threatening (</a:t>
            </a:r>
            <a:r>
              <a:rPr lang="en-GB" dirty="0" err="1" smtClean="0">
                <a:solidFill>
                  <a:schemeClr val="accent1">
                    <a:lumMod val="50000"/>
                  </a:schemeClr>
                </a:solidFill>
              </a:rPr>
              <a:t>Kellam</a:t>
            </a:r>
            <a:r>
              <a:rPr lang="en-GB" dirty="0" smtClean="0">
                <a:solidFill>
                  <a:schemeClr val="accent1">
                    <a:lumMod val="50000"/>
                  </a:schemeClr>
                </a:solidFill>
              </a:rPr>
              <a:t>, 1987; Waddington et al, 1998)</a:t>
            </a:r>
          </a:p>
          <a:p>
            <a:r>
              <a:rPr lang="en-GB" dirty="0" smtClean="0">
                <a:solidFill>
                  <a:schemeClr val="accent1">
                    <a:lumMod val="50000"/>
                  </a:schemeClr>
                </a:solidFill>
              </a:rPr>
              <a:t>Benzodiazepines and Neuroleptics(Fisher &amp; Greenberg, 1997; Segal et al, 1992)</a:t>
            </a:r>
            <a:endParaRPr lang="en-GB" dirty="0">
              <a:solidFill>
                <a:schemeClr val="accent1">
                  <a:lumMod val="50000"/>
                </a:schemeClr>
              </a:solidFill>
            </a:endParaRPr>
          </a:p>
        </p:txBody>
      </p:sp>
    </p:spTree>
    <p:extLst>
      <p:ext uri="{BB962C8B-B14F-4D97-AF65-F5344CB8AC3E}">
        <p14:creationId xmlns:p14="http://schemas.microsoft.com/office/powerpoint/2010/main" val="1781161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33443" y="188641"/>
            <a:ext cx="7125113" cy="1152128"/>
          </a:xfrm>
        </p:spPr>
        <p:txBody>
          <a:bodyPr/>
          <a:lstStyle/>
          <a:p>
            <a:pPr algn="ctr"/>
            <a:r>
              <a:rPr lang="en-GB" dirty="0" smtClean="0">
                <a:solidFill>
                  <a:schemeClr val="accent5">
                    <a:lumMod val="50000"/>
                  </a:schemeClr>
                </a:solidFill>
                <a:latin typeface="+mn-lt"/>
              </a:rPr>
              <a:t>Psychopharmacology</a:t>
            </a:r>
            <a:endParaRPr lang="en-GB" dirty="0">
              <a:solidFill>
                <a:schemeClr val="accent5">
                  <a:lumMod val="50000"/>
                </a:schemeClr>
              </a:solidFill>
              <a:latin typeface="+mn-lt"/>
            </a:endParaRPr>
          </a:p>
        </p:txBody>
      </p:sp>
      <p:sp>
        <p:nvSpPr>
          <p:cNvPr id="3" name="Content Placeholder 2"/>
          <p:cNvSpPr>
            <a:spLocks noGrp="1"/>
          </p:cNvSpPr>
          <p:nvPr>
            <p:ph idx="1"/>
          </p:nvPr>
        </p:nvSpPr>
        <p:spPr>
          <a:xfrm>
            <a:off x="1019695" y="1651462"/>
            <a:ext cx="9814560" cy="4945892"/>
          </a:xfrm>
        </p:spPr>
        <p:txBody>
          <a:bodyPr>
            <a:normAutofit/>
          </a:bodyPr>
          <a:lstStyle/>
          <a:p>
            <a:pPr>
              <a:buFont typeface="Wingdings" panose="05000000000000000000" pitchFamily="2" charset="2"/>
              <a:buChar char="v"/>
            </a:pPr>
            <a:r>
              <a:rPr lang="en-GB" sz="2400" b="1" dirty="0">
                <a:solidFill>
                  <a:schemeClr val="accent5">
                    <a:lumMod val="50000"/>
                  </a:schemeClr>
                </a:solidFill>
              </a:rPr>
              <a:t>All </a:t>
            </a:r>
            <a:r>
              <a:rPr lang="en-GB" sz="2400" dirty="0">
                <a:solidFill>
                  <a:schemeClr val="accent5">
                    <a:lumMod val="50000"/>
                  </a:schemeClr>
                </a:solidFill>
              </a:rPr>
              <a:t>drugs can be toxic and have side-effects.</a:t>
            </a:r>
          </a:p>
          <a:p>
            <a:pPr>
              <a:buFont typeface="Wingdings" panose="05000000000000000000" pitchFamily="2" charset="2"/>
              <a:buChar char="v"/>
            </a:pPr>
            <a:r>
              <a:rPr lang="en-GB" sz="2400" dirty="0">
                <a:solidFill>
                  <a:schemeClr val="accent5">
                    <a:lumMod val="50000"/>
                  </a:schemeClr>
                </a:solidFill>
              </a:rPr>
              <a:t>Alcohol and nicotine cause the most harm (Nutt, King &amp; Phillips,2010)</a:t>
            </a:r>
          </a:p>
          <a:p>
            <a:pPr>
              <a:buFont typeface="Wingdings" panose="05000000000000000000" pitchFamily="2" charset="2"/>
              <a:buChar char="v"/>
            </a:pPr>
            <a:r>
              <a:rPr lang="en-GB" sz="2400" dirty="0">
                <a:solidFill>
                  <a:schemeClr val="accent5">
                    <a:lumMod val="50000"/>
                  </a:schemeClr>
                </a:solidFill>
              </a:rPr>
              <a:t>We have to weigh the toxic effects of drugs against beneficial benefits.</a:t>
            </a:r>
          </a:p>
          <a:p>
            <a:pPr>
              <a:buFont typeface="Wingdings" panose="05000000000000000000" pitchFamily="2" charset="2"/>
              <a:buChar char="v"/>
            </a:pPr>
            <a:r>
              <a:rPr lang="en-GB" sz="2400" dirty="0">
                <a:solidFill>
                  <a:schemeClr val="accent5">
                    <a:lumMod val="50000"/>
                  </a:schemeClr>
                </a:solidFill>
              </a:rPr>
              <a:t>Drugs do not work in the same way for all people, some have reverse effects.</a:t>
            </a:r>
          </a:p>
          <a:p>
            <a:pPr>
              <a:buFont typeface="Wingdings" panose="05000000000000000000" pitchFamily="2" charset="2"/>
              <a:buChar char="v"/>
            </a:pPr>
            <a:r>
              <a:rPr lang="en-GB" sz="2400" dirty="0">
                <a:solidFill>
                  <a:schemeClr val="accent5">
                    <a:lumMod val="50000"/>
                  </a:schemeClr>
                </a:solidFill>
              </a:rPr>
              <a:t>Trial and error - researchers are still trying to find out exactly how some drugs work (</a:t>
            </a:r>
            <a:r>
              <a:rPr lang="en-GB" sz="2400" dirty="0" err="1">
                <a:solidFill>
                  <a:schemeClr val="accent5">
                    <a:lumMod val="50000"/>
                  </a:schemeClr>
                </a:solidFill>
              </a:rPr>
              <a:t>Cottingham</a:t>
            </a:r>
            <a:r>
              <a:rPr lang="en-GB" sz="2400" dirty="0">
                <a:solidFill>
                  <a:schemeClr val="accent5">
                    <a:lumMod val="50000"/>
                  </a:schemeClr>
                </a:solidFill>
              </a:rPr>
              <a:t>, 2009)</a:t>
            </a:r>
          </a:p>
          <a:p>
            <a:pPr>
              <a:buFont typeface="Wingdings" panose="05000000000000000000" pitchFamily="2" charset="2"/>
              <a:buChar char="v"/>
            </a:pPr>
            <a:r>
              <a:rPr lang="en-GB" sz="2400" dirty="0">
                <a:solidFill>
                  <a:schemeClr val="accent5">
                    <a:lumMod val="50000"/>
                  </a:schemeClr>
                </a:solidFill>
              </a:rPr>
              <a:t>Psychoactive drugs are thought to </a:t>
            </a:r>
            <a:r>
              <a:rPr lang="en-GB" sz="2400" dirty="0" smtClean="0">
                <a:solidFill>
                  <a:schemeClr val="accent5">
                    <a:lumMod val="50000"/>
                  </a:schemeClr>
                </a:solidFill>
              </a:rPr>
              <a:t>affect </a:t>
            </a:r>
            <a:r>
              <a:rPr lang="en-GB" sz="2400" dirty="0">
                <a:solidFill>
                  <a:schemeClr val="accent5">
                    <a:lumMod val="50000"/>
                  </a:schemeClr>
                </a:solidFill>
              </a:rPr>
              <a:t>the brain’s chemical pathways and neurotransmission.</a:t>
            </a:r>
          </a:p>
        </p:txBody>
      </p:sp>
    </p:spTree>
    <p:extLst>
      <p:ext uri="{BB962C8B-B14F-4D97-AF65-F5344CB8AC3E}">
        <p14:creationId xmlns:p14="http://schemas.microsoft.com/office/powerpoint/2010/main" val="265738919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accent5">
                    <a:lumMod val="50000"/>
                  </a:schemeClr>
                </a:solidFill>
                <a:latin typeface="+mn-lt"/>
              </a:rPr>
              <a:t>Neurotransmitters</a:t>
            </a:r>
            <a:endParaRPr lang="en-GB" dirty="0">
              <a:solidFill>
                <a:schemeClr val="accent5">
                  <a:lumMod val="50000"/>
                </a:schemeClr>
              </a:solidFill>
              <a:latin typeface="+mn-lt"/>
            </a:endParaRPr>
          </a:p>
        </p:txBody>
      </p:sp>
      <p:sp>
        <p:nvSpPr>
          <p:cNvPr id="3" name="Content Placeholder 2"/>
          <p:cNvSpPr>
            <a:spLocks noGrp="1"/>
          </p:cNvSpPr>
          <p:nvPr>
            <p:ph sz="half" idx="1"/>
          </p:nvPr>
        </p:nvSpPr>
        <p:spPr/>
        <p:txBody>
          <a:bodyPr>
            <a:noAutofit/>
          </a:bodyPr>
          <a:lstStyle/>
          <a:p>
            <a:pPr>
              <a:buFont typeface="Wingdings" panose="05000000000000000000" pitchFamily="2" charset="2"/>
              <a:buChar char="v"/>
            </a:pPr>
            <a:r>
              <a:rPr lang="en-GB" sz="3600" dirty="0">
                <a:solidFill>
                  <a:schemeClr val="accent5">
                    <a:lumMod val="50000"/>
                  </a:schemeClr>
                </a:solidFill>
              </a:rPr>
              <a:t>C</a:t>
            </a:r>
            <a:r>
              <a:rPr lang="en-GB" sz="3600" dirty="0" smtClean="0">
                <a:solidFill>
                  <a:schemeClr val="accent5">
                    <a:lumMod val="50000"/>
                  </a:schemeClr>
                </a:solidFill>
              </a:rPr>
              <a:t>ells </a:t>
            </a:r>
            <a:r>
              <a:rPr lang="en-GB" sz="3600" dirty="0">
                <a:solidFill>
                  <a:schemeClr val="accent5">
                    <a:lumMod val="50000"/>
                  </a:schemeClr>
                </a:solidFill>
              </a:rPr>
              <a:t>in the nervous system are called neurons</a:t>
            </a:r>
          </a:p>
          <a:p>
            <a:pPr>
              <a:buFont typeface="Wingdings" panose="05000000000000000000" pitchFamily="2" charset="2"/>
              <a:buChar char="v"/>
            </a:pPr>
            <a:r>
              <a:rPr lang="en-GB" sz="3600" dirty="0">
                <a:solidFill>
                  <a:schemeClr val="accent5">
                    <a:lumMod val="50000"/>
                  </a:schemeClr>
                </a:solidFill>
              </a:rPr>
              <a:t>Neurotransmitters are chemicals that allow neurons to send signals across the synapse to other neurons</a:t>
            </a:r>
          </a:p>
          <a:p>
            <a:pPr marL="0" indent="0">
              <a:buNone/>
            </a:pPr>
            <a:endParaRPr lang="en-GB" sz="3600" dirty="0">
              <a:solidFill>
                <a:schemeClr val="accent5">
                  <a:lumMod val="50000"/>
                </a:schemeClr>
              </a:solidFill>
            </a:endParaRPr>
          </a:p>
        </p:txBody>
      </p:sp>
      <p:sp>
        <p:nvSpPr>
          <p:cNvPr id="4" name="Content Placeholder 3"/>
          <p:cNvSpPr>
            <a:spLocks noGrp="1"/>
          </p:cNvSpPr>
          <p:nvPr>
            <p:ph sz="half" idx="2"/>
          </p:nvPr>
        </p:nvSpPr>
        <p:spPr/>
        <p:txBody>
          <a:bodyPr/>
          <a:lstStyle/>
          <a:p>
            <a:endParaRPr lang="en-GB"/>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71918" y="2317097"/>
            <a:ext cx="4661924" cy="35119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9845448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181780" cy="1325563"/>
          </a:xfrm>
        </p:spPr>
        <p:txBody>
          <a:bodyPr>
            <a:normAutofit fontScale="90000"/>
          </a:bodyPr>
          <a:lstStyle/>
          <a:p>
            <a:r>
              <a:rPr lang="en-GB" dirty="0">
                <a:solidFill>
                  <a:schemeClr val="accent1">
                    <a:lumMod val="50000"/>
                  </a:schemeClr>
                </a:solidFill>
              </a:rPr>
              <a:t>Several neurotransmitters are important in psychopathology</a:t>
            </a:r>
          </a:p>
        </p:txBody>
      </p:sp>
      <p:sp>
        <p:nvSpPr>
          <p:cNvPr id="3" name="Content Placeholder 2"/>
          <p:cNvSpPr>
            <a:spLocks noGrp="1"/>
          </p:cNvSpPr>
          <p:nvPr>
            <p:ph sz="half" idx="1"/>
          </p:nvPr>
        </p:nvSpPr>
        <p:spPr>
          <a:xfrm>
            <a:off x="914400" y="1921675"/>
            <a:ext cx="5181600" cy="4936325"/>
          </a:xfrm>
        </p:spPr>
        <p:txBody>
          <a:bodyPr>
            <a:normAutofit/>
          </a:bodyPr>
          <a:lstStyle/>
          <a:p>
            <a:pPr marL="0" indent="0">
              <a:buNone/>
            </a:pPr>
            <a:endParaRPr lang="en-GB" dirty="0" smtClean="0">
              <a:solidFill>
                <a:schemeClr val="accent5">
                  <a:lumMod val="50000"/>
                </a:schemeClr>
              </a:solidFill>
            </a:endParaRPr>
          </a:p>
          <a:p>
            <a:pPr>
              <a:buFont typeface="Wingdings" panose="05000000000000000000" pitchFamily="2" charset="2"/>
              <a:buChar char="Ø"/>
            </a:pPr>
            <a:r>
              <a:rPr lang="en-GB" dirty="0" smtClean="0">
                <a:solidFill>
                  <a:schemeClr val="accent5">
                    <a:lumMod val="50000"/>
                  </a:schemeClr>
                </a:solidFill>
              </a:rPr>
              <a:t>Serotonin </a:t>
            </a:r>
          </a:p>
          <a:p>
            <a:pPr>
              <a:buFont typeface="Wingdings" panose="05000000000000000000" pitchFamily="2" charset="2"/>
              <a:buChar char="Ø"/>
            </a:pPr>
            <a:r>
              <a:rPr lang="en-GB" dirty="0" smtClean="0">
                <a:solidFill>
                  <a:schemeClr val="accent5">
                    <a:lumMod val="50000"/>
                  </a:schemeClr>
                </a:solidFill>
              </a:rPr>
              <a:t>Dopamine</a:t>
            </a:r>
          </a:p>
          <a:p>
            <a:pPr>
              <a:buFont typeface="Wingdings" panose="05000000000000000000" pitchFamily="2" charset="2"/>
              <a:buChar char="Ø"/>
            </a:pPr>
            <a:r>
              <a:rPr lang="en-GB" dirty="0" smtClean="0">
                <a:solidFill>
                  <a:schemeClr val="accent5">
                    <a:lumMod val="50000"/>
                  </a:schemeClr>
                </a:solidFill>
              </a:rPr>
              <a:t>Norepinephrine </a:t>
            </a:r>
          </a:p>
          <a:p>
            <a:pPr>
              <a:buFont typeface="Wingdings" panose="05000000000000000000" pitchFamily="2" charset="2"/>
              <a:buChar char="Ø"/>
            </a:pPr>
            <a:r>
              <a:rPr lang="en-GB" dirty="0" smtClean="0">
                <a:solidFill>
                  <a:schemeClr val="accent5">
                    <a:lumMod val="50000"/>
                  </a:schemeClr>
                </a:solidFill>
              </a:rPr>
              <a:t>Gamma-aminobutyric </a:t>
            </a:r>
            <a:r>
              <a:rPr lang="en-GB" dirty="0">
                <a:solidFill>
                  <a:schemeClr val="accent5">
                    <a:lumMod val="50000"/>
                  </a:schemeClr>
                </a:solidFill>
              </a:rPr>
              <a:t>acid (GABA)</a:t>
            </a:r>
          </a:p>
          <a:p>
            <a:pPr marL="0" indent="0">
              <a:buNone/>
            </a:pPr>
            <a:endParaRPr lang="en-GB" dirty="0"/>
          </a:p>
        </p:txBody>
      </p:sp>
      <p:pic>
        <p:nvPicPr>
          <p:cNvPr id="7" name="Content Placeholder 6"/>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587331" y="1825625"/>
            <a:ext cx="4351338" cy="4351338"/>
          </a:xfrm>
        </p:spPr>
      </p:pic>
    </p:spTree>
    <p:extLst>
      <p:ext uri="{BB962C8B-B14F-4D97-AF65-F5344CB8AC3E}">
        <p14:creationId xmlns:p14="http://schemas.microsoft.com/office/powerpoint/2010/main" val="20799897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33443" y="116633"/>
            <a:ext cx="7125113" cy="1274177"/>
          </a:xfrm>
        </p:spPr>
        <p:txBody>
          <a:bodyPr/>
          <a:lstStyle/>
          <a:p>
            <a:pPr algn="ctr"/>
            <a:r>
              <a:rPr lang="en-GB" sz="2800" b="1" dirty="0">
                <a:solidFill>
                  <a:schemeClr val="accent5">
                    <a:lumMod val="50000"/>
                  </a:schemeClr>
                </a:solidFill>
                <a:latin typeface="+mn-lt"/>
              </a:rPr>
              <a:t>The Neurotransmitter Hypothesis of Psychopharmacology</a:t>
            </a:r>
            <a:endParaRPr lang="en-GB" sz="2800" b="1" dirty="0">
              <a:latin typeface="+mn-lt"/>
            </a:endParaRPr>
          </a:p>
        </p:txBody>
      </p:sp>
      <p:sp>
        <p:nvSpPr>
          <p:cNvPr id="3" name="Content Placeholder 2"/>
          <p:cNvSpPr>
            <a:spLocks noGrp="1"/>
          </p:cNvSpPr>
          <p:nvPr>
            <p:ph idx="1"/>
          </p:nvPr>
        </p:nvSpPr>
        <p:spPr>
          <a:xfrm>
            <a:off x="1561234" y="1575228"/>
            <a:ext cx="8431730" cy="5063414"/>
          </a:xfrm>
        </p:spPr>
        <p:txBody>
          <a:bodyPr>
            <a:noAutofit/>
          </a:bodyPr>
          <a:lstStyle/>
          <a:p>
            <a:pPr>
              <a:buFont typeface="Wingdings" panose="05000000000000000000" pitchFamily="2" charset="2"/>
              <a:buChar char="v"/>
            </a:pPr>
            <a:r>
              <a:rPr lang="en-GB" sz="2400" dirty="0">
                <a:solidFill>
                  <a:schemeClr val="accent5">
                    <a:lumMod val="50000"/>
                  </a:schemeClr>
                </a:solidFill>
              </a:rPr>
              <a:t>Most of the drugs currently used in psychiatry are presumed to act by either increasing or competing with naturally occurring chemicals – neurotransmitters mediate electrical transmission in the brain, spinal cord and muscles</a:t>
            </a:r>
          </a:p>
          <a:p>
            <a:pPr>
              <a:buFont typeface="Wingdings" panose="05000000000000000000" pitchFamily="2" charset="2"/>
              <a:buChar char="v"/>
            </a:pPr>
            <a:r>
              <a:rPr lang="en-GB" sz="2400" dirty="0">
                <a:solidFill>
                  <a:schemeClr val="accent5">
                    <a:lumMod val="50000"/>
                  </a:schemeClr>
                </a:solidFill>
              </a:rPr>
              <a:t>Most psychoactive drugs work by influencing chemical transmission in the synapse, they may </a:t>
            </a:r>
            <a:r>
              <a:rPr lang="en-GB" sz="2400" dirty="0" smtClean="0">
                <a:solidFill>
                  <a:schemeClr val="accent5">
                    <a:lumMod val="50000"/>
                  </a:schemeClr>
                </a:solidFill>
              </a:rPr>
              <a:t>mimic </a:t>
            </a:r>
            <a:r>
              <a:rPr lang="en-GB" sz="2400" dirty="0">
                <a:solidFill>
                  <a:schemeClr val="accent5">
                    <a:lumMod val="50000"/>
                  </a:schemeClr>
                </a:solidFill>
              </a:rPr>
              <a:t>the transmitter.</a:t>
            </a:r>
          </a:p>
          <a:p>
            <a:pPr>
              <a:buFont typeface="Wingdings" panose="05000000000000000000" pitchFamily="2" charset="2"/>
              <a:buChar char="v"/>
            </a:pPr>
            <a:r>
              <a:rPr lang="en-GB" sz="2400" dirty="0">
                <a:solidFill>
                  <a:schemeClr val="accent5">
                    <a:lumMod val="50000"/>
                  </a:schemeClr>
                </a:solidFill>
              </a:rPr>
              <a:t>Homeostasis – When psychoactive drugs are suddenly stopped, they may leave the transmission in a worse state than before the drug was started (Rebound effect) More drugs may be needed to produce the same effect, leading to dependency</a:t>
            </a:r>
          </a:p>
        </p:txBody>
      </p:sp>
    </p:spTree>
    <p:extLst>
      <p:ext uri="{BB962C8B-B14F-4D97-AF65-F5344CB8AC3E}">
        <p14:creationId xmlns:p14="http://schemas.microsoft.com/office/powerpoint/2010/main" val="372199914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5997" y="-1922"/>
            <a:ext cx="12337997" cy="6859921"/>
          </a:xfrm>
          <a:prstGeom prst="rect">
            <a:avLst/>
          </a:prstGeom>
        </p:spPr>
      </p:pic>
    </p:spTree>
    <p:extLst>
      <p:ext uri="{BB962C8B-B14F-4D97-AF65-F5344CB8AC3E}">
        <p14:creationId xmlns:p14="http://schemas.microsoft.com/office/powerpoint/2010/main" val="28495747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710705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2945" y="-52667"/>
            <a:ext cx="12314945" cy="6910667"/>
          </a:xfrm>
          <a:prstGeom prst="rect">
            <a:avLst/>
          </a:prstGeom>
        </p:spPr>
      </p:pic>
    </p:spTree>
    <p:extLst>
      <p:ext uri="{BB962C8B-B14F-4D97-AF65-F5344CB8AC3E}">
        <p14:creationId xmlns:p14="http://schemas.microsoft.com/office/powerpoint/2010/main" val="30767544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Neurotransmitters and </a:t>
            </a:r>
            <a:endParaRPr lang="en-GB" dirty="0"/>
          </a:p>
        </p:txBody>
      </p:sp>
      <p:sp>
        <p:nvSpPr>
          <p:cNvPr id="6" name="Content Placeholder 5"/>
          <p:cNvSpPr>
            <a:spLocks noGrp="1"/>
          </p:cNvSpPr>
          <p:nvPr>
            <p:ph sz="half" idx="1"/>
          </p:nvPr>
        </p:nvSpPr>
        <p:spPr>
          <a:xfrm>
            <a:off x="838200" y="1825625"/>
            <a:ext cx="5493444" cy="4798012"/>
          </a:xfrm>
        </p:spPr>
        <p:txBody>
          <a:bodyPr>
            <a:normAutofit fontScale="92500" lnSpcReduction="10000"/>
          </a:bodyPr>
          <a:lstStyle/>
          <a:p>
            <a:pPr>
              <a:buFont typeface="Wingdings" panose="05000000000000000000" pitchFamily="2" charset="2"/>
              <a:buChar char="v"/>
            </a:pPr>
            <a:r>
              <a:rPr lang="en-GB" dirty="0">
                <a:solidFill>
                  <a:schemeClr val="accent5">
                    <a:lumMod val="50000"/>
                  </a:schemeClr>
                </a:solidFill>
              </a:rPr>
              <a:t>Serotonin and dopamine associated with depression, mania and schizophrenia</a:t>
            </a:r>
          </a:p>
          <a:p>
            <a:pPr>
              <a:buFont typeface="Wingdings" panose="05000000000000000000" pitchFamily="2" charset="2"/>
              <a:buChar char="v"/>
            </a:pPr>
            <a:r>
              <a:rPr lang="en-GB" dirty="0">
                <a:solidFill>
                  <a:schemeClr val="accent5">
                    <a:lumMod val="50000"/>
                  </a:schemeClr>
                </a:solidFill>
              </a:rPr>
              <a:t>Norepinephrine communicates with the sympathetic nervous system, thus producing states of high arousal and may be associated with anxiety disorders and stress-related conditions</a:t>
            </a:r>
          </a:p>
          <a:p>
            <a:pPr>
              <a:buFont typeface="Wingdings" panose="05000000000000000000" pitchFamily="2" charset="2"/>
              <a:buChar char="v"/>
            </a:pPr>
            <a:r>
              <a:rPr lang="en-GB" dirty="0">
                <a:solidFill>
                  <a:schemeClr val="accent5">
                    <a:lumMod val="50000"/>
                  </a:schemeClr>
                </a:solidFill>
              </a:rPr>
              <a:t>GABA inhibits nerve impulses throughout the brain and is associated with anxiety disorders.</a:t>
            </a:r>
          </a:p>
          <a:p>
            <a:endParaRPr lang="en-GB" dirty="0"/>
          </a:p>
        </p:txBody>
      </p:sp>
      <p:pic>
        <p:nvPicPr>
          <p:cNvPr id="4" name="Content Placeholder 3"/>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587331" y="1825625"/>
            <a:ext cx="4351338" cy="4351338"/>
          </a:xfrm>
        </p:spPr>
      </p:pic>
    </p:spTree>
    <p:extLst>
      <p:ext uri="{BB962C8B-B14F-4D97-AF65-F5344CB8AC3E}">
        <p14:creationId xmlns:p14="http://schemas.microsoft.com/office/powerpoint/2010/main" val="40149295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accent5">
                    <a:lumMod val="50000"/>
                  </a:schemeClr>
                </a:solidFill>
                <a:latin typeface="+mn-lt"/>
              </a:rPr>
              <a:t>Antidepressants</a:t>
            </a:r>
            <a:endParaRPr lang="en-GB" dirty="0">
              <a:solidFill>
                <a:schemeClr val="accent5">
                  <a:lumMod val="50000"/>
                </a:schemeClr>
              </a:solidFill>
              <a:latin typeface="+mn-lt"/>
            </a:endParaRPr>
          </a:p>
        </p:txBody>
      </p:sp>
      <p:sp>
        <p:nvSpPr>
          <p:cNvPr id="3" name="Content Placeholder 2"/>
          <p:cNvSpPr>
            <a:spLocks noGrp="1"/>
          </p:cNvSpPr>
          <p:nvPr>
            <p:ph idx="1"/>
          </p:nvPr>
        </p:nvSpPr>
        <p:spPr>
          <a:xfrm>
            <a:off x="659331" y="2367815"/>
            <a:ext cx="8417292" cy="4157530"/>
          </a:xfrm>
        </p:spPr>
        <p:txBody>
          <a:bodyPr>
            <a:noAutofit/>
          </a:bodyPr>
          <a:lstStyle/>
          <a:p>
            <a:pPr>
              <a:buFont typeface="Wingdings" panose="05000000000000000000" pitchFamily="2" charset="2"/>
              <a:buChar char="v"/>
            </a:pPr>
            <a:r>
              <a:rPr lang="en-GB" sz="3200" dirty="0">
                <a:solidFill>
                  <a:schemeClr val="accent5">
                    <a:lumMod val="50000"/>
                  </a:schemeClr>
                </a:solidFill>
              </a:rPr>
              <a:t>Monoamine Oxidase Inhibitors (MAOIs)</a:t>
            </a:r>
          </a:p>
          <a:p>
            <a:pPr>
              <a:buFont typeface="Wingdings" panose="05000000000000000000" pitchFamily="2" charset="2"/>
              <a:buChar char="v"/>
            </a:pPr>
            <a:r>
              <a:rPr lang="en-GB" sz="3200" dirty="0">
                <a:solidFill>
                  <a:schemeClr val="accent5">
                    <a:lumMod val="50000"/>
                  </a:schemeClr>
                </a:solidFill>
              </a:rPr>
              <a:t>Tricyclic antidepressants</a:t>
            </a:r>
          </a:p>
          <a:p>
            <a:pPr>
              <a:buFont typeface="Wingdings" panose="05000000000000000000" pitchFamily="2" charset="2"/>
              <a:buChar char="v"/>
            </a:pPr>
            <a:r>
              <a:rPr lang="en-GB" sz="3200" dirty="0">
                <a:solidFill>
                  <a:schemeClr val="accent5">
                    <a:lumMod val="50000"/>
                  </a:schemeClr>
                </a:solidFill>
              </a:rPr>
              <a:t>Selective Serotonin Reuptake Inhibitors (SSRIs)</a:t>
            </a:r>
          </a:p>
          <a:p>
            <a:pPr>
              <a:buFont typeface="Wingdings" panose="05000000000000000000" pitchFamily="2" charset="2"/>
              <a:buChar char="v"/>
            </a:pPr>
            <a:r>
              <a:rPr lang="en-GB" sz="3200" dirty="0">
                <a:solidFill>
                  <a:schemeClr val="accent5">
                    <a:lumMod val="50000"/>
                  </a:schemeClr>
                </a:solidFill>
              </a:rPr>
              <a:t>Serotonin – Noradrenalin Reuptake Inhibitors (SNRIs)</a:t>
            </a:r>
          </a:p>
          <a:p>
            <a:pPr marL="0" indent="0">
              <a:buNone/>
            </a:pPr>
            <a:r>
              <a:rPr lang="en-GB" sz="3200" dirty="0">
                <a:solidFill>
                  <a:schemeClr val="accent5">
                    <a:lumMod val="50000"/>
                  </a:schemeClr>
                </a:solidFill>
              </a:rPr>
              <a:t>                                                                         </a:t>
            </a:r>
            <a:r>
              <a:rPr lang="en-GB" sz="3200" dirty="0" smtClean="0">
                <a:solidFill>
                  <a:schemeClr val="accent5">
                    <a:lumMod val="50000"/>
                  </a:schemeClr>
                </a:solidFill>
              </a:rPr>
              <a:t>                          </a:t>
            </a:r>
            <a:r>
              <a:rPr lang="en-GB" sz="2000" dirty="0" smtClean="0">
                <a:solidFill>
                  <a:schemeClr val="accent5">
                    <a:lumMod val="50000"/>
                  </a:schemeClr>
                </a:solidFill>
              </a:rPr>
              <a:t>(Healy</a:t>
            </a:r>
            <a:r>
              <a:rPr lang="en-GB" sz="2000" dirty="0">
                <a:solidFill>
                  <a:schemeClr val="accent5">
                    <a:lumMod val="50000"/>
                  </a:schemeClr>
                </a:solidFill>
              </a:rPr>
              <a:t>, </a:t>
            </a:r>
            <a:r>
              <a:rPr lang="en-GB" sz="2000" dirty="0" smtClean="0">
                <a:solidFill>
                  <a:schemeClr val="accent5">
                    <a:lumMod val="50000"/>
                  </a:schemeClr>
                </a:solidFill>
              </a:rPr>
              <a:t>2009)</a:t>
            </a:r>
            <a:endParaRPr lang="en-GB" sz="2000" dirty="0">
              <a:solidFill>
                <a:schemeClr val="accent5">
                  <a:lumMod val="50000"/>
                </a:schemeClr>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34762" y="131967"/>
            <a:ext cx="2592288" cy="22358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6454258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33443" y="-315416"/>
            <a:ext cx="6004165" cy="1915615"/>
          </a:xfrm>
        </p:spPr>
        <p:txBody>
          <a:bodyPr/>
          <a:lstStyle/>
          <a:p>
            <a:pPr algn="ctr"/>
            <a:r>
              <a:rPr lang="en-GB" dirty="0" smtClean="0">
                <a:solidFill>
                  <a:schemeClr val="accent5">
                    <a:lumMod val="50000"/>
                  </a:schemeClr>
                </a:solidFill>
                <a:latin typeface="+mn-lt"/>
              </a:rPr>
              <a:t>Anti-depressants</a:t>
            </a:r>
            <a:endParaRPr lang="en-GB" dirty="0">
              <a:solidFill>
                <a:schemeClr val="accent5">
                  <a:lumMod val="50000"/>
                </a:schemeClr>
              </a:solidFill>
              <a:latin typeface="+mn-lt"/>
            </a:endParaRPr>
          </a:p>
        </p:txBody>
      </p:sp>
      <p:sp>
        <p:nvSpPr>
          <p:cNvPr id="3" name="Content Placeholder 2"/>
          <p:cNvSpPr>
            <a:spLocks noGrp="1"/>
          </p:cNvSpPr>
          <p:nvPr>
            <p:ph sz="half" idx="1"/>
          </p:nvPr>
        </p:nvSpPr>
        <p:spPr>
          <a:xfrm>
            <a:off x="726707" y="1679608"/>
            <a:ext cx="6017365" cy="4845736"/>
          </a:xfrm>
        </p:spPr>
        <p:txBody>
          <a:bodyPr>
            <a:noAutofit/>
          </a:bodyPr>
          <a:lstStyle/>
          <a:p>
            <a:pPr>
              <a:buFont typeface="Wingdings" panose="05000000000000000000" pitchFamily="2" charset="2"/>
              <a:buChar char="v"/>
            </a:pPr>
            <a:r>
              <a:rPr lang="en-GB" sz="2400" dirty="0">
                <a:solidFill>
                  <a:schemeClr val="accent5">
                    <a:lumMod val="50000"/>
                  </a:schemeClr>
                </a:solidFill>
              </a:rPr>
              <a:t>A major study in 1965 demonstrated that tricyclic's were more effective than MAOIs, closer investigation suggested that ECT was probably the most effective treatment for depression </a:t>
            </a:r>
            <a:r>
              <a:rPr lang="en-GB" sz="2400" dirty="0" smtClean="0">
                <a:solidFill>
                  <a:schemeClr val="accent5">
                    <a:lumMod val="50000"/>
                  </a:schemeClr>
                </a:solidFill>
              </a:rPr>
              <a:t>(Healy </a:t>
            </a:r>
            <a:r>
              <a:rPr lang="en-GB" sz="2400" dirty="0">
                <a:solidFill>
                  <a:schemeClr val="accent5">
                    <a:lumMod val="50000"/>
                  </a:schemeClr>
                </a:solidFill>
              </a:rPr>
              <a:t>2009)</a:t>
            </a:r>
          </a:p>
          <a:p>
            <a:pPr>
              <a:buFont typeface="Wingdings" panose="05000000000000000000" pitchFamily="2" charset="2"/>
              <a:buChar char="v"/>
            </a:pPr>
            <a:r>
              <a:rPr lang="en-GB" sz="2400" dirty="0">
                <a:solidFill>
                  <a:schemeClr val="accent5">
                    <a:lumMod val="50000"/>
                  </a:schemeClr>
                </a:solidFill>
              </a:rPr>
              <a:t>Tricyclic's act mainly on the serotonin system.</a:t>
            </a:r>
          </a:p>
          <a:p>
            <a:pPr>
              <a:buFont typeface="Wingdings" panose="05000000000000000000" pitchFamily="2" charset="2"/>
              <a:buChar char="v"/>
            </a:pPr>
            <a:r>
              <a:rPr lang="en-GB" sz="2400" dirty="0">
                <a:solidFill>
                  <a:schemeClr val="accent5">
                    <a:lumMod val="50000"/>
                  </a:schemeClr>
                </a:solidFill>
              </a:rPr>
              <a:t>SSRIs,  (Prozac) were allegedly non-addictive and supposedly had fewer side effects and easier to administer than tricyclic's and MAOIs.</a:t>
            </a:r>
          </a:p>
        </p:txBody>
      </p:sp>
      <p:pic>
        <p:nvPicPr>
          <p:cNvPr id="1028" name="Picture 4" descr="C:\Users\edu-aw\Pictures\images7MGZU1YQ.jpg"/>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816080" y="1772817"/>
            <a:ext cx="3411370" cy="3816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450922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33443" y="188642"/>
            <a:ext cx="7125113" cy="648071"/>
          </a:xfrm>
        </p:spPr>
        <p:txBody>
          <a:bodyPr>
            <a:normAutofit/>
          </a:bodyPr>
          <a:lstStyle/>
          <a:p>
            <a:r>
              <a:rPr lang="en-GB" sz="3200" dirty="0" smtClean="0">
                <a:solidFill>
                  <a:schemeClr val="accent5">
                    <a:lumMod val="50000"/>
                  </a:schemeClr>
                </a:solidFill>
                <a:latin typeface="+mn-lt"/>
              </a:rPr>
              <a:t>Do Modern </a:t>
            </a:r>
            <a:r>
              <a:rPr lang="en-GB" sz="3200" dirty="0">
                <a:solidFill>
                  <a:schemeClr val="accent5">
                    <a:lumMod val="50000"/>
                  </a:schemeClr>
                </a:solidFill>
                <a:latin typeface="+mn-lt"/>
              </a:rPr>
              <a:t>A</a:t>
            </a:r>
            <a:r>
              <a:rPr lang="en-GB" sz="3200" dirty="0" smtClean="0">
                <a:solidFill>
                  <a:schemeClr val="accent5">
                    <a:lumMod val="50000"/>
                  </a:schemeClr>
                </a:solidFill>
                <a:latin typeface="+mn-lt"/>
              </a:rPr>
              <a:t>ntidepressants Work?</a:t>
            </a:r>
            <a:endParaRPr lang="en-GB" sz="3200" dirty="0">
              <a:solidFill>
                <a:schemeClr val="accent5">
                  <a:lumMod val="50000"/>
                </a:schemeClr>
              </a:solidFill>
              <a:latin typeface="+mn-lt"/>
            </a:endParaRPr>
          </a:p>
        </p:txBody>
      </p:sp>
      <p:sp>
        <p:nvSpPr>
          <p:cNvPr id="3" name="Content Placeholder 2"/>
          <p:cNvSpPr>
            <a:spLocks noGrp="1"/>
          </p:cNvSpPr>
          <p:nvPr>
            <p:ph idx="1"/>
          </p:nvPr>
        </p:nvSpPr>
        <p:spPr>
          <a:xfrm>
            <a:off x="514830" y="1129553"/>
            <a:ext cx="10634703" cy="5611815"/>
          </a:xfrm>
        </p:spPr>
        <p:txBody>
          <a:bodyPr>
            <a:normAutofit/>
          </a:bodyPr>
          <a:lstStyle/>
          <a:p>
            <a:pPr>
              <a:buFont typeface="Wingdings" panose="05000000000000000000" pitchFamily="2" charset="2"/>
              <a:buChar char="v"/>
            </a:pPr>
            <a:r>
              <a:rPr lang="en-GB" dirty="0">
                <a:solidFill>
                  <a:schemeClr val="accent5">
                    <a:lumMod val="50000"/>
                  </a:schemeClr>
                </a:solidFill>
              </a:rPr>
              <a:t>Up until 2003, the answer to this question was a resounding yes, published studies showed a 95% recovery rate ( Meyers, 2000; Turner et al, 2008)</a:t>
            </a:r>
          </a:p>
          <a:p>
            <a:pPr>
              <a:buFont typeface="Wingdings" panose="05000000000000000000" pitchFamily="2" charset="2"/>
              <a:buChar char="v"/>
            </a:pPr>
            <a:r>
              <a:rPr lang="en-GB" dirty="0">
                <a:solidFill>
                  <a:schemeClr val="accent5">
                    <a:lumMod val="50000"/>
                  </a:schemeClr>
                </a:solidFill>
              </a:rPr>
              <a:t>In 2004 a meta-study by Moncrieff, </a:t>
            </a:r>
            <a:r>
              <a:rPr lang="en-GB" dirty="0" err="1">
                <a:solidFill>
                  <a:schemeClr val="accent5">
                    <a:lumMod val="50000"/>
                  </a:schemeClr>
                </a:solidFill>
              </a:rPr>
              <a:t>Wessley</a:t>
            </a:r>
            <a:r>
              <a:rPr lang="en-GB" dirty="0">
                <a:solidFill>
                  <a:schemeClr val="accent5">
                    <a:lumMod val="50000"/>
                  </a:schemeClr>
                </a:solidFill>
              </a:rPr>
              <a:t> and Hardy, 2004 called this research into serious doubt, exposing unpublished data.  The true success rate was more like 50%.</a:t>
            </a:r>
          </a:p>
          <a:p>
            <a:pPr>
              <a:buFont typeface="Wingdings" panose="05000000000000000000" pitchFamily="2" charset="2"/>
              <a:buChar char="v"/>
            </a:pPr>
            <a:r>
              <a:rPr lang="en-GB" dirty="0">
                <a:solidFill>
                  <a:schemeClr val="accent5">
                    <a:lumMod val="50000"/>
                  </a:schemeClr>
                </a:solidFill>
              </a:rPr>
              <a:t>This was confirmed in later studies by </a:t>
            </a:r>
            <a:r>
              <a:rPr lang="en-GB" dirty="0" err="1">
                <a:solidFill>
                  <a:schemeClr val="accent5">
                    <a:lumMod val="50000"/>
                  </a:schemeClr>
                </a:solidFill>
              </a:rPr>
              <a:t>Pigott</a:t>
            </a:r>
            <a:r>
              <a:rPr lang="en-GB" dirty="0">
                <a:solidFill>
                  <a:schemeClr val="accent5">
                    <a:lumMod val="50000"/>
                  </a:schemeClr>
                </a:solidFill>
              </a:rPr>
              <a:t> et al in 2010.</a:t>
            </a:r>
          </a:p>
          <a:p>
            <a:pPr>
              <a:buFont typeface="Wingdings" panose="05000000000000000000" pitchFamily="2" charset="2"/>
              <a:buChar char="v"/>
            </a:pPr>
            <a:r>
              <a:rPr lang="en-GB" dirty="0">
                <a:solidFill>
                  <a:schemeClr val="accent5">
                    <a:lumMod val="50000"/>
                  </a:schemeClr>
                </a:solidFill>
              </a:rPr>
              <a:t>50% of depressed patients taking placebos also improved</a:t>
            </a:r>
          </a:p>
          <a:p>
            <a:pPr>
              <a:buFont typeface="Wingdings" panose="05000000000000000000" pitchFamily="2" charset="2"/>
              <a:buChar char="v"/>
            </a:pPr>
            <a:r>
              <a:rPr lang="en-GB" dirty="0">
                <a:solidFill>
                  <a:schemeClr val="accent5">
                    <a:lumMod val="50000"/>
                  </a:schemeClr>
                </a:solidFill>
              </a:rPr>
              <a:t>Different antidepressants might work differently for different people - Are all studies really comparing like for like?</a:t>
            </a:r>
          </a:p>
        </p:txBody>
      </p:sp>
    </p:spTree>
    <p:extLst>
      <p:ext uri="{BB962C8B-B14F-4D97-AF65-F5344CB8AC3E}">
        <p14:creationId xmlns:p14="http://schemas.microsoft.com/office/powerpoint/2010/main" val="243217578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chemeClr val="accent5">
                    <a:lumMod val="50000"/>
                  </a:schemeClr>
                </a:solidFill>
                <a:latin typeface="+mn-lt"/>
              </a:rPr>
              <a:t>Do Antidepressants work?</a:t>
            </a:r>
            <a:endParaRPr lang="en-GB" dirty="0">
              <a:solidFill>
                <a:schemeClr val="accent5">
                  <a:lumMod val="50000"/>
                </a:schemeClr>
              </a:solidFill>
              <a:latin typeface="+mn-lt"/>
            </a:endParaRPr>
          </a:p>
        </p:txBody>
      </p:sp>
      <p:sp>
        <p:nvSpPr>
          <p:cNvPr id="3" name="Content Placeholder 2"/>
          <p:cNvSpPr>
            <a:spLocks noGrp="1"/>
          </p:cNvSpPr>
          <p:nvPr>
            <p:ph idx="1"/>
          </p:nvPr>
        </p:nvSpPr>
        <p:spPr>
          <a:xfrm>
            <a:off x="838200" y="1920240"/>
            <a:ext cx="8820355" cy="4677112"/>
          </a:xfrm>
        </p:spPr>
        <p:txBody>
          <a:bodyPr>
            <a:normAutofit/>
          </a:bodyPr>
          <a:lstStyle/>
          <a:p>
            <a:pPr>
              <a:buFont typeface="Wingdings" panose="05000000000000000000" pitchFamily="2" charset="2"/>
              <a:buChar char="v"/>
            </a:pPr>
            <a:r>
              <a:rPr lang="en-GB" dirty="0">
                <a:solidFill>
                  <a:schemeClr val="accent5">
                    <a:lumMod val="50000"/>
                  </a:schemeClr>
                </a:solidFill>
              </a:rPr>
              <a:t>Many random control studies do have a positive effect, Royal College of Psychiatrists (</a:t>
            </a:r>
            <a:r>
              <a:rPr lang="en-GB" dirty="0" err="1">
                <a:solidFill>
                  <a:schemeClr val="accent5">
                    <a:lumMod val="50000"/>
                  </a:schemeClr>
                </a:solidFill>
              </a:rPr>
              <a:t>RCPsych</a:t>
            </a:r>
            <a:r>
              <a:rPr lang="en-GB" dirty="0">
                <a:solidFill>
                  <a:schemeClr val="accent5">
                    <a:lumMod val="50000"/>
                  </a:schemeClr>
                </a:solidFill>
              </a:rPr>
              <a:t>, 2010) claim that antidepressants appear to be twice as effective as placebos.</a:t>
            </a:r>
          </a:p>
          <a:p>
            <a:pPr>
              <a:buFont typeface="Wingdings" panose="05000000000000000000" pitchFamily="2" charset="2"/>
              <a:buChar char="v"/>
            </a:pPr>
            <a:r>
              <a:rPr lang="en-GB" dirty="0">
                <a:solidFill>
                  <a:schemeClr val="accent5">
                    <a:lumMod val="50000"/>
                  </a:schemeClr>
                </a:solidFill>
              </a:rPr>
              <a:t>Modern therapeutic practice combine medication with psychotherapy.</a:t>
            </a:r>
          </a:p>
          <a:p>
            <a:pPr>
              <a:buFont typeface="Wingdings" panose="05000000000000000000" pitchFamily="2" charset="2"/>
              <a:buChar char="v"/>
            </a:pPr>
            <a:r>
              <a:rPr lang="en-GB" dirty="0">
                <a:solidFill>
                  <a:schemeClr val="accent5">
                    <a:lumMod val="50000"/>
                  </a:schemeClr>
                </a:solidFill>
              </a:rPr>
              <a:t>In some cases, whereby patients have severe treatment resistant depression, the only effective treatment is Electro-convulsive therapy (ECT)</a:t>
            </a:r>
          </a:p>
        </p:txBody>
      </p:sp>
    </p:spTree>
    <p:extLst>
      <p:ext uri="{BB962C8B-B14F-4D97-AF65-F5344CB8AC3E}">
        <p14:creationId xmlns:p14="http://schemas.microsoft.com/office/powerpoint/2010/main" val="426636558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200" dirty="0" err="1" smtClean="0">
                <a:solidFill>
                  <a:schemeClr val="accent5">
                    <a:lumMod val="50000"/>
                  </a:schemeClr>
                </a:solidFill>
                <a:latin typeface="+mn-lt"/>
              </a:rPr>
              <a:t>Anxiolics</a:t>
            </a:r>
            <a:r>
              <a:rPr lang="en-GB" sz="3200" dirty="0" smtClean="0">
                <a:solidFill>
                  <a:schemeClr val="accent5">
                    <a:lumMod val="50000"/>
                  </a:schemeClr>
                </a:solidFill>
                <a:latin typeface="+mn-lt"/>
              </a:rPr>
              <a:t> (Anti-Anxiety Drugs)</a:t>
            </a:r>
            <a:endParaRPr lang="en-GB" sz="3200" dirty="0">
              <a:solidFill>
                <a:schemeClr val="accent5">
                  <a:lumMod val="50000"/>
                </a:schemeClr>
              </a:solidFill>
              <a:latin typeface="+mn-lt"/>
            </a:endParaRPr>
          </a:p>
        </p:txBody>
      </p:sp>
      <p:sp>
        <p:nvSpPr>
          <p:cNvPr id="3" name="Content Placeholder 2"/>
          <p:cNvSpPr>
            <a:spLocks noGrp="1"/>
          </p:cNvSpPr>
          <p:nvPr>
            <p:ph idx="1"/>
          </p:nvPr>
        </p:nvSpPr>
        <p:spPr>
          <a:xfrm>
            <a:off x="1068081" y="1838425"/>
            <a:ext cx="9672707" cy="4338538"/>
          </a:xfrm>
        </p:spPr>
        <p:txBody>
          <a:bodyPr>
            <a:noAutofit/>
          </a:bodyPr>
          <a:lstStyle/>
          <a:p>
            <a:pPr>
              <a:buFont typeface="Wingdings" panose="05000000000000000000" pitchFamily="2" charset="2"/>
              <a:buChar char="v"/>
            </a:pPr>
            <a:r>
              <a:rPr lang="en-GB" dirty="0">
                <a:solidFill>
                  <a:schemeClr val="accent5">
                    <a:lumMod val="50000"/>
                  </a:schemeClr>
                </a:solidFill>
              </a:rPr>
              <a:t>Used in the treatment of anxiety disorders</a:t>
            </a:r>
          </a:p>
          <a:p>
            <a:pPr>
              <a:buFont typeface="Wingdings" panose="05000000000000000000" pitchFamily="2" charset="2"/>
              <a:buChar char="v"/>
            </a:pPr>
            <a:r>
              <a:rPr lang="en-GB" dirty="0">
                <a:solidFill>
                  <a:schemeClr val="accent5">
                    <a:lumMod val="50000"/>
                  </a:schemeClr>
                </a:solidFill>
              </a:rPr>
              <a:t>The first anti-anxiety medication – Barbiturates were highly addictive and dangerous sedatives.</a:t>
            </a:r>
          </a:p>
          <a:p>
            <a:pPr>
              <a:buFont typeface="Wingdings" panose="05000000000000000000" pitchFamily="2" charset="2"/>
              <a:buChar char="v"/>
            </a:pPr>
            <a:r>
              <a:rPr lang="en-GB" dirty="0">
                <a:solidFill>
                  <a:schemeClr val="accent5">
                    <a:lumMod val="50000"/>
                  </a:schemeClr>
                </a:solidFill>
              </a:rPr>
              <a:t>Replaced with Benzodiazepines (Diazepam, Lorazepam) tranquilisers.</a:t>
            </a:r>
          </a:p>
          <a:p>
            <a:pPr>
              <a:buFont typeface="Wingdings" panose="05000000000000000000" pitchFamily="2" charset="2"/>
              <a:buChar char="v"/>
            </a:pPr>
            <a:r>
              <a:rPr lang="en-GB" dirty="0">
                <a:solidFill>
                  <a:schemeClr val="accent5">
                    <a:lumMod val="50000"/>
                  </a:schemeClr>
                </a:solidFill>
              </a:rPr>
              <a:t>Other drugs that might be used are some of the Antipsychotics, SSRIs, Beta-blockers and psycho-stimulants (Dexedrine, Ritalin </a:t>
            </a:r>
            <a:r>
              <a:rPr lang="en-GB" dirty="0" err="1">
                <a:solidFill>
                  <a:schemeClr val="accent5">
                    <a:lumMod val="50000"/>
                  </a:schemeClr>
                </a:solidFill>
              </a:rPr>
              <a:t>etc</a:t>
            </a:r>
            <a:r>
              <a:rPr lang="en-GB" dirty="0">
                <a:solidFill>
                  <a:schemeClr val="accent5">
                    <a:lumMod val="50000"/>
                  </a:schemeClr>
                </a:solidFill>
              </a:rPr>
              <a:t>)</a:t>
            </a:r>
          </a:p>
          <a:p>
            <a:pPr marL="0" indent="0">
              <a:buNone/>
            </a:pPr>
            <a:r>
              <a:rPr lang="en-GB" dirty="0">
                <a:solidFill>
                  <a:schemeClr val="accent5">
                    <a:lumMod val="50000"/>
                  </a:schemeClr>
                </a:solidFill>
              </a:rPr>
              <a:t>                                                               </a:t>
            </a:r>
            <a:r>
              <a:rPr lang="en-GB" dirty="0" smtClean="0">
                <a:solidFill>
                  <a:schemeClr val="accent5">
                    <a:lumMod val="50000"/>
                  </a:schemeClr>
                </a:solidFill>
              </a:rPr>
              <a:t>Healy</a:t>
            </a:r>
            <a:r>
              <a:rPr lang="en-GB" dirty="0">
                <a:solidFill>
                  <a:schemeClr val="accent5">
                    <a:lumMod val="50000"/>
                  </a:schemeClr>
                </a:solidFill>
              </a:rPr>
              <a:t>, 2009</a:t>
            </a:r>
          </a:p>
        </p:txBody>
      </p:sp>
    </p:spTree>
    <p:extLst>
      <p:ext uri="{BB962C8B-B14F-4D97-AF65-F5344CB8AC3E}">
        <p14:creationId xmlns:p14="http://schemas.microsoft.com/office/powerpoint/2010/main" val="240886472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33443" y="1"/>
            <a:ext cx="7125113" cy="1340768"/>
          </a:xfrm>
        </p:spPr>
        <p:txBody>
          <a:bodyPr/>
          <a:lstStyle/>
          <a:p>
            <a:pPr algn="ctr"/>
            <a:r>
              <a:rPr lang="en-GB" dirty="0" smtClean="0">
                <a:solidFill>
                  <a:schemeClr val="accent5">
                    <a:lumMod val="50000"/>
                  </a:schemeClr>
                </a:solidFill>
                <a:latin typeface="+mn-lt"/>
              </a:rPr>
              <a:t>Anxiolytics</a:t>
            </a:r>
            <a:endParaRPr lang="en-GB" dirty="0">
              <a:solidFill>
                <a:schemeClr val="accent5">
                  <a:lumMod val="50000"/>
                </a:schemeClr>
              </a:solidFill>
              <a:latin typeface="+mn-lt"/>
            </a:endParaRPr>
          </a:p>
        </p:txBody>
      </p:sp>
      <p:sp>
        <p:nvSpPr>
          <p:cNvPr id="3" name="Content Placeholder 2"/>
          <p:cNvSpPr>
            <a:spLocks noGrp="1"/>
          </p:cNvSpPr>
          <p:nvPr>
            <p:ph idx="1"/>
          </p:nvPr>
        </p:nvSpPr>
        <p:spPr>
          <a:xfrm>
            <a:off x="1774209" y="1542197"/>
            <a:ext cx="8352430" cy="5559211"/>
          </a:xfrm>
        </p:spPr>
        <p:txBody>
          <a:bodyPr>
            <a:normAutofit/>
          </a:bodyPr>
          <a:lstStyle/>
          <a:p>
            <a:pPr>
              <a:buFont typeface="Wingdings" panose="05000000000000000000" pitchFamily="2" charset="2"/>
              <a:buChar char="v"/>
            </a:pPr>
            <a:r>
              <a:rPr lang="en-GB" dirty="0">
                <a:solidFill>
                  <a:schemeClr val="accent5">
                    <a:lumMod val="50000"/>
                  </a:schemeClr>
                </a:solidFill>
              </a:rPr>
              <a:t>It is believed that Benzodiazepines act on the neurotransmitter gamma-</a:t>
            </a:r>
            <a:r>
              <a:rPr lang="en-GB" dirty="0" err="1">
                <a:solidFill>
                  <a:schemeClr val="accent5">
                    <a:lumMod val="50000"/>
                  </a:schemeClr>
                </a:solidFill>
              </a:rPr>
              <a:t>aminobutyric</a:t>
            </a:r>
            <a:r>
              <a:rPr lang="en-GB" dirty="0">
                <a:solidFill>
                  <a:schemeClr val="accent5">
                    <a:lumMod val="50000"/>
                  </a:schemeClr>
                </a:solidFill>
              </a:rPr>
              <a:t> acid (GABA) </a:t>
            </a:r>
          </a:p>
          <a:p>
            <a:pPr>
              <a:buFont typeface="Wingdings" panose="05000000000000000000" pitchFamily="2" charset="2"/>
              <a:buChar char="v"/>
            </a:pPr>
            <a:r>
              <a:rPr lang="en-GB" dirty="0">
                <a:solidFill>
                  <a:schemeClr val="accent5">
                    <a:lumMod val="50000"/>
                  </a:schemeClr>
                </a:solidFill>
              </a:rPr>
              <a:t>Their effect is neither to block nor enhance the functioning of this chemical messenger, but rather to minimise its effect (Tozer and Rowland, 2006)</a:t>
            </a:r>
          </a:p>
          <a:p>
            <a:pPr>
              <a:buFont typeface="Wingdings" panose="05000000000000000000" pitchFamily="2" charset="2"/>
              <a:buChar char="v"/>
            </a:pPr>
            <a:r>
              <a:rPr lang="en-GB" dirty="0">
                <a:solidFill>
                  <a:schemeClr val="accent5">
                    <a:lumMod val="50000"/>
                  </a:schemeClr>
                </a:solidFill>
              </a:rPr>
              <a:t>Anti-anxiety drugs have other important medical uses, i.e. diazepam can be used as a pre-surgery muscle relaxant, beta-blockers are used to regulate cardiac rhythms</a:t>
            </a:r>
          </a:p>
          <a:p>
            <a:pPr>
              <a:buFont typeface="Wingdings" panose="05000000000000000000" pitchFamily="2" charset="2"/>
              <a:buChar char="v"/>
            </a:pPr>
            <a:endParaRPr lang="en-GB" sz="2400" dirty="0">
              <a:solidFill>
                <a:schemeClr val="accent5">
                  <a:lumMod val="50000"/>
                </a:schemeClr>
              </a:solidFill>
              <a:latin typeface="Californian FB" panose="0207040306080B030204" pitchFamily="18" charset="0"/>
            </a:endParaRPr>
          </a:p>
          <a:p>
            <a:pPr>
              <a:buFont typeface="Wingdings" panose="05000000000000000000" pitchFamily="2" charset="2"/>
              <a:buChar char="v"/>
            </a:pPr>
            <a:endParaRPr lang="en-GB" sz="2400" dirty="0">
              <a:solidFill>
                <a:schemeClr val="accent5">
                  <a:lumMod val="50000"/>
                </a:schemeClr>
              </a:solidFill>
              <a:latin typeface="Californian FB" panose="0207040306080B030204" pitchFamily="18" charset="0"/>
            </a:endParaRPr>
          </a:p>
        </p:txBody>
      </p:sp>
    </p:spTree>
    <p:extLst>
      <p:ext uri="{BB962C8B-B14F-4D97-AF65-F5344CB8AC3E}">
        <p14:creationId xmlns:p14="http://schemas.microsoft.com/office/powerpoint/2010/main" val="318363939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33443" y="1"/>
            <a:ext cx="7125113" cy="1268760"/>
          </a:xfrm>
        </p:spPr>
        <p:txBody>
          <a:bodyPr/>
          <a:lstStyle/>
          <a:p>
            <a:pPr algn="ctr"/>
            <a:r>
              <a:rPr lang="en-GB" dirty="0" smtClean="0">
                <a:solidFill>
                  <a:schemeClr val="accent5">
                    <a:lumMod val="50000"/>
                  </a:schemeClr>
                </a:solidFill>
                <a:latin typeface="+mn-lt"/>
              </a:rPr>
              <a:t>Antipsychotics</a:t>
            </a:r>
            <a:endParaRPr lang="en-GB" dirty="0">
              <a:solidFill>
                <a:schemeClr val="accent5">
                  <a:lumMod val="50000"/>
                </a:schemeClr>
              </a:solidFill>
              <a:latin typeface="+mn-lt"/>
            </a:endParaRPr>
          </a:p>
        </p:txBody>
      </p:sp>
      <p:sp>
        <p:nvSpPr>
          <p:cNvPr id="3" name="Content Placeholder 2"/>
          <p:cNvSpPr>
            <a:spLocks noGrp="1"/>
          </p:cNvSpPr>
          <p:nvPr>
            <p:ph idx="1"/>
          </p:nvPr>
        </p:nvSpPr>
        <p:spPr>
          <a:xfrm>
            <a:off x="1068082" y="1444598"/>
            <a:ext cx="9918366" cy="5008739"/>
          </a:xfrm>
        </p:spPr>
        <p:txBody>
          <a:bodyPr>
            <a:normAutofit/>
          </a:bodyPr>
          <a:lstStyle/>
          <a:p>
            <a:pPr>
              <a:buFont typeface="Wingdings" panose="05000000000000000000" pitchFamily="2" charset="2"/>
              <a:buChar char="v"/>
            </a:pPr>
            <a:r>
              <a:rPr lang="en-GB" sz="2400" dirty="0">
                <a:solidFill>
                  <a:schemeClr val="accent5">
                    <a:lumMod val="50000"/>
                  </a:schemeClr>
                </a:solidFill>
              </a:rPr>
              <a:t>Used mainly in the treatment of schizophrenia</a:t>
            </a:r>
          </a:p>
          <a:p>
            <a:pPr>
              <a:buFont typeface="Wingdings" panose="05000000000000000000" pitchFamily="2" charset="2"/>
              <a:buChar char="v"/>
            </a:pPr>
            <a:r>
              <a:rPr lang="en-GB" sz="2400" i="1" dirty="0">
                <a:solidFill>
                  <a:schemeClr val="accent5">
                    <a:lumMod val="50000"/>
                  </a:schemeClr>
                </a:solidFill>
              </a:rPr>
              <a:t>Typical</a:t>
            </a:r>
            <a:r>
              <a:rPr lang="en-GB" sz="2400" dirty="0">
                <a:solidFill>
                  <a:schemeClr val="accent5">
                    <a:lumMod val="50000"/>
                  </a:schemeClr>
                </a:solidFill>
              </a:rPr>
              <a:t> antipsychotic medication work on so-called typical symptoms of psychosis </a:t>
            </a:r>
            <a:r>
              <a:rPr lang="en-GB" sz="2400" dirty="0" smtClean="0">
                <a:solidFill>
                  <a:schemeClr val="accent5">
                    <a:lumMod val="50000"/>
                  </a:schemeClr>
                </a:solidFill>
              </a:rPr>
              <a:t>(delusions</a:t>
            </a:r>
            <a:r>
              <a:rPr lang="en-GB" sz="2400" dirty="0">
                <a:solidFill>
                  <a:schemeClr val="accent5">
                    <a:lumMod val="50000"/>
                  </a:schemeClr>
                </a:solidFill>
              </a:rPr>
              <a:t>, speech abnormalities </a:t>
            </a:r>
            <a:r>
              <a:rPr lang="en-GB" sz="2400" dirty="0" err="1">
                <a:solidFill>
                  <a:schemeClr val="accent5">
                    <a:lumMod val="50000"/>
                  </a:schemeClr>
                </a:solidFill>
              </a:rPr>
              <a:t>etc</a:t>
            </a:r>
            <a:r>
              <a:rPr lang="en-GB" sz="2400" dirty="0">
                <a:solidFill>
                  <a:schemeClr val="accent5">
                    <a:lumMod val="50000"/>
                  </a:schemeClr>
                </a:solidFill>
              </a:rPr>
              <a:t>) (Neuroleptics). This drug is believed to work across entire mental illness spectrum, considered to have a wide ranging action.</a:t>
            </a:r>
          </a:p>
          <a:p>
            <a:pPr>
              <a:buFont typeface="Wingdings" panose="05000000000000000000" pitchFamily="2" charset="2"/>
              <a:buChar char="v"/>
            </a:pPr>
            <a:r>
              <a:rPr lang="en-GB" sz="2400" i="1" dirty="0">
                <a:solidFill>
                  <a:schemeClr val="accent5">
                    <a:lumMod val="50000"/>
                  </a:schemeClr>
                </a:solidFill>
              </a:rPr>
              <a:t>Atypical</a:t>
            </a:r>
            <a:r>
              <a:rPr lang="en-GB" sz="2400" dirty="0">
                <a:solidFill>
                  <a:schemeClr val="accent5">
                    <a:lumMod val="50000"/>
                  </a:schemeClr>
                </a:solidFill>
              </a:rPr>
              <a:t> antipsychotic medication work on the </a:t>
            </a:r>
            <a:r>
              <a:rPr lang="en-GB" sz="2400" i="1" dirty="0">
                <a:solidFill>
                  <a:schemeClr val="accent5">
                    <a:lumMod val="50000"/>
                  </a:schemeClr>
                </a:solidFill>
              </a:rPr>
              <a:t>atypical</a:t>
            </a:r>
            <a:r>
              <a:rPr lang="en-GB" sz="2400" dirty="0">
                <a:solidFill>
                  <a:schemeClr val="accent5">
                    <a:lumMod val="50000"/>
                  </a:schemeClr>
                </a:solidFill>
              </a:rPr>
              <a:t> symptoms (Flattened mood, loss of motivation)</a:t>
            </a:r>
          </a:p>
          <a:p>
            <a:pPr>
              <a:buFont typeface="Wingdings" panose="05000000000000000000" pitchFamily="2" charset="2"/>
              <a:buChar char="v"/>
            </a:pPr>
            <a:r>
              <a:rPr lang="en-GB" sz="2400" dirty="0">
                <a:solidFill>
                  <a:schemeClr val="accent5">
                    <a:lumMod val="50000"/>
                  </a:schemeClr>
                </a:solidFill>
              </a:rPr>
              <a:t>Chlorpromazine discovered by Henri </a:t>
            </a:r>
            <a:r>
              <a:rPr lang="en-GB" sz="2400" dirty="0" err="1">
                <a:solidFill>
                  <a:schemeClr val="accent5">
                    <a:lumMod val="50000"/>
                  </a:schemeClr>
                </a:solidFill>
              </a:rPr>
              <a:t>Laborit</a:t>
            </a:r>
            <a:r>
              <a:rPr lang="en-GB" sz="2400" dirty="0">
                <a:solidFill>
                  <a:schemeClr val="accent5">
                    <a:lumMod val="50000"/>
                  </a:schemeClr>
                </a:solidFill>
              </a:rPr>
              <a:t> in 1952, discovered by accident and has a wide ranging action working with other general medical conditions.</a:t>
            </a:r>
          </a:p>
          <a:p>
            <a:pPr>
              <a:buFont typeface="Wingdings" panose="05000000000000000000" pitchFamily="2" charset="2"/>
              <a:buChar char="v"/>
            </a:pPr>
            <a:r>
              <a:rPr lang="en-GB" sz="2400" dirty="0">
                <a:solidFill>
                  <a:schemeClr val="accent5">
                    <a:lumMod val="50000"/>
                  </a:schemeClr>
                </a:solidFill>
              </a:rPr>
              <a:t>Antipsychotics mainly work on the dopamine system (Torrey, 2006)</a:t>
            </a:r>
          </a:p>
        </p:txBody>
      </p:sp>
    </p:spTree>
    <p:extLst>
      <p:ext uri="{BB962C8B-B14F-4D97-AF65-F5344CB8AC3E}">
        <p14:creationId xmlns:p14="http://schemas.microsoft.com/office/powerpoint/2010/main" val="40742161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chemeClr val="accent5">
                    <a:lumMod val="50000"/>
                  </a:schemeClr>
                </a:solidFill>
                <a:latin typeface="+mn-lt"/>
              </a:rPr>
              <a:t>Mood Stabilisers</a:t>
            </a:r>
            <a:endParaRPr lang="en-GB" dirty="0">
              <a:solidFill>
                <a:schemeClr val="accent5">
                  <a:lumMod val="50000"/>
                </a:schemeClr>
              </a:solidFill>
              <a:latin typeface="+mn-lt"/>
            </a:endParaRPr>
          </a:p>
        </p:txBody>
      </p:sp>
      <p:sp>
        <p:nvSpPr>
          <p:cNvPr id="3" name="Content Placeholder 2"/>
          <p:cNvSpPr>
            <a:spLocks noGrp="1"/>
          </p:cNvSpPr>
          <p:nvPr>
            <p:ph idx="1"/>
          </p:nvPr>
        </p:nvSpPr>
        <p:spPr>
          <a:xfrm>
            <a:off x="1313970" y="1825625"/>
            <a:ext cx="8583065" cy="4351338"/>
          </a:xfrm>
        </p:spPr>
        <p:txBody>
          <a:bodyPr>
            <a:noAutofit/>
          </a:bodyPr>
          <a:lstStyle/>
          <a:p>
            <a:pPr>
              <a:buFont typeface="Wingdings" panose="05000000000000000000" pitchFamily="2" charset="2"/>
              <a:buChar char="v"/>
            </a:pPr>
            <a:r>
              <a:rPr lang="en-GB" dirty="0">
                <a:solidFill>
                  <a:schemeClr val="accent5">
                    <a:lumMod val="50000"/>
                  </a:schemeClr>
                </a:solidFill>
              </a:rPr>
              <a:t>A number of drugs are used in the treatment of bipolar disorder</a:t>
            </a:r>
          </a:p>
          <a:p>
            <a:pPr>
              <a:buFont typeface="Wingdings" panose="05000000000000000000" pitchFamily="2" charset="2"/>
              <a:buChar char="v"/>
            </a:pPr>
            <a:r>
              <a:rPr lang="en-GB" dirty="0">
                <a:solidFill>
                  <a:schemeClr val="accent5">
                    <a:lumMod val="50000"/>
                  </a:schemeClr>
                </a:solidFill>
              </a:rPr>
              <a:t>These include lithium components, some antipsychotics and certain benzodiazepines, sometimes a number of approaches are needed in the treatment of bipolar.</a:t>
            </a:r>
          </a:p>
          <a:p>
            <a:pPr>
              <a:buFont typeface="Wingdings" panose="05000000000000000000" pitchFamily="2" charset="2"/>
              <a:buChar char="v"/>
            </a:pPr>
            <a:r>
              <a:rPr lang="en-GB" dirty="0">
                <a:solidFill>
                  <a:schemeClr val="accent5">
                    <a:lumMod val="50000"/>
                  </a:schemeClr>
                </a:solidFill>
              </a:rPr>
              <a:t>Major or minor tranquillisers might be used if manic episodes are sufficiently disruptive.</a:t>
            </a:r>
          </a:p>
          <a:p>
            <a:pPr>
              <a:buFont typeface="Wingdings" panose="05000000000000000000" pitchFamily="2" charset="2"/>
              <a:buChar char="v"/>
            </a:pPr>
            <a:r>
              <a:rPr lang="en-GB" dirty="0">
                <a:solidFill>
                  <a:schemeClr val="accent5">
                    <a:lumMod val="50000"/>
                  </a:schemeClr>
                </a:solidFill>
              </a:rPr>
              <a:t>Drugs that also have prophylactic (preventative) effects (mood stabilisers) may also be used.</a:t>
            </a:r>
          </a:p>
          <a:p>
            <a:pPr marL="0" indent="0">
              <a:buNone/>
            </a:pPr>
            <a:endParaRPr lang="en-GB" dirty="0">
              <a:solidFill>
                <a:schemeClr val="accent5">
                  <a:lumMod val="50000"/>
                </a:schemeClr>
              </a:solidFill>
              <a:latin typeface="Californian FB" panose="0207040306080B030204" pitchFamily="18" charset="0"/>
            </a:endParaRPr>
          </a:p>
        </p:txBody>
      </p:sp>
    </p:spTree>
    <p:extLst>
      <p:ext uri="{BB962C8B-B14F-4D97-AF65-F5344CB8AC3E}">
        <p14:creationId xmlns:p14="http://schemas.microsoft.com/office/powerpoint/2010/main" val="19122859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7609" y="0"/>
            <a:ext cx="7125113" cy="1185123"/>
          </a:xfrm>
        </p:spPr>
        <p:txBody>
          <a:bodyPr/>
          <a:lstStyle/>
          <a:p>
            <a:pPr algn="ctr"/>
            <a:r>
              <a:rPr lang="en-GB" dirty="0" smtClean="0">
                <a:solidFill>
                  <a:schemeClr val="accent5">
                    <a:lumMod val="50000"/>
                  </a:schemeClr>
                </a:solidFill>
                <a:latin typeface="+mn-lt"/>
              </a:rPr>
              <a:t>Mood Stabilisers</a:t>
            </a:r>
            <a:endParaRPr lang="en-GB" dirty="0">
              <a:solidFill>
                <a:schemeClr val="accent5">
                  <a:lumMod val="50000"/>
                </a:schemeClr>
              </a:solidFill>
              <a:latin typeface="+mn-lt"/>
            </a:endParaRPr>
          </a:p>
        </p:txBody>
      </p:sp>
      <p:graphicFrame>
        <p:nvGraphicFramePr>
          <p:cNvPr id="12" name="Diagram 11"/>
          <p:cNvGraphicFramePr/>
          <p:nvPr>
            <p:extLst/>
          </p:nvPr>
        </p:nvGraphicFramePr>
        <p:xfrm>
          <a:off x="1703512" y="1052736"/>
          <a:ext cx="8820472" cy="56886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3457367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33443" y="-243407"/>
            <a:ext cx="7125113" cy="1368152"/>
          </a:xfrm>
        </p:spPr>
        <p:txBody>
          <a:bodyPr>
            <a:normAutofit fontScale="90000"/>
          </a:bodyPr>
          <a:lstStyle/>
          <a:p>
            <a:pPr algn="ctr"/>
            <a:r>
              <a:rPr lang="en-GB" dirty="0" smtClean="0">
                <a:solidFill>
                  <a:schemeClr val="accent5">
                    <a:lumMod val="50000"/>
                  </a:schemeClr>
                </a:solidFill>
                <a:latin typeface="Californian FB" panose="0207040306080B030204" pitchFamily="18" charset="0"/>
              </a:rPr>
              <a:t/>
            </a:r>
            <a:br>
              <a:rPr lang="en-GB" dirty="0" smtClean="0">
                <a:solidFill>
                  <a:schemeClr val="accent5">
                    <a:lumMod val="50000"/>
                  </a:schemeClr>
                </a:solidFill>
                <a:latin typeface="Californian FB" panose="0207040306080B030204" pitchFamily="18" charset="0"/>
              </a:rPr>
            </a:br>
            <a:r>
              <a:rPr lang="en-GB" dirty="0">
                <a:solidFill>
                  <a:schemeClr val="accent5">
                    <a:lumMod val="50000"/>
                  </a:schemeClr>
                </a:solidFill>
                <a:latin typeface="Californian FB" panose="0207040306080B030204" pitchFamily="18" charset="0"/>
              </a:rPr>
              <a:t/>
            </a:r>
            <a:br>
              <a:rPr lang="en-GB" dirty="0">
                <a:solidFill>
                  <a:schemeClr val="accent5">
                    <a:lumMod val="50000"/>
                  </a:schemeClr>
                </a:solidFill>
                <a:latin typeface="Californian FB" panose="0207040306080B030204" pitchFamily="18" charset="0"/>
              </a:rPr>
            </a:br>
            <a:r>
              <a:rPr lang="en-GB" sz="2800" b="1" dirty="0">
                <a:solidFill>
                  <a:schemeClr val="accent5">
                    <a:lumMod val="50000"/>
                  </a:schemeClr>
                </a:solidFill>
                <a:latin typeface="+mn-lt"/>
              </a:rPr>
              <a:t>Pharmacological Treatment V Psychotherapeutic Treatment</a:t>
            </a:r>
            <a:br>
              <a:rPr lang="en-GB" sz="2800" b="1" dirty="0">
                <a:solidFill>
                  <a:schemeClr val="accent5">
                    <a:lumMod val="50000"/>
                  </a:schemeClr>
                </a:solidFill>
                <a:latin typeface="+mn-lt"/>
              </a:rPr>
            </a:br>
            <a:endParaRPr lang="en-GB" sz="2800" b="1" dirty="0">
              <a:solidFill>
                <a:schemeClr val="accent5">
                  <a:lumMod val="50000"/>
                </a:schemeClr>
              </a:solidFill>
              <a:latin typeface="+mn-lt"/>
            </a:endParaRPr>
          </a:p>
        </p:txBody>
      </p:sp>
      <p:sp>
        <p:nvSpPr>
          <p:cNvPr id="3" name="Content Placeholder 2"/>
          <p:cNvSpPr>
            <a:spLocks noGrp="1"/>
          </p:cNvSpPr>
          <p:nvPr>
            <p:ph idx="1"/>
          </p:nvPr>
        </p:nvSpPr>
        <p:spPr>
          <a:xfrm>
            <a:off x="1513756" y="1636699"/>
            <a:ext cx="9497464" cy="5221301"/>
          </a:xfrm>
        </p:spPr>
        <p:txBody>
          <a:bodyPr>
            <a:normAutofit/>
          </a:bodyPr>
          <a:lstStyle/>
          <a:p>
            <a:pPr>
              <a:buFont typeface="Wingdings" panose="05000000000000000000" pitchFamily="2" charset="2"/>
              <a:buChar char="v"/>
            </a:pPr>
            <a:r>
              <a:rPr lang="en-GB" dirty="0">
                <a:solidFill>
                  <a:schemeClr val="accent5">
                    <a:lumMod val="50000"/>
                  </a:schemeClr>
                </a:solidFill>
              </a:rPr>
              <a:t>The mind-body dilemma underpins much of the debate over the psychological  explanations of the mental disorders. </a:t>
            </a:r>
          </a:p>
          <a:p>
            <a:pPr>
              <a:buFont typeface="Wingdings" panose="05000000000000000000" pitchFamily="2" charset="2"/>
              <a:buChar char="v"/>
            </a:pPr>
            <a:r>
              <a:rPr lang="en-GB" dirty="0">
                <a:solidFill>
                  <a:schemeClr val="accent5">
                    <a:lumMod val="50000"/>
                  </a:schemeClr>
                </a:solidFill>
              </a:rPr>
              <a:t>Are these disorders caused by psychological dysfunctions in the psyche (mind) or by physical dysfunctions in the body or brain?</a:t>
            </a:r>
          </a:p>
          <a:p>
            <a:pPr>
              <a:buFont typeface="Wingdings" panose="05000000000000000000" pitchFamily="2" charset="2"/>
              <a:buChar char="v"/>
            </a:pPr>
            <a:r>
              <a:rPr lang="en-GB" dirty="0">
                <a:solidFill>
                  <a:schemeClr val="accent5">
                    <a:lumMod val="50000"/>
                  </a:schemeClr>
                </a:solidFill>
              </a:rPr>
              <a:t>Biomedical Model</a:t>
            </a:r>
          </a:p>
          <a:p>
            <a:pPr>
              <a:buFont typeface="Wingdings" panose="05000000000000000000" pitchFamily="2" charset="2"/>
              <a:buChar char="v"/>
            </a:pPr>
            <a:r>
              <a:rPr lang="en-GB" dirty="0">
                <a:solidFill>
                  <a:schemeClr val="accent5">
                    <a:lumMod val="50000"/>
                  </a:schemeClr>
                </a:solidFill>
              </a:rPr>
              <a:t>Bio-psychosocial model</a:t>
            </a:r>
          </a:p>
          <a:p>
            <a:pPr>
              <a:buFont typeface="Wingdings" panose="05000000000000000000" pitchFamily="2" charset="2"/>
              <a:buChar char="v"/>
            </a:pPr>
            <a:r>
              <a:rPr lang="en-GB" dirty="0">
                <a:solidFill>
                  <a:schemeClr val="accent5">
                    <a:lumMod val="50000"/>
                  </a:schemeClr>
                </a:solidFill>
              </a:rPr>
              <a:t>Modern research is narrowing the gap between cognition patterns and neurological and physiological functions.</a:t>
            </a:r>
          </a:p>
        </p:txBody>
      </p:sp>
    </p:spTree>
    <p:extLst>
      <p:ext uri="{BB962C8B-B14F-4D97-AF65-F5344CB8AC3E}">
        <p14:creationId xmlns:p14="http://schemas.microsoft.com/office/powerpoint/2010/main" val="91101379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39616" y="188641"/>
            <a:ext cx="7123080" cy="924475"/>
          </a:xfrm>
        </p:spPr>
        <p:txBody>
          <a:bodyPr>
            <a:normAutofit fontScale="90000"/>
          </a:bodyPr>
          <a:lstStyle/>
          <a:p>
            <a:r>
              <a:rPr lang="en-GB" dirty="0" smtClean="0">
                <a:solidFill>
                  <a:schemeClr val="accent5">
                    <a:lumMod val="50000"/>
                  </a:schemeClr>
                </a:solidFill>
                <a:latin typeface="+mn-lt"/>
              </a:rPr>
              <a:t>Is psychopharmacology ever justified?</a:t>
            </a:r>
            <a:endParaRPr lang="en-GB" dirty="0">
              <a:solidFill>
                <a:schemeClr val="accent5">
                  <a:lumMod val="50000"/>
                </a:schemeClr>
              </a:solidFill>
              <a:latin typeface="+mn-lt"/>
            </a:endParaRPr>
          </a:p>
        </p:txBody>
      </p:sp>
      <p:sp>
        <p:nvSpPr>
          <p:cNvPr id="5" name="Content Placeholder 4"/>
          <p:cNvSpPr>
            <a:spLocks noGrp="1"/>
          </p:cNvSpPr>
          <p:nvPr>
            <p:ph sz="half" idx="1"/>
          </p:nvPr>
        </p:nvSpPr>
        <p:spPr>
          <a:xfrm>
            <a:off x="537882" y="1552175"/>
            <a:ext cx="8398649" cy="4973169"/>
          </a:xfrm>
        </p:spPr>
        <p:txBody>
          <a:bodyPr>
            <a:noAutofit/>
          </a:bodyPr>
          <a:lstStyle/>
          <a:p>
            <a:pPr>
              <a:buFont typeface="Wingdings" panose="05000000000000000000" pitchFamily="2" charset="2"/>
              <a:buChar char="v"/>
            </a:pPr>
            <a:r>
              <a:rPr lang="en-GB" sz="2400" dirty="0">
                <a:solidFill>
                  <a:schemeClr val="accent5">
                    <a:lumMod val="50000"/>
                  </a:schemeClr>
                </a:solidFill>
              </a:rPr>
              <a:t>Advances in medical science have been useful in terms of helping us to understand the aetiology and cause of many infectious diseases such as Coronary Heart Disease (CHD) and Aids</a:t>
            </a:r>
          </a:p>
          <a:p>
            <a:pPr>
              <a:buFont typeface="Wingdings" panose="05000000000000000000" pitchFamily="2" charset="2"/>
              <a:buChar char="v"/>
            </a:pPr>
            <a:r>
              <a:rPr lang="en-GB" sz="2400" dirty="0">
                <a:solidFill>
                  <a:schemeClr val="accent5">
                    <a:lumMod val="50000"/>
                  </a:schemeClr>
                </a:solidFill>
              </a:rPr>
              <a:t>Socrates(469-399BC)  viewed psychological distress as a blessing and an opportunity to change and take control of one’s life experience.</a:t>
            </a:r>
          </a:p>
          <a:p>
            <a:pPr>
              <a:buFont typeface="Wingdings" panose="05000000000000000000" pitchFamily="2" charset="2"/>
              <a:buChar char="v"/>
            </a:pPr>
            <a:r>
              <a:rPr lang="en-GB" sz="2400" dirty="0">
                <a:solidFill>
                  <a:schemeClr val="accent5">
                    <a:lumMod val="50000"/>
                  </a:schemeClr>
                </a:solidFill>
              </a:rPr>
              <a:t>Feminists argue that women depressed as a result of their home or relationship situation may be sedated by medication and  surrender the power to rectify their situation.</a:t>
            </a:r>
          </a:p>
          <a:p>
            <a:pPr>
              <a:buFont typeface="Wingdings" panose="05000000000000000000" pitchFamily="2" charset="2"/>
              <a:buChar char="v"/>
            </a:pPr>
            <a:r>
              <a:rPr lang="en-GB" sz="2400" dirty="0">
                <a:solidFill>
                  <a:schemeClr val="accent5">
                    <a:lumMod val="50000"/>
                  </a:schemeClr>
                </a:solidFill>
              </a:rPr>
              <a:t>Medication might  suppress the negative emotions that  might power change and escape from the work of self reflection</a:t>
            </a:r>
          </a:p>
        </p:txBody>
      </p:sp>
      <p:pic>
        <p:nvPicPr>
          <p:cNvPr id="1027" name="Picture 3" descr="C:\Users\edu-aw\Pictures\jack nicholson.png"/>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9043028" y="188641"/>
            <a:ext cx="2857500" cy="302433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43028" y="2634603"/>
            <a:ext cx="2901922" cy="28083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1351862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567609" y="332658"/>
            <a:ext cx="7125113" cy="443430"/>
          </a:xfrm>
        </p:spPr>
        <p:txBody>
          <a:bodyPr>
            <a:normAutofit fontScale="90000"/>
          </a:bodyPr>
          <a:lstStyle/>
          <a:p>
            <a:pPr algn="ctr"/>
            <a:r>
              <a:rPr lang="en-GB" dirty="0" smtClean="0">
                <a:solidFill>
                  <a:schemeClr val="accent5">
                    <a:lumMod val="50000"/>
                  </a:schemeClr>
                </a:solidFill>
                <a:latin typeface="+mn-lt"/>
              </a:rPr>
              <a:t>Placebo Effect</a:t>
            </a:r>
            <a:endParaRPr lang="en-GB" dirty="0">
              <a:solidFill>
                <a:schemeClr val="accent5">
                  <a:lumMod val="50000"/>
                </a:schemeClr>
              </a:solidFill>
              <a:latin typeface="+mn-lt"/>
            </a:endParaRPr>
          </a:p>
        </p:txBody>
      </p:sp>
      <p:sp>
        <p:nvSpPr>
          <p:cNvPr id="7" name="Content Placeholder 6"/>
          <p:cNvSpPr>
            <a:spLocks noGrp="1"/>
          </p:cNvSpPr>
          <p:nvPr>
            <p:ph idx="1"/>
          </p:nvPr>
        </p:nvSpPr>
        <p:spPr>
          <a:xfrm>
            <a:off x="1275551" y="952820"/>
            <a:ext cx="9897034" cy="5284492"/>
          </a:xfrm>
        </p:spPr>
        <p:txBody>
          <a:bodyPr>
            <a:noAutofit/>
          </a:bodyPr>
          <a:lstStyle/>
          <a:p>
            <a:pPr>
              <a:buFont typeface="Wingdings" panose="05000000000000000000" pitchFamily="2" charset="2"/>
              <a:buChar char="v"/>
            </a:pPr>
            <a:r>
              <a:rPr lang="en-GB" sz="2400" dirty="0">
                <a:solidFill>
                  <a:schemeClr val="accent5">
                    <a:lumMod val="50000"/>
                  </a:schemeClr>
                </a:solidFill>
              </a:rPr>
              <a:t>The placebo effect remains an important hidden element in psychiatry</a:t>
            </a:r>
          </a:p>
          <a:p>
            <a:pPr>
              <a:buFont typeface="Wingdings" panose="05000000000000000000" pitchFamily="2" charset="2"/>
              <a:buChar char="v"/>
            </a:pPr>
            <a:r>
              <a:rPr lang="en-GB" sz="2400" dirty="0">
                <a:solidFill>
                  <a:schemeClr val="accent5">
                    <a:lumMod val="50000"/>
                  </a:schemeClr>
                </a:solidFill>
              </a:rPr>
              <a:t>A recent reanalysis of the effects of antidepressants that included unpublished  studies demonstrate that the outcome of placebo was no different in people with mild to moderate depression, even though the published studies suggest otherwise (Kirsch, 2008).</a:t>
            </a:r>
          </a:p>
          <a:p>
            <a:pPr>
              <a:buFont typeface="Wingdings" panose="05000000000000000000" pitchFamily="2" charset="2"/>
              <a:buChar char="v"/>
            </a:pPr>
            <a:r>
              <a:rPr lang="en-GB" sz="2400" dirty="0">
                <a:solidFill>
                  <a:schemeClr val="accent5">
                    <a:lumMod val="50000"/>
                  </a:schemeClr>
                </a:solidFill>
              </a:rPr>
              <a:t>We have to consider other factors such as the time  people might have been waiting for treatment for example</a:t>
            </a:r>
          </a:p>
          <a:p>
            <a:pPr>
              <a:buFont typeface="Wingdings" panose="05000000000000000000" pitchFamily="2" charset="2"/>
              <a:buChar char="v"/>
            </a:pPr>
            <a:r>
              <a:rPr lang="en-GB" sz="2400" dirty="0">
                <a:solidFill>
                  <a:schemeClr val="accent5">
                    <a:lumMod val="50000"/>
                  </a:schemeClr>
                </a:solidFill>
              </a:rPr>
              <a:t>Jerome Frank (1961) argued the placebo effect of  psychotherapy, suggesting that it depends on what patients believe or have most faith in (</a:t>
            </a:r>
            <a:r>
              <a:rPr lang="en-GB" sz="2400" dirty="0" err="1">
                <a:solidFill>
                  <a:schemeClr val="accent5">
                    <a:lumMod val="50000"/>
                  </a:schemeClr>
                </a:solidFill>
              </a:rPr>
              <a:t>Chilvers</a:t>
            </a:r>
            <a:r>
              <a:rPr lang="en-GB" sz="2400" dirty="0">
                <a:solidFill>
                  <a:schemeClr val="accent5">
                    <a:lumMod val="50000"/>
                  </a:schemeClr>
                </a:solidFill>
              </a:rPr>
              <a:t>, 2001 argues against this)</a:t>
            </a:r>
          </a:p>
          <a:p>
            <a:pPr>
              <a:buFont typeface="Wingdings" panose="05000000000000000000" pitchFamily="2" charset="2"/>
              <a:buChar char="v"/>
            </a:pPr>
            <a:r>
              <a:rPr lang="en-GB" sz="2400" dirty="0">
                <a:solidFill>
                  <a:schemeClr val="accent5">
                    <a:lumMod val="50000"/>
                  </a:schemeClr>
                </a:solidFill>
              </a:rPr>
              <a:t>There is strong evidence that severe depression, mania, psychosis and ADHD improve with drug intervention </a:t>
            </a:r>
          </a:p>
        </p:txBody>
      </p:sp>
    </p:spTree>
    <p:extLst>
      <p:ext uri="{BB962C8B-B14F-4D97-AF65-F5344CB8AC3E}">
        <p14:creationId xmlns:p14="http://schemas.microsoft.com/office/powerpoint/2010/main" val="115656614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33443" y="116633"/>
            <a:ext cx="7123080" cy="1483567"/>
          </a:xfrm>
        </p:spPr>
        <p:txBody>
          <a:bodyPr/>
          <a:lstStyle/>
          <a:p>
            <a:pPr algn="ctr"/>
            <a:endParaRPr lang="en-GB" b="1" dirty="0">
              <a:solidFill>
                <a:schemeClr val="accent5">
                  <a:lumMod val="50000"/>
                </a:schemeClr>
              </a:solidFill>
              <a:latin typeface="Californian FB" panose="0207040306080B030204" pitchFamily="18" charset="0"/>
            </a:endParaRPr>
          </a:p>
        </p:txBody>
      </p:sp>
      <p:sp>
        <p:nvSpPr>
          <p:cNvPr id="3" name="Content Placeholder 2"/>
          <p:cNvSpPr>
            <a:spLocks noGrp="1"/>
          </p:cNvSpPr>
          <p:nvPr>
            <p:ph sz="half" idx="1"/>
          </p:nvPr>
        </p:nvSpPr>
        <p:spPr>
          <a:xfrm>
            <a:off x="530198" y="2036269"/>
            <a:ext cx="5997850" cy="4633091"/>
          </a:xfrm>
        </p:spPr>
        <p:txBody>
          <a:bodyPr>
            <a:normAutofit/>
          </a:bodyPr>
          <a:lstStyle/>
          <a:p>
            <a:pPr>
              <a:buFont typeface="Wingdings" panose="05000000000000000000" pitchFamily="2" charset="2"/>
              <a:buChar char="v"/>
            </a:pPr>
            <a:r>
              <a:rPr lang="en-GB" sz="2400" i="1" dirty="0">
                <a:solidFill>
                  <a:schemeClr val="accent5">
                    <a:lumMod val="50000"/>
                  </a:schemeClr>
                </a:solidFill>
                <a:latin typeface="Californian FB" panose="0207040306080B030204" pitchFamily="18" charset="0"/>
              </a:rPr>
              <a:t>‘</a:t>
            </a:r>
            <a:r>
              <a:rPr lang="en-GB" sz="2400" i="1" dirty="0">
                <a:solidFill>
                  <a:schemeClr val="accent5">
                    <a:lumMod val="50000"/>
                  </a:schemeClr>
                </a:solidFill>
              </a:rPr>
              <a:t>THE UNEXAMINED LIFE IS NOT WORTH LIVING’ ‘We may not find what we seek, but the life we live will be one that strengthens our inner selves’ </a:t>
            </a:r>
            <a:r>
              <a:rPr lang="en-GB" sz="2400" dirty="0">
                <a:solidFill>
                  <a:schemeClr val="accent5">
                    <a:lumMod val="50000"/>
                  </a:schemeClr>
                </a:solidFill>
              </a:rPr>
              <a:t>Socrates (469-399BC)</a:t>
            </a:r>
          </a:p>
          <a:p>
            <a:pPr>
              <a:buFont typeface="Wingdings" panose="05000000000000000000" pitchFamily="2" charset="2"/>
              <a:buChar char="v"/>
            </a:pPr>
            <a:r>
              <a:rPr lang="en-GB" sz="2400" dirty="0">
                <a:solidFill>
                  <a:schemeClr val="accent5">
                    <a:lumMod val="50000"/>
                  </a:schemeClr>
                </a:solidFill>
              </a:rPr>
              <a:t>Dysphoria is a natural part of being human and persists even when artificially numbed.</a:t>
            </a:r>
          </a:p>
          <a:p>
            <a:pPr>
              <a:buFont typeface="Wingdings" panose="05000000000000000000" pitchFamily="2" charset="2"/>
              <a:buChar char="v"/>
            </a:pPr>
            <a:r>
              <a:rPr lang="en-GB" sz="2400" dirty="0">
                <a:solidFill>
                  <a:schemeClr val="accent5">
                    <a:lumMod val="50000"/>
                  </a:schemeClr>
                </a:solidFill>
              </a:rPr>
              <a:t>Therefore, dysphoria has an important function that is necessary for survival</a:t>
            </a:r>
          </a:p>
        </p:txBody>
      </p:sp>
      <p:pic>
        <p:nvPicPr>
          <p:cNvPr id="2050" name="Picture 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456041" y="1484784"/>
            <a:ext cx="2997353" cy="4051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512875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loud Callout 3"/>
          <p:cNvSpPr/>
          <p:nvPr/>
        </p:nvSpPr>
        <p:spPr>
          <a:xfrm>
            <a:off x="1552849" y="29412"/>
            <a:ext cx="9036496" cy="6000768"/>
          </a:xfrm>
          <a:prstGeom prst="cloudCallou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71500" indent="-571500" algn="ctr">
              <a:buFont typeface="Wingdings" panose="05000000000000000000" pitchFamily="2" charset="2"/>
              <a:buChar char="v"/>
            </a:pPr>
            <a:r>
              <a:rPr lang="en-GB" sz="3600" b="1" dirty="0">
                <a:solidFill>
                  <a:schemeClr val="tx2">
                    <a:lumMod val="50000"/>
                  </a:schemeClr>
                </a:solidFill>
                <a:latin typeface="Californian FB" pitchFamily="18" charset="0"/>
              </a:rPr>
              <a:t>Do drugs prevent people from overcoming their own problems?</a:t>
            </a:r>
          </a:p>
        </p:txBody>
      </p:sp>
    </p:spTree>
    <p:extLst>
      <p:ext uri="{BB962C8B-B14F-4D97-AF65-F5344CB8AC3E}">
        <p14:creationId xmlns:p14="http://schemas.microsoft.com/office/powerpoint/2010/main" val="174072558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loud Callout 3"/>
          <p:cNvSpPr/>
          <p:nvPr/>
        </p:nvSpPr>
        <p:spPr>
          <a:xfrm>
            <a:off x="2362377" y="399806"/>
            <a:ext cx="9036496" cy="6000768"/>
          </a:xfrm>
          <a:prstGeom prst="cloudCallou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71500" indent="-571500" algn="ctr">
              <a:buFont typeface="Wingdings" panose="05000000000000000000" pitchFamily="2" charset="2"/>
              <a:buChar char="v"/>
            </a:pPr>
            <a:r>
              <a:rPr lang="en-GB" sz="3600" b="1" dirty="0" smtClean="0">
                <a:solidFill>
                  <a:schemeClr val="tx2">
                    <a:lumMod val="50000"/>
                  </a:schemeClr>
                </a:solidFill>
                <a:latin typeface="Californian FB" pitchFamily="18" charset="0"/>
              </a:rPr>
              <a:t>Are </a:t>
            </a:r>
            <a:r>
              <a:rPr lang="en-GB" sz="3600" b="1" dirty="0">
                <a:solidFill>
                  <a:schemeClr val="tx2">
                    <a:lumMod val="50000"/>
                  </a:schemeClr>
                </a:solidFill>
                <a:latin typeface="Californian FB" pitchFamily="18" charset="0"/>
              </a:rPr>
              <a:t>we becoming ‘Cosmetic Psychiatrists’?</a:t>
            </a:r>
          </a:p>
          <a:p>
            <a:pPr algn="ctr"/>
            <a:endParaRPr lang="en-GB" sz="3600" b="1" dirty="0">
              <a:solidFill>
                <a:schemeClr val="tx2">
                  <a:lumMod val="50000"/>
                </a:schemeClr>
              </a:solidFill>
              <a:latin typeface="Californian FB" pitchFamily="18" charset="0"/>
            </a:endParaRPr>
          </a:p>
          <a:p>
            <a:pPr marL="571500" indent="-571500" algn="ctr">
              <a:buFont typeface="Wingdings" panose="05000000000000000000" pitchFamily="2" charset="2"/>
              <a:buChar char="v"/>
            </a:pPr>
            <a:r>
              <a:rPr lang="en-GB" sz="3600" b="1" dirty="0">
                <a:solidFill>
                  <a:schemeClr val="tx2">
                    <a:lumMod val="50000"/>
                  </a:schemeClr>
                </a:solidFill>
                <a:latin typeface="Californian FB" pitchFamily="18" charset="0"/>
              </a:rPr>
              <a:t>Is this ‘Social Engineering</a:t>
            </a:r>
            <a:r>
              <a:rPr lang="en-GB" sz="3600" dirty="0">
                <a:solidFill>
                  <a:schemeClr val="tx2">
                    <a:lumMod val="50000"/>
                  </a:schemeClr>
                </a:solidFill>
                <a:latin typeface="Californian FB" pitchFamily="18" charset="0"/>
              </a:rPr>
              <a:t>’?</a:t>
            </a:r>
          </a:p>
        </p:txBody>
      </p:sp>
    </p:spTree>
    <p:extLst>
      <p:ext uri="{BB962C8B-B14F-4D97-AF65-F5344CB8AC3E}">
        <p14:creationId xmlns:p14="http://schemas.microsoft.com/office/powerpoint/2010/main" val="43747240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loud Callout 3"/>
          <p:cNvSpPr/>
          <p:nvPr/>
        </p:nvSpPr>
        <p:spPr>
          <a:xfrm>
            <a:off x="1552849" y="29412"/>
            <a:ext cx="9036496" cy="6000768"/>
          </a:xfrm>
          <a:prstGeom prst="cloudCallou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71500" indent="-571500" algn="ctr">
              <a:buFont typeface="Wingdings" panose="05000000000000000000" pitchFamily="2" charset="2"/>
              <a:buChar char="v"/>
            </a:pPr>
            <a:r>
              <a:rPr lang="en-GB" sz="2800" b="1" dirty="0">
                <a:solidFill>
                  <a:schemeClr val="tx2">
                    <a:lumMod val="75000"/>
                  </a:schemeClr>
                </a:solidFill>
                <a:latin typeface="Californian FB" pitchFamily="18" charset="0"/>
              </a:rPr>
              <a:t>Suppose we could add  a drug to the public water supply that wiped out fascist or discriminatory thinking?</a:t>
            </a:r>
          </a:p>
          <a:p>
            <a:pPr algn="ctr"/>
            <a:endParaRPr lang="en-GB" sz="2800" b="1" dirty="0">
              <a:solidFill>
                <a:schemeClr val="tx2">
                  <a:lumMod val="75000"/>
                </a:schemeClr>
              </a:solidFill>
              <a:latin typeface="Californian FB" pitchFamily="18" charset="0"/>
            </a:endParaRPr>
          </a:p>
          <a:p>
            <a:pPr marL="571500" indent="-571500" algn="ctr">
              <a:buFont typeface="Wingdings" panose="05000000000000000000" pitchFamily="2" charset="2"/>
              <a:buChar char="v"/>
            </a:pPr>
            <a:r>
              <a:rPr lang="en-GB" sz="2800" b="1" dirty="0">
                <a:solidFill>
                  <a:schemeClr val="tx2">
                    <a:lumMod val="75000"/>
                  </a:schemeClr>
                </a:solidFill>
                <a:latin typeface="Californian FB" pitchFamily="18" charset="0"/>
              </a:rPr>
              <a:t>What about ‘controlling the birth rate’ – what would the arguments be of this sort of chemical ‘social engineering’?</a:t>
            </a:r>
          </a:p>
        </p:txBody>
      </p:sp>
    </p:spTree>
    <p:extLst>
      <p:ext uri="{BB962C8B-B14F-4D97-AF65-F5344CB8AC3E}">
        <p14:creationId xmlns:p14="http://schemas.microsoft.com/office/powerpoint/2010/main" val="52127343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loud Callout 3"/>
          <p:cNvSpPr/>
          <p:nvPr/>
        </p:nvSpPr>
        <p:spPr>
          <a:xfrm>
            <a:off x="820526" y="376520"/>
            <a:ext cx="9036496" cy="6000768"/>
          </a:xfrm>
          <a:prstGeom prst="cloudCallou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71500" indent="-571500" algn="ctr">
              <a:buFont typeface="Wingdings" panose="05000000000000000000" pitchFamily="2" charset="2"/>
              <a:buChar char="v"/>
            </a:pPr>
            <a:r>
              <a:rPr lang="en-GB" sz="2800" b="1" dirty="0">
                <a:solidFill>
                  <a:schemeClr val="tx2">
                    <a:lumMod val="50000"/>
                  </a:schemeClr>
                </a:solidFill>
                <a:latin typeface="Californian FB" pitchFamily="18" charset="0"/>
              </a:rPr>
              <a:t>Can counselling take place when the client is very much under the influence of a mood-affecting  substance or intoxicated?</a:t>
            </a:r>
          </a:p>
          <a:p>
            <a:pPr marL="571500" indent="-571500" algn="ctr">
              <a:buFont typeface="Wingdings" panose="05000000000000000000" pitchFamily="2" charset="2"/>
              <a:buChar char="v"/>
            </a:pPr>
            <a:endParaRPr lang="en-GB" sz="2800" b="1" dirty="0">
              <a:solidFill>
                <a:schemeClr val="tx2">
                  <a:lumMod val="50000"/>
                </a:schemeClr>
              </a:solidFill>
              <a:latin typeface="Californian FB" pitchFamily="18" charset="0"/>
            </a:endParaRPr>
          </a:p>
          <a:p>
            <a:pPr marL="571500" indent="-571500" algn="ctr">
              <a:buFont typeface="Wingdings" panose="05000000000000000000" pitchFamily="2" charset="2"/>
              <a:buChar char="v"/>
            </a:pPr>
            <a:r>
              <a:rPr lang="en-GB" sz="2800" b="1" dirty="0">
                <a:solidFill>
                  <a:schemeClr val="tx2">
                    <a:lumMod val="50000"/>
                  </a:schemeClr>
                </a:solidFill>
                <a:latin typeface="Californian FB" pitchFamily="18" charset="0"/>
              </a:rPr>
              <a:t>Consider the ethical implications of  the therapist taking a mood-affecting drug?</a:t>
            </a:r>
          </a:p>
        </p:txBody>
      </p:sp>
    </p:spTree>
    <p:extLst>
      <p:ext uri="{BB962C8B-B14F-4D97-AF65-F5344CB8AC3E}">
        <p14:creationId xmlns:p14="http://schemas.microsoft.com/office/powerpoint/2010/main" val="243413012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800" dirty="0">
                <a:solidFill>
                  <a:schemeClr val="accent5">
                    <a:lumMod val="50000"/>
                  </a:schemeClr>
                </a:solidFill>
                <a:latin typeface="+mn-lt"/>
              </a:rPr>
              <a:t>Resources</a:t>
            </a:r>
            <a:br>
              <a:rPr lang="en-GB" sz="2800" dirty="0">
                <a:solidFill>
                  <a:schemeClr val="accent5">
                    <a:lumMod val="50000"/>
                  </a:schemeClr>
                </a:solidFill>
                <a:latin typeface="+mn-lt"/>
              </a:rPr>
            </a:br>
            <a:endParaRPr lang="en-GB" sz="2800" dirty="0">
              <a:solidFill>
                <a:schemeClr val="accent5">
                  <a:lumMod val="50000"/>
                </a:schemeClr>
              </a:solidFill>
              <a:latin typeface="+mn-lt"/>
            </a:endParaRPr>
          </a:p>
        </p:txBody>
      </p:sp>
      <p:sp>
        <p:nvSpPr>
          <p:cNvPr id="3" name="Content Placeholder 2"/>
          <p:cNvSpPr>
            <a:spLocks noGrp="1"/>
          </p:cNvSpPr>
          <p:nvPr>
            <p:ph idx="1"/>
          </p:nvPr>
        </p:nvSpPr>
        <p:spPr/>
        <p:txBody>
          <a:bodyPr>
            <a:noAutofit/>
          </a:bodyPr>
          <a:lstStyle/>
          <a:p>
            <a:pPr marL="0" indent="0">
              <a:buNone/>
            </a:pPr>
            <a:r>
              <a:rPr lang="en-GB" sz="2400" dirty="0">
                <a:solidFill>
                  <a:schemeClr val="accent5">
                    <a:lumMod val="50000"/>
                  </a:schemeClr>
                </a:solidFill>
              </a:rPr>
              <a:t>Psychopharmacology</a:t>
            </a:r>
          </a:p>
          <a:p>
            <a:pPr>
              <a:buFont typeface="Wingdings" panose="05000000000000000000" pitchFamily="2" charset="2"/>
              <a:buChar char="v"/>
            </a:pPr>
            <a:r>
              <a:rPr lang="en-GB" sz="2400" dirty="0" err="1">
                <a:solidFill>
                  <a:schemeClr val="accent5">
                    <a:lumMod val="50000"/>
                  </a:schemeClr>
                </a:solidFill>
              </a:rPr>
              <a:t>Claringbull</a:t>
            </a:r>
            <a:r>
              <a:rPr lang="en-GB" sz="2400" dirty="0">
                <a:solidFill>
                  <a:schemeClr val="accent5">
                    <a:lumMod val="50000"/>
                  </a:schemeClr>
                </a:solidFill>
              </a:rPr>
              <a:t>, N</a:t>
            </a:r>
            <a:r>
              <a:rPr lang="en-GB" sz="2400" dirty="0" smtClean="0">
                <a:solidFill>
                  <a:schemeClr val="accent5">
                    <a:lumMod val="50000"/>
                  </a:schemeClr>
                </a:solidFill>
              </a:rPr>
              <a:t>. (2011)</a:t>
            </a:r>
            <a:r>
              <a:rPr lang="en-GB" sz="2400" dirty="0">
                <a:solidFill>
                  <a:schemeClr val="accent5">
                    <a:lumMod val="50000"/>
                  </a:schemeClr>
                </a:solidFill>
              </a:rPr>
              <a:t>  </a:t>
            </a:r>
            <a:r>
              <a:rPr lang="en-GB" sz="2400" i="1" dirty="0">
                <a:solidFill>
                  <a:schemeClr val="accent5">
                    <a:lumMod val="50000"/>
                  </a:schemeClr>
                </a:solidFill>
              </a:rPr>
              <a:t>Mental Health in Counselling and Psychotherapy</a:t>
            </a:r>
            <a:r>
              <a:rPr lang="en-GB" sz="2400" dirty="0">
                <a:solidFill>
                  <a:schemeClr val="accent5">
                    <a:lumMod val="50000"/>
                  </a:schemeClr>
                </a:solidFill>
              </a:rPr>
              <a:t>. Learning Matters. Chapter 8.</a:t>
            </a:r>
          </a:p>
          <a:p>
            <a:pPr>
              <a:buFont typeface="Wingdings" panose="05000000000000000000" pitchFamily="2" charset="2"/>
              <a:buChar char="v"/>
            </a:pPr>
            <a:r>
              <a:rPr lang="en-GB" sz="2400" dirty="0">
                <a:solidFill>
                  <a:schemeClr val="accent5">
                    <a:lumMod val="50000"/>
                  </a:schemeClr>
                </a:solidFill>
              </a:rPr>
              <a:t>Feltham, C. and Horton, I</a:t>
            </a:r>
            <a:r>
              <a:rPr lang="en-GB" sz="2400" dirty="0" smtClean="0">
                <a:solidFill>
                  <a:schemeClr val="accent5">
                    <a:lumMod val="50000"/>
                  </a:schemeClr>
                </a:solidFill>
              </a:rPr>
              <a:t>. (2012) </a:t>
            </a:r>
            <a:r>
              <a:rPr lang="en-GB" sz="2400" i="1" dirty="0">
                <a:solidFill>
                  <a:schemeClr val="accent5">
                    <a:lumMod val="50000"/>
                  </a:schemeClr>
                </a:solidFill>
              </a:rPr>
              <a:t>The Sage Handbook of Counselling and Psychotherapy.  </a:t>
            </a:r>
            <a:r>
              <a:rPr lang="en-GB" sz="2400" dirty="0">
                <a:solidFill>
                  <a:schemeClr val="accent5">
                    <a:lumMod val="50000"/>
                  </a:schemeClr>
                </a:solidFill>
              </a:rPr>
              <a:t>London: Sage. P408-415 </a:t>
            </a:r>
            <a:endParaRPr lang="en-GB" sz="2400" dirty="0" smtClean="0">
              <a:solidFill>
                <a:schemeClr val="accent5">
                  <a:lumMod val="50000"/>
                </a:schemeClr>
              </a:solidFill>
            </a:endParaRPr>
          </a:p>
          <a:p>
            <a:pPr>
              <a:buFont typeface="Wingdings" panose="05000000000000000000" pitchFamily="2" charset="2"/>
              <a:buChar char="v"/>
            </a:pPr>
            <a:r>
              <a:rPr lang="en-GB" sz="2400" dirty="0" smtClean="0">
                <a:solidFill>
                  <a:schemeClr val="accent5">
                    <a:lumMod val="50000"/>
                  </a:schemeClr>
                </a:solidFill>
              </a:rPr>
              <a:t>Pilgrim, D (2017) Key Concepts in Mental Health 4thedn.  London: Sage</a:t>
            </a:r>
            <a:endParaRPr lang="en-GB" sz="2400" dirty="0">
              <a:solidFill>
                <a:schemeClr val="accent5">
                  <a:lumMod val="50000"/>
                </a:schemeClr>
              </a:solidFill>
            </a:endParaRPr>
          </a:p>
          <a:p>
            <a:pPr>
              <a:buFont typeface="Wingdings" panose="05000000000000000000" pitchFamily="2" charset="2"/>
              <a:buChar char="v"/>
            </a:pPr>
            <a:r>
              <a:rPr lang="en-GB" sz="2400" dirty="0" err="1">
                <a:solidFill>
                  <a:schemeClr val="accent5">
                    <a:lumMod val="50000"/>
                  </a:schemeClr>
                </a:solidFill>
              </a:rPr>
              <a:t>Woolfe</a:t>
            </a:r>
            <a:r>
              <a:rPr lang="en-GB" sz="2400" dirty="0">
                <a:solidFill>
                  <a:schemeClr val="accent5">
                    <a:lumMod val="50000"/>
                  </a:schemeClr>
                </a:solidFill>
              </a:rPr>
              <a:t>, R., Strawbridge, S., Douglas, B. and Dryden, W., </a:t>
            </a:r>
            <a:r>
              <a:rPr lang="en-GB" sz="2400" dirty="0" smtClean="0">
                <a:solidFill>
                  <a:schemeClr val="accent5">
                    <a:lumMod val="50000"/>
                  </a:schemeClr>
                </a:solidFill>
              </a:rPr>
              <a:t>(2010)</a:t>
            </a:r>
            <a:r>
              <a:rPr lang="en-GB" sz="2400" dirty="0">
                <a:solidFill>
                  <a:schemeClr val="accent5">
                    <a:lumMod val="50000"/>
                  </a:schemeClr>
                </a:solidFill>
              </a:rPr>
              <a:t>  </a:t>
            </a:r>
            <a:r>
              <a:rPr lang="en-GB" sz="2400" i="1" dirty="0">
                <a:solidFill>
                  <a:schemeClr val="accent5">
                    <a:lumMod val="50000"/>
                  </a:schemeClr>
                </a:solidFill>
              </a:rPr>
              <a:t>Handbook of Counselling Psychology 3rd ed</a:t>
            </a:r>
            <a:r>
              <a:rPr lang="en-GB" sz="2400" dirty="0">
                <a:solidFill>
                  <a:schemeClr val="accent5">
                    <a:lumMod val="50000"/>
                  </a:schemeClr>
                </a:solidFill>
              </a:rPr>
              <a:t>.  London: Sage. Chapter 32</a:t>
            </a:r>
          </a:p>
          <a:p>
            <a:pPr>
              <a:buFont typeface="Wingdings" panose="05000000000000000000" pitchFamily="2" charset="2"/>
              <a:buChar char="v"/>
            </a:pPr>
            <a:endParaRPr lang="en-GB" sz="2400" dirty="0">
              <a:solidFill>
                <a:schemeClr val="tx2">
                  <a:lumMod val="50000"/>
                </a:schemeClr>
              </a:solidFill>
            </a:endParaRPr>
          </a:p>
        </p:txBody>
      </p:sp>
    </p:spTree>
    <p:extLst>
      <p:ext uri="{BB962C8B-B14F-4D97-AF65-F5344CB8AC3E}">
        <p14:creationId xmlns:p14="http://schemas.microsoft.com/office/powerpoint/2010/main" val="97512017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chemeClr val="accent5">
                    <a:lumMod val="50000"/>
                  </a:schemeClr>
                </a:solidFill>
                <a:latin typeface="+mn-lt"/>
              </a:rPr>
              <a:t>Resources</a:t>
            </a:r>
            <a:endParaRPr lang="en-GB" dirty="0">
              <a:solidFill>
                <a:schemeClr val="accent5">
                  <a:lumMod val="50000"/>
                </a:schemeClr>
              </a:solidFill>
              <a:latin typeface="+mn-lt"/>
            </a:endParaRPr>
          </a:p>
        </p:txBody>
      </p:sp>
      <p:sp>
        <p:nvSpPr>
          <p:cNvPr id="3" name="Content Placeholder 2"/>
          <p:cNvSpPr>
            <a:spLocks noGrp="1"/>
          </p:cNvSpPr>
          <p:nvPr>
            <p:ph idx="1"/>
          </p:nvPr>
        </p:nvSpPr>
        <p:spPr/>
        <p:txBody>
          <a:bodyPr>
            <a:normAutofit/>
          </a:bodyPr>
          <a:lstStyle/>
          <a:p>
            <a:pPr>
              <a:buFont typeface="Wingdings" panose="05000000000000000000" pitchFamily="2" charset="2"/>
              <a:buChar char="v"/>
            </a:pPr>
            <a:r>
              <a:rPr lang="en-GB" sz="2400" dirty="0">
                <a:solidFill>
                  <a:schemeClr val="accent5">
                    <a:lumMod val="50000"/>
                  </a:schemeClr>
                </a:solidFill>
              </a:rPr>
              <a:t>Type drug’s name into Google, or type in medicines for… or drugs used in….</a:t>
            </a:r>
          </a:p>
          <a:p>
            <a:pPr>
              <a:buFont typeface="Wingdings" panose="05000000000000000000" pitchFamily="2" charset="2"/>
              <a:buChar char="v"/>
            </a:pPr>
            <a:r>
              <a:rPr lang="en-GB" sz="2400" dirty="0">
                <a:solidFill>
                  <a:schemeClr val="accent5">
                    <a:lumMod val="50000"/>
                  </a:schemeClr>
                </a:solidFill>
              </a:rPr>
              <a:t>Monthly Index of Medical Supplies (MIMMS) </a:t>
            </a:r>
            <a:r>
              <a:rPr lang="en-GB" sz="2400" dirty="0">
                <a:solidFill>
                  <a:schemeClr val="accent5">
                    <a:lumMod val="50000"/>
                  </a:schemeClr>
                </a:solidFill>
                <a:hlinkClick r:id="rId2"/>
              </a:rPr>
              <a:t>www.mims.co.uk</a:t>
            </a:r>
            <a:endParaRPr lang="en-GB" sz="2400" dirty="0">
              <a:solidFill>
                <a:schemeClr val="accent5">
                  <a:lumMod val="50000"/>
                </a:schemeClr>
              </a:solidFill>
            </a:endParaRPr>
          </a:p>
          <a:p>
            <a:pPr>
              <a:buFont typeface="Wingdings" panose="05000000000000000000" pitchFamily="2" charset="2"/>
              <a:buChar char="v"/>
            </a:pPr>
            <a:r>
              <a:rPr lang="en-GB" sz="2400" dirty="0">
                <a:solidFill>
                  <a:schemeClr val="accent5">
                    <a:lumMod val="50000"/>
                  </a:schemeClr>
                </a:solidFill>
              </a:rPr>
              <a:t>British National Formulary (BNF) </a:t>
            </a:r>
            <a:r>
              <a:rPr lang="en-GB" sz="2400" dirty="0">
                <a:solidFill>
                  <a:schemeClr val="accent5">
                    <a:lumMod val="50000"/>
                  </a:schemeClr>
                </a:solidFill>
                <a:hlinkClick r:id="rId3"/>
              </a:rPr>
              <a:t>http://bnf.org</a:t>
            </a:r>
            <a:endParaRPr lang="en-GB" sz="2400" dirty="0">
              <a:solidFill>
                <a:schemeClr val="accent5">
                  <a:lumMod val="50000"/>
                </a:schemeClr>
              </a:solidFill>
            </a:endParaRPr>
          </a:p>
          <a:p>
            <a:pPr marL="0" indent="0">
              <a:buNone/>
            </a:pPr>
            <a:r>
              <a:rPr lang="en-GB" sz="2400" dirty="0">
                <a:solidFill>
                  <a:schemeClr val="accent5">
                    <a:lumMod val="50000"/>
                  </a:schemeClr>
                </a:solidFill>
              </a:rPr>
              <a:t>(Drugs have different generic and trade  names)</a:t>
            </a:r>
          </a:p>
          <a:p>
            <a:pPr marL="0" indent="0">
              <a:buNone/>
            </a:pPr>
            <a:r>
              <a:rPr lang="en-GB" sz="2400" dirty="0">
                <a:solidFill>
                  <a:schemeClr val="accent5">
                    <a:lumMod val="50000"/>
                  </a:schemeClr>
                </a:solidFill>
              </a:rPr>
              <a:t>Royal College of psychiatrists –www.rcpsych.ac.uk – click on ;Mental Health Info.</a:t>
            </a:r>
          </a:p>
          <a:p>
            <a:pPr marL="0" indent="0">
              <a:buNone/>
            </a:pPr>
            <a:r>
              <a:rPr lang="en-GB" sz="2400" dirty="0">
                <a:solidFill>
                  <a:schemeClr val="accent5">
                    <a:lumMod val="50000"/>
                  </a:schemeClr>
                </a:solidFill>
                <a:hlinkClick r:id="rId4"/>
              </a:rPr>
              <a:t>http://www.bap.org.uk/</a:t>
            </a:r>
            <a:endParaRPr lang="en-GB" sz="2400" dirty="0">
              <a:solidFill>
                <a:schemeClr val="accent5">
                  <a:lumMod val="50000"/>
                </a:schemeClr>
              </a:solidFill>
            </a:endParaRPr>
          </a:p>
          <a:p>
            <a:pPr marL="0" indent="0">
              <a:buNone/>
            </a:pPr>
            <a:r>
              <a:rPr lang="en-GB" sz="2400" dirty="0">
                <a:solidFill>
                  <a:schemeClr val="accent5">
                    <a:lumMod val="50000"/>
                  </a:schemeClr>
                </a:solidFill>
                <a:hlinkClick r:id="rId5"/>
              </a:rPr>
              <a:t>http://www.sciencedaily.com/articles/p/psychopharmacology.htm</a:t>
            </a:r>
            <a:endParaRPr lang="en-GB" sz="2400" dirty="0">
              <a:solidFill>
                <a:schemeClr val="accent5">
                  <a:lumMod val="50000"/>
                </a:schemeClr>
              </a:solidFill>
            </a:endParaRPr>
          </a:p>
          <a:p>
            <a:pPr marL="0" indent="0">
              <a:buNone/>
            </a:pPr>
            <a:endParaRPr lang="en-GB" sz="2400" dirty="0">
              <a:solidFill>
                <a:schemeClr val="accent5">
                  <a:lumMod val="50000"/>
                </a:schemeClr>
              </a:solidFill>
            </a:endParaRPr>
          </a:p>
        </p:txBody>
      </p:sp>
    </p:spTree>
    <p:extLst>
      <p:ext uri="{BB962C8B-B14F-4D97-AF65-F5344CB8AC3E}">
        <p14:creationId xmlns:p14="http://schemas.microsoft.com/office/powerpoint/2010/main" val="1557804287"/>
      </p:ext>
    </p:extLst>
  </p:cSld>
  <p:clrMapOvr>
    <a:masterClrMapping/>
  </p:clrMapOvr>
  <p:timing>
    <p:tnLst>
      <p:par>
        <p:cTn id="1" dur="indefinite" restart="never" nodeType="tmRoot"/>
      </p:par>
    </p:tnLst>
  </p:timing>
</p:sld>
</file>

<file path=ppt/theme/theme1.xml><?xml version="1.0" encoding="utf-8"?>
<a:theme xmlns:a="http://schemas.openxmlformats.org/drawingml/2006/main" name="Melancholy abstract design templat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elancholy abstract design slides.potx" id="{0C631111-0761-4095-80FF-907E1270642A}" vid="{4C722CC6-EA24-4B9B-A48E-3EC5DC6964FB}"/>
    </a:ext>
  </a:extLst>
</a:theme>
</file>

<file path=docProps/app.xml><?xml version="1.0" encoding="utf-8"?>
<Properties xmlns="http://schemas.openxmlformats.org/officeDocument/2006/extended-properties" xmlns:vt="http://schemas.openxmlformats.org/officeDocument/2006/docPropsVTypes">
  <Template>Melancholy abstract design slides</Template>
  <TotalTime>422</TotalTime>
  <Words>1619</Words>
  <Application>Microsoft Office PowerPoint</Application>
  <PresentationFormat>Widescreen</PresentationFormat>
  <Paragraphs>152</Paragraphs>
  <Slides>38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Arial</vt:lpstr>
      <vt:lpstr>Californian FB</vt:lpstr>
      <vt:lpstr>Century Gothic</vt:lpstr>
      <vt:lpstr>Wingdings</vt:lpstr>
      <vt:lpstr>Melancholy abstract design template</vt:lpstr>
      <vt:lpstr>Contemporary Mental Health ECHC5001</vt:lpstr>
      <vt:lpstr>Biological Interventions for Mental Health Problems</vt:lpstr>
      <vt:lpstr>Psychopharmacology</vt:lpstr>
      <vt:lpstr>Psychopharmacology</vt:lpstr>
      <vt:lpstr>Psychopharmacology</vt:lpstr>
      <vt:lpstr>PowerPoint Presentation</vt:lpstr>
      <vt:lpstr>PowerPoint Presentation</vt:lpstr>
      <vt:lpstr>PowerPoint Presentation</vt:lpstr>
      <vt:lpstr>Psychoactive drugs have been used throughout the ages (Siegal, 2005)</vt:lpstr>
      <vt:lpstr>PowerPoint Presentation</vt:lpstr>
      <vt:lpstr>Psychiatry</vt:lpstr>
      <vt:lpstr>Psychopharmacology</vt:lpstr>
      <vt:lpstr>Neurotransmitters</vt:lpstr>
      <vt:lpstr>Several neurotransmitters are important in psychopathology</vt:lpstr>
      <vt:lpstr>The Neurotransmitter Hypothesis of Psychopharmacology</vt:lpstr>
      <vt:lpstr>PowerPoint Presentation</vt:lpstr>
      <vt:lpstr>PowerPoint Presentation</vt:lpstr>
      <vt:lpstr>PowerPoint Presentation</vt:lpstr>
      <vt:lpstr>Neurotransmitters and </vt:lpstr>
      <vt:lpstr>Antidepressants</vt:lpstr>
      <vt:lpstr>Anti-depressants</vt:lpstr>
      <vt:lpstr>Do Modern Antidepressants Work?</vt:lpstr>
      <vt:lpstr>Do Antidepressants work?</vt:lpstr>
      <vt:lpstr>Anxiolics (Anti-Anxiety Drugs)</vt:lpstr>
      <vt:lpstr>Anxiolytics</vt:lpstr>
      <vt:lpstr>Antipsychotics</vt:lpstr>
      <vt:lpstr>Mood Stabilisers</vt:lpstr>
      <vt:lpstr>Mood Stabilisers</vt:lpstr>
      <vt:lpstr>  Pharmacological Treatment V Psychotherapeutic Treatment </vt:lpstr>
      <vt:lpstr>Is psychopharmacology ever justified?</vt:lpstr>
      <vt:lpstr>Placebo Effect</vt:lpstr>
      <vt:lpstr>PowerPoint Presentation</vt:lpstr>
      <vt:lpstr>PowerPoint Presentation</vt:lpstr>
      <vt:lpstr>PowerPoint Presentation</vt:lpstr>
      <vt:lpstr>PowerPoint Presentation</vt:lpstr>
      <vt:lpstr>PowerPoint Presentation</vt:lpstr>
      <vt:lpstr>Resources </vt:lpstr>
      <vt:lpstr>Resources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Contemporary Mental Health ECHC5001</dc:title>
  <dc:creator>Andrea Williams</dc:creator>
  <cp:lastModifiedBy>Andrea Williams</cp:lastModifiedBy>
  <cp:revision>22</cp:revision>
  <dcterms:created xsi:type="dcterms:W3CDTF">2018-11-04T11:27:50Z</dcterms:created>
  <dcterms:modified xsi:type="dcterms:W3CDTF">2018-11-05T17:35:31Z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Order">
    <vt:r8>74064600</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ies>
</file>