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60" r:id="rId2"/>
    <p:sldId id="268" r:id="rId3"/>
    <p:sldId id="285" r:id="rId4"/>
    <p:sldId id="286" r:id="rId5"/>
    <p:sldId id="288" r:id="rId6"/>
    <p:sldId id="289" r:id="rId7"/>
    <p:sldId id="287" r:id="rId8"/>
    <p:sldId id="290" r:id="rId9"/>
    <p:sldId id="291" r:id="rId10"/>
    <p:sldId id="292" r:id="rId11"/>
    <p:sldId id="293" r:id="rId12"/>
    <p:sldId id="295" r:id="rId13"/>
    <p:sldId id="294" r:id="rId14"/>
    <p:sldId id="297" r:id="rId15"/>
    <p:sldId id="296" r:id="rId16"/>
    <p:sldId id="298" r:id="rId17"/>
    <p:sldId id="301" r:id="rId18"/>
    <p:sldId id="303" r:id="rId19"/>
    <p:sldId id="299" r:id="rId20"/>
    <p:sldId id="302" r:id="rId21"/>
    <p:sldId id="300" r:id="rId22"/>
    <p:sldId id="304" r:id="rId23"/>
    <p:sldId id="306" r:id="rId24"/>
    <p:sldId id="305" r:id="rId25"/>
    <p:sldId id="307" r:id="rId26"/>
    <p:sldId id="308" r:id="rId27"/>
    <p:sldId id="309" r:id="rId28"/>
    <p:sldId id="312" r:id="rId29"/>
    <p:sldId id="311" r:id="rId30"/>
    <p:sldId id="310" r:id="rId31"/>
    <p:sldId id="315" r:id="rId32"/>
    <p:sldId id="314" r:id="rId33"/>
    <p:sldId id="313" r:id="rId34"/>
    <p:sldId id="317" r:id="rId35"/>
    <p:sldId id="318" r:id="rId36"/>
    <p:sldId id="316" r:id="rId37"/>
    <p:sldId id="319" r:id="rId3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pZ3zPbSQiwnfH2iGdxNgQ==" hashData="9EH7N1oJfedXELPHTx3ap4G+PopIbwQSmgF3IhGd9lbTxYBFalvWT8BSaXt/dH8nshncC4/ueh2HB5pSBddM8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s,Amelia swp54949" initials="Ws" lastIdx="1" clrIdx="0">
    <p:extLst>
      <p:ext uri="{19B8F6BF-5375-455C-9EA6-DF929625EA0E}">
        <p15:presenceInfo xmlns:p15="http://schemas.microsoft.com/office/powerpoint/2012/main" userId="Williams,Amelia swp5494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5368" autoAdjust="0"/>
  </p:normalViewPr>
  <p:slideViewPr>
    <p:cSldViewPr snapToGrid="0">
      <p:cViewPr varScale="1">
        <p:scale>
          <a:sx n="63" d="100"/>
          <a:sy n="63" d="100"/>
        </p:scale>
        <p:origin x="2430" y="78"/>
      </p:cViewPr>
      <p:guideLst/>
    </p:cSldViewPr>
  </p:slideViewPr>
  <p:notesTextViewPr>
    <p:cViewPr>
      <p:scale>
        <a:sx n="1" d="1"/>
        <a:sy n="1" d="1"/>
      </p:scale>
      <p:origin x="0" y="0"/>
    </p:cViewPr>
  </p:notesTextViewPr>
  <p:sorterViewPr>
    <p:cViewPr>
      <p:scale>
        <a:sx n="100" d="100"/>
        <a:sy n="100" d="100"/>
      </p:scale>
      <p:origin x="0" y="-4752"/>
    </p:cViewPr>
  </p:sorterViewPr>
  <p:notesViewPr>
    <p:cSldViewPr snapToGrid="0">
      <p:cViewPr varScale="1">
        <p:scale>
          <a:sx n="81" d="100"/>
          <a:sy n="81" d="100"/>
        </p:scale>
        <p:origin x="399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19T08:55:00.703" idx="1">
    <p:pos x="10" y="10"/>
    <p:text>Is there a need for all this information in the notes?  It's all very interesting but is it really relevant?  Do trainers just need to concentrate on what is in 'bold' writing?</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26/03/2019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26/03/2019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pPr>
              <a:lnSpc>
                <a:spcPct val="100000"/>
              </a:lnSpc>
            </a:pP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Define a neighbourhood</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Define a community</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Identify various communities within a neighbourhood</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Identify those groups which might be most vulnerable and why</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Identify the barriers and links between the groups within the community</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List those communities which may be ‘hidden’.</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Explain the ways in which police power and authority, attitudes and behaviour can create or undermine public trust.</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Describe ways in which the police can help to meet the needs of the communities.</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Outline the concept of neighbourhood policing </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x-none" sz="1100" b="0" kern="1200" dirty="0" smtClean="0">
                <a:solidFill>
                  <a:schemeClr val="tx1"/>
                </a:solidFill>
                <a:effectLst/>
                <a:latin typeface="Arial" panose="020B0604020202020204" pitchFamily="34" charset="0"/>
                <a:ea typeface="+mn-ea"/>
                <a:cs typeface="Arial" panose="020B0604020202020204" pitchFamily="34" charset="0"/>
              </a:rPr>
              <a:t>Explain the principles of neighbourhood policing</a:t>
            </a: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their own role within a team and the role of other team members including members of the public, volunteers, community contacts and members of partnership agencies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87553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QTS: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You will no doubt have all heard the word ‘society’ and consider yourself to be part of one but what does ‘society’ actually mean?  </a:t>
            </a:r>
            <a:r>
              <a:rPr lang="en-GB" sz="1100" kern="1200" dirty="0" smtClean="0">
                <a:solidFill>
                  <a:schemeClr val="tx1"/>
                </a:solidFill>
                <a:effectLst/>
                <a:latin typeface="Arial" panose="020B0604020202020204" pitchFamily="34" charset="0"/>
                <a:ea typeface="+mn-ea"/>
                <a:cs typeface="Arial" panose="020B0604020202020204" pitchFamily="34" charset="0"/>
              </a:rPr>
              <a:t>Discuss.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many views held and definitions created by philosophers and sociologists as to the exact meaning of the term ‘society’.</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Trainer to show PPT slide 3 and discuss the suggested ‘definitions’.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90754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Trainer to ask students for their views/opinions on the quotes shown</a:t>
            </a:r>
          </a:p>
          <a:p>
            <a:pPr fontAlgn="t">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err="1" smtClean="0">
                <a:latin typeface="Arial" panose="020B0604020202020204" pitchFamily="34" charset="0"/>
                <a:ea typeface="ＭＳ Ｐゴシック" panose="020B0600070205080204" pitchFamily="34" charset="-128"/>
                <a:cs typeface="Arial" panose="020B0604020202020204" pitchFamily="34" charset="0"/>
              </a:rPr>
              <a:t>so·ci·e·ty</a:t>
            </a:r>
            <a:endPar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noun</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sə</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-ˈ</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sī</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-ə-</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tē</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people in general thought of as living together in organized communities with shared laws, traditions, and values</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people of a particular country, area, time, etc., thought of especially as an organized community</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people who are fashionable and wealthy</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Full Definition of </a:t>
            </a:r>
            <a:r>
              <a:rPr lang="en-GB" altLang="en-US" sz="1100" b="0" i="1" dirty="0" smtClean="0">
                <a:latin typeface="Arial" panose="020B0604020202020204" pitchFamily="34" charset="0"/>
                <a:ea typeface="ＭＳ Ｐゴシック" panose="020B0600070205080204" pitchFamily="34" charset="-128"/>
                <a:cs typeface="Arial" panose="020B0604020202020204" pitchFamily="34" charset="0"/>
              </a:rPr>
              <a:t>SOCIETY</a:t>
            </a:r>
            <a:endPar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1</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companionship or association with one's fellows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friendly or intimate intercourse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2</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voluntary association of individuals for common ends;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especially</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organized group working together or periodically meeting because of common interests, beliefs, or profession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3</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enduring and cooperating social group whose members have developed organized patterns of relationships through interaction with one another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community, nation, or broad grouping of people having common traditions, institutions, and collective activities and interests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4</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part of a community that is a unit distinguishable by particular aims or standards of living or conduct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social circle or a group of social circles having a clearly marked identity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part of the community that sets itself apart as a leisure class and that regards itself as the arbiter of fashion and manners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5</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natural group of plants usually of a single species or habit within an association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progeny of a pair of insects when constituting a social unit (as a hive of bees);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broadly</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interdependent system of organisms or biological units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is made up of individuals who have agreed to work together for mutual benefit. </a:t>
            </a:r>
          </a:p>
          <a:p>
            <a:pPr>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It can be a very broad term, as we can make generalizations about what the whole of Western society believes, or it can be a very narrow definition, describing only a small group of people within a given community.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But no matter the size, and no matter the link that binds a society together, be it religious, geographic, professional or economic, society is shaped by the relationships between individuals.</a:t>
            </a:r>
          </a:p>
          <a:p>
            <a:pPr>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However,  the number of governments, tribes and communities today demonstrate that there's no single way to form or govern a society.</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has been much debate over what makes a society successful.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Philosopher Thomas Hobbes believed that without society, human life would be "nasty, brutish and short." Man's natural state, he argued, would be to preserve only oneself -- a man without society would steal another family's food, seduce other men's wives and kill anyone who got in his way.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course, the same man would be in constant danger of those things happening to him, his wife and his children. What people needed, therefore, was a society, which would provide protection by subjecting everyone to a set of rules.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Philosopher Jean-Jacques Rousseau dubbed the set of rules that a society lives by "the social contract." In other words, people must play a part in agreeing to certain laws and in choosing a given leader. If people lose that right, then society won't function as well.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63724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Now that we’ve looked at what society is, let’s consider things a bit further. </a:t>
            </a:r>
          </a:p>
          <a:p>
            <a:endParaRPr lang="en-GB" altLang="en-US"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QTS</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b="1" kern="1200" dirty="0" smtClean="0">
                <a:solidFill>
                  <a:schemeClr val="tx1"/>
                </a:solidFill>
                <a:effectLst/>
                <a:latin typeface="Arial" panose="020B0604020202020204" pitchFamily="34" charset="0"/>
                <a:ea typeface="+mn-ea"/>
                <a:cs typeface="Arial" panose="020B0604020202020204" pitchFamily="34" charset="0"/>
              </a:rPr>
              <a:t>Q. How is society made up?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communities and neighbourhoods.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899314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very difficult to define exactly what constitutes society.</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easiest way of describing it is what is around you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on a larger scale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e.g. </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country or area you are in</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its culture or customs are</a:t>
            </a:r>
          </a:p>
          <a:p>
            <a:pPr marL="0" indent="0">
              <a:buFont typeface="Arial" panose="020B0604020202020204" pitchFamily="34" charset="0"/>
              <a:buNone/>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on a smaller scale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specific area in which you live or work and all its aspects, be they social, economic, religious, ethnic make up or any combination of the above.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itself has needs, the most basic of which is its own stability and anything which threatens this is seen as a threat to all the people who are members of that society.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threat may not be obvious to an outsider, but may be very real to its members.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simple terms, society can be broken down into a number of groups identified as</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 communities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&amp; communities are usually broken down into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groups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Neither the communities nor groups are exclusive.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well as communities and groups, an individual is a member of 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793481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is defined in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functional, geographical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terms (i.e. by postcode) and will encompass a range of communities. To an inner-city resident a neighbourhood will be very different from what it means to someone living in a predominantly rural neighbourhood area. For the former, their neighbourhood could be a few streets or the estate where they live. For the person in the country, it could be their village, a group of villages or their parish.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baseline="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baseline="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is defined as</a:t>
            </a:r>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p</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eople living in one particular area or people who are considered a unit because of their common interests, social group</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or nationality. </a:t>
            </a:r>
            <a:endPar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Neither these communities nor groups are necessarily exclusive. Individuals may well be members of various communities or members of various groups within a community, depending on what the criteria of a community or group membership are.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communities and groups themselves may come and go, as different events or activities form and reform them.</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Types of communities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face to face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national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international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virtual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Communities often express identification with a locality based on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history and culture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rather than any geographic logic.</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important to note that some communities are transient and have no strong ties to a particular geographical area, for example, the travelling 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neighbourhoods and communities.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Most simply put, a </a:t>
            </a:r>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is defined as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 specific geographic area within which a set of social interactions occur’.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neighbourhood may contain more than one community and group.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Neighbourhoods will be discussed in more detail when we look at neighbourhood policing.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52531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to describe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you belong to.</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large is it?</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is your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subdivided?</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make up your neighbourhood?</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Which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dirty="0" err="1" smtClean="0">
                <a:latin typeface="Arial" panose="020B0604020202020204" pitchFamily="34" charset="0"/>
                <a:ea typeface="ＭＳ Ｐゴシック" panose="020B0600070205080204" pitchFamily="34" charset="-128"/>
                <a:cs typeface="Arial" panose="020B0604020202020204" pitchFamily="34" charset="0"/>
              </a:rPr>
              <a:t>ies</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do you see yourself as belonging to?</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Do any of these groups overlap?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allow sufficient time for students to consider the questions before asking for some examples and recording them on white board.</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If you look at the examples of communities provided, could they be, in broad terms, placed under two headings?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solidFill>
                  <a:srgbClr val="FF3300"/>
                </a:solidFill>
                <a:latin typeface="Arial" panose="020B0604020202020204" pitchFamily="34" charset="0"/>
                <a:ea typeface="ＭＳ Ｐゴシック" panose="020B0600070205080204" pitchFamily="34" charset="-128"/>
                <a:cs typeface="Arial" panose="020B0604020202020204" pitchFamily="34" charset="0"/>
              </a:rPr>
              <a:t>**Trainer to be mindful of time with this task as it will NOT be possible to ascertain examples from all students**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213707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Communities can be broadly placed under two headings: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 of Interest’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is a community of people who share a common interest or passion .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These people exchange ideas and thoughts about the given passion, but may know (or care) little about each other outside of this area.</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Participation in a ‘community of interest’ can be compelling, entertaining and create a ‘sticky’ community where people return frequently and remain for extended periods. Frequently, they cannot be easily defined by a particular geographical area.</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other words,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community of interest’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is a gathering of people assembled around a topic of common interest. Its members take part in the community to exchange information, to obtain answers to personal questions or problems, to improve their understanding of a subject, to share common passions or to play."</a:t>
            </a:r>
            <a:endParaRPr lang="en-GB" altLang="en-US" sz="1100" baseline="300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In contrast to a spatial community,, "a ‘community of interest’ is defined not by space, but by some common bond (e.g. feeling of attachment) or entity (e.g. farming, church group)."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 of Identity’</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some contexts,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indicates a group of people with a common identity other than location. Members often interact regularly. Common examples in everyday usage include: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"professional community" is a group of people with the same or related occupations. Some of those members may join a professional society, making a more defined and formalized group. These are also sometimes known as communities of practice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virtual community is a group of people primarily or initially communicating or interacting with each other by means of information technologies, typically over the Internet, rather than in person. These may be either communities of interest, practice or communion. Research interest is evolving in the motivation for contributing to virtual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877689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reveal lists which provides examples of:</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 of Interest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 of Identity –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‘alternative sub-culture groups relate to groups such as goths,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emos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punks, skinheads.</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These groups are immediately identifiable in a lot of cases based on appearance.</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highlight the fact that certain groups appear on both lists, e.g. Religion and Disability.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pose question to students as to why this may be the case.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Based on responses, trainer to clarify that whilst certain individuals from religious groups or with disabilities will be identifiable based on their appearance, this may not always be the case.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Can you always tell which religion someone follows by looking at them?</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Can you always tell whether someone has a disability from how they appear?</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link to the importance of community engagement and getting to know the neighbourhood and the groups within it.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95584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to consider the communities that have been discussed.</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Students to then be asked whether they consider any of the groups identified to be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‘vulnerable’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having identified the group, to pose the question…..</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Why?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272060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Do you think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any of the communities discussed are likely to come into conflict?</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If so, which ones and why? </a:t>
            </a: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 Can police powers and authority, attitudes and behaviour have and effect on and potentially cause conflict within communities? </a:t>
            </a: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Some communities are very fragile and diverse.  In such communities, insensitive or inappropriate policing can be very damaging, not only to police and community relations, but to the community itself.</a:t>
            </a:r>
          </a:p>
          <a:p>
            <a:pPr marL="171450" indent="-171450">
              <a:buFont typeface="Arial" panose="020B0604020202020204" pitchFamily="34" charset="0"/>
              <a:buChar cha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All members of the police family should consider the possible outcomes before commencing any action when dealing with issues within communities.</a:t>
            </a:r>
          </a:p>
          <a:p>
            <a:pPr marL="171450" indent="-171450">
              <a:buFont typeface="Arial" panose="020B0604020202020204" pitchFamily="34" charset="0"/>
              <a:buChar cha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Close links with communities will make all parties involved more aware of what may trigger issues.</a:t>
            </a:r>
          </a:p>
          <a:p>
            <a:pPr marL="171450" indent="-171450">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Once you are aware of these tensions, it may be possible for you to work proactively with other agencies to reduce them.</a:t>
            </a:r>
          </a:p>
          <a:p>
            <a:pPr marL="0" indent="0">
              <a:buFont typeface="Arial" panose="020B0604020202020204" pitchFamily="34" charset="0"/>
              <a:buNone/>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Tensions can arise from stereotyping or inaccurate information.</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first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Cognition’:</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individual or group is told, whether correctly or incorrectly, that members of a certain group exhibit deviant behaviour.  The individual or group is now ‘privy’ to this knowledge.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next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‘Emotional’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Armed with this knowledge, the individual or group then have an emotional reaction to what they have been told.  This may manifest itself in any number of ways from a lack of concern to revulsion at the thought of the behaviour they have been ‘told’ about.</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third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‘Action’:</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action the individual or group performs as a result of obtaining this knowledge and experiencing the emotional response.  Again this may vary from no action to outright violence.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822390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best way of resolving community tensions is to tackle the issue at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Cognitive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stage.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By ensuring that information is true and accurate and is not an urban myth or outright fabrication designed to incite hatred.</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Any such myths which exist must be dispelled as soon as practicable and the assistance of partner agencies can often improve the results.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is a degree of mistrust of the police service amongst certain sectors of the community, sometimes as a result of urban myths which our partner agencies can help to dispel.</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Some mistrust is as a direct result of previous/historic contact with the police by individuals or as a result of the experience of whole communities, e.g. Operation Swamp which helped fuel the Brixton disturbances in 1981.  Once the false knowledge has been discredited, or the previous/historic experiences addressed, the emotional reaction will be different or absent and lead to a change of action or no action at all.</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many policing practices that help shape community cohesion in terms of police/community relationships, particularly those involving diversionary or outreach schemes with young people.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must be avoided however, is a tendency to dictate what the police feel would be good for an area rather than what the community wants, as that can lead to a deepening rift between the police and the 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With the understanding of how tensions within a community can come about, it can be seen that it is important that the various groups within a community be brought together to create a community as a whole, rather than a collection of sub-groups.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193451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one method of policing.</a:t>
            </a:r>
          </a:p>
          <a:p>
            <a:pPr>
              <a:spcBef>
                <a:spcPct val="0"/>
              </a:spcBef>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public wants to see crime and anti-social behaviour in their neighbourhoods reduced and communities made safer.  Effective neighbourhood policing is central to achieving this.  </a:t>
            </a:r>
          </a:p>
          <a:p>
            <a:pPr>
              <a:spcBef>
                <a:spcPct val="0"/>
              </a:spcBef>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Developing a deeper, stronger connection with local people is also crucial to building trust and confidence in the police.  </a:t>
            </a: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is vital if people are going to be willing to go to court and give evidence or provide the kind of information that will lead the police to catch the serial car vandal, the persistent burglar, the drug dealer or terrorist.  And this is a circular process – catching more criminals, in turn, brings greater reassurance to local communities.</a:t>
            </a:r>
          </a:p>
          <a:p>
            <a:pPr>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about fighting crime more intelligently and building a better relationship between the police and the public – one based on active cooperation rather than simple consent.  </a:t>
            </a:r>
          </a:p>
          <a:p>
            <a:pPr>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local people being truly part of the solution to the kind of local crime and disorder problems that can blight their lives and their neighbourhoods.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5249199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414338"/>
            <a:ext cx="5953125" cy="3349625"/>
          </a:xfrm>
        </p:spPr>
      </p:sp>
      <p:sp>
        <p:nvSpPr>
          <p:cNvPr id="3" name="Notes Placeholder 2"/>
          <p:cNvSpPr>
            <a:spLocks noGrp="1"/>
          </p:cNvSpPr>
          <p:nvPr>
            <p:ph type="body" idx="1"/>
          </p:nvPr>
        </p:nvSpPr>
        <p:spPr>
          <a:xfrm>
            <a:off x="679768" y="4115419"/>
            <a:ext cx="5438140" cy="5137626"/>
          </a:xfrm>
        </p:spPr>
        <p:txBody>
          <a:bodyPr/>
          <a:lstStyle/>
          <a:p>
            <a:r>
              <a:rPr lang="en-GB" sz="1100" b="1" dirty="0" smtClean="0">
                <a:latin typeface="Arial" panose="020B0604020202020204" pitchFamily="34" charset="0"/>
                <a:cs typeface="Arial" panose="020B0604020202020204" pitchFamily="34" charset="0"/>
              </a:rPr>
              <a:t>Office of National Statistics</a:t>
            </a:r>
            <a:r>
              <a:rPr lang="en-GB" sz="1100" b="1" baseline="0" dirty="0" smtClean="0">
                <a:latin typeface="Arial" panose="020B0604020202020204" pitchFamily="34" charset="0"/>
                <a:cs typeface="Arial" panose="020B0604020202020204" pitchFamily="34" charset="0"/>
              </a:rPr>
              <a:t> - </a:t>
            </a:r>
            <a:r>
              <a:rPr lang="en-GB" sz="1100" b="1" dirty="0" smtClean="0">
                <a:effectLst/>
                <a:latin typeface="Arial" panose="020B0604020202020204" pitchFamily="34" charset="0"/>
                <a:cs typeface="Arial" panose="020B0604020202020204" pitchFamily="34" charset="0"/>
              </a:rPr>
              <a:t>Crime in England and Wales: year ending September 2018</a:t>
            </a:r>
          </a:p>
          <a:p>
            <a:endParaRPr lang="en-GB" sz="1100" b="1" dirty="0" smtClean="0">
              <a:latin typeface="Arial" panose="020B0604020202020204" pitchFamily="34" charset="0"/>
              <a:cs typeface="Arial" panose="020B0604020202020204" pitchFamily="34" charset="0"/>
            </a:endParaRPr>
          </a:p>
          <a:p>
            <a:pPr eaLnBrk="1" hangingPunct="1">
              <a:spcBef>
                <a:spcPct val="50000"/>
              </a:spcBef>
            </a:pPr>
            <a:r>
              <a:rPr lang="en-GB" sz="1100" dirty="0" smtClean="0">
                <a:effectLst/>
                <a:latin typeface="Arial" panose="020B0604020202020204" pitchFamily="34" charset="0"/>
                <a:cs typeface="Arial" panose="020B0604020202020204" pitchFamily="34" charset="0"/>
              </a:rPr>
              <a:t>Over recent decades, we’ve seen a fall in overall levels of crime, a trend that whilst overall continuing, looks to be slowing. Over the last year, we have seen rises in some types of crime e.g., knife crime, whilst others have decreased.</a:t>
            </a:r>
          </a:p>
          <a:p>
            <a:pPr eaLnBrk="1" hangingPunct="1">
              <a:spcBef>
                <a:spcPct val="50000"/>
              </a:spcBef>
            </a:pPr>
            <a:r>
              <a:rPr lang="en-GB" sz="1100" dirty="0" smtClean="0">
                <a:effectLst/>
                <a:latin typeface="Arial" panose="020B0604020202020204" pitchFamily="34" charset="0"/>
                <a:cs typeface="Arial" panose="020B0604020202020204" pitchFamily="34" charset="0"/>
              </a:rPr>
              <a:t>  Statistics for the end of September 2018 show:</a:t>
            </a:r>
          </a:p>
          <a:p>
            <a:pPr eaLnBrk="1" hangingPunct="1">
              <a:spcBef>
                <a:spcPct val="50000"/>
              </a:spcBef>
            </a:pPr>
            <a:endParaRPr lang="en-GB" sz="1100" dirty="0" smtClean="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3% increase in vehicle offences, due largely to a 10% increase in the subcategory of “Theft or unauthorised taking of a motor vehicle”</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17% increase in robbery offences, continuing increases seen in previous years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 decrease in burglary, following increases in recent years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 decrease in shoplifting, following a longer period of increases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15% increase in the number of admissions to hospital in England for assaults involving a sharp instrument</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14% increase in the number of homicides</a:t>
            </a:r>
          </a:p>
          <a:p>
            <a:pPr eaLnBrk="1" hangingPunct="1">
              <a:spcBef>
                <a:spcPct val="50000"/>
              </a:spcBef>
            </a:pPr>
            <a:endParaRPr lang="en-GB" sz="1100" dirty="0" smtClean="0">
              <a:effectLst/>
              <a:latin typeface="Arial" panose="020B0604020202020204" pitchFamily="34" charset="0"/>
              <a:cs typeface="Arial" panose="020B0604020202020204" pitchFamily="34" charset="0"/>
            </a:endParaRPr>
          </a:p>
          <a:p>
            <a:pPr eaLnBrk="1" hangingPunct="1">
              <a:spcBef>
                <a:spcPct val="5000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From the public’s perspective over 70% of people still believe that crime has risen overall.</a:t>
            </a:r>
          </a:p>
          <a:p>
            <a:pPr eaLnBrk="1" hangingPunct="1"/>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dilemma that the police have is the gap between the community’s perceptions and the good work that we are achieving.</a:t>
            </a:r>
          </a:p>
          <a:p>
            <a:pPr eaLnBrk="1" hangingPunct="1"/>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is known as the ‘Reassurance Gap’.  </a:t>
            </a: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392867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one method of policing.</a:t>
            </a: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public wants to see crime and anti-social behaviour in their neighbourhoods reduced and communities made safer.  Effective neighbourhood policing is central to achieving this.  </a:t>
            </a: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Developing a deeper, stronger connection with local people is also crucial to building trust and confidence in the police.  </a:t>
            </a: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is vital if people are going to be willing to go to court and give evidence or provide the kind of information that will lead the police to catch the serial car vandal, the persistent burglar, the drug dealer or terrorist.  And this is a circular process – catching more criminals, in turn, brings greater reassurance to local communities.</a:t>
            </a: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about fighting crime more intelligently and building a better relationship between the police and the public – one based on active cooperation rather than simple consent.  </a:t>
            </a: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local people being truly part of the solution to the kind of local crime and disorder problems that can blight their lives and their neighbourhoods.</a:t>
            </a: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1648137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aims to achieve:</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For successful implementation and sustainable operations there are three guiding themes: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Dedicated and accountable resources with geographic ownership</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intelligence led targeting of the issues that matter most to the public joint action by the police, partner agencies and the public</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in particular, concerned with maximising the opportunities for police support staff, collaborative partnerships and public support in order to increase the collective influence for resolving public concerns.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711660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In the White Paper – ‘Building Communities, Beating Crime’ (Nov 2004) the </a:t>
            </a:r>
            <a:r>
              <a:rPr lang="en-US" altLang="en-US" sz="1100" dirty="0" err="1" smtClean="0">
                <a:latin typeface="Arial" panose="020B0604020202020204" pitchFamily="34" charset="0"/>
                <a:ea typeface="ＭＳ Ｐゴシック" panose="020B0600070205080204" pitchFamily="34" charset="-128"/>
                <a:cs typeface="Arial" panose="020B0604020202020204" pitchFamily="34" charset="0"/>
              </a:rPr>
              <a:t>Labour</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government set out its commitment to ensure that every area in England and Wales would benefit from </a:t>
            </a:r>
            <a:r>
              <a:rPr lang="en-US" altLang="en-US" sz="1100" dirty="0" err="1" smtClean="0">
                <a:latin typeface="Arial" panose="020B0604020202020204" pitchFamily="34" charset="0"/>
                <a:ea typeface="ＭＳ Ｐゴシック" panose="020B0600070205080204" pitchFamily="34" charset="-128"/>
                <a:cs typeface="Arial" panose="020B0604020202020204" pitchFamily="34" charset="0"/>
              </a:rPr>
              <a:t>neighbourhood</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policing.</a:t>
            </a:r>
          </a:p>
          <a:p>
            <a:pPr eaLnBrk="1" hangingPunct="1">
              <a:lnSpc>
                <a:spcPct val="100000"/>
              </a:lnSpc>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was initially piloted at a ward level as part of the National Reassurance Policing Programme (NRPP) between October 2003 and March 2005. </a:t>
            </a:r>
          </a:p>
          <a:p>
            <a:pPr eaLnBrk="1" hangingPunct="1">
              <a:lnSpc>
                <a:spcPct val="100000"/>
              </a:lnSpc>
            </a:pPr>
            <a:endParaRPr lang="en-US"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pP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now more than 13,000 police constables and sergeants dedicated to </a:t>
            </a:r>
            <a:r>
              <a:rPr lang="en-US" altLang="en-US" sz="1100" dirty="0" err="1" smtClean="0">
                <a:latin typeface="Arial" panose="020B0604020202020204" pitchFamily="34" charset="0"/>
                <a:ea typeface="ＭＳ Ｐゴシック" panose="020B0600070205080204" pitchFamily="34" charset="-128"/>
                <a:cs typeface="Arial" panose="020B0604020202020204" pitchFamily="34" charset="0"/>
              </a:rPr>
              <a:t>neighbourhood</a:t>
            </a:r>
            <a:r>
              <a:rPr lang="en-US" altLang="en-US" sz="1100" dirty="0" smtClean="0">
                <a:latin typeface="Arial" panose="020B0604020202020204" pitchFamily="34" charset="0"/>
                <a:ea typeface="ＭＳ Ｐゴシック" panose="020B0600070205080204" pitchFamily="34" charset="-128"/>
                <a:cs typeface="Arial" panose="020B0604020202020204" pitchFamily="34" charset="0"/>
              </a:rPr>
              <a:t> policing.  In addition over 16,000 PCSOs have been added to the extended policing family.</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995559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962961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concept of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involves policing being focused towards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local priorities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the community with the police being more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accountable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to the citizens.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taking 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proactive role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with other relevant agencies and key individuals, in doing something constructive about issues of risk to community safety.</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can produce real benefits to both the police and the community.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One of the main advantages is that an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increased police presence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can help residents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feel more secure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As citizens become more involved in helping the police to take care of their community, they begin to understand what police officers actually do on a day-to-day basis.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may help police officers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establish trust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within the community,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reduce crime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thereby help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improve quality of life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for everyone.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Another advantage is that local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policing is flexible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capable of changing its approach as the community changes. If a plan works in one community it doesn’t necessarily mean that it will be effective in all communities. Working closely with the local community helps the police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develop solutions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that will work within their neighbourhood as well as identifying approaches that may not be working. Making effective use of the talent and resources available within communities can support police resources. Also, reduced levels of crime will allow more police resources to be allocated to services that have the greatest impact on the quality of community life.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benefits of local policing depend on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creating a strong and cohesive partnership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between police officers and the community. Without the trust and involvement of the community, any attempts at local policing will fail. Ongoing relationships must be established and maintained.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Policing neighbourhoods teams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are dedicated to individual neighbourhoods, with the job of listening to local residents about the issues that really matter in their area. The aim is to work together with the community to find sustainable solutions.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111466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‘Policing by consent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refers to a long standing philosophy of British Policing by which the power of the police comes from the common consent of the public, as opposed to the power of the state or an individual. In practical terms the entity which is the ‘public’ is embodied in the neighbourhoods and communities where you will work as a police officer.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concept of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policing</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where policing is focused towards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local priorities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the community and the police are more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accountable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to citizens, develops the passive concept of ‘policing by consent’ into something which is more dynamic.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taking 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proactive role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with other relevant agencies and key individuals, in doing something constructive about issues of risk to community safety. It is about empowering people to help make their neighbourhood a safer place to live.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aim is to enable local people and local communities to be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part of the solution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to the local crime and disorder problems that can blight their lives.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 policing neighbourhoods is about local policing; police, partners and the community working together to identify and tackle issues of concern.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Every neighbourhood is different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so are the problems that matter to residents.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8570940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In the 2010 British general election campaign, both the Conservative Party and Liberal Democrats’ manifestos outlined plans to replace or reform the existing police authorities, due to concerns about the perceived lack of accountability of police authorities to the communities they serve. They introduced legislation such as the </a:t>
            </a:r>
            <a:r>
              <a:rPr lang="en-GB" sz="1100" b="1" dirty="0" smtClean="0">
                <a:latin typeface="Arial" panose="020B0604020202020204" pitchFamily="34" charset="0"/>
                <a:cs typeface="Arial" panose="020B0604020202020204" pitchFamily="34" charset="0"/>
              </a:rPr>
              <a:t>Police Reform and Social Responsibility Act (2011) </a:t>
            </a:r>
            <a:r>
              <a:rPr lang="en-GB" sz="1100" dirty="0" smtClean="0">
                <a:latin typeface="Arial" panose="020B0604020202020204" pitchFamily="34" charset="0"/>
                <a:cs typeface="Arial" panose="020B0604020202020204" pitchFamily="34" charset="0"/>
              </a:rPr>
              <a:t>to make the police more accountable through locally elected representatives.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Police and Crime Commissioners are </a:t>
            </a:r>
            <a:r>
              <a:rPr lang="en-GB" sz="1100" b="1" dirty="0" smtClean="0">
                <a:latin typeface="Arial" panose="020B0604020202020204" pitchFamily="34" charset="0"/>
                <a:cs typeface="Arial" panose="020B0604020202020204" pitchFamily="34" charset="0"/>
              </a:rPr>
              <a:t>locally elected officials </a:t>
            </a:r>
            <a:r>
              <a:rPr lang="en-GB" sz="1100" dirty="0" smtClean="0">
                <a:latin typeface="Arial" panose="020B0604020202020204" pitchFamily="34" charset="0"/>
                <a:cs typeface="Arial" panose="020B0604020202020204" pitchFamily="34" charset="0"/>
              </a:rPr>
              <a:t>who have the responsibility of making the police accountable to the public and holding chief constables and their forces to account. </a:t>
            </a:r>
          </a:p>
          <a:p>
            <a:pPr>
              <a:defRPr/>
            </a:pPr>
            <a:r>
              <a:rPr lang="en-GB" sz="1100" dirty="0" smtClean="0">
                <a:latin typeface="Arial" panose="020B0604020202020204" pitchFamily="34" charset="0"/>
                <a:cs typeface="Arial" panose="020B0604020202020204" pitchFamily="34" charset="0"/>
              </a:rPr>
              <a:t>PCCs are expected to work in partnership with a number of agencies at a local and national level. </a:t>
            </a:r>
          </a:p>
          <a:p>
            <a:pPr>
              <a:defRPr/>
            </a:pPr>
            <a:r>
              <a:rPr lang="en-GB" sz="1100" dirty="0" smtClean="0">
                <a:latin typeface="Arial" panose="020B0604020202020204" pitchFamily="34" charset="0"/>
                <a:cs typeface="Arial" panose="020B0604020202020204" pitchFamily="34" charset="0"/>
              </a:rPr>
              <a:t>On May 5</a:t>
            </a:r>
            <a:r>
              <a:rPr lang="en-GB" sz="1100" baseline="30000" dirty="0" smtClean="0">
                <a:latin typeface="Arial" panose="020B0604020202020204" pitchFamily="34" charset="0"/>
                <a:cs typeface="Arial" panose="020B0604020202020204" pitchFamily="34" charset="0"/>
              </a:rPr>
              <a:t>th</a:t>
            </a:r>
            <a:r>
              <a:rPr lang="en-GB" sz="1100" dirty="0" smtClean="0">
                <a:latin typeface="Arial" panose="020B0604020202020204" pitchFamily="34" charset="0"/>
                <a:cs typeface="Arial" panose="020B0604020202020204" pitchFamily="34" charset="0"/>
              </a:rPr>
              <a:t> 2016 elections were again held where the public voted for the election of the Police and Crime Commissioners.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police can also be held accountable: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through other elected representatives e.g. local council officers and members of parliaments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during face-to-face encounters with members of the public when on patrol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via social media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online contact with local forces or at www.police.uk</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at neighbourhood meetings. </a:t>
            </a:r>
          </a:p>
          <a:p>
            <a:pPr>
              <a:defRPr/>
            </a:pPr>
            <a:r>
              <a:rPr lang="en-GB" sz="1100" dirty="0" smtClean="0">
                <a:latin typeface="Arial" panose="020B0604020202020204" pitchFamily="34" charset="0"/>
                <a:cs typeface="Arial" panose="020B0604020202020204" pitchFamily="34" charset="0"/>
              </a:rPr>
              <a:t>People require detailed information about what is being done to tackle crime and Anti-social behaviour in their area and how that compares with other areas. </a:t>
            </a:r>
          </a:p>
          <a:p>
            <a:pPr>
              <a:defRPr/>
            </a:pPr>
            <a:r>
              <a:rPr lang="en-GB" sz="1100" dirty="0" smtClean="0">
                <a:latin typeface="Arial" panose="020B0604020202020204" pitchFamily="34" charset="0"/>
                <a:cs typeface="Arial" panose="020B0604020202020204" pitchFamily="34" charset="0"/>
              </a:rPr>
              <a:t>In order for the local community to be able to hold the police to account, they need access to data that gives an accurate picture of crime at a local level as possible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2929750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64536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based on ten principles.  These principles will be covered in detail on subsequent slides</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Show slide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082773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Why do we have to have local strategies?  Surely the role of the police is to simply cut crime?</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based upon using community engagement and collaborative partnership to address localised problems.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Because neighbourhood policing involves the participation of the public and agencies other than the police it means that strategies must reflect local conditions.  </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hy does any strategy need to be flexible?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Strategies need to be flexible and able to adapt to suit local conditions.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police officer leading the scheme, which in the case of a sector issue could be an Inspector, or in the case of a very localised problem could be a Neighbourhood Beat Manager, a PC,  must take responsibility for formulating solutions for the issues of public concern, and be accountable for these solutions.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a PCSO you will also be heavily involved in and responsible for, solving local problems.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500869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317116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not enough officers to be able to continuously be in every neighbourhood all the time.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Evidence-based deployment involves the constant monitoring of vulnerability, victimisation and community tension to establish where and when it is happening and then ensuring that the right number of officers are deployed in the right place at the right time to deal with any issues.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However, this should never detract from the overall ability of the basic command unit to respond to or deal with incidents.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Trainer may talk about COMPSTAT and Daily Management meetings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9137435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6683271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Who do you think make up Neighbourhood Policing Teams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neighbourhood team will typically be made up of:</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Uniformed police officers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who will lead the teams:  fully fledged police officers will continue to be at the heart of local policing, acting as community leaders and tackling crimes which require the full range of police officer powers. Neighbourhood officers will lead the response to local people’s concerns.</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 support officers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(CSOs) You provide a high-visibility presence in communities.  You have a different role from police officers but are designated with a range of powers by their chief constable and deal with problems of nuisance behaviour and disorder, thus releasing police officers for other frontline duties requiring a wider range of powers. </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Special constables and other volunteers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 specials are volunteers with full police powers.  They play an important role in tackling crime and providing a visible, reassuring presence in communities.  There are other police support volunteers working in forces in a wide variety of valuable roles, from administrative support to front desk duties, which help free up uniformed officer colleagues to spend more time on the frontline.</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Other authority figures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who are not employed directly by the police but who work within communities to help improve people’s safety and quality of life.  Community Safety Accreditation Schemes are important here.  They allow chief constables to accredit people in community safety roles, such as security guards, park rangers, housing association employees and parking attendants; and give them some limited powers.  This is important for forging links, improving communication and delivering effective policing to neighbourhoods.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40130233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results previous programmes such as the National Reassurance Policing Programme showed that positive changes were made in areas such as crime, perceptions of antisocial behaviour, feelings of safety after dark and public confidence in the police.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findings of the study showed that the public not only notice increased police foot patrol, they also notice the efforts that the police put into engagement and the effects of properly targeted problem solving designed to reduce anti-social behaviour. All these elements appeared key to a successful approach to neighbourhood policing.</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findings also showed the importance of being attentive to local issues and that in order to succeed it is essential to understand the communities and their needs so they are reflected in the design of the intended solutions.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Fact, it was as a result of the NRPP that PCSOs’ came into being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0012511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Why is it necessary to talk to communities?</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order to satisfy the requirement that the issues dealt with are those which cause the most concern to the community</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State: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One of the most important parts of the structure of neighbourhood policing is to have clearly identified local contact within the police service, who will have a direct responsibility for the exchange of information.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can be strengthened by incorporating partner agencies into the consultation process.  </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other partner agencies do you think night be involved in neighbourhood policing?</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Even with all these partners, can we always deliver?</a:t>
            </a: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NO.</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State: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important that the responsible partner does not offer what cannot be delivered.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police in particular need to give honest responses about the capabilities of the police in order to manage the public’s expectations.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Ideally, when all the concerns are put together, the community members should be asked to themselves decide which initiatives should have the most priority and select the top two or three (or whatever number is manageable) for action.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might mention PACT PRIORITIES</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Not only does this ensure that the community gets what it wants, but it also creates a feeling of “ownership” of the issues and their solutions.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770157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outlined collaborative partnerships are an integral part of neighbourhood policing.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well as local authorities and other statutory agencies there is a strong role for volunteers, community representatives and local residents to play.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Such a blend facilitates better problem solving and increased community satisfaction, rather than reactive schemes which often never catch up with the problems and issues.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Specifically, with regard to partnerships with other agencies, these partnerships should be formalised to provide a basic strategic response to issues.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They can be formalised by way of existing Crime and Disorder Reduction Partnerships , Community Safety Partnerships or other Local partnerships.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40167729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One of the key points of neighbourhood policing is the integration of the National Intelligence Model at level 1 into the process.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provides a structured method of identifying issues within a community and is a tool to evaluate the effectiveness of any response.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Thinking back to the NIM lesson, can anyone think of any priorities in you area?</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Do you know any ‘subjects’, prolific offenders, in your area?</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Can you identify any crime ‘series’ in your area e.g. Graffiti with the same Tags?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Do you know of any themes and trends within your neighbourhood?</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Are there any particular ‘hot spots’ in your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ereas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State: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uses a method called Signal Crimes Perspective to identify those issues which are of the greatest concern locally.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method uses three signals, referred to as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expression, content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effect.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5889801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public oriented and community engagement should feature within all the neighbourhood policing principles.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Where community engagement has been utilised there is a genuine dialogue about problems, a willingness to prioritise issues and recognition of ownership by the community.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ownership carries with it the responsibility of being accountable for the issues which have been addressed.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 engagement and a constant, honest refreshing of public knowledge through easy accessibility leads to an increase in trust and confidence in the police and leads to further and possibly more detailed dialogue.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r>
            <a:b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b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We will look at community engagement in more detail later.</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6884638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Cultural considerations - </a:t>
            </a: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What are the differences in culture and religion that exist within communities and do you need to find out more about particular cultures and religions to help you to establish effective engagement? </a:t>
            </a:r>
          </a:p>
          <a:p>
            <a:pPr>
              <a:defRPr/>
            </a:pPr>
            <a:r>
              <a:rPr lang="en-GB" sz="1100" dirty="0" smtClean="0">
                <a:latin typeface="Arial" panose="020B0604020202020204" pitchFamily="34" charset="0"/>
                <a:cs typeface="Arial" panose="020B0604020202020204" pitchFamily="34" charset="0"/>
              </a:rPr>
              <a:t>Are there particular issues related to culture or religion of which you need to be aware? Are there any tensions within communities as a result of differences in belief or clashes in culture?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Vulnerable groups - </a:t>
            </a:r>
            <a:r>
              <a:rPr lang="en-GB" sz="1100" dirty="0" smtClean="0">
                <a:latin typeface="Arial" panose="020B0604020202020204" pitchFamily="34" charset="0"/>
                <a:cs typeface="Arial" panose="020B0604020202020204" pitchFamily="34" charset="0"/>
              </a:rPr>
              <a:t>People who are statistically more likely to be targeted and/or affected by crime; for example: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people with physical and/or mental health conditions and disabilities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people with learning disabilities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older people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gay, lesbian, bisexual and transgender people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travellers, racial or other minority groups potentially at higher risk of ‘hate crime’. </a:t>
            </a:r>
          </a:p>
          <a:p>
            <a:pPr marL="171450" indent="-171450">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b="1" dirty="0" smtClean="0">
                <a:latin typeface="Arial" panose="020B0604020202020204" pitchFamily="34" charset="0"/>
                <a:cs typeface="Arial" panose="020B0604020202020204" pitchFamily="34" charset="0"/>
              </a:rPr>
              <a:t>Repeat victims - </a:t>
            </a:r>
            <a:r>
              <a:rPr lang="en-GB" sz="1100" dirty="0" smtClean="0">
                <a:latin typeface="Arial" panose="020B0604020202020204" pitchFamily="34" charset="0"/>
                <a:cs typeface="Arial" panose="020B0604020202020204" pitchFamily="34" charset="0"/>
              </a:rPr>
              <a:t>People who have experienced repeated crime; whether hate crime or other types of crime are also vulnerable and need reassurance and support.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solidFill>
                  <a:srgbClr val="000000"/>
                </a:solidFill>
                <a:latin typeface="Arial" panose="020B0604020202020204" pitchFamily="34" charset="0"/>
                <a:cs typeface="Arial" panose="020B0604020202020204" pitchFamily="34" charset="0"/>
              </a:rPr>
              <a:t>Single point of contact (SPOC) </a:t>
            </a:r>
            <a:endParaRPr lang="en-GB" sz="1100" dirty="0" smtClean="0">
              <a:solidFill>
                <a:srgbClr val="000000"/>
              </a:solidFill>
              <a:latin typeface="Arial" panose="020B0604020202020204" pitchFamily="34" charset="0"/>
              <a:cs typeface="Arial" panose="020B0604020202020204" pitchFamily="34" charset="0"/>
            </a:endParaRPr>
          </a:p>
          <a:p>
            <a:pPr>
              <a:defRPr/>
            </a:pPr>
            <a:r>
              <a:rPr lang="en-GB" sz="1100" dirty="0" smtClean="0">
                <a:solidFill>
                  <a:srgbClr val="000000"/>
                </a:solidFill>
                <a:latin typeface="Arial" panose="020B0604020202020204" pitchFamily="34" charset="0"/>
                <a:cs typeface="Arial" panose="020B0604020202020204" pitchFamily="34" charset="0"/>
              </a:rPr>
              <a:t>It has long been considered as good practice, across a range of public services, to appoint a SPOC to make communication more efficient and effective for all concerned and to provide good customer/client service. In many forces this represents a named contact, responsible for police action connected with a particular area of crime.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8106706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objective of neighbourhood policing is to achieve neighbourhoods which are not only safe, but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feel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safe.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means that, as well as close community engagement to establish the issues which cause concern, it is necessary to maintain the engagement to ensure that the community are happy with the action being taken and its outcomes.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can we effect this?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By ensuring that every strategy adopted has an achievable and measurable objective.</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are we talking about here?</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Action plans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addition to this there should be a commitment to continuous improvement, so all parties involved in the scheme locally should be privy to the results of the initiatives.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1098554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Skills necessary to help build relationships with people within the community: </a:t>
            </a:r>
          </a:p>
          <a:p>
            <a:pPr>
              <a:defRP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aware of cultural differences and adaptable to change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good communicator; able to listen, empathise and reassure people whilst delivering a professional and responsive service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inspire confidence by managing expectations and delivering on promises within a reasonable timescale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good team player; sensitive to the needs of others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aware of local issues, and able work in partnership with others to meet the needs of the police and the public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make decisions, apply professional judgement and discretion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apply problem solving approach to local issues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visible in the community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accountable to local people for your actions and behaviour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reflect on your actions and behaviour and identify areas for development. </a:t>
            </a:r>
          </a:p>
          <a:p>
            <a:pPr marL="171450" indent="-171450">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NOTE: Trainer to add the following when discussing with the class.</a:t>
            </a:r>
          </a:p>
          <a:p>
            <a:r>
              <a:rPr lang="en-GB" sz="1100" kern="1200" dirty="0" smtClean="0">
                <a:solidFill>
                  <a:schemeClr val="tx1"/>
                </a:solidFill>
                <a:effectLst/>
                <a:latin typeface="Arial" panose="020B0604020202020204" pitchFamily="34" charset="0"/>
                <a:ea typeface="+mn-ea"/>
                <a:cs typeface="Arial" panose="020B0604020202020204" pitchFamily="34" charset="0"/>
              </a:rPr>
              <a:t> Success in neighbourhood policing will mean:</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Increased public confidence in the police</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victimisation and crime</a:t>
            </a:r>
          </a:p>
          <a:p>
            <a:r>
              <a:rPr lang="en-GB" sz="1100" kern="1200" dirty="0" smtClean="0">
                <a:solidFill>
                  <a:schemeClr val="tx1"/>
                </a:solidFill>
                <a:effectLst/>
                <a:latin typeface="Arial" panose="020B0604020202020204" pitchFamily="34" charset="0"/>
                <a:ea typeface="+mn-ea"/>
                <a:cs typeface="Arial" panose="020B0604020202020204" pitchFamily="34" charset="0"/>
              </a:rPr>
              <a:t>• Improved perceptions of crime levels</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levels of anti-social behaviour</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fear of crime</a:t>
            </a:r>
          </a:p>
          <a:p>
            <a:r>
              <a:rPr lang="en-GB" sz="1100" kern="1200" dirty="0" smtClean="0">
                <a:solidFill>
                  <a:schemeClr val="tx1"/>
                </a:solidFill>
                <a:effectLst/>
                <a:latin typeface="Arial" panose="020B0604020202020204" pitchFamily="34" charset="0"/>
                <a:ea typeface="+mn-ea"/>
                <a:cs typeface="Arial" panose="020B0604020202020204" pitchFamily="34" charset="0"/>
              </a:rPr>
              <a:t>• Improved perception of how effectively the police work with the community</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 trust and confidence</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 feelings of security</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 crime and anti-social behaviour</a:t>
            </a:r>
          </a:p>
          <a:p>
            <a:pPr marL="0" indent="0">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Case Study</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931892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2763356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jpg"/><Relationship Id="rId7"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jpe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2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3.jpg"/><Relationship Id="rId7" Type="http://schemas.microsoft.com/office/2007/relationships/hdphoto" Target="../media/hdphoto2.wdp"/><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2.png"/><Relationship Id="rId5" Type="http://schemas.microsoft.com/office/2007/relationships/hdphoto" Target="../media/hdphoto1.wdp"/><Relationship Id="rId4" Type="http://schemas.openxmlformats.org/officeDocument/2006/relationships/image" Target="../media/image31.png"/><Relationship Id="rId9" Type="http://schemas.microsoft.com/office/2007/relationships/hdphoto" Target="../media/hdphoto3.wdp"/></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26474" y="1504927"/>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Policing in the Community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27785" y="131473"/>
            <a:ext cx="792549" cy="957155"/>
          </a:xfrm>
          <a:prstGeom prst="rect">
            <a:avLst/>
          </a:prstGeom>
        </p:spPr>
      </p:pic>
    </p:spTree>
    <p:extLst>
      <p:ext uri="{BB962C8B-B14F-4D97-AF65-F5344CB8AC3E}">
        <p14:creationId xmlns:p14="http://schemas.microsoft.com/office/powerpoint/2010/main" val="23286905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NIM\Question 1.png"/>
          <p:cNvPicPr>
            <a:picLocks noChangeAspect="1" noChangeArrowheads="1"/>
          </p:cNvPicPr>
          <p:nvPr/>
        </p:nvPicPr>
        <p:blipFill>
          <a:blip r:embed="rId4" cstate="print">
            <a:duotone>
              <a:srgbClr val="FFFFFF">
                <a:shade val="45000"/>
                <a:satMod val="135000"/>
              </a:srgbClr>
              <a:prstClr val="white"/>
            </a:duotone>
            <a:extLst/>
          </a:blip>
          <a:srcRect/>
          <a:stretch>
            <a:fillRect/>
          </a:stretch>
        </p:blipFill>
        <p:spPr bwMode="auto">
          <a:xfrm>
            <a:off x="1946787" y="648929"/>
            <a:ext cx="7983793" cy="5456903"/>
          </a:xfrm>
          <a:prstGeom prst="rect">
            <a:avLst/>
          </a:prstGeom>
          <a:noFill/>
          <a:extLst/>
        </p:spPr>
      </p:pic>
      <p:sp>
        <p:nvSpPr>
          <p:cNvPr id="3" name="TextBox 3"/>
          <p:cNvSpPr txBox="1">
            <a:spLocks noChangeArrowheads="1"/>
          </p:cNvSpPr>
          <p:nvPr/>
        </p:nvSpPr>
        <p:spPr bwMode="auto">
          <a:xfrm>
            <a:off x="1283601" y="2802122"/>
            <a:ext cx="960611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54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do we mean by ‘society’?</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a:spLocks noChangeArrowheads="1"/>
          </p:cNvSpPr>
          <p:nvPr/>
        </p:nvSpPr>
        <p:spPr bwMode="auto">
          <a:xfrm>
            <a:off x="697832" y="1042886"/>
            <a:ext cx="10780294"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The aggregate of people living together in a more or less ordered community.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
            </a:r>
            <a:b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b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The community of people living in a particular region and having shared customs, laws, and organizations.  </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1" i="0" u="none" strike="noStrike" kern="0" cap="none" spc="0" normalizeH="0" baseline="0" noProof="0" dirty="0" smtClean="0">
              <a:ln>
                <a:noFill/>
              </a:ln>
              <a:solidFill>
                <a:srgbClr val="000000"/>
              </a:solidFill>
              <a:effectLst/>
              <a:uLnTx/>
              <a:uFillTx/>
              <a:latin typeface="+mn-lt"/>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1" u="none" strike="noStrike" kern="0" cap="none" spc="0" normalizeH="0" baseline="0" noProof="0" dirty="0" smtClean="0">
                <a:ln>
                  <a:noFill/>
                </a:ln>
                <a:solidFill>
                  <a:srgbClr val="0033CC"/>
                </a:solidFill>
                <a:effectLst/>
                <a:uLnTx/>
                <a:uFillTx/>
                <a:latin typeface="+mn-lt"/>
              </a:rPr>
              <a:t>(Friedrich Nietzsche (1844-1900) – German Philosopher)</a:t>
            </a:r>
          </a:p>
        </p:txBody>
      </p:sp>
      <p:sp>
        <p:nvSpPr>
          <p:cNvPr id="3" name="Rectangle 5"/>
          <p:cNvSpPr>
            <a:spLocks noChangeArrowheads="1"/>
          </p:cNvSpPr>
          <p:nvPr/>
        </p:nvSpPr>
        <p:spPr bwMode="auto">
          <a:xfrm>
            <a:off x="697832" y="3591335"/>
            <a:ext cx="10780294" cy="2923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An association or company of persons united together for any mutual or common purpose. </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In a wider sense, the community or public; the people in general</a:t>
            </a:r>
          </a:p>
          <a:p>
            <a:pPr marL="0" marR="0" lvl="0" indent="0" defTabSz="914400" eaLnBrk="1" fontAlgn="base" latinLnBrk="0" hangingPunct="1">
              <a:lnSpc>
                <a:spcPct val="100000"/>
              </a:lnSpc>
              <a:spcBef>
                <a:spcPct val="0"/>
              </a:spcBef>
              <a:spcAft>
                <a:spcPct val="0"/>
              </a:spcAft>
              <a:buClrTx/>
              <a:buSzTx/>
              <a:buFontTx/>
              <a:buNone/>
              <a:tabLst/>
              <a:defRPr/>
            </a:pPr>
            <a:endParaRPr kumimoji="0" lang="en-US" altLang="en-US" b="1" i="0" u="none" strike="noStrike" kern="0" cap="none" spc="0" normalizeH="0" baseline="0" noProof="0" dirty="0" smtClean="0">
              <a:ln>
                <a:noFill/>
              </a:ln>
              <a:solidFill>
                <a:srgbClr val="000000"/>
              </a:solidFill>
              <a:effectLst/>
              <a:uLnTx/>
              <a:uFillTx/>
              <a:latin typeface="+mn-lt"/>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1" u="none" strike="noStrike" kern="0" cap="none" spc="0" normalizeH="0" baseline="0" noProof="0" dirty="0" smtClean="0">
                <a:ln>
                  <a:noFill/>
                </a:ln>
                <a:solidFill>
                  <a:srgbClr val="0033CC"/>
                </a:solidFill>
                <a:effectLst/>
                <a:uLnTx/>
                <a:uFillTx/>
                <a:latin typeface="+mn-lt"/>
              </a:rPr>
              <a:t>(Black’s Law Dictionary)</a:t>
            </a:r>
            <a: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t/>
            </a:r>
            <a:b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br>
            <a: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t/>
            </a:r>
            <a:b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br>
            <a:endParaRPr kumimoji="0" lang="en-GB"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p:txBody>
      </p:sp>
      <p:sp>
        <p:nvSpPr>
          <p:cNvPr id="4" name="TextBox 3"/>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Society is ….</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Induction\Concerns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9096" y="1204849"/>
            <a:ext cx="3315488" cy="451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makes up society?</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Flowchart: Process 1"/>
          <p:cNvSpPr/>
          <p:nvPr/>
        </p:nvSpPr>
        <p:spPr>
          <a:xfrm>
            <a:off x="4292345" y="4311497"/>
            <a:ext cx="3024187" cy="1008062"/>
          </a:xfrm>
          <a:prstGeom prst="flowChart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000" b="1" i="0" u="none" strike="noStrike" kern="0" cap="none" spc="0" normalizeH="0" baseline="0" noProof="0" dirty="0">
                <a:ln>
                  <a:noFill/>
                </a:ln>
                <a:solidFill>
                  <a:srgbClr val="002060"/>
                </a:solidFill>
                <a:effectLst/>
                <a:uLnTx/>
                <a:uFillTx/>
                <a:latin typeface="Verdana"/>
                <a:ea typeface="+mn-ea"/>
                <a:cs typeface="+mn-cs"/>
              </a:rPr>
              <a:t>Society</a:t>
            </a:r>
          </a:p>
        </p:txBody>
      </p:sp>
      <p:sp>
        <p:nvSpPr>
          <p:cNvPr id="3" name="Flowchart: Alternate Process 2"/>
          <p:cNvSpPr/>
          <p:nvPr/>
        </p:nvSpPr>
        <p:spPr>
          <a:xfrm>
            <a:off x="1357620" y="3041137"/>
            <a:ext cx="2338387" cy="792163"/>
          </a:xfrm>
          <a:prstGeom prst="flowChartAlternate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srgbClr val="002060"/>
                </a:solidFill>
                <a:effectLst/>
                <a:uLnTx/>
                <a:uFillTx/>
                <a:latin typeface="Verdana"/>
                <a:ea typeface="+mn-ea"/>
                <a:cs typeface="+mn-cs"/>
              </a:rPr>
              <a:t>Neighbourhood</a:t>
            </a:r>
          </a:p>
        </p:txBody>
      </p:sp>
      <p:sp>
        <p:nvSpPr>
          <p:cNvPr id="5" name="Flowchart: Alternate Process 4"/>
          <p:cNvSpPr/>
          <p:nvPr/>
        </p:nvSpPr>
        <p:spPr>
          <a:xfrm>
            <a:off x="7914967" y="3041137"/>
            <a:ext cx="2519363" cy="792162"/>
          </a:xfrm>
          <a:prstGeom prst="flowChartAlternate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srgbClr val="002060"/>
                </a:solidFill>
                <a:effectLst/>
                <a:uLnTx/>
                <a:uFillTx/>
                <a:latin typeface="Verdana"/>
                <a:ea typeface="+mn-ea"/>
                <a:cs typeface="+mn-cs"/>
              </a:rPr>
              <a:t>Neighbourhood</a:t>
            </a:r>
          </a:p>
        </p:txBody>
      </p:sp>
      <p:pic>
        <p:nvPicPr>
          <p:cNvPr id="6" name="Picture 5"/>
          <p:cNvPicPr>
            <a:picLocks noChangeAspect="1"/>
          </p:cNvPicPr>
          <p:nvPr/>
        </p:nvPicPr>
        <p:blipFill>
          <a:blip r:embed="rId4"/>
          <a:stretch>
            <a:fillRect/>
          </a:stretch>
        </p:blipFill>
        <p:spPr>
          <a:xfrm>
            <a:off x="6479260" y="1364059"/>
            <a:ext cx="2261812" cy="597460"/>
          </a:xfrm>
          <a:prstGeom prst="rect">
            <a:avLst/>
          </a:prstGeom>
        </p:spPr>
      </p:pic>
      <p:pic>
        <p:nvPicPr>
          <p:cNvPr id="8" name="Picture 7"/>
          <p:cNvPicPr>
            <a:picLocks noChangeAspect="1"/>
          </p:cNvPicPr>
          <p:nvPr/>
        </p:nvPicPr>
        <p:blipFill>
          <a:blip r:embed="rId4"/>
          <a:stretch>
            <a:fillRect/>
          </a:stretch>
        </p:blipFill>
        <p:spPr>
          <a:xfrm>
            <a:off x="2826576" y="1364059"/>
            <a:ext cx="2261812" cy="597460"/>
          </a:xfrm>
          <a:prstGeom prst="rect">
            <a:avLst/>
          </a:prstGeom>
        </p:spPr>
      </p:pic>
      <p:cxnSp>
        <p:nvCxnSpPr>
          <p:cNvPr id="9" name="Straight Arrow Connector 8"/>
          <p:cNvCxnSpPr/>
          <p:nvPr/>
        </p:nvCxnSpPr>
        <p:spPr>
          <a:xfrm flipH="1" flipV="1">
            <a:off x="2497239" y="4096390"/>
            <a:ext cx="1260475" cy="719138"/>
          </a:xfrm>
          <a:prstGeom prst="straightConnector1">
            <a:avLst/>
          </a:prstGeom>
          <a:noFill/>
          <a:ln w="9525" cap="flat" cmpd="sng" algn="ctr">
            <a:solidFill>
              <a:srgbClr val="000000">
                <a:shade val="95000"/>
                <a:satMod val="105000"/>
              </a:srgbClr>
            </a:solidFill>
            <a:prstDash val="solid"/>
            <a:tailEnd type="arrow"/>
          </a:ln>
          <a:effectLst/>
        </p:spPr>
      </p:cxnSp>
      <p:cxnSp>
        <p:nvCxnSpPr>
          <p:cNvPr id="10" name="Straight Arrow Connector 9"/>
          <p:cNvCxnSpPr/>
          <p:nvPr/>
        </p:nvCxnSpPr>
        <p:spPr>
          <a:xfrm flipV="1">
            <a:off x="2349910" y="2084439"/>
            <a:ext cx="707922" cy="6322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a:off x="5354382" y="1662789"/>
            <a:ext cx="900112" cy="0"/>
          </a:xfrm>
          <a:prstGeom prst="straightConnector1">
            <a:avLst/>
          </a:prstGeom>
          <a:ln>
            <a:headEnd type="arrow"/>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flipV="1">
            <a:off x="8583562" y="2084440"/>
            <a:ext cx="698090" cy="63227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a:xfrm flipV="1">
            <a:off x="7780082" y="4096390"/>
            <a:ext cx="1152525" cy="917575"/>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157244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66592" y="318934"/>
            <a:ext cx="3925887"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66592" y="3433301"/>
            <a:ext cx="3925887"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538494" y="791548"/>
            <a:ext cx="5738197"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is a neighbourhood?</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A specific geographical area</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6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6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p:txBody>
      </p:sp>
      <p:sp>
        <p:nvSpPr>
          <p:cNvPr id="5" name="TextBox 4"/>
          <p:cNvSpPr txBox="1">
            <a:spLocks noChangeArrowheads="1"/>
          </p:cNvSpPr>
          <p:nvPr/>
        </p:nvSpPr>
        <p:spPr bwMode="auto">
          <a:xfrm>
            <a:off x="960120" y="2969906"/>
            <a:ext cx="5316571"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2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is a community?</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A group and/or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individuals united by a common interest &amp; shared values</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02324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457199" y="499260"/>
            <a:ext cx="11141243" cy="3077766"/>
          </a:xfrm>
          <a:prstGeom prst="rect">
            <a:avLst/>
          </a:prstGeom>
        </p:spPr>
        <p:txBody>
          <a:bodyPr wrap="square">
            <a:spAutoFit/>
          </a:bodyPr>
          <a:lstStyle/>
          <a:p>
            <a:pPr>
              <a:spcBef>
                <a:spcPts val="600"/>
              </a:spcBef>
              <a:spcAft>
                <a:spcPts val="600"/>
              </a:spcAft>
            </a:pPr>
            <a:r>
              <a:rPr lang="en-GB" sz="2400" b="1" dirty="0" smtClean="0">
                <a:solidFill>
                  <a:srgbClr val="002060"/>
                </a:solidFill>
                <a:ea typeface="Times New Roman" panose="02020603050405020304" pitchFamily="18" charset="0"/>
              </a:rPr>
              <a:t>Describe </a:t>
            </a:r>
            <a:r>
              <a:rPr lang="en-GB" sz="2400" b="1" dirty="0">
                <a:solidFill>
                  <a:srgbClr val="002060"/>
                </a:solidFill>
                <a:ea typeface="Times New Roman" panose="02020603050405020304" pitchFamily="18" charset="0"/>
              </a:rPr>
              <a:t>the neighbourhood you belong </a:t>
            </a:r>
            <a:r>
              <a:rPr lang="en-GB" sz="2400" b="1" dirty="0" smtClean="0">
                <a:solidFill>
                  <a:srgbClr val="002060"/>
                </a:solidFill>
                <a:ea typeface="Times New Roman" panose="02020603050405020304" pitchFamily="18" charset="0"/>
              </a:rPr>
              <a:t>to i.e.</a:t>
            </a:r>
            <a:endParaRPr lang="en-GB" sz="2400" dirty="0">
              <a:solidFill>
                <a:srgbClr val="002060"/>
              </a:solidFill>
              <a:ea typeface="Times New Roman" panose="02020603050405020304" pitchFamily="18" charset="0"/>
            </a:endParaRPr>
          </a:p>
          <a:p>
            <a:pPr>
              <a:spcBef>
                <a:spcPts val="600"/>
              </a:spcBef>
              <a:spcAft>
                <a:spcPts val="600"/>
              </a:spcAft>
            </a:pPr>
            <a:r>
              <a:rPr lang="en-GB" sz="2400" dirty="0" smtClean="0">
                <a:solidFill>
                  <a:srgbClr val="002060"/>
                </a:solidFill>
                <a:ea typeface="Times New Roman" panose="02020603050405020304" pitchFamily="18" charset="0"/>
              </a:rPr>
              <a:t>Q1. How </a:t>
            </a:r>
            <a:r>
              <a:rPr lang="en-GB" sz="2400" dirty="0">
                <a:solidFill>
                  <a:srgbClr val="002060"/>
                </a:solidFill>
                <a:ea typeface="Times New Roman" panose="02020603050405020304" pitchFamily="18" charset="0"/>
              </a:rPr>
              <a:t>large is it?</a:t>
            </a:r>
          </a:p>
          <a:p>
            <a:pPr>
              <a:spcBef>
                <a:spcPts val="600"/>
              </a:spcBef>
              <a:spcAft>
                <a:spcPts val="600"/>
              </a:spcAft>
            </a:pPr>
            <a:r>
              <a:rPr lang="en-GB" sz="2400" dirty="0" smtClean="0">
                <a:solidFill>
                  <a:srgbClr val="002060"/>
                </a:solidFill>
                <a:ea typeface="Times New Roman" panose="02020603050405020304" pitchFamily="18" charset="0"/>
              </a:rPr>
              <a:t>Q2. </a:t>
            </a:r>
            <a:r>
              <a:rPr lang="en-GB" sz="2400" dirty="0">
                <a:solidFill>
                  <a:srgbClr val="002060"/>
                </a:solidFill>
                <a:ea typeface="Times New Roman" panose="02020603050405020304" pitchFamily="18" charset="0"/>
              </a:rPr>
              <a:t>How is your neighbourhood subdivided?</a:t>
            </a:r>
          </a:p>
          <a:p>
            <a:pPr>
              <a:spcBef>
                <a:spcPts val="600"/>
              </a:spcBef>
              <a:spcAft>
                <a:spcPts val="600"/>
              </a:spcAft>
            </a:pPr>
            <a:r>
              <a:rPr lang="en-GB" sz="2400" dirty="0" smtClean="0">
                <a:solidFill>
                  <a:srgbClr val="002060"/>
                </a:solidFill>
                <a:ea typeface="Times New Roman" panose="02020603050405020304" pitchFamily="18" charset="0"/>
              </a:rPr>
              <a:t>Q3. </a:t>
            </a:r>
            <a:r>
              <a:rPr lang="en-GB" sz="2400" dirty="0">
                <a:solidFill>
                  <a:srgbClr val="002060"/>
                </a:solidFill>
                <a:ea typeface="Times New Roman" panose="02020603050405020304" pitchFamily="18" charset="0"/>
              </a:rPr>
              <a:t>What communities make up your neighbourhood?</a:t>
            </a:r>
          </a:p>
          <a:p>
            <a:pPr>
              <a:spcBef>
                <a:spcPts val="600"/>
              </a:spcBef>
              <a:spcAft>
                <a:spcPts val="600"/>
              </a:spcAft>
            </a:pPr>
            <a:r>
              <a:rPr lang="en-GB" sz="2400" dirty="0" smtClean="0">
                <a:solidFill>
                  <a:srgbClr val="002060"/>
                </a:solidFill>
                <a:ea typeface="Times New Roman" panose="02020603050405020304" pitchFamily="18" charset="0"/>
              </a:rPr>
              <a:t>Q4. </a:t>
            </a:r>
            <a:r>
              <a:rPr lang="en-GB" sz="2400" dirty="0">
                <a:solidFill>
                  <a:srgbClr val="002060"/>
                </a:solidFill>
                <a:ea typeface="Times New Roman" panose="02020603050405020304" pitchFamily="18" charset="0"/>
              </a:rPr>
              <a:t>Which community(</a:t>
            </a:r>
            <a:r>
              <a:rPr lang="en-GB" sz="2400" dirty="0" err="1">
                <a:solidFill>
                  <a:srgbClr val="002060"/>
                </a:solidFill>
                <a:ea typeface="Times New Roman" panose="02020603050405020304" pitchFamily="18" charset="0"/>
              </a:rPr>
              <a:t>ies</a:t>
            </a:r>
            <a:r>
              <a:rPr lang="en-GB" sz="2400" dirty="0">
                <a:solidFill>
                  <a:srgbClr val="002060"/>
                </a:solidFill>
                <a:ea typeface="Times New Roman" panose="02020603050405020304" pitchFamily="18" charset="0"/>
              </a:rPr>
              <a:t>) do you see yourself as belonging to?</a:t>
            </a:r>
          </a:p>
          <a:p>
            <a:pPr>
              <a:spcBef>
                <a:spcPts val="600"/>
              </a:spcBef>
              <a:spcAft>
                <a:spcPts val="600"/>
              </a:spcAft>
            </a:pPr>
            <a:r>
              <a:rPr lang="en-GB" sz="2400" dirty="0" smtClean="0">
                <a:solidFill>
                  <a:srgbClr val="002060"/>
                </a:solidFill>
                <a:ea typeface="Times New Roman" panose="02020603050405020304" pitchFamily="18" charset="0"/>
              </a:rPr>
              <a:t>Q5. </a:t>
            </a:r>
            <a:r>
              <a:rPr lang="en-GB" sz="2400" dirty="0">
                <a:solidFill>
                  <a:srgbClr val="002060"/>
                </a:solidFill>
                <a:ea typeface="Times New Roman" panose="02020603050405020304" pitchFamily="18" charset="0"/>
              </a:rPr>
              <a:t>Do any of these groups overlap?</a:t>
            </a:r>
            <a:endParaRPr lang="en-GB" sz="2400" dirty="0">
              <a:solidFill>
                <a:srgbClr val="002060"/>
              </a:solidFill>
              <a:effectLst/>
              <a:ea typeface="Times New Roman" panose="02020603050405020304" pitchFamily="18"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4718" y="499260"/>
            <a:ext cx="2654164" cy="1954379"/>
          </a:xfrm>
          <a:prstGeom prst="rect">
            <a:avLst/>
          </a:prstGeom>
        </p:spPr>
      </p:pic>
      <p:pic>
        <p:nvPicPr>
          <p:cNvPr id="8" name="Picture 7"/>
          <p:cNvPicPr>
            <a:picLocks noChangeAspect="1"/>
          </p:cNvPicPr>
          <p:nvPr/>
        </p:nvPicPr>
        <p:blipFill>
          <a:blip r:embed="rId5"/>
          <a:stretch>
            <a:fillRect/>
          </a:stretch>
        </p:blipFill>
        <p:spPr>
          <a:xfrm>
            <a:off x="1569720" y="3915879"/>
            <a:ext cx="8858451" cy="1727944"/>
          </a:xfrm>
          <a:prstGeom prst="rect">
            <a:avLst/>
          </a:prstGeom>
        </p:spPr>
      </p:pic>
    </p:spTree>
    <p:extLst>
      <p:ext uri="{BB962C8B-B14F-4D97-AF65-F5344CB8AC3E}">
        <p14:creationId xmlns:p14="http://schemas.microsoft.com/office/powerpoint/2010/main" val="3527438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Communities of Interes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6380" y="1730273"/>
            <a:ext cx="3817938"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 descr="\\Client\G$\CKP Images\Identity 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15991" y="1730273"/>
            <a:ext cx="3471309" cy="35290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06380" y="50754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Communities of Interest and Identity</a:t>
            </a:r>
            <a:endParaRPr lang="en-GB" sz="3200" b="1" dirty="0">
              <a:solidFill>
                <a:schemeClr val="bg1"/>
              </a:solidFill>
            </a:endParaRPr>
          </a:p>
        </p:txBody>
      </p:sp>
    </p:spTree>
    <p:extLst>
      <p:ext uri="{BB962C8B-B14F-4D97-AF65-F5344CB8AC3E}">
        <p14:creationId xmlns:p14="http://schemas.microsoft.com/office/powerpoint/2010/main" val="16831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621708" y="280015"/>
            <a:ext cx="4103688"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u="sng" dirty="0">
                <a:solidFill>
                  <a:srgbClr val="0033CC"/>
                </a:solidFill>
                <a:latin typeface="+mn-lt"/>
                <a:cs typeface="Arial" panose="020B0604020202020204" pitchFamily="34" charset="0"/>
              </a:rPr>
              <a:t>Interest</a:t>
            </a:r>
          </a:p>
          <a:p>
            <a:pPr algn="ctr" eaLnBrk="1" hangingPunct="1">
              <a:spcBef>
                <a:spcPct val="0"/>
              </a:spcBef>
              <a:buFontTx/>
              <a:buNone/>
            </a:pPr>
            <a:endParaRPr lang="en-GB" altLang="en-US" b="1" dirty="0">
              <a:solidFill>
                <a:srgbClr val="0033CC"/>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Sports clubs</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Religion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Disability</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Politics</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Social </a:t>
            </a:r>
            <a:r>
              <a:rPr lang="en-GB" altLang="en-US" b="1" dirty="0" smtClean="0">
                <a:solidFill>
                  <a:srgbClr val="002060"/>
                </a:solidFill>
                <a:latin typeface="+mn-lt"/>
                <a:cs typeface="Arial" panose="020B0604020202020204" pitchFamily="34" charset="0"/>
              </a:rPr>
              <a:t>groups</a:t>
            </a:r>
          </a:p>
          <a:p>
            <a:pPr algn="ctr">
              <a:spcBef>
                <a:spcPct val="0"/>
              </a:spcBef>
              <a:buNone/>
            </a:pPr>
            <a:endParaRPr lang="en-GB" altLang="en-US" b="1" dirty="0" smtClean="0">
              <a:solidFill>
                <a:srgbClr val="002060"/>
              </a:solidFill>
              <a:latin typeface="+mn-lt"/>
              <a:cs typeface="Arial" panose="020B0604020202020204" pitchFamily="34" charset="0"/>
            </a:endParaRPr>
          </a:p>
          <a:p>
            <a:pPr algn="ctr">
              <a:spcBef>
                <a:spcPct val="0"/>
              </a:spcBef>
              <a:buNone/>
            </a:pPr>
            <a:r>
              <a:rPr lang="en-GB" altLang="en-US" b="1" dirty="0" smtClean="0">
                <a:solidFill>
                  <a:srgbClr val="002060"/>
                </a:solidFill>
                <a:latin typeface="+mn-lt"/>
                <a:cs typeface="Arial" panose="020B0604020202020204" pitchFamily="34" charset="0"/>
              </a:rPr>
              <a:t>Sexual </a:t>
            </a:r>
            <a:r>
              <a:rPr lang="en-GB" altLang="en-US" b="1" dirty="0">
                <a:solidFill>
                  <a:srgbClr val="002060"/>
                </a:solidFill>
                <a:latin typeface="+mn-lt"/>
                <a:cs typeface="Arial" panose="020B0604020202020204" pitchFamily="34" charset="0"/>
              </a:rPr>
              <a:t>Orientation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On-line communities</a:t>
            </a:r>
          </a:p>
        </p:txBody>
      </p:sp>
      <p:sp>
        <p:nvSpPr>
          <p:cNvPr id="3" name="TextBox 2"/>
          <p:cNvSpPr txBox="1">
            <a:spLocks noChangeArrowheads="1"/>
          </p:cNvSpPr>
          <p:nvPr/>
        </p:nvSpPr>
        <p:spPr bwMode="auto">
          <a:xfrm>
            <a:off x="6350236" y="280015"/>
            <a:ext cx="4211355"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u="sng" dirty="0">
                <a:solidFill>
                  <a:srgbClr val="0033CC"/>
                </a:solidFill>
                <a:latin typeface="+mn-lt"/>
                <a:cs typeface="Arial" panose="020B0604020202020204" pitchFamily="34" charset="0"/>
              </a:rPr>
              <a:t>Identity</a:t>
            </a:r>
          </a:p>
          <a:p>
            <a:pPr algn="ctr" eaLnBrk="1" hangingPunct="1">
              <a:spcBef>
                <a:spcPct val="0"/>
              </a:spcBef>
              <a:buFontTx/>
              <a:buNone/>
            </a:pPr>
            <a:endParaRPr lang="en-GB" altLang="en-US" b="1" dirty="0">
              <a:solidFill>
                <a:srgbClr val="0033CC"/>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Race</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Religion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Disability</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Age</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Alternative sub-culture groups</a:t>
            </a:r>
          </a:p>
        </p:txBody>
      </p:sp>
    </p:spTree>
    <p:extLst>
      <p:ext uri="{BB962C8B-B14F-4D97-AF65-F5344CB8AC3E}">
        <p14:creationId xmlns:p14="http://schemas.microsoft.com/office/powerpoint/2010/main" val="1654964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ommunity.jpg"/>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2438398" y="235974"/>
            <a:ext cx="7551175" cy="5663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2829435" y="1702456"/>
            <a:ext cx="67691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Vulnerable</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Hidden</a:t>
            </a:r>
          </a:p>
        </p:txBody>
      </p:sp>
    </p:spTree>
    <p:extLst>
      <p:ext uri="{BB962C8B-B14F-4D97-AF65-F5344CB8AC3E}">
        <p14:creationId xmlns:p14="http://schemas.microsoft.com/office/powerpoint/2010/main" val="310022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onflict.jpg"/>
          <p:cNvPicPr>
            <a:picLocks noChangeAspect="1" noChangeArrowheads="1"/>
          </p:cNvPicPr>
          <p:nvPr/>
        </p:nvPicPr>
        <p:blipFill>
          <a:blip r:embed="rId4" cstate="print">
            <a:duotone>
              <a:schemeClr val="accent3">
                <a:shade val="45000"/>
                <a:satMod val="135000"/>
              </a:schemeClr>
              <a:prstClr val="white"/>
            </a:duotone>
            <a:extLst/>
          </a:blip>
          <a:srcRect/>
          <a:stretch>
            <a:fillRect/>
          </a:stretch>
        </p:blipFill>
        <p:spPr bwMode="auto">
          <a:xfrm>
            <a:off x="1082842" y="334297"/>
            <a:ext cx="9865895" cy="5506065"/>
          </a:xfrm>
          <a:prstGeom prst="rect">
            <a:avLst/>
          </a:prstGeom>
          <a:noFill/>
          <a:extLst/>
        </p:spPr>
      </p:pic>
      <p:sp>
        <p:nvSpPr>
          <p:cNvPr id="3" name="TextBox 3"/>
          <p:cNvSpPr txBox="1">
            <a:spLocks noChangeArrowheads="1"/>
          </p:cNvSpPr>
          <p:nvPr/>
        </p:nvSpPr>
        <p:spPr bwMode="auto">
          <a:xfrm>
            <a:off x="3473884" y="1260060"/>
            <a:ext cx="532765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66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Conflict?</a:t>
            </a:r>
          </a:p>
        </p:txBody>
      </p:sp>
    </p:spTree>
    <p:extLst>
      <p:ext uri="{BB962C8B-B14F-4D97-AF65-F5344CB8AC3E}">
        <p14:creationId xmlns:p14="http://schemas.microsoft.com/office/powerpoint/2010/main" val="21200420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 descr="\\Client\G$\The way forwar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6861" y="553639"/>
            <a:ext cx="3396172" cy="5247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710813" y="930665"/>
            <a:ext cx="4285738" cy="4524315"/>
          </a:xfrm>
          <a:prstGeom prst="rect">
            <a:avLst/>
          </a:prstGeom>
        </p:spPr>
        <p:txBody>
          <a:bodyPr wrap="square">
            <a:spAutoFit/>
          </a:bodyPr>
          <a:lstStyle/>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True and accurate information</a:t>
            </a: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Community engagement</a:t>
            </a: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Social cohesion</a:t>
            </a:r>
          </a:p>
        </p:txBody>
      </p:sp>
    </p:spTree>
    <p:extLst>
      <p:ext uri="{BB962C8B-B14F-4D97-AF65-F5344CB8AC3E}">
        <p14:creationId xmlns:p14="http://schemas.microsoft.com/office/powerpoint/2010/main" val="51123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130969" y="335628"/>
            <a:ext cx="9841831" cy="5553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11424" y="2466243"/>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What is </a:t>
            </a:r>
            <a:r>
              <a:rPr lang="en-GB" sz="3600" b="1" dirty="0">
                <a:solidFill>
                  <a:schemeClr val="bg1"/>
                </a:solidFill>
              </a:rPr>
              <a:t>N</a:t>
            </a:r>
            <a:r>
              <a:rPr lang="en-GB" sz="3600" b="1" dirty="0" smtClean="0">
                <a:solidFill>
                  <a:schemeClr val="bg1"/>
                </a:solidFill>
              </a:rPr>
              <a:t>eighbourhood </a:t>
            </a:r>
            <a:r>
              <a:rPr lang="en-GB" sz="3600" b="1" dirty="0">
                <a:solidFill>
                  <a:schemeClr val="bg1"/>
                </a:solidFill>
              </a:rPr>
              <a:t>P</a:t>
            </a:r>
            <a:r>
              <a:rPr lang="en-GB" sz="3600" b="1" dirty="0" smtClean="0">
                <a:solidFill>
                  <a:schemeClr val="bg1"/>
                </a:solidFill>
              </a:rPr>
              <a:t>olicing?</a:t>
            </a:r>
            <a:endParaRPr lang="en-GB" sz="3600" b="1" dirty="0">
              <a:solidFill>
                <a:schemeClr val="bg1"/>
              </a:solidFill>
            </a:endParaRPr>
          </a:p>
        </p:txBody>
      </p:sp>
    </p:spTree>
    <p:extLst>
      <p:ext uri="{BB962C8B-B14F-4D97-AF65-F5344CB8AC3E}">
        <p14:creationId xmlns:p14="http://schemas.microsoft.com/office/powerpoint/2010/main" val="6888930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Line 4"/>
          <p:cNvSpPr>
            <a:spLocks noChangeShapeType="1"/>
          </p:cNvSpPr>
          <p:nvPr/>
        </p:nvSpPr>
        <p:spPr bwMode="auto">
          <a:xfrm>
            <a:off x="3504585" y="4770488"/>
            <a:ext cx="48577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 name="Line 3"/>
          <p:cNvSpPr>
            <a:spLocks noChangeShapeType="1"/>
          </p:cNvSpPr>
          <p:nvPr/>
        </p:nvSpPr>
        <p:spPr bwMode="auto">
          <a:xfrm>
            <a:off x="3504585" y="1284338"/>
            <a:ext cx="0" cy="348615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 name="Line 6"/>
          <p:cNvSpPr>
            <a:spLocks noChangeShapeType="1"/>
          </p:cNvSpPr>
          <p:nvPr/>
        </p:nvSpPr>
        <p:spPr bwMode="auto">
          <a:xfrm flipV="1">
            <a:off x="3504585" y="1400482"/>
            <a:ext cx="4800600" cy="24003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 name="Line 5"/>
          <p:cNvSpPr>
            <a:spLocks noChangeShapeType="1"/>
          </p:cNvSpPr>
          <p:nvPr/>
        </p:nvSpPr>
        <p:spPr bwMode="auto">
          <a:xfrm>
            <a:off x="3504584" y="1914833"/>
            <a:ext cx="4800600" cy="1885950"/>
          </a:xfrm>
          <a:prstGeom prst="line">
            <a:avLst/>
          </a:prstGeom>
          <a:noFill/>
          <a:ln w="31750">
            <a:solidFill>
              <a:srgbClr val="000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Line 9"/>
          <p:cNvSpPr>
            <a:spLocks noChangeShapeType="1"/>
          </p:cNvSpPr>
          <p:nvPr/>
        </p:nvSpPr>
        <p:spPr bwMode="auto">
          <a:xfrm>
            <a:off x="8305184" y="1657657"/>
            <a:ext cx="0" cy="1885950"/>
          </a:xfrm>
          <a:prstGeom prst="line">
            <a:avLst/>
          </a:prstGeom>
          <a:noFill/>
          <a:ln w="38100">
            <a:solidFill>
              <a:srgbClr val="800080"/>
            </a:solidFill>
            <a:prstDash val="lg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Text Box 10"/>
          <p:cNvSpPr txBox="1">
            <a:spLocks noChangeArrowheads="1"/>
          </p:cNvSpPr>
          <p:nvPr/>
        </p:nvSpPr>
        <p:spPr bwMode="auto">
          <a:xfrm>
            <a:off x="8508590" y="2415688"/>
            <a:ext cx="25058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The Reassurance Gap</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8" name="Text Box 8"/>
          <p:cNvSpPr txBox="1">
            <a:spLocks noChangeArrowheads="1"/>
          </p:cNvSpPr>
          <p:nvPr/>
        </p:nvSpPr>
        <p:spPr bwMode="auto">
          <a:xfrm>
            <a:off x="3794637" y="3787160"/>
            <a:ext cx="159530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1800" dirty="0">
                <a:solidFill>
                  <a:srgbClr val="CC0000"/>
                </a:solidFill>
                <a:latin typeface="Arial" panose="020B0604020202020204" pitchFamily="34" charset="0"/>
                <a:cs typeface="Arial" panose="020B0604020202020204" pitchFamily="34" charset="0"/>
              </a:rPr>
              <a:t>Fear of Crime</a:t>
            </a:r>
          </a:p>
        </p:txBody>
      </p:sp>
      <p:sp>
        <p:nvSpPr>
          <p:cNvPr id="9" name="Text Box 7"/>
          <p:cNvSpPr txBox="1">
            <a:spLocks noChangeArrowheads="1"/>
          </p:cNvSpPr>
          <p:nvPr/>
        </p:nvSpPr>
        <p:spPr bwMode="auto">
          <a:xfrm>
            <a:off x="3781079" y="1423685"/>
            <a:ext cx="811212"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Crime</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11" name="TextBox 10"/>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Dilemma</a:t>
            </a:r>
            <a:endParaRPr lang="en-GB" sz="3200" b="1" dirty="0">
              <a:solidFill>
                <a:schemeClr val="bg1"/>
              </a:solidFill>
            </a:endParaRPr>
          </a:p>
        </p:txBody>
      </p:sp>
    </p:spTree>
    <p:extLst>
      <p:ext uri="{BB962C8B-B14F-4D97-AF65-F5344CB8AC3E}">
        <p14:creationId xmlns:p14="http://schemas.microsoft.com/office/powerpoint/2010/main" val="343548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in)">
                                      <p:cBhvr>
                                        <p:cTn id="17" dur="500"/>
                                        <p:tgtEl>
                                          <p:spTgt spid="6"/>
                                        </p:tgtEl>
                                      </p:cBhvr>
                                    </p:animEffect>
                                  </p:childTnLst>
                                </p:cTn>
                              </p:par>
                            </p:childTnLst>
                          </p:cTn>
                        </p:par>
                        <p:par>
                          <p:cTn id="18" fill="hold">
                            <p:stCondLst>
                              <p:cond delay="500"/>
                            </p:stCondLst>
                            <p:childTnLst>
                              <p:par>
                                <p:cTn id="19" presetID="1" presetClass="entr" presetSubtype="0" fill="hold" grpId="0" nodeType="afterEffect">
                                  <p:stCondLst>
                                    <p:cond delay="1000"/>
                                  </p:stCondLst>
                                  <p:childTnLst>
                                    <p:set>
                                      <p:cBhvr>
                                        <p:cTn id="20" dur="1" fill="hold">
                                          <p:stCondLst>
                                            <p:cond delay="499"/>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8"/>
                                        </p:tgtEl>
                                        <p:attrNameLst>
                                          <p:attrName>style.visibility</p:attrName>
                                        </p:attrNameLst>
                                      </p:cBhvr>
                                      <p:to>
                                        <p:strVal val="visible"/>
                                      </p:to>
                                    </p:set>
                                  </p:childTnLst>
                                </p:cTn>
                              </p:par>
                            </p:childTnLst>
                          </p:cTn>
                        </p:par>
                        <p:par>
                          <p:cTn id="25" fill="hold">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8" grpId="0" autoUpdateAnimBg="0"/>
      <p:bldP spid="9"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214076" y="1251340"/>
            <a:ext cx="6680244"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A </a:t>
            </a:r>
            <a:r>
              <a:rPr kumimoji="0" lang="en-GB" altLang="en-US" b="1" i="0" u="none" strike="noStrike" kern="0" cap="none" spc="0" normalizeH="0" baseline="0" noProof="0" dirty="0" smtClean="0">
                <a:ln>
                  <a:noFill/>
                </a:ln>
                <a:solidFill>
                  <a:srgbClr val="FF0000"/>
                </a:solidFill>
                <a:effectLst/>
                <a:uLnTx/>
                <a:uFillTx/>
                <a:latin typeface="+mn-lt"/>
                <a:cs typeface="Arial" panose="020B0604020202020204" pitchFamily="34" charset="0"/>
              </a:rPr>
              <a:t>priority</a:t>
            </a: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 issue</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Crime and anti-social behaviour need to be reduced</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Public want neighbourhoods that </a:t>
            </a:r>
            <a:r>
              <a:rPr kumimoji="0" lang="en-GB" altLang="en-US" i="0" u="none" strike="noStrike" kern="0" cap="none" spc="0" normalizeH="0" baseline="0" noProof="0" dirty="0" smtClean="0">
                <a:ln>
                  <a:noFill/>
                </a:ln>
                <a:solidFill>
                  <a:srgbClr val="FF0000"/>
                </a:solidFill>
                <a:effectLst/>
                <a:uLnTx/>
                <a:uFillTx/>
                <a:latin typeface="+mn-lt"/>
                <a:cs typeface="Arial" panose="020B0604020202020204" pitchFamily="34" charset="0"/>
              </a:rPr>
              <a:t>feel safer</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Policing through </a:t>
            </a:r>
            <a:r>
              <a:rPr kumimoji="0" lang="en-GB" altLang="en-US" b="1" i="0" u="none" strike="noStrike" kern="0" cap="none" spc="0" normalizeH="0" baseline="0" noProof="0" dirty="0" smtClean="0">
                <a:ln>
                  <a:noFill/>
                </a:ln>
                <a:solidFill>
                  <a:srgbClr val="FF0000"/>
                </a:solidFill>
                <a:effectLst/>
                <a:uLnTx/>
                <a:uFillTx/>
                <a:latin typeface="+mn-lt"/>
                <a:cs typeface="Arial" panose="020B0604020202020204" pitchFamily="34" charset="0"/>
              </a:rPr>
              <a:t>co-operation</a:t>
            </a:r>
          </a:p>
        </p:txBody>
      </p:sp>
      <p:sp>
        <p:nvSpPr>
          <p:cNvPr id="5" name="TextBox 4"/>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a:t>
            </a:r>
            <a:r>
              <a:rPr lang="en-GB" sz="3200" b="1" dirty="0">
                <a:solidFill>
                  <a:schemeClr val="bg1"/>
                </a:solidFill>
              </a:rPr>
              <a:t>N</a:t>
            </a:r>
            <a:r>
              <a:rPr lang="en-GB" sz="3200" b="1" dirty="0" smtClean="0">
                <a:solidFill>
                  <a:schemeClr val="bg1"/>
                </a:solidFill>
              </a:rPr>
              <a:t>eighbourhood </a:t>
            </a:r>
            <a:r>
              <a:rPr lang="en-GB" sz="3200" b="1" dirty="0">
                <a:solidFill>
                  <a:schemeClr val="bg1"/>
                </a:solidFill>
              </a:rPr>
              <a:t>P</a:t>
            </a:r>
            <a:r>
              <a:rPr lang="en-GB" sz="3200" b="1" dirty="0" smtClean="0">
                <a:solidFill>
                  <a:schemeClr val="bg1"/>
                </a:solidFill>
              </a:rPr>
              <a:t>olicing?</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8168640" y="2216972"/>
            <a:ext cx="3568420" cy="2593052"/>
          </a:xfrm>
          <a:prstGeom prst="rect">
            <a:avLst/>
          </a:prstGeom>
        </p:spPr>
      </p:pic>
    </p:spTree>
    <p:extLst>
      <p:ext uri="{BB962C8B-B14F-4D97-AF65-F5344CB8AC3E}">
        <p14:creationId xmlns:p14="http://schemas.microsoft.com/office/powerpoint/2010/main" val="6414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685410" y="1949114"/>
            <a:ext cx="6046839" cy="298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fontAlgn="base">
              <a:lnSpc>
                <a:spcPct val="100000"/>
              </a:lnSpc>
              <a:spcBef>
                <a:spcPct val="20000"/>
              </a:spcBef>
              <a:spcAft>
                <a:spcPct val="0"/>
              </a:spcAft>
              <a:buFontTx/>
              <a:buNone/>
            </a:pPr>
            <a:r>
              <a:rPr lang="en-GB" altLang="en-US" sz="3600" dirty="0" smtClean="0">
                <a:solidFill>
                  <a:srgbClr val="002060"/>
                </a:solidFill>
                <a:latin typeface="+mn-lt"/>
                <a:ea typeface="ＭＳ Ｐゴシック" panose="020B0600070205080204" pitchFamily="34" charset="-128"/>
                <a:cs typeface="Arial" panose="020B0604020202020204" pitchFamily="34" charset="0"/>
              </a:rPr>
              <a:t>The right people, at the right places, in the right numbers, in order to create neighbourhoods that are safe and feel</a:t>
            </a:r>
            <a:r>
              <a:rPr lang="en-GB" altLang="en-US" sz="3600" b="1" dirty="0" smtClean="0">
                <a:solidFill>
                  <a:srgbClr val="002060"/>
                </a:solidFill>
                <a:latin typeface="+mn-lt"/>
                <a:ea typeface="ＭＳ Ｐゴシック" panose="020B0600070205080204" pitchFamily="34" charset="-128"/>
                <a:cs typeface="Arial" panose="020B0604020202020204" pitchFamily="34" charset="0"/>
              </a:rPr>
              <a:t> </a:t>
            </a:r>
            <a:r>
              <a:rPr lang="en-GB" altLang="en-US" sz="3600" dirty="0" smtClean="0">
                <a:solidFill>
                  <a:srgbClr val="002060"/>
                </a:solidFill>
                <a:latin typeface="+mn-lt"/>
                <a:ea typeface="ＭＳ Ｐゴシック" panose="020B0600070205080204" pitchFamily="34" charset="-128"/>
                <a:cs typeface="Arial" panose="020B0604020202020204" pitchFamily="34" charset="0"/>
              </a:rPr>
              <a:t>safe.</a:t>
            </a:r>
          </a:p>
          <a:p>
            <a:pPr algn="ctr" fontAlgn="base">
              <a:lnSpc>
                <a:spcPct val="100000"/>
              </a:lnSpc>
              <a:spcBef>
                <a:spcPct val="20000"/>
              </a:spcBef>
              <a:spcAft>
                <a:spcPct val="0"/>
              </a:spcAft>
              <a:buFontTx/>
              <a:buChar char="•"/>
            </a:pPr>
            <a:endParaRPr lang="en-GB" altLang="en-US" sz="3000" dirty="0" smtClean="0">
              <a:solidFill>
                <a:srgbClr val="ED7D31"/>
              </a:solidFill>
              <a:latin typeface="Verdana" panose="020B0604030504040204" pitchFamily="34" charset="0"/>
              <a:ea typeface="ＭＳ Ｐゴシック" panose="020B0600070205080204" pitchFamily="34" charset="-128"/>
            </a:endParaRPr>
          </a:p>
          <a:p>
            <a:pPr fontAlgn="base">
              <a:lnSpc>
                <a:spcPct val="100000"/>
              </a:lnSpc>
              <a:spcBef>
                <a:spcPct val="20000"/>
              </a:spcBef>
              <a:spcAft>
                <a:spcPct val="0"/>
              </a:spcAft>
              <a:buFontTx/>
              <a:buChar char="•"/>
            </a:pPr>
            <a:endParaRPr lang="en-GB" altLang="en-US" sz="2400" b="1" dirty="0" smtClean="0">
              <a:solidFill>
                <a:srgbClr val="ED7D31"/>
              </a:solidFill>
              <a:latin typeface="Verdana" panose="020B0604030504040204" pitchFamily="34" charset="0"/>
              <a:ea typeface="ＭＳ Ｐゴシック" panose="020B0600070205080204" pitchFamily="34" charset="-128"/>
            </a:endParaRPr>
          </a:p>
          <a:p>
            <a:pPr lvl="1" algn="ctr" fontAlgn="base">
              <a:lnSpc>
                <a:spcPct val="100000"/>
              </a:lnSpc>
              <a:spcBef>
                <a:spcPct val="20000"/>
              </a:spcBef>
              <a:spcAft>
                <a:spcPct val="0"/>
              </a:spcAft>
              <a:buFontTx/>
              <a:buNone/>
            </a:pPr>
            <a:endParaRPr lang="en-GB" altLang="en-US" sz="2400" b="1" dirty="0" smtClean="0">
              <a:solidFill>
                <a:srgbClr val="ED7D31"/>
              </a:solidFill>
              <a:latin typeface="Verdana" panose="020B0604030504040204" pitchFamily="34" charset="0"/>
              <a:ea typeface="ＭＳ Ｐゴシック" panose="020B0600070205080204" pitchFamily="34" charset="-128"/>
            </a:endParaRPr>
          </a:p>
        </p:txBody>
      </p:sp>
      <p:sp>
        <p:nvSpPr>
          <p:cNvPr id="4" name="TextBox 3"/>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Aims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605462" y="1564103"/>
            <a:ext cx="3333750" cy="3753853"/>
          </a:xfrm>
          <a:prstGeom prst="rect">
            <a:avLst/>
          </a:prstGeom>
        </p:spPr>
      </p:pic>
    </p:spTree>
    <p:extLst>
      <p:ext uri="{BB962C8B-B14F-4D97-AF65-F5344CB8AC3E}">
        <p14:creationId xmlns:p14="http://schemas.microsoft.com/office/powerpoint/2010/main" val="36196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425677" y="1325880"/>
            <a:ext cx="9350477" cy="448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kumimoji="0" lang="en-US" altLang="en-US" sz="2800" b="0" i="0" u="none" strike="noStrike" kern="1200" cap="none" spc="0" normalizeH="0" baseline="0" noProof="0" dirty="0" smtClean="0">
                <a:ln>
                  <a:noFill/>
                </a:ln>
                <a:solidFill>
                  <a:srgbClr val="002060"/>
                </a:solidFill>
                <a:effectLst/>
                <a:uLnTx/>
                <a:uFillTx/>
                <a:ea typeface="+mn-ea"/>
                <a:cs typeface="Arial" panose="020B0604020202020204" pitchFamily="34" charset="0"/>
              </a:rPr>
              <a:t>White Paper – ‘Building Communities, Beating Crime’ (Nov 2004) </a:t>
            </a:r>
          </a:p>
          <a:p>
            <a:pPr marL="171450" marR="0" lvl="0" indent="-171450" algn="ctr" defTabSz="685800" rtl="0" eaLnBrk="1" fontAlgn="auto" latinLnBrk="0" hangingPunct="1">
              <a:lnSpc>
                <a:spcPct val="100000"/>
              </a:lnSpc>
              <a:spcBef>
                <a:spcPts val="750"/>
              </a:spcBef>
              <a:spcAft>
                <a:spcPts val="0"/>
              </a:spcAft>
              <a:buClrTx/>
              <a:buSzTx/>
              <a:buFontTx/>
              <a:buNone/>
              <a:tabLst/>
              <a:defRPr/>
            </a:pPr>
            <a:endParaRPr kumimoji="0" lang="en-US" altLang="en-US" sz="2800" b="0" i="0" u="none" strike="noStrike" kern="1200" cap="none" spc="0" normalizeH="0" baseline="0" noProof="0" dirty="0" smtClean="0">
              <a:ln>
                <a:noFill/>
              </a:ln>
              <a:solidFill>
                <a:srgbClr val="002060"/>
              </a:solidFill>
              <a:effectLst/>
              <a:uLnTx/>
              <a:uFillTx/>
              <a:ea typeface="+mn-ea"/>
              <a:cs typeface="Arial" panose="020B0604020202020204" pitchFamily="34" charset="0"/>
            </a:endParaRPr>
          </a:p>
          <a:p>
            <a:pPr marL="0" marR="0" lvl="0" indent="0" algn="ctr"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ea typeface="+mn-ea"/>
                <a:cs typeface="Arial" panose="020B0604020202020204" pitchFamily="34" charset="0"/>
              </a:rPr>
              <a:t>Neighbourhood policing was initially piloted at a ward level as part of the National Reassurance Policing Programme (NRPP) between October 2003 and March 2005.</a:t>
            </a:r>
          </a:p>
          <a:p>
            <a:pPr marL="0" marR="0" lvl="0" indent="0" algn="ctr"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endParaRPr kumimoji="0" lang="en-GB" altLang="en-US" sz="2800" b="0" i="0" u="none" strike="noStrike" kern="1200" cap="none" spc="0" normalizeH="0" baseline="0" noProof="0" dirty="0" smtClean="0">
              <a:ln>
                <a:noFill/>
              </a:ln>
              <a:solidFill>
                <a:srgbClr val="002060"/>
              </a:solidFill>
              <a:effectLst/>
              <a:uLnTx/>
              <a:uFillTx/>
              <a:ea typeface="+mn-ea"/>
              <a:cs typeface="Arial" panose="020B0604020202020204" pitchFamily="34" charset="0"/>
            </a:endParaRPr>
          </a:p>
          <a:p>
            <a:pPr marL="0" marR="0" lvl="0" indent="0" algn="ctr"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ea typeface="+mn-ea"/>
                <a:cs typeface="Arial" panose="020B0604020202020204" pitchFamily="34" charset="0"/>
              </a:rPr>
              <a:t>Neighbourhood policing is a key, and permanent element of reforms to make the police service more citizen focused. </a:t>
            </a:r>
          </a:p>
          <a:p>
            <a:pPr marL="0" marR="0" lvl="0" indent="0" algn="l" defTabSz="685800" rtl="0" eaLnBrk="1" fontAlgn="auto" latinLnBrk="0" hangingPunct="1">
              <a:lnSpc>
                <a:spcPct val="80000"/>
              </a:lnSpc>
              <a:spcBef>
                <a:spcPts val="750"/>
              </a:spcBef>
              <a:spcAft>
                <a:spcPts val="0"/>
              </a:spcAft>
              <a:buClrTx/>
              <a:buSzTx/>
              <a:buFont typeface="Arial" panose="020B0604020202020204" pitchFamily="34" charset="0"/>
              <a:buNone/>
              <a:tabLst/>
              <a:defRPr/>
            </a:pPr>
            <a:endParaRPr kumimoji="0" lang="en-GB" altLang="en-US" sz="21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4" name="TextBox 3"/>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Background</a:t>
            </a:r>
            <a:endParaRPr lang="en-GB" sz="3200" b="1" dirty="0">
              <a:solidFill>
                <a:schemeClr val="bg1"/>
              </a:solidFill>
            </a:endParaRPr>
          </a:p>
        </p:txBody>
      </p:sp>
    </p:spTree>
    <p:extLst>
      <p:ext uri="{BB962C8B-B14F-4D97-AF65-F5344CB8AC3E}">
        <p14:creationId xmlns:p14="http://schemas.microsoft.com/office/powerpoint/2010/main" val="2030930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745958" y="1997241"/>
            <a:ext cx="6352674" cy="38091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10000"/>
              </a:lnSpc>
              <a:buFontTx/>
              <a:buNone/>
            </a:pPr>
            <a:r>
              <a:rPr lang="en-GB" altLang="en-US" sz="3200" dirty="0" smtClean="0">
                <a:cs typeface="Arial" panose="020B0604020202020204" pitchFamily="34" charset="0"/>
              </a:rPr>
              <a:t>‘We are focusing police and other agencies activity on crimes, disorders and quality of life issues that have been identified and prioritised by local communities rather than the police themselves’.                  </a:t>
            </a:r>
          </a:p>
          <a:p>
            <a:pPr algn="ctr">
              <a:lnSpc>
                <a:spcPct val="110000"/>
              </a:lnSpc>
              <a:buFontTx/>
              <a:buNone/>
            </a:pPr>
            <a:r>
              <a:rPr lang="en-GB" altLang="en-US" sz="2400" dirty="0" smtClean="0">
                <a:solidFill>
                  <a:srgbClr val="002060"/>
                </a:solidFill>
                <a:cs typeface="Arial" panose="020B0604020202020204" pitchFamily="34" charset="0"/>
              </a:rPr>
              <a:t>(College of Policing)</a:t>
            </a:r>
          </a:p>
        </p:txBody>
      </p:sp>
      <p:sp>
        <p:nvSpPr>
          <p:cNvPr id="4" name="TextBox 3"/>
          <p:cNvSpPr txBox="1"/>
          <p:nvPr/>
        </p:nvSpPr>
        <p:spPr>
          <a:xfrm>
            <a:off x="745958" y="396811"/>
            <a:ext cx="10684042" cy="1077218"/>
          </a:xfrm>
          <a:prstGeom prst="rect">
            <a:avLst/>
          </a:prstGeom>
          <a:solidFill>
            <a:srgbClr val="002060"/>
          </a:solidFill>
        </p:spPr>
        <p:txBody>
          <a:bodyPr wrap="square" rtlCol="0">
            <a:spAutoFit/>
          </a:bodyPr>
          <a:lstStyle/>
          <a:p>
            <a:pPr algn="ctr"/>
            <a:r>
              <a:rPr lang="en-GB" sz="3200" b="1" dirty="0" smtClean="0">
                <a:solidFill>
                  <a:schemeClr val="bg1"/>
                </a:solidFill>
              </a:rPr>
              <a:t>How is neighbourhood </a:t>
            </a:r>
            <a:r>
              <a:rPr lang="en-GB" sz="3200" b="1" dirty="0">
                <a:solidFill>
                  <a:schemeClr val="bg1"/>
                </a:solidFill>
              </a:rPr>
              <a:t>p</a:t>
            </a:r>
            <a:r>
              <a:rPr lang="en-GB" sz="3200" b="1" dirty="0" smtClean="0">
                <a:solidFill>
                  <a:schemeClr val="bg1"/>
                </a:solidFill>
              </a:rPr>
              <a:t>olicing different from </a:t>
            </a:r>
            <a:r>
              <a:rPr lang="en-GB" sz="3200" b="1" dirty="0" smtClean="0">
                <a:solidFill>
                  <a:schemeClr val="bg1"/>
                </a:solidFill>
              </a:rPr>
              <a:t>‘</a:t>
            </a:r>
            <a:r>
              <a:rPr lang="en-GB" sz="3200" b="1" dirty="0" smtClean="0">
                <a:solidFill>
                  <a:schemeClr val="bg1"/>
                </a:solidFill>
              </a:rPr>
              <a:t>normal’ police work?</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672972" y="2093494"/>
            <a:ext cx="3469523" cy="3224464"/>
          </a:xfrm>
          <a:prstGeom prst="rect">
            <a:avLst/>
          </a:prstGeom>
        </p:spPr>
      </p:pic>
    </p:spTree>
    <p:extLst>
      <p:ext uri="{BB962C8B-B14F-4D97-AF65-F5344CB8AC3E}">
        <p14:creationId xmlns:p14="http://schemas.microsoft.com/office/powerpoint/2010/main" val="213345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942125" y="760543"/>
            <a:ext cx="7366082"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800" b="0" dirty="0">
                <a:solidFill>
                  <a:schemeClr val="tx1"/>
                </a:solidFill>
                <a:latin typeface="+mn-lt"/>
                <a:cs typeface="Arial" panose="020B0604020202020204" pitchFamily="34" charset="0"/>
              </a:rPr>
              <a:t>Increased police presence helps;</a:t>
            </a:r>
          </a:p>
          <a:p>
            <a:pPr marL="457200" lvl="1" indent="0" algn="ctr">
              <a:spcBef>
                <a:spcPct val="0"/>
              </a:spcBef>
              <a:buNone/>
            </a:pPr>
            <a:r>
              <a:rPr lang="en-GB" altLang="en-US" sz="2800" b="0" dirty="0">
                <a:solidFill>
                  <a:schemeClr val="tx1"/>
                </a:solidFill>
                <a:latin typeface="+mn-lt"/>
                <a:cs typeface="Arial" panose="020B0604020202020204" pitchFamily="34" charset="0"/>
              </a:rPr>
              <a:t>Residents feel more secure  </a:t>
            </a:r>
          </a:p>
          <a:p>
            <a:pPr marL="457200" lvl="1" indent="0" algn="ctr">
              <a:spcBef>
                <a:spcPct val="0"/>
              </a:spcBef>
              <a:buNone/>
            </a:pPr>
            <a:r>
              <a:rPr lang="en-GB" altLang="en-US" sz="2800" b="0" dirty="0">
                <a:solidFill>
                  <a:schemeClr val="tx1"/>
                </a:solidFill>
                <a:latin typeface="+mn-lt"/>
                <a:cs typeface="Arial" panose="020B0604020202020204" pitchFamily="34" charset="0"/>
              </a:rPr>
              <a:t>Establish trust</a:t>
            </a:r>
          </a:p>
          <a:p>
            <a:pPr marL="457200" lvl="1" indent="0" algn="ctr">
              <a:spcBef>
                <a:spcPct val="0"/>
              </a:spcBef>
              <a:buNone/>
            </a:pPr>
            <a:r>
              <a:rPr lang="en-GB" altLang="en-US" sz="2800" b="0" dirty="0">
                <a:solidFill>
                  <a:schemeClr val="tx1"/>
                </a:solidFill>
                <a:latin typeface="+mn-lt"/>
                <a:cs typeface="Arial" panose="020B0604020202020204" pitchFamily="34" charset="0"/>
              </a:rPr>
              <a:t>Reduce crime</a:t>
            </a:r>
          </a:p>
          <a:p>
            <a:pPr marL="457200" lvl="1" indent="0" algn="ctr">
              <a:spcBef>
                <a:spcPct val="0"/>
              </a:spcBef>
              <a:buNone/>
            </a:pPr>
            <a:r>
              <a:rPr lang="en-GB" altLang="en-US" sz="2800" b="0" dirty="0">
                <a:solidFill>
                  <a:schemeClr val="tx1"/>
                </a:solidFill>
                <a:latin typeface="+mn-lt"/>
                <a:cs typeface="Arial" panose="020B0604020202020204" pitchFamily="34" charset="0"/>
              </a:rPr>
              <a:t>Improve quality of </a:t>
            </a:r>
            <a:r>
              <a:rPr lang="en-GB" altLang="en-US" sz="2800" b="0" dirty="0" smtClean="0">
                <a:solidFill>
                  <a:schemeClr val="tx1"/>
                </a:solidFill>
                <a:latin typeface="+mn-lt"/>
                <a:cs typeface="Arial" panose="020B0604020202020204" pitchFamily="34" charset="0"/>
              </a:rPr>
              <a:t>life</a:t>
            </a:r>
          </a:p>
          <a:p>
            <a:pPr marL="457200" lvl="1" indent="0" algn="ctr">
              <a:spcBef>
                <a:spcPct val="0"/>
              </a:spcBef>
              <a:buNone/>
            </a:pPr>
            <a:endParaRPr lang="en-GB" altLang="en-US" sz="2800" b="0" dirty="0">
              <a:solidFill>
                <a:schemeClr val="tx1"/>
              </a:solidFill>
              <a:latin typeface="+mn-lt"/>
              <a:cs typeface="Arial" panose="020B0604020202020204" pitchFamily="34" charset="0"/>
            </a:endParaRPr>
          </a:p>
          <a:p>
            <a:pPr algn="ctr">
              <a:spcBef>
                <a:spcPct val="0"/>
              </a:spcBef>
              <a:buFontTx/>
              <a:buNone/>
            </a:pPr>
            <a:r>
              <a:rPr lang="en-GB" altLang="en-US" sz="2800" b="0" dirty="0">
                <a:solidFill>
                  <a:schemeClr val="tx1"/>
                </a:solidFill>
                <a:latin typeface="+mn-lt"/>
                <a:cs typeface="Arial" panose="020B0604020202020204" pitchFamily="34" charset="0"/>
              </a:rPr>
              <a:t>Policing becomes flexible – it can change as community changes</a:t>
            </a:r>
          </a:p>
          <a:p>
            <a:pPr algn="ctr">
              <a:spcBef>
                <a:spcPct val="0"/>
              </a:spcBef>
              <a:buFontTx/>
              <a:buNone/>
            </a:pPr>
            <a:r>
              <a:rPr lang="en-GB" altLang="en-US" sz="2800" b="0" dirty="0">
                <a:solidFill>
                  <a:schemeClr val="tx1"/>
                </a:solidFill>
                <a:latin typeface="+mn-lt"/>
                <a:cs typeface="Arial" panose="020B0604020202020204" pitchFamily="34" charset="0"/>
              </a:rPr>
              <a:t>Helps develop solutions that will work &amp; are sustainable</a:t>
            </a:r>
          </a:p>
          <a:p>
            <a:pPr algn="ctr">
              <a:spcBef>
                <a:spcPct val="0"/>
              </a:spcBef>
              <a:buFontTx/>
              <a:buNone/>
            </a:pPr>
            <a:r>
              <a:rPr lang="en-GB" altLang="en-US" sz="2800" b="0" dirty="0">
                <a:solidFill>
                  <a:schemeClr val="tx1"/>
                </a:solidFill>
                <a:latin typeface="+mn-lt"/>
                <a:cs typeface="Arial" panose="020B0604020202020204" pitchFamily="34" charset="0"/>
              </a:rPr>
              <a:t>Creates a strong and cohesive partnership </a:t>
            </a:r>
          </a:p>
        </p:txBody>
      </p:sp>
      <p:pic>
        <p:nvPicPr>
          <p:cNvPr id="4" name="Picture 3"/>
          <p:cNvPicPr>
            <a:picLocks noChangeAspect="1"/>
          </p:cNvPicPr>
          <p:nvPr/>
        </p:nvPicPr>
        <p:blipFill>
          <a:blip r:embed="rId4"/>
          <a:stretch>
            <a:fillRect/>
          </a:stretch>
        </p:blipFill>
        <p:spPr>
          <a:xfrm>
            <a:off x="8308207" y="760543"/>
            <a:ext cx="3031958" cy="4066674"/>
          </a:xfrm>
          <a:prstGeom prst="rect">
            <a:avLst/>
          </a:prstGeom>
        </p:spPr>
      </p:pic>
    </p:spTree>
    <p:extLst>
      <p:ext uri="{BB962C8B-B14F-4D97-AF65-F5344CB8AC3E}">
        <p14:creationId xmlns:p14="http://schemas.microsoft.com/office/powerpoint/2010/main" val="234334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755650" y="1601891"/>
            <a:ext cx="10836582"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Verdana" panose="020B0604030504040204" pitchFamily="34" charset="0"/>
                <a:ea typeface="ＭＳ Ｐゴシック" panose="020B0600070205080204" pitchFamily="34" charset="-128"/>
              </a:rPr>
              <a:t>The power of the police comes from the common consent of the public </a:t>
            </a:r>
            <a:endParaRPr kumimoji="0" lang="en-GB" altLang="en-US" sz="3200" b="1" i="0" u="none" strike="noStrike" kern="0" cap="none" spc="0" normalizeH="0" baseline="0" noProof="0" dirty="0" smtClean="0">
              <a:ln>
                <a:noFill/>
              </a:ln>
              <a:solidFill>
                <a:srgbClr val="002060"/>
              </a:solidFill>
              <a:effectLst/>
              <a:uLnTx/>
              <a:uFillTx/>
              <a:latin typeface="Verdana" panose="020B0604030504040204" pitchFamily="34" charset="0"/>
              <a:ea typeface="ＭＳ Ｐゴシック" panose="020B0600070205080204" pitchFamily="34" charset="-128"/>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44878" y="3102591"/>
            <a:ext cx="7067806" cy="2640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914736" y="30537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by Consent</a:t>
            </a:r>
            <a:endParaRPr lang="en-GB" sz="3200" b="1" dirty="0">
              <a:solidFill>
                <a:schemeClr val="bg1"/>
              </a:solidFill>
            </a:endParaRPr>
          </a:p>
        </p:txBody>
      </p:sp>
    </p:spTree>
    <p:extLst>
      <p:ext uri="{BB962C8B-B14F-4D97-AF65-F5344CB8AC3E}">
        <p14:creationId xmlns:p14="http://schemas.microsoft.com/office/powerpoint/2010/main" val="23691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74672" y="2973695"/>
            <a:ext cx="379571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47250" y="456585"/>
            <a:ext cx="4860465" cy="2025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166744" y="3383383"/>
            <a:ext cx="3560250" cy="2254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686645" y="629266"/>
            <a:ext cx="2684625" cy="220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182723" y="740082"/>
            <a:ext cx="1928914" cy="223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45306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43116" y="1275184"/>
            <a:ext cx="10515600" cy="50052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171450" marR="0" lvl="0" indent="-171450" algn="l" defTabSz="685800" rtl="0" eaLnBrk="1" fontAlgn="auto" latinLnBrk="0" hangingPunct="1">
              <a:lnSpc>
                <a:spcPct val="80000"/>
              </a:lnSpc>
              <a:spcBef>
                <a:spcPts val="750"/>
              </a:spcBef>
              <a:spcAft>
                <a:spcPts val="0"/>
              </a:spcAft>
              <a:buClrTx/>
              <a:buSzTx/>
              <a:buFontTx/>
              <a:buNone/>
              <a:tabLst/>
              <a:defRPr/>
            </a:pPr>
            <a:r>
              <a:rPr lang="en-GB" altLang="en-US" sz="2800" dirty="0" smtClean="0">
                <a:solidFill>
                  <a:srgbClr val="002060"/>
                </a:solidFill>
                <a:latin typeface="Calibri" panose="020F0502020204030204"/>
              </a:rPr>
              <a:t>Neighbourhood policing a</a:t>
            </a:r>
            <a:r>
              <a:rPr kumimoji="0" lang="en-GB" altLang="en-US" sz="2800" b="0" i="0" u="none" strike="noStrike" kern="1200" cap="none" spc="0" normalizeH="0" baseline="0" noProof="0" dirty="0" err="1" smtClean="0">
                <a:ln>
                  <a:noFill/>
                </a:ln>
                <a:solidFill>
                  <a:srgbClr val="002060"/>
                </a:solidFill>
                <a:effectLst/>
                <a:uLnTx/>
                <a:uFillTx/>
                <a:latin typeface="Calibri" panose="020F0502020204030204"/>
              </a:rPr>
              <a:t>ims</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 to provide people who live or work</a:t>
            </a:r>
          </a:p>
          <a:p>
            <a:pPr marL="171450" marR="0" lvl="0" indent="-171450" algn="l" defTabSz="685800" rtl="0" eaLnBrk="1" fontAlgn="auto" latinLnBrk="0" hangingPunct="1">
              <a:lnSpc>
                <a:spcPct val="80000"/>
              </a:lnSpc>
              <a:spcBef>
                <a:spcPts val="750"/>
              </a:spcBef>
              <a:spcAft>
                <a:spcPts val="0"/>
              </a:spcAft>
              <a:buClrTx/>
              <a:buSzTx/>
              <a:buFontTx/>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in a neighbourhood with:</a:t>
            </a:r>
          </a:p>
          <a:p>
            <a:pPr marL="171450" marR="0" lvl="0" indent="-171450" algn="l" defTabSz="685800" rtl="0" eaLnBrk="1" fontAlgn="auto" latinLnBrk="0" hangingPunct="1">
              <a:lnSpc>
                <a:spcPct val="80000"/>
              </a:lnSpc>
              <a:spcBef>
                <a:spcPts val="750"/>
              </a:spcBef>
              <a:spcAft>
                <a:spcPts val="0"/>
              </a:spcAft>
              <a:buClrTx/>
              <a:buSzTx/>
              <a:buFontTx/>
              <a:buNone/>
              <a:tabLst/>
              <a:defRPr/>
            </a:pPr>
            <a:endParaRPr kumimoji="0" lang="en-GB" altLang="en-US" sz="2800" b="0" i="0" u="none" strike="noStrike" kern="1200" cap="none" spc="0" normalizeH="0" baseline="0" noProof="0" dirty="0" smtClean="0">
              <a:ln>
                <a:noFill/>
              </a:ln>
              <a:solidFill>
                <a:srgbClr val="002060"/>
              </a:solidFill>
              <a:effectLst/>
              <a:uLnTx/>
              <a:uFillTx/>
              <a:latin typeface="Calibri" panose="020F0502020204030204"/>
            </a:endParaRPr>
          </a:p>
          <a:p>
            <a:pPr eaLnBrk="1" fontAlgn="auto" hangingPunct="1">
              <a:lnSpc>
                <a:spcPct val="80000"/>
              </a:lnSpc>
              <a:spcAft>
                <a:spcPts val="0"/>
              </a:spcAft>
              <a:defRPr/>
            </a:pPr>
            <a:r>
              <a:rPr kumimoji="0" lang="en-GB" altLang="en-US" sz="2800" b="1" i="0" u="none" strike="noStrike" kern="1200" cap="none" spc="0" normalizeH="0" baseline="0" noProof="0" dirty="0" smtClean="0">
                <a:ln>
                  <a:noFill/>
                </a:ln>
                <a:solidFill>
                  <a:srgbClr val="0070C0"/>
                </a:solidFill>
                <a:effectLst/>
                <a:uLnTx/>
                <a:uFillTx/>
                <a:latin typeface="Calibri" panose="020F0502020204030204"/>
              </a:rPr>
              <a:t>Access</a:t>
            </a:r>
            <a:r>
              <a:rPr kumimoji="0" lang="en-GB" altLang="en-US" sz="2800" b="0" i="0" u="none" strike="noStrike" kern="1200" cap="none" spc="0" normalizeH="0" baseline="0" noProof="0" dirty="0" smtClean="0">
                <a:ln>
                  <a:noFill/>
                </a:ln>
                <a:solidFill>
                  <a:srgbClr val="0070C0"/>
                </a:solidFill>
                <a:effectLst/>
                <a:uLnTx/>
                <a:uFillTx/>
                <a:latin typeface="Calibri" panose="020F0502020204030204"/>
              </a:rPr>
              <a:t> </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 to local policing services through a named point of contact</a:t>
            </a:r>
          </a:p>
          <a:p>
            <a:pPr marL="171450" marR="0" lvl="0" indent="-171450" algn="l" defTabSz="685800" rtl="0" eaLnBrk="1" fontAlgn="auto" latinLnBrk="0" hangingPunct="1">
              <a:lnSpc>
                <a:spcPct val="80000"/>
              </a:lnSpc>
              <a:spcBef>
                <a:spcPts val="750"/>
              </a:spcBef>
              <a:spcAft>
                <a:spcPts val="0"/>
              </a:spcAft>
              <a:buClrTx/>
              <a:buSzTx/>
              <a:buFontTx/>
              <a:buNone/>
              <a:tabLst/>
              <a:defRPr/>
            </a:pPr>
            <a:endParaRPr kumimoji="0" lang="en-GB" altLang="en-US" sz="2800" b="0" i="0" u="none" strike="noStrike" kern="1200" cap="none" spc="0" normalizeH="0" baseline="0" noProof="0" dirty="0" smtClean="0">
              <a:ln>
                <a:noFill/>
              </a:ln>
              <a:solidFill>
                <a:srgbClr val="002060"/>
              </a:solidFill>
              <a:effectLst/>
              <a:uLnTx/>
              <a:uFillTx/>
              <a:latin typeface="Calibri" panose="020F0502020204030204"/>
            </a:endParaRPr>
          </a:p>
          <a:p>
            <a:pPr eaLnBrk="1" fontAlgn="auto" hangingPunct="1">
              <a:lnSpc>
                <a:spcPct val="80000"/>
              </a:lnSpc>
              <a:spcAft>
                <a:spcPts val="0"/>
              </a:spcAft>
              <a:defRPr/>
            </a:pPr>
            <a:r>
              <a:rPr kumimoji="0" lang="en-GB" altLang="en-US" sz="2800" b="1" i="0" u="none" strike="noStrike" kern="1200" cap="none" spc="0" normalizeH="0" baseline="0" noProof="0" dirty="0" smtClean="0">
                <a:ln>
                  <a:noFill/>
                </a:ln>
                <a:solidFill>
                  <a:srgbClr val="0070C0"/>
                </a:solidFill>
                <a:effectLst/>
                <a:uLnTx/>
                <a:uFillTx/>
                <a:latin typeface="Calibri" panose="020F0502020204030204"/>
              </a:rPr>
              <a:t>Influence</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 - over policing priorities in their neighbourhood</a:t>
            </a:r>
          </a:p>
          <a:p>
            <a:pPr marL="171450" marR="0" lvl="0" indent="-171450" algn="l" defTabSz="685800" rtl="0" eaLnBrk="1" fontAlgn="auto" latinLnBrk="0" hangingPunct="1">
              <a:lnSpc>
                <a:spcPct val="80000"/>
              </a:lnSpc>
              <a:spcBef>
                <a:spcPts val="750"/>
              </a:spcBef>
              <a:spcAft>
                <a:spcPts val="0"/>
              </a:spcAft>
              <a:buClrTx/>
              <a:buSzTx/>
              <a:buFontTx/>
              <a:buNone/>
              <a:tabLst/>
              <a:defRPr/>
            </a:pPr>
            <a:endParaRPr kumimoji="0" lang="en-GB" altLang="en-US" sz="2800" b="0" i="0" u="none" strike="noStrike" kern="1200" cap="none" spc="0" normalizeH="0" baseline="0" noProof="0" dirty="0" smtClean="0">
              <a:ln>
                <a:noFill/>
              </a:ln>
              <a:solidFill>
                <a:srgbClr val="002060"/>
              </a:solidFill>
              <a:effectLst/>
              <a:uLnTx/>
              <a:uFillTx/>
              <a:latin typeface="Calibri" panose="020F0502020204030204"/>
            </a:endParaRPr>
          </a:p>
          <a:p>
            <a:pPr eaLnBrk="1" fontAlgn="auto" hangingPunct="1">
              <a:lnSpc>
                <a:spcPct val="80000"/>
              </a:lnSpc>
              <a:spcAft>
                <a:spcPts val="0"/>
              </a:spcAft>
              <a:defRPr/>
            </a:pPr>
            <a:r>
              <a:rPr kumimoji="0" lang="en-GB" altLang="en-US" sz="2800" b="1" i="0" u="none" strike="noStrike" kern="1200" cap="none" spc="0" normalizeH="0" baseline="0" noProof="0" dirty="0" smtClean="0">
                <a:ln>
                  <a:noFill/>
                </a:ln>
                <a:solidFill>
                  <a:srgbClr val="0070C0"/>
                </a:solidFill>
                <a:effectLst/>
                <a:uLnTx/>
                <a:uFillTx/>
                <a:latin typeface="Calibri" panose="020F0502020204030204"/>
              </a:rPr>
              <a:t>Interventions</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 - joint action with partners &amp; the public</a:t>
            </a:r>
          </a:p>
          <a:p>
            <a:pPr marL="171450" marR="0" lvl="0" indent="-171450" algn="l" defTabSz="685800" rtl="0" eaLnBrk="1" fontAlgn="auto" latinLnBrk="0" hangingPunct="1">
              <a:lnSpc>
                <a:spcPct val="80000"/>
              </a:lnSpc>
              <a:spcBef>
                <a:spcPts val="750"/>
              </a:spcBef>
              <a:spcAft>
                <a:spcPts val="0"/>
              </a:spcAft>
              <a:buClrTx/>
              <a:buSzTx/>
              <a:buFontTx/>
              <a:buNone/>
              <a:tabLst/>
              <a:defRPr/>
            </a:pPr>
            <a:endParaRPr kumimoji="0" lang="en-GB" altLang="en-US" sz="2800" b="0" i="0" u="none" strike="noStrike" kern="1200" cap="none" spc="0" normalizeH="0" baseline="0" noProof="0" dirty="0" smtClean="0">
              <a:ln>
                <a:noFill/>
              </a:ln>
              <a:solidFill>
                <a:srgbClr val="002060"/>
              </a:solidFill>
              <a:effectLst/>
              <a:uLnTx/>
              <a:uFillTx/>
              <a:latin typeface="Calibri" panose="020F0502020204030204"/>
            </a:endParaRPr>
          </a:p>
          <a:p>
            <a:pPr eaLnBrk="1" fontAlgn="auto" hangingPunct="1">
              <a:lnSpc>
                <a:spcPct val="80000"/>
              </a:lnSpc>
              <a:spcAft>
                <a:spcPts val="0"/>
              </a:spcAft>
              <a:defRPr/>
            </a:pPr>
            <a:r>
              <a:rPr kumimoji="0" lang="en-GB" altLang="en-US" sz="2800" b="1" i="0" u="none" strike="noStrike" kern="1200" cap="none" spc="0" normalizeH="0" baseline="0" noProof="0" dirty="0" smtClean="0">
                <a:ln>
                  <a:noFill/>
                </a:ln>
                <a:solidFill>
                  <a:srgbClr val="0070C0"/>
                </a:solidFill>
                <a:effectLst/>
                <a:uLnTx/>
                <a:uFillTx/>
                <a:latin typeface="Calibri" panose="020F0502020204030204"/>
              </a:rPr>
              <a:t>Answers</a:t>
            </a:r>
            <a:r>
              <a:rPr kumimoji="0" lang="en-GB" altLang="en-US" sz="2800" b="0" i="0" u="none" strike="noStrike" kern="1200" cap="none" spc="0" normalizeH="0" baseline="0" noProof="0" dirty="0" smtClean="0">
                <a:ln>
                  <a:noFill/>
                </a:ln>
                <a:solidFill>
                  <a:srgbClr val="FF0000"/>
                </a:solidFill>
                <a:effectLst/>
                <a:uLnTx/>
                <a:uFillTx/>
                <a:latin typeface="Calibri" panose="020F0502020204030204"/>
              </a:rPr>
              <a:t> </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rPr>
              <a:t>- sustainable solutions &amp; feedback on what is being </a:t>
            </a:r>
            <a:r>
              <a:rPr kumimoji="0" lang="en-GB" altLang="en-US" sz="3000" b="0" i="0" u="none" strike="noStrike" kern="1200" cap="none" spc="0" normalizeH="0" baseline="0" noProof="0" dirty="0" smtClean="0">
                <a:ln>
                  <a:noFill/>
                </a:ln>
                <a:solidFill>
                  <a:srgbClr val="002060"/>
                </a:solidFill>
                <a:effectLst/>
                <a:uLnTx/>
                <a:uFillTx/>
                <a:latin typeface="Calibri" panose="020F0502020204030204"/>
                <a:ea typeface="+mn-ea"/>
                <a:cs typeface="+mn-cs"/>
              </a:rPr>
              <a:t>done</a:t>
            </a:r>
          </a:p>
        </p:txBody>
      </p:sp>
      <p:sp>
        <p:nvSpPr>
          <p:cNvPr id="4" name="TextBox 3"/>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Neighbourhood Policing</a:t>
            </a:r>
            <a:endParaRPr lang="en-GB" sz="3200" b="1" dirty="0">
              <a:solidFill>
                <a:schemeClr val="bg1"/>
              </a:solidFill>
            </a:endParaRPr>
          </a:p>
        </p:txBody>
      </p:sp>
    </p:spTree>
    <p:extLst>
      <p:ext uri="{BB962C8B-B14F-4D97-AF65-F5344CB8AC3E}">
        <p14:creationId xmlns:p14="http://schemas.microsoft.com/office/powerpoint/2010/main" val="350500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289785" y="1879656"/>
            <a:ext cx="5585678" cy="3432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457200" marR="0" lvl="0" indent="-457200" algn="l" defTabSz="685800" rtl="0" eaLnBrk="1" fontAlgn="base" latinLnBrk="0" hangingPunct="1">
              <a:lnSpc>
                <a:spcPct val="90000"/>
              </a:lnSpc>
              <a:spcBef>
                <a:spcPct val="40000"/>
              </a:spcBef>
              <a:spcAft>
                <a:spcPct val="40000"/>
              </a:spcAft>
              <a:buClrTx/>
              <a:buSzTx/>
              <a:buFontTx/>
              <a:buAutoNum type="arabicPeriod"/>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Organisational strategy</a:t>
            </a:r>
          </a:p>
          <a:p>
            <a:pPr marL="457200" marR="0" lvl="0" indent="-457200" algn="l" defTabSz="685800" rtl="0" eaLnBrk="1" fontAlgn="base" latinLnBrk="0" hangingPunct="1">
              <a:lnSpc>
                <a:spcPct val="90000"/>
              </a:lnSpc>
              <a:spcBef>
                <a:spcPct val="40000"/>
              </a:spcBef>
              <a:spcAft>
                <a:spcPct val="40000"/>
              </a:spcAft>
              <a:buClrTx/>
              <a:buSzTx/>
              <a:buFontTx/>
              <a:buAutoNum type="arabicPeriod"/>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Integrated policing activity</a:t>
            </a:r>
          </a:p>
          <a:p>
            <a:pPr marL="457200" marR="0" lvl="0" indent="-457200" algn="l" defTabSz="685800" rtl="0" eaLnBrk="1" fontAlgn="base" latinLnBrk="0" hangingPunct="1">
              <a:lnSpc>
                <a:spcPct val="90000"/>
              </a:lnSpc>
              <a:spcBef>
                <a:spcPct val="40000"/>
              </a:spcBef>
              <a:spcAft>
                <a:spcPct val="40000"/>
              </a:spcAft>
              <a:buClrTx/>
              <a:buSzTx/>
              <a:buFontTx/>
              <a:buAutoNum type="arabicPeriod"/>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Evidence-based deployment </a:t>
            </a:r>
          </a:p>
          <a:p>
            <a:pPr marL="457200" marR="0" lvl="0" indent="-457200" algn="l" defTabSz="685800" rtl="0" eaLnBrk="1" fontAlgn="base" latinLnBrk="0" hangingPunct="1">
              <a:lnSpc>
                <a:spcPct val="90000"/>
              </a:lnSpc>
              <a:spcBef>
                <a:spcPct val="40000"/>
              </a:spcBef>
              <a:spcAft>
                <a:spcPct val="40000"/>
              </a:spcAft>
              <a:buClrTx/>
              <a:buSzTx/>
              <a:buFontTx/>
              <a:buAutoNum type="arabicPeriod"/>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Dedicated teams</a:t>
            </a:r>
          </a:p>
          <a:p>
            <a:pPr marL="457200" marR="0" lvl="0" indent="-457200" algn="l" defTabSz="685800" rtl="0" eaLnBrk="1" fontAlgn="base" latinLnBrk="0" hangingPunct="1">
              <a:lnSpc>
                <a:spcPct val="90000"/>
              </a:lnSpc>
              <a:spcBef>
                <a:spcPct val="40000"/>
              </a:spcBef>
              <a:spcAft>
                <a:spcPct val="40000"/>
              </a:spcAft>
              <a:buClrTx/>
              <a:buSzTx/>
              <a:buFontTx/>
              <a:buAutoNum type="arabicPeriod"/>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Locally dependant</a:t>
            </a:r>
          </a:p>
        </p:txBody>
      </p:sp>
      <p:sp>
        <p:nvSpPr>
          <p:cNvPr id="4" name="TextBox 3"/>
          <p:cNvSpPr txBox="1"/>
          <p:nvPr/>
        </p:nvSpPr>
        <p:spPr>
          <a:xfrm>
            <a:off x="1289785" y="544399"/>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The 10 Principles of Neighbourhood Policing</a:t>
            </a:r>
            <a:endParaRPr lang="en-GB" sz="3200" b="1" dirty="0">
              <a:solidFill>
                <a:schemeClr val="bg1"/>
              </a:solidFill>
            </a:endParaRPr>
          </a:p>
        </p:txBody>
      </p:sp>
      <p:sp>
        <p:nvSpPr>
          <p:cNvPr id="6" name="Rectangle 3"/>
          <p:cNvSpPr txBox="1">
            <a:spLocks noChangeArrowheads="1"/>
          </p:cNvSpPr>
          <p:nvPr/>
        </p:nvSpPr>
        <p:spPr bwMode="auto">
          <a:xfrm>
            <a:off x="6251888" y="1879657"/>
            <a:ext cx="4631172" cy="3432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514350" marR="0" lvl="0" indent="-514350" algn="l" defTabSz="685800" rtl="0" eaLnBrk="1" fontAlgn="base" latinLnBrk="0" hangingPunct="1">
              <a:lnSpc>
                <a:spcPct val="90000"/>
              </a:lnSpc>
              <a:spcBef>
                <a:spcPct val="40000"/>
              </a:spcBef>
              <a:spcAft>
                <a:spcPct val="40000"/>
              </a:spcAft>
              <a:buClrTx/>
              <a:buSzTx/>
              <a:buFont typeface="+mj-lt"/>
              <a:buAutoNum type="arabicPeriod" startAt="6"/>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Public priorities</a:t>
            </a:r>
          </a:p>
          <a:p>
            <a:pPr marL="514350" marR="0" lvl="0" indent="-514350" algn="l" defTabSz="685800" rtl="0" eaLnBrk="1" fontAlgn="base" latinLnBrk="0" hangingPunct="1">
              <a:lnSpc>
                <a:spcPct val="90000"/>
              </a:lnSpc>
              <a:spcBef>
                <a:spcPct val="40000"/>
              </a:spcBef>
              <a:spcAft>
                <a:spcPct val="40000"/>
              </a:spcAft>
              <a:buClrTx/>
              <a:buSzTx/>
              <a:buFont typeface="+mj-lt"/>
              <a:buAutoNum type="arabicPeriod" startAt="6"/>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Collaborative relationships </a:t>
            </a:r>
          </a:p>
          <a:p>
            <a:pPr marL="514350" marR="0" lvl="0" indent="-514350" algn="l" defTabSz="685800" rtl="0" eaLnBrk="1" fontAlgn="base" latinLnBrk="0" hangingPunct="1">
              <a:lnSpc>
                <a:spcPct val="90000"/>
              </a:lnSpc>
              <a:spcBef>
                <a:spcPct val="40000"/>
              </a:spcBef>
              <a:spcAft>
                <a:spcPct val="40000"/>
              </a:spcAft>
              <a:buClrTx/>
              <a:buSzTx/>
              <a:buFont typeface="+mj-lt"/>
              <a:buAutoNum type="arabicPeriod" startAt="6"/>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Intelligence led</a:t>
            </a:r>
          </a:p>
          <a:p>
            <a:pPr marL="514350" marR="0" lvl="0" indent="-514350" algn="l" defTabSz="685800" rtl="0" eaLnBrk="1" fontAlgn="base" latinLnBrk="0" hangingPunct="1">
              <a:lnSpc>
                <a:spcPct val="90000"/>
              </a:lnSpc>
              <a:spcBef>
                <a:spcPct val="40000"/>
              </a:spcBef>
              <a:spcAft>
                <a:spcPct val="40000"/>
              </a:spcAft>
              <a:buClrTx/>
              <a:buSzTx/>
              <a:buFont typeface="+mj-lt"/>
              <a:buAutoNum type="arabicPeriod" startAt="6"/>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Community engagement</a:t>
            </a:r>
          </a:p>
          <a:p>
            <a:pPr marL="514350" marR="0" lvl="0" indent="-514350" algn="l" defTabSz="685800" rtl="0" eaLnBrk="1" fontAlgn="base" latinLnBrk="0" hangingPunct="1">
              <a:lnSpc>
                <a:spcPct val="90000"/>
              </a:lnSpc>
              <a:spcBef>
                <a:spcPct val="40000"/>
              </a:spcBef>
              <a:spcAft>
                <a:spcPct val="40000"/>
              </a:spcAft>
              <a:buClrTx/>
              <a:buSzTx/>
              <a:buFont typeface="+mj-lt"/>
              <a:buAutoNum type="arabicPeriod" startAt="6"/>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Performance management</a:t>
            </a:r>
          </a:p>
        </p:txBody>
      </p:sp>
    </p:spTree>
    <p:extLst>
      <p:ext uri="{BB962C8B-B14F-4D97-AF65-F5344CB8AC3E}">
        <p14:creationId xmlns:p14="http://schemas.microsoft.com/office/powerpoint/2010/main" val="327078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323475" y="1325025"/>
            <a:ext cx="5534526" cy="4426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panose="020F0502020204030204"/>
                <a:ea typeface="+mn-ea"/>
                <a:cs typeface="+mn-cs"/>
              </a:rPr>
              <a:t>Strategies must reflect </a:t>
            </a:r>
            <a:r>
              <a:rPr kumimoji="0" lang="en-GB" altLang="en-US" sz="3200" b="1" i="0" u="none" strike="noStrike" kern="1200" cap="none" spc="0" normalizeH="0" baseline="0" noProof="0" dirty="0" smtClean="0">
                <a:ln>
                  <a:noFill/>
                </a:ln>
                <a:solidFill>
                  <a:srgbClr val="002060"/>
                </a:solidFill>
                <a:effectLst/>
                <a:uLnTx/>
                <a:uFillTx/>
                <a:latin typeface="Calibri" panose="020F0502020204030204"/>
                <a:ea typeface="+mn-ea"/>
                <a:cs typeface="+mn-cs"/>
              </a:rPr>
              <a:t>local conditions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panose="020F0502020204030204"/>
                <a:ea typeface="+mn-ea"/>
                <a:cs typeface="+mn-cs"/>
              </a:rPr>
              <a:t>Need to be </a:t>
            </a:r>
            <a:r>
              <a:rPr kumimoji="0" lang="en-GB" altLang="en-US" sz="3200" b="1" i="0" u="none" strike="noStrike" kern="1200" cap="none" spc="0" normalizeH="0" baseline="0" noProof="0" dirty="0" smtClean="0">
                <a:ln>
                  <a:noFill/>
                </a:ln>
                <a:solidFill>
                  <a:srgbClr val="002060"/>
                </a:solidFill>
                <a:effectLst/>
                <a:uLnTx/>
                <a:uFillTx/>
                <a:latin typeface="Calibri" panose="020F0502020204030204"/>
                <a:ea typeface="+mn-ea"/>
                <a:cs typeface="+mn-cs"/>
              </a:rPr>
              <a:t>flexible</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panose="020F0502020204030204"/>
                <a:ea typeface="+mn-ea"/>
                <a:cs typeface="+mn-cs"/>
              </a:rPr>
              <a:t>Police officers leading the scheme must take </a:t>
            </a:r>
            <a:r>
              <a:rPr kumimoji="0" lang="en-GB" altLang="en-US" sz="3200" b="1" i="0" u="none" strike="noStrike" kern="1200" cap="none" spc="0" normalizeH="0" baseline="0" noProof="0" dirty="0" smtClean="0">
                <a:ln>
                  <a:noFill/>
                </a:ln>
                <a:solidFill>
                  <a:srgbClr val="002060"/>
                </a:solidFill>
                <a:effectLst/>
                <a:uLnTx/>
                <a:uFillTx/>
                <a:latin typeface="Calibri" panose="020F0502020204030204"/>
                <a:ea typeface="+mn-ea"/>
                <a:cs typeface="+mn-cs"/>
              </a:rPr>
              <a:t>responsibility</a:t>
            </a:r>
            <a:r>
              <a:rPr kumimoji="0" lang="en-GB" altLang="en-US" sz="3200" b="0" i="0" u="none" strike="noStrike" kern="1200" cap="none" spc="0" normalizeH="0" baseline="0" noProof="0" dirty="0" smtClean="0">
                <a:ln>
                  <a:noFill/>
                </a:ln>
                <a:solidFill>
                  <a:srgbClr val="002060"/>
                </a:solidFill>
                <a:effectLst/>
                <a:uLnTx/>
                <a:uFillTx/>
                <a:latin typeface="Calibri" panose="020F0502020204030204"/>
                <a:ea typeface="+mn-ea"/>
                <a:cs typeface="+mn-cs"/>
              </a:rPr>
              <a:t> for coming up with solutions and be accountable for those solutions</a:t>
            </a:r>
          </a:p>
        </p:txBody>
      </p:sp>
      <p:sp>
        <p:nvSpPr>
          <p:cNvPr id="5" name="TextBox 4"/>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1: Organisational Strategy</a:t>
            </a:r>
            <a:endParaRPr lang="en-GB" sz="3200" b="1" dirty="0">
              <a:solidFill>
                <a:schemeClr val="bg1"/>
              </a:solidFill>
            </a:endParaRPr>
          </a:p>
        </p:txBody>
      </p:sp>
      <p:pic>
        <p:nvPicPr>
          <p:cNvPr id="6" name="Picture 5"/>
          <p:cNvPicPr>
            <a:picLocks noChangeAspect="1"/>
          </p:cNvPicPr>
          <p:nvPr/>
        </p:nvPicPr>
        <p:blipFill rotWithShape="1">
          <a:blip r:embed="rId4"/>
          <a:srcRect l="8717" b="21910"/>
          <a:stretch/>
        </p:blipFill>
        <p:spPr>
          <a:xfrm>
            <a:off x="7707303" y="1712342"/>
            <a:ext cx="3818949" cy="3012058"/>
          </a:xfrm>
          <a:prstGeom prst="rect">
            <a:avLst/>
          </a:prstGeom>
        </p:spPr>
      </p:pic>
    </p:spTree>
    <p:extLst>
      <p:ext uri="{BB962C8B-B14F-4D97-AF65-F5344CB8AC3E}">
        <p14:creationId xmlns:p14="http://schemas.microsoft.com/office/powerpoint/2010/main" val="94399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323474" y="1175582"/>
            <a:ext cx="9471355" cy="4816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eaLnBrk="1" hangingPunct="1">
              <a:buFont typeface="Arial" panose="020B0604020202020204" pitchFamily="34" charset="0"/>
              <a:buNone/>
            </a:pPr>
            <a:r>
              <a:rPr lang="en-GB" altLang="en-US" sz="2800" dirty="0" smtClean="0">
                <a:solidFill>
                  <a:srgbClr val="002060"/>
                </a:solidFill>
                <a:cs typeface="Arial" panose="020B0604020202020204" pitchFamily="34" charset="0"/>
              </a:rPr>
              <a:t>Although looking at the local level, every neighbourhood policing scheme must recognise the need for:</a:t>
            </a:r>
          </a:p>
          <a:p>
            <a:pPr marL="0" indent="0" eaLnBrk="1" hangingPunct="1">
              <a:buFont typeface="Arial" panose="020B0604020202020204" pitchFamily="34" charset="0"/>
              <a:buNone/>
            </a:pPr>
            <a:endParaRPr lang="en-GB" altLang="en-US" sz="2800" dirty="0" smtClean="0">
              <a:solidFill>
                <a:srgbClr val="002060"/>
              </a:solidFill>
              <a:cs typeface="Arial" panose="020B0604020202020204" pitchFamily="34" charset="0"/>
            </a:endParaRPr>
          </a:p>
          <a:p>
            <a:pPr lvl="1" eaLnBrk="1" hangingPunct="1"/>
            <a:r>
              <a:rPr lang="en-GB" altLang="en-US" sz="2800" b="1" dirty="0" smtClean="0">
                <a:solidFill>
                  <a:srgbClr val="002060"/>
                </a:solidFill>
                <a:cs typeface="Arial" panose="020B0604020202020204" pitchFamily="34" charset="0"/>
              </a:rPr>
              <a:t>Emergency response and risk management</a:t>
            </a:r>
          </a:p>
          <a:p>
            <a:pPr lvl="1" eaLnBrk="1" hangingPunct="1"/>
            <a:r>
              <a:rPr lang="en-GB" altLang="en-US" sz="2800" b="1" dirty="0" smtClean="0">
                <a:solidFill>
                  <a:srgbClr val="002060"/>
                </a:solidFill>
                <a:cs typeface="Arial" panose="020B0604020202020204" pitchFamily="34" charset="0"/>
              </a:rPr>
              <a:t>Call handling and effective problem management</a:t>
            </a:r>
          </a:p>
          <a:p>
            <a:pPr lvl="1" eaLnBrk="1" hangingPunct="1"/>
            <a:r>
              <a:rPr lang="en-GB" altLang="en-US" sz="2800" b="1" dirty="0" smtClean="0">
                <a:solidFill>
                  <a:srgbClr val="002060"/>
                </a:solidFill>
                <a:cs typeface="Arial" panose="020B0604020202020204" pitchFamily="34" charset="0"/>
              </a:rPr>
              <a:t>Maintenance of tactical capability</a:t>
            </a:r>
          </a:p>
          <a:p>
            <a:pPr lvl="1" eaLnBrk="1" hangingPunct="1"/>
            <a:r>
              <a:rPr lang="en-GB" altLang="en-US" sz="2800" b="1" dirty="0" smtClean="0">
                <a:solidFill>
                  <a:srgbClr val="002060"/>
                </a:solidFill>
                <a:cs typeface="Arial" panose="020B0604020202020204" pitchFamily="34" charset="0"/>
              </a:rPr>
              <a:t>Capability for longer term crime reduction and problem resolution</a:t>
            </a:r>
          </a:p>
          <a:p>
            <a:pPr marL="0" indent="0" eaLnBrk="1" hangingPunct="1">
              <a:buFont typeface="Arial" panose="020B0604020202020204" pitchFamily="34" charset="0"/>
              <a:buNone/>
            </a:pPr>
            <a:endParaRPr lang="en-GB" altLang="en-US" sz="2800" dirty="0" smtClean="0">
              <a:solidFill>
                <a:srgbClr val="002060"/>
              </a:solidFill>
              <a:cs typeface="Arial" panose="020B0604020202020204" pitchFamily="34" charset="0"/>
            </a:endParaRPr>
          </a:p>
          <a:p>
            <a:pPr marL="0" indent="0" algn="ctr" eaLnBrk="1" hangingPunct="1">
              <a:buFont typeface="Arial" panose="020B0604020202020204" pitchFamily="34" charset="0"/>
              <a:buNone/>
            </a:pPr>
            <a:r>
              <a:rPr lang="en-GB" altLang="en-US" sz="2800" dirty="0" smtClean="0">
                <a:solidFill>
                  <a:srgbClr val="002060"/>
                </a:solidFill>
                <a:cs typeface="Arial" panose="020B0604020202020204" pitchFamily="34" charset="0"/>
              </a:rPr>
              <a:t>Neighbourhood policing must be </a:t>
            </a:r>
            <a:r>
              <a:rPr lang="en-GB" altLang="en-US" sz="2800" b="1" dirty="0" smtClean="0">
                <a:solidFill>
                  <a:srgbClr val="002060"/>
                </a:solidFill>
                <a:cs typeface="Arial" panose="020B0604020202020204" pitchFamily="34" charset="0"/>
              </a:rPr>
              <a:t>integrated with other policing functions</a:t>
            </a:r>
          </a:p>
        </p:txBody>
      </p:sp>
      <p:sp>
        <p:nvSpPr>
          <p:cNvPr id="4" name="TextBox 3"/>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2: Integrated Policing Activity</a:t>
            </a:r>
            <a:endParaRPr lang="en-GB" sz="3200" b="1" dirty="0">
              <a:solidFill>
                <a:schemeClr val="bg1"/>
              </a:solidFill>
            </a:endParaRPr>
          </a:p>
        </p:txBody>
      </p:sp>
    </p:spTree>
    <p:extLst>
      <p:ext uri="{BB962C8B-B14F-4D97-AF65-F5344CB8AC3E}">
        <p14:creationId xmlns:p14="http://schemas.microsoft.com/office/powerpoint/2010/main" val="201752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descr="police-van"/>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r="38344"/>
          <a:stretch>
            <a:fillRect/>
          </a:stretch>
        </p:blipFill>
        <p:spPr bwMode="auto">
          <a:xfrm>
            <a:off x="6823357" y="1951551"/>
            <a:ext cx="4031456" cy="3438525"/>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1323474" y="1113930"/>
            <a:ext cx="9531339" cy="2543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10000"/>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eaLnBrk="1" fontAlgn="auto" hangingPunct="1">
              <a:spcBef>
                <a:spcPct val="40000"/>
              </a:spcBef>
              <a:spcAft>
                <a:spcPct val="40000"/>
              </a:spcAft>
              <a:buFont typeface="Arial" panose="020B0604020202020204" pitchFamily="34" charset="0"/>
              <a:buNone/>
              <a:defRPr/>
            </a:pPr>
            <a:r>
              <a:rPr lang="en-GB" altLang="en-US" sz="2800" dirty="0" smtClean="0">
                <a:solidFill>
                  <a:srgbClr val="002060"/>
                </a:solidFill>
                <a:ea typeface="ＭＳ Ｐゴシック" panose="020B0600070205080204" pitchFamily="34" charset="-128"/>
              </a:rPr>
              <a:t>Constant </a:t>
            </a:r>
            <a:r>
              <a:rPr lang="en-GB" altLang="en-US" sz="2800" b="1" dirty="0" smtClean="0">
                <a:solidFill>
                  <a:srgbClr val="002060"/>
                </a:solidFill>
                <a:ea typeface="ＭＳ Ｐゴシック" panose="020B0600070205080204" pitchFamily="34" charset="-128"/>
              </a:rPr>
              <a:t>monitoring</a:t>
            </a:r>
            <a:r>
              <a:rPr lang="en-GB" altLang="en-US" sz="2800" dirty="0" smtClean="0">
                <a:solidFill>
                  <a:srgbClr val="002060"/>
                </a:solidFill>
                <a:ea typeface="ＭＳ Ｐゴシック" panose="020B0600070205080204" pitchFamily="34" charset="-128"/>
              </a:rPr>
              <a:t> of vulnerability, victimisation and community tension</a:t>
            </a:r>
          </a:p>
          <a:p>
            <a:pPr marL="0" indent="0" algn="ctr" eaLnBrk="1" fontAlgn="auto" hangingPunct="1">
              <a:spcBef>
                <a:spcPct val="40000"/>
              </a:spcBef>
              <a:spcAft>
                <a:spcPct val="40000"/>
              </a:spcAft>
              <a:buFont typeface="Arial" panose="020B0604020202020204" pitchFamily="34" charset="0"/>
              <a:buNone/>
              <a:defRPr/>
            </a:pPr>
            <a:r>
              <a:rPr lang="en-GB" altLang="en-US" sz="2800" dirty="0" smtClean="0">
                <a:solidFill>
                  <a:srgbClr val="002060"/>
                </a:solidFill>
                <a:ea typeface="ＭＳ Ｐゴシック" panose="020B0600070205080204" pitchFamily="34" charset="-128"/>
              </a:rPr>
              <a:t>Right number of officers deployed when and where issues need to be dealt with</a:t>
            </a:r>
          </a:p>
          <a:p>
            <a:pPr marL="0" indent="0" algn="ctr" eaLnBrk="1" fontAlgn="auto" hangingPunct="1">
              <a:spcBef>
                <a:spcPct val="40000"/>
              </a:spcBef>
              <a:spcAft>
                <a:spcPct val="40000"/>
              </a:spcAft>
              <a:buFont typeface="Arial" panose="020B0604020202020204" pitchFamily="34" charset="0"/>
              <a:buNone/>
              <a:defRPr/>
            </a:pPr>
            <a:r>
              <a:rPr lang="en-GB" altLang="en-US" sz="2800" dirty="0" smtClean="0">
                <a:solidFill>
                  <a:srgbClr val="002060"/>
                </a:solidFill>
                <a:ea typeface="ＭＳ Ｐゴシック" panose="020B0600070205080204" pitchFamily="34" charset="-128"/>
              </a:rPr>
              <a:t>Should never detract from ability to respond to or deal with incidents</a:t>
            </a:r>
          </a:p>
          <a:p>
            <a:pPr marL="205979" indent="-205979" algn="ctr" eaLnBrk="1" fontAlgn="auto" hangingPunct="1">
              <a:spcAft>
                <a:spcPts val="0"/>
              </a:spcAft>
              <a:defRPr/>
            </a:pPr>
            <a:endParaRPr lang="en-GB" altLang="en-US" dirty="0" smtClean="0">
              <a:ea typeface="ＭＳ Ｐゴシック" panose="020B0600070205080204" pitchFamily="34" charset="-128"/>
            </a:endParaRPr>
          </a:p>
        </p:txBody>
      </p:sp>
      <p:sp>
        <p:nvSpPr>
          <p:cNvPr id="5" name="TextBox 4"/>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3: Evidence-based Deployment</a:t>
            </a:r>
            <a:endParaRPr lang="en-GB" sz="3200" b="1" dirty="0">
              <a:solidFill>
                <a:schemeClr val="bg1"/>
              </a:solidFill>
            </a:endParaRPr>
          </a:p>
        </p:txBody>
      </p:sp>
      <p:pic>
        <p:nvPicPr>
          <p:cNvPr id="6" name="Picture 5"/>
          <p:cNvPicPr>
            <a:picLocks noChangeAspect="1"/>
          </p:cNvPicPr>
          <p:nvPr/>
        </p:nvPicPr>
        <p:blipFill>
          <a:blip r:embed="rId5"/>
          <a:stretch>
            <a:fillRect/>
          </a:stretch>
        </p:blipFill>
        <p:spPr>
          <a:xfrm>
            <a:off x="3063479" y="3868581"/>
            <a:ext cx="5991343" cy="2080327"/>
          </a:xfrm>
          <a:prstGeom prst="rect">
            <a:avLst/>
          </a:prstGeom>
        </p:spPr>
      </p:pic>
    </p:spTree>
    <p:extLst>
      <p:ext uri="{BB962C8B-B14F-4D97-AF65-F5344CB8AC3E}">
        <p14:creationId xmlns:p14="http://schemas.microsoft.com/office/powerpoint/2010/main" val="903823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501445" y="1163279"/>
            <a:ext cx="11139949"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lnSpcReduction="10000"/>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eaLnBrk="1" fontAlgn="auto" hangingPunct="1">
              <a:spcBef>
                <a:spcPct val="40000"/>
              </a:spcBef>
              <a:spcAft>
                <a:spcPct val="40000"/>
              </a:spcAft>
              <a:buFont typeface="Arial" panose="020B0604020202020204" pitchFamily="34" charset="0"/>
              <a:buNone/>
              <a:defRPr/>
            </a:pPr>
            <a:r>
              <a:rPr lang="en-GB" altLang="en-US" sz="2800" b="1" dirty="0" smtClean="0">
                <a:solidFill>
                  <a:srgbClr val="002060"/>
                </a:solidFill>
                <a:ea typeface="ＭＳ Ｐゴシック" panose="020B0600070205080204" pitchFamily="34" charset="-128"/>
              </a:rPr>
              <a:t>Visibly policing</a:t>
            </a:r>
            <a:r>
              <a:rPr lang="en-GB" altLang="en-US" sz="2800" dirty="0" smtClean="0">
                <a:solidFill>
                  <a:srgbClr val="002060"/>
                </a:solidFill>
                <a:ea typeface="ＭＳ Ｐゴシック" panose="020B0600070205080204" pitchFamily="34" charset="-128"/>
              </a:rPr>
              <a:t> a specific locality  </a:t>
            </a:r>
          </a:p>
          <a:p>
            <a:pPr marL="0" indent="0" algn="ctr" eaLnBrk="1" fontAlgn="auto" hangingPunct="1">
              <a:spcBef>
                <a:spcPct val="40000"/>
              </a:spcBef>
              <a:spcAft>
                <a:spcPct val="40000"/>
              </a:spcAft>
              <a:buFont typeface="Arial" panose="020B0604020202020204" pitchFamily="34" charset="0"/>
              <a:buNone/>
              <a:defRPr/>
            </a:pPr>
            <a:r>
              <a:rPr lang="en-GB" altLang="en-US" sz="2800" b="1" dirty="0" smtClean="0">
                <a:solidFill>
                  <a:srgbClr val="002060"/>
                </a:solidFill>
                <a:ea typeface="ＭＳ Ｐゴシック" panose="020B0600070205080204" pitchFamily="34" charset="-128"/>
              </a:rPr>
              <a:t>Commitment</a:t>
            </a:r>
            <a:r>
              <a:rPr lang="en-GB" altLang="en-US" sz="2800" dirty="0" smtClean="0">
                <a:solidFill>
                  <a:srgbClr val="002060"/>
                </a:solidFill>
                <a:ea typeface="ＭＳ Ｐゴシック" panose="020B0600070205080204" pitchFamily="34" charset="-128"/>
              </a:rPr>
              <a:t> to provide time and effort to longer-term problems and crime reduction</a:t>
            </a:r>
          </a:p>
          <a:p>
            <a:pPr marL="0" indent="0" algn="ctr" eaLnBrk="1" fontAlgn="auto" hangingPunct="1">
              <a:spcBef>
                <a:spcPct val="40000"/>
              </a:spcBef>
              <a:spcAft>
                <a:spcPct val="40000"/>
              </a:spcAft>
              <a:buFont typeface="Arial" panose="020B0604020202020204" pitchFamily="34" charset="0"/>
              <a:buNone/>
              <a:defRPr/>
            </a:pPr>
            <a:r>
              <a:rPr lang="en-GB" altLang="en-US" sz="2800" dirty="0" smtClean="0">
                <a:solidFill>
                  <a:srgbClr val="002060"/>
                </a:solidFill>
                <a:ea typeface="ＭＳ Ｐゴシック" panose="020B0600070205080204" pitchFamily="34" charset="-128"/>
              </a:rPr>
              <a:t>Still able to respond promptly to emergencies</a:t>
            </a:r>
          </a:p>
          <a:p>
            <a:pPr marL="205979" indent="-205979" algn="ctr" eaLnBrk="1" fontAlgn="auto" hangingPunct="1">
              <a:spcAft>
                <a:spcPts val="0"/>
              </a:spcAft>
              <a:defRPr/>
            </a:pPr>
            <a:endParaRPr lang="en-GB" altLang="en-US" sz="2400" dirty="0">
              <a:ea typeface="ＭＳ Ｐゴシック" panose="020B0600070205080204" pitchFamily="34" charset="-128"/>
            </a:endParaRPr>
          </a:p>
        </p:txBody>
      </p:sp>
      <p:sp>
        <p:nvSpPr>
          <p:cNvPr id="6" name="TextBox 5"/>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4: Dedicated Teams</a:t>
            </a:r>
            <a:endParaRPr lang="en-GB" sz="3200" b="1" dirty="0">
              <a:solidFill>
                <a:schemeClr val="bg1"/>
              </a:solidFill>
            </a:endParaRP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91637" y="3366061"/>
            <a:ext cx="4959564" cy="2603771"/>
          </a:xfrm>
          <a:prstGeom prst="rect">
            <a:avLst/>
          </a:prstGeom>
        </p:spPr>
      </p:pic>
    </p:spTree>
    <p:extLst>
      <p:ext uri="{BB962C8B-B14F-4D97-AF65-F5344CB8AC3E}">
        <p14:creationId xmlns:p14="http://schemas.microsoft.com/office/powerpoint/2010/main" val="382991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rgbClr val="E7E6E6">
                <a:shade val="45000"/>
                <a:satMod val="135000"/>
              </a:srgbClr>
              <a:prstClr val="white"/>
            </a:duotone>
            <a:extLst>
              <a:ext uri="{BEBA8EAE-BF5A-486C-A8C5-ECC9F3942E4B}">
                <a14:imgProps xmlns:a14="http://schemas.microsoft.com/office/drawing/2010/main">
                  <a14:imgLayer r:embed="rId5">
                    <a14:imgEffect>
                      <a14:sharpenSoften amount="50000"/>
                    </a14:imgEffect>
                    <a14:imgEffect>
                      <a14:brightnessContrast bright="2000" contrast="11000"/>
                    </a14:imgEffect>
                  </a14:imgLayer>
                </a14:imgProps>
              </a:ext>
              <a:ext uri="{28A0092B-C50C-407E-A947-70E740481C1C}">
                <a14:useLocalDpi xmlns:a14="http://schemas.microsoft.com/office/drawing/2010/main" val="0"/>
              </a:ext>
            </a:extLst>
          </a:blip>
          <a:srcRect/>
          <a:stretch>
            <a:fillRect/>
          </a:stretch>
        </p:blipFill>
        <p:spPr bwMode="auto">
          <a:xfrm>
            <a:off x="1494159" y="3922294"/>
            <a:ext cx="2781300" cy="1914522"/>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descr="new-parks"/>
          <p:cNvPicPr>
            <a:picLocks noChangeAspect="1" noChangeArrowheads="1"/>
          </p:cNvPicPr>
          <p:nvPr/>
        </p:nvPicPr>
        <p:blipFill>
          <a:blip r:embed="rId6">
            <a:duotone>
              <a:srgbClr val="E7E6E6">
                <a:shade val="45000"/>
                <a:satMod val="135000"/>
              </a:srgbClr>
              <a:prstClr val="white"/>
            </a:duotone>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4515810" y="3922294"/>
            <a:ext cx="3390900" cy="1914522"/>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noChangeArrowheads="1"/>
          </p:cNvPicPr>
          <p:nvPr/>
        </p:nvPicPr>
        <p:blipFill>
          <a:blip r:embed="rId8">
            <a:duotone>
              <a:srgbClr val="E7E6E6">
                <a:shade val="45000"/>
                <a:satMod val="135000"/>
              </a:srgbClr>
              <a:prstClr val="white"/>
            </a:duotone>
            <a:extLst>
              <a:ext uri="{BEBA8EAE-BF5A-486C-A8C5-ECC9F3942E4B}">
                <a14:imgProps xmlns:a14="http://schemas.microsoft.com/office/drawing/2010/main">
                  <a14:imgLayer r:embed="rId9">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8010495" y="3922294"/>
            <a:ext cx="2838450" cy="1914522"/>
          </a:xfrm>
          <a:prstGeom prst="rect">
            <a:avLst/>
          </a:prstGeom>
          <a:noFill/>
          <a:ln>
            <a:noFill/>
          </a:ln>
          <a:effectLst>
            <a:outerShdw dist="35921" dir="2700000" algn="ctr" rotWithShape="0">
              <a:srgbClr val="E7E6E6"/>
            </a:outerShd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3"/>
          <p:cNvSpPr txBox="1">
            <a:spLocks noChangeArrowheads="1"/>
          </p:cNvSpPr>
          <p:nvPr/>
        </p:nvSpPr>
        <p:spPr bwMode="auto">
          <a:xfrm>
            <a:off x="1494159" y="1176922"/>
            <a:ext cx="9434203" cy="2745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Uniformed Police Officers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Community Support Officers (CSOs)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Special Constables and other volunteers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Other authority figures</a:t>
            </a:r>
          </a:p>
        </p:txBody>
      </p:sp>
      <p:sp>
        <p:nvSpPr>
          <p:cNvPr id="7" name="TextBox 6"/>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Neighbourhood Policing Teams</a:t>
            </a:r>
            <a:endParaRPr lang="en-GB" sz="3200" b="1" dirty="0">
              <a:solidFill>
                <a:schemeClr val="bg1"/>
              </a:solidFill>
            </a:endParaRPr>
          </a:p>
        </p:txBody>
      </p:sp>
    </p:spTree>
    <p:extLst>
      <p:ext uri="{BB962C8B-B14F-4D97-AF65-F5344CB8AC3E}">
        <p14:creationId xmlns:p14="http://schemas.microsoft.com/office/powerpoint/2010/main" val="154513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diamond(in)">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diamond(in)">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diamond(in)">
                                      <p:cBhvr>
                                        <p:cTn id="21" dur="5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diamond(in)">
                                      <p:cBhvr>
                                        <p:cTn id="26"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08725" y="867428"/>
            <a:ext cx="10500851" cy="239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205979" indent="-205979" algn="ctr" eaLnBrk="1" fontAlgn="auto" hangingPunct="1">
              <a:spcAft>
                <a:spcPts val="0"/>
              </a:spcAft>
              <a:defRPr/>
            </a:pPr>
            <a:endParaRPr lang="en-GB" altLang="en-US" sz="2800" b="1" dirty="0" smtClean="0">
              <a:solidFill>
                <a:srgbClr val="002060"/>
              </a:solidFill>
              <a:ea typeface="ＭＳ Ｐゴシック" panose="020B0600070205080204" pitchFamily="34" charset="-128"/>
            </a:endParaRPr>
          </a:p>
          <a:p>
            <a:pPr marL="0" indent="0" algn="ctr" eaLnBrk="1" fontAlgn="auto" hangingPunct="1">
              <a:spcAft>
                <a:spcPts val="0"/>
              </a:spcAft>
              <a:buFont typeface="Arial" panose="020B0604020202020204" pitchFamily="34" charset="0"/>
              <a:buNone/>
              <a:defRPr/>
            </a:pPr>
            <a:r>
              <a:rPr lang="en-GB" altLang="en-US" sz="2800" b="1" dirty="0" smtClean="0">
                <a:solidFill>
                  <a:srgbClr val="002060"/>
                </a:solidFill>
                <a:ea typeface="ＭＳ Ｐゴシック" panose="020B0600070205080204" pitchFamily="34" charset="-128"/>
              </a:rPr>
              <a:t>Understand the community and its’ needs</a:t>
            </a:r>
          </a:p>
          <a:p>
            <a:pPr marL="0" indent="0" algn="ctr" eaLnBrk="1" fontAlgn="auto" hangingPunct="1">
              <a:spcAft>
                <a:spcPts val="0"/>
              </a:spcAft>
              <a:buFont typeface="Arial" panose="020B0604020202020204" pitchFamily="34" charset="0"/>
              <a:buNone/>
              <a:defRPr/>
            </a:pPr>
            <a:endParaRPr lang="en-GB" altLang="en-US" sz="2800" b="1" dirty="0" smtClean="0">
              <a:solidFill>
                <a:srgbClr val="002060"/>
              </a:solidFill>
              <a:ea typeface="ＭＳ Ｐゴシック" panose="020B0600070205080204" pitchFamily="34" charset="-128"/>
            </a:endParaRPr>
          </a:p>
          <a:p>
            <a:pPr marL="0" indent="0" algn="ctr" eaLnBrk="1" fontAlgn="auto" hangingPunct="1">
              <a:spcAft>
                <a:spcPts val="0"/>
              </a:spcAft>
              <a:buFont typeface="Arial" panose="020B0604020202020204" pitchFamily="34" charset="0"/>
              <a:buNone/>
              <a:defRPr/>
            </a:pPr>
            <a:r>
              <a:rPr lang="en-GB" altLang="en-US" sz="2800" b="1" dirty="0" smtClean="0">
                <a:solidFill>
                  <a:srgbClr val="002060"/>
                </a:solidFill>
                <a:ea typeface="ＭＳ Ｐゴシック" panose="020B0600070205080204" pitchFamily="34" charset="-128"/>
              </a:rPr>
              <a:t>Reflect those needs in designing solutions</a:t>
            </a:r>
            <a:endParaRPr lang="en-GB" altLang="en-US" sz="2800" b="1" dirty="0">
              <a:solidFill>
                <a:srgbClr val="002060"/>
              </a:solidFill>
              <a:ea typeface="ＭＳ Ｐゴシック" panose="020B0600070205080204" pitchFamily="34" charset="-128"/>
            </a:endParaRPr>
          </a:p>
        </p:txBody>
      </p:sp>
      <p:sp>
        <p:nvSpPr>
          <p:cNvPr id="6" name="TextBox 5"/>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5: Locally Dependent</a:t>
            </a:r>
            <a:endParaRPr lang="en-GB" sz="3200" b="1" dirty="0">
              <a:solidFill>
                <a:schemeClr val="bg1"/>
              </a:solidFill>
            </a:endParaRPr>
          </a:p>
        </p:txBody>
      </p:sp>
      <p:pic>
        <p:nvPicPr>
          <p:cNvPr id="7" name="Picture 6"/>
          <p:cNvPicPr>
            <a:picLocks noChangeAspect="1"/>
          </p:cNvPicPr>
          <p:nvPr/>
        </p:nvPicPr>
        <p:blipFill rotWithShape="1">
          <a:blip r:embed="rId4"/>
          <a:srcRect l="9738" t="6997" r="8021" b="12537"/>
          <a:stretch/>
        </p:blipFill>
        <p:spPr>
          <a:xfrm>
            <a:off x="6633381" y="3266650"/>
            <a:ext cx="3850105" cy="2767263"/>
          </a:xfrm>
          <a:prstGeom prst="rect">
            <a:avLst/>
          </a:prstGeom>
        </p:spPr>
      </p:pic>
      <p:pic>
        <p:nvPicPr>
          <p:cNvPr id="8" name="Picture 7"/>
          <p:cNvPicPr>
            <a:picLocks noChangeAspect="1"/>
          </p:cNvPicPr>
          <p:nvPr/>
        </p:nvPicPr>
        <p:blipFill>
          <a:blip r:embed="rId5"/>
          <a:stretch>
            <a:fillRect/>
          </a:stretch>
        </p:blipFill>
        <p:spPr>
          <a:xfrm>
            <a:off x="1946158" y="3266650"/>
            <a:ext cx="3861134" cy="2767263"/>
          </a:xfrm>
          <a:prstGeom prst="rect">
            <a:avLst/>
          </a:prstGeom>
        </p:spPr>
      </p:pic>
    </p:spTree>
    <p:extLst>
      <p:ext uri="{BB962C8B-B14F-4D97-AF65-F5344CB8AC3E}">
        <p14:creationId xmlns:p14="http://schemas.microsoft.com/office/powerpoint/2010/main" val="409591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ox(in)">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179871" y="964504"/>
            <a:ext cx="9910916" cy="3135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Processes to allow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local dialogue</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Clearly identified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local contact</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 within police service</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Incorporate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partner agencies</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 into consultation process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Involve community</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 in developing solutions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But remember to manage the community’s expectations</a:t>
            </a:r>
          </a:p>
        </p:txBody>
      </p:sp>
      <p:pic>
        <p:nvPicPr>
          <p:cNvPr id="6" name="Picture 4" descr="meeting_2005_03_15_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5601" y="4494219"/>
            <a:ext cx="2839453" cy="14253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6: Public Priorities</a:t>
            </a:r>
            <a:endParaRPr lang="en-GB" sz="3200" b="1" dirty="0">
              <a:solidFill>
                <a:schemeClr val="bg1"/>
              </a:solidFill>
            </a:endParaRPr>
          </a:p>
        </p:txBody>
      </p:sp>
      <p:pic>
        <p:nvPicPr>
          <p:cNvPr id="8" name="Picture 7"/>
          <p:cNvPicPr>
            <a:picLocks noChangeAspect="1"/>
          </p:cNvPicPr>
          <p:nvPr/>
        </p:nvPicPr>
        <p:blipFill rotWithShape="1">
          <a:blip r:embed="rId5"/>
          <a:srcRect r="13325"/>
          <a:stretch/>
        </p:blipFill>
        <p:spPr>
          <a:xfrm>
            <a:off x="1491440" y="4485022"/>
            <a:ext cx="2854937" cy="1434516"/>
          </a:xfrm>
          <a:prstGeom prst="rect">
            <a:avLst/>
          </a:prstGeom>
        </p:spPr>
      </p:pic>
      <p:pic>
        <p:nvPicPr>
          <p:cNvPr id="9" name="Picture 8"/>
          <p:cNvPicPr>
            <a:picLocks noChangeAspect="1"/>
          </p:cNvPicPr>
          <p:nvPr/>
        </p:nvPicPr>
        <p:blipFill rotWithShape="1">
          <a:blip r:embed="rId6"/>
          <a:srcRect r="11291" b="10292"/>
          <a:stretch/>
        </p:blipFill>
        <p:spPr>
          <a:xfrm>
            <a:off x="7924278" y="4494219"/>
            <a:ext cx="2839453" cy="1425319"/>
          </a:xfrm>
          <a:prstGeom prst="rect">
            <a:avLst/>
          </a:prstGeom>
        </p:spPr>
      </p:pic>
    </p:spTree>
    <p:extLst>
      <p:ext uri="{BB962C8B-B14F-4D97-AF65-F5344CB8AC3E}">
        <p14:creationId xmlns:p14="http://schemas.microsoft.com/office/powerpoint/2010/main" val="44009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066800" y="1283257"/>
            <a:ext cx="6990183" cy="3503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i="0" u="none" strike="noStrike" kern="1200" cap="none" spc="0" normalizeH="0" baseline="0" noProof="0" dirty="0" smtClean="0">
                <a:ln>
                  <a:noFill/>
                </a:ln>
                <a:solidFill>
                  <a:srgbClr val="002060"/>
                </a:solidFill>
                <a:effectLst/>
                <a:uLnTx/>
                <a:uFillTx/>
                <a:latin typeface="Calibri" panose="020F0502020204030204"/>
                <a:ea typeface="+mn-ea"/>
                <a:cs typeface="+mn-cs"/>
              </a:rPr>
              <a:t>An integral part of neighbourhood policing</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i="0" u="none" strike="noStrike" kern="1200" cap="none" spc="0" normalizeH="0" baseline="0" noProof="0" dirty="0" smtClean="0">
                <a:ln>
                  <a:noFill/>
                </a:ln>
                <a:solidFill>
                  <a:srgbClr val="002060"/>
                </a:solidFill>
                <a:effectLst/>
                <a:uLnTx/>
                <a:uFillTx/>
                <a:latin typeface="Calibri" panose="020F0502020204030204"/>
                <a:ea typeface="+mn-ea"/>
                <a:cs typeface="+mn-cs"/>
              </a:rPr>
              <a:t>Local authorities, statutory agencies, volunteers, community representatives, local residents etc.</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i="0" u="none" strike="noStrike" kern="1200" cap="none" spc="0" normalizeH="0" baseline="0" noProof="0" dirty="0" smtClean="0">
                <a:ln>
                  <a:noFill/>
                </a:ln>
                <a:solidFill>
                  <a:srgbClr val="002060"/>
                </a:solidFill>
                <a:effectLst/>
                <a:uLnTx/>
                <a:uFillTx/>
                <a:latin typeface="Calibri" panose="020F0502020204030204"/>
                <a:ea typeface="+mn-ea"/>
                <a:cs typeface="+mn-cs"/>
              </a:rPr>
              <a:t>Leads to better problem solving and increased community satisfaction</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i="0" u="none" strike="noStrike" kern="1200" cap="none" spc="0" normalizeH="0" baseline="0" noProof="0" dirty="0" smtClean="0">
                <a:ln>
                  <a:noFill/>
                </a:ln>
                <a:solidFill>
                  <a:srgbClr val="002060"/>
                </a:solidFill>
                <a:effectLst/>
                <a:uLnTx/>
                <a:uFillTx/>
                <a:latin typeface="Calibri" panose="020F0502020204030204"/>
                <a:ea typeface="+mn-ea"/>
                <a:cs typeface="+mn-cs"/>
              </a:rPr>
              <a:t>Partnerships can be formalised </a:t>
            </a:r>
          </a:p>
        </p:txBody>
      </p:sp>
      <p:pic>
        <p:nvPicPr>
          <p:cNvPr id="4"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056983" y="1996898"/>
            <a:ext cx="3348953" cy="2789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1"/>
          <p:cNvSpPr>
            <a:spLocks noChangeArrowheads="1"/>
          </p:cNvSpPr>
          <p:nvPr/>
        </p:nvSpPr>
        <p:spPr bwMode="auto">
          <a:xfrm>
            <a:off x="1625629" y="5269492"/>
            <a:ext cx="8867043" cy="461665"/>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bg1"/>
                </a:solidFill>
                <a:latin typeface="Verdana" panose="020B0604030504040204" pitchFamily="34" charset="0"/>
                <a:ea typeface="MS PGothic" panose="020B0600070205080204" pitchFamily="34" charset="-128"/>
              </a:defRPr>
            </a:lvl1pPr>
            <a:lvl2pPr marL="742950" indent="-285750">
              <a:defRPr sz="3200">
                <a:solidFill>
                  <a:schemeClr val="bg1"/>
                </a:solidFill>
                <a:latin typeface="Verdana" panose="020B0604030504040204" pitchFamily="34" charset="0"/>
                <a:ea typeface="MS PGothic" panose="020B0600070205080204" pitchFamily="34" charset="-128"/>
              </a:defRPr>
            </a:lvl2pPr>
            <a:lvl3pPr marL="1143000" indent="-228600">
              <a:defRPr sz="3200">
                <a:solidFill>
                  <a:schemeClr val="bg1"/>
                </a:solidFill>
                <a:latin typeface="Verdana" panose="020B0604030504040204" pitchFamily="34" charset="0"/>
                <a:ea typeface="MS PGothic" panose="020B0600070205080204" pitchFamily="34" charset="-128"/>
              </a:defRPr>
            </a:lvl3pPr>
            <a:lvl4pPr marL="1600200" indent="-228600">
              <a:defRPr sz="3200">
                <a:solidFill>
                  <a:schemeClr val="bg1"/>
                </a:solidFill>
                <a:latin typeface="Verdana" panose="020B0604030504040204" pitchFamily="34" charset="0"/>
                <a:ea typeface="MS PGothic" panose="020B0600070205080204" pitchFamily="34" charset="-128"/>
              </a:defRPr>
            </a:lvl4pPr>
            <a:lvl5pPr marL="2057400" indent="-228600">
              <a:defRPr sz="3200">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a:solidFill>
                  <a:schemeClr val="bg1"/>
                </a:solidFill>
                <a:latin typeface="Verdana" panose="020B0604030504040204" pitchFamily="34" charset="0"/>
                <a:ea typeface="MS PGothic" panose="020B0600070205080204" pitchFamily="34" charset="-128"/>
              </a:defRPr>
            </a:lvl9pPr>
          </a:lstStyle>
          <a:p>
            <a:pPr>
              <a:defRPr/>
            </a:pPr>
            <a:r>
              <a:rPr lang="en-GB" altLang="en-US" sz="825" dirty="0">
                <a:solidFill>
                  <a:srgbClr val="FFFFFF"/>
                </a:solidFill>
                <a:latin typeface="Gill Sans MT" panose="020B0502020104020203" pitchFamily="34" charset="0"/>
              </a:rPr>
              <a:t> </a:t>
            </a:r>
            <a:r>
              <a:rPr lang="en-GB" altLang="en-US" sz="2400" b="1" dirty="0">
                <a:solidFill>
                  <a:srgbClr val="FFFFFF"/>
                </a:solidFill>
                <a:latin typeface="+mn-lt"/>
              </a:rPr>
              <a:t>NEIGHBOURHOOD POLICING &amp; PROBLEM ORIENTED PARTNERSHIPS</a:t>
            </a:r>
            <a:endParaRPr lang="en-GB" altLang="en-US" sz="2400" b="1" dirty="0">
              <a:solidFill>
                <a:srgbClr val="000000"/>
              </a:solidFill>
              <a:latin typeface="+mn-lt"/>
            </a:endParaRPr>
          </a:p>
        </p:txBody>
      </p:sp>
      <p:sp>
        <p:nvSpPr>
          <p:cNvPr id="6" name="TextBox 5"/>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7: Collaborative Partnerships</a:t>
            </a:r>
            <a:endParaRPr lang="en-GB" sz="3200" b="1" dirty="0">
              <a:solidFill>
                <a:schemeClr val="bg1"/>
              </a:solidFill>
            </a:endParaRPr>
          </a:p>
        </p:txBody>
      </p:sp>
    </p:spTree>
    <p:extLst>
      <p:ext uri="{BB962C8B-B14F-4D97-AF65-F5344CB8AC3E}">
        <p14:creationId xmlns:p14="http://schemas.microsoft.com/office/powerpoint/2010/main" val="253916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9"/>
          <p:cNvPicPr>
            <a:picLocks noChangeAspect="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2340077" y="1219610"/>
            <a:ext cx="7521882" cy="436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2340077" y="1622944"/>
            <a:ext cx="7521881" cy="2074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tabLst>
                <a:tab pos="533400" algn="l"/>
              </a:tabLst>
              <a:defRPr sz="3200" b="1">
                <a:solidFill>
                  <a:schemeClr val="bg1"/>
                </a:solidFill>
                <a:latin typeface="Verdana" panose="020B0604030504040204" pitchFamily="34" charset="0"/>
                <a:ea typeface="ＭＳ Ｐゴシック" panose="020B0600070205080204" pitchFamily="34" charset="-128"/>
              </a:defRPr>
            </a:lvl1pPr>
            <a:lvl2pPr>
              <a:tabLst>
                <a:tab pos="533400" algn="l"/>
              </a:tabLst>
              <a:defRPr sz="3200" b="1">
                <a:solidFill>
                  <a:schemeClr val="bg1"/>
                </a:solidFill>
                <a:latin typeface="Verdana" panose="020B0604030504040204" pitchFamily="34" charset="0"/>
                <a:ea typeface="ＭＳ Ｐゴシック" panose="020B0600070205080204" pitchFamily="34" charset="-128"/>
              </a:defRPr>
            </a:lvl2pPr>
            <a:lvl3pPr marL="11430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3pPr>
            <a:lvl4pPr marL="16002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4pPr>
            <a:lvl5pPr marL="20574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40000"/>
              </a:spcBef>
              <a:spcAft>
                <a:spcPct val="40000"/>
              </a:spcAft>
              <a:buClrTx/>
              <a:buSzTx/>
              <a:buFontTx/>
              <a:buNone/>
              <a:tabLst>
                <a:tab pos="533400" algn="l"/>
              </a:tabLst>
              <a:defRPr/>
            </a:pPr>
            <a:r>
              <a:rPr kumimoji="0" lang="en-GB" altLang="en-US" sz="2800" b="1"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National Intelligence Model</a:t>
            </a: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 - Level 1</a:t>
            </a:r>
          </a:p>
          <a:p>
            <a:pPr marL="0" marR="0" lvl="1" indent="0" algn="ctr" defTabSz="914400" eaLnBrk="1" fontAlgn="base" latinLnBrk="0" hangingPunct="1">
              <a:lnSpc>
                <a:spcPct val="100000"/>
              </a:lnSpc>
              <a:spcBef>
                <a:spcPct val="40000"/>
              </a:spcBef>
              <a:spcAft>
                <a:spcPct val="40000"/>
              </a:spcAft>
              <a:buClrTx/>
              <a:buSzTx/>
              <a:buFontTx/>
              <a:buNone/>
              <a:tabLst>
                <a:tab pos="533400" algn="l"/>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Method for identifying issues</a:t>
            </a:r>
          </a:p>
          <a:p>
            <a:pPr marL="0" marR="0" lvl="1" indent="0" algn="ctr" defTabSz="914400" eaLnBrk="1" fontAlgn="base" latinLnBrk="0" hangingPunct="1">
              <a:lnSpc>
                <a:spcPct val="100000"/>
              </a:lnSpc>
              <a:spcBef>
                <a:spcPct val="40000"/>
              </a:spcBef>
              <a:spcAft>
                <a:spcPct val="40000"/>
              </a:spcAft>
              <a:buClrTx/>
              <a:buSzTx/>
              <a:buFontTx/>
              <a:buNone/>
              <a:tabLst>
                <a:tab pos="533400" algn="l"/>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Tool to evaluate effectiveness of response</a:t>
            </a:r>
          </a:p>
        </p:txBody>
      </p:sp>
      <p:sp>
        <p:nvSpPr>
          <p:cNvPr id="6" name="Rectangle 6"/>
          <p:cNvSpPr>
            <a:spLocks noChangeArrowheads="1"/>
          </p:cNvSpPr>
          <p:nvPr/>
        </p:nvSpPr>
        <p:spPr bwMode="auto">
          <a:xfrm>
            <a:off x="2340077" y="4162254"/>
            <a:ext cx="752188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tabLst>
                <a:tab pos="533400" algn="l"/>
              </a:tabLst>
              <a:defRPr sz="3200" b="1">
                <a:solidFill>
                  <a:schemeClr val="bg1"/>
                </a:solidFill>
                <a:latin typeface="Verdana" panose="020B0604030504040204" pitchFamily="34" charset="0"/>
                <a:ea typeface="ＭＳ Ｐゴシック" panose="020B0600070205080204" pitchFamily="34" charset="-128"/>
              </a:defRPr>
            </a:lvl1pPr>
            <a:lvl2pPr marL="742950" indent="-285750">
              <a:tabLst>
                <a:tab pos="533400" algn="l"/>
              </a:tabLst>
              <a:defRPr sz="3200" b="1">
                <a:solidFill>
                  <a:schemeClr val="bg1"/>
                </a:solidFill>
                <a:latin typeface="Verdana" panose="020B0604030504040204" pitchFamily="34" charset="0"/>
                <a:ea typeface="ＭＳ Ｐゴシック" panose="020B0600070205080204" pitchFamily="34" charset="-128"/>
              </a:defRPr>
            </a:lvl2pPr>
            <a:lvl3pPr marL="11430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3pPr>
            <a:lvl4pPr marL="16002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4pPr>
            <a:lvl5pPr marL="2057400" indent="-228600">
              <a:tabLst>
                <a:tab pos="533400" algn="l"/>
              </a:tabLst>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tabLst>
                <a:tab pos="533400" algn="l"/>
              </a:tabLs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40000"/>
              </a:spcBef>
              <a:spcAft>
                <a:spcPct val="40000"/>
              </a:spcAft>
              <a:buClrTx/>
              <a:buSzTx/>
              <a:buFontTx/>
              <a:buNone/>
              <a:tabLst>
                <a:tab pos="533400" algn="l"/>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Neighbourhood policing uses </a:t>
            </a:r>
            <a:r>
              <a:rPr kumimoji="0" lang="en-GB" altLang="en-US" sz="2800" b="1"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Signal Crimes Perspective</a:t>
            </a: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 to identify issues</a:t>
            </a:r>
          </a:p>
        </p:txBody>
      </p:sp>
      <p:sp>
        <p:nvSpPr>
          <p:cNvPr id="7" name="TextBox 6"/>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8: Intelligence Led</a:t>
            </a:r>
            <a:endParaRPr lang="en-GB" sz="3200" b="1" dirty="0">
              <a:solidFill>
                <a:schemeClr val="bg1"/>
              </a:solidFill>
            </a:endParaRPr>
          </a:p>
        </p:txBody>
      </p:sp>
    </p:spTree>
    <p:extLst>
      <p:ext uri="{BB962C8B-B14F-4D97-AF65-F5344CB8AC3E}">
        <p14:creationId xmlns:p14="http://schemas.microsoft.com/office/powerpoint/2010/main" val="382863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77527" y="1203159"/>
            <a:ext cx="10648335" cy="2949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85000" lnSpcReduction="20000"/>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eaLnBrk="1" fontAlgn="auto" hangingPunct="1">
              <a:spcBef>
                <a:spcPct val="40000"/>
              </a:spcBef>
              <a:spcAft>
                <a:spcPct val="40000"/>
              </a:spcAft>
              <a:buFont typeface="Arial" panose="020B0604020202020204" pitchFamily="34" charset="0"/>
              <a:buNone/>
              <a:defRPr/>
            </a:pPr>
            <a:r>
              <a:rPr lang="en-GB" altLang="en-US" sz="3000" dirty="0" smtClean="0">
                <a:solidFill>
                  <a:srgbClr val="002060"/>
                </a:solidFill>
                <a:ea typeface="ＭＳ Ｐゴシック" panose="020B0600070205080204" pitchFamily="34" charset="-128"/>
              </a:rPr>
              <a:t>Effective Community Engagement results in:</a:t>
            </a:r>
          </a:p>
          <a:p>
            <a:pPr marL="0" indent="0" algn="ctr" eaLnBrk="1" fontAlgn="auto" hangingPunct="1">
              <a:spcBef>
                <a:spcPct val="40000"/>
              </a:spcBef>
              <a:spcAft>
                <a:spcPct val="40000"/>
              </a:spcAft>
              <a:buFont typeface="Arial" panose="020B0604020202020204" pitchFamily="34" charset="0"/>
              <a:buNone/>
              <a:defRPr/>
            </a:pPr>
            <a:r>
              <a:rPr lang="en-GB" altLang="en-US" sz="3000" b="1" dirty="0" smtClean="0">
                <a:solidFill>
                  <a:srgbClr val="0070C0"/>
                </a:solidFill>
                <a:ea typeface="ＭＳ Ｐゴシック" panose="020B0600070205080204" pitchFamily="34" charset="-128"/>
              </a:rPr>
              <a:t>Dialogue</a:t>
            </a:r>
            <a:r>
              <a:rPr lang="en-GB" altLang="en-US" sz="3000" dirty="0" smtClean="0">
                <a:ea typeface="ＭＳ Ｐゴシック" panose="020B0600070205080204" pitchFamily="34" charset="-128"/>
              </a:rPr>
              <a:t> </a:t>
            </a:r>
            <a:r>
              <a:rPr lang="en-GB" altLang="en-US" sz="3000" dirty="0" smtClean="0">
                <a:solidFill>
                  <a:srgbClr val="002060"/>
                </a:solidFill>
                <a:ea typeface="ＭＳ Ｐゴシック" panose="020B0600070205080204" pitchFamily="34" charset="-128"/>
              </a:rPr>
              <a:t>about problems</a:t>
            </a:r>
          </a:p>
          <a:p>
            <a:pPr marL="0" indent="0" algn="ctr" eaLnBrk="1" fontAlgn="auto" hangingPunct="1">
              <a:spcBef>
                <a:spcPct val="40000"/>
              </a:spcBef>
              <a:spcAft>
                <a:spcPct val="40000"/>
              </a:spcAft>
              <a:buFont typeface="Arial" panose="020B0604020202020204" pitchFamily="34" charset="0"/>
              <a:buNone/>
              <a:defRPr/>
            </a:pPr>
            <a:r>
              <a:rPr lang="en-GB" altLang="en-US" sz="3000" dirty="0" smtClean="0">
                <a:solidFill>
                  <a:srgbClr val="002060"/>
                </a:solidFill>
                <a:ea typeface="ＭＳ Ｐゴシック" panose="020B0600070205080204" pitchFamily="34" charset="-128"/>
              </a:rPr>
              <a:t>Community prioritises issues and recognises ownership</a:t>
            </a:r>
          </a:p>
          <a:p>
            <a:pPr marL="0" indent="0" algn="ctr" eaLnBrk="1" fontAlgn="auto" hangingPunct="1">
              <a:spcBef>
                <a:spcPct val="40000"/>
              </a:spcBef>
              <a:spcAft>
                <a:spcPct val="40000"/>
              </a:spcAft>
              <a:buFont typeface="Arial" panose="020B0604020202020204" pitchFamily="34" charset="0"/>
              <a:buNone/>
              <a:defRPr/>
            </a:pPr>
            <a:r>
              <a:rPr lang="en-GB" altLang="en-US" sz="3000" dirty="0" smtClean="0">
                <a:solidFill>
                  <a:srgbClr val="002060"/>
                </a:solidFill>
                <a:ea typeface="ＭＳ Ｐゴシック" panose="020B0600070205080204" pitchFamily="34" charset="-128"/>
              </a:rPr>
              <a:t>Increased </a:t>
            </a:r>
            <a:r>
              <a:rPr lang="en-GB" altLang="en-US" sz="3000" b="1" dirty="0" smtClean="0">
                <a:solidFill>
                  <a:srgbClr val="0070C0"/>
                </a:solidFill>
                <a:ea typeface="ＭＳ Ｐゴシック" panose="020B0600070205080204" pitchFamily="34" charset="-128"/>
              </a:rPr>
              <a:t>trust and confidence</a:t>
            </a:r>
            <a:r>
              <a:rPr lang="en-GB" altLang="en-US" sz="3000" dirty="0" smtClean="0">
                <a:solidFill>
                  <a:srgbClr val="0070C0"/>
                </a:solidFill>
                <a:ea typeface="ＭＳ Ｐゴシック" panose="020B0600070205080204" pitchFamily="34" charset="-128"/>
              </a:rPr>
              <a:t> </a:t>
            </a:r>
            <a:r>
              <a:rPr lang="en-GB" altLang="en-US" sz="3000" dirty="0" smtClean="0">
                <a:solidFill>
                  <a:srgbClr val="002060"/>
                </a:solidFill>
                <a:ea typeface="ＭＳ Ｐゴシック" panose="020B0600070205080204" pitchFamily="34" charset="-128"/>
              </a:rPr>
              <a:t>in the police</a:t>
            </a:r>
          </a:p>
          <a:p>
            <a:pPr marL="0" indent="0" algn="ctr" eaLnBrk="1" fontAlgn="auto" hangingPunct="1">
              <a:spcBef>
                <a:spcPct val="40000"/>
              </a:spcBef>
              <a:spcAft>
                <a:spcPct val="40000"/>
              </a:spcAft>
              <a:buFont typeface="Arial" panose="020B0604020202020204" pitchFamily="34" charset="0"/>
              <a:buNone/>
              <a:defRPr/>
            </a:pPr>
            <a:r>
              <a:rPr lang="en-GB" altLang="en-US" sz="3000" b="1" dirty="0" smtClean="0">
                <a:solidFill>
                  <a:srgbClr val="0070C0"/>
                </a:solidFill>
                <a:ea typeface="ＭＳ Ｐゴシック" panose="020B0600070205080204" pitchFamily="34" charset="-128"/>
              </a:rPr>
              <a:t>Heightened success</a:t>
            </a:r>
            <a:r>
              <a:rPr lang="en-GB" altLang="en-US" sz="3000" dirty="0" smtClean="0">
                <a:solidFill>
                  <a:srgbClr val="0070C0"/>
                </a:solidFill>
                <a:ea typeface="ＭＳ Ｐゴシック" panose="020B0600070205080204" pitchFamily="34" charset="-128"/>
              </a:rPr>
              <a:t> </a:t>
            </a:r>
            <a:r>
              <a:rPr lang="en-GB" altLang="en-US" sz="3000" dirty="0" smtClean="0">
                <a:solidFill>
                  <a:srgbClr val="002060"/>
                </a:solidFill>
                <a:ea typeface="ＭＳ Ｐゴシック" panose="020B0600070205080204" pitchFamily="34" charset="-128"/>
              </a:rPr>
              <a:t>in resolving issues</a:t>
            </a:r>
          </a:p>
          <a:p>
            <a:pPr marL="267891" indent="-267891" algn="ctr" eaLnBrk="1" fontAlgn="auto" hangingPunct="1">
              <a:spcAft>
                <a:spcPts val="0"/>
              </a:spcAft>
              <a:defRPr/>
            </a:pPr>
            <a:endParaRPr lang="en-GB" altLang="en-US" dirty="0" smtClean="0">
              <a:ea typeface="ＭＳ Ｐゴシック" panose="020B0600070205080204" pitchFamily="34" charset="-128"/>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78604" y="4152689"/>
            <a:ext cx="2643356" cy="177462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42426" y="4152689"/>
            <a:ext cx="2563415" cy="177462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womancopdirections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874433" y="4152689"/>
            <a:ext cx="2540359" cy="177462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9: Community Engagement</a:t>
            </a:r>
            <a:endParaRPr lang="en-GB" sz="3200" b="1" dirty="0">
              <a:solidFill>
                <a:schemeClr val="bg1"/>
              </a:solidFill>
            </a:endParaRPr>
          </a:p>
        </p:txBody>
      </p:sp>
    </p:spTree>
    <p:extLst>
      <p:ext uri="{BB962C8B-B14F-4D97-AF65-F5344CB8AC3E}">
        <p14:creationId xmlns:p14="http://schemas.microsoft.com/office/powerpoint/2010/main" val="339325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heckerboard(across)">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heckerboard(across)">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23474" y="1190239"/>
            <a:ext cx="2868053" cy="176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stretch>
            <a:fillRect/>
          </a:stretch>
        </p:blipFill>
        <p:spPr>
          <a:xfrm>
            <a:off x="8214663" y="2552331"/>
            <a:ext cx="2580166" cy="1809735"/>
          </a:xfrm>
          <a:prstGeom prst="rect">
            <a:avLst/>
          </a:prstGeom>
        </p:spPr>
      </p:pic>
      <p:sp>
        <p:nvSpPr>
          <p:cNvPr id="6" name="TextBox 5"/>
          <p:cNvSpPr txBox="1">
            <a:spLocks noChangeArrowheads="1"/>
          </p:cNvSpPr>
          <p:nvPr/>
        </p:nvSpPr>
        <p:spPr bwMode="auto">
          <a:xfrm>
            <a:off x="5754072" y="3216634"/>
            <a:ext cx="2118022"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Vulnerable</a:t>
            </a:r>
          </a:p>
        </p:txBody>
      </p:sp>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46530" y="4040809"/>
            <a:ext cx="2844997" cy="1800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408025" y="4710136"/>
            <a:ext cx="2692095"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Repeat Victim</a:t>
            </a:r>
          </a:p>
        </p:txBody>
      </p:sp>
      <p:sp>
        <p:nvSpPr>
          <p:cNvPr id="9" name="TextBox 8"/>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Needs &amp; Expectations of Different Communities</a:t>
            </a:r>
            <a:endParaRPr lang="en-GB" sz="3200" b="1" dirty="0">
              <a:solidFill>
                <a:schemeClr val="bg1"/>
              </a:solidFill>
            </a:endParaRPr>
          </a:p>
        </p:txBody>
      </p:sp>
      <p:sp>
        <p:nvSpPr>
          <p:cNvPr id="10" name="TextBox 9"/>
          <p:cNvSpPr txBox="1">
            <a:spLocks noChangeArrowheads="1"/>
          </p:cNvSpPr>
          <p:nvPr/>
        </p:nvSpPr>
        <p:spPr bwMode="auto">
          <a:xfrm>
            <a:off x="4408025" y="1844170"/>
            <a:ext cx="2118022"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Cultural</a:t>
            </a:r>
          </a:p>
        </p:txBody>
      </p:sp>
    </p:spTree>
    <p:extLst>
      <p:ext uri="{BB962C8B-B14F-4D97-AF65-F5344CB8AC3E}">
        <p14:creationId xmlns:p14="http://schemas.microsoft.com/office/powerpoint/2010/main" val="365555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34998" y="1562069"/>
            <a:ext cx="2459831" cy="407074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1369091" y="1227221"/>
            <a:ext cx="6326187" cy="4740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Objective of neighbourhood policing is to achieve neighbourhoods which are not only safe, but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feel </a:t>
            </a: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safe</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Need to ensure communities are happy with the action being taken and the outcomes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Therefore, every action must have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achievable and measurable objectives</a:t>
            </a:r>
          </a:p>
          <a:p>
            <a:pPr marL="0" marR="0" lvl="0" indent="0" algn="ctr" defTabSz="685800" rtl="0" eaLnBrk="1" fontAlgn="base" latinLnBrk="0" hangingPunct="1">
              <a:lnSpc>
                <a:spcPct val="90000"/>
              </a:lnSpc>
              <a:spcBef>
                <a:spcPct val="40000"/>
              </a:spcBef>
              <a:spcAft>
                <a:spcPct val="4000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panose="020F0502020204030204"/>
                <a:ea typeface="+mn-ea"/>
                <a:cs typeface="+mn-cs"/>
              </a:rPr>
              <a:t>Commitment to </a:t>
            </a:r>
            <a:r>
              <a:rPr kumimoji="0" lang="en-GB" altLang="en-US" sz="2800" b="1" i="0" u="none" strike="noStrike" kern="1200" cap="none" spc="0" normalizeH="0" baseline="0" noProof="0" dirty="0" smtClean="0">
                <a:ln>
                  <a:noFill/>
                </a:ln>
                <a:solidFill>
                  <a:srgbClr val="002060"/>
                </a:solidFill>
                <a:effectLst/>
                <a:uLnTx/>
                <a:uFillTx/>
                <a:latin typeface="Calibri" panose="020F0502020204030204"/>
                <a:ea typeface="+mn-ea"/>
                <a:cs typeface="+mn-cs"/>
              </a:rPr>
              <a:t>continuous improvement</a:t>
            </a:r>
          </a:p>
        </p:txBody>
      </p:sp>
      <p:sp>
        <p:nvSpPr>
          <p:cNvPr id="5" name="TextBox 4"/>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10: Performance Management</a:t>
            </a:r>
            <a:endParaRPr lang="en-GB" sz="3200" b="1" dirty="0">
              <a:solidFill>
                <a:schemeClr val="bg1"/>
              </a:solidFill>
            </a:endParaRPr>
          </a:p>
        </p:txBody>
      </p:sp>
    </p:spTree>
    <p:extLst>
      <p:ext uri="{BB962C8B-B14F-4D97-AF65-F5344CB8AC3E}">
        <p14:creationId xmlns:p14="http://schemas.microsoft.com/office/powerpoint/2010/main" val="117527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amond(i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amond(i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amond(in)">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323473" y="1190181"/>
            <a:ext cx="9471355" cy="1056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FontTx/>
              <a:buNone/>
            </a:pPr>
            <a:r>
              <a:rPr lang="en-GB" altLang="en-US" kern="0" dirty="0" smtClean="0">
                <a:solidFill>
                  <a:srgbClr val="002060"/>
                </a:solidFill>
                <a:latin typeface="Calibri" panose="020F0502020204030204" pitchFamily="34" charset="0"/>
                <a:ea typeface="ＭＳ Ｐゴシック" panose="020B0600070205080204" pitchFamily="34" charset="-128"/>
              </a:rPr>
              <a:t>It is a police officer’s responsibility to build relationships with the people in their community.</a:t>
            </a:r>
            <a:r>
              <a:rPr lang="en-GB" altLang="en-US" kern="0" dirty="0">
                <a:solidFill>
                  <a:srgbClr val="002060"/>
                </a:solidFill>
                <a:latin typeface="Calibri" panose="020F0502020204030204" pitchFamily="34" charset="0"/>
                <a:ea typeface="ＭＳ Ｐゴシック" panose="020B0600070205080204" pitchFamily="34" charset="-128"/>
              </a:rPr>
              <a:t> </a:t>
            </a:r>
            <a:r>
              <a:rPr lang="en-GB" altLang="en-US" kern="0" dirty="0" smtClean="0">
                <a:solidFill>
                  <a:srgbClr val="002060"/>
                </a:solidFill>
                <a:latin typeface="Calibri" panose="020F0502020204030204" pitchFamily="34" charset="0"/>
                <a:ea typeface="ＭＳ Ｐゴシック" panose="020B0600070205080204" pitchFamily="34" charset="-128"/>
              </a:rPr>
              <a:t> The </a:t>
            </a:r>
            <a:r>
              <a:rPr lang="en-GB" altLang="en-US" b="1" kern="0" dirty="0">
                <a:solidFill>
                  <a:srgbClr val="002060"/>
                </a:solidFill>
                <a:latin typeface="Calibri" panose="020F0502020204030204" pitchFamily="34" charset="0"/>
                <a:ea typeface="ＭＳ Ｐゴシック" panose="020B0600070205080204" pitchFamily="34" charset="-128"/>
              </a:rPr>
              <a:t>s</a:t>
            </a:r>
            <a:r>
              <a:rPr lang="en-GB" altLang="en-US" b="1" kern="0" dirty="0" smtClean="0">
                <a:solidFill>
                  <a:srgbClr val="002060"/>
                </a:solidFill>
                <a:latin typeface="Calibri" panose="020F0502020204030204" pitchFamily="34" charset="0"/>
                <a:ea typeface="ＭＳ Ｐゴシック" panose="020B0600070205080204" pitchFamily="34" charset="-128"/>
              </a:rPr>
              <a:t>kills needed </a:t>
            </a:r>
            <a:r>
              <a:rPr lang="en-GB" altLang="en-US" kern="0" dirty="0" smtClean="0">
                <a:solidFill>
                  <a:srgbClr val="002060"/>
                </a:solidFill>
                <a:latin typeface="Calibri" panose="020F0502020204030204" pitchFamily="34" charset="0"/>
                <a:ea typeface="ＭＳ Ｐゴシック" panose="020B0600070205080204" pitchFamily="34" charset="-128"/>
              </a:rPr>
              <a:t>include:</a:t>
            </a:r>
          </a:p>
          <a:p>
            <a:pPr marL="0" indent="0" algn="ctr">
              <a:buFontTx/>
              <a:buNone/>
            </a:pPr>
            <a:r>
              <a:rPr lang="en-GB" altLang="en-US" sz="2800" kern="0" dirty="0" smtClean="0">
                <a:latin typeface="Calibri" panose="020F0502020204030204" pitchFamily="34" charset="0"/>
                <a:ea typeface="ＭＳ Ｐゴシック" panose="020B0600070205080204" pitchFamily="34" charset="-128"/>
              </a:rPr>
              <a:t> </a:t>
            </a:r>
            <a:endParaRPr lang="en-GB" altLang="en-US" sz="2200" b="1" kern="0" dirty="0" smtClean="0">
              <a:ea typeface="ＭＳ Ｐゴシック" panose="020B0600070205080204" pitchFamily="34" charset="-128"/>
            </a:endParaRPr>
          </a:p>
          <a:p>
            <a:pPr marL="0" indent="0">
              <a:buFontTx/>
              <a:buNone/>
            </a:pPr>
            <a:endParaRPr lang="en-GB" altLang="en-US" kern="0" dirty="0" smtClean="0">
              <a:ea typeface="ＭＳ Ｐゴシック" panose="020B0600070205080204" pitchFamily="34" charset="-128"/>
            </a:endParaRPr>
          </a:p>
        </p:txBody>
      </p:sp>
      <p:sp>
        <p:nvSpPr>
          <p:cNvPr id="4" name="TextBox 3"/>
          <p:cNvSpPr txBox="1">
            <a:spLocks noChangeArrowheads="1"/>
          </p:cNvSpPr>
          <p:nvPr/>
        </p:nvSpPr>
        <p:spPr bwMode="auto">
          <a:xfrm>
            <a:off x="2100714" y="2367565"/>
            <a:ext cx="3657600"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0" fontAlgn="base" hangingPunct="0">
              <a:spcBef>
                <a:spcPct val="0"/>
              </a:spcBef>
              <a:spcAft>
                <a:spcPct val="0"/>
              </a:spcAft>
            </a:pPr>
            <a:r>
              <a:rPr lang="en-GB" altLang="en-US" sz="2000" b="1" dirty="0" smtClean="0">
                <a:solidFill>
                  <a:srgbClr val="002060"/>
                </a:solidFill>
                <a:latin typeface="+mn-lt"/>
              </a:rPr>
              <a:t>A</a:t>
            </a:r>
            <a:r>
              <a:rPr lang="en-GB" altLang="en-US" sz="2000" b="1" dirty="0" smtClean="0">
                <a:solidFill>
                  <a:srgbClr val="002060"/>
                </a:solidFill>
                <a:latin typeface="+mn-lt"/>
                <a:cs typeface="Arial" panose="020B0604020202020204" pitchFamily="34" charset="0"/>
              </a:rPr>
              <a:t>daptable to change</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Good communicator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Deliver on promises</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Team player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Work in partnership</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Decision maker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Problem solving approach</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Visibility</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Accountable</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Reflector </a:t>
            </a:r>
          </a:p>
        </p:txBody>
      </p:sp>
      <p:sp>
        <p:nvSpPr>
          <p:cNvPr id="5" name="TextBox 4"/>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Local Policing Approach</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6059151" y="2433428"/>
            <a:ext cx="4573152" cy="3038375"/>
          </a:xfrm>
          <a:prstGeom prst="rect">
            <a:avLst/>
          </a:prstGeom>
        </p:spPr>
      </p:pic>
    </p:spTree>
    <p:extLst>
      <p:ext uri="{BB962C8B-B14F-4D97-AF65-F5344CB8AC3E}">
        <p14:creationId xmlns:p14="http://schemas.microsoft.com/office/powerpoint/2010/main" val="39126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fade">
                                      <p:cBhvr>
                                        <p:cTn id="5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811168" y="1256137"/>
            <a:ext cx="5235693" cy="3818783"/>
          </a:xfrm>
          <a:prstGeom prst="rect">
            <a:avLst/>
          </a:prstGeom>
        </p:spPr>
      </p:pic>
    </p:spTree>
    <p:extLst>
      <p:ext uri="{BB962C8B-B14F-4D97-AF65-F5344CB8AC3E}">
        <p14:creationId xmlns:p14="http://schemas.microsoft.com/office/powerpoint/2010/main" val="4064473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1060</TotalTime>
  <Words>6745</Words>
  <Application>Microsoft Office PowerPoint</Application>
  <PresentationFormat>Widescreen</PresentationFormat>
  <Paragraphs>613</Paragraphs>
  <Slides>37</Slides>
  <Notes>37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MS PGothic</vt:lpstr>
      <vt:lpstr>MS PGothic</vt:lpstr>
      <vt:lpstr>Arial</vt:lpstr>
      <vt:lpstr>Calibri</vt:lpstr>
      <vt:lpstr>Calibri Light</vt:lpstr>
      <vt:lpstr>Gill Sans MT</vt:lpstr>
      <vt:lpstr>Microsoft Sans Serif</vt:lpstr>
      <vt:lpstr>Tahoma</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104</cp:revision>
  <cp:lastPrinted>2019-02-25T09:55:48Z</cp:lastPrinted>
  <dcterms:created xsi:type="dcterms:W3CDTF">2018-01-30T11:09:50Z</dcterms:created>
  <dcterms:modified xsi:type="dcterms:W3CDTF">2019-03-26T14:00:52Z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6d2b742f-4147-42ff-8def-f9535d4a1c03</vt:lpwstr>
  </property>
  <property fmtid="{D5CDD505-2E9C-101B-9397-08002B2CF9AE}" pid="3" name="Classification">
    <vt:lpwstr>OFFICIAL</vt:lpwstr>
  </property>
  <property fmtid="{D5CDD505-2E9C-101B-9397-08002B2CF9AE}" pid="4" name="Visibility">
    <vt:lpwstr>NOT VISIBLE</vt:lpwstr>
  </property>
</Properties>
</file>