
<file path=[Content_Types].xml><?xml version="1.0" encoding="utf-8"?>
<Types xmlns="http://schemas.openxmlformats.org/package/2006/content-types">
  <Default Extension="jpeg" ContentType="image/jpeg"/>
  <Default Extension="JPG" ContentType="image/.jpg"/>
  <Default Extension="emf" ContentType="image/x-emf"/>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 id="2147483656" r:id="rId3"/>
  </p:sldMasterIdLst>
  <p:notesMasterIdLst>
    <p:notesMasterId r:id="rId5"/>
  </p:notesMasterIdLst>
  <p:sldIdLst>
    <p:sldId id="256" r:id="rId4"/>
    <p:sldId id="257" r:id="rId6"/>
    <p:sldId id="258" r:id="rId7"/>
    <p:sldId id="261" r:id="rId8"/>
    <p:sldId id="263" r:id="rId9"/>
    <p:sldId id="294" r:id="rId10"/>
    <p:sldId id="262" r:id="rId11"/>
    <p:sldId id="339" r:id="rId12"/>
    <p:sldId id="341" r:id="rId13"/>
    <p:sldId id="340" r:id="rId14"/>
    <p:sldId id="342" r:id="rId15"/>
    <p:sldId id="343" r:id="rId16"/>
    <p:sldId id="344" r:id="rId17"/>
    <p:sldId id="345" r:id="rId18"/>
    <p:sldId id="346" r:id="rId19"/>
    <p:sldId id="275" r:id="rId20"/>
  </p:sldIdLst>
  <p:sldSz cx="12192000" cy="6858000"/>
  <p:notesSz cx="6858000" cy="9144000"/>
  <p:custDataLst>
    <p:tags r:id="rId2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78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showPr>
  <p:clrMru>
    <a:srgbClr val="FE9B6E"/>
    <a:srgbClr val="FE69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95" autoAdjust="0"/>
    <p:restoredTop sz="94660"/>
  </p:normalViewPr>
  <p:slideViewPr>
    <p:cSldViewPr snapToGrid="0" showGuides="1">
      <p:cViewPr>
        <p:scale>
          <a:sx n="66" d="100"/>
          <a:sy n="66" d="100"/>
        </p:scale>
        <p:origin x="2184" y="888"/>
      </p:cViewPr>
      <p:guideLst>
        <p:guide orient="horz" pos="2184"/>
        <p:guide pos="3786"/>
      </p:guideLst>
    </p:cSldViewPr>
  </p:slideViewPr>
  <p:notesTextViewPr>
    <p:cViewPr>
      <p:scale>
        <a:sx n="1" d="1"/>
        <a:sy n="1" d="1"/>
      </p:scale>
      <p:origin x="0" y="0"/>
    </p:cViewPr>
  </p:notesTextViewPr>
  <p:notesViewPr>
    <p:cSldViewPr snapToGrid="0">
      <p:cViewPr varScale="1">
        <p:scale>
          <a:sx n="84" d="100"/>
          <a:sy n="84" d="100"/>
        </p:scale>
        <p:origin x="3480" y="96"/>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4" Type="http://schemas.openxmlformats.org/officeDocument/2006/relationships/tags" Target="tags/tag2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647CB4-95DB-4244-A21F-4801AC1CCB67}"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BEB9F0-E5F3-4A04-98EE-622F9DC6C932}"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9F3EDBB2-0B0C-491B-B17E-274BF3C19B7E}"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1BEB9F0-E5F3-4A04-98EE-622F9DC6C932}"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9F3EDBB2-0B0C-491B-B17E-274BF3C19B7E}"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hyperlink" Target="http://www.1ppt.com/moban/"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dirty="0"/>
              <a:t>单击此处编辑母版标题样式</a:t>
            </a:r>
            <a:endParaRPr lang="zh-CN" altLang="en-US" dirty="0"/>
          </a:p>
        </p:txBody>
      </p:sp>
      <p:sp>
        <p:nvSpPr>
          <p:cNvPr id="4" name="TextBox 3"/>
          <p:cNvSpPr txBox="1"/>
          <p:nvPr userDrawn="1"/>
        </p:nvSpPr>
        <p:spPr>
          <a:xfrm>
            <a:off x="1051363" y="6492875"/>
            <a:ext cx="540060" cy="118430"/>
          </a:xfrm>
          <a:prstGeom prst="rect">
            <a:avLst/>
          </a:prstGeom>
          <a:noFill/>
        </p:spPr>
        <p:txBody>
          <a:bodyPr wrap="square" rtlCol="0">
            <a:spAutoFit/>
          </a:bodyPr>
          <a:lstStyle/>
          <a:p>
            <a:pPr>
              <a:lnSpc>
                <a:spcPct val="200000"/>
              </a:lnSpc>
            </a:pPr>
            <a:r>
              <a:rPr lang="en-US" altLang="zh-CN" sz="100" dirty="0">
                <a:solidFill>
                  <a:prstClr val="black"/>
                </a:solidFill>
                <a:latin typeface="微软雅黑" panose="020B0503020204020204" pitchFamily="34" charset="-122"/>
                <a:hlinkClick r:id="rId2"/>
              </a:rPr>
              <a:t>PPT</a:t>
            </a:r>
            <a:r>
              <a:rPr lang="zh-CN" altLang="en-US" sz="100" dirty="0">
                <a:solidFill>
                  <a:prstClr val="black"/>
                </a:solidFill>
                <a:latin typeface="微软雅黑" panose="020B0503020204020204" pitchFamily="34" charset="-122"/>
                <a:hlinkClick r:id="rId2"/>
              </a:rPr>
              <a:t>模板</a:t>
            </a:r>
            <a:r>
              <a:rPr lang="zh-CN" altLang="en-US" sz="100" dirty="0">
                <a:solidFill>
                  <a:prstClr val="black"/>
                </a:solidFill>
                <a:latin typeface="微软雅黑" panose="020B0503020204020204" pitchFamily="34" charset="-122"/>
              </a:rPr>
              <a:t> </a:t>
            </a:r>
            <a:r>
              <a:rPr lang="en-US" altLang="zh-CN" sz="100" dirty="0">
                <a:solidFill>
                  <a:prstClr val="black"/>
                </a:solidFill>
                <a:latin typeface="微软雅黑" panose="020B0503020204020204" pitchFamily="34" charset="-122"/>
              </a:rPr>
              <a:t>http://www.1ppt.com/moban/</a:t>
            </a:r>
            <a:r>
              <a:rPr lang="zh-CN" altLang="en-US" sz="100" dirty="0">
                <a:solidFill>
                  <a:prstClr val="black"/>
                </a:solidFill>
                <a:latin typeface="微软雅黑" panose="020B0503020204020204" pitchFamily="34" charset="-122"/>
              </a:rPr>
              <a:t> </a:t>
            </a:r>
            <a:endParaRPr lang="en-US" altLang="zh-CN" sz="100" dirty="0">
              <a:solidFill>
                <a:prstClr val="black"/>
              </a:solidFill>
              <a:latin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mc:AlternateContent xmlns:mc="http://schemas.openxmlformats.org/markup-compatibility/2006">
    <mc:Choice xmlns:p14="http://schemas.microsoft.com/office/powerpoint/2010/main" Requires="p14">
      <p:transition spd="slow" p14:dur="1750" advTm="3783"/>
    </mc:Choice>
    <mc:Fallback>
      <p:transition spd="slow" advTm="3783"/>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Lst>
  <mc:AlternateContent xmlns:mc="http://schemas.openxmlformats.org/markup-compatibility/2006">
    <mc:Choice xmlns:p14="http://schemas.microsoft.com/office/powerpoint/2010/main" Requires="p14">
      <p:transition spd="slow" p14:dur="1750" advTm="3783"/>
    </mc:Choice>
    <mc:Fallback>
      <p:transition spd="slow" advTm="3783"/>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1.xml"/><Relationship Id="rId5" Type="http://schemas.openxmlformats.org/officeDocument/2006/relationships/tags" Target="../tags/tag1.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image" Target="../media/image1.emf"/></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xml"/><Relationship Id="rId2" Type="http://schemas.microsoft.com/office/2007/relationships/hdphoto" Target="../media/image4.wdp"/><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tags" Target="../tags/tag3.xml"/><Relationship Id="rId2" Type="http://schemas.microsoft.com/office/2007/relationships/hdphoto" Target="../media/image4.wdp"/><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xml"/><Relationship Id="rId3" Type="http://schemas.openxmlformats.org/officeDocument/2006/relationships/tags" Target="../tags/tag5.xml"/><Relationship Id="rId2" Type="http://schemas.microsoft.com/office/2007/relationships/hdphoto" Target="../media/image4.wdp"/><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xml"/><Relationship Id="rId2" Type="http://schemas.openxmlformats.org/officeDocument/2006/relationships/image" Target="../media/image7.png"/><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2.xml"/><Relationship Id="rId1" Type="http://schemas.openxmlformats.org/officeDocument/2006/relationships/image" Target="../media/image11.png"/></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4.xml"/><Relationship Id="rId3" Type="http://schemas.openxmlformats.org/officeDocument/2006/relationships/tags" Target="../tags/tag13.xml"/><Relationship Id="rId2" Type="http://schemas.microsoft.com/office/2007/relationships/hdphoto" Target="../media/image4.wdp"/><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image" Target="../media/image5.png"/></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7.xml"/><Relationship Id="rId3" Type="http://schemas.openxmlformats.org/officeDocument/2006/relationships/tags" Target="../tags/tag16.xml"/><Relationship Id="rId2" Type="http://schemas.microsoft.com/office/2007/relationships/hdphoto" Target="../media/image4.wdp"/><Relationship Id="rId1"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xml"/><Relationship Id="rId1"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16.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1.xml"/><Relationship Id="rId3" Type="http://schemas.openxmlformats.org/officeDocument/2006/relationships/tags" Target="../tags/tag20.xml"/><Relationship Id="rId2" Type="http://schemas.microsoft.com/office/2007/relationships/hdphoto" Target="../media/image4.wdp"/><Relationship Id="rId1"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矩形: 圆角 47"/>
          <p:cNvSpPr/>
          <p:nvPr/>
        </p:nvSpPr>
        <p:spPr>
          <a:xfrm rot="4227796">
            <a:off x="-535214" y="3467456"/>
            <a:ext cx="4680520" cy="4680520"/>
          </a:xfrm>
          <a:prstGeom prst="roundRect">
            <a:avLst/>
          </a:prstGeom>
          <a:solidFill>
            <a:srgbClr val="FFD8C7">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9" name="文本框 8"/>
          <p:cNvSpPr txBox="1"/>
          <p:nvPr/>
        </p:nvSpPr>
        <p:spPr>
          <a:xfrm>
            <a:off x="8751660" y="1638063"/>
            <a:ext cx="2438291" cy="1106805"/>
          </a:xfrm>
          <a:prstGeom prst="rect">
            <a:avLst/>
          </a:prstGeom>
          <a:noFill/>
        </p:spPr>
        <p:txBody>
          <a:bodyPr wrap="square" rtlCol="0">
            <a:spAutoFit/>
          </a:bodyPr>
          <a:lstStyle/>
          <a:p>
            <a:pPr algn="r"/>
            <a:r>
              <a:rPr lang="en-US" altLang="zh-CN" sz="6600" dirty="0">
                <a:gradFill>
                  <a:gsLst>
                    <a:gs pos="0">
                      <a:srgbClr val="FFF8CC"/>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rPr>
              <a:t>2023</a:t>
            </a:r>
            <a:endParaRPr lang="zh-CN" altLang="en-US" sz="6600" dirty="0">
              <a:gradFill>
                <a:gsLst>
                  <a:gs pos="0">
                    <a:srgbClr val="FFF8CC"/>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endParaRPr>
          </a:p>
        </p:txBody>
      </p:sp>
      <p:grpSp>
        <p:nvGrpSpPr>
          <p:cNvPr id="38" name="组合 37"/>
          <p:cNvGrpSpPr/>
          <p:nvPr/>
        </p:nvGrpSpPr>
        <p:grpSpPr>
          <a:xfrm>
            <a:off x="4792673" y="4000918"/>
            <a:ext cx="2851785" cy="359554"/>
            <a:chOff x="1274589" y="5747290"/>
            <a:chExt cx="2851785" cy="359554"/>
          </a:xfrm>
        </p:grpSpPr>
        <p:grpSp>
          <p:nvGrpSpPr>
            <p:cNvPr id="39" name="组合 38"/>
            <p:cNvGrpSpPr/>
            <p:nvPr/>
          </p:nvGrpSpPr>
          <p:grpSpPr>
            <a:xfrm>
              <a:off x="1274589" y="5747290"/>
              <a:ext cx="359554" cy="359554"/>
              <a:chOff x="1274589" y="5761324"/>
              <a:chExt cx="359554" cy="359554"/>
            </a:xfrm>
          </p:grpSpPr>
          <p:sp>
            <p:nvSpPr>
              <p:cNvPr id="41" name="椭圆 40"/>
              <p:cNvSpPr/>
              <p:nvPr/>
            </p:nvSpPr>
            <p:spPr>
              <a:xfrm>
                <a:off x="1274589" y="5761324"/>
                <a:ext cx="359554" cy="359554"/>
              </a:xfrm>
              <a:prstGeom prst="ellipse">
                <a:avLst/>
              </a:prstGeom>
              <a:gradFill>
                <a:gsLst>
                  <a:gs pos="0">
                    <a:schemeClr val="accent2">
                      <a:lumMod val="40000"/>
                      <a:lumOff val="60000"/>
                    </a:schemeClr>
                  </a:gs>
                  <a:gs pos="52000">
                    <a:srgbClr val="FE6927"/>
                  </a:gs>
                  <a:gs pos="83000">
                    <a:srgbClr val="FE6927"/>
                  </a:gs>
                  <a:gs pos="100000">
                    <a:srgbClr val="FE6927"/>
                  </a:gs>
                </a:gsLst>
                <a:lin ang="8100000" scaled="1"/>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42" name="图片 41"/>
              <p:cNvPicPr>
                <a:picLocks noChangeAspect="1"/>
              </p:cNvPicPr>
              <p:nvPr/>
            </p:nvPicPr>
            <p:blipFill>
              <a:blip r:embed="rId1" cstate="screen"/>
              <a:stretch>
                <a:fillRect/>
              </a:stretch>
            </p:blipFill>
            <p:spPr>
              <a:xfrm>
                <a:off x="1346354" y="5837653"/>
                <a:ext cx="216024" cy="206896"/>
              </a:xfrm>
              <a:prstGeom prst="rect">
                <a:avLst/>
              </a:prstGeom>
            </p:spPr>
          </p:pic>
        </p:grpSp>
        <p:sp>
          <p:nvSpPr>
            <p:cNvPr id="40" name="文本框 39"/>
            <p:cNvSpPr txBox="1"/>
            <p:nvPr/>
          </p:nvSpPr>
          <p:spPr>
            <a:xfrm>
              <a:off x="1633999" y="5758085"/>
              <a:ext cx="2492375" cy="337185"/>
            </a:xfrm>
            <a:prstGeom prst="rect">
              <a:avLst/>
            </a:prstGeom>
            <a:noFill/>
          </p:spPr>
          <p:txBody>
            <a:bodyPr wrap="square" rtlCol="0">
              <a:spAutoFit/>
            </a:bodyPr>
            <a:lstStyle/>
            <a:p>
              <a:r>
                <a:rPr lang="zh-CN" altLang="en-US" sz="1600" dirty="0">
                  <a:solidFill>
                    <a:schemeClr val="tx1">
                      <a:lumMod val="65000"/>
                      <a:lumOff val="35000"/>
                    </a:schemeClr>
                  </a:solidFill>
                  <a:cs typeface="+mn-ea"/>
                  <a:sym typeface="+mn-lt"/>
                </a:rPr>
                <a:t> Keyun Chen</a:t>
              </a:r>
              <a:endParaRPr lang="zh-CN" altLang="en-US" sz="1600" dirty="0">
                <a:solidFill>
                  <a:schemeClr val="tx1">
                    <a:lumMod val="65000"/>
                    <a:lumOff val="35000"/>
                  </a:schemeClr>
                </a:solidFill>
                <a:cs typeface="+mn-ea"/>
                <a:sym typeface="+mn-lt"/>
              </a:endParaRPr>
            </a:p>
          </p:txBody>
        </p:sp>
      </p:grpSp>
      <p:grpSp>
        <p:nvGrpSpPr>
          <p:cNvPr id="43" name="组合 42"/>
          <p:cNvGrpSpPr/>
          <p:nvPr/>
        </p:nvGrpSpPr>
        <p:grpSpPr>
          <a:xfrm>
            <a:off x="8135838" y="4001553"/>
            <a:ext cx="2036102" cy="359554"/>
            <a:chOff x="3420779" y="5755866"/>
            <a:chExt cx="2036102" cy="359554"/>
          </a:xfrm>
        </p:grpSpPr>
        <p:sp>
          <p:nvSpPr>
            <p:cNvPr id="44" name="文本框 43"/>
            <p:cNvSpPr txBox="1"/>
            <p:nvPr/>
          </p:nvSpPr>
          <p:spPr>
            <a:xfrm>
              <a:off x="3780333" y="5766366"/>
              <a:ext cx="1676548" cy="337185"/>
            </a:xfrm>
            <a:prstGeom prst="rect">
              <a:avLst/>
            </a:prstGeom>
            <a:noFill/>
          </p:spPr>
          <p:txBody>
            <a:bodyPr wrap="square" rtlCol="0">
              <a:spAutoFit/>
            </a:bodyPr>
            <a:lstStyle/>
            <a:p>
              <a:r>
                <a:rPr lang="en-US" altLang="zh-CN" sz="1600" dirty="0">
                  <a:solidFill>
                    <a:schemeClr val="tx1">
                      <a:lumMod val="65000"/>
                      <a:lumOff val="35000"/>
                    </a:schemeClr>
                  </a:solidFill>
                  <a:cs typeface="+mn-ea"/>
                  <a:sym typeface="+mn-lt"/>
                </a:rPr>
                <a:t>2023.07</a:t>
              </a:r>
              <a:endParaRPr lang="zh-CN" altLang="en-US" sz="1600" dirty="0">
                <a:solidFill>
                  <a:schemeClr val="tx1">
                    <a:lumMod val="65000"/>
                    <a:lumOff val="35000"/>
                  </a:schemeClr>
                </a:solidFill>
                <a:cs typeface="+mn-ea"/>
                <a:sym typeface="+mn-lt"/>
              </a:endParaRPr>
            </a:p>
          </p:txBody>
        </p:sp>
        <p:grpSp>
          <p:nvGrpSpPr>
            <p:cNvPr id="45" name="组合 44"/>
            <p:cNvGrpSpPr/>
            <p:nvPr/>
          </p:nvGrpSpPr>
          <p:grpSpPr>
            <a:xfrm>
              <a:off x="3420779" y="5755866"/>
              <a:ext cx="359554" cy="359554"/>
              <a:chOff x="3420779" y="5755866"/>
              <a:chExt cx="359554" cy="359554"/>
            </a:xfrm>
          </p:grpSpPr>
          <p:sp>
            <p:nvSpPr>
              <p:cNvPr id="46" name="椭圆 45"/>
              <p:cNvSpPr/>
              <p:nvPr/>
            </p:nvSpPr>
            <p:spPr>
              <a:xfrm>
                <a:off x="3420779" y="5755866"/>
                <a:ext cx="359554" cy="359554"/>
              </a:xfrm>
              <a:prstGeom prst="ellipse">
                <a:avLst/>
              </a:prstGeom>
              <a:gradFill>
                <a:gsLst>
                  <a:gs pos="0">
                    <a:schemeClr val="accent2">
                      <a:lumMod val="40000"/>
                      <a:lumOff val="60000"/>
                    </a:schemeClr>
                  </a:gs>
                  <a:gs pos="52000">
                    <a:srgbClr val="FE6927"/>
                  </a:gs>
                  <a:gs pos="83000">
                    <a:srgbClr val="FE6927"/>
                  </a:gs>
                  <a:gs pos="100000">
                    <a:srgbClr val="FE6927"/>
                  </a:gs>
                </a:gsLst>
                <a:lin ang="8100000" scaled="1"/>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47" name="图片 46"/>
              <p:cNvPicPr>
                <a:picLocks noChangeAspect="1"/>
              </p:cNvPicPr>
              <p:nvPr/>
            </p:nvPicPr>
            <p:blipFill>
              <a:blip r:embed="rId2" cstate="screen"/>
              <a:stretch>
                <a:fillRect/>
              </a:stretch>
            </p:blipFill>
            <p:spPr>
              <a:xfrm>
                <a:off x="3496053" y="5839283"/>
                <a:ext cx="209006" cy="192720"/>
              </a:xfrm>
              <a:prstGeom prst="rect">
                <a:avLst/>
              </a:prstGeom>
            </p:spPr>
          </p:pic>
        </p:grpSp>
      </p:grpSp>
      <p:pic>
        <p:nvPicPr>
          <p:cNvPr id="20" name="图片 19"/>
          <p:cNvPicPr>
            <a:picLocks noChangeAspect="1"/>
          </p:cNvPicPr>
          <p:nvPr/>
        </p:nvPicPr>
        <p:blipFill rotWithShape="1">
          <a:blip r:embed="rId3" cstate="screen">
            <a:duotone>
              <a:schemeClr val="accent2">
                <a:shade val="45000"/>
                <a:satMod val="135000"/>
              </a:schemeClr>
              <a:prstClr val="white"/>
            </a:duotone>
            <a:extLst>
              <a:ext uri="{BEBA8EAE-BF5A-486C-A8C5-ECC9F3942E4B}">
                <a14:imgProps xmlns:a14="http://schemas.microsoft.com/office/drawing/2010/main">
                  <a14:imgLayer r:embed="rId4">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10" name="文本框 9"/>
          <p:cNvSpPr txBox="1"/>
          <p:nvPr/>
        </p:nvSpPr>
        <p:spPr>
          <a:xfrm>
            <a:off x="412750" y="2562860"/>
            <a:ext cx="10612120" cy="1106805"/>
          </a:xfrm>
          <a:prstGeom prst="rect">
            <a:avLst/>
          </a:prstGeom>
          <a:noFill/>
        </p:spPr>
        <p:txBody>
          <a:bodyPr wrap="square" rtlCol="0">
            <a:spAutoFit/>
          </a:bodyPr>
          <a:lstStyle/>
          <a:p>
            <a:pPr algn="r"/>
            <a:r>
              <a:rPr lang="zh-CN" altLang="en-US" sz="6600" dirty="0">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A Case Study of Netflix</a:t>
            </a:r>
            <a:endParaRPr lang="zh-CN" altLang="en-US" sz="6600" dirty="0">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spTree>
    <p:custDataLst>
      <p:tags r:id="rId5"/>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bldLst>
      <p:bldP spid="9" grpId="0"/>
      <p:bldP spid="1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grpSp>
        <p:nvGrpSpPr>
          <p:cNvPr id="7" name="组合 6"/>
          <p:cNvGrpSpPr/>
          <p:nvPr/>
        </p:nvGrpSpPr>
        <p:grpSpPr>
          <a:xfrm>
            <a:off x="6012391" y="1268760"/>
            <a:ext cx="4721683" cy="707886"/>
            <a:chOff x="5543147" y="1044179"/>
            <a:chExt cx="4721683" cy="707886"/>
          </a:xfrm>
        </p:grpSpPr>
        <p:sp>
          <p:nvSpPr>
            <p:cNvPr id="8" name="文本框 7"/>
            <p:cNvSpPr txBox="1"/>
            <p:nvPr/>
          </p:nvSpPr>
          <p:spPr>
            <a:xfrm>
              <a:off x="5543147" y="1044179"/>
              <a:ext cx="1105705" cy="707886"/>
            </a:xfrm>
            <a:prstGeom prst="rect">
              <a:avLst/>
            </a:prstGeom>
            <a:noFill/>
          </p:spPr>
          <p:txBody>
            <a:bodyPr wrap="square" rtlCol="0">
              <a:spAutoFit/>
            </a:bodyPr>
            <a:lstStyle/>
            <a:p>
              <a:r>
                <a:rPr lang="en-US" altLang="zh-CN" sz="4000" dirty="0">
                  <a:solidFill>
                    <a:srgbClr val="FE6927"/>
                  </a:solidFill>
                  <a:effectLst>
                    <a:outerShdw blurRad="38100" dist="38100" dir="2700000" algn="tl">
                      <a:srgbClr val="000000">
                        <a:alpha val="43137"/>
                      </a:srgbClr>
                    </a:outerShdw>
                  </a:effectLst>
                  <a:cs typeface="+mn-ea"/>
                  <a:sym typeface="+mn-lt"/>
                </a:rPr>
                <a:t>01</a:t>
              </a:r>
              <a:r>
                <a:rPr lang="en-US" altLang="zh-CN" sz="3600" dirty="0">
                  <a:solidFill>
                    <a:srgbClr val="FE6927"/>
                  </a:solidFill>
                  <a:effectLst>
                    <a:outerShdw blurRad="38100" dist="38100" dir="2700000" algn="tl">
                      <a:srgbClr val="000000">
                        <a:alpha val="43137"/>
                      </a:srgbClr>
                    </a:outerShdw>
                  </a:effectLst>
                  <a:cs typeface="+mn-ea"/>
                  <a:sym typeface="+mn-lt"/>
                </a:rPr>
                <a:t>.</a:t>
              </a:r>
              <a:endParaRPr lang="zh-CN" altLang="en-US" sz="3600" dirty="0">
                <a:solidFill>
                  <a:srgbClr val="FE6927"/>
                </a:solidFill>
                <a:effectLst>
                  <a:outerShdw blurRad="38100" dist="38100" dir="2700000" algn="tl">
                    <a:srgbClr val="000000">
                      <a:alpha val="43137"/>
                    </a:srgbClr>
                  </a:outerShdw>
                </a:effectLst>
                <a:cs typeface="+mn-ea"/>
                <a:sym typeface="+mn-lt"/>
              </a:endParaRPr>
            </a:p>
          </p:txBody>
        </p:sp>
        <p:sp>
          <p:nvSpPr>
            <p:cNvPr id="10" name="文本框 9"/>
            <p:cNvSpPr txBox="1"/>
            <p:nvPr/>
          </p:nvSpPr>
          <p:spPr>
            <a:xfrm>
              <a:off x="6467932" y="1199228"/>
              <a:ext cx="3796898" cy="398780"/>
            </a:xfrm>
            <a:prstGeom prst="rect">
              <a:avLst/>
            </a:prstGeom>
            <a:noFill/>
          </p:spPr>
          <p:txBody>
            <a:bodyPr wrap="square" rtlCol="0">
              <a:spAutoFit/>
            </a:bodyPr>
            <a:lstStyle/>
            <a:p>
              <a:pPr algn="l"/>
              <a:r>
                <a:rPr lang="zh-CN" altLang="en-US" sz="2000" b="1" dirty="0">
                  <a:solidFill>
                    <a:schemeClr val="tx1">
                      <a:lumMod val="85000"/>
                      <a:lumOff val="15000"/>
                    </a:schemeClr>
                  </a:solidFill>
                  <a:latin typeface="Times New Roman" panose="02020603050405020304" charset="0"/>
                  <a:cs typeface="Times New Roman" panose="02020603050405020304" charset="0"/>
                  <a:sym typeface="+mn-lt"/>
                </a:rPr>
                <a:t>Introduction</a:t>
              </a:r>
              <a:endParaRPr lang="zh-CN" altLang="en-US" sz="2000" b="1" dirty="0">
                <a:solidFill>
                  <a:schemeClr val="tx1">
                    <a:lumMod val="85000"/>
                    <a:lumOff val="15000"/>
                  </a:schemeClr>
                </a:solidFill>
                <a:latin typeface="Times New Roman" panose="02020603050405020304" charset="0"/>
                <a:cs typeface="Times New Roman" panose="02020603050405020304" charset="0"/>
                <a:sym typeface="+mn-lt"/>
              </a:endParaRPr>
            </a:p>
          </p:txBody>
        </p:sp>
      </p:grpSp>
      <p:grpSp>
        <p:nvGrpSpPr>
          <p:cNvPr id="12" name="组合 11"/>
          <p:cNvGrpSpPr/>
          <p:nvPr/>
        </p:nvGrpSpPr>
        <p:grpSpPr>
          <a:xfrm>
            <a:off x="6012391" y="2491272"/>
            <a:ext cx="4721683" cy="707886"/>
            <a:chOff x="5543147" y="1044179"/>
            <a:chExt cx="4721683" cy="707886"/>
          </a:xfrm>
        </p:grpSpPr>
        <p:sp>
          <p:nvSpPr>
            <p:cNvPr id="13" name="文本框 12"/>
            <p:cNvSpPr txBox="1"/>
            <p:nvPr/>
          </p:nvSpPr>
          <p:spPr>
            <a:xfrm>
              <a:off x="5543147" y="1044179"/>
              <a:ext cx="1105705" cy="707886"/>
            </a:xfrm>
            <a:prstGeom prst="rect">
              <a:avLst/>
            </a:prstGeom>
            <a:noFill/>
          </p:spPr>
          <p:txBody>
            <a:bodyPr wrap="square" rtlCol="0">
              <a:spAutoFit/>
            </a:bodyPr>
            <a:lstStyle/>
            <a:p>
              <a:r>
                <a:rPr lang="en-US" altLang="zh-CN" sz="4000" dirty="0">
                  <a:solidFill>
                    <a:srgbClr val="FE6927"/>
                  </a:solidFill>
                  <a:effectLst>
                    <a:outerShdw blurRad="38100" dist="38100" dir="2700000" algn="tl">
                      <a:srgbClr val="000000">
                        <a:alpha val="43137"/>
                      </a:srgbClr>
                    </a:outerShdw>
                  </a:effectLst>
                  <a:cs typeface="+mn-ea"/>
                  <a:sym typeface="+mn-lt"/>
                </a:rPr>
                <a:t>02</a:t>
              </a:r>
              <a:r>
                <a:rPr lang="en-US" altLang="zh-CN" sz="3600" dirty="0">
                  <a:solidFill>
                    <a:srgbClr val="FE6927"/>
                  </a:solidFill>
                  <a:effectLst>
                    <a:outerShdw blurRad="38100" dist="38100" dir="2700000" algn="tl">
                      <a:srgbClr val="000000">
                        <a:alpha val="43137"/>
                      </a:srgbClr>
                    </a:outerShdw>
                  </a:effectLst>
                  <a:cs typeface="+mn-ea"/>
                  <a:sym typeface="+mn-lt"/>
                </a:rPr>
                <a:t>.</a:t>
              </a:r>
              <a:endParaRPr lang="zh-CN" altLang="en-US" sz="3600" dirty="0">
                <a:solidFill>
                  <a:srgbClr val="FE6927"/>
                </a:solidFill>
                <a:effectLst>
                  <a:outerShdw blurRad="38100" dist="38100" dir="2700000" algn="tl">
                    <a:srgbClr val="000000">
                      <a:alpha val="43137"/>
                    </a:srgbClr>
                  </a:outerShdw>
                </a:effectLst>
                <a:cs typeface="+mn-ea"/>
                <a:sym typeface="+mn-lt"/>
              </a:endParaRPr>
            </a:p>
          </p:txBody>
        </p:sp>
        <p:sp>
          <p:nvSpPr>
            <p:cNvPr id="15" name="文本框 14"/>
            <p:cNvSpPr txBox="1"/>
            <p:nvPr/>
          </p:nvSpPr>
          <p:spPr>
            <a:xfrm>
              <a:off x="6467932" y="1189068"/>
              <a:ext cx="3796898" cy="398780"/>
            </a:xfrm>
            <a:prstGeom prst="rect">
              <a:avLst/>
            </a:prstGeom>
            <a:noFill/>
          </p:spPr>
          <p:txBody>
            <a:bodyPr wrap="square" rtlCol="0">
              <a:spAutoFit/>
            </a:bodyPr>
            <a:lstStyle/>
            <a:p>
              <a:pPr algn="l"/>
              <a:r>
                <a:rPr lang="zh-CN" altLang="en-US" sz="2000" b="1" dirty="0">
                  <a:solidFill>
                    <a:schemeClr val="tx1">
                      <a:lumMod val="85000"/>
                      <a:lumOff val="15000"/>
                    </a:schemeClr>
                  </a:solidFill>
                  <a:latin typeface="Times New Roman" panose="02020603050405020304" charset="0"/>
                  <a:cs typeface="Times New Roman" panose="02020603050405020304" charset="0"/>
                  <a:sym typeface="+mn-lt"/>
                </a:rPr>
                <a:t>Analysis of change</a:t>
              </a:r>
              <a:endParaRPr lang="zh-CN" altLang="en-US" sz="2000" b="1" dirty="0">
                <a:solidFill>
                  <a:schemeClr val="tx1">
                    <a:lumMod val="85000"/>
                    <a:lumOff val="15000"/>
                  </a:schemeClr>
                </a:solidFill>
                <a:latin typeface="Times New Roman" panose="02020603050405020304" charset="0"/>
                <a:cs typeface="Times New Roman" panose="02020603050405020304" charset="0"/>
                <a:sym typeface="+mn-lt"/>
              </a:endParaRPr>
            </a:p>
          </p:txBody>
        </p:sp>
      </p:grpSp>
      <p:grpSp>
        <p:nvGrpSpPr>
          <p:cNvPr id="17" name="组合 16"/>
          <p:cNvGrpSpPr/>
          <p:nvPr/>
        </p:nvGrpSpPr>
        <p:grpSpPr>
          <a:xfrm>
            <a:off x="6012391" y="3713784"/>
            <a:ext cx="4721683" cy="707886"/>
            <a:chOff x="5543147" y="1044179"/>
            <a:chExt cx="4721683" cy="707886"/>
          </a:xfrm>
        </p:grpSpPr>
        <p:sp>
          <p:nvSpPr>
            <p:cNvPr id="18" name="文本框 17"/>
            <p:cNvSpPr txBox="1"/>
            <p:nvPr/>
          </p:nvSpPr>
          <p:spPr>
            <a:xfrm>
              <a:off x="5543147" y="1044179"/>
              <a:ext cx="1105705" cy="707886"/>
            </a:xfrm>
            <a:prstGeom prst="rect">
              <a:avLst/>
            </a:prstGeom>
            <a:noFill/>
          </p:spPr>
          <p:txBody>
            <a:bodyPr wrap="square" rtlCol="0">
              <a:spAutoFit/>
            </a:bodyPr>
            <a:lstStyle/>
            <a:p>
              <a:r>
                <a:rPr lang="en-US" altLang="zh-CN" sz="4000" dirty="0">
                  <a:solidFill>
                    <a:srgbClr val="FE6927"/>
                  </a:solidFill>
                  <a:effectLst>
                    <a:outerShdw blurRad="38100" dist="38100" dir="2700000" algn="tl">
                      <a:srgbClr val="000000">
                        <a:alpha val="43137"/>
                      </a:srgbClr>
                    </a:outerShdw>
                  </a:effectLst>
                  <a:cs typeface="+mn-ea"/>
                  <a:sym typeface="+mn-lt"/>
                </a:rPr>
                <a:t>03</a:t>
              </a:r>
              <a:r>
                <a:rPr lang="en-US" altLang="zh-CN" sz="3600" dirty="0">
                  <a:solidFill>
                    <a:srgbClr val="FE6927"/>
                  </a:solidFill>
                  <a:effectLst>
                    <a:outerShdw blurRad="38100" dist="38100" dir="2700000" algn="tl">
                      <a:srgbClr val="000000">
                        <a:alpha val="43137"/>
                      </a:srgbClr>
                    </a:outerShdw>
                  </a:effectLst>
                  <a:cs typeface="+mn-ea"/>
                  <a:sym typeface="+mn-lt"/>
                </a:rPr>
                <a:t>.</a:t>
              </a:r>
              <a:endParaRPr lang="zh-CN" altLang="en-US" sz="3600" dirty="0">
                <a:solidFill>
                  <a:srgbClr val="FE6927"/>
                </a:solidFill>
                <a:effectLst>
                  <a:outerShdw blurRad="38100" dist="38100" dir="2700000" algn="tl">
                    <a:srgbClr val="000000">
                      <a:alpha val="43137"/>
                    </a:srgbClr>
                  </a:outerShdw>
                </a:effectLst>
                <a:cs typeface="+mn-ea"/>
                <a:sym typeface="+mn-lt"/>
              </a:endParaRPr>
            </a:p>
          </p:txBody>
        </p:sp>
        <p:sp>
          <p:nvSpPr>
            <p:cNvPr id="20" name="文本框 19"/>
            <p:cNvSpPr txBox="1"/>
            <p:nvPr/>
          </p:nvSpPr>
          <p:spPr>
            <a:xfrm>
              <a:off x="6467932" y="1189068"/>
              <a:ext cx="3796898" cy="398780"/>
            </a:xfrm>
            <a:prstGeom prst="rect">
              <a:avLst/>
            </a:prstGeom>
            <a:noFill/>
          </p:spPr>
          <p:txBody>
            <a:bodyPr wrap="square" rtlCol="0">
              <a:spAutoFit/>
            </a:bodyPr>
            <a:lstStyle/>
            <a:p>
              <a:pPr algn="l"/>
              <a:r>
                <a:rPr lang="zh-CN" altLang="en-US" sz="2000" b="1" dirty="0">
                  <a:solidFill>
                    <a:schemeClr val="tx1">
                      <a:lumMod val="85000"/>
                      <a:lumOff val="15000"/>
                    </a:schemeClr>
                  </a:solidFill>
                  <a:latin typeface="Times New Roman" panose="02020603050405020304" charset="0"/>
                  <a:cs typeface="Times New Roman" panose="02020603050405020304" charset="0"/>
                  <a:sym typeface="+mn-lt"/>
                </a:rPr>
                <a:t>Conclusion</a:t>
              </a:r>
              <a:endParaRPr lang="zh-CN" altLang="en-US" sz="2000" b="1" dirty="0">
                <a:solidFill>
                  <a:schemeClr val="tx1">
                    <a:lumMod val="85000"/>
                    <a:lumOff val="15000"/>
                  </a:schemeClr>
                </a:solidFill>
                <a:latin typeface="Times New Roman" panose="02020603050405020304" charset="0"/>
                <a:cs typeface="Times New Roman" panose="02020603050405020304" charset="0"/>
                <a:sym typeface="+mn-lt"/>
              </a:endParaRPr>
            </a:p>
          </p:txBody>
        </p:sp>
      </p:grpSp>
      <p:grpSp>
        <p:nvGrpSpPr>
          <p:cNvPr id="22" name="组合 21"/>
          <p:cNvGrpSpPr/>
          <p:nvPr/>
        </p:nvGrpSpPr>
        <p:grpSpPr>
          <a:xfrm>
            <a:off x="6012391" y="4939763"/>
            <a:ext cx="4721683" cy="707886"/>
            <a:chOff x="5543147" y="1044179"/>
            <a:chExt cx="4721683" cy="707886"/>
          </a:xfrm>
        </p:grpSpPr>
        <p:sp>
          <p:nvSpPr>
            <p:cNvPr id="23" name="文本框 22"/>
            <p:cNvSpPr txBox="1"/>
            <p:nvPr/>
          </p:nvSpPr>
          <p:spPr>
            <a:xfrm>
              <a:off x="5543147" y="1044179"/>
              <a:ext cx="1105705" cy="707886"/>
            </a:xfrm>
            <a:prstGeom prst="rect">
              <a:avLst/>
            </a:prstGeom>
            <a:noFill/>
          </p:spPr>
          <p:txBody>
            <a:bodyPr wrap="square" rtlCol="0">
              <a:spAutoFit/>
            </a:bodyPr>
            <a:lstStyle/>
            <a:p>
              <a:r>
                <a:rPr lang="en-US" altLang="zh-CN" sz="4000" dirty="0">
                  <a:solidFill>
                    <a:srgbClr val="FE6927"/>
                  </a:solidFill>
                  <a:effectLst>
                    <a:outerShdw blurRad="38100" dist="38100" dir="2700000" algn="tl">
                      <a:srgbClr val="000000">
                        <a:alpha val="43137"/>
                      </a:srgbClr>
                    </a:outerShdw>
                  </a:effectLst>
                  <a:cs typeface="+mn-ea"/>
                  <a:sym typeface="+mn-lt"/>
                </a:rPr>
                <a:t>04</a:t>
              </a:r>
              <a:r>
                <a:rPr lang="en-US" altLang="zh-CN" sz="3600" dirty="0">
                  <a:solidFill>
                    <a:srgbClr val="FE6927"/>
                  </a:solidFill>
                  <a:effectLst>
                    <a:outerShdw blurRad="38100" dist="38100" dir="2700000" algn="tl">
                      <a:srgbClr val="000000">
                        <a:alpha val="43137"/>
                      </a:srgbClr>
                    </a:outerShdw>
                  </a:effectLst>
                  <a:cs typeface="+mn-ea"/>
                  <a:sym typeface="+mn-lt"/>
                </a:rPr>
                <a:t>.</a:t>
              </a:r>
              <a:endParaRPr lang="zh-CN" altLang="en-US" sz="3600" dirty="0">
                <a:solidFill>
                  <a:srgbClr val="FE6927"/>
                </a:solidFill>
                <a:effectLst>
                  <a:outerShdw blurRad="38100" dist="38100" dir="2700000" algn="tl">
                    <a:srgbClr val="000000">
                      <a:alpha val="43137"/>
                    </a:srgbClr>
                  </a:outerShdw>
                </a:effectLst>
                <a:cs typeface="+mn-ea"/>
                <a:sym typeface="+mn-lt"/>
              </a:endParaRPr>
            </a:p>
          </p:txBody>
        </p:sp>
        <p:sp>
          <p:nvSpPr>
            <p:cNvPr id="25" name="文本框 24"/>
            <p:cNvSpPr txBox="1"/>
            <p:nvPr/>
          </p:nvSpPr>
          <p:spPr>
            <a:xfrm>
              <a:off x="6467932" y="1182083"/>
              <a:ext cx="3796898" cy="398780"/>
            </a:xfrm>
            <a:prstGeom prst="rect">
              <a:avLst/>
            </a:prstGeom>
            <a:noFill/>
          </p:spPr>
          <p:txBody>
            <a:bodyPr wrap="square" rtlCol="0">
              <a:spAutoFit/>
            </a:bodyPr>
            <a:lstStyle/>
            <a:p>
              <a:pPr algn="l"/>
              <a:r>
                <a:rPr lang="zh-CN" altLang="en-US" sz="2000" b="1" dirty="0">
                  <a:solidFill>
                    <a:schemeClr val="tx1">
                      <a:lumMod val="85000"/>
                      <a:lumOff val="15000"/>
                    </a:schemeClr>
                  </a:solidFill>
                  <a:latin typeface="Times New Roman" panose="02020603050405020304" charset="0"/>
                  <a:cs typeface="Times New Roman" panose="02020603050405020304" charset="0"/>
                  <a:sym typeface="+mn-lt"/>
                </a:rPr>
                <a:t>Recommendation</a:t>
              </a:r>
              <a:endParaRPr lang="zh-CN" altLang="en-US" sz="2000" b="1" dirty="0">
                <a:solidFill>
                  <a:schemeClr val="tx1">
                    <a:lumMod val="85000"/>
                    <a:lumOff val="15000"/>
                  </a:schemeClr>
                </a:solidFill>
                <a:latin typeface="Times New Roman" panose="02020603050405020304" charset="0"/>
                <a:cs typeface="Times New Roman" panose="02020603050405020304" charset="0"/>
                <a:sym typeface="+mn-lt"/>
              </a:endParaRPr>
            </a:p>
          </p:txBody>
        </p:sp>
      </p:grpSp>
      <p:grpSp>
        <p:nvGrpSpPr>
          <p:cNvPr id="35" name="组合 34"/>
          <p:cNvGrpSpPr/>
          <p:nvPr/>
        </p:nvGrpSpPr>
        <p:grpSpPr>
          <a:xfrm>
            <a:off x="536552" y="1831898"/>
            <a:ext cx="4099257" cy="2009427"/>
            <a:chOff x="536552" y="1831898"/>
            <a:chExt cx="4099257" cy="2009427"/>
          </a:xfrm>
        </p:grpSpPr>
        <p:sp>
          <p:nvSpPr>
            <p:cNvPr id="34" name="矩形: 圆角 33"/>
            <p:cNvSpPr/>
            <p:nvPr/>
          </p:nvSpPr>
          <p:spPr>
            <a:xfrm>
              <a:off x="1107417" y="1831898"/>
              <a:ext cx="3528392" cy="2009427"/>
            </a:xfrm>
            <a:prstGeom prst="round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6" name="文本框 5"/>
            <p:cNvSpPr txBox="1"/>
            <p:nvPr/>
          </p:nvSpPr>
          <p:spPr>
            <a:xfrm>
              <a:off x="536552" y="2491028"/>
              <a:ext cx="3795395" cy="768350"/>
            </a:xfrm>
            <a:prstGeom prst="rect">
              <a:avLst/>
            </a:prstGeom>
            <a:noFill/>
          </p:spPr>
          <p:txBody>
            <a:bodyPr wrap="square" rtlCol="0">
              <a:spAutoFit/>
            </a:bodyPr>
            <a:lstStyle/>
            <a:p>
              <a:pPr algn="dist"/>
              <a:r>
                <a:rPr lang="en-US" altLang="zh-CN" sz="4400" dirty="0">
                  <a:solidFill>
                    <a:schemeClr val="tx1">
                      <a:lumMod val="85000"/>
                      <a:lumOff val="15000"/>
                    </a:schemeClr>
                  </a:solidFill>
                  <a:latin typeface="Times New Roman" panose="02020603050405020304" charset="0"/>
                  <a:cs typeface="Times New Roman" panose="02020603050405020304" charset="0"/>
                  <a:sym typeface="+mn-lt"/>
                </a:rPr>
                <a:t>CONTENTWS</a:t>
              </a:r>
              <a:endParaRPr lang="en-US" altLang="zh-CN" sz="4400" dirty="0">
                <a:solidFill>
                  <a:schemeClr val="tx1">
                    <a:lumMod val="85000"/>
                    <a:lumOff val="15000"/>
                  </a:schemeClr>
                </a:solidFill>
                <a:latin typeface="Times New Roman" panose="02020603050405020304" charset="0"/>
                <a:cs typeface="Times New Roman" panose="02020603050405020304" charset="0"/>
                <a:sym typeface="+mn-lt"/>
              </a:endParaRPr>
            </a:p>
          </p:txBody>
        </p:sp>
      </p:gr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grpSp>
        <p:nvGrpSpPr>
          <p:cNvPr id="13" name="组合 12"/>
          <p:cNvGrpSpPr/>
          <p:nvPr/>
        </p:nvGrpSpPr>
        <p:grpSpPr>
          <a:xfrm>
            <a:off x="5389052" y="1988840"/>
            <a:ext cx="6275361" cy="2620645"/>
            <a:chOff x="468710" y="1700808"/>
            <a:chExt cx="6275361" cy="2620645"/>
          </a:xfrm>
        </p:grpSpPr>
        <p:sp>
          <p:nvSpPr>
            <p:cNvPr id="10" name="文本框 9"/>
            <p:cNvSpPr txBox="1"/>
            <p:nvPr/>
          </p:nvSpPr>
          <p:spPr>
            <a:xfrm>
              <a:off x="468710" y="1700808"/>
              <a:ext cx="4485828" cy="1200329"/>
            </a:xfrm>
            <a:prstGeom prst="rect">
              <a:avLst/>
            </a:prstGeom>
            <a:noFill/>
          </p:spPr>
          <p:txBody>
            <a:bodyPr wrap="square" rtlCol="0">
              <a:spAutoFit/>
            </a:bodyPr>
            <a:lstStyle/>
            <a:p>
              <a:r>
                <a:rPr lang="en-US" altLang="zh-CN"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rPr>
                <a:t>PART 01</a:t>
              </a:r>
              <a:endParaRPr lang="zh-CN" altLang="en-US"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endParaRPr>
            </a:p>
          </p:txBody>
        </p:sp>
        <p:sp>
          <p:nvSpPr>
            <p:cNvPr id="11" name="文本框 10"/>
            <p:cNvSpPr txBox="1"/>
            <p:nvPr/>
          </p:nvSpPr>
          <p:spPr>
            <a:xfrm>
              <a:off x="468710" y="2876193"/>
              <a:ext cx="3493770" cy="1445260"/>
            </a:xfrm>
            <a:prstGeom prst="rect">
              <a:avLst/>
            </a:prstGeom>
            <a:noFill/>
          </p:spPr>
          <p:txBody>
            <a:bodyPr wrap="square" rtlCol="0">
              <a:spAutoFit/>
            </a:bodyPr>
            <a:lstStyle/>
            <a:p>
              <a:pPr algn="dist"/>
              <a:r>
                <a:rPr lang="zh-CN" altLang="en-US" sz="4400" b="1" dirty="0">
                  <a:solidFill>
                    <a:schemeClr val="tx1">
                      <a:lumMod val="85000"/>
                      <a:lumOff val="15000"/>
                    </a:schemeClr>
                  </a:solidFill>
                  <a:latin typeface="Times New Roman" panose="02020603050405020304" charset="0"/>
                  <a:cs typeface="Times New Roman" panose="02020603050405020304" charset="0"/>
                  <a:sym typeface="+mn-lt"/>
                </a:rPr>
                <a:t>Introduction</a:t>
              </a:r>
              <a:endParaRPr lang="zh-CN" altLang="en-US" sz="4400" b="1" dirty="0">
                <a:solidFill>
                  <a:schemeClr val="tx1">
                    <a:lumMod val="85000"/>
                    <a:lumOff val="15000"/>
                  </a:schemeClr>
                </a:solidFill>
                <a:latin typeface="Times New Roman" panose="02020603050405020304" charset="0"/>
                <a:cs typeface="Times New Roman" panose="02020603050405020304" charset="0"/>
                <a:sym typeface="+mn-lt"/>
              </a:endParaRPr>
            </a:p>
            <a:p>
              <a:pPr algn="dist"/>
              <a:endParaRPr lang="zh-CN" altLang="en-US" sz="4400" b="1" dirty="0">
                <a:solidFill>
                  <a:schemeClr val="tx1">
                    <a:lumMod val="85000"/>
                    <a:lumOff val="15000"/>
                  </a:schemeClr>
                </a:solidFill>
                <a:cs typeface="+mn-ea"/>
                <a:sym typeface="+mn-lt"/>
              </a:endParaRPr>
            </a:p>
          </p:txBody>
        </p:sp>
        <p:sp>
          <p:nvSpPr>
            <p:cNvPr id="12" name="文本框 11"/>
            <p:cNvSpPr txBox="1"/>
            <p:nvPr/>
          </p:nvSpPr>
          <p:spPr>
            <a:xfrm>
              <a:off x="564354" y="3645351"/>
              <a:ext cx="6179717" cy="299085"/>
            </a:xfrm>
            <a:prstGeom prst="rect">
              <a:avLst/>
            </a:prstGeom>
            <a:noFill/>
          </p:spPr>
          <p:txBody>
            <a:bodyPr wrap="square" rtlCol="0">
              <a:spAutoFit/>
            </a:bodyPr>
            <a:lstStyle/>
            <a:p>
              <a:pPr>
                <a:lnSpc>
                  <a:spcPct val="150000"/>
                </a:lnSpc>
              </a:pPr>
              <a:endParaRPr lang="zh-CN" altLang="en-US" sz="900" spc="300" dirty="0">
                <a:cs typeface="+mn-ea"/>
                <a:sym typeface="+mn-lt"/>
              </a:endParaRPr>
            </a:p>
          </p:txBody>
        </p:sp>
      </p:grpSp>
      <p:grpSp>
        <p:nvGrpSpPr>
          <p:cNvPr id="17" name="组合 16"/>
          <p:cNvGrpSpPr/>
          <p:nvPr/>
        </p:nvGrpSpPr>
        <p:grpSpPr>
          <a:xfrm>
            <a:off x="8587743" y="6406807"/>
            <a:ext cx="3348807" cy="261610"/>
            <a:chOff x="8592534" y="6291837"/>
            <a:chExt cx="3348807" cy="261610"/>
          </a:xfrm>
        </p:grpSpPr>
        <p:sp>
          <p:nvSpPr>
            <p:cNvPr id="18" name="文本框 17"/>
            <p:cNvSpPr txBox="1"/>
            <p:nvPr/>
          </p:nvSpPr>
          <p:spPr>
            <a:xfrm>
              <a:off x="8592534" y="6291837"/>
              <a:ext cx="1403893" cy="261610"/>
            </a:xfrm>
            <a:prstGeom prst="rect">
              <a:avLst/>
            </a:prstGeom>
            <a:noFill/>
          </p:spPr>
          <p:txBody>
            <a:bodyPr wrap="square" rtlCol="0">
              <a:spAutoFit/>
            </a:bodyPr>
            <a:lstStyle/>
            <a:p>
              <a:pPr algn="dist"/>
              <a:r>
                <a:rPr lang="en-US" altLang="zh-CN" sz="1050" dirty="0">
                  <a:solidFill>
                    <a:schemeClr val="tx1">
                      <a:lumMod val="85000"/>
                      <a:lumOff val="15000"/>
                    </a:schemeClr>
                  </a:solidFill>
                  <a:cs typeface="+mn-ea"/>
                  <a:sym typeface="+mn-lt"/>
                </a:rPr>
                <a:t>THANKS YOU</a:t>
              </a:r>
              <a:endParaRPr lang="zh-CN" altLang="en-US" sz="1050" dirty="0">
                <a:solidFill>
                  <a:schemeClr val="tx1">
                    <a:lumMod val="85000"/>
                    <a:lumOff val="15000"/>
                  </a:schemeClr>
                </a:solidFill>
                <a:cs typeface="+mn-ea"/>
                <a:sym typeface="+mn-lt"/>
              </a:endParaRPr>
            </a:p>
          </p:txBody>
        </p:sp>
        <p:sp>
          <p:nvSpPr>
            <p:cNvPr id="19" name="文本框 18"/>
            <p:cNvSpPr txBox="1"/>
            <p:nvPr/>
          </p:nvSpPr>
          <p:spPr>
            <a:xfrm>
              <a:off x="10303041" y="6291837"/>
              <a:ext cx="1638300" cy="261610"/>
            </a:xfrm>
            <a:prstGeom prst="rect">
              <a:avLst/>
            </a:prstGeom>
            <a:noFill/>
          </p:spPr>
          <p:txBody>
            <a:bodyPr wrap="square" rtlCol="0">
              <a:spAutoFit/>
            </a:bodyPr>
            <a:lstStyle/>
            <a:p>
              <a:pPr algn="dist"/>
              <a:r>
                <a:rPr lang="en-US" altLang="zh-CN" sz="1100" dirty="0">
                  <a:solidFill>
                    <a:schemeClr val="tx1">
                      <a:lumMod val="85000"/>
                      <a:lumOff val="15000"/>
                    </a:schemeClr>
                  </a:solidFill>
                  <a:cs typeface="+mn-ea"/>
                  <a:sym typeface="+mn-lt"/>
                </a:rPr>
                <a:t>2021·</a:t>
              </a:r>
              <a:r>
                <a:rPr lang="zh-CN" altLang="en-US" sz="1100" dirty="0">
                  <a:solidFill>
                    <a:schemeClr val="tx1">
                      <a:lumMod val="85000"/>
                      <a:lumOff val="15000"/>
                    </a:schemeClr>
                  </a:solidFill>
                  <a:cs typeface="+mn-ea"/>
                  <a:sym typeface="+mn-lt"/>
                </a:rPr>
                <a:t>筑梦起航</a:t>
              </a:r>
              <a:endParaRPr lang="zh-CN" altLang="en-US" sz="1100" dirty="0">
                <a:solidFill>
                  <a:schemeClr val="tx1">
                    <a:lumMod val="85000"/>
                    <a:lumOff val="15000"/>
                  </a:schemeClr>
                </a:solidFill>
                <a:cs typeface="+mn-ea"/>
                <a:sym typeface="+mn-lt"/>
              </a:endParaRPr>
            </a:p>
          </p:txBody>
        </p:sp>
      </p:gr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4984750" cy="1076325"/>
          </a:xfrm>
          <a:prstGeom prst="rect">
            <a:avLst/>
          </a:prstGeom>
          <a:noFill/>
        </p:spPr>
        <p:txBody>
          <a:bodyPr wrap="square" rtlCol="0">
            <a:spAutoFit/>
          </a:bodyPr>
          <a:lstStyle/>
          <a:p>
            <a:pPr algn="l"/>
            <a:r>
              <a:rPr lang="en-US" altLang="zh-CN" sz="3200" b="1" dirty="0">
                <a:solidFill>
                  <a:schemeClr val="tx1">
                    <a:lumMod val="85000"/>
                    <a:lumOff val="15000"/>
                  </a:schemeClr>
                </a:solidFill>
                <a:latin typeface="Times New Roman" panose="02020603050405020304" charset="0"/>
                <a:cs typeface="Times New Roman" panose="02020603050405020304" charset="0"/>
                <a:sym typeface="+mn-lt"/>
              </a:rPr>
              <a:t>1</a:t>
            </a:r>
            <a:r>
              <a:rPr lang="zh-CN" altLang="en-US" sz="3200" b="1" dirty="0">
                <a:solidFill>
                  <a:schemeClr val="tx1">
                    <a:lumMod val="85000"/>
                    <a:lumOff val="15000"/>
                  </a:schemeClr>
                </a:solidFill>
                <a:latin typeface="Times New Roman" panose="02020603050405020304" charset="0"/>
                <a:cs typeface="Times New Roman" panose="02020603050405020304" charset="0"/>
                <a:sym typeface="+mn-lt"/>
              </a:rPr>
              <a:t>、Introduction</a:t>
            </a:r>
            <a:endParaRPr lang="zh-CN" altLang="en-US" sz="3200" b="1" dirty="0">
              <a:solidFill>
                <a:schemeClr val="tx1">
                  <a:lumMod val="85000"/>
                  <a:lumOff val="15000"/>
                </a:schemeClr>
              </a:solidFill>
              <a:latin typeface="Times New Roman" panose="02020603050405020304" charset="0"/>
              <a:cs typeface="Times New Roman" panose="02020603050405020304" charset="0"/>
              <a:sym typeface="+mn-lt"/>
            </a:endParaRPr>
          </a:p>
          <a:p>
            <a:pPr algn="dist"/>
            <a:endParaRPr lang="zh-CN" altLang="en-US" sz="3200" b="1" dirty="0">
              <a:solidFill>
                <a:schemeClr val="tx1">
                  <a:lumMod val="85000"/>
                  <a:lumOff val="15000"/>
                </a:schemeClr>
              </a:solidFill>
              <a:cs typeface="+mn-ea"/>
              <a:sym typeface="+mn-lt"/>
            </a:endParaRPr>
          </a:p>
        </p:txBody>
      </p:sp>
      <p:sp>
        <p:nvSpPr>
          <p:cNvPr id="29" name="Freeform 13"/>
          <p:cNvSpPr>
            <a:spLocks noEditPoints="1"/>
          </p:cNvSpPr>
          <p:nvPr/>
        </p:nvSpPr>
        <p:spPr bwMode="auto">
          <a:xfrm>
            <a:off x="278172" y="1305441"/>
            <a:ext cx="2923181" cy="3455962"/>
          </a:xfrm>
          <a:custGeom>
            <a:avLst/>
            <a:gdLst>
              <a:gd name="T0" fmla="*/ 774 w 1058"/>
              <a:gd name="T1" fmla="*/ 1252 h 1252"/>
              <a:gd name="T2" fmla="*/ 283 w 1058"/>
              <a:gd name="T3" fmla="*/ 1252 h 1252"/>
              <a:gd name="T4" fmla="*/ 248 w 1058"/>
              <a:gd name="T5" fmla="*/ 1218 h 1252"/>
              <a:gd name="T6" fmla="*/ 142 w 1058"/>
              <a:gd name="T7" fmla="*/ 887 h 1252"/>
              <a:gd name="T8" fmla="*/ 110 w 1058"/>
              <a:gd name="T9" fmla="*/ 831 h 1252"/>
              <a:gd name="T10" fmla="*/ 0 w 1058"/>
              <a:gd name="T11" fmla="*/ 529 h 1252"/>
              <a:gd name="T12" fmla="*/ 529 w 1058"/>
              <a:gd name="T13" fmla="*/ 0 h 1252"/>
              <a:gd name="T14" fmla="*/ 1058 w 1058"/>
              <a:gd name="T15" fmla="*/ 529 h 1252"/>
              <a:gd name="T16" fmla="*/ 947 w 1058"/>
              <a:gd name="T17" fmla="*/ 831 h 1252"/>
              <a:gd name="T18" fmla="*/ 916 w 1058"/>
              <a:gd name="T19" fmla="*/ 887 h 1252"/>
              <a:gd name="T20" fmla="*/ 810 w 1058"/>
              <a:gd name="T21" fmla="*/ 1218 h 1252"/>
              <a:gd name="T22" fmla="*/ 774 w 1058"/>
              <a:gd name="T23" fmla="*/ 1252 h 1252"/>
              <a:gd name="T24" fmla="*/ 315 w 1058"/>
              <a:gd name="T25" fmla="*/ 1180 h 1252"/>
              <a:gd name="T26" fmla="*/ 742 w 1058"/>
              <a:gd name="T27" fmla="*/ 1180 h 1252"/>
              <a:gd name="T28" fmla="*/ 851 w 1058"/>
              <a:gd name="T29" fmla="*/ 857 h 1252"/>
              <a:gd name="T30" fmla="*/ 885 w 1058"/>
              <a:gd name="T31" fmla="*/ 794 h 1252"/>
              <a:gd name="T32" fmla="*/ 986 w 1058"/>
              <a:gd name="T33" fmla="*/ 529 h 1252"/>
              <a:gd name="T34" fmla="*/ 529 w 1058"/>
              <a:gd name="T35" fmla="*/ 72 h 1252"/>
              <a:gd name="T36" fmla="*/ 72 w 1058"/>
              <a:gd name="T37" fmla="*/ 529 h 1252"/>
              <a:gd name="T38" fmla="*/ 172 w 1058"/>
              <a:gd name="T39" fmla="*/ 794 h 1252"/>
              <a:gd name="T40" fmla="*/ 207 w 1058"/>
              <a:gd name="T41" fmla="*/ 857 h 1252"/>
              <a:gd name="T42" fmla="*/ 315 w 1058"/>
              <a:gd name="T43" fmla="*/ 1180 h 1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58" h="1252">
                <a:moveTo>
                  <a:pt x="774" y="1252"/>
                </a:moveTo>
                <a:cubicBezTo>
                  <a:pt x="283" y="1252"/>
                  <a:pt x="283" y="1252"/>
                  <a:pt x="283" y="1252"/>
                </a:cubicBezTo>
                <a:cubicBezTo>
                  <a:pt x="264" y="1252"/>
                  <a:pt x="249" y="1237"/>
                  <a:pt x="248" y="1218"/>
                </a:cubicBezTo>
                <a:cubicBezTo>
                  <a:pt x="247" y="1217"/>
                  <a:pt x="239" y="1097"/>
                  <a:pt x="142" y="887"/>
                </a:cubicBezTo>
                <a:cubicBezTo>
                  <a:pt x="135" y="873"/>
                  <a:pt x="123" y="853"/>
                  <a:pt x="110" y="831"/>
                </a:cubicBezTo>
                <a:cubicBezTo>
                  <a:pt x="66" y="755"/>
                  <a:pt x="0" y="640"/>
                  <a:pt x="0" y="529"/>
                </a:cubicBezTo>
                <a:cubicBezTo>
                  <a:pt x="0" y="238"/>
                  <a:pt x="237" y="0"/>
                  <a:pt x="529" y="0"/>
                </a:cubicBezTo>
                <a:cubicBezTo>
                  <a:pt x="820" y="0"/>
                  <a:pt x="1058" y="238"/>
                  <a:pt x="1058" y="529"/>
                </a:cubicBezTo>
                <a:cubicBezTo>
                  <a:pt x="1058" y="640"/>
                  <a:pt x="991" y="755"/>
                  <a:pt x="947" y="831"/>
                </a:cubicBezTo>
                <a:cubicBezTo>
                  <a:pt x="934" y="853"/>
                  <a:pt x="923" y="873"/>
                  <a:pt x="916" y="887"/>
                </a:cubicBezTo>
                <a:cubicBezTo>
                  <a:pt x="818" y="1097"/>
                  <a:pt x="810" y="1217"/>
                  <a:pt x="810" y="1218"/>
                </a:cubicBezTo>
                <a:cubicBezTo>
                  <a:pt x="809" y="1237"/>
                  <a:pt x="793" y="1252"/>
                  <a:pt x="774" y="1252"/>
                </a:cubicBezTo>
                <a:close/>
                <a:moveTo>
                  <a:pt x="315" y="1180"/>
                </a:moveTo>
                <a:cubicBezTo>
                  <a:pt x="742" y="1180"/>
                  <a:pt x="742" y="1180"/>
                  <a:pt x="742" y="1180"/>
                </a:cubicBezTo>
                <a:cubicBezTo>
                  <a:pt x="751" y="1127"/>
                  <a:pt x="776" y="1017"/>
                  <a:pt x="851" y="857"/>
                </a:cubicBezTo>
                <a:cubicBezTo>
                  <a:pt x="859" y="840"/>
                  <a:pt x="871" y="819"/>
                  <a:pt x="885" y="794"/>
                </a:cubicBezTo>
                <a:cubicBezTo>
                  <a:pt x="928" y="721"/>
                  <a:pt x="986" y="621"/>
                  <a:pt x="986" y="529"/>
                </a:cubicBezTo>
                <a:cubicBezTo>
                  <a:pt x="986" y="277"/>
                  <a:pt x="781" y="72"/>
                  <a:pt x="529" y="72"/>
                </a:cubicBezTo>
                <a:cubicBezTo>
                  <a:pt x="277" y="72"/>
                  <a:pt x="72" y="277"/>
                  <a:pt x="72" y="529"/>
                </a:cubicBezTo>
                <a:cubicBezTo>
                  <a:pt x="72" y="621"/>
                  <a:pt x="130" y="721"/>
                  <a:pt x="172" y="794"/>
                </a:cubicBezTo>
                <a:cubicBezTo>
                  <a:pt x="187" y="819"/>
                  <a:pt x="199" y="840"/>
                  <a:pt x="207" y="857"/>
                </a:cubicBezTo>
                <a:cubicBezTo>
                  <a:pt x="281" y="1017"/>
                  <a:pt x="307" y="1127"/>
                  <a:pt x="315" y="1180"/>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sp>
        <p:nvSpPr>
          <p:cNvPr id="30" name="Freeform 16"/>
          <p:cNvSpPr>
            <a:spLocks noEditPoints="1"/>
          </p:cNvSpPr>
          <p:nvPr/>
        </p:nvSpPr>
        <p:spPr bwMode="auto">
          <a:xfrm>
            <a:off x="991907" y="4992360"/>
            <a:ext cx="1494000" cy="1198362"/>
          </a:xfrm>
          <a:custGeom>
            <a:avLst/>
            <a:gdLst>
              <a:gd name="T0" fmla="*/ 495 w 541"/>
              <a:gd name="T1" fmla="*/ 223 h 434"/>
              <a:gd name="T2" fmla="*/ 540 w 541"/>
              <a:gd name="T3" fmla="*/ 168 h 434"/>
              <a:gd name="T4" fmla="*/ 494 w 541"/>
              <a:gd name="T5" fmla="*/ 112 h 434"/>
              <a:gd name="T6" fmla="*/ 540 w 541"/>
              <a:gd name="T7" fmla="*/ 57 h 434"/>
              <a:gd name="T8" fmla="*/ 483 w 541"/>
              <a:gd name="T9" fmla="*/ 0 h 434"/>
              <a:gd name="T10" fmla="*/ 56 w 541"/>
              <a:gd name="T11" fmla="*/ 0 h 434"/>
              <a:gd name="T12" fmla="*/ 0 w 541"/>
              <a:gd name="T13" fmla="*/ 56 h 434"/>
              <a:gd name="T14" fmla="*/ 46 w 541"/>
              <a:gd name="T15" fmla="*/ 112 h 434"/>
              <a:gd name="T16" fmla="*/ 0 w 541"/>
              <a:gd name="T17" fmla="*/ 167 h 434"/>
              <a:gd name="T18" fmla="*/ 46 w 541"/>
              <a:gd name="T19" fmla="*/ 223 h 434"/>
              <a:gd name="T20" fmla="*/ 1 w 541"/>
              <a:gd name="T21" fmla="*/ 278 h 434"/>
              <a:gd name="T22" fmla="*/ 57 w 541"/>
              <a:gd name="T23" fmla="*/ 334 h 434"/>
              <a:gd name="T24" fmla="*/ 157 w 541"/>
              <a:gd name="T25" fmla="*/ 334 h 434"/>
              <a:gd name="T26" fmla="*/ 161 w 541"/>
              <a:gd name="T27" fmla="*/ 351 h 434"/>
              <a:gd name="T28" fmla="*/ 272 w 541"/>
              <a:gd name="T29" fmla="*/ 433 h 434"/>
              <a:gd name="T30" fmla="*/ 383 w 541"/>
              <a:gd name="T31" fmla="*/ 335 h 434"/>
              <a:gd name="T32" fmla="*/ 484 w 541"/>
              <a:gd name="T33" fmla="*/ 335 h 434"/>
              <a:gd name="T34" fmla="*/ 541 w 541"/>
              <a:gd name="T35" fmla="*/ 278 h 434"/>
              <a:gd name="T36" fmla="*/ 495 w 541"/>
              <a:gd name="T37" fmla="*/ 223 h 434"/>
              <a:gd name="T38" fmla="*/ 423 w 541"/>
              <a:gd name="T39" fmla="*/ 241 h 434"/>
              <a:gd name="T40" fmla="*/ 118 w 541"/>
              <a:gd name="T41" fmla="*/ 241 h 434"/>
              <a:gd name="T42" fmla="*/ 104 w 541"/>
              <a:gd name="T43" fmla="*/ 227 h 434"/>
              <a:gd name="T44" fmla="*/ 118 w 541"/>
              <a:gd name="T45" fmla="*/ 213 h 434"/>
              <a:gd name="T46" fmla="*/ 423 w 541"/>
              <a:gd name="T47" fmla="*/ 213 h 434"/>
              <a:gd name="T48" fmla="*/ 437 w 541"/>
              <a:gd name="T49" fmla="*/ 227 h 434"/>
              <a:gd name="T50" fmla="*/ 423 w 541"/>
              <a:gd name="T51" fmla="*/ 241 h 434"/>
              <a:gd name="T52" fmla="*/ 423 w 541"/>
              <a:gd name="T53" fmla="*/ 116 h 434"/>
              <a:gd name="T54" fmla="*/ 118 w 541"/>
              <a:gd name="T55" fmla="*/ 116 h 434"/>
              <a:gd name="T56" fmla="*/ 104 w 541"/>
              <a:gd name="T57" fmla="*/ 102 h 434"/>
              <a:gd name="T58" fmla="*/ 118 w 541"/>
              <a:gd name="T59" fmla="*/ 88 h 434"/>
              <a:gd name="T60" fmla="*/ 423 w 541"/>
              <a:gd name="T61" fmla="*/ 88 h 434"/>
              <a:gd name="T62" fmla="*/ 437 w 541"/>
              <a:gd name="T63" fmla="*/ 102 h 434"/>
              <a:gd name="T64" fmla="*/ 423 w 541"/>
              <a:gd name="T65" fmla="*/ 116 h 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1" h="434">
                <a:moveTo>
                  <a:pt x="495" y="223"/>
                </a:moveTo>
                <a:cubicBezTo>
                  <a:pt x="521" y="218"/>
                  <a:pt x="540" y="195"/>
                  <a:pt x="540" y="168"/>
                </a:cubicBezTo>
                <a:cubicBezTo>
                  <a:pt x="540" y="140"/>
                  <a:pt x="520" y="117"/>
                  <a:pt x="494" y="112"/>
                </a:cubicBezTo>
                <a:cubicBezTo>
                  <a:pt x="520" y="107"/>
                  <a:pt x="540" y="84"/>
                  <a:pt x="540" y="57"/>
                </a:cubicBezTo>
                <a:cubicBezTo>
                  <a:pt x="540" y="26"/>
                  <a:pt x="514" y="0"/>
                  <a:pt x="483" y="0"/>
                </a:cubicBezTo>
                <a:cubicBezTo>
                  <a:pt x="56" y="0"/>
                  <a:pt x="56" y="0"/>
                  <a:pt x="56" y="0"/>
                </a:cubicBezTo>
                <a:cubicBezTo>
                  <a:pt x="25" y="0"/>
                  <a:pt x="0" y="25"/>
                  <a:pt x="0" y="56"/>
                </a:cubicBezTo>
                <a:cubicBezTo>
                  <a:pt x="0" y="84"/>
                  <a:pt x="20" y="107"/>
                  <a:pt x="46" y="112"/>
                </a:cubicBezTo>
                <a:cubicBezTo>
                  <a:pt x="20" y="117"/>
                  <a:pt x="0" y="140"/>
                  <a:pt x="0" y="167"/>
                </a:cubicBezTo>
                <a:cubicBezTo>
                  <a:pt x="0" y="195"/>
                  <a:pt x="20" y="218"/>
                  <a:pt x="46" y="223"/>
                </a:cubicBezTo>
                <a:cubicBezTo>
                  <a:pt x="20" y="228"/>
                  <a:pt x="1" y="250"/>
                  <a:pt x="1" y="278"/>
                </a:cubicBezTo>
                <a:cubicBezTo>
                  <a:pt x="1" y="309"/>
                  <a:pt x="26" y="334"/>
                  <a:pt x="57" y="334"/>
                </a:cubicBezTo>
                <a:cubicBezTo>
                  <a:pt x="157" y="334"/>
                  <a:pt x="157" y="334"/>
                  <a:pt x="157" y="334"/>
                </a:cubicBezTo>
                <a:cubicBezTo>
                  <a:pt x="158" y="340"/>
                  <a:pt x="159" y="345"/>
                  <a:pt x="161" y="351"/>
                </a:cubicBezTo>
                <a:cubicBezTo>
                  <a:pt x="175" y="399"/>
                  <a:pt x="219" y="434"/>
                  <a:pt x="272" y="433"/>
                </a:cubicBezTo>
                <a:cubicBezTo>
                  <a:pt x="331" y="433"/>
                  <a:pt x="380" y="392"/>
                  <a:pt x="383" y="335"/>
                </a:cubicBezTo>
                <a:cubicBezTo>
                  <a:pt x="484" y="335"/>
                  <a:pt x="484" y="335"/>
                  <a:pt x="484" y="335"/>
                </a:cubicBezTo>
                <a:cubicBezTo>
                  <a:pt x="515" y="335"/>
                  <a:pt x="541" y="309"/>
                  <a:pt x="541" y="278"/>
                </a:cubicBezTo>
                <a:cubicBezTo>
                  <a:pt x="541" y="251"/>
                  <a:pt x="521" y="228"/>
                  <a:pt x="495" y="223"/>
                </a:cubicBezTo>
                <a:close/>
                <a:moveTo>
                  <a:pt x="423" y="241"/>
                </a:moveTo>
                <a:cubicBezTo>
                  <a:pt x="118" y="241"/>
                  <a:pt x="118" y="241"/>
                  <a:pt x="118" y="241"/>
                </a:cubicBezTo>
                <a:cubicBezTo>
                  <a:pt x="110" y="241"/>
                  <a:pt x="104" y="234"/>
                  <a:pt x="104" y="227"/>
                </a:cubicBezTo>
                <a:cubicBezTo>
                  <a:pt x="104" y="219"/>
                  <a:pt x="110" y="213"/>
                  <a:pt x="118" y="213"/>
                </a:cubicBezTo>
                <a:cubicBezTo>
                  <a:pt x="423" y="213"/>
                  <a:pt x="423" y="213"/>
                  <a:pt x="423" y="213"/>
                </a:cubicBezTo>
                <a:cubicBezTo>
                  <a:pt x="431" y="213"/>
                  <a:pt x="437" y="219"/>
                  <a:pt x="437" y="227"/>
                </a:cubicBezTo>
                <a:cubicBezTo>
                  <a:pt x="437" y="234"/>
                  <a:pt x="431" y="241"/>
                  <a:pt x="423" y="241"/>
                </a:cubicBezTo>
                <a:close/>
                <a:moveTo>
                  <a:pt x="423" y="116"/>
                </a:moveTo>
                <a:cubicBezTo>
                  <a:pt x="118" y="116"/>
                  <a:pt x="118" y="116"/>
                  <a:pt x="118" y="116"/>
                </a:cubicBezTo>
                <a:cubicBezTo>
                  <a:pt x="110" y="116"/>
                  <a:pt x="104" y="110"/>
                  <a:pt x="104" y="102"/>
                </a:cubicBezTo>
                <a:cubicBezTo>
                  <a:pt x="104" y="95"/>
                  <a:pt x="110" y="88"/>
                  <a:pt x="118" y="88"/>
                </a:cubicBezTo>
                <a:cubicBezTo>
                  <a:pt x="423" y="88"/>
                  <a:pt x="423" y="88"/>
                  <a:pt x="423" y="88"/>
                </a:cubicBezTo>
                <a:cubicBezTo>
                  <a:pt x="431" y="88"/>
                  <a:pt x="437" y="95"/>
                  <a:pt x="437" y="102"/>
                </a:cubicBezTo>
                <a:cubicBezTo>
                  <a:pt x="437" y="110"/>
                  <a:pt x="431" y="116"/>
                  <a:pt x="423" y="116"/>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grpSp>
        <p:nvGrpSpPr>
          <p:cNvPr id="31" name="Group 12"/>
          <p:cNvGrpSpPr/>
          <p:nvPr/>
        </p:nvGrpSpPr>
        <p:grpSpPr>
          <a:xfrm>
            <a:off x="587265" y="1707474"/>
            <a:ext cx="2300613" cy="2059155"/>
            <a:chOff x="8169276" y="952501"/>
            <a:chExt cx="3781424" cy="3384550"/>
          </a:xfrm>
          <a:solidFill>
            <a:srgbClr val="E9CCA9"/>
          </a:solidFill>
        </p:grpSpPr>
        <p:sp>
          <p:nvSpPr>
            <p:cNvPr id="32" name="Freeform 10"/>
            <p:cNvSpPr/>
            <p:nvPr/>
          </p:nvSpPr>
          <p:spPr bwMode="auto">
            <a:xfrm>
              <a:off x="9297988" y="1533526"/>
              <a:ext cx="1392237" cy="1004888"/>
            </a:xfrm>
            <a:custGeom>
              <a:avLst/>
              <a:gdLst>
                <a:gd name="T0" fmla="*/ 142 w 370"/>
                <a:gd name="T1" fmla="*/ 228 h 267"/>
                <a:gd name="T2" fmla="*/ 241 w 370"/>
                <a:gd name="T3" fmla="*/ 248 h 267"/>
                <a:gd name="T4" fmla="*/ 303 w 370"/>
                <a:gd name="T5" fmla="*/ 226 h 267"/>
                <a:gd name="T6" fmla="*/ 368 w 370"/>
                <a:gd name="T7" fmla="*/ 107 h 267"/>
                <a:gd name="T8" fmla="*/ 278 w 370"/>
                <a:gd name="T9" fmla="*/ 11 h 267"/>
                <a:gd name="T10" fmla="*/ 179 w 370"/>
                <a:gd name="T11" fmla="*/ 58 h 267"/>
                <a:gd name="T12" fmla="*/ 168 w 370"/>
                <a:gd name="T13" fmla="*/ 65 h 267"/>
                <a:gd name="T14" fmla="*/ 155 w 370"/>
                <a:gd name="T15" fmla="*/ 60 h 267"/>
                <a:gd name="T16" fmla="*/ 67 w 370"/>
                <a:gd name="T17" fmla="*/ 47 h 267"/>
                <a:gd name="T18" fmla="*/ 0 w 370"/>
                <a:gd name="T19" fmla="*/ 116 h 267"/>
                <a:gd name="T20" fmla="*/ 9 w 370"/>
                <a:gd name="T21" fmla="*/ 121 h 267"/>
                <a:gd name="T22" fmla="*/ 84 w 370"/>
                <a:gd name="T23" fmla="*/ 267 h 267"/>
                <a:gd name="T24" fmla="*/ 142 w 370"/>
                <a:gd name="T25" fmla="*/ 228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0" h="267">
                  <a:moveTo>
                    <a:pt x="142" y="228"/>
                  </a:moveTo>
                  <a:cubicBezTo>
                    <a:pt x="189" y="219"/>
                    <a:pt x="225" y="237"/>
                    <a:pt x="241" y="248"/>
                  </a:cubicBezTo>
                  <a:cubicBezTo>
                    <a:pt x="253" y="241"/>
                    <a:pt x="275" y="230"/>
                    <a:pt x="303" y="226"/>
                  </a:cubicBezTo>
                  <a:cubicBezTo>
                    <a:pt x="304" y="191"/>
                    <a:pt x="319" y="134"/>
                    <a:pt x="368" y="107"/>
                  </a:cubicBezTo>
                  <a:cubicBezTo>
                    <a:pt x="370" y="82"/>
                    <a:pt x="350" y="22"/>
                    <a:pt x="278" y="11"/>
                  </a:cubicBezTo>
                  <a:cubicBezTo>
                    <a:pt x="211" y="0"/>
                    <a:pt x="181" y="56"/>
                    <a:pt x="179" y="58"/>
                  </a:cubicBezTo>
                  <a:cubicBezTo>
                    <a:pt x="177" y="62"/>
                    <a:pt x="173" y="65"/>
                    <a:pt x="168" y="65"/>
                  </a:cubicBezTo>
                  <a:cubicBezTo>
                    <a:pt x="163" y="66"/>
                    <a:pt x="158" y="64"/>
                    <a:pt x="155" y="60"/>
                  </a:cubicBezTo>
                  <a:cubicBezTo>
                    <a:pt x="155" y="59"/>
                    <a:pt x="133" y="32"/>
                    <a:pt x="67" y="47"/>
                  </a:cubicBezTo>
                  <a:cubicBezTo>
                    <a:pt x="14" y="60"/>
                    <a:pt x="2" y="101"/>
                    <a:pt x="0" y="116"/>
                  </a:cubicBezTo>
                  <a:cubicBezTo>
                    <a:pt x="3" y="117"/>
                    <a:pt x="6" y="119"/>
                    <a:pt x="9" y="121"/>
                  </a:cubicBezTo>
                  <a:cubicBezTo>
                    <a:pt x="63" y="161"/>
                    <a:pt x="80" y="224"/>
                    <a:pt x="84" y="267"/>
                  </a:cubicBezTo>
                  <a:cubicBezTo>
                    <a:pt x="96" y="250"/>
                    <a:pt x="114" y="234"/>
                    <a:pt x="142" y="228"/>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sp>
          <p:nvSpPr>
            <p:cNvPr id="33" name="Freeform 11"/>
            <p:cNvSpPr/>
            <p:nvPr/>
          </p:nvSpPr>
          <p:spPr bwMode="auto">
            <a:xfrm>
              <a:off x="8169276" y="952501"/>
              <a:ext cx="3781424" cy="3384550"/>
            </a:xfrm>
            <a:custGeom>
              <a:avLst/>
              <a:gdLst>
                <a:gd name="T0" fmla="*/ 932 w 1005"/>
                <a:gd name="T1" fmla="*/ 313 h 899"/>
                <a:gd name="T2" fmla="*/ 693 w 1005"/>
                <a:gd name="T3" fmla="*/ 126 h 899"/>
                <a:gd name="T4" fmla="*/ 192 w 1005"/>
                <a:gd name="T5" fmla="*/ 181 h 899"/>
                <a:gd name="T6" fmla="*/ 261 w 1005"/>
                <a:gd name="T7" fmla="*/ 549 h 899"/>
                <a:gd name="T8" fmla="*/ 292 w 1005"/>
                <a:gd name="T9" fmla="*/ 298 h 899"/>
                <a:gd name="T10" fmla="*/ 155 w 1005"/>
                <a:gd name="T11" fmla="*/ 377 h 899"/>
                <a:gd name="T12" fmla="*/ 244 w 1005"/>
                <a:gd name="T13" fmla="*/ 409 h 899"/>
                <a:gd name="T14" fmla="*/ 255 w 1005"/>
                <a:gd name="T15" fmla="*/ 435 h 899"/>
                <a:gd name="T16" fmla="*/ 128 w 1005"/>
                <a:gd name="T17" fmla="*/ 388 h 899"/>
                <a:gd name="T18" fmla="*/ 274 w 1005"/>
                <a:gd name="T19" fmla="*/ 257 h 899"/>
                <a:gd name="T20" fmla="*/ 464 w 1005"/>
                <a:gd name="T21" fmla="*/ 184 h 899"/>
                <a:gd name="T22" fmla="*/ 673 w 1005"/>
                <a:gd name="T23" fmla="*/ 190 h 899"/>
                <a:gd name="T24" fmla="*/ 851 w 1005"/>
                <a:gd name="T25" fmla="*/ 291 h 899"/>
                <a:gd name="T26" fmla="*/ 914 w 1005"/>
                <a:gd name="T27" fmla="*/ 518 h 899"/>
                <a:gd name="T28" fmla="*/ 747 w 1005"/>
                <a:gd name="T29" fmla="*/ 572 h 899"/>
                <a:gd name="T30" fmla="*/ 474 w 1005"/>
                <a:gd name="T31" fmla="*/ 615 h 899"/>
                <a:gd name="T32" fmla="*/ 421 w 1005"/>
                <a:gd name="T33" fmla="*/ 572 h 899"/>
                <a:gd name="T34" fmla="*/ 446 w 1005"/>
                <a:gd name="T35" fmla="*/ 560 h 899"/>
                <a:gd name="T36" fmla="*/ 553 w 1005"/>
                <a:gd name="T37" fmla="*/ 547 h 899"/>
                <a:gd name="T38" fmla="*/ 854 w 1005"/>
                <a:gd name="T39" fmla="*/ 560 h 899"/>
                <a:gd name="T40" fmla="*/ 857 w 1005"/>
                <a:gd name="T41" fmla="*/ 427 h 899"/>
                <a:gd name="T42" fmla="*/ 831 w 1005"/>
                <a:gd name="T43" fmla="*/ 311 h 899"/>
                <a:gd name="T44" fmla="*/ 632 w 1005"/>
                <a:gd name="T45" fmla="*/ 378 h 899"/>
                <a:gd name="T46" fmla="*/ 742 w 1005"/>
                <a:gd name="T47" fmla="*/ 461 h 899"/>
                <a:gd name="T48" fmla="*/ 549 w 1005"/>
                <a:gd name="T49" fmla="*/ 430 h 899"/>
                <a:gd name="T50" fmla="*/ 447 w 1005"/>
                <a:gd name="T51" fmla="*/ 410 h 899"/>
                <a:gd name="T52" fmla="*/ 381 w 1005"/>
                <a:gd name="T53" fmla="*/ 488 h 899"/>
                <a:gd name="T54" fmla="*/ 300 w 1005"/>
                <a:gd name="T55" fmla="*/ 535 h 899"/>
                <a:gd name="T56" fmla="*/ 298 w 1005"/>
                <a:gd name="T57" fmla="*/ 538 h 899"/>
                <a:gd name="T58" fmla="*/ 274 w 1005"/>
                <a:gd name="T59" fmla="*/ 618 h 899"/>
                <a:gd name="T60" fmla="*/ 288 w 1005"/>
                <a:gd name="T61" fmla="*/ 665 h 899"/>
                <a:gd name="T62" fmla="*/ 352 w 1005"/>
                <a:gd name="T63" fmla="*/ 724 h 899"/>
                <a:gd name="T64" fmla="*/ 571 w 1005"/>
                <a:gd name="T65" fmla="*/ 769 h 899"/>
                <a:gd name="T66" fmla="*/ 570 w 1005"/>
                <a:gd name="T67" fmla="*/ 769 h 899"/>
                <a:gd name="T68" fmla="*/ 681 w 1005"/>
                <a:gd name="T69" fmla="*/ 675 h 899"/>
                <a:gd name="T70" fmla="*/ 650 w 1005"/>
                <a:gd name="T71" fmla="*/ 634 h 899"/>
                <a:gd name="T72" fmla="*/ 708 w 1005"/>
                <a:gd name="T73" fmla="*/ 665 h 899"/>
                <a:gd name="T74" fmla="*/ 691 w 1005"/>
                <a:gd name="T75" fmla="*/ 750 h 899"/>
                <a:gd name="T76" fmla="*/ 491 w 1005"/>
                <a:gd name="T77" fmla="*/ 785 h 899"/>
                <a:gd name="T78" fmla="*/ 787 w 1005"/>
                <a:gd name="T79" fmla="*/ 830 h 899"/>
                <a:gd name="T80" fmla="*/ 1001 w 1005"/>
                <a:gd name="T81" fmla="*/ 474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5" h="899">
                  <a:moveTo>
                    <a:pt x="1001" y="474"/>
                  </a:moveTo>
                  <a:cubicBezTo>
                    <a:pt x="997" y="357"/>
                    <a:pt x="932" y="313"/>
                    <a:pt x="932" y="313"/>
                  </a:cubicBezTo>
                  <a:cubicBezTo>
                    <a:pt x="932" y="313"/>
                    <a:pt x="924" y="257"/>
                    <a:pt x="873" y="197"/>
                  </a:cubicBezTo>
                  <a:cubicBezTo>
                    <a:pt x="794" y="111"/>
                    <a:pt x="693" y="126"/>
                    <a:pt x="693" y="126"/>
                  </a:cubicBezTo>
                  <a:cubicBezTo>
                    <a:pt x="563" y="0"/>
                    <a:pt x="430" y="97"/>
                    <a:pt x="430" y="97"/>
                  </a:cubicBezTo>
                  <a:cubicBezTo>
                    <a:pt x="245" y="36"/>
                    <a:pt x="192" y="181"/>
                    <a:pt x="192" y="181"/>
                  </a:cubicBezTo>
                  <a:cubicBezTo>
                    <a:pt x="86" y="193"/>
                    <a:pt x="0" y="317"/>
                    <a:pt x="77" y="450"/>
                  </a:cubicBezTo>
                  <a:cubicBezTo>
                    <a:pt x="136" y="552"/>
                    <a:pt x="224" y="554"/>
                    <a:pt x="261" y="549"/>
                  </a:cubicBezTo>
                  <a:cubicBezTo>
                    <a:pt x="274" y="517"/>
                    <a:pt x="300" y="481"/>
                    <a:pt x="357" y="465"/>
                  </a:cubicBezTo>
                  <a:cubicBezTo>
                    <a:pt x="358" y="459"/>
                    <a:pt x="365" y="350"/>
                    <a:pt x="292" y="298"/>
                  </a:cubicBezTo>
                  <a:cubicBezTo>
                    <a:pt x="249" y="267"/>
                    <a:pt x="201" y="275"/>
                    <a:pt x="174" y="295"/>
                  </a:cubicBezTo>
                  <a:cubicBezTo>
                    <a:pt x="149" y="315"/>
                    <a:pt x="142" y="345"/>
                    <a:pt x="155" y="377"/>
                  </a:cubicBezTo>
                  <a:cubicBezTo>
                    <a:pt x="161" y="394"/>
                    <a:pt x="171" y="405"/>
                    <a:pt x="185" y="411"/>
                  </a:cubicBezTo>
                  <a:cubicBezTo>
                    <a:pt x="212" y="422"/>
                    <a:pt x="243" y="409"/>
                    <a:pt x="244" y="409"/>
                  </a:cubicBezTo>
                  <a:cubicBezTo>
                    <a:pt x="251" y="406"/>
                    <a:pt x="259" y="410"/>
                    <a:pt x="262" y="417"/>
                  </a:cubicBezTo>
                  <a:cubicBezTo>
                    <a:pt x="265" y="424"/>
                    <a:pt x="262" y="432"/>
                    <a:pt x="255" y="435"/>
                  </a:cubicBezTo>
                  <a:cubicBezTo>
                    <a:pt x="253" y="436"/>
                    <a:pt x="212" y="453"/>
                    <a:pt x="174" y="437"/>
                  </a:cubicBezTo>
                  <a:cubicBezTo>
                    <a:pt x="154" y="429"/>
                    <a:pt x="138" y="412"/>
                    <a:pt x="128" y="388"/>
                  </a:cubicBezTo>
                  <a:cubicBezTo>
                    <a:pt x="111" y="343"/>
                    <a:pt x="122" y="300"/>
                    <a:pt x="157" y="273"/>
                  </a:cubicBezTo>
                  <a:cubicBezTo>
                    <a:pt x="189" y="248"/>
                    <a:pt x="234" y="243"/>
                    <a:pt x="274" y="257"/>
                  </a:cubicBezTo>
                  <a:cubicBezTo>
                    <a:pt x="281" y="227"/>
                    <a:pt x="304" y="187"/>
                    <a:pt x="361" y="174"/>
                  </a:cubicBezTo>
                  <a:cubicBezTo>
                    <a:pt x="415" y="161"/>
                    <a:pt x="447" y="173"/>
                    <a:pt x="464" y="184"/>
                  </a:cubicBezTo>
                  <a:cubicBezTo>
                    <a:pt x="484" y="158"/>
                    <a:pt x="524" y="127"/>
                    <a:pt x="582" y="137"/>
                  </a:cubicBezTo>
                  <a:cubicBezTo>
                    <a:pt x="631" y="145"/>
                    <a:pt x="658" y="170"/>
                    <a:pt x="673" y="190"/>
                  </a:cubicBezTo>
                  <a:cubicBezTo>
                    <a:pt x="686" y="208"/>
                    <a:pt x="694" y="230"/>
                    <a:pt x="696" y="250"/>
                  </a:cubicBezTo>
                  <a:cubicBezTo>
                    <a:pt x="751" y="237"/>
                    <a:pt x="814" y="253"/>
                    <a:pt x="851" y="291"/>
                  </a:cubicBezTo>
                  <a:cubicBezTo>
                    <a:pt x="881" y="322"/>
                    <a:pt x="892" y="365"/>
                    <a:pt x="881" y="411"/>
                  </a:cubicBezTo>
                  <a:cubicBezTo>
                    <a:pt x="895" y="424"/>
                    <a:pt x="922" y="459"/>
                    <a:pt x="914" y="518"/>
                  </a:cubicBezTo>
                  <a:cubicBezTo>
                    <a:pt x="910" y="549"/>
                    <a:pt x="893" y="573"/>
                    <a:pt x="866" y="586"/>
                  </a:cubicBezTo>
                  <a:cubicBezTo>
                    <a:pt x="831" y="602"/>
                    <a:pt x="785" y="596"/>
                    <a:pt x="747" y="572"/>
                  </a:cubicBezTo>
                  <a:cubicBezTo>
                    <a:pt x="693" y="538"/>
                    <a:pt x="609" y="536"/>
                    <a:pt x="571" y="568"/>
                  </a:cubicBezTo>
                  <a:cubicBezTo>
                    <a:pt x="541" y="593"/>
                    <a:pt x="507" y="618"/>
                    <a:pt x="474" y="615"/>
                  </a:cubicBezTo>
                  <a:cubicBezTo>
                    <a:pt x="472" y="615"/>
                    <a:pt x="469" y="615"/>
                    <a:pt x="466" y="614"/>
                  </a:cubicBezTo>
                  <a:cubicBezTo>
                    <a:pt x="447" y="610"/>
                    <a:pt x="432" y="596"/>
                    <a:pt x="421" y="572"/>
                  </a:cubicBezTo>
                  <a:cubicBezTo>
                    <a:pt x="417" y="565"/>
                    <a:pt x="420" y="557"/>
                    <a:pt x="427" y="554"/>
                  </a:cubicBezTo>
                  <a:cubicBezTo>
                    <a:pt x="434" y="550"/>
                    <a:pt x="443" y="553"/>
                    <a:pt x="446" y="560"/>
                  </a:cubicBezTo>
                  <a:cubicBezTo>
                    <a:pt x="453" y="576"/>
                    <a:pt x="462" y="584"/>
                    <a:pt x="473" y="586"/>
                  </a:cubicBezTo>
                  <a:cubicBezTo>
                    <a:pt x="496" y="592"/>
                    <a:pt x="530" y="566"/>
                    <a:pt x="553" y="547"/>
                  </a:cubicBezTo>
                  <a:cubicBezTo>
                    <a:pt x="601" y="506"/>
                    <a:pt x="697" y="507"/>
                    <a:pt x="762" y="548"/>
                  </a:cubicBezTo>
                  <a:cubicBezTo>
                    <a:pt x="792" y="567"/>
                    <a:pt x="828" y="572"/>
                    <a:pt x="854" y="560"/>
                  </a:cubicBezTo>
                  <a:cubicBezTo>
                    <a:pt x="872" y="552"/>
                    <a:pt x="883" y="536"/>
                    <a:pt x="886" y="514"/>
                  </a:cubicBezTo>
                  <a:cubicBezTo>
                    <a:pt x="895" y="455"/>
                    <a:pt x="858" y="427"/>
                    <a:pt x="857" y="427"/>
                  </a:cubicBezTo>
                  <a:cubicBezTo>
                    <a:pt x="852" y="424"/>
                    <a:pt x="850" y="418"/>
                    <a:pt x="852" y="412"/>
                  </a:cubicBezTo>
                  <a:cubicBezTo>
                    <a:pt x="863" y="372"/>
                    <a:pt x="856" y="337"/>
                    <a:pt x="831" y="311"/>
                  </a:cubicBezTo>
                  <a:cubicBezTo>
                    <a:pt x="800" y="280"/>
                    <a:pt x="747" y="266"/>
                    <a:pt x="702" y="278"/>
                  </a:cubicBezTo>
                  <a:cubicBezTo>
                    <a:pt x="642" y="293"/>
                    <a:pt x="633" y="357"/>
                    <a:pt x="632" y="378"/>
                  </a:cubicBezTo>
                  <a:cubicBezTo>
                    <a:pt x="667" y="380"/>
                    <a:pt x="707" y="396"/>
                    <a:pt x="744" y="441"/>
                  </a:cubicBezTo>
                  <a:cubicBezTo>
                    <a:pt x="749" y="447"/>
                    <a:pt x="748" y="456"/>
                    <a:pt x="742" y="461"/>
                  </a:cubicBezTo>
                  <a:cubicBezTo>
                    <a:pt x="736" y="466"/>
                    <a:pt x="727" y="465"/>
                    <a:pt x="722" y="459"/>
                  </a:cubicBezTo>
                  <a:cubicBezTo>
                    <a:pt x="643" y="362"/>
                    <a:pt x="552" y="428"/>
                    <a:pt x="549" y="430"/>
                  </a:cubicBezTo>
                  <a:cubicBezTo>
                    <a:pt x="543" y="434"/>
                    <a:pt x="536" y="434"/>
                    <a:pt x="531" y="430"/>
                  </a:cubicBezTo>
                  <a:cubicBezTo>
                    <a:pt x="529" y="429"/>
                    <a:pt x="496" y="400"/>
                    <a:pt x="447" y="410"/>
                  </a:cubicBezTo>
                  <a:cubicBezTo>
                    <a:pt x="401" y="419"/>
                    <a:pt x="393" y="476"/>
                    <a:pt x="393" y="476"/>
                  </a:cubicBezTo>
                  <a:cubicBezTo>
                    <a:pt x="392" y="482"/>
                    <a:pt x="387" y="487"/>
                    <a:pt x="381" y="488"/>
                  </a:cubicBezTo>
                  <a:cubicBezTo>
                    <a:pt x="339" y="496"/>
                    <a:pt x="315" y="514"/>
                    <a:pt x="300" y="535"/>
                  </a:cubicBezTo>
                  <a:cubicBezTo>
                    <a:pt x="300" y="535"/>
                    <a:pt x="300" y="535"/>
                    <a:pt x="300" y="535"/>
                  </a:cubicBezTo>
                  <a:cubicBezTo>
                    <a:pt x="300" y="535"/>
                    <a:pt x="300" y="535"/>
                    <a:pt x="300" y="535"/>
                  </a:cubicBezTo>
                  <a:cubicBezTo>
                    <a:pt x="299" y="536"/>
                    <a:pt x="299" y="537"/>
                    <a:pt x="298" y="538"/>
                  </a:cubicBezTo>
                  <a:cubicBezTo>
                    <a:pt x="278" y="568"/>
                    <a:pt x="273" y="596"/>
                    <a:pt x="275" y="618"/>
                  </a:cubicBezTo>
                  <a:cubicBezTo>
                    <a:pt x="275" y="618"/>
                    <a:pt x="274" y="618"/>
                    <a:pt x="274" y="618"/>
                  </a:cubicBezTo>
                  <a:cubicBezTo>
                    <a:pt x="275" y="625"/>
                    <a:pt x="276" y="631"/>
                    <a:pt x="278" y="637"/>
                  </a:cubicBezTo>
                  <a:cubicBezTo>
                    <a:pt x="281" y="654"/>
                    <a:pt x="288" y="664"/>
                    <a:pt x="288" y="665"/>
                  </a:cubicBezTo>
                  <a:cubicBezTo>
                    <a:pt x="302" y="693"/>
                    <a:pt x="326" y="711"/>
                    <a:pt x="352" y="724"/>
                  </a:cubicBezTo>
                  <a:cubicBezTo>
                    <a:pt x="352" y="724"/>
                    <a:pt x="352" y="724"/>
                    <a:pt x="352" y="724"/>
                  </a:cubicBezTo>
                  <a:cubicBezTo>
                    <a:pt x="352" y="724"/>
                    <a:pt x="418" y="758"/>
                    <a:pt x="552" y="768"/>
                  </a:cubicBezTo>
                  <a:cubicBezTo>
                    <a:pt x="558" y="768"/>
                    <a:pt x="565" y="769"/>
                    <a:pt x="571" y="769"/>
                  </a:cubicBezTo>
                  <a:cubicBezTo>
                    <a:pt x="571" y="769"/>
                    <a:pt x="570" y="769"/>
                    <a:pt x="570" y="769"/>
                  </a:cubicBezTo>
                  <a:cubicBezTo>
                    <a:pt x="570" y="769"/>
                    <a:pt x="570" y="769"/>
                    <a:pt x="570" y="769"/>
                  </a:cubicBezTo>
                  <a:cubicBezTo>
                    <a:pt x="606" y="770"/>
                    <a:pt x="643" y="762"/>
                    <a:pt x="668" y="733"/>
                  </a:cubicBezTo>
                  <a:cubicBezTo>
                    <a:pt x="682" y="710"/>
                    <a:pt x="687" y="689"/>
                    <a:pt x="681" y="675"/>
                  </a:cubicBezTo>
                  <a:cubicBezTo>
                    <a:pt x="675" y="658"/>
                    <a:pt x="659" y="652"/>
                    <a:pt x="659" y="652"/>
                  </a:cubicBezTo>
                  <a:cubicBezTo>
                    <a:pt x="651" y="649"/>
                    <a:pt x="648" y="641"/>
                    <a:pt x="650" y="634"/>
                  </a:cubicBezTo>
                  <a:cubicBezTo>
                    <a:pt x="653" y="627"/>
                    <a:pt x="661" y="623"/>
                    <a:pt x="668" y="625"/>
                  </a:cubicBezTo>
                  <a:cubicBezTo>
                    <a:pt x="669" y="626"/>
                    <a:pt x="698" y="636"/>
                    <a:pt x="708" y="665"/>
                  </a:cubicBezTo>
                  <a:cubicBezTo>
                    <a:pt x="717" y="689"/>
                    <a:pt x="711" y="717"/>
                    <a:pt x="692" y="749"/>
                  </a:cubicBezTo>
                  <a:cubicBezTo>
                    <a:pt x="691" y="749"/>
                    <a:pt x="691" y="750"/>
                    <a:pt x="691" y="750"/>
                  </a:cubicBezTo>
                  <a:cubicBezTo>
                    <a:pt x="655" y="793"/>
                    <a:pt x="601" y="800"/>
                    <a:pt x="556" y="797"/>
                  </a:cubicBezTo>
                  <a:cubicBezTo>
                    <a:pt x="530" y="795"/>
                    <a:pt x="507" y="789"/>
                    <a:pt x="491" y="785"/>
                  </a:cubicBezTo>
                  <a:cubicBezTo>
                    <a:pt x="524" y="857"/>
                    <a:pt x="598" y="891"/>
                    <a:pt x="677" y="895"/>
                  </a:cubicBezTo>
                  <a:cubicBezTo>
                    <a:pt x="769" y="899"/>
                    <a:pt x="787" y="830"/>
                    <a:pt x="787" y="830"/>
                  </a:cubicBezTo>
                  <a:cubicBezTo>
                    <a:pt x="911" y="781"/>
                    <a:pt x="884" y="656"/>
                    <a:pt x="884" y="656"/>
                  </a:cubicBezTo>
                  <a:cubicBezTo>
                    <a:pt x="936" y="648"/>
                    <a:pt x="1005" y="590"/>
                    <a:pt x="1001" y="474"/>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grpSp>
      <p:sp>
        <p:nvSpPr>
          <p:cNvPr id="8" name="文本框 7"/>
          <p:cNvSpPr txBox="1"/>
          <p:nvPr/>
        </p:nvSpPr>
        <p:spPr>
          <a:xfrm>
            <a:off x="3561080" y="1853565"/>
            <a:ext cx="7938135" cy="3830955"/>
          </a:xfrm>
          <a:prstGeom prst="rect">
            <a:avLst/>
          </a:prstGeom>
          <a:noFill/>
        </p:spPr>
        <p:txBody>
          <a:bodyPr wrap="square" rtlCol="0">
            <a:spAutoFit/>
          </a:bodyPr>
          <a:p>
            <a:pPr indent="0" algn="l" fontAlgn="auto">
              <a:lnSpc>
                <a:spcPct val="150000"/>
              </a:lnSpc>
            </a:pP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Netflix, a company in the entertainment industry that was established by Reed Hastings and Marc Randolph in California in 1997, has transformed from a DVD rental service to a streaming service that creates original content. Its innovative business model uses user data to provide personalized recommendations and has helped it acquire over 200 million subscribers in more than 190 countries（Netflix，2023）. Despite challenges such as competition, rising production costs, and changes in consumer behavior due to the COVID-19 pandemic, Netflix has adapted by investing in original content and expanding in Asia to maintain its industry leadership.</a:t>
            </a:r>
            <a:endParaRPr lang="zh-CN" altLang="en-US">
              <a:latin typeface="Times New Roman" panose="02020603050405020304" charset="0"/>
              <a:cs typeface="Times New Roman" panose="02020603050405020304" charset="0"/>
            </a:endParaRPr>
          </a:p>
        </p:txBody>
      </p:sp>
      <p:pic>
        <p:nvPicPr>
          <p:cNvPr id="9" name="图片 8"/>
          <p:cNvPicPr>
            <a:picLocks noChangeAspect="1"/>
          </p:cNvPicPr>
          <p:nvPr/>
        </p:nvPicPr>
        <p:blipFill>
          <a:blip r:embed="rId1"/>
          <a:stretch>
            <a:fillRect/>
          </a:stretch>
        </p:blipFill>
        <p:spPr>
          <a:xfrm>
            <a:off x="8484870" y="171450"/>
            <a:ext cx="3242310" cy="153606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bldLst>
      <p:bldP spid="29" grpId="0" animBg="1"/>
      <p:bldP spid="3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20" name="文本框 19"/>
          <p:cNvSpPr txBox="1"/>
          <p:nvPr/>
        </p:nvSpPr>
        <p:spPr>
          <a:xfrm>
            <a:off x="5389245" y="1988820"/>
            <a:ext cx="4485640" cy="1200150"/>
          </a:xfrm>
          <a:prstGeom prst="rect">
            <a:avLst/>
          </a:prstGeom>
          <a:noFill/>
        </p:spPr>
        <p:txBody>
          <a:bodyPr wrap="square" rtlCol="0">
            <a:spAutoFit/>
          </a:bodyPr>
          <a:lstStyle/>
          <a:p>
            <a:r>
              <a:rPr lang="en-US" altLang="zh-CN"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rPr>
              <a:t>PART 02</a:t>
            </a:r>
            <a:endParaRPr lang="zh-CN" altLang="en-US"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endParaRPr>
          </a:p>
        </p:txBody>
      </p:sp>
      <p:sp>
        <p:nvSpPr>
          <p:cNvPr id="11" name="文本框 10"/>
          <p:cNvSpPr txBox="1"/>
          <p:nvPr>
            <p:custDataLst>
              <p:tags r:id="rId3"/>
            </p:custDataLst>
          </p:nvPr>
        </p:nvSpPr>
        <p:spPr>
          <a:xfrm>
            <a:off x="5389245" y="3188970"/>
            <a:ext cx="5078095" cy="1445260"/>
          </a:xfrm>
          <a:prstGeom prst="rect">
            <a:avLst/>
          </a:prstGeom>
          <a:noFill/>
        </p:spPr>
        <p:txBody>
          <a:bodyPr wrap="square" rtlCol="0">
            <a:spAutoFit/>
          </a:bodyPr>
          <a:p>
            <a:pPr algn="dist"/>
            <a:r>
              <a:rPr lang="zh-CN" altLang="en-US" sz="4400" b="1" dirty="0">
                <a:solidFill>
                  <a:schemeClr val="tx1">
                    <a:lumMod val="85000"/>
                    <a:lumOff val="15000"/>
                  </a:schemeClr>
                </a:solidFill>
                <a:latin typeface="Times New Roman" panose="02020603050405020304" charset="0"/>
                <a:cs typeface="Times New Roman" panose="02020603050405020304" charset="0"/>
                <a:sym typeface="+mn-lt"/>
              </a:rPr>
              <a:t>Analysis of change</a:t>
            </a:r>
            <a:endParaRPr lang="zh-CN" altLang="en-US" sz="4400" b="1" dirty="0">
              <a:solidFill>
                <a:schemeClr val="tx1">
                  <a:lumMod val="85000"/>
                  <a:lumOff val="15000"/>
                </a:schemeClr>
              </a:solidFill>
              <a:latin typeface="Times New Roman" panose="02020603050405020304" charset="0"/>
              <a:cs typeface="Times New Roman" panose="02020603050405020304" charset="0"/>
              <a:sym typeface="+mn-lt"/>
            </a:endParaRPr>
          </a:p>
          <a:p>
            <a:pPr algn="dist"/>
            <a:endParaRPr lang="zh-CN" altLang="en-US" sz="4400" b="1" dirty="0">
              <a:solidFill>
                <a:schemeClr val="tx1">
                  <a:lumMod val="85000"/>
                  <a:lumOff val="15000"/>
                </a:schemeClr>
              </a:solidFill>
              <a:cs typeface="+mn-ea"/>
              <a:sym typeface="+mn-lt"/>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6043930"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2.1 Typology of change</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pic>
        <p:nvPicPr>
          <p:cNvPr id="9" name="图片 8"/>
          <p:cNvPicPr>
            <a:picLocks noChangeAspect="1"/>
          </p:cNvPicPr>
          <p:nvPr/>
        </p:nvPicPr>
        <p:blipFill>
          <a:blip r:embed="rId1"/>
          <a:stretch>
            <a:fillRect/>
          </a:stretch>
        </p:blipFill>
        <p:spPr>
          <a:xfrm>
            <a:off x="276225" y="2426970"/>
            <a:ext cx="4338955" cy="2548255"/>
          </a:xfrm>
          <a:prstGeom prst="rect">
            <a:avLst/>
          </a:prstGeom>
        </p:spPr>
      </p:pic>
      <p:sp>
        <p:nvSpPr>
          <p:cNvPr id="10" name="文本框 9"/>
          <p:cNvSpPr txBox="1"/>
          <p:nvPr/>
        </p:nvSpPr>
        <p:spPr>
          <a:xfrm>
            <a:off x="4792345" y="2426970"/>
            <a:ext cx="7283450" cy="3415030"/>
          </a:xfrm>
          <a:prstGeom prst="rect">
            <a:avLst/>
          </a:prstGeom>
          <a:noFill/>
        </p:spPr>
        <p:txBody>
          <a:bodyPr wrap="square" rtlCol="0">
            <a:spAutoFit/>
          </a:bodyPr>
          <a:p>
            <a:pPr marL="285750" indent="-285750" fontAlgn="auto">
              <a:lnSpc>
                <a:spcPct val="150000"/>
              </a:lnSpc>
              <a:buFont typeface="Wingdings" panose="05000000000000000000" charset="0"/>
              <a:buChar char="Ø"/>
            </a:pPr>
            <a:r>
              <a:rPr lang="zh-CN" altLang="en-US">
                <a:latin typeface="Times New Roman" panose="02020603050405020304" charset="0"/>
                <a:cs typeface="Times New Roman" panose="02020603050405020304" charset="0"/>
              </a:rPr>
              <a:t>Firstly，Netflix's changes are  planned, such as its transition from DVD rentals to online streaming.</a:t>
            </a:r>
            <a:endParaRPr lang="zh-CN" altLang="en-US">
              <a:latin typeface="Times New Roman" panose="02020603050405020304" charset="0"/>
              <a:cs typeface="Times New Roman" panose="02020603050405020304" charset="0"/>
            </a:endParaRPr>
          </a:p>
          <a:p>
            <a:pPr marL="285750" indent="-285750" fontAlgn="auto">
              <a:lnSpc>
                <a:spcPct val="150000"/>
              </a:lnSpc>
              <a:buFont typeface="Wingdings" panose="05000000000000000000" charset="0"/>
              <a:buChar char="Ø"/>
            </a:pPr>
            <a:r>
              <a:rPr lang="zh-CN" altLang="en-US">
                <a:latin typeface="Times New Roman" panose="02020603050405020304" charset="0"/>
                <a:cs typeface="Times New Roman" panose="02020603050405020304" charset="0"/>
              </a:rPr>
              <a:t>Secondly，Netflix has also undergone transformational </a:t>
            </a:r>
            <a:r>
              <a:rPr lang="zh-CN" altLang="en-US">
                <a:latin typeface="Times New Roman" panose="02020603050405020304" charset="0"/>
                <a:cs typeface="Times New Roman" panose="02020603050405020304" charset="0"/>
                <a:sym typeface="+mn-ea"/>
              </a:rPr>
              <a:t>change</a:t>
            </a:r>
            <a:r>
              <a:rPr lang="en-US" altLang="zh-CN">
                <a:latin typeface="Times New Roman" panose="02020603050405020304" charset="0"/>
                <a:cs typeface="Times New Roman" panose="02020603050405020304" charset="0"/>
                <a:sym typeface="+mn-ea"/>
              </a:rPr>
              <a:t>.</a:t>
            </a:r>
            <a:endParaRPr lang="zh-CN" altLang="en-US">
              <a:latin typeface="Times New Roman" panose="02020603050405020304" charset="0"/>
              <a:cs typeface="Times New Roman" panose="02020603050405020304" charset="0"/>
            </a:endParaRPr>
          </a:p>
          <a:p>
            <a:pPr indent="0" fontAlgn="auto">
              <a:lnSpc>
                <a:spcPct val="150000"/>
              </a:lnSpc>
              <a:buFont typeface="Wingdings" panose="05000000000000000000" charset="0"/>
              <a:buNone/>
            </a:pP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particularly in terms of its organizational culture and strategic direction. </a:t>
            </a:r>
            <a:endParaRPr lang="zh-CN" altLang="en-US">
              <a:latin typeface="Times New Roman" panose="02020603050405020304" charset="0"/>
              <a:cs typeface="Times New Roman" panose="02020603050405020304" charset="0"/>
            </a:endParaRPr>
          </a:p>
          <a:p>
            <a:pPr marL="285750" indent="-285750" fontAlgn="auto">
              <a:lnSpc>
                <a:spcPct val="150000"/>
              </a:lnSpc>
              <a:buFont typeface="Wingdings" panose="05000000000000000000" charset="0"/>
              <a:buChar char="Ø"/>
            </a:pPr>
            <a:r>
              <a:rPr lang="zh-CN" altLang="en-US">
                <a:latin typeface="Times New Roman" panose="02020603050405020304" charset="0"/>
                <a:cs typeface="Times New Roman" panose="02020603050405020304" charset="0"/>
              </a:rPr>
              <a:t>Thirdly，Netflix's changes are strategic, aimed at achieving its long-term goals and direction. </a:t>
            </a:r>
            <a:endParaRPr lang="zh-CN" altLang="en-US">
              <a:latin typeface="Times New Roman" panose="02020603050405020304" charset="0"/>
              <a:cs typeface="Times New Roman" panose="02020603050405020304" charset="0"/>
            </a:endParaRPr>
          </a:p>
          <a:p>
            <a:pPr marL="285750" indent="-285750" fontAlgn="auto">
              <a:lnSpc>
                <a:spcPct val="150000"/>
              </a:lnSpc>
              <a:buFont typeface="Wingdings" panose="05000000000000000000" charset="0"/>
              <a:buChar char="Ø"/>
            </a:pPr>
            <a:r>
              <a:rPr lang="zh-CN" altLang="en-US">
                <a:latin typeface="Times New Roman" panose="02020603050405020304" charset="0"/>
                <a:cs typeface="Times New Roman" panose="02020603050405020304" charset="0"/>
              </a:rPr>
              <a:t> Lastly，Change at Netflix requires the involvement and collaboration of the entire organization, from the CEO down to the employees. </a:t>
            </a:r>
            <a:endParaRPr lang="zh-CN" altLang="en-US">
              <a:latin typeface="Times New Roman" panose="02020603050405020304" charset="0"/>
              <a:cs typeface="Times New Roman" panose="02020603050405020304" charset="0"/>
            </a:endParaRPr>
          </a:p>
        </p:txBody>
      </p:sp>
      <p:pic>
        <p:nvPicPr>
          <p:cNvPr id="14" name="图片 13"/>
          <p:cNvPicPr>
            <a:picLocks noChangeAspect="1"/>
          </p:cNvPicPr>
          <p:nvPr/>
        </p:nvPicPr>
        <p:blipFill>
          <a:blip r:embed="rId2"/>
          <a:stretch>
            <a:fillRect/>
          </a:stretch>
        </p:blipFill>
        <p:spPr>
          <a:xfrm>
            <a:off x="7927340" y="233680"/>
            <a:ext cx="3509010" cy="1868805"/>
          </a:xfrm>
          <a:prstGeom prst="rect">
            <a:avLst/>
          </a:prstGeom>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7038975"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2.2 Force Field Analysis</a:t>
            </a:r>
            <a:endParaRPr sz="3200" b="1" dirty="0">
              <a:solidFill>
                <a:schemeClr val="tx1">
                  <a:lumMod val="85000"/>
                  <a:lumOff val="15000"/>
                </a:schemeClr>
              </a:solidFill>
              <a:cs typeface="+mn-ea"/>
              <a:sym typeface="+mn-lt"/>
            </a:endParaRPr>
          </a:p>
        </p:txBody>
      </p:sp>
      <p:pic>
        <p:nvPicPr>
          <p:cNvPr id="2" name="图片 1"/>
          <p:cNvPicPr>
            <a:picLocks noChangeAspect="1"/>
          </p:cNvPicPr>
          <p:nvPr/>
        </p:nvPicPr>
        <p:blipFill>
          <a:blip r:embed="rId1"/>
          <a:stretch>
            <a:fillRect/>
          </a:stretch>
        </p:blipFill>
        <p:spPr>
          <a:xfrm>
            <a:off x="3735070" y="2336800"/>
            <a:ext cx="4721860" cy="2807970"/>
          </a:xfrm>
          <a:prstGeom prst="rect">
            <a:avLst/>
          </a:prstGeom>
        </p:spPr>
      </p:pic>
      <p:sp>
        <p:nvSpPr>
          <p:cNvPr id="8" name="文本框 7"/>
          <p:cNvSpPr txBox="1"/>
          <p:nvPr/>
        </p:nvSpPr>
        <p:spPr>
          <a:xfrm>
            <a:off x="93345" y="1406525"/>
            <a:ext cx="3753485" cy="4939030"/>
          </a:xfrm>
          <a:prstGeom prst="rect">
            <a:avLst/>
          </a:prstGeom>
          <a:noFill/>
        </p:spPr>
        <p:txBody>
          <a:bodyPr wrap="square" rtlCol="0">
            <a:spAutoFit/>
          </a:bodyPr>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Consumer behavior:</a:t>
            </a:r>
            <a:r>
              <a:rPr lang="zh-CN" altLang="en-US" sz="1400">
                <a:latin typeface="Times New Roman" panose="02020603050405020304" charset="0"/>
                <a:cs typeface="Times New Roman" panose="02020603050405020304" charset="0"/>
              </a:rPr>
              <a:t> As consumer behavior evolves, Netflix needs to keep up with the trends in order to meet the needs of its customers. </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Competition:  </a:t>
            </a:r>
            <a:r>
              <a:rPr lang="zh-CN" altLang="en-US" sz="1400">
                <a:latin typeface="Times New Roman" panose="02020603050405020304" charset="0"/>
                <a:cs typeface="Times New Roman" panose="02020603050405020304" charset="0"/>
              </a:rPr>
              <a:t>like Amazon Prime Video and Disney+ intensify</a:t>
            </a:r>
            <a:r>
              <a:rPr lang="en-US" altLang="zh-CN" sz="1400">
                <a:latin typeface="Times New Roman" panose="02020603050405020304" charset="0"/>
                <a:cs typeface="Times New Roman" panose="02020603050405020304" charset="0"/>
              </a:rPr>
              <a:t>.</a:t>
            </a:r>
            <a:r>
              <a:rPr lang="zh-CN" altLang="en-US" sz="1400">
                <a:latin typeface="Times New Roman" panose="02020603050405020304" charset="0"/>
                <a:cs typeface="Times New Roman" panose="02020603050405020304" charset="0"/>
              </a:rPr>
              <a:t> </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Technological advancements: </a:t>
            </a:r>
            <a:r>
              <a:rPr lang="zh-CN" altLang="en-US" sz="1400">
                <a:latin typeface="Times New Roman" panose="02020603050405020304" charset="0"/>
                <a:cs typeface="Times New Roman" panose="02020603050405020304" charset="0"/>
              </a:rPr>
              <a:t>such as 5G networks and AI-powered recommendation engines</a:t>
            </a:r>
            <a:r>
              <a:rPr lang="en-US" altLang="zh-CN" sz="1400">
                <a:latin typeface="Times New Roman" panose="02020603050405020304" charset="0"/>
                <a:cs typeface="Times New Roman" panose="02020603050405020304" charset="0"/>
              </a:rPr>
              <a:t>.</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Global expansion:</a:t>
            </a:r>
            <a:r>
              <a:rPr lang="zh-CN" altLang="en-US" sz="1400">
                <a:latin typeface="Times New Roman" panose="02020603050405020304" charset="0"/>
                <a:cs typeface="Times New Roman" panose="02020603050405020304" charset="0"/>
              </a:rPr>
              <a:t> Netflix's global expansion strategy has been a driver of change</a:t>
            </a:r>
            <a:r>
              <a:rPr lang="en-US" altLang="zh-CN" sz="1400">
                <a:latin typeface="Times New Roman" panose="02020603050405020304" charset="0"/>
                <a:cs typeface="Times New Roman" panose="02020603050405020304" charset="0"/>
              </a:rPr>
              <a:t>.</a:t>
            </a:r>
            <a:endParaRPr lang="en-US" altLang="zh-CN"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Content production costs: </a:t>
            </a:r>
            <a:r>
              <a:rPr lang="zh-CN" altLang="en-US" sz="1400">
                <a:latin typeface="Times New Roman" panose="02020603050405020304" charset="0"/>
                <a:cs typeface="Times New Roman" panose="02020603050405020304" charset="0"/>
              </a:rPr>
              <a:t>Netflix's content production costs are a significant driver of change</a:t>
            </a:r>
            <a:r>
              <a:rPr lang="en-US" altLang="zh-CN" sz="1400">
                <a:latin typeface="Times New Roman" panose="02020603050405020304" charset="0"/>
                <a:cs typeface="Times New Roman" panose="02020603050405020304" charset="0"/>
              </a:rPr>
              <a:t>.</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endParaRPr lang="zh-CN" altLang="en-US" sz="1400">
              <a:latin typeface="Times New Roman" panose="02020603050405020304" charset="0"/>
              <a:cs typeface="Times New Roman" panose="02020603050405020304" charset="0"/>
            </a:endParaRPr>
          </a:p>
        </p:txBody>
      </p:sp>
      <p:sp>
        <p:nvSpPr>
          <p:cNvPr id="9" name="文本框 8"/>
          <p:cNvSpPr txBox="1"/>
          <p:nvPr>
            <p:custDataLst>
              <p:tags r:id="rId2"/>
            </p:custDataLst>
          </p:nvPr>
        </p:nvSpPr>
        <p:spPr>
          <a:xfrm>
            <a:off x="8340090" y="1433195"/>
            <a:ext cx="3851910" cy="4615815"/>
          </a:xfrm>
          <a:prstGeom prst="rect">
            <a:avLst/>
          </a:prstGeom>
          <a:noFill/>
        </p:spPr>
        <p:txBody>
          <a:bodyPr wrap="square" rtlCol="0">
            <a:spAutoFit/>
          </a:bodyPr>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Emotional attachment to traditional media: </a:t>
            </a:r>
            <a:r>
              <a:rPr lang="zh-CN" altLang="en-US" sz="1400">
                <a:latin typeface="Times New Roman" panose="02020603050405020304" charset="0"/>
                <a:cs typeface="Times New Roman" panose="02020603050405020304" charset="0"/>
              </a:rPr>
              <a:t>Some consumers may still prefer traditional cable television or movie theaters</a:t>
            </a:r>
            <a:r>
              <a:rPr lang="en-US" altLang="zh-CN" sz="1400">
                <a:latin typeface="Times New Roman" panose="02020603050405020304" charset="0"/>
                <a:cs typeface="Times New Roman" panose="02020603050405020304" charset="0"/>
              </a:rPr>
              <a:t>.</a:t>
            </a:r>
            <a:endParaRPr lang="en-US" altLang="zh-CN"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400" b="1">
                <a:latin typeface="Times New Roman" panose="02020603050405020304" charset="0"/>
                <a:cs typeface="Times New Roman" panose="02020603050405020304" charset="0"/>
              </a:rPr>
              <a:t>Inertia and complacency: </a:t>
            </a:r>
            <a:r>
              <a:rPr sz="1400">
                <a:latin typeface="Times New Roman" panose="02020603050405020304" charset="0"/>
                <a:cs typeface="Times New Roman" panose="02020603050405020304" charset="0"/>
              </a:rPr>
              <a:t>Existing employees and stakeholders may be comfortable with the current way of doing things</a:t>
            </a:r>
            <a:r>
              <a:rPr lang="en-US" sz="1400">
                <a:latin typeface="Times New Roman" panose="02020603050405020304" charset="0"/>
                <a:cs typeface="Times New Roman" panose="02020603050405020304" charset="0"/>
              </a:rPr>
              <a:t>.</a:t>
            </a:r>
            <a:endParaRPr 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400" b="1">
                <a:latin typeface="Times New Roman" panose="02020603050405020304" charset="0"/>
                <a:cs typeface="Times New Roman" panose="02020603050405020304" charset="0"/>
              </a:rPr>
              <a:t>Industry regulations:</a:t>
            </a:r>
            <a:r>
              <a:rPr sz="1400">
                <a:latin typeface="Times New Roman" panose="02020603050405020304" charset="0"/>
                <a:cs typeface="Times New Roman" panose="02020603050405020304" charset="0"/>
              </a:rPr>
              <a:t>Netflix may face restrictions and legal barriers when trying to implement changes. </a:t>
            </a:r>
            <a:endParaRPr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400" b="1">
                <a:latin typeface="Times New Roman" panose="02020603050405020304" charset="0"/>
                <a:cs typeface="Times New Roman" panose="02020603050405020304" charset="0"/>
              </a:rPr>
              <a:t>Cost and budget constraints:</a:t>
            </a:r>
            <a:r>
              <a:rPr sz="1400">
                <a:latin typeface="Times New Roman" panose="02020603050405020304" charset="0"/>
                <a:cs typeface="Times New Roman" panose="02020603050405020304" charset="0"/>
              </a:rPr>
              <a:t> </a:t>
            </a:r>
            <a:r>
              <a:rPr lang="en-US" sz="1400">
                <a:latin typeface="Times New Roman" panose="02020603050405020304" charset="0"/>
                <a:cs typeface="Times New Roman" panose="02020603050405020304" charset="0"/>
              </a:rPr>
              <a:t>F</a:t>
            </a:r>
            <a:r>
              <a:rPr sz="1400">
                <a:latin typeface="Times New Roman" panose="02020603050405020304" charset="0"/>
                <a:cs typeface="Times New Roman" panose="02020603050405020304" charset="0"/>
              </a:rPr>
              <a:t>inancial constraints may prevent Netflix from making desired changes.</a:t>
            </a:r>
            <a:endParaRPr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400" b="1">
                <a:latin typeface="Times New Roman" panose="02020603050405020304" charset="0"/>
                <a:cs typeface="Times New Roman" panose="02020603050405020304" charset="0"/>
              </a:rPr>
              <a:t>Employee resistance: </a:t>
            </a:r>
            <a:r>
              <a:rPr sz="1400">
                <a:latin typeface="Times New Roman" panose="02020603050405020304" charset="0"/>
                <a:cs typeface="Times New Roman" panose="02020603050405020304" charset="0"/>
              </a:rPr>
              <a:t>Some employees may resist changes to their job roles or processes</a:t>
            </a:r>
            <a:r>
              <a:rPr lang="en-US" sz="1400">
                <a:latin typeface="Times New Roman" panose="02020603050405020304" charset="0"/>
                <a:cs typeface="Times New Roman" panose="02020603050405020304" charset="0"/>
              </a:rPr>
              <a:t>.</a:t>
            </a:r>
            <a:endParaRPr lang="en-US" sz="1400">
              <a:latin typeface="Times New Roman" panose="02020603050405020304" charset="0"/>
              <a:cs typeface="Times New Roman" panose="02020603050405020304" charset="0"/>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7038975"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2.3 Stakeholder Analysis</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sp>
        <p:nvSpPr>
          <p:cNvPr id="8" name="文本框 7"/>
          <p:cNvSpPr txBox="1"/>
          <p:nvPr/>
        </p:nvSpPr>
        <p:spPr>
          <a:xfrm>
            <a:off x="4539615" y="1527175"/>
            <a:ext cx="7397115" cy="4892675"/>
          </a:xfrm>
          <a:prstGeom prst="rect">
            <a:avLst/>
          </a:prstGeom>
          <a:noFill/>
        </p:spPr>
        <p:txBody>
          <a:bodyPr wrap="square" rtlCol="0">
            <a:spAutoFit/>
          </a:bodyPr>
          <a:p>
            <a:pPr marL="285750" indent="-285750" algn="l">
              <a:lnSpc>
                <a:spcPct val="150000"/>
              </a:lnSpc>
              <a:buClrTx/>
              <a:buSzTx/>
              <a:buFont typeface="Wingdings" panose="05000000000000000000" charset="0"/>
              <a:buChar char="Ø"/>
            </a:pPr>
            <a:r>
              <a:rPr lang="zh-CN" altLang="en-US" sz="1600" b="1">
                <a:latin typeface="Times New Roman" panose="02020603050405020304" charset="0"/>
                <a:cs typeface="Times New Roman" panose="02020603050405020304" charset="0"/>
              </a:rPr>
              <a:t>Subscribers: </a:t>
            </a:r>
            <a:r>
              <a:rPr lang="zh-CN" altLang="en-US" sz="1600">
                <a:latin typeface="Times New Roman" panose="02020603050405020304" charset="0"/>
                <a:cs typeface="Times New Roman" panose="02020603050405020304" charset="0"/>
              </a:rPr>
              <a:t>Netflix's primary stakeholders are its subscribers who pay for the service. The company needs to ensure that its changes are aligned with their preferences and needs, as well as provide them with a positive user experience.</a:t>
            </a:r>
            <a:endParaRPr lang="zh-CN" altLang="en-US"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600" b="1">
                <a:latin typeface="Times New Roman" panose="02020603050405020304" charset="0"/>
                <a:cs typeface="Times New Roman" panose="02020603050405020304" charset="0"/>
              </a:rPr>
              <a:t>Content creators: </a:t>
            </a:r>
            <a:r>
              <a:rPr sz="1600">
                <a:latin typeface="Times New Roman" panose="02020603050405020304" charset="0"/>
                <a:cs typeface="Times New Roman" panose="02020603050405020304" charset="0"/>
              </a:rPr>
              <a:t>Netflix needs to maintain positive relationships with content creators to ensure a consistent supply of quality content.</a:t>
            </a:r>
            <a:endParaRPr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sz="1600" b="1">
                <a:latin typeface="Times New Roman" panose="02020603050405020304" charset="0"/>
                <a:cs typeface="Times New Roman" panose="02020603050405020304" charset="0"/>
              </a:rPr>
              <a:t>Employees:</a:t>
            </a:r>
            <a:r>
              <a:rPr sz="1600">
                <a:latin typeface="Times New Roman" panose="02020603050405020304" charset="0"/>
                <a:cs typeface="Times New Roman" panose="02020603050405020304" charset="0"/>
              </a:rPr>
              <a:t>Netflix needs to ensure that its changes do not adversely affect its employees and that they are supported during the transition.</a:t>
            </a:r>
            <a:endParaRPr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en-US" sz="1600" b="1">
                <a:latin typeface="Times New Roman" panose="02020603050405020304" charset="0"/>
                <a:cs typeface="Times New Roman" panose="02020603050405020304" charset="0"/>
              </a:rPr>
              <a:t>Investors: </a:t>
            </a:r>
            <a:r>
              <a:rPr lang="en-US" sz="1600">
                <a:latin typeface="Times New Roman" panose="02020603050405020304" charset="0"/>
                <a:cs typeface="Times New Roman" panose="02020603050405020304" charset="0"/>
              </a:rPr>
              <a:t>The company needs to ensure that its changes result in sustainable growth and profitability, which will benefit its investors in the long run.</a:t>
            </a:r>
            <a:endParaRPr lang="en-US"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en-US" sz="1600" b="1">
                <a:latin typeface="Times New Roman" panose="02020603050405020304" charset="0"/>
                <a:cs typeface="Times New Roman" panose="02020603050405020304" charset="0"/>
              </a:rPr>
              <a:t>Competitors: </a:t>
            </a:r>
            <a:r>
              <a:rPr lang="en-US" sz="1600">
                <a:latin typeface="Times New Roman" panose="02020603050405020304" charset="0"/>
                <a:cs typeface="Times New Roman" panose="02020603050405020304" charset="0"/>
              </a:rPr>
              <a:t>Netflix operates in a highly competitive industry.</a:t>
            </a:r>
            <a:endParaRPr lang="en-US"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en-US" sz="1600" b="1">
                <a:latin typeface="Times New Roman" panose="02020603050405020304" charset="0"/>
                <a:cs typeface="Times New Roman" panose="02020603050405020304" charset="0"/>
              </a:rPr>
              <a:t>Regulators and Government:</a:t>
            </a:r>
            <a:r>
              <a:rPr lang="en-US" sz="1600">
                <a:latin typeface="Times New Roman" panose="02020603050405020304" charset="0"/>
                <a:cs typeface="Times New Roman" panose="02020603050405020304" charset="0"/>
              </a:rPr>
              <a:t> The company needs to ensure that its changes comply with all applicable laws and regulations in each country where it operates.</a:t>
            </a:r>
            <a:endParaRPr lang="en-US" sz="16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endParaRPr lang="en-US" sz="1600">
              <a:latin typeface="Times New Roman" panose="02020603050405020304" charset="0"/>
              <a:cs typeface="Times New Roman" panose="02020603050405020304" charset="0"/>
            </a:endParaRPr>
          </a:p>
        </p:txBody>
      </p:sp>
      <p:pic>
        <p:nvPicPr>
          <p:cNvPr id="9" name="图片 8"/>
          <p:cNvPicPr>
            <a:picLocks noChangeAspect="1"/>
          </p:cNvPicPr>
          <p:nvPr/>
        </p:nvPicPr>
        <p:blipFill>
          <a:blip r:embed="rId1"/>
          <a:stretch>
            <a:fillRect/>
          </a:stretch>
        </p:blipFill>
        <p:spPr>
          <a:xfrm>
            <a:off x="80645" y="1704975"/>
            <a:ext cx="4510405" cy="344805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6043930"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2.4 Lewin's change process</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sp>
        <p:nvSpPr>
          <p:cNvPr id="10" name="文本框 9"/>
          <p:cNvSpPr txBox="1"/>
          <p:nvPr/>
        </p:nvSpPr>
        <p:spPr>
          <a:xfrm>
            <a:off x="4906010" y="1424305"/>
            <a:ext cx="7119620" cy="4661535"/>
          </a:xfrm>
          <a:prstGeom prst="rect">
            <a:avLst/>
          </a:prstGeom>
          <a:noFill/>
        </p:spPr>
        <p:txBody>
          <a:bodyPr wrap="square" rtlCol="0">
            <a:spAutoFit/>
          </a:bodyPr>
          <a:p>
            <a:pPr marL="285750" indent="-285750" fontAlgn="auto">
              <a:lnSpc>
                <a:spcPct val="150000"/>
              </a:lnSpc>
              <a:buFont typeface="Wingdings" panose="05000000000000000000" charset="0"/>
              <a:buChar char="Ø"/>
            </a:pPr>
            <a:r>
              <a:rPr lang="zh-CN" altLang="en-US" b="1">
                <a:latin typeface="Times New Roman" panose="02020603050405020304" charset="0"/>
                <a:cs typeface="Times New Roman" panose="02020603050405020304" charset="0"/>
              </a:rPr>
              <a:t>Unfreezing:</a:t>
            </a:r>
            <a:r>
              <a:rPr lang="zh-CN" altLang="en-US">
                <a:latin typeface="Times New Roman" panose="02020603050405020304" charset="0"/>
                <a:cs typeface="Times New Roman" panose="02020603050405020304" charset="0"/>
              </a:rPr>
              <a:t>Netflix recognized the need for change in the early 2000s as the DVD rental market declined and the demand for digital content increased. </a:t>
            </a:r>
            <a:endParaRPr lang="zh-CN" altLang="en-US">
              <a:latin typeface="Times New Roman" panose="02020603050405020304" charset="0"/>
              <a:cs typeface="Times New Roman" panose="02020603050405020304" charset="0"/>
            </a:endParaRPr>
          </a:p>
          <a:p>
            <a:pPr marL="285750" indent="-285750" fontAlgn="auto">
              <a:lnSpc>
                <a:spcPct val="150000"/>
              </a:lnSpc>
              <a:buFont typeface="Wingdings" panose="05000000000000000000" charset="0"/>
              <a:buChar char="Ø"/>
            </a:pPr>
            <a:r>
              <a:rPr lang="zh-CN" altLang="en-US" b="1">
                <a:latin typeface="Times New Roman" panose="02020603050405020304" charset="0"/>
                <a:cs typeface="Times New Roman" panose="02020603050405020304" charset="0"/>
              </a:rPr>
              <a:t>Changing:</a:t>
            </a:r>
            <a:r>
              <a:rPr lang="zh-CN" altLang="en-US">
                <a:latin typeface="Times New Roman" panose="02020603050405020304" charset="0"/>
                <a:cs typeface="Times New Roman" panose="02020603050405020304" charset="0"/>
              </a:rPr>
              <a:t>In response to these driving and restraining forces, Netflix implemented a significant change in its business model by shifting to online streaming. </a:t>
            </a:r>
            <a:endParaRPr lang="zh-CN" altLang="en-US">
              <a:latin typeface="Times New Roman" panose="02020603050405020304" charset="0"/>
              <a:cs typeface="Times New Roman" panose="02020603050405020304" charset="0"/>
            </a:endParaRPr>
          </a:p>
          <a:p>
            <a:pPr marL="285750" indent="-285750" fontAlgn="auto">
              <a:lnSpc>
                <a:spcPct val="150000"/>
              </a:lnSpc>
              <a:buFont typeface="Wingdings" panose="05000000000000000000" charset="0"/>
              <a:buChar char="Ø"/>
            </a:pPr>
            <a:r>
              <a:rPr lang="zh-CN" altLang="en-US" b="1">
                <a:latin typeface="Times New Roman" panose="02020603050405020304" charset="0"/>
                <a:cs typeface="Times New Roman" panose="02020603050405020304" charset="0"/>
              </a:rPr>
              <a:t>Refreezing:</a:t>
            </a:r>
            <a:r>
              <a:rPr lang="zh-CN" altLang="en-US">
                <a:latin typeface="Times New Roman" panose="02020603050405020304" charset="0"/>
                <a:cs typeface="Times New Roman" panose="02020603050405020304" charset="0"/>
              </a:rPr>
              <a:t> Finally, Netflix sought to embed the change into its organizational culture and ensure that online streaming became the new norm. This involved investing in original content creation to differentiate itself from competitors and providing a personalized user experience through data-driven decision making.</a:t>
            </a:r>
            <a:endParaRPr lang="zh-CN" altLang="en-US">
              <a:latin typeface="Times New Roman" panose="02020603050405020304" charset="0"/>
              <a:cs typeface="Times New Roman" panose="02020603050405020304" charset="0"/>
            </a:endParaRPr>
          </a:p>
        </p:txBody>
      </p:sp>
      <p:pic>
        <p:nvPicPr>
          <p:cNvPr id="2" name="图片 1"/>
          <p:cNvPicPr>
            <a:picLocks noChangeAspect="1"/>
          </p:cNvPicPr>
          <p:nvPr/>
        </p:nvPicPr>
        <p:blipFill>
          <a:blip r:embed="rId1"/>
          <a:stretch>
            <a:fillRect/>
          </a:stretch>
        </p:blipFill>
        <p:spPr>
          <a:xfrm>
            <a:off x="303530" y="1793240"/>
            <a:ext cx="4488815" cy="327152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7038975"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2.5 Kotter's eight-step model</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sp>
        <p:nvSpPr>
          <p:cNvPr id="8" name="文本框 7"/>
          <p:cNvSpPr txBox="1"/>
          <p:nvPr/>
        </p:nvSpPr>
        <p:spPr>
          <a:xfrm>
            <a:off x="4513580" y="1083310"/>
            <a:ext cx="7625715" cy="5262245"/>
          </a:xfrm>
          <a:prstGeom prst="rect">
            <a:avLst/>
          </a:prstGeom>
          <a:noFill/>
        </p:spPr>
        <p:txBody>
          <a:bodyPr wrap="square" rtlCol="0">
            <a:spAutoFit/>
          </a:bodyPr>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Establish a sense of urgency: </a:t>
            </a:r>
            <a:r>
              <a:rPr lang="zh-CN" altLang="en-US" sz="1400">
                <a:latin typeface="Times New Roman" panose="02020603050405020304" charset="0"/>
                <a:cs typeface="Times New Roman" panose="02020603050405020304" charset="0"/>
              </a:rPr>
              <a:t>In the early 2000s, Netflix faced the decline of its DVD rental business and the emergence of new competitors in the entertainment industry. This sense of urgency led Netflix to launch its streaming service.</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Form a powerful coalition:</a:t>
            </a:r>
            <a:r>
              <a:rPr lang="zh-CN" altLang="en-US" sz="1400">
                <a:latin typeface="Times New Roman" panose="02020603050405020304" charset="0"/>
                <a:cs typeface="Times New Roman" panose="02020603050405020304" charset="0"/>
              </a:rPr>
              <a:t> Netflix's CEO, Reed Hastings, was a key driving force behind the company's transformation.</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Create a vision for change: </a:t>
            </a:r>
            <a:r>
              <a:rPr lang="zh-CN" altLang="en-US" sz="1400">
                <a:latin typeface="Times New Roman" panose="02020603050405020304" charset="0"/>
                <a:cs typeface="Times New Roman" panose="02020603050405020304" charset="0"/>
              </a:rPr>
              <a:t>Netflix's vision was to become the world's leading internet television network, offering a wide range of original and licensed content to subscribers around the globe.</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Communicate the vision: </a:t>
            </a:r>
            <a:r>
              <a:rPr lang="zh-CN" altLang="en-US" sz="1400">
                <a:latin typeface="Times New Roman" panose="02020603050405020304" charset="0"/>
                <a:cs typeface="Times New Roman" panose="02020603050405020304" charset="0"/>
              </a:rPr>
              <a:t>Netflix's leaders communicated the company's vision through various channels, such as public statements, press releases, and investor presentations.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Empower others to act on the vision: </a:t>
            </a:r>
            <a:r>
              <a:rPr lang="zh-CN" altLang="en-US" sz="1400">
                <a:latin typeface="Times New Roman" panose="02020603050405020304" charset="0"/>
                <a:cs typeface="Times New Roman" panose="02020603050405020304" charset="0"/>
              </a:rPr>
              <a:t>Netflix empowered its employees to take risks and experiment with new ideas, which helped the company to develop innovative products and services.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Create short-term wins:</a:t>
            </a:r>
            <a:r>
              <a:rPr lang="zh-CN" altLang="en-US" sz="1400">
                <a:latin typeface="Times New Roman" panose="02020603050405020304" charset="0"/>
                <a:cs typeface="Times New Roman" panose="02020603050405020304" charset="0"/>
              </a:rPr>
              <a:t> Netflix's shift to original content was a major win for the company.</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Consolidate gains and produce more change:</a:t>
            </a:r>
            <a:r>
              <a:rPr lang="zh-CN" altLang="en-US" sz="1400">
                <a:latin typeface="Times New Roman" panose="02020603050405020304" charset="0"/>
                <a:cs typeface="Times New Roman" panose="02020603050405020304" charset="0"/>
              </a:rPr>
              <a:t> Netflix has continued to innovate and disrupt the entertainment industry by investing in new technologies and expanding its offerings to new markets.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Anchor new approaches in the organization's culture:</a:t>
            </a:r>
            <a:r>
              <a:rPr lang="zh-CN" altLang="en-US" sz="1400">
                <a:latin typeface="Times New Roman" panose="02020603050405020304" charset="0"/>
                <a:cs typeface="Times New Roman" panose="02020603050405020304" charset="0"/>
              </a:rPr>
              <a:t> Netflix's culture of innovation and risk-taking has become a key part of its identity. </a:t>
            </a:r>
            <a:endParaRPr lang="zh-CN" altLang="en-US" sz="1400">
              <a:latin typeface="Times New Roman" panose="02020603050405020304" charset="0"/>
              <a:cs typeface="Times New Roman" panose="02020603050405020304" charset="0"/>
            </a:endParaRPr>
          </a:p>
        </p:txBody>
      </p:sp>
      <p:pic>
        <p:nvPicPr>
          <p:cNvPr id="9" name="图片 8"/>
          <p:cNvPicPr>
            <a:picLocks noChangeAspect="1"/>
          </p:cNvPicPr>
          <p:nvPr/>
        </p:nvPicPr>
        <p:blipFill>
          <a:blip r:embed="rId1"/>
          <a:stretch>
            <a:fillRect/>
          </a:stretch>
        </p:blipFill>
        <p:spPr>
          <a:xfrm>
            <a:off x="469265" y="1638300"/>
            <a:ext cx="3810000" cy="306260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20" name="文本框 19"/>
          <p:cNvSpPr txBox="1"/>
          <p:nvPr/>
        </p:nvSpPr>
        <p:spPr>
          <a:xfrm>
            <a:off x="5389245" y="1988820"/>
            <a:ext cx="4485640" cy="1198880"/>
          </a:xfrm>
          <a:prstGeom prst="rect">
            <a:avLst/>
          </a:prstGeom>
          <a:noFill/>
        </p:spPr>
        <p:txBody>
          <a:bodyPr wrap="square" rtlCol="0">
            <a:spAutoFit/>
          </a:bodyPr>
          <a:lstStyle/>
          <a:p>
            <a:r>
              <a:rPr lang="en-US" altLang="zh-CN"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rPr>
              <a:t>PART 03</a:t>
            </a:r>
            <a:endParaRPr lang="zh-CN" altLang="en-US"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endParaRPr>
          </a:p>
        </p:txBody>
      </p:sp>
      <p:sp>
        <p:nvSpPr>
          <p:cNvPr id="11" name="文本框 10"/>
          <p:cNvSpPr txBox="1"/>
          <p:nvPr>
            <p:custDataLst>
              <p:tags r:id="rId3"/>
            </p:custDataLst>
          </p:nvPr>
        </p:nvSpPr>
        <p:spPr>
          <a:xfrm>
            <a:off x="5541010" y="3288665"/>
            <a:ext cx="3787140" cy="768350"/>
          </a:xfrm>
          <a:prstGeom prst="rect">
            <a:avLst/>
          </a:prstGeom>
          <a:noFill/>
        </p:spPr>
        <p:txBody>
          <a:bodyPr wrap="square" rtlCol="0">
            <a:spAutoFit/>
          </a:bodyPr>
          <a:p>
            <a:pPr algn="l"/>
            <a:r>
              <a:rPr lang="zh-CN" altLang="en-US" sz="4400" b="1" dirty="0">
                <a:solidFill>
                  <a:schemeClr val="tx1">
                    <a:lumMod val="85000"/>
                    <a:lumOff val="15000"/>
                  </a:schemeClr>
                </a:solidFill>
                <a:latin typeface="Times New Roman" panose="02020603050405020304" charset="0"/>
                <a:cs typeface="Times New Roman" panose="02020603050405020304" charset="0"/>
                <a:sym typeface="+mn-lt"/>
              </a:rPr>
              <a:t>Conclusion</a:t>
            </a:r>
            <a:endParaRPr lang="zh-CN" altLang="en-US" sz="4400" b="1" dirty="0">
              <a:solidFill>
                <a:schemeClr val="tx1">
                  <a:lumMod val="85000"/>
                  <a:lumOff val="15000"/>
                </a:schemeClr>
              </a:solidFill>
              <a:cs typeface="+mn-ea"/>
              <a:sym typeface="+mn-lt"/>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4984750" cy="583565"/>
          </a:xfrm>
          <a:prstGeom prst="rect">
            <a:avLst/>
          </a:prstGeom>
          <a:noFill/>
        </p:spPr>
        <p:txBody>
          <a:bodyPr wrap="square" rtlCol="0">
            <a:spAutoFit/>
          </a:bodyPr>
          <a:lstStyle/>
          <a:p>
            <a:pPr algn="l"/>
            <a:r>
              <a:rPr lang="en-US" altLang="zh-CN" sz="3200" b="1" dirty="0">
                <a:solidFill>
                  <a:schemeClr val="tx1">
                    <a:lumMod val="85000"/>
                    <a:lumOff val="15000"/>
                  </a:schemeClr>
                </a:solidFill>
                <a:latin typeface="Times New Roman" panose="02020603050405020304" charset="0"/>
                <a:cs typeface="Times New Roman" panose="02020603050405020304" charset="0"/>
                <a:sym typeface="+mn-lt"/>
              </a:rPr>
              <a:t>3</a:t>
            </a:r>
            <a:r>
              <a:rPr lang="zh-CN" altLang="en-US" sz="3200" b="1" dirty="0">
                <a:solidFill>
                  <a:schemeClr val="tx1">
                    <a:lumMod val="85000"/>
                    <a:lumOff val="15000"/>
                  </a:schemeClr>
                </a:solidFill>
                <a:latin typeface="Times New Roman" panose="02020603050405020304" charset="0"/>
                <a:cs typeface="Times New Roman" panose="02020603050405020304" charset="0"/>
                <a:sym typeface="+mn-lt"/>
              </a:rPr>
              <a:t>、Conclusion</a:t>
            </a:r>
            <a:endParaRPr lang="zh-CN" altLang="en-US" sz="3200" b="1" dirty="0">
              <a:solidFill>
                <a:schemeClr val="tx1">
                  <a:lumMod val="85000"/>
                  <a:lumOff val="15000"/>
                </a:schemeClr>
              </a:solidFill>
              <a:cs typeface="+mn-ea"/>
              <a:sym typeface="+mn-lt"/>
            </a:endParaRPr>
          </a:p>
        </p:txBody>
      </p:sp>
      <p:sp>
        <p:nvSpPr>
          <p:cNvPr id="29" name="Freeform 13"/>
          <p:cNvSpPr>
            <a:spLocks noEditPoints="1"/>
          </p:cNvSpPr>
          <p:nvPr/>
        </p:nvSpPr>
        <p:spPr bwMode="auto">
          <a:xfrm>
            <a:off x="810937" y="1278136"/>
            <a:ext cx="2923181" cy="3455962"/>
          </a:xfrm>
          <a:custGeom>
            <a:avLst/>
            <a:gdLst>
              <a:gd name="T0" fmla="*/ 774 w 1058"/>
              <a:gd name="T1" fmla="*/ 1252 h 1252"/>
              <a:gd name="T2" fmla="*/ 283 w 1058"/>
              <a:gd name="T3" fmla="*/ 1252 h 1252"/>
              <a:gd name="T4" fmla="*/ 248 w 1058"/>
              <a:gd name="T5" fmla="*/ 1218 h 1252"/>
              <a:gd name="T6" fmla="*/ 142 w 1058"/>
              <a:gd name="T7" fmla="*/ 887 h 1252"/>
              <a:gd name="T8" fmla="*/ 110 w 1058"/>
              <a:gd name="T9" fmla="*/ 831 h 1252"/>
              <a:gd name="T10" fmla="*/ 0 w 1058"/>
              <a:gd name="T11" fmla="*/ 529 h 1252"/>
              <a:gd name="T12" fmla="*/ 529 w 1058"/>
              <a:gd name="T13" fmla="*/ 0 h 1252"/>
              <a:gd name="T14" fmla="*/ 1058 w 1058"/>
              <a:gd name="T15" fmla="*/ 529 h 1252"/>
              <a:gd name="T16" fmla="*/ 947 w 1058"/>
              <a:gd name="T17" fmla="*/ 831 h 1252"/>
              <a:gd name="T18" fmla="*/ 916 w 1058"/>
              <a:gd name="T19" fmla="*/ 887 h 1252"/>
              <a:gd name="T20" fmla="*/ 810 w 1058"/>
              <a:gd name="T21" fmla="*/ 1218 h 1252"/>
              <a:gd name="T22" fmla="*/ 774 w 1058"/>
              <a:gd name="T23" fmla="*/ 1252 h 1252"/>
              <a:gd name="T24" fmla="*/ 315 w 1058"/>
              <a:gd name="T25" fmla="*/ 1180 h 1252"/>
              <a:gd name="T26" fmla="*/ 742 w 1058"/>
              <a:gd name="T27" fmla="*/ 1180 h 1252"/>
              <a:gd name="T28" fmla="*/ 851 w 1058"/>
              <a:gd name="T29" fmla="*/ 857 h 1252"/>
              <a:gd name="T30" fmla="*/ 885 w 1058"/>
              <a:gd name="T31" fmla="*/ 794 h 1252"/>
              <a:gd name="T32" fmla="*/ 986 w 1058"/>
              <a:gd name="T33" fmla="*/ 529 h 1252"/>
              <a:gd name="T34" fmla="*/ 529 w 1058"/>
              <a:gd name="T35" fmla="*/ 72 h 1252"/>
              <a:gd name="T36" fmla="*/ 72 w 1058"/>
              <a:gd name="T37" fmla="*/ 529 h 1252"/>
              <a:gd name="T38" fmla="*/ 172 w 1058"/>
              <a:gd name="T39" fmla="*/ 794 h 1252"/>
              <a:gd name="T40" fmla="*/ 207 w 1058"/>
              <a:gd name="T41" fmla="*/ 857 h 1252"/>
              <a:gd name="T42" fmla="*/ 315 w 1058"/>
              <a:gd name="T43" fmla="*/ 1180 h 1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58" h="1252">
                <a:moveTo>
                  <a:pt x="774" y="1252"/>
                </a:moveTo>
                <a:cubicBezTo>
                  <a:pt x="283" y="1252"/>
                  <a:pt x="283" y="1252"/>
                  <a:pt x="283" y="1252"/>
                </a:cubicBezTo>
                <a:cubicBezTo>
                  <a:pt x="264" y="1252"/>
                  <a:pt x="249" y="1237"/>
                  <a:pt x="248" y="1218"/>
                </a:cubicBezTo>
                <a:cubicBezTo>
                  <a:pt x="247" y="1217"/>
                  <a:pt x="239" y="1097"/>
                  <a:pt x="142" y="887"/>
                </a:cubicBezTo>
                <a:cubicBezTo>
                  <a:pt x="135" y="873"/>
                  <a:pt x="123" y="853"/>
                  <a:pt x="110" y="831"/>
                </a:cubicBezTo>
                <a:cubicBezTo>
                  <a:pt x="66" y="755"/>
                  <a:pt x="0" y="640"/>
                  <a:pt x="0" y="529"/>
                </a:cubicBezTo>
                <a:cubicBezTo>
                  <a:pt x="0" y="238"/>
                  <a:pt x="237" y="0"/>
                  <a:pt x="529" y="0"/>
                </a:cubicBezTo>
                <a:cubicBezTo>
                  <a:pt x="820" y="0"/>
                  <a:pt x="1058" y="238"/>
                  <a:pt x="1058" y="529"/>
                </a:cubicBezTo>
                <a:cubicBezTo>
                  <a:pt x="1058" y="640"/>
                  <a:pt x="991" y="755"/>
                  <a:pt x="947" y="831"/>
                </a:cubicBezTo>
                <a:cubicBezTo>
                  <a:pt x="934" y="853"/>
                  <a:pt x="923" y="873"/>
                  <a:pt x="916" y="887"/>
                </a:cubicBezTo>
                <a:cubicBezTo>
                  <a:pt x="818" y="1097"/>
                  <a:pt x="810" y="1217"/>
                  <a:pt x="810" y="1218"/>
                </a:cubicBezTo>
                <a:cubicBezTo>
                  <a:pt x="809" y="1237"/>
                  <a:pt x="793" y="1252"/>
                  <a:pt x="774" y="1252"/>
                </a:cubicBezTo>
                <a:close/>
                <a:moveTo>
                  <a:pt x="315" y="1180"/>
                </a:moveTo>
                <a:cubicBezTo>
                  <a:pt x="742" y="1180"/>
                  <a:pt x="742" y="1180"/>
                  <a:pt x="742" y="1180"/>
                </a:cubicBezTo>
                <a:cubicBezTo>
                  <a:pt x="751" y="1127"/>
                  <a:pt x="776" y="1017"/>
                  <a:pt x="851" y="857"/>
                </a:cubicBezTo>
                <a:cubicBezTo>
                  <a:pt x="859" y="840"/>
                  <a:pt x="871" y="819"/>
                  <a:pt x="885" y="794"/>
                </a:cubicBezTo>
                <a:cubicBezTo>
                  <a:pt x="928" y="721"/>
                  <a:pt x="986" y="621"/>
                  <a:pt x="986" y="529"/>
                </a:cubicBezTo>
                <a:cubicBezTo>
                  <a:pt x="986" y="277"/>
                  <a:pt x="781" y="72"/>
                  <a:pt x="529" y="72"/>
                </a:cubicBezTo>
                <a:cubicBezTo>
                  <a:pt x="277" y="72"/>
                  <a:pt x="72" y="277"/>
                  <a:pt x="72" y="529"/>
                </a:cubicBezTo>
                <a:cubicBezTo>
                  <a:pt x="72" y="621"/>
                  <a:pt x="130" y="721"/>
                  <a:pt x="172" y="794"/>
                </a:cubicBezTo>
                <a:cubicBezTo>
                  <a:pt x="187" y="819"/>
                  <a:pt x="199" y="840"/>
                  <a:pt x="207" y="857"/>
                </a:cubicBezTo>
                <a:cubicBezTo>
                  <a:pt x="281" y="1017"/>
                  <a:pt x="307" y="1127"/>
                  <a:pt x="315" y="1180"/>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sp>
        <p:nvSpPr>
          <p:cNvPr id="30" name="Freeform 16"/>
          <p:cNvSpPr>
            <a:spLocks noEditPoints="1"/>
          </p:cNvSpPr>
          <p:nvPr/>
        </p:nvSpPr>
        <p:spPr bwMode="auto">
          <a:xfrm>
            <a:off x="1524672" y="4965055"/>
            <a:ext cx="1494000" cy="1198362"/>
          </a:xfrm>
          <a:custGeom>
            <a:avLst/>
            <a:gdLst>
              <a:gd name="T0" fmla="*/ 495 w 541"/>
              <a:gd name="T1" fmla="*/ 223 h 434"/>
              <a:gd name="T2" fmla="*/ 540 w 541"/>
              <a:gd name="T3" fmla="*/ 168 h 434"/>
              <a:gd name="T4" fmla="*/ 494 w 541"/>
              <a:gd name="T5" fmla="*/ 112 h 434"/>
              <a:gd name="T6" fmla="*/ 540 w 541"/>
              <a:gd name="T7" fmla="*/ 57 h 434"/>
              <a:gd name="T8" fmla="*/ 483 w 541"/>
              <a:gd name="T9" fmla="*/ 0 h 434"/>
              <a:gd name="T10" fmla="*/ 56 w 541"/>
              <a:gd name="T11" fmla="*/ 0 h 434"/>
              <a:gd name="T12" fmla="*/ 0 w 541"/>
              <a:gd name="T13" fmla="*/ 56 h 434"/>
              <a:gd name="T14" fmla="*/ 46 w 541"/>
              <a:gd name="T15" fmla="*/ 112 h 434"/>
              <a:gd name="T16" fmla="*/ 0 w 541"/>
              <a:gd name="T17" fmla="*/ 167 h 434"/>
              <a:gd name="T18" fmla="*/ 46 w 541"/>
              <a:gd name="T19" fmla="*/ 223 h 434"/>
              <a:gd name="T20" fmla="*/ 1 w 541"/>
              <a:gd name="T21" fmla="*/ 278 h 434"/>
              <a:gd name="T22" fmla="*/ 57 w 541"/>
              <a:gd name="T23" fmla="*/ 334 h 434"/>
              <a:gd name="T24" fmla="*/ 157 w 541"/>
              <a:gd name="T25" fmla="*/ 334 h 434"/>
              <a:gd name="T26" fmla="*/ 161 w 541"/>
              <a:gd name="T27" fmla="*/ 351 h 434"/>
              <a:gd name="T28" fmla="*/ 272 w 541"/>
              <a:gd name="T29" fmla="*/ 433 h 434"/>
              <a:gd name="T30" fmla="*/ 383 w 541"/>
              <a:gd name="T31" fmla="*/ 335 h 434"/>
              <a:gd name="T32" fmla="*/ 484 w 541"/>
              <a:gd name="T33" fmla="*/ 335 h 434"/>
              <a:gd name="T34" fmla="*/ 541 w 541"/>
              <a:gd name="T35" fmla="*/ 278 h 434"/>
              <a:gd name="T36" fmla="*/ 495 w 541"/>
              <a:gd name="T37" fmla="*/ 223 h 434"/>
              <a:gd name="T38" fmla="*/ 423 w 541"/>
              <a:gd name="T39" fmla="*/ 241 h 434"/>
              <a:gd name="T40" fmla="*/ 118 w 541"/>
              <a:gd name="T41" fmla="*/ 241 h 434"/>
              <a:gd name="T42" fmla="*/ 104 w 541"/>
              <a:gd name="T43" fmla="*/ 227 h 434"/>
              <a:gd name="T44" fmla="*/ 118 w 541"/>
              <a:gd name="T45" fmla="*/ 213 h 434"/>
              <a:gd name="T46" fmla="*/ 423 w 541"/>
              <a:gd name="T47" fmla="*/ 213 h 434"/>
              <a:gd name="T48" fmla="*/ 437 w 541"/>
              <a:gd name="T49" fmla="*/ 227 h 434"/>
              <a:gd name="T50" fmla="*/ 423 w 541"/>
              <a:gd name="T51" fmla="*/ 241 h 434"/>
              <a:gd name="T52" fmla="*/ 423 w 541"/>
              <a:gd name="T53" fmla="*/ 116 h 434"/>
              <a:gd name="T54" fmla="*/ 118 w 541"/>
              <a:gd name="T55" fmla="*/ 116 h 434"/>
              <a:gd name="T56" fmla="*/ 104 w 541"/>
              <a:gd name="T57" fmla="*/ 102 h 434"/>
              <a:gd name="T58" fmla="*/ 118 w 541"/>
              <a:gd name="T59" fmla="*/ 88 h 434"/>
              <a:gd name="T60" fmla="*/ 423 w 541"/>
              <a:gd name="T61" fmla="*/ 88 h 434"/>
              <a:gd name="T62" fmla="*/ 437 w 541"/>
              <a:gd name="T63" fmla="*/ 102 h 434"/>
              <a:gd name="T64" fmla="*/ 423 w 541"/>
              <a:gd name="T65" fmla="*/ 116 h 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1" h="434">
                <a:moveTo>
                  <a:pt x="495" y="223"/>
                </a:moveTo>
                <a:cubicBezTo>
                  <a:pt x="521" y="218"/>
                  <a:pt x="540" y="195"/>
                  <a:pt x="540" y="168"/>
                </a:cubicBezTo>
                <a:cubicBezTo>
                  <a:pt x="540" y="140"/>
                  <a:pt x="520" y="117"/>
                  <a:pt x="494" y="112"/>
                </a:cubicBezTo>
                <a:cubicBezTo>
                  <a:pt x="520" y="107"/>
                  <a:pt x="540" y="84"/>
                  <a:pt x="540" y="57"/>
                </a:cubicBezTo>
                <a:cubicBezTo>
                  <a:pt x="540" y="26"/>
                  <a:pt x="514" y="0"/>
                  <a:pt x="483" y="0"/>
                </a:cubicBezTo>
                <a:cubicBezTo>
                  <a:pt x="56" y="0"/>
                  <a:pt x="56" y="0"/>
                  <a:pt x="56" y="0"/>
                </a:cubicBezTo>
                <a:cubicBezTo>
                  <a:pt x="25" y="0"/>
                  <a:pt x="0" y="25"/>
                  <a:pt x="0" y="56"/>
                </a:cubicBezTo>
                <a:cubicBezTo>
                  <a:pt x="0" y="84"/>
                  <a:pt x="20" y="107"/>
                  <a:pt x="46" y="112"/>
                </a:cubicBezTo>
                <a:cubicBezTo>
                  <a:pt x="20" y="117"/>
                  <a:pt x="0" y="140"/>
                  <a:pt x="0" y="167"/>
                </a:cubicBezTo>
                <a:cubicBezTo>
                  <a:pt x="0" y="195"/>
                  <a:pt x="20" y="218"/>
                  <a:pt x="46" y="223"/>
                </a:cubicBezTo>
                <a:cubicBezTo>
                  <a:pt x="20" y="228"/>
                  <a:pt x="1" y="250"/>
                  <a:pt x="1" y="278"/>
                </a:cubicBezTo>
                <a:cubicBezTo>
                  <a:pt x="1" y="309"/>
                  <a:pt x="26" y="334"/>
                  <a:pt x="57" y="334"/>
                </a:cubicBezTo>
                <a:cubicBezTo>
                  <a:pt x="157" y="334"/>
                  <a:pt x="157" y="334"/>
                  <a:pt x="157" y="334"/>
                </a:cubicBezTo>
                <a:cubicBezTo>
                  <a:pt x="158" y="340"/>
                  <a:pt x="159" y="345"/>
                  <a:pt x="161" y="351"/>
                </a:cubicBezTo>
                <a:cubicBezTo>
                  <a:pt x="175" y="399"/>
                  <a:pt x="219" y="434"/>
                  <a:pt x="272" y="433"/>
                </a:cubicBezTo>
                <a:cubicBezTo>
                  <a:pt x="331" y="433"/>
                  <a:pt x="380" y="392"/>
                  <a:pt x="383" y="335"/>
                </a:cubicBezTo>
                <a:cubicBezTo>
                  <a:pt x="484" y="335"/>
                  <a:pt x="484" y="335"/>
                  <a:pt x="484" y="335"/>
                </a:cubicBezTo>
                <a:cubicBezTo>
                  <a:pt x="515" y="335"/>
                  <a:pt x="541" y="309"/>
                  <a:pt x="541" y="278"/>
                </a:cubicBezTo>
                <a:cubicBezTo>
                  <a:pt x="541" y="251"/>
                  <a:pt x="521" y="228"/>
                  <a:pt x="495" y="223"/>
                </a:cubicBezTo>
                <a:close/>
                <a:moveTo>
                  <a:pt x="423" y="241"/>
                </a:moveTo>
                <a:cubicBezTo>
                  <a:pt x="118" y="241"/>
                  <a:pt x="118" y="241"/>
                  <a:pt x="118" y="241"/>
                </a:cubicBezTo>
                <a:cubicBezTo>
                  <a:pt x="110" y="241"/>
                  <a:pt x="104" y="234"/>
                  <a:pt x="104" y="227"/>
                </a:cubicBezTo>
                <a:cubicBezTo>
                  <a:pt x="104" y="219"/>
                  <a:pt x="110" y="213"/>
                  <a:pt x="118" y="213"/>
                </a:cubicBezTo>
                <a:cubicBezTo>
                  <a:pt x="423" y="213"/>
                  <a:pt x="423" y="213"/>
                  <a:pt x="423" y="213"/>
                </a:cubicBezTo>
                <a:cubicBezTo>
                  <a:pt x="431" y="213"/>
                  <a:pt x="437" y="219"/>
                  <a:pt x="437" y="227"/>
                </a:cubicBezTo>
                <a:cubicBezTo>
                  <a:pt x="437" y="234"/>
                  <a:pt x="431" y="241"/>
                  <a:pt x="423" y="241"/>
                </a:cubicBezTo>
                <a:close/>
                <a:moveTo>
                  <a:pt x="423" y="116"/>
                </a:moveTo>
                <a:cubicBezTo>
                  <a:pt x="118" y="116"/>
                  <a:pt x="118" y="116"/>
                  <a:pt x="118" y="116"/>
                </a:cubicBezTo>
                <a:cubicBezTo>
                  <a:pt x="110" y="116"/>
                  <a:pt x="104" y="110"/>
                  <a:pt x="104" y="102"/>
                </a:cubicBezTo>
                <a:cubicBezTo>
                  <a:pt x="104" y="95"/>
                  <a:pt x="110" y="88"/>
                  <a:pt x="118" y="88"/>
                </a:cubicBezTo>
                <a:cubicBezTo>
                  <a:pt x="423" y="88"/>
                  <a:pt x="423" y="88"/>
                  <a:pt x="423" y="88"/>
                </a:cubicBezTo>
                <a:cubicBezTo>
                  <a:pt x="431" y="88"/>
                  <a:pt x="437" y="95"/>
                  <a:pt x="437" y="102"/>
                </a:cubicBezTo>
                <a:cubicBezTo>
                  <a:pt x="437" y="110"/>
                  <a:pt x="431" y="116"/>
                  <a:pt x="423" y="116"/>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grpSp>
        <p:nvGrpSpPr>
          <p:cNvPr id="31" name="Group 12"/>
          <p:cNvGrpSpPr/>
          <p:nvPr/>
        </p:nvGrpSpPr>
        <p:grpSpPr>
          <a:xfrm>
            <a:off x="1120030" y="1680169"/>
            <a:ext cx="2300613" cy="2059155"/>
            <a:chOff x="8169276" y="952501"/>
            <a:chExt cx="3781424" cy="3384550"/>
          </a:xfrm>
          <a:solidFill>
            <a:srgbClr val="E9CCA9"/>
          </a:solidFill>
        </p:grpSpPr>
        <p:sp>
          <p:nvSpPr>
            <p:cNvPr id="32" name="Freeform 10"/>
            <p:cNvSpPr/>
            <p:nvPr/>
          </p:nvSpPr>
          <p:spPr bwMode="auto">
            <a:xfrm>
              <a:off x="9297988" y="1533526"/>
              <a:ext cx="1392237" cy="1004888"/>
            </a:xfrm>
            <a:custGeom>
              <a:avLst/>
              <a:gdLst>
                <a:gd name="T0" fmla="*/ 142 w 370"/>
                <a:gd name="T1" fmla="*/ 228 h 267"/>
                <a:gd name="T2" fmla="*/ 241 w 370"/>
                <a:gd name="T3" fmla="*/ 248 h 267"/>
                <a:gd name="T4" fmla="*/ 303 w 370"/>
                <a:gd name="T5" fmla="*/ 226 h 267"/>
                <a:gd name="T6" fmla="*/ 368 w 370"/>
                <a:gd name="T7" fmla="*/ 107 h 267"/>
                <a:gd name="T8" fmla="*/ 278 w 370"/>
                <a:gd name="T9" fmla="*/ 11 h 267"/>
                <a:gd name="T10" fmla="*/ 179 w 370"/>
                <a:gd name="T11" fmla="*/ 58 h 267"/>
                <a:gd name="T12" fmla="*/ 168 w 370"/>
                <a:gd name="T13" fmla="*/ 65 h 267"/>
                <a:gd name="T14" fmla="*/ 155 w 370"/>
                <a:gd name="T15" fmla="*/ 60 h 267"/>
                <a:gd name="T16" fmla="*/ 67 w 370"/>
                <a:gd name="T17" fmla="*/ 47 h 267"/>
                <a:gd name="T18" fmla="*/ 0 w 370"/>
                <a:gd name="T19" fmla="*/ 116 h 267"/>
                <a:gd name="T20" fmla="*/ 9 w 370"/>
                <a:gd name="T21" fmla="*/ 121 h 267"/>
                <a:gd name="T22" fmla="*/ 84 w 370"/>
                <a:gd name="T23" fmla="*/ 267 h 267"/>
                <a:gd name="T24" fmla="*/ 142 w 370"/>
                <a:gd name="T25" fmla="*/ 228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0" h="267">
                  <a:moveTo>
                    <a:pt x="142" y="228"/>
                  </a:moveTo>
                  <a:cubicBezTo>
                    <a:pt x="189" y="219"/>
                    <a:pt x="225" y="237"/>
                    <a:pt x="241" y="248"/>
                  </a:cubicBezTo>
                  <a:cubicBezTo>
                    <a:pt x="253" y="241"/>
                    <a:pt x="275" y="230"/>
                    <a:pt x="303" y="226"/>
                  </a:cubicBezTo>
                  <a:cubicBezTo>
                    <a:pt x="304" y="191"/>
                    <a:pt x="319" y="134"/>
                    <a:pt x="368" y="107"/>
                  </a:cubicBezTo>
                  <a:cubicBezTo>
                    <a:pt x="370" y="82"/>
                    <a:pt x="350" y="22"/>
                    <a:pt x="278" y="11"/>
                  </a:cubicBezTo>
                  <a:cubicBezTo>
                    <a:pt x="211" y="0"/>
                    <a:pt x="181" y="56"/>
                    <a:pt x="179" y="58"/>
                  </a:cubicBezTo>
                  <a:cubicBezTo>
                    <a:pt x="177" y="62"/>
                    <a:pt x="173" y="65"/>
                    <a:pt x="168" y="65"/>
                  </a:cubicBezTo>
                  <a:cubicBezTo>
                    <a:pt x="163" y="66"/>
                    <a:pt x="158" y="64"/>
                    <a:pt x="155" y="60"/>
                  </a:cubicBezTo>
                  <a:cubicBezTo>
                    <a:pt x="155" y="59"/>
                    <a:pt x="133" y="32"/>
                    <a:pt x="67" y="47"/>
                  </a:cubicBezTo>
                  <a:cubicBezTo>
                    <a:pt x="14" y="60"/>
                    <a:pt x="2" y="101"/>
                    <a:pt x="0" y="116"/>
                  </a:cubicBezTo>
                  <a:cubicBezTo>
                    <a:pt x="3" y="117"/>
                    <a:pt x="6" y="119"/>
                    <a:pt x="9" y="121"/>
                  </a:cubicBezTo>
                  <a:cubicBezTo>
                    <a:pt x="63" y="161"/>
                    <a:pt x="80" y="224"/>
                    <a:pt x="84" y="267"/>
                  </a:cubicBezTo>
                  <a:cubicBezTo>
                    <a:pt x="96" y="250"/>
                    <a:pt x="114" y="234"/>
                    <a:pt x="142" y="228"/>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sp>
          <p:nvSpPr>
            <p:cNvPr id="33" name="Freeform 11"/>
            <p:cNvSpPr/>
            <p:nvPr/>
          </p:nvSpPr>
          <p:spPr bwMode="auto">
            <a:xfrm>
              <a:off x="8169276" y="952501"/>
              <a:ext cx="3781424" cy="3384550"/>
            </a:xfrm>
            <a:custGeom>
              <a:avLst/>
              <a:gdLst>
                <a:gd name="T0" fmla="*/ 932 w 1005"/>
                <a:gd name="T1" fmla="*/ 313 h 899"/>
                <a:gd name="T2" fmla="*/ 693 w 1005"/>
                <a:gd name="T3" fmla="*/ 126 h 899"/>
                <a:gd name="T4" fmla="*/ 192 w 1005"/>
                <a:gd name="T5" fmla="*/ 181 h 899"/>
                <a:gd name="T6" fmla="*/ 261 w 1005"/>
                <a:gd name="T7" fmla="*/ 549 h 899"/>
                <a:gd name="T8" fmla="*/ 292 w 1005"/>
                <a:gd name="T9" fmla="*/ 298 h 899"/>
                <a:gd name="T10" fmla="*/ 155 w 1005"/>
                <a:gd name="T11" fmla="*/ 377 h 899"/>
                <a:gd name="T12" fmla="*/ 244 w 1005"/>
                <a:gd name="T13" fmla="*/ 409 h 899"/>
                <a:gd name="T14" fmla="*/ 255 w 1005"/>
                <a:gd name="T15" fmla="*/ 435 h 899"/>
                <a:gd name="T16" fmla="*/ 128 w 1005"/>
                <a:gd name="T17" fmla="*/ 388 h 899"/>
                <a:gd name="T18" fmla="*/ 274 w 1005"/>
                <a:gd name="T19" fmla="*/ 257 h 899"/>
                <a:gd name="T20" fmla="*/ 464 w 1005"/>
                <a:gd name="T21" fmla="*/ 184 h 899"/>
                <a:gd name="T22" fmla="*/ 673 w 1005"/>
                <a:gd name="T23" fmla="*/ 190 h 899"/>
                <a:gd name="T24" fmla="*/ 851 w 1005"/>
                <a:gd name="T25" fmla="*/ 291 h 899"/>
                <a:gd name="T26" fmla="*/ 914 w 1005"/>
                <a:gd name="T27" fmla="*/ 518 h 899"/>
                <a:gd name="T28" fmla="*/ 747 w 1005"/>
                <a:gd name="T29" fmla="*/ 572 h 899"/>
                <a:gd name="T30" fmla="*/ 474 w 1005"/>
                <a:gd name="T31" fmla="*/ 615 h 899"/>
                <a:gd name="T32" fmla="*/ 421 w 1005"/>
                <a:gd name="T33" fmla="*/ 572 h 899"/>
                <a:gd name="T34" fmla="*/ 446 w 1005"/>
                <a:gd name="T35" fmla="*/ 560 h 899"/>
                <a:gd name="T36" fmla="*/ 553 w 1005"/>
                <a:gd name="T37" fmla="*/ 547 h 899"/>
                <a:gd name="T38" fmla="*/ 854 w 1005"/>
                <a:gd name="T39" fmla="*/ 560 h 899"/>
                <a:gd name="T40" fmla="*/ 857 w 1005"/>
                <a:gd name="T41" fmla="*/ 427 h 899"/>
                <a:gd name="T42" fmla="*/ 831 w 1005"/>
                <a:gd name="T43" fmla="*/ 311 h 899"/>
                <a:gd name="T44" fmla="*/ 632 w 1005"/>
                <a:gd name="T45" fmla="*/ 378 h 899"/>
                <a:gd name="T46" fmla="*/ 742 w 1005"/>
                <a:gd name="T47" fmla="*/ 461 h 899"/>
                <a:gd name="T48" fmla="*/ 549 w 1005"/>
                <a:gd name="T49" fmla="*/ 430 h 899"/>
                <a:gd name="T50" fmla="*/ 447 w 1005"/>
                <a:gd name="T51" fmla="*/ 410 h 899"/>
                <a:gd name="T52" fmla="*/ 381 w 1005"/>
                <a:gd name="T53" fmla="*/ 488 h 899"/>
                <a:gd name="T54" fmla="*/ 300 w 1005"/>
                <a:gd name="T55" fmla="*/ 535 h 899"/>
                <a:gd name="T56" fmla="*/ 298 w 1005"/>
                <a:gd name="T57" fmla="*/ 538 h 899"/>
                <a:gd name="T58" fmla="*/ 274 w 1005"/>
                <a:gd name="T59" fmla="*/ 618 h 899"/>
                <a:gd name="T60" fmla="*/ 288 w 1005"/>
                <a:gd name="T61" fmla="*/ 665 h 899"/>
                <a:gd name="T62" fmla="*/ 352 w 1005"/>
                <a:gd name="T63" fmla="*/ 724 h 899"/>
                <a:gd name="T64" fmla="*/ 571 w 1005"/>
                <a:gd name="T65" fmla="*/ 769 h 899"/>
                <a:gd name="T66" fmla="*/ 570 w 1005"/>
                <a:gd name="T67" fmla="*/ 769 h 899"/>
                <a:gd name="T68" fmla="*/ 681 w 1005"/>
                <a:gd name="T69" fmla="*/ 675 h 899"/>
                <a:gd name="T70" fmla="*/ 650 w 1005"/>
                <a:gd name="T71" fmla="*/ 634 h 899"/>
                <a:gd name="T72" fmla="*/ 708 w 1005"/>
                <a:gd name="T73" fmla="*/ 665 h 899"/>
                <a:gd name="T74" fmla="*/ 691 w 1005"/>
                <a:gd name="T75" fmla="*/ 750 h 899"/>
                <a:gd name="T76" fmla="*/ 491 w 1005"/>
                <a:gd name="T77" fmla="*/ 785 h 899"/>
                <a:gd name="T78" fmla="*/ 787 w 1005"/>
                <a:gd name="T79" fmla="*/ 830 h 899"/>
                <a:gd name="T80" fmla="*/ 1001 w 1005"/>
                <a:gd name="T81" fmla="*/ 474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5" h="899">
                  <a:moveTo>
                    <a:pt x="1001" y="474"/>
                  </a:moveTo>
                  <a:cubicBezTo>
                    <a:pt x="997" y="357"/>
                    <a:pt x="932" y="313"/>
                    <a:pt x="932" y="313"/>
                  </a:cubicBezTo>
                  <a:cubicBezTo>
                    <a:pt x="932" y="313"/>
                    <a:pt x="924" y="257"/>
                    <a:pt x="873" y="197"/>
                  </a:cubicBezTo>
                  <a:cubicBezTo>
                    <a:pt x="794" y="111"/>
                    <a:pt x="693" y="126"/>
                    <a:pt x="693" y="126"/>
                  </a:cubicBezTo>
                  <a:cubicBezTo>
                    <a:pt x="563" y="0"/>
                    <a:pt x="430" y="97"/>
                    <a:pt x="430" y="97"/>
                  </a:cubicBezTo>
                  <a:cubicBezTo>
                    <a:pt x="245" y="36"/>
                    <a:pt x="192" y="181"/>
                    <a:pt x="192" y="181"/>
                  </a:cubicBezTo>
                  <a:cubicBezTo>
                    <a:pt x="86" y="193"/>
                    <a:pt x="0" y="317"/>
                    <a:pt x="77" y="450"/>
                  </a:cubicBezTo>
                  <a:cubicBezTo>
                    <a:pt x="136" y="552"/>
                    <a:pt x="224" y="554"/>
                    <a:pt x="261" y="549"/>
                  </a:cubicBezTo>
                  <a:cubicBezTo>
                    <a:pt x="274" y="517"/>
                    <a:pt x="300" y="481"/>
                    <a:pt x="357" y="465"/>
                  </a:cubicBezTo>
                  <a:cubicBezTo>
                    <a:pt x="358" y="459"/>
                    <a:pt x="365" y="350"/>
                    <a:pt x="292" y="298"/>
                  </a:cubicBezTo>
                  <a:cubicBezTo>
                    <a:pt x="249" y="267"/>
                    <a:pt x="201" y="275"/>
                    <a:pt x="174" y="295"/>
                  </a:cubicBezTo>
                  <a:cubicBezTo>
                    <a:pt x="149" y="315"/>
                    <a:pt x="142" y="345"/>
                    <a:pt x="155" y="377"/>
                  </a:cubicBezTo>
                  <a:cubicBezTo>
                    <a:pt x="161" y="394"/>
                    <a:pt x="171" y="405"/>
                    <a:pt x="185" y="411"/>
                  </a:cubicBezTo>
                  <a:cubicBezTo>
                    <a:pt x="212" y="422"/>
                    <a:pt x="243" y="409"/>
                    <a:pt x="244" y="409"/>
                  </a:cubicBezTo>
                  <a:cubicBezTo>
                    <a:pt x="251" y="406"/>
                    <a:pt x="259" y="410"/>
                    <a:pt x="262" y="417"/>
                  </a:cubicBezTo>
                  <a:cubicBezTo>
                    <a:pt x="265" y="424"/>
                    <a:pt x="262" y="432"/>
                    <a:pt x="255" y="435"/>
                  </a:cubicBezTo>
                  <a:cubicBezTo>
                    <a:pt x="253" y="436"/>
                    <a:pt x="212" y="453"/>
                    <a:pt x="174" y="437"/>
                  </a:cubicBezTo>
                  <a:cubicBezTo>
                    <a:pt x="154" y="429"/>
                    <a:pt x="138" y="412"/>
                    <a:pt x="128" y="388"/>
                  </a:cubicBezTo>
                  <a:cubicBezTo>
                    <a:pt x="111" y="343"/>
                    <a:pt x="122" y="300"/>
                    <a:pt x="157" y="273"/>
                  </a:cubicBezTo>
                  <a:cubicBezTo>
                    <a:pt x="189" y="248"/>
                    <a:pt x="234" y="243"/>
                    <a:pt x="274" y="257"/>
                  </a:cubicBezTo>
                  <a:cubicBezTo>
                    <a:pt x="281" y="227"/>
                    <a:pt x="304" y="187"/>
                    <a:pt x="361" y="174"/>
                  </a:cubicBezTo>
                  <a:cubicBezTo>
                    <a:pt x="415" y="161"/>
                    <a:pt x="447" y="173"/>
                    <a:pt x="464" y="184"/>
                  </a:cubicBezTo>
                  <a:cubicBezTo>
                    <a:pt x="484" y="158"/>
                    <a:pt x="524" y="127"/>
                    <a:pt x="582" y="137"/>
                  </a:cubicBezTo>
                  <a:cubicBezTo>
                    <a:pt x="631" y="145"/>
                    <a:pt x="658" y="170"/>
                    <a:pt x="673" y="190"/>
                  </a:cubicBezTo>
                  <a:cubicBezTo>
                    <a:pt x="686" y="208"/>
                    <a:pt x="694" y="230"/>
                    <a:pt x="696" y="250"/>
                  </a:cubicBezTo>
                  <a:cubicBezTo>
                    <a:pt x="751" y="237"/>
                    <a:pt x="814" y="253"/>
                    <a:pt x="851" y="291"/>
                  </a:cubicBezTo>
                  <a:cubicBezTo>
                    <a:pt x="881" y="322"/>
                    <a:pt x="892" y="365"/>
                    <a:pt x="881" y="411"/>
                  </a:cubicBezTo>
                  <a:cubicBezTo>
                    <a:pt x="895" y="424"/>
                    <a:pt x="922" y="459"/>
                    <a:pt x="914" y="518"/>
                  </a:cubicBezTo>
                  <a:cubicBezTo>
                    <a:pt x="910" y="549"/>
                    <a:pt x="893" y="573"/>
                    <a:pt x="866" y="586"/>
                  </a:cubicBezTo>
                  <a:cubicBezTo>
                    <a:pt x="831" y="602"/>
                    <a:pt x="785" y="596"/>
                    <a:pt x="747" y="572"/>
                  </a:cubicBezTo>
                  <a:cubicBezTo>
                    <a:pt x="693" y="538"/>
                    <a:pt x="609" y="536"/>
                    <a:pt x="571" y="568"/>
                  </a:cubicBezTo>
                  <a:cubicBezTo>
                    <a:pt x="541" y="593"/>
                    <a:pt x="507" y="618"/>
                    <a:pt x="474" y="615"/>
                  </a:cubicBezTo>
                  <a:cubicBezTo>
                    <a:pt x="472" y="615"/>
                    <a:pt x="469" y="615"/>
                    <a:pt x="466" y="614"/>
                  </a:cubicBezTo>
                  <a:cubicBezTo>
                    <a:pt x="447" y="610"/>
                    <a:pt x="432" y="596"/>
                    <a:pt x="421" y="572"/>
                  </a:cubicBezTo>
                  <a:cubicBezTo>
                    <a:pt x="417" y="565"/>
                    <a:pt x="420" y="557"/>
                    <a:pt x="427" y="554"/>
                  </a:cubicBezTo>
                  <a:cubicBezTo>
                    <a:pt x="434" y="550"/>
                    <a:pt x="443" y="553"/>
                    <a:pt x="446" y="560"/>
                  </a:cubicBezTo>
                  <a:cubicBezTo>
                    <a:pt x="453" y="576"/>
                    <a:pt x="462" y="584"/>
                    <a:pt x="473" y="586"/>
                  </a:cubicBezTo>
                  <a:cubicBezTo>
                    <a:pt x="496" y="592"/>
                    <a:pt x="530" y="566"/>
                    <a:pt x="553" y="547"/>
                  </a:cubicBezTo>
                  <a:cubicBezTo>
                    <a:pt x="601" y="506"/>
                    <a:pt x="697" y="507"/>
                    <a:pt x="762" y="548"/>
                  </a:cubicBezTo>
                  <a:cubicBezTo>
                    <a:pt x="792" y="567"/>
                    <a:pt x="828" y="572"/>
                    <a:pt x="854" y="560"/>
                  </a:cubicBezTo>
                  <a:cubicBezTo>
                    <a:pt x="872" y="552"/>
                    <a:pt x="883" y="536"/>
                    <a:pt x="886" y="514"/>
                  </a:cubicBezTo>
                  <a:cubicBezTo>
                    <a:pt x="895" y="455"/>
                    <a:pt x="858" y="427"/>
                    <a:pt x="857" y="427"/>
                  </a:cubicBezTo>
                  <a:cubicBezTo>
                    <a:pt x="852" y="424"/>
                    <a:pt x="850" y="418"/>
                    <a:pt x="852" y="412"/>
                  </a:cubicBezTo>
                  <a:cubicBezTo>
                    <a:pt x="863" y="372"/>
                    <a:pt x="856" y="337"/>
                    <a:pt x="831" y="311"/>
                  </a:cubicBezTo>
                  <a:cubicBezTo>
                    <a:pt x="800" y="280"/>
                    <a:pt x="747" y="266"/>
                    <a:pt x="702" y="278"/>
                  </a:cubicBezTo>
                  <a:cubicBezTo>
                    <a:pt x="642" y="293"/>
                    <a:pt x="633" y="357"/>
                    <a:pt x="632" y="378"/>
                  </a:cubicBezTo>
                  <a:cubicBezTo>
                    <a:pt x="667" y="380"/>
                    <a:pt x="707" y="396"/>
                    <a:pt x="744" y="441"/>
                  </a:cubicBezTo>
                  <a:cubicBezTo>
                    <a:pt x="749" y="447"/>
                    <a:pt x="748" y="456"/>
                    <a:pt x="742" y="461"/>
                  </a:cubicBezTo>
                  <a:cubicBezTo>
                    <a:pt x="736" y="466"/>
                    <a:pt x="727" y="465"/>
                    <a:pt x="722" y="459"/>
                  </a:cubicBezTo>
                  <a:cubicBezTo>
                    <a:pt x="643" y="362"/>
                    <a:pt x="552" y="428"/>
                    <a:pt x="549" y="430"/>
                  </a:cubicBezTo>
                  <a:cubicBezTo>
                    <a:pt x="543" y="434"/>
                    <a:pt x="536" y="434"/>
                    <a:pt x="531" y="430"/>
                  </a:cubicBezTo>
                  <a:cubicBezTo>
                    <a:pt x="529" y="429"/>
                    <a:pt x="496" y="400"/>
                    <a:pt x="447" y="410"/>
                  </a:cubicBezTo>
                  <a:cubicBezTo>
                    <a:pt x="401" y="419"/>
                    <a:pt x="393" y="476"/>
                    <a:pt x="393" y="476"/>
                  </a:cubicBezTo>
                  <a:cubicBezTo>
                    <a:pt x="392" y="482"/>
                    <a:pt x="387" y="487"/>
                    <a:pt x="381" y="488"/>
                  </a:cubicBezTo>
                  <a:cubicBezTo>
                    <a:pt x="339" y="496"/>
                    <a:pt x="315" y="514"/>
                    <a:pt x="300" y="535"/>
                  </a:cubicBezTo>
                  <a:cubicBezTo>
                    <a:pt x="300" y="535"/>
                    <a:pt x="300" y="535"/>
                    <a:pt x="300" y="535"/>
                  </a:cubicBezTo>
                  <a:cubicBezTo>
                    <a:pt x="300" y="535"/>
                    <a:pt x="300" y="535"/>
                    <a:pt x="300" y="535"/>
                  </a:cubicBezTo>
                  <a:cubicBezTo>
                    <a:pt x="299" y="536"/>
                    <a:pt x="299" y="537"/>
                    <a:pt x="298" y="538"/>
                  </a:cubicBezTo>
                  <a:cubicBezTo>
                    <a:pt x="278" y="568"/>
                    <a:pt x="273" y="596"/>
                    <a:pt x="275" y="618"/>
                  </a:cubicBezTo>
                  <a:cubicBezTo>
                    <a:pt x="275" y="618"/>
                    <a:pt x="274" y="618"/>
                    <a:pt x="274" y="618"/>
                  </a:cubicBezTo>
                  <a:cubicBezTo>
                    <a:pt x="275" y="625"/>
                    <a:pt x="276" y="631"/>
                    <a:pt x="278" y="637"/>
                  </a:cubicBezTo>
                  <a:cubicBezTo>
                    <a:pt x="281" y="654"/>
                    <a:pt x="288" y="664"/>
                    <a:pt x="288" y="665"/>
                  </a:cubicBezTo>
                  <a:cubicBezTo>
                    <a:pt x="302" y="693"/>
                    <a:pt x="326" y="711"/>
                    <a:pt x="352" y="724"/>
                  </a:cubicBezTo>
                  <a:cubicBezTo>
                    <a:pt x="352" y="724"/>
                    <a:pt x="352" y="724"/>
                    <a:pt x="352" y="724"/>
                  </a:cubicBezTo>
                  <a:cubicBezTo>
                    <a:pt x="352" y="724"/>
                    <a:pt x="418" y="758"/>
                    <a:pt x="552" y="768"/>
                  </a:cubicBezTo>
                  <a:cubicBezTo>
                    <a:pt x="558" y="768"/>
                    <a:pt x="565" y="769"/>
                    <a:pt x="571" y="769"/>
                  </a:cubicBezTo>
                  <a:cubicBezTo>
                    <a:pt x="571" y="769"/>
                    <a:pt x="570" y="769"/>
                    <a:pt x="570" y="769"/>
                  </a:cubicBezTo>
                  <a:cubicBezTo>
                    <a:pt x="570" y="769"/>
                    <a:pt x="570" y="769"/>
                    <a:pt x="570" y="769"/>
                  </a:cubicBezTo>
                  <a:cubicBezTo>
                    <a:pt x="606" y="770"/>
                    <a:pt x="643" y="762"/>
                    <a:pt x="668" y="733"/>
                  </a:cubicBezTo>
                  <a:cubicBezTo>
                    <a:pt x="682" y="710"/>
                    <a:pt x="687" y="689"/>
                    <a:pt x="681" y="675"/>
                  </a:cubicBezTo>
                  <a:cubicBezTo>
                    <a:pt x="675" y="658"/>
                    <a:pt x="659" y="652"/>
                    <a:pt x="659" y="652"/>
                  </a:cubicBezTo>
                  <a:cubicBezTo>
                    <a:pt x="651" y="649"/>
                    <a:pt x="648" y="641"/>
                    <a:pt x="650" y="634"/>
                  </a:cubicBezTo>
                  <a:cubicBezTo>
                    <a:pt x="653" y="627"/>
                    <a:pt x="661" y="623"/>
                    <a:pt x="668" y="625"/>
                  </a:cubicBezTo>
                  <a:cubicBezTo>
                    <a:pt x="669" y="626"/>
                    <a:pt x="698" y="636"/>
                    <a:pt x="708" y="665"/>
                  </a:cubicBezTo>
                  <a:cubicBezTo>
                    <a:pt x="717" y="689"/>
                    <a:pt x="711" y="717"/>
                    <a:pt x="692" y="749"/>
                  </a:cubicBezTo>
                  <a:cubicBezTo>
                    <a:pt x="691" y="749"/>
                    <a:pt x="691" y="750"/>
                    <a:pt x="691" y="750"/>
                  </a:cubicBezTo>
                  <a:cubicBezTo>
                    <a:pt x="655" y="793"/>
                    <a:pt x="601" y="800"/>
                    <a:pt x="556" y="797"/>
                  </a:cubicBezTo>
                  <a:cubicBezTo>
                    <a:pt x="530" y="795"/>
                    <a:pt x="507" y="789"/>
                    <a:pt x="491" y="785"/>
                  </a:cubicBezTo>
                  <a:cubicBezTo>
                    <a:pt x="524" y="857"/>
                    <a:pt x="598" y="891"/>
                    <a:pt x="677" y="895"/>
                  </a:cubicBezTo>
                  <a:cubicBezTo>
                    <a:pt x="769" y="899"/>
                    <a:pt x="787" y="830"/>
                    <a:pt x="787" y="830"/>
                  </a:cubicBezTo>
                  <a:cubicBezTo>
                    <a:pt x="911" y="781"/>
                    <a:pt x="884" y="656"/>
                    <a:pt x="884" y="656"/>
                  </a:cubicBezTo>
                  <a:cubicBezTo>
                    <a:pt x="936" y="648"/>
                    <a:pt x="1005" y="590"/>
                    <a:pt x="1001" y="474"/>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cs typeface="+mn-ea"/>
                <a:sym typeface="+mn-lt"/>
              </a:endParaRPr>
            </a:p>
          </p:txBody>
        </p:sp>
      </p:grpSp>
      <p:sp>
        <p:nvSpPr>
          <p:cNvPr id="8" name="文本框 7"/>
          <p:cNvSpPr txBox="1"/>
          <p:nvPr/>
        </p:nvSpPr>
        <p:spPr>
          <a:xfrm>
            <a:off x="4182745" y="2644775"/>
            <a:ext cx="7284085" cy="2999740"/>
          </a:xfrm>
          <a:prstGeom prst="rect">
            <a:avLst/>
          </a:prstGeom>
          <a:noFill/>
        </p:spPr>
        <p:txBody>
          <a:bodyPr wrap="square" rtlCol="0">
            <a:spAutoFit/>
          </a:bodyPr>
          <a:p>
            <a:pPr indent="0" algn="l" fontAlgn="auto">
              <a:lnSpc>
                <a:spcPct val="150000"/>
              </a:lnSpc>
            </a:pP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Netflix has been a major disruptor in the entertainment industry, introducing the subscription-based streaming model and changing the way people consume content. Netflix has excelled in the streaming industry by utilizing its strategy of producing exclusive content, expanding its global reach, and investing heavily in technology and data analytics. The company's accomplishments are a result of its agility in adapting to evolving consumer trends and technological advancements.</a:t>
            </a:r>
            <a:endParaRPr lang="zh-CN" altLang="en-US">
              <a:latin typeface="Times New Roman" panose="02020603050405020304" charset="0"/>
              <a:cs typeface="Times New Roman" panose="02020603050405020304" charset="0"/>
            </a:endParaRPr>
          </a:p>
        </p:txBody>
      </p:sp>
      <p:pic>
        <p:nvPicPr>
          <p:cNvPr id="2" name="图片 1"/>
          <p:cNvPicPr>
            <a:picLocks noChangeAspect="1"/>
          </p:cNvPicPr>
          <p:nvPr/>
        </p:nvPicPr>
        <p:blipFill>
          <a:blip r:embed="rId1"/>
          <a:stretch>
            <a:fillRect/>
          </a:stretch>
        </p:blipFill>
        <p:spPr>
          <a:xfrm>
            <a:off x="7761605" y="593725"/>
            <a:ext cx="3554095" cy="168402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bldLst>
      <p:bldP spid="29"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20" name="文本框 19"/>
          <p:cNvSpPr txBox="1"/>
          <p:nvPr/>
        </p:nvSpPr>
        <p:spPr>
          <a:xfrm>
            <a:off x="5389245" y="1988820"/>
            <a:ext cx="4485640" cy="1198880"/>
          </a:xfrm>
          <a:prstGeom prst="rect">
            <a:avLst/>
          </a:prstGeom>
          <a:noFill/>
        </p:spPr>
        <p:txBody>
          <a:bodyPr wrap="square" rtlCol="0">
            <a:spAutoFit/>
          </a:bodyPr>
          <a:lstStyle/>
          <a:p>
            <a:r>
              <a:rPr lang="en-US" altLang="zh-CN"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rPr>
              <a:t>PART 04</a:t>
            </a:r>
            <a:endParaRPr lang="zh-CN" altLang="en-US" sz="7200" dirty="0">
              <a:gradFill>
                <a:gsLst>
                  <a:gs pos="0">
                    <a:schemeClr val="accent2">
                      <a:lumMod val="40000"/>
                      <a:lumOff val="60000"/>
                    </a:schemeClr>
                  </a:gs>
                  <a:gs pos="52000">
                    <a:srgbClr val="FE6927"/>
                  </a:gs>
                  <a:gs pos="83000">
                    <a:srgbClr val="FE6927"/>
                  </a:gs>
                  <a:gs pos="100000">
                    <a:srgbClr val="FE6927"/>
                  </a:gs>
                </a:gsLst>
                <a:lin ang="8100000" scaled="1"/>
              </a:gradFill>
              <a:effectLst>
                <a:outerShdw blurRad="38100" dist="38100" dir="2700000" algn="tl">
                  <a:srgbClr val="000000">
                    <a:alpha val="43137"/>
                  </a:srgbClr>
                </a:outerShdw>
              </a:effectLst>
              <a:cs typeface="+mn-ea"/>
              <a:sym typeface="+mn-lt"/>
            </a:endParaRPr>
          </a:p>
        </p:txBody>
      </p:sp>
      <p:sp>
        <p:nvSpPr>
          <p:cNvPr id="11" name="文本框 10"/>
          <p:cNvSpPr txBox="1"/>
          <p:nvPr>
            <p:custDataLst>
              <p:tags r:id="rId3"/>
            </p:custDataLst>
          </p:nvPr>
        </p:nvSpPr>
        <p:spPr>
          <a:xfrm>
            <a:off x="5452745" y="3338830"/>
            <a:ext cx="4509770" cy="768350"/>
          </a:xfrm>
          <a:prstGeom prst="rect">
            <a:avLst/>
          </a:prstGeom>
          <a:noFill/>
        </p:spPr>
        <p:txBody>
          <a:bodyPr wrap="square" rtlCol="0">
            <a:spAutoFit/>
          </a:bodyPr>
          <a:p>
            <a:pPr algn="l"/>
            <a:r>
              <a:rPr lang="zh-CN" altLang="en-US" sz="4400" b="1" dirty="0">
                <a:solidFill>
                  <a:schemeClr val="tx1">
                    <a:lumMod val="85000"/>
                    <a:lumOff val="15000"/>
                  </a:schemeClr>
                </a:solidFill>
                <a:latin typeface="Times New Roman" panose="02020603050405020304" charset="0"/>
                <a:cs typeface="Times New Roman" panose="02020603050405020304" charset="0"/>
                <a:sym typeface="+mn-lt"/>
              </a:rPr>
              <a:t>Recommendation</a:t>
            </a:r>
            <a:endParaRPr lang="zh-CN" altLang="en-US" sz="4400" b="1" dirty="0">
              <a:solidFill>
                <a:schemeClr val="tx1">
                  <a:lumMod val="85000"/>
                  <a:lumOff val="15000"/>
                </a:schemeClr>
              </a:solidFill>
              <a:latin typeface="Times New Roman" panose="02020603050405020304" charset="0"/>
              <a:cs typeface="Times New Roman" panose="02020603050405020304" charset="0"/>
              <a:sym typeface="+mn-lt"/>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7038975" cy="583565"/>
          </a:xfrm>
          <a:prstGeom prst="rect">
            <a:avLst/>
          </a:prstGeom>
          <a:noFill/>
        </p:spPr>
        <p:txBody>
          <a:bodyPr wrap="square" rtlCol="0">
            <a:spAutoFit/>
          </a:bodyPr>
          <a:lstStyle/>
          <a:p>
            <a:pPr algn="l"/>
            <a:r>
              <a:rPr lang="en-US" sz="3200" b="1" dirty="0">
                <a:solidFill>
                  <a:schemeClr val="tx1">
                    <a:lumMod val="85000"/>
                    <a:lumOff val="15000"/>
                  </a:schemeClr>
                </a:solidFill>
                <a:latin typeface="Times New Roman" panose="02020603050405020304" charset="0"/>
                <a:cs typeface="Times New Roman" panose="02020603050405020304" charset="0"/>
                <a:sym typeface="+mn-lt"/>
              </a:rPr>
              <a:t>4</a:t>
            </a:r>
            <a:r>
              <a:rPr sz="3200" b="1" dirty="0">
                <a:solidFill>
                  <a:schemeClr val="tx1">
                    <a:lumMod val="85000"/>
                    <a:lumOff val="15000"/>
                  </a:schemeClr>
                </a:solidFill>
                <a:latin typeface="Times New Roman" panose="02020603050405020304" charset="0"/>
                <a:cs typeface="Times New Roman" panose="02020603050405020304" charset="0"/>
                <a:sym typeface="+mn-lt"/>
              </a:rPr>
              <a:t> </a:t>
            </a:r>
            <a:r>
              <a:rPr lang="zh-CN" sz="3200" b="1" dirty="0">
                <a:solidFill>
                  <a:schemeClr val="tx1">
                    <a:lumMod val="85000"/>
                    <a:lumOff val="15000"/>
                  </a:schemeClr>
                </a:solidFill>
                <a:latin typeface="Times New Roman" panose="02020603050405020304" charset="0"/>
                <a:cs typeface="Times New Roman" panose="02020603050405020304" charset="0"/>
                <a:sym typeface="+mn-lt"/>
              </a:rPr>
              <a:t>、</a:t>
            </a:r>
            <a:r>
              <a:rPr sz="3200" b="1" dirty="0">
                <a:solidFill>
                  <a:schemeClr val="tx1">
                    <a:lumMod val="85000"/>
                    <a:lumOff val="15000"/>
                  </a:schemeClr>
                </a:solidFill>
                <a:latin typeface="Times New Roman" panose="02020603050405020304" charset="0"/>
                <a:cs typeface="Times New Roman" panose="02020603050405020304" charset="0"/>
                <a:sym typeface="+mn-lt"/>
              </a:rPr>
              <a:t>Recommendation</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sp>
        <p:nvSpPr>
          <p:cNvPr id="8" name="文本框 7"/>
          <p:cNvSpPr txBox="1"/>
          <p:nvPr/>
        </p:nvSpPr>
        <p:spPr>
          <a:xfrm>
            <a:off x="941070" y="1736090"/>
            <a:ext cx="9786620" cy="3969385"/>
          </a:xfrm>
          <a:prstGeom prst="rect">
            <a:avLst/>
          </a:prstGeom>
          <a:noFill/>
        </p:spPr>
        <p:txBody>
          <a:bodyPr wrap="square" rtlCol="0">
            <a:spAutoFit/>
          </a:bodyPr>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Continue to invest in original content: </a:t>
            </a:r>
            <a:r>
              <a:rPr lang="en-US" altLang="zh-CN" sz="1400">
                <a:latin typeface="Times New Roman" panose="02020603050405020304" charset="0"/>
                <a:cs typeface="Times New Roman" panose="02020603050405020304" charset="0"/>
              </a:rPr>
              <a:t>T</a:t>
            </a:r>
            <a:r>
              <a:rPr lang="zh-CN" altLang="en-US" sz="1400">
                <a:latin typeface="Times New Roman" panose="02020603050405020304" charset="0"/>
                <a:cs typeface="Times New Roman" panose="02020603050405020304" charset="0"/>
              </a:rPr>
              <a:t>ry to diversify its content to cover different types of films, TV shows and documentaries to meet the needs of different audiences.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Expanding into international markets: </a:t>
            </a:r>
            <a:r>
              <a:rPr lang="zh-CN" altLang="en-US" sz="1400">
                <a:latin typeface="Times New Roman" panose="02020603050405020304" charset="0"/>
                <a:cs typeface="Times New Roman" panose="02020603050405020304" charset="0"/>
              </a:rPr>
              <a:t> The company could consider expanding further into international markets to increase awareness and attract more subscribers.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Improve user experience: </a:t>
            </a:r>
            <a:r>
              <a:rPr lang="zh-CN" altLang="en-US" sz="1400">
                <a:latin typeface="Times New Roman" panose="02020603050405020304" charset="0"/>
                <a:cs typeface="Times New Roman" panose="02020603050405020304" charset="0"/>
              </a:rPr>
              <a:t>Nifty should continuously improve its platform and applications to enhance the user experience. </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Streamline cost structure:</a:t>
            </a:r>
            <a:r>
              <a:rPr lang="zh-CN" altLang="en-US" sz="1400">
                <a:latin typeface="Times New Roman" panose="02020603050405020304" charset="0"/>
                <a:cs typeface="Times New Roman" panose="02020603050405020304" charset="0"/>
              </a:rPr>
              <a:t> Nifty can explore ways to reduce costs, such as reducing reliance on intermediaries and suppliers, streamlining organizational structure and reducing unnecessary expenses.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Addressing the new crown epidemic: </a:t>
            </a:r>
            <a:r>
              <a:rPr lang="zh-CN" altLang="en-US" sz="1400">
                <a:latin typeface="Times New Roman" panose="02020603050405020304" charset="0"/>
                <a:cs typeface="Times New Roman" panose="02020603050405020304" charset="0"/>
              </a:rPr>
              <a:t>The impact of the new crown epidemic on Nifty is significant, but it also presents some opportunities, such as more people staying home to watch streaming content. The company should strengthen its hygiene measures and expand its content library to attract more subscribers.</a:t>
            </a:r>
            <a:endParaRPr lang="zh-CN" altLang="en-US" sz="1400">
              <a:latin typeface="Times New Roman" panose="02020603050405020304" charset="0"/>
              <a:cs typeface="Times New Roman" panose="02020603050405020304" charset="0"/>
            </a:endParaRPr>
          </a:p>
          <a:p>
            <a:pPr marL="285750" indent="-285750" algn="l">
              <a:lnSpc>
                <a:spcPct val="150000"/>
              </a:lnSpc>
              <a:buClrTx/>
              <a:buSzTx/>
              <a:buFont typeface="Wingdings" panose="05000000000000000000" charset="0"/>
              <a:buChar char="Ø"/>
            </a:pPr>
            <a:r>
              <a:rPr lang="zh-CN" altLang="en-US" sz="1400" b="1">
                <a:latin typeface="Times New Roman" panose="02020603050405020304" charset="0"/>
                <a:cs typeface="Times New Roman" panose="02020603050405020304" charset="0"/>
              </a:rPr>
              <a:t>Coping with Brexit:</a:t>
            </a:r>
            <a:r>
              <a:rPr lang="zh-CN" altLang="en-US" sz="1400">
                <a:latin typeface="Times New Roman" panose="02020603050405020304" charset="0"/>
                <a:cs typeface="Times New Roman" panose="02020603050405020304" charset="0"/>
              </a:rPr>
              <a:t> The impact of Brexit on Nifty may include currency fluctuations and regulatory changes. The company should continue to monitor the Brexit negotiation process so that it can take timely steps to adapt to the new environment.</a:t>
            </a:r>
            <a:endParaRPr lang="zh-CN" altLang="en-US" sz="1400">
              <a:latin typeface="Times New Roman" panose="02020603050405020304" charset="0"/>
              <a:cs typeface="Times New Roman" panose="02020603050405020304" charset="0"/>
            </a:endParaRPr>
          </a:p>
        </p:txBody>
      </p:sp>
      <p:pic>
        <p:nvPicPr>
          <p:cNvPr id="2" name="图片 1"/>
          <p:cNvPicPr>
            <a:picLocks noChangeAspect="1"/>
          </p:cNvPicPr>
          <p:nvPr/>
        </p:nvPicPr>
        <p:blipFill>
          <a:blip r:embed="rId1"/>
          <a:stretch>
            <a:fillRect/>
          </a:stretch>
        </p:blipFill>
        <p:spPr>
          <a:xfrm>
            <a:off x="7495540" y="64135"/>
            <a:ext cx="2973070" cy="158369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1263650" y="-1467544"/>
            <a:ext cx="2527300" cy="2487295"/>
            <a:chOff x="-1263650" y="-1395536"/>
            <a:chExt cx="2527300" cy="2487295"/>
          </a:xfrm>
        </p:grpSpPr>
        <p:sp>
          <p:nvSpPr>
            <p:cNvPr id="3" name="椭圆 2"/>
            <p:cNvSpPr/>
            <p:nvPr/>
          </p:nvSpPr>
          <p:spPr>
            <a:xfrm>
              <a:off x="-1171824" y="-1395536"/>
              <a:ext cx="2234083"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椭圆 3"/>
            <p:cNvSpPr/>
            <p:nvPr/>
          </p:nvSpPr>
          <p:spPr>
            <a:xfrm>
              <a:off x="-1263650" y="-1223942"/>
              <a:ext cx="2527300" cy="2315701"/>
            </a:xfrm>
            <a:prstGeom prst="ellipse">
              <a:avLst/>
            </a:prstGeom>
            <a:gradFill>
              <a:gsLst>
                <a:gs pos="0">
                  <a:srgbClr val="F4932E">
                    <a:alpha val="24000"/>
                  </a:srgbClr>
                </a:gs>
                <a:gs pos="100000">
                  <a:srgbClr val="FE6927"/>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 name="椭圆 4"/>
            <p:cNvSpPr/>
            <p:nvPr/>
          </p:nvSpPr>
          <p:spPr>
            <a:xfrm>
              <a:off x="-804520" y="-1080307"/>
              <a:ext cx="1499476" cy="1554765"/>
            </a:xfrm>
            <a:prstGeom prst="ellipse">
              <a:avLst/>
            </a:prstGeom>
            <a:gradFill>
              <a:gsLst>
                <a:gs pos="0">
                  <a:srgbClr val="F4932E">
                    <a:alpha val="24000"/>
                  </a:srgbClr>
                </a:gs>
                <a:gs pos="100000">
                  <a:srgbClr val="EA4616">
                    <a:alpha val="87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文本框 6"/>
          <p:cNvSpPr txBox="1"/>
          <p:nvPr/>
        </p:nvSpPr>
        <p:spPr>
          <a:xfrm>
            <a:off x="1199515" y="260350"/>
            <a:ext cx="7038975" cy="583565"/>
          </a:xfrm>
          <a:prstGeom prst="rect">
            <a:avLst/>
          </a:prstGeom>
          <a:noFill/>
        </p:spPr>
        <p:txBody>
          <a:bodyPr wrap="square" rtlCol="0">
            <a:spAutoFit/>
          </a:bodyPr>
          <a:lstStyle/>
          <a:p>
            <a:pPr algn="l"/>
            <a:r>
              <a:rPr sz="3200" b="1" dirty="0">
                <a:solidFill>
                  <a:schemeClr val="tx1">
                    <a:lumMod val="85000"/>
                    <a:lumOff val="15000"/>
                  </a:schemeClr>
                </a:solidFill>
                <a:latin typeface="Times New Roman" panose="02020603050405020304" charset="0"/>
                <a:cs typeface="Times New Roman" panose="02020603050405020304" charset="0"/>
                <a:sym typeface="+mn-lt"/>
              </a:rPr>
              <a:t>References</a:t>
            </a:r>
            <a:endParaRPr sz="3200" b="1" dirty="0">
              <a:solidFill>
                <a:schemeClr val="tx1">
                  <a:lumMod val="85000"/>
                  <a:lumOff val="15000"/>
                </a:schemeClr>
              </a:solidFill>
              <a:latin typeface="Times New Roman" panose="02020603050405020304" charset="0"/>
              <a:cs typeface="Times New Roman" panose="02020603050405020304" charset="0"/>
              <a:sym typeface="+mn-lt"/>
            </a:endParaRPr>
          </a:p>
        </p:txBody>
      </p:sp>
      <p:sp>
        <p:nvSpPr>
          <p:cNvPr id="8" name="文本框 7"/>
          <p:cNvSpPr txBox="1"/>
          <p:nvPr/>
        </p:nvSpPr>
        <p:spPr>
          <a:xfrm>
            <a:off x="859790" y="848360"/>
            <a:ext cx="10648950" cy="5908040"/>
          </a:xfrm>
          <a:prstGeom prst="rect">
            <a:avLst/>
          </a:prstGeom>
          <a:noFill/>
        </p:spPr>
        <p:txBody>
          <a:bodyPr wrap="square" rtlCol="0">
            <a:spAutoFit/>
          </a:bodyPr>
          <a:p>
            <a:pPr indent="0" algn="l">
              <a:lnSpc>
                <a:spcPct val="150000"/>
              </a:lnSpc>
              <a:buClrTx/>
              <a:buSzTx/>
              <a:buFont typeface="Wingdings" panose="05000000000000000000" charset="0"/>
              <a:buNone/>
            </a:pPr>
            <a:r>
              <a:rPr sz="1400">
                <a:latin typeface="Times New Roman" panose="02020603050405020304" charset="0"/>
                <a:cs typeface="Times New Roman" panose="02020603050405020304" charset="0"/>
              </a:rPr>
              <a:t>Anthony, S. D., Gilbert, C. G., &amp; Johnson, M. W. (2017). Dual Transformation: How to Reposition Today's Business While Creating the Future. Harvard Business Review Press.</a:t>
            </a:r>
            <a:endParaRPr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sz="1400">
                <a:latin typeface="Times New Roman" panose="02020603050405020304" charset="0"/>
                <a:cs typeface="Times New Roman" panose="02020603050405020304" charset="0"/>
              </a:rPr>
              <a:t>Barker, C., &amp; Wiatrowski, M. (Eds.). (2017). The age of Netflix: Critical essays on streaming media, digital delivery and instant access. McFarland.</a:t>
            </a:r>
            <a:endParaRPr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Boonstra, A., &amp; De Vries, J. (2005). Analyzing inter-organizational systems from a power and interest perspective. International journal of information management, 25(6), 485-501.</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Burnes, B. (2004). Kurt Lewin and the planned approach to change: a re‐appraisal. Journal of Management studies, 41(6), 977-1002.</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Galli, B. J. (2019). Comparison of change management models: similarities, differences, and which is most effective?. R&amp;D Management in the Knowledge Era: Challenges of Emerging Technologies, 605-624.</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Gershon, R. A. (2018). Media innovation: Three strategic approaches to business transformation. In Handbook of media management and economics (pp. 241-258). </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Hadida, A. L., Lampel, J., Walls, W. D., &amp; Joshi, A. (2021). Hollywood studio filmmaking in the age of Netflix: a tale of two institutional logics. Journal of Cultural Economics, 45, 213-238.</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Maddodi, S. (2019). NETFLIX bigdata analytics-the emergence of data driven recommendation. Srivatsa Maddodi, &amp; Krishna Prasad, K.(2019). Netflix Bigdata Analytics-The Emergence of Data Driven Recommendation. International Journal of Case Studies in Business, IT, and Education (IJCSBE), 3(2), 41-51.</a:t>
            </a:r>
            <a:endParaRPr lang="zh-CN" altLang="en-US" sz="1400">
              <a:latin typeface="Times New Roman" panose="02020603050405020304" charset="0"/>
              <a:cs typeface="Times New Roman" panose="02020603050405020304" charset="0"/>
            </a:endParaRPr>
          </a:p>
          <a:p>
            <a:pPr indent="0" algn="l">
              <a:lnSpc>
                <a:spcPct val="150000"/>
              </a:lnSpc>
              <a:buClrTx/>
              <a:buSzTx/>
              <a:buFont typeface="Wingdings" panose="05000000000000000000" charset="0"/>
              <a:buNone/>
            </a:pPr>
            <a:r>
              <a:rPr lang="zh-CN" altLang="en-US" sz="1400">
                <a:latin typeface="Times New Roman" panose="02020603050405020304" charset="0"/>
                <a:cs typeface="Times New Roman" panose="02020603050405020304" charset="0"/>
              </a:rPr>
              <a:t>Nafees, L., Mehdi, M., Gupta, R., Kalia, S., Banerjee, S., &amp; Kapoor, S. (2021). Netflix in India: expanding to success. Emerald Emerging Markets Case Studies, 11(2), 1-31.</a:t>
            </a:r>
            <a:endParaRPr lang="zh-CN" altLang="en-US" sz="1400">
              <a:latin typeface="Times New Roman" panose="02020603050405020304" charset="0"/>
              <a:cs typeface="Times New Roman" panose="02020603050405020304" charset="0"/>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574295" y="3828544"/>
            <a:ext cx="540060" cy="118430"/>
          </a:xfrm>
          <a:prstGeom prst="rect">
            <a:avLst/>
          </a:prstGeom>
          <a:noFill/>
        </p:spPr>
        <p:txBody>
          <a:bodyPr wrap="square" rtlCol="0">
            <a:spAutoFit/>
          </a:bodyPr>
          <a:lstStyle/>
          <a:p>
            <a:pPr>
              <a:lnSpc>
                <a:spcPct val="200000"/>
              </a:lnSpc>
            </a:pPr>
            <a:r>
              <a:rPr lang="en-US" altLang="zh-CN" sz="100" dirty="0">
                <a:solidFill>
                  <a:schemeClr val="bg1"/>
                </a:solidFill>
                <a:latin typeface="微软雅黑" panose="020B0503020204020204" pitchFamily="34" charset="-122"/>
              </a:rPr>
              <a:t>PPT</a:t>
            </a:r>
            <a:r>
              <a:rPr lang="zh-CN" altLang="en-US" sz="100" dirty="0">
                <a:solidFill>
                  <a:schemeClr val="bg1"/>
                </a:solidFill>
                <a:latin typeface="微软雅黑" panose="020B0503020204020204" pitchFamily="34" charset="-122"/>
              </a:rPr>
              <a:t>模板 </a:t>
            </a:r>
            <a:r>
              <a:rPr lang="en-US" altLang="zh-CN" sz="100" dirty="0">
                <a:solidFill>
                  <a:schemeClr val="bg1"/>
                </a:solidFill>
                <a:latin typeface="微软雅黑" panose="020B0503020204020204" pitchFamily="34" charset="-122"/>
              </a:rPr>
              <a:t>http://www.1ppt.com/moban/</a:t>
            </a:r>
            <a:r>
              <a:rPr lang="zh-CN" altLang="en-US" sz="100" dirty="0">
                <a:solidFill>
                  <a:schemeClr val="bg1"/>
                </a:solidFill>
                <a:latin typeface="微软雅黑" panose="020B0503020204020204" pitchFamily="34" charset="-122"/>
              </a:rPr>
              <a:t> </a:t>
            </a:r>
            <a:endParaRPr lang="en-US" altLang="zh-CN" sz="100" dirty="0">
              <a:solidFill>
                <a:schemeClr val="bg1"/>
              </a:solidFill>
              <a:latin typeface="微软雅黑" panose="020B0503020204020204" pitchFamily="34" charset="-122"/>
            </a:endParaRPr>
          </a:p>
        </p:txBody>
      </p:sp>
      <p:sp>
        <p:nvSpPr>
          <p:cNvPr id="48" name="矩形: 圆角 47"/>
          <p:cNvSpPr/>
          <p:nvPr/>
        </p:nvSpPr>
        <p:spPr>
          <a:xfrm rot="4227796">
            <a:off x="-535214" y="3467456"/>
            <a:ext cx="4680520" cy="4680520"/>
          </a:xfrm>
          <a:prstGeom prst="roundRect">
            <a:avLst/>
          </a:prstGeom>
          <a:solidFill>
            <a:srgbClr val="FFD8C7">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69" name="文本框 68"/>
          <p:cNvSpPr txBox="1"/>
          <p:nvPr/>
        </p:nvSpPr>
        <p:spPr>
          <a:xfrm>
            <a:off x="6393815" y="2802890"/>
            <a:ext cx="3813175" cy="1106805"/>
          </a:xfrm>
          <a:prstGeom prst="rect">
            <a:avLst/>
          </a:prstGeom>
          <a:noFill/>
        </p:spPr>
        <p:txBody>
          <a:bodyPr wrap="square" rtlCol="0">
            <a:spAutoFit/>
          </a:bodyPr>
          <a:lstStyle/>
          <a:p>
            <a:pPr algn="r"/>
            <a:r>
              <a:rPr lang="en-US" altLang="zh-CN" sz="6600" dirty="0">
                <a:effectLst>
                  <a:outerShdw blurRad="38100" dist="38100" dir="2700000" algn="tl">
                    <a:srgbClr val="000000">
                      <a:alpha val="43137"/>
                    </a:srgbClr>
                  </a:outerShdw>
                </a:effectLst>
                <a:cs typeface="+mn-ea"/>
                <a:sym typeface="+mn-lt"/>
              </a:rPr>
              <a:t>Thanks!</a:t>
            </a:r>
            <a:endParaRPr lang="en-US" altLang="zh-CN" sz="6600" dirty="0">
              <a:effectLst>
                <a:outerShdw blurRad="38100" dist="38100" dir="2700000" algn="tl">
                  <a:srgbClr val="000000">
                    <a:alpha val="43137"/>
                  </a:srgbClr>
                </a:outerShdw>
              </a:effectLst>
              <a:cs typeface="+mn-ea"/>
              <a:sym typeface="+mn-lt"/>
            </a:endParaRPr>
          </a:p>
        </p:txBody>
      </p:sp>
      <p:pic>
        <p:nvPicPr>
          <p:cNvPr id="89" name="图片 88"/>
          <p:cNvPicPr>
            <a:picLocks noChangeAspect="1"/>
          </p:cNvPicPr>
          <p:nvPr/>
        </p:nvPicPr>
        <p:blipFill rotWithShape="1">
          <a:blip r:embed="rId1" cstate="screen">
            <a:duotone>
              <a:schemeClr val="accent2">
                <a:shade val="45000"/>
                <a:satMod val="135000"/>
              </a:schemeClr>
              <a:prstClr val="white"/>
            </a:duotone>
            <a:extLst>
              <a:ext uri="{BEBA8EAE-BF5A-486C-A8C5-ECC9F3942E4B}">
                <a14:imgProps xmlns:a14="http://schemas.microsoft.com/office/drawing/2010/main">
                  <a14:imgLayer r:embed="rId2">
                    <a14:imgEffect>
                      <a14:brightnessContrast bright="20000" contrast="20000"/>
                    </a14:imgEffect>
                  </a14:imgLayer>
                </a14:imgProps>
              </a:ext>
            </a:extLst>
          </a:blip>
          <a:srcRect r="-24833"/>
          <a:stretch>
            <a:fillRect/>
          </a:stretch>
        </p:blipFill>
        <p:spPr>
          <a:xfrm>
            <a:off x="-1" y="0"/>
            <a:ext cx="6010233" cy="6712856"/>
          </a:xfrm>
          <a:prstGeom prst="rect">
            <a:avLst/>
          </a:prstGeom>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750" advTm="3783"/>
    </mc:Choice>
    <mc:Fallback>
      <p:transition spd="slow" advTm="3783"/>
    </mc:Fallback>
  </mc:AlternateContent>
  <p:timing>
    <p:tnLst>
      <p:par>
        <p:cTn id="1" dur="indefinite" restart="never" nodeType="tmRoot"/>
      </p:par>
    </p:tnLst>
    <p:bldLst>
      <p:bldP spid="69" grpId="0"/>
    </p:bldLst>
  </p:timing>
</p:sld>
</file>

<file path=ppt/tags/tag1.xml><?xml version="1.0" encoding="utf-8"?>
<p:tagLst xmlns:p="http://schemas.openxmlformats.org/presentationml/2006/main">
  <p:tag name="TIMING" val="|0.3|0.5|0.4|0.5|0.6|0.3|0.4"/>
</p:tagLst>
</file>

<file path=ppt/tags/tag2.xml><?xml version="1.0" encoding="utf-8"?>
<p:tagLst xmlns:p="http://schemas.openxmlformats.org/presentationml/2006/main">
  <p:tag name="TIMING" val="|0.2|0.2|0.2|0.2"/>
</p:tagLst>
</file>

<file path=ppt/tags/tag3.xml><?xml version="1.0" encoding="utf-8"?>
<p:tagLst xmlns:p="http://schemas.openxmlformats.org/presentationml/2006/main">
  <p:tag name="TIMING" val="|0.2|0.2"/>
</p:tagLst>
</file>

<file path=ppt/tags/tag4.xml><?xml version="1.0" encoding="utf-8"?>
<p:tagLst xmlns:p="http://schemas.openxmlformats.org/presentationml/2006/main">
  <p:tag name="TIMING" val="|0.3|0.3|0.2|0.3|0.2|0.2"/>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TIMING" val="|0.3|0.2"/>
</p:tagLst>
</file>

<file path=ppt/tags/tag7.xml><?xml version="1.0" encoding="utf-8"?>
<p:tagLst xmlns:p="http://schemas.openxmlformats.org/presentationml/2006/main">
  <p:tag name="TIMING" val="|0.2|0.3|0.3|0.2|0.5"/>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TIMING" val="|0.2|0.3|0.3|0.2|0.5"/>
</p:tagLst>
</file>

<file path=ppt/tags/tag10.xml><?xml version="1.0" encoding="utf-8"?>
<p:tagLst xmlns:p="http://schemas.openxmlformats.org/presentationml/2006/main">
  <p:tag name="TIMING" val="|0.2|0.3|0.3|0.2|0.5"/>
</p:tagLst>
</file>

<file path=ppt/tags/tag11.xml><?xml version="1.0" encoding="utf-8"?>
<p:tagLst xmlns:p="http://schemas.openxmlformats.org/presentationml/2006/main">
  <p:tag name="TIMING" val="|0.2|0.3|0.3|0.2|0.5"/>
</p:tagLst>
</file>

<file path=ppt/tags/tag12.xml><?xml version="1.0" encoding="utf-8"?>
<p:tagLst xmlns:p="http://schemas.openxmlformats.org/presentationml/2006/main">
  <p:tag name="TIMING" val="|0.2|0.3|0.3|0.2|0.5"/>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TIMING" val="|0.3|0.2"/>
</p:tagLst>
</file>

<file path=ppt/tags/tag15.xml><?xml version="1.0" encoding="utf-8"?>
<p:tagLst xmlns:p="http://schemas.openxmlformats.org/presentationml/2006/main">
  <p:tag name="TIMING" val="|0.3|0.3|0.2|0.3|0.2|0.2"/>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TIMING" val="|0.3|0.2"/>
</p:tagLst>
</file>

<file path=ppt/tags/tag18.xml><?xml version="1.0" encoding="utf-8"?>
<p:tagLst xmlns:p="http://schemas.openxmlformats.org/presentationml/2006/main">
  <p:tag name="TIMING" val="|0.2|0.3|0.3|0.2|0.5"/>
</p:tagLst>
</file>

<file path=ppt/tags/tag19.xml><?xml version="1.0" encoding="utf-8"?>
<p:tagLst xmlns:p="http://schemas.openxmlformats.org/presentationml/2006/main">
  <p:tag name="TIMING" val="|0.2|0.3|0.3|0.2|0.5"/>
</p:tagLst>
</file>

<file path=ppt/tags/tag20.xml><?xml version="1.0" encoding="utf-8"?>
<p:tagLst xmlns:p="http://schemas.openxmlformats.org/presentationml/2006/main">
  <p:tag name="TIMING" val="|0.2|0.2|0.2|0.1|0.2|0.2|0.2"/>
</p:tagLst>
</file>

<file path=ppt/tags/tag21.xml><?xml version="1.0" encoding="utf-8"?>
<p:tagLst xmlns:p="http://schemas.openxmlformats.org/presentationml/2006/main">
  <p:tag name="KSO_WPP_MARK_KEY" val="49cd3730-e5d1-4bee-8b5a-46b565bc3d36"/>
  <p:tag name="COMMONDATA" val="eyJoZGlkIjoiMzEwNTM5NzYwMDRjMzkwZTVkZjY2ODkwMGIxNGU0OTUifQ=="/>
</p:tagLst>
</file>

<file path=ppt/theme/theme1.xml><?xml version="1.0" encoding="utf-8"?>
<a:theme xmlns:a="http://schemas.openxmlformats.org/drawingml/2006/main" name="第一PPT，www.1ppt.com">
  <a:themeElements>
    <a:clrScheme name="自定义 558">
      <a:dk1>
        <a:sysClr val="windowText" lastClr="000000"/>
      </a:dk1>
      <a:lt1>
        <a:sysClr val="window" lastClr="FFFFFF"/>
      </a:lt1>
      <a:dk2>
        <a:srgbClr val="44546A"/>
      </a:dk2>
      <a:lt2>
        <a:srgbClr val="E7E6E6"/>
      </a:lt2>
      <a:accent1>
        <a:srgbClr val="FE9B6E"/>
      </a:accent1>
      <a:accent2>
        <a:srgbClr val="FE6927"/>
      </a:accent2>
      <a:accent3>
        <a:srgbClr val="A5A5A5"/>
      </a:accent3>
      <a:accent4>
        <a:srgbClr val="FFC000"/>
      </a:accent4>
      <a:accent5>
        <a:srgbClr val="5B9BD5"/>
      </a:accent5>
      <a:accent6>
        <a:srgbClr val="70AD47"/>
      </a:accent6>
      <a:hlink>
        <a:srgbClr val="0563C1"/>
      </a:hlink>
      <a:folHlink>
        <a:srgbClr val="954F72"/>
      </a:folHlink>
    </a:clrScheme>
    <a:fontScheme name="u3bfdkmz">
      <a:majorFont>
        <a:latin typeface="印品黑体"/>
        <a:ea typeface="微软雅黑"/>
        <a:cs typeface=""/>
      </a:majorFont>
      <a:minorFont>
        <a:latin typeface="印品黑体"/>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8729</Words>
  <Application>WPS 演示</Application>
  <PresentationFormat>宽屏</PresentationFormat>
  <Paragraphs>132</Paragraphs>
  <Slides>16</Slides>
  <Notes>3</Notes>
  <HiddenSlides>0</HiddenSlides>
  <MMClips>0</MMClips>
  <ScaleCrop>false</ScaleCrop>
  <HeadingPairs>
    <vt:vector size="6" baseType="variant">
      <vt:variant>
        <vt:lpstr>已用的字体</vt:lpstr>
      </vt:variant>
      <vt:variant>
        <vt:i4>14</vt:i4>
      </vt:variant>
      <vt:variant>
        <vt:lpstr>主题</vt:lpstr>
      </vt:variant>
      <vt:variant>
        <vt:i4>2</vt:i4>
      </vt:variant>
      <vt:variant>
        <vt:lpstr>幻灯片标题</vt:lpstr>
      </vt:variant>
      <vt:variant>
        <vt:i4>16</vt:i4>
      </vt:variant>
    </vt:vector>
  </HeadingPairs>
  <TitlesOfParts>
    <vt:vector size="32" baseType="lpstr">
      <vt:lpstr>Arial</vt:lpstr>
      <vt:lpstr>宋体</vt:lpstr>
      <vt:lpstr>Wingdings</vt:lpstr>
      <vt:lpstr>微软雅黑</vt:lpstr>
      <vt:lpstr>Calibri</vt:lpstr>
      <vt:lpstr>Helvetica</vt:lpstr>
      <vt:lpstr>印品黑体</vt:lpstr>
      <vt:lpstr>黑体</vt:lpstr>
      <vt:lpstr>Arial Unicode MS</vt:lpstr>
      <vt:lpstr>等线</vt:lpstr>
      <vt:lpstr>Montserrat</vt:lpstr>
      <vt:lpstr>Segoe Print</vt:lpstr>
      <vt:lpstr>Times New Roman</vt:lpstr>
      <vt:lpstr>Wingdings</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商务汇报</dc:title>
  <dc:creator>第一PPT</dc:creator>
  <cp:keywords>www.1ppt.com</cp:keywords>
  <dc:description>www.1ppt.com</dc:description>
  <cp:lastModifiedBy>trace</cp:lastModifiedBy>
  <cp:revision>37</cp:revision>
  <dcterms:created xsi:type="dcterms:W3CDTF">2021-09-24T01:35:00Z</dcterms:created>
  <dcterms:modified xsi:type="dcterms:W3CDTF">2023-06-25T11:43:21Z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B629556649BD4F3385A705081047EAD8_13</vt:lpwstr>
  </property>
  <property fmtid="{D5CDD505-2E9C-101B-9397-08002B2CF9AE}" pid="3" name="KSOProductBuildVer">
    <vt:lpwstr>2052-11.1.0.14036</vt:lpwstr>
  </property>
</Properties>
</file>