
<file path=[Content_Types].xml><?xml version="1.0" encoding="utf-8"?>
<Types xmlns="http://schemas.openxmlformats.org/package/2006/content-types">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1" r:id="rId1"/>
  </p:sldMasterIdLst>
  <p:notesMasterIdLst>
    <p:notesMasterId r:id="rId29"/>
  </p:notesMasterIdLst>
  <p:sldIdLst>
    <p:sldId id="256" r:id="rId2"/>
    <p:sldId id="258" r:id="rId3"/>
    <p:sldId id="259" r:id="rId4"/>
    <p:sldId id="260" r:id="rId5"/>
    <p:sldId id="261" r:id="rId6"/>
    <p:sldId id="269" r:id="rId7"/>
    <p:sldId id="270" r:id="rId8"/>
    <p:sldId id="271" r:id="rId9"/>
    <p:sldId id="272" r:id="rId10"/>
    <p:sldId id="273" r:id="rId11"/>
    <p:sldId id="274" r:id="rId12"/>
    <p:sldId id="275" r:id="rId13"/>
    <p:sldId id="276" r:id="rId14"/>
    <p:sldId id="277" r:id="rId15"/>
    <p:sldId id="279" r:id="rId16"/>
    <p:sldId id="281" r:id="rId17"/>
    <p:sldId id="282" r:id="rId18"/>
    <p:sldId id="283" r:id="rId19"/>
    <p:sldId id="284" r:id="rId20"/>
    <p:sldId id="286" r:id="rId21"/>
    <p:sldId id="264" r:id="rId22"/>
    <p:sldId id="265" r:id="rId23"/>
    <p:sldId id="266" r:id="rId24"/>
    <p:sldId id="287" r:id="rId25"/>
    <p:sldId id="268" r:id="rId26"/>
    <p:sldId id="288" r:id="rId27"/>
    <p:sldId id="278"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81181D-F16E-4D49-90C8-24DC00FC25B6}" type="datetimeFigureOut">
              <a:rPr lang="en-US" smtClean="0"/>
              <a:t>8/20/2021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90904-1459-450D-A559-F35FA557B6CE}" type="slidenum">
              <a:rPr lang="en-US" smtClean="0"/>
              <a:t>‹#›</a:t>
            </a:fld>
            <a:endParaRPr lang="en-US"/>
          </a:p>
        </p:txBody>
      </p:sp>
    </p:spTree>
    <p:extLst>
      <p:ext uri="{BB962C8B-B14F-4D97-AF65-F5344CB8AC3E}">
        <p14:creationId xmlns:p14="http://schemas.microsoft.com/office/powerpoint/2010/main" val="686358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Wm Morrison Supermarkets PLC, carrying on business as Morrisons, is the fourth largest supermarket chain in the United Kingdom and has its headquarters in Bradford, West Yorkshire, England. It was founded by William Morrison in 1899. Andrew </a:t>
            </a:r>
            <a:r>
              <a:rPr lang="en-US" dirty="0" err="1"/>
              <a:t>Higgunson</a:t>
            </a:r>
            <a:r>
              <a:rPr lang="en-US" dirty="0"/>
              <a:t> is the Chairmen of this business and the CEO is David </a:t>
            </a:r>
            <a:r>
              <a:rPr lang="en-US" dirty="0" err="1"/>
              <a:t>Patts</a:t>
            </a:r>
            <a:r>
              <a:rPr lang="en-US" dirty="0"/>
              <a:t>. Approximately 110,000 employees are working there. It owns 494 stores in the UK.</a:t>
            </a:r>
          </a:p>
        </p:txBody>
      </p:sp>
      <p:sp>
        <p:nvSpPr>
          <p:cNvPr id="4" name="Slide Number Placeholder 3"/>
          <p:cNvSpPr>
            <a:spLocks noGrp="1"/>
          </p:cNvSpPr>
          <p:nvPr>
            <p:ph type="sldNum" sz="quarter" idx="5"/>
          </p:nvPr>
        </p:nvSpPr>
        <p:spPr/>
        <p:txBody>
          <a:bodyPr/>
          <a:lstStyle/>
          <a:p>
            <a:fld id="{C5C6660D-847E-4B56-940A-3C5B03927A9F}" type="slidenum">
              <a:rPr lang="en-US" smtClean="0"/>
              <a:t>2</a:t>
            </a:fld>
            <a:endParaRPr lang="en-US"/>
          </a:p>
        </p:txBody>
      </p:sp>
    </p:spTree>
    <p:extLst>
      <p:ext uri="{BB962C8B-B14F-4D97-AF65-F5344CB8AC3E}">
        <p14:creationId xmlns:p14="http://schemas.microsoft.com/office/powerpoint/2010/main" val="2152769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fourth largest supermarket chain in the UK, Morrisons offers numerous services to its clients. In 2020, Morrisons counted 497 supermarkets in the United Kingdom, including those owned by Morrisons following its purchase of Safeway PLC. Morrisons offers services like online retail, home delivery within 30 minutes, Food To Order, Eat Fresh, Scan and Shop and many others. Food and drink, clothing, florist, petrol, books and magazines </a:t>
            </a:r>
            <a:r>
              <a:rPr lang="en-US" dirty="0" err="1"/>
              <a:t>etc</a:t>
            </a:r>
            <a:r>
              <a:rPr lang="en-US" dirty="0"/>
              <a:t> are its key products.</a:t>
            </a:r>
          </a:p>
        </p:txBody>
      </p:sp>
      <p:sp>
        <p:nvSpPr>
          <p:cNvPr id="4" name="Slide Number Placeholder 3"/>
          <p:cNvSpPr>
            <a:spLocks noGrp="1"/>
          </p:cNvSpPr>
          <p:nvPr>
            <p:ph type="sldNum" sz="quarter" idx="5"/>
          </p:nvPr>
        </p:nvSpPr>
        <p:spPr/>
        <p:txBody>
          <a:bodyPr/>
          <a:lstStyle/>
          <a:p>
            <a:fld id="{C5C6660D-847E-4B56-940A-3C5B03927A9F}" type="slidenum">
              <a:rPr lang="en-US" smtClean="0"/>
              <a:t>3</a:t>
            </a:fld>
            <a:endParaRPr lang="en-US"/>
          </a:p>
        </p:txBody>
      </p:sp>
    </p:spTree>
    <p:extLst>
      <p:ext uri="{BB962C8B-B14F-4D97-AF65-F5344CB8AC3E}">
        <p14:creationId xmlns:p14="http://schemas.microsoft.com/office/powerpoint/2010/main" val="1075524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Morrisons entered the world of technology by launching its first retail site called Morrisons Cellar selling wine worldwide in 2012. In May 2013, Morrison announced a partnership with Ocado to use its technological systems and distribution infrastructure to launch its own online service. Morrisons has a team of technical experts of 15 members to develop a flawless platform to provide an appropriate on-line service to its clients. Sara is the technological analyst for this team and Jordan is the technological director. One Insight &amp; Performance Manager, one Service Tech Manager, one Service Operations Manager in the team as well.</a:t>
            </a:r>
          </a:p>
        </p:txBody>
      </p:sp>
      <p:sp>
        <p:nvSpPr>
          <p:cNvPr id="4" name="Slide Number Placeholder 3"/>
          <p:cNvSpPr>
            <a:spLocks noGrp="1"/>
          </p:cNvSpPr>
          <p:nvPr>
            <p:ph type="sldNum" sz="quarter" idx="5"/>
          </p:nvPr>
        </p:nvSpPr>
        <p:spPr/>
        <p:txBody>
          <a:bodyPr/>
          <a:lstStyle/>
          <a:p>
            <a:fld id="{C5C6660D-847E-4B56-940A-3C5B03927A9F}" type="slidenum">
              <a:rPr lang="en-US" smtClean="0"/>
              <a:t>4</a:t>
            </a:fld>
            <a:endParaRPr lang="en-US"/>
          </a:p>
        </p:txBody>
      </p:sp>
    </p:spTree>
    <p:extLst>
      <p:ext uri="{BB962C8B-B14F-4D97-AF65-F5344CB8AC3E}">
        <p14:creationId xmlns:p14="http://schemas.microsoft.com/office/powerpoint/2010/main" val="2008604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Morrisons provides on-line services such as on-line purchases with home delivery within 30 minutes. They've launched their first website since 2012. Morrisons' main online activities include, Online purchases with home delivery, promotion based on social media, website-based services such as Food To Order, Nutmeg, Eat Fresh, Food Boxes, etc.</a:t>
            </a:r>
          </a:p>
        </p:txBody>
      </p:sp>
      <p:sp>
        <p:nvSpPr>
          <p:cNvPr id="4" name="Slide Number Placeholder 3"/>
          <p:cNvSpPr>
            <a:spLocks noGrp="1"/>
          </p:cNvSpPr>
          <p:nvPr>
            <p:ph type="sldNum" sz="quarter" idx="5"/>
          </p:nvPr>
        </p:nvSpPr>
        <p:spPr/>
        <p:txBody>
          <a:bodyPr/>
          <a:lstStyle/>
          <a:p>
            <a:fld id="{C5C6660D-847E-4B56-940A-3C5B03927A9F}" type="slidenum">
              <a:rPr lang="en-US" smtClean="0"/>
              <a:t>5</a:t>
            </a:fld>
            <a:endParaRPr lang="en-US"/>
          </a:p>
        </p:txBody>
      </p:sp>
    </p:spTree>
    <p:extLst>
      <p:ext uri="{BB962C8B-B14F-4D97-AF65-F5344CB8AC3E}">
        <p14:creationId xmlns:p14="http://schemas.microsoft.com/office/powerpoint/2010/main" val="4060762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B90904-1459-450D-A559-F35FA557B6CE}" type="slidenum">
              <a:rPr lang="en-US" smtClean="0"/>
              <a:t>8</a:t>
            </a:fld>
            <a:endParaRPr lang="en-US"/>
          </a:p>
        </p:txBody>
      </p:sp>
    </p:spTree>
    <p:extLst>
      <p:ext uri="{BB962C8B-B14F-4D97-AF65-F5344CB8AC3E}">
        <p14:creationId xmlns:p14="http://schemas.microsoft.com/office/powerpoint/2010/main" val="2964897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indent="180000"/>
            <a:r>
              <a:rPr lang="en-US" dirty="0">
                <a:latin typeface="Times New Roman" panose="02020603050405020304" pitchFamily="18" charset="0"/>
                <a:cs typeface="Times New Roman" panose="02020603050405020304" pitchFamily="18" charset="0"/>
              </a:rPr>
              <a:t>Firstly, artificial intelligence has assisted the Morrison supermarkets to restructure itself using feedbacks from its employees to position itself better in the market. Also, this technology has also helped Morrison to avoid labelling mistakes. AI assist in ensuring all the goods and services are labelled appropriately to give the customer to make the right choices on them. In addition to that, AI has helped to mark the products correctly to avoid confusing the customers. This technology enable every product to have a correct price tag that aligned to its quantity and quality. On the other hand, AI has enabled Morrison to tackle fake review (Weber and </a:t>
            </a:r>
            <a:r>
              <a:rPr lang="en-US" sz="1200" b="0" i="0" dirty="0">
                <a:solidFill>
                  <a:srgbClr val="222222"/>
                </a:solidFill>
                <a:effectLst/>
                <a:latin typeface="Times New Roman" panose="02020603050405020304" pitchFamily="18" charset="0"/>
                <a:cs typeface="Times New Roman" panose="02020603050405020304" pitchFamily="18" charset="0"/>
              </a:rPr>
              <a:t>Schütte</a:t>
            </a:r>
            <a:r>
              <a:rPr lang="en-US"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Artificial intelligence has the ability to fight astroturfing and emphasis only on verified reviews. </a:t>
            </a:r>
            <a:r>
              <a:rPr lang="en-US" dirty="0">
                <a:latin typeface="Times New Roman" panose="02020603050405020304" pitchFamily="18" charset="0"/>
                <a:cs typeface="Times New Roman" panose="02020603050405020304" pitchFamily="18" charset="0"/>
              </a:rPr>
              <a:t>The retail is able to prevent  dissemination of deceptive reviews and ratings by customers that would be believed to be true using this technology. Customer review plays a very crucial role in providing testimony to new customers about the products offered by the retail.</a:t>
            </a:r>
          </a:p>
          <a:p>
            <a:pPr indent="180000"/>
            <a:endParaRPr lang="en-US" dirty="0">
              <a:latin typeface="Times New Roman" panose="02020603050405020304" pitchFamily="18" charset="0"/>
              <a:cs typeface="Times New Roman" panose="02020603050405020304" pitchFamily="18" charset="0"/>
            </a:endParaRPr>
          </a:p>
          <a:p>
            <a:endParaRPr lang="x-none" dirty="0"/>
          </a:p>
          <a:p>
            <a:endParaRPr lang="ru-RU" dirty="0"/>
          </a:p>
        </p:txBody>
      </p:sp>
      <p:sp>
        <p:nvSpPr>
          <p:cNvPr id="4" name="Номер слайда 3"/>
          <p:cNvSpPr>
            <a:spLocks noGrp="1"/>
          </p:cNvSpPr>
          <p:nvPr>
            <p:ph type="sldNum" sz="quarter" idx="10"/>
          </p:nvPr>
        </p:nvSpPr>
        <p:spPr/>
        <p:txBody>
          <a:bodyPr/>
          <a:lstStyle/>
          <a:p>
            <a:fld id="{CE2204E3-A336-40A9-BF35-91E04685EEF5}" type="slidenum">
              <a:rPr lang="x-none" smtClean="0"/>
              <a:t>11</a:t>
            </a:fld>
            <a:endParaRPr lang="x-none"/>
          </a:p>
        </p:txBody>
      </p:sp>
    </p:spTree>
    <p:extLst>
      <p:ext uri="{BB962C8B-B14F-4D97-AF65-F5344CB8AC3E}">
        <p14:creationId xmlns:p14="http://schemas.microsoft.com/office/powerpoint/2010/main" val="3784345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80000"/>
            <a:r>
              <a:rPr lang="en-US" dirty="0">
                <a:latin typeface="Times New Roman" panose="02020603050405020304" pitchFamily="18" charset="0"/>
                <a:cs typeface="Times New Roman" panose="02020603050405020304" pitchFamily="18" charset="0"/>
              </a:rPr>
              <a:t>Flex receipts develops digital receipts that assists Morrisons to save on time recording the customers  purchases. It improves the shopping experience of customers as few time is spent in recording without an errors unlike manual. Also saves the retail money by preventing paper wastage allowing  the management to track transactions virtually instead of printing duplicates. Besides that, to assist in proving better customers metrics. Morrisons is able to understand its dynamic customers metrics on their spending. That will not only help to make improve their shopping experience but also for making stocking decisions. Also, flex receipts make bookkeeping more efficient. It allow faster scanning , sorting and reporting of the purchase data that is required by the management in making administrative decisions. On the other hand, it enable stand out at check out. E-receipts are easy to  keep track of all transactions and can not be damaged physical wear and tear. Whenever an error occurs it easy to check and correct it.</a:t>
            </a:r>
            <a:endParaRPr lang="x-non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E2204E3-A336-40A9-BF35-91E04685EEF5}" type="slidenum">
              <a:rPr lang="x-none" smtClean="0"/>
              <a:t>12</a:t>
            </a:fld>
            <a:endParaRPr lang="x-none"/>
          </a:p>
        </p:txBody>
      </p:sp>
    </p:spTree>
    <p:extLst>
      <p:ext uri="{BB962C8B-B14F-4D97-AF65-F5344CB8AC3E}">
        <p14:creationId xmlns:p14="http://schemas.microsoft.com/office/powerpoint/2010/main" val="4285043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80000"/>
            <a:r>
              <a:rPr lang="en-US" dirty="0">
                <a:latin typeface="Times New Roman" panose="02020603050405020304" pitchFamily="18" charset="0"/>
                <a:cs typeface="Times New Roman" panose="02020603050405020304" pitchFamily="18" charset="0"/>
              </a:rPr>
              <a:t>Firstly, voice ordering enable Morrisons to interact with the customers. The feedback and information they will get from them will assist create a more individualised experiences specific to their customers. Also, it helps to create a more streamlined customer experience (</a:t>
            </a:r>
            <a:r>
              <a:rPr lang="en-US" sz="1200" b="0" i="0" dirty="0">
                <a:solidFill>
                  <a:srgbClr val="222222"/>
                </a:solidFill>
                <a:effectLst/>
                <a:latin typeface="Times New Roman" panose="02020603050405020304" pitchFamily="18" charset="0"/>
                <a:cs typeface="Times New Roman" panose="02020603050405020304" pitchFamily="18" charset="0"/>
              </a:rPr>
              <a:t>Sorensen)</a:t>
            </a:r>
            <a:r>
              <a:rPr lang="en-US" dirty="0">
                <a:latin typeface="Times New Roman" panose="02020603050405020304" pitchFamily="18" charset="0"/>
                <a:cs typeface="Times New Roman" panose="02020603050405020304" pitchFamily="18" charset="0"/>
              </a:rPr>
              <a:t>. Clients have the freedom of ordering the products and services they need through clicking of their smartphones. Besides that it provides a platform where the customers can engage with Morrisons.  Customers are able to make transactions through instant communication with Morrisons’ sales representatives. Also the they able to give their feedback about their experience regarding the retail. In addition to that, voice ordering provides Morrisons with new catalog browsing experience. It allow quick and efficient way of sharing the information of products by voice.  On the other hand, it helps to keep the personal information safe. It has end to end description all personal information of the clients will not be disclosed to any third party.</a:t>
            </a:r>
            <a:endParaRPr lang="x-non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E2204E3-A336-40A9-BF35-91E04685EEF5}" type="slidenum">
              <a:rPr lang="x-none" smtClean="0"/>
              <a:t>13</a:t>
            </a:fld>
            <a:endParaRPr lang="x-none"/>
          </a:p>
        </p:txBody>
      </p:sp>
    </p:spTree>
    <p:extLst>
      <p:ext uri="{BB962C8B-B14F-4D97-AF65-F5344CB8AC3E}">
        <p14:creationId xmlns:p14="http://schemas.microsoft.com/office/powerpoint/2010/main" val="2966434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80000"/>
            <a:r>
              <a:rPr lang="en-US" dirty="0">
                <a:latin typeface="Times New Roman" panose="02020603050405020304" pitchFamily="18" charset="0"/>
                <a:cs typeface="Times New Roman" panose="02020603050405020304" pitchFamily="18" charset="0"/>
              </a:rPr>
              <a:t>Mobile wallets and self-checkouts help to relief the cashiers from serving the customers. With the help of this technology Morrison’s staff members are to engage in other activities in the stores. Also, this system minimises the time spent by the customers in the supermarket. According to </a:t>
            </a:r>
            <a:r>
              <a:rPr lang="en-US" sz="1200" b="0" i="0" dirty="0">
                <a:solidFill>
                  <a:srgbClr val="222222"/>
                </a:solidFill>
                <a:effectLst/>
                <a:latin typeface="Times New Roman" panose="02020603050405020304" pitchFamily="18" charset="0"/>
                <a:cs typeface="Times New Roman" panose="02020603050405020304" pitchFamily="18" charset="0"/>
              </a:rPr>
              <a:t>Sharma et al., i</a:t>
            </a:r>
            <a:r>
              <a:rPr lang="en-US" dirty="0">
                <a:latin typeface="Times New Roman" panose="02020603050405020304" pitchFamily="18" charset="0"/>
                <a:cs typeface="Times New Roman" panose="02020603050405020304" pitchFamily="18" charset="0"/>
              </a:rPr>
              <a:t>t saves customers time as there are no queues (59). In addition to that, it simple to use since  customers are able to scan the barcodes and ag the items they want. Also allow customers to pay via their mobile phones. Therefore, that helps to save not only time but also the manpower required to serve customers.</a:t>
            </a:r>
            <a:endParaRPr lang="x-non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E2204E3-A336-40A9-BF35-91E04685EEF5}" type="slidenum">
              <a:rPr lang="x-none" smtClean="0"/>
              <a:t>14</a:t>
            </a:fld>
            <a:endParaRPr lang="x-none"/>
          </a:p>
        </p:txBody>
      </p:sp>
    </p:spTree>
    <p:extLst>
      <p:ext uri="{BB962C8B-B14F-4D97-AF65-F5344CB8AC3E}">
        <p14:creationId xmlns:p14="http://schemas.microsoft.com/office/powerpoint/2010/main" val="2218336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1200" dirty="0"/>
              <a:t>In this day and age, everything is about technology, and this is used in our daily life creating a big impact. </a:t>
            </a:r>
          </a:p>
          <a:p>
            <a:pPr marL="285750" indent="-285750">
              <a:buFont typeface="Arial" panose="020B0604020202020204" pitchFamily="34" charset="0"/>
              <a:buChar char="•"/>
            </a:pPr>
            <a:r>
              <a:rPr lang="en-US" sz="1200" dirty="0"/>
              <a:t>A major franchise like Morrison’s is using technology and their success partly comes from this. </a:t>
            </a:r>
          </a:p>
          <a:p>
            <a:pPr marL="285750" indent="-285750">
              <a:buFont typeface="Arial" panose="020B0604020202020204" pitchFamily="34" charset="0"/>
              <a:buChar char="•"/>
            </a:pPr>
            <a:r>
              <a:rPr lang="en-US" sz="1200" dirty="0"/>
              <a:t>Morrison's uses this artificial intelligence to go beyond their achievements.</a:t>
            </a:r>
          </a:p>
          <a:p>
            <a:endParaRPr lang="en-US" dirty="0"/>
          </a:p>
        </p:txBody>
      </p:sp>
      <p:sp>
        <p:nvSpPr>
          <p:cNvPr id="4" name="Slide Number Placeholder 3"/>
          <p:cNvSpPr>
            <a:spLocks noGrp="1"/>
          </p:cNvSpPr>
          <p:nvPr>
            <p:ph type="sldNum" sz="quarter" idx="10"/>
          </p:nvPr>
        </p:nvSpPr>
        <p:spPr/>
        <p:txBody>
          <a:bodyPr/>
          <a:lstStyle/>
          <a:p>
            <a:fld id="{C5C6660D-847E-4B56-940A-3C5B03927A9F}" type="slidenum">
              <a:rPr lang="en-US" smtClean="0"/>
              <a:t>16</a:t>
            </a:fld>
            <a:endParaRPr lang="en-US"/>
          </a:p>
        </p:txBody>
      </p:sp>
    </p:spTree>
    <p:extLst>
      <p:ext uri="{BB962C8B-B14F-4D97-AF65-F5344CB8AC3E}">
        <p14:creationId xmlns:p14="http://schemas.microsoft.com/office/powerpoint/2010/main" val="1797971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impact of Technology is helping Morrison’s to prevent gap in their shelves/stocks as they get notified earlier about gaps which is beneficial for their company to reduce the gap and therefore increase sales.</a:t>
            </a:r>
          </a:p>
          <a:p>
            <a:endParaRPr lang="en-US" dirty="0"/>
          </a:p>
        </p:txBody>
      </p:sp>
      <p:sp>
        <p:nvSpPr>
          <p:cNvPr id="4" name="Slide Number Placeholder 3"/>
          <p:cNvSpPr>
            <a:spLocks noGrp="1"/>
          </p:cNvSpPr>
          <p:nvPr>
            <p:ph type="sldNum" sz="quarter" idx="10"/>
          </p:nvPr>
        </p:nvSpPr>
        <p:spPr/>
        <p:txBody>
          <a:bodyPr/>
          <a:lstStyle/>
          <a:p>
            <a:fld id="{C5C6660D-847E-4B56-940A-3C5B03927A9F}" type="slidenum">
              <a:rPr lang="en-US" smtClean="0"/>
              <a:t>17</a:t>
            </a:fld>
            <a:endParaRPr lang="en-US"/>
          </a:p>
        </p:txBody>
      </p:sp>
    </p:spTree>
    <p:extLst>
      <p:ext uri="{BB962C8B-B14F-4D97-AF65-F5344CB8AC3E}">
        <p14:creationId xmlns:p14="http://schemas.microsoft.com/office/powerpoint/2010/main" val="243075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1200" dirty="0"/>
              <a:t>Due to everything becoming digital with technology, Morrison’s is using it to increase sales as customers can order from home and </a:t>
            </a:r>
            <a:r>
              <a:rPr lang="en-US" sz="1200" dirty="0" err="1"/>
              <a:t>instore</a:t>
            </a:r>
            <a:r>
              <a:rPr lang="en-US" sz="1200" dirty="0"/>
              <a:t> using digital machines to scan their product accordingly. </a:t>
            </a:r>
          </a:p>
          <a:p>
            <a:pPr marL="285750" indent="-285750">
              <a:buFont typeface="Arial" panose="020B0604020202020204" pitchFamily="34" charset="0"/>
              <a:buChar char="•"/>
            </a:pPr>
            <a:r>
              <a:rPr lang="en-US" sz="1200" dirty="0"/>
              <a:t>Using loyalty cards to keep customers and notifying them about special offers, all using technology digitally.</a:t>
            </a:r>
          </a:p>
          <a:p>
            <a:endParaRPr lang="en-US" dirty="0"/>
          </a:p>
        </p:txBody>
      </p:sp>
      <p:sp>
        <p:nvSpPr>
          <p:cNvPr id="4" name="Slide Number Placeholder 3"/>
          <p:cNvSpPr>
            <a:spLocks noGrp="1"/>
          </p:cNvSpPr>
          <p:nvPr>
            <p:ph type="sldNum" sz="quarter" idx="10"/>
          </p:nvPr>
        </p:nvSpPr>
        <p:spPr/>
        <p:txBody>
          <a:bodyPr/>
          <a:lstStyle/>
          <a:p>
            <a:fld id="{C5C6660D-847E-4B56-940A-3C5B03927A9F}" type="slidenum">
              <a:rPr lang="en-US" smtClean="0"/>
              <a:t>18</a:t>
            </a:fld>
            <a:endParaRPr lang="en-US"/>
          </a:p>
        </p:txBody>
      </p:sp>
    </p:spTree>
    <p:extLst>
      <p:ext uri="{BB962C8B-B14F-4D97-AF65-F5344CB8AC3E}">
        <p14:creationId xmlns:p14="http://schemas.microsoft.com/office/powerpoint/2010/main" val="650936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When customers provide their personal information, its the company’s duty to make sure their information is protected.</a:t>
            </a:r>
          </a:p>
          <a:p>
            <a:pPr marL="171450" indent="-171450">
              <a:buFont typeface="Arial" panose="020B0604020202020204" pitchFamily="34" charset="0"/>
              <a:buChar char="•"/>
            </a:pPr>
            <a:r>
              <a:rPr lang="en-US"/>
              <a:t>Technology is efficient to comply with the law and hereby provide this assistance much quicker.</a:t>
            </a:r>
          </a:p>
          <a:p>
            <a:endParaRPr lang="en-US"/>
          </a:p>
        </p:txBody>
      </p:sp>
      <p:sp>
        <p:nvSpPr>
          <p:cNvPr id="4" name="Slide Number Placeholder 3"/>
          <p:cNvSpPr>
            <a:spLocks noGrp="1"/>
          </p:cNvSpPr>
          <p:nvPr>
            <p:ph type="sldNum" sz="quarter" idx="10"/>
          </p:nvPr>
        </p:nvSpPr>
        <p:spPr/>
        <p:txBody>
          <a:bodyPr/>
          <a:lstStyle/>
          <a:p>
            <a:fld id="{C5C6660D-847E-4B56-940A-3C5B03927A9F}" type="slidenum">
              <a:rPr lang="en-US" smtClean="0"/>
              <a:t>19</a:t>
            </a:fld>
            <a:endParaRPr lang="en-US"/>
          </a:p>
        </p:txBody>
      </p:sp>
    </p:spTree>
    <p:extLst>
      <p:ext uri="{BB962C8B-B14F-4D97-AF65-F5344CB8AC3E}">
        <p14:creationId xmlns:p14="http://schemas.microsoft.com/office/powerpoint/2010/main" val="1244282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Artificial</a:t>
            </a:r>
            <a:r>
              <a:rPr lang="en-US" baseline="0" dirty="0">
                <a:latin typeface="Arial" panose="020B0604020202020204" pitchFamily="34" charset="0"/>
                <a:cs typeface="Arial" panose="020B0604020202020204" pitchFamily="34" charset="0"/>
              </a:rPr>
              <a:t> Intelligence </a:t>
            </a:r>
            <a:r>
              <a:rPr lang="en-US" dirty="0">
                <a:latin typeface="Arial" panose="020B0604020202020204" pitchFamily="34" charset="0"/>
                <a:cs typeface="Arial" panose="020B0604020202020204" pitchFamily="34" charset="0"/>
              </a:rPr>
              <a:t>allows retail</a:t>
            </a:r>
            <a:r>
              <a:rPr lang="en-US" baseline="0" dirty="0">
                <a:latin typeface="Arial" panose="020B0604020202020204" pitchFamily="34" charset="0"/>
                <a:cs typeface="Arial" panose="020B0604020202020204" pitchFamily="34" charset="0"/>
              </a:rPr>
              <a:t> companies like Morrisons</a:t>
            </a:r>
            <a:r>
              <a:rPr lang="en-US" dirty="0">
                <a:latin typeface="Arial" panose="020B0604020202020204" pitchFamily="34" charset="0"/>
                <a:cs typeface="Arial" panose="020B0604020202020204" pitchFamily="34" charset="0"/>
              </a:rPr>
              <a:t> to substantially reduce operating expenses while simultaneously increasing the quality of management information, making banking more profitable. Artificial</a:t>
            </a:r>
            <a:r>
              <a:rPr lang="en-US" baseline="0" dirty="0">
                <a:latin typeface="Arial" panose="020B0604020202020204" pitchFamily="34" charset="0"/>
                <a:cs typeface="Arial" panose="020B0604020202020204" pitchFamily="34" charset="0"/>
              </a:rPr>
              <a:t> intelligence </a:t>
            </a:r>
            <a:r>
              <a:rPr lang="en-US" dirty="0">
                <a:latin typeface="Arial" panose="020B0604020202020204" pitchFamily="34" charset="0"/>
                <a:cs typeface="Arial" panose="020B0604020202020204" pitchFamily="34" charset="0"/>
              </a:rPr>
              <a:t>has been and continues to be the main focus of </a:t>
            </a:r>
            <a:r>
              <a:rPr lang="en-US" dirty="0" err="1">
                <a:latin typeface="Arial" panose="020B0604020202020204" pitchFamily="34" charset="0"/>
                <a:cs typeface="Arial" panose="020B0604020202020204" pitchFamily="34" charset="0"/>
              </a:rPr>
              <a:t>Morrisons</a:t>
            </a:r>
            <a:r>
              <a:rPr lang="en-US" dirty="0">
                <a:latin typeface="Arial" panose="020B0604020202020204" pitchFamily="34" charset="0"/>
                <a:cs typeface="Arial" panose="020B0604020202020204" pitchFamily="34" charset="0"/>
              </a:rPr>
              <a:t> operations and strategic direction since the early 2000s. Artificial</a:t>
            </a:r>
            <a:r>
              <a:rPr lang="en-US" baseline="0" dirty="0">
                <a:latin typeface="Arial" panose="020B0604020202020204" pitchFamily="34" charset="0"/>
                <a:cs typeface="Arial" panose="020B0604020202020204" pitchFamily="34" charset="0"/>
              </a:rPr>
              <a:t> Intelligence</a:t>
            </a:r>
            <a:r>
              <a:rPr lang="en-US" dirty="0">
                <a:latin typeface="Arial" panose="020B0604020202020204" pitchFamily="34" charset="0"/>
                <a:cs typeface="Arial" panose="020B0604020202020204" pitchFamily="34" charset="0"/>
              </a:rPr>
              <a:t> offers Morrisons</a:t>
            </a:r>
            <a:r>
              <a:rPr lang="en-US" baseline="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 unique opportunity to reach a greater number of our target customers without adding physical branches or enhancing our product offering via innovation.</a:t>
            </a:r>
          </a:p>
        </p:txBody>
      </p:sp>
      <p:sp>
        <p:nvSpPr>
          <p:cNvPr id="4" name="Slide Number Placeholder 3"/>
          <p:cNvSpPr>
            <a:spLocks noGrp="1"/>
          </p:cNvSpPr>
          <p:nvPr>
            <p:ph type="sldNum" sz="quarter" idx="10"/>
          </p:nvPr>
        </p:nvSpPr>
        <p:spPr/>
        <p:txBody>
          <a:bodyPr/>
          <a:lstStyle/>
          <a:p>
            <a:fld id="{56C2C171-CA20-42B6-BE08-5E8C67F4B05B}" type="slidenum">
              <a:rPr lang="en-US" smtClean="0"/>
              <a:t>21</a:t>
            </a:fld>
            <a:endParaRPr lang="en-US"/>
          </a:p>
        </p:txBody>
      </p:sp>
    </p:spTree>
    <p:extLst>
      <p:ext uri="{BB962C8B-B14F-4D97-AF65-F5344CB8AC3E}">
        <p14:creationId xmlns:p14="http://schemas.microsoft.com/office/powerpoint/2010/main" val="3736499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Everything in the world has gone digital, with everything revolving around the internet, cellphones, and e-commerce. The decision of </a:t>
            </a:r>
            <a:r>
              <a:rPr lang="en-US" dirty="0" err="1">
                <a:latin typeface="Arial" panose="020B0604020202020204" pitchFamily="34" charset="0"/>
                <a:cs typeface="Arial" panose="020B0604020202020204" pitchFamily="34" charset="0"/>
              </a:rPr>
              <a:t>Morrisons</a:t>
            </a:r>
            <a:r>
              <a:rPr lang="en-US" dirty="0">
                <a:latin typeface="Arial" panose="020B0604020202020204" pitchFamily="34" charset="0"/>
                <a:cs typeface="Arial" panose="020B0604020202020204" pitchFamily="34" charset="0"/>
              </a:rPr>
              <a:t> to utilize Artificial</a:t>
            </a:r>
            <a:r>
              <a:rPr lang="en-US" baseline="0" dirty="0">
                <a:latin typeface="Arial" panose="020B0604020202020204" pitchFamily="34" charset="0"/>
                <a:cs typeface="Arial" panose="020B0604020202020204" pitchFamily="34" charset="0"/>
              </a:rPr>
              <a:t> Intelligence</a:t>
            </a:r>
            <a:r>
              <a:rPr lang="en-US" dirty="0">
                <a:latin typeface="Arial" panose="020B0604020202020204" pitchFamily="34" charset="0"/>
                <a:cs typeface="Arial" panose="020B0604020202020204" pitchFamily="34" charset="0"/>
              </a:rPr>
              <a:t> has helped the company's bottom line by allowing consumers to access banking services from anywhere and at any time. This benefits both the company and the consumers, therefore both sides are happy. However, in order to guarantee the seamless operation and safety of these technological</a:t>
            </a:r>
            <a:r>
              <a:rPr lang="en-US" baseline="0" dirty="0">
                <a:latin typeface="Arial" panose="020B0604020202020204" pitchFamily="34" charset="0"/>
                <a:cs typeface="Arial" panose="020B0604020202020204" pitchFamily="34" charset="0"/>
              </a:rPr>
              <a:t> platforms</a:t>
            </a:r>
            <a:r>
              <a:rPr lang="en-US" dirty="0">
                <a:latin typeface="Arial" panose="020B0604020202020204" pitchFamily="34" charset="0"/>
                <a:cs typeface="Arial" panose="020B0604020202020204" pitchFamily="34" charset="0"/>
              </a:rPr>
              <a:t>, the company must ensure that all of its platforms are secure and operating as anticipated. </a:t>
            </a:r>
          </a:p>
        </p:txBody>
      </p:sp>
      <p:sp>
        <p:nvSpPr>
          <p:cNvPr id="4" name="Slide Number Placeholder 3"/>
          <p:cNvSpPr>
            <a:spLocks noGrp="1"/>
          </p:cNvSpPr>
          <p:nvPr>
            <p:ph type="sldNum" sz="quarter" idx="10"/>
          </p:nvPr>
        </p:nvSpPr>
        <p:spPr/>
        <p:txBody>
          <a:bodyPr/>
          <a:lstStyle/>
          <a:p>
            <a:fld id="{56C2C171-CA20-42B6-BE08-5E8C67F4B05B}" type="slidenum">
              <a:rPr lang="en-US" smtClean="0"/>
              <a:t>22</a:t>
            </a:fld>
            <a:endParaRPr lang="en-US"/>
          </a:p>
        </p:txBody>
      </p:sp>
    </p:spTree>
    <p:extLst>
      <p:ext uri="{BB962C8B-B14F-4D97-AF65-F5344CB8AC3E}">
        <p14:creationId xmlns:p14="http://schemas.microsoft.com/office/powerpoint/2010/main" val="1124528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Many retail</a:t>
            </a:r>
            <a:r>
              <a:rPr lang="en-US" baseline="0" dirty="0">
                <a:latin typeface="Arial" panose="020B0604020202020204" pitchFamily="34" charset="0"/>
                <a:cs typeface="Arial" panose="020B0604020202020204" pitchFamily="34" charset="0"/>
              </a:rPr>
              <a:t> companies like Morrisons</a:t>
            </a:r>
            <a:r>
              <a:rPr lang="en-US" dirty="0">
                <a:latin typeface="Arial" panose="020B0604020202020204" pitchFamily="34" charset="0"/>
                <a:cs typeface="Arial" panose="020B0604020202020204" pitchFamily="34" charset="0"/>
              </a:rPr>
              <a:t> in the world offers or plans to provide online services, therefore Morrisons and other retail</a:t>
            </a:r>
            <a:r>
              <a:rPr lang="en-US" baseline="0" dirty="0">
                <a:latin typeface="Arial" panose="020B0604020202020204" pitchFamily="34" charset="0"/>
                <a:cs typeface="Arial" panose="020B0604020202020204" pitchFamily="34" charset="0"/>
              </a:rPr>
              <a:t> companies</a:t>
            </a:r>
            <a:r>
              <a:rPr lang="en-US" dirty="0">
                <a:latin typeface="Arial" panose="020B0604020202020204" pitchFamily="34" charset="0"/>
                <a:cs typeface="Arial" panose="020B0604020202020204" pitchFamily="34" charset="0"/>
              </a:rPr>
              <a:t> must guarantee that they offer distinctive offerings in order to attract clients. Morrisons must constantly upgrade and keep up with the newest technologies in the</a:t>
            </a:r>
            <a:r>
              <a:rPr lang="en-US" baseline="0" dirty="0">
                <a:latin typeface="Arial" panose="020B0604020202020204" pitchFamily="34" charset="0"/>
                <a:cs typeface="Arial" panose="020B0604020202020204" pitchFamily="34" charset="0"/>
              </a:rPr>
              <a:t> retail industry</a:t>
            </a:r>
            <a:r>
              <a:rPr lang="en-US" dirty="0">
                <a:latin typeface="Arial" panose="020B0604020202020204" pitchFamily="34" charset="0"/>
                <a:cs typeface="Arial" panose="020B0604020202020204" pitchFamily="34" charset="0"/>
              </a:rPr>
              <a:t>. This will enhance its functionality and efficiency, allowing it to retain and attract new consumers. Furthermore, if the company wants to maintain its number one position, it must always come up with innovative methods to stay ahead of its rivals.</a:t>
            </a:r>
          </a:p>
        </p:txBody>
      </p:sp>
      <p:sp>
        <p:nvSpPr>
          <p:cNvPr id="4" name="Slide Number Placeholder 3"/>
          <p:cNvSpPr>
            <a:spLocks noGrp="1"/>
          </p:cNvSpPr>
          <p:nvPr>
            <p:ph type="sldNum" sz="quarter" idx="10"/>
          </p:nvPr>
        </p:nvSpPr>
        <p:spPr/>
        <p:txBody>
          <a:bodyPr/>
          <a:lstStyle/>
          <a:p>
            <a:fld id="{56C2C171-CA20-42B6-BE08-5E8C67F4B05B}" type="slidenum">
              <a:rPr lang="en-US" smtClean="0"/>
              <a:t>23</a:t>
            </a:fld>
            <a:endParaRPr lang="en-US"/>
          </a:p>
        </p:txBody>
      </p:sp>
    </p:spTree>
    <p:extLst>
      <p:ext uri="{BB962C8B-B14F-4D97-AF65-F5344CB8AC3E}">
        <p14:creationId xmlns:p14="http://schemas.microsoft.com/office/powerpoint/2010/main" val="3814867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Many retail</a:t>
            </a:r>
            <a:r>
              <a:rPr lang="en-US" baseline="0" dirty="0">
                <a:latin typeface="Arial" panose="020B0604020202020204" pitchFamily="34" charset="0"/>
                <a:cs typeface="Arial" panose="020B0604020202020204" pitchFamily="34" charset="0"/>
              </a:rPr>
              <a:t> companies like Morrisons</a:t>
            </a:r>
            <a:r>
              <a:rPr lang="en-US" dirty="0">
                <a:latin typeface="Arial" panose="020B0604020202020204" pitchFamily="34" charset="0"/>
                <a:cs typeface="Arial" panose="020B0604020202020204" pitchFamily="34" charset="0"/>
              </a:rPr>
              <a:t> in the world offers or plans to provide online services, therefore Morrisons and other retail</a:t>
            </a:r>
            <a:r>
              <a:rPr lang="en-US" baseline="0" dirty="0">
                <a:latin typeface="Arial" panose="020B0604020202020204" pitchFamily="34" charset="0"/>
                <a:cs typeface="Arial" panose="020B0604020202020204" pitchFamily="34" charset="0"/>
              </a:rPr>
              <a:t> companies</a:t>
            </a:r>
            <a:r>
              <a:rPr lang="en-US" dirty="0">
                <a:latin typeface="Arial" panose="020B0604020202020204" pitchFamily="34" charset="0"/>
                <a:cs typeface="Arial" panose="020B0604020202020204" pitchFamily="34" charset="0"/>
              </a:rPr>
              <a:t> must guarantee that they offer distinctive offerings in order to attract clients. Morrisons must constantly upgrade and keep up with the newest technologies in the</a:t>
            </a:r>
            <a:r>
              <a:rPr lang="en-US" baseline="0" dirty="0">
                <a:latin typeface="Arial" panose="020B0604020202020204" pitchFamily="34" charset="0"/>
                <a:cs typeface="Arial" panose="020B0604020202020204" pitchFamily="34" charset="0"/>
              </a:rPr>
              <a:t> retail industry</a:t>
            </a:r>
            <a:r>
              <a:rPr lang="en-US" dirty="0">
                <a:latin typeface="Arial" panose="020B0604020202020204" pitchFamily="34" charset="0"/>
                <a:cs typeface="Arial" panose="020B0604020202020204" pitchFamily="34" charset="0"/>
              </a:rPr>
              <a:t>. This will enhance its functionality and efficiency, allowing it to retain and attract new consumers. Furthermore, if the company wants to maintain its number one position, it must always come up with innovative methods to stay ahead of its rivals.</a:t>
            </a:r>
          </a:p>
        </p:txBody>
      </p:sp>
      <p:sp>
        <p:nvSpPr>
          <p:cNvPr id="4" name="Slide Number Placeholder 3"/>
          <p:cNvSpPr>
            <a:spLocks noGrp="1"/>
          </p:cNvSpPr>
          <p:nvPr>
            <p:ph type="sldNum" sz="quarter" idx="10"/>
          </p:nvPr>
        </p:nvSpPr>
        <p:spPr/>
        <p:txBody>
          <a:bodyPr/>
          <a:lstStyle/>
          <a:p>
            <a:fld id="{56C2C171-CA20-42B6-BE08-5E8C67F4B05B}" type="slidenum">
              <a:rPr lang="en-US" smtClean="0"/>
              <a:t>24</a:t>
            </a:fld>
            <a:endParaRPr lang="en-US"/>
          </a:p>
        </p:txBody>
      </p:sp>
    </p:spTree>
    <p:extLst>
      <p:ext uri="{BB962C8B-B14F-4D97-AF65-F5344CB8AC3E}">
        <p14:creationId xmlns:p14="http://schemas.microsoft.com/office/powerpoint/2010/main" val="38148671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6C2C171-CA20-42B6-BE08-5E8C67F4B05B}" type="slidenum">
              <a:rPr lang="en-US" smtClean="0"/>
              <a:t>25</a:t>
            </a:fld>
            <a:endParaRPr lang="en-US"/>
          </a:p>
        </p:txBody>
      </p:sp>
    </p:spTree>
    <p:extLst>
      <p:ext uri="{BB962C8B-B14F-4D97-AF65-F5344CB8AC3E}">
        <p14:creationId xmlns:p14="http://schemas.microsoft.com/office/powerpoint/2010/main" val="3053691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5852FAA4-9363-496D-9EFD-B2793AE299DF}" type="datetimeFigureOut">
              <a:rPr lang="en-US" smtClean="0"/>
              <a:t>8/19/2021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131464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52FAA4-9363-496D-9EFD-B2793AE299DF}" type="datetimeFigureOut">
              <a:rPr lang="en-US" smtClean="0"/>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1737200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5852FAA4-9363-496D-9EFD-B2793AE299DF}" type="datetimeFigureOut">
              <a:rPr lang="en-US" smtClean="0"/>
              <a:t>8/19/2021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4013288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52FAA4-9363-496D-9EFD-B2793AE299DF}" type="datetimeFigureOut">
              <a:rPr lang="en-US" smtClean="0"/>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085870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52FAA4-9363-496D-9EFD-B2793AE299DF}" type="datetimeFigureOut">
              <a:rPr lang="en-US" smtClean="0"/>
              <a:t>8/19/2021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236726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52FAA4-9363-496D-9EFD-B2793AE299DF}" type="datetimeFigureOut">
              <a:rPr lang="en-US" smtClean="0"/>
              <a:t>8/19/2021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400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52FAA4-9363-496D-9EFD-B2793AE299DF}" type="datetimeFigureOut">
              <a:rPr lang="en-US" smtClean="0"/>
              <a:t>8/19/2021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09425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52FAA4-9363-496D-9EFD-B2793AE299DF}" type="datetimeFigureOut">
              <a:rPr lang="en-US" smtClean="0"/>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4065973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52FAA4-9363-496D-9EFD-B2793AE299DF}" type="datetimeFigureOut">
              <a:rPr lang="en-US" smtClean="0"/>
              <a:t>8/19/2021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03569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52FAA4-9363-496D-9EFD-B2793AE299DF}" type="datetimeFigureOut">
              <a:rPr lang="en-US" smtClean="0"/>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177082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852FAA4-9363-496D-9EFD-B2793AE299DF}" type="datetimeFigureOut">
              <a:rPr lang="en-US" smtClean="0"/>
              <a:t>8/19/2021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416464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852FAA4-9363-496D-9EFD-B2793AE299DF}" type="datetimeFigureOut">
              <a:rPr lang="en-US" smtClean="0"/>
              <a:t>8/19/2021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F3048164-24F6-4B86-B753-286DA3102E58}"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83553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852FAA4-9363-496D-9EFD-B2793AE299DF}" type="datetimeFigureOut">
              <a:rPr lang="en-US" smtClean="0"/>
              <a:t>8/19/2021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2789259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852FAA4-9363-496D-9EFD-B2793AE299DF}" type="datetimeFigureOut">
              <a:rPr lang="en-US" smtClean="0"/>
              <a:t>8/19/2021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947671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852FAA4-9363-496D-9EFD-B2793AE299DF}" type="datetimeFigureOut">
              <a:rPr lang="en-US" smtClean="0"/>
              <a:t>8/19/2021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3372643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52FAA4-9363-496D-9EFD-B2793AE299DF}" type="datetimeFigureOut">
              <a:rPr lang="en-US" smtClean="0"/>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7982658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5852FAA4-9363-496D-9EFD-B2793AE299DF}" type="datetimeFigureOut">
              <a:rPr lang="en-US" smtClean="0"/>
              <a:t>8/19/2021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F3048164-24F6-4B86-B753-286DA3102E58}" type="slidenum">
              <a:rPr lang="en-US" smtClean="0"/>
              <a:t>‹#›</a:t>
            </a:fld>
            <a:endParaRPr lang="en-US"/>
          </a:p>
        </p:txBody>
      </p:sp>
    </p:spTree>
    <p:extLst>
      <p:ext uri="{BB962C8B-B14F-4D97-AF65-F5344CB8AC3E}">
        <p14:creationId xmlns:p14="http://schemas.microsoft.com/office/powerpoint/2010/main" val="654037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852FAA4-9363-496D-9EFD-B2793AE299DF}" type="datetimeFigureOut">
              <a:rPr lang="en-US" smtClean="0"/>
              <a:t>8/19/2021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3048164-24F6-4B86-B753-286DA3102E58}" type="slidenum">
              <a:rPr lang="en-US" smtClean="0"/>
              <a:t>‹#›</a:t>
            </a:fld>
            <a:endParaRPr lang="en-US"/>
          </a:p>
        </p:txBody>
      </p:sp>
    </p:spTree>
    <p:extLst>
      <p:ext uri="{BB962C8B-B14F-4D97-AF65-F5344CB8AC3E}">
        <p14:creationId xmlns:p14="http://schemas.microsoft.com/office/powerpoint/2010/main" val="1544200807"/>
      </p:ext>
    </p:extLst>
  </p:cSld>
  <p:clrMap bg1="dk1" tx1="lt1" bg2="dk2" tx2="lt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 id="2147483999" r:id="rId8"/>
    <p:sldLayoutId id="2147484000" r:id="rId9"/>
    <p:sldLayoutId id="2147484001" r:id="rId10"/>
    <p:sldLayoutId id="2147484002" r:id="rId11"/>
    <p:sldLayoutId id="2147484003" r:id="rId12"/>
    <p:sldLayoutId id="2147484004" r:id="rId13"/>
    <p:sldLayoutId id="2147484005" r:id="rId14"/>
    <p:sldLayoutId id="2147484006" r:id="rId15"/>
    <p:sldLayoutId id="2147484007" r:id="rId16"/>
    <p:sldLayoutId id="214748400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4.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fif"/><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jpe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hyperlink" Target="https://www.bbc.com/news/business-22564676" TargetMode="External"/><Relationship Id="rId7" Type="http://schemas.openxmlformats.org/officeDocument/2006/relationships/hyperlink" Target="https://www.academia.edu/40897908/Impact_of_Information_Technology_on_business_operations_of_Morissons?email_work_card=title" TargetMode="External"/><Relationship Id="rId2" Type="http://schemas.openxmlformats.org/officeDocument/2006/relationships/hyperlink" Target="https://www.thegrocer.co.uk/morrisons-to-take-wine-online-with-cellar-site/233424.article" TargetMode="External"/><Relationship Id="rId1" Type="http://schemas.openxmlformats.org/officeDocument/2006/relationships/slideLayout" Target="../slideLayouts/slideLayout2.xml"/><Relationship Id="rId6" Type="http://schemas.openxmlformats.org/officeDocument/2006/relationships/hyperlink" Target="https://www.kentlive.news/whats-on/shopping/morrisons-launches-new-doorstep-delivery-4199580" TargetMode="External"/><Relationship Id="rId5" Type="http://schemas.openxmlformats.org/officeDocument/2006/relationships/hyperlink" Target="https://www.cityam.com/roboshop-morrisons-using-artificial-intelligence-stock-its/" TargetMode="External"/><Relationship Id="rId4" Type="http://schemas.openxmlformats.org/officeDocument/2006/relationships/hyperlink" Target="https://www.bbc.com/news/business-31618375"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morrisons-corporate.com/about-us/strategy/" TargetMode="External"/><Relationship Id="rId2" Type="http://schemas.openxmlformats.org/officeDocument/2006/relationships/hyperlink" Target="https://www.morrisons-corporate.com/about-us/company-history/" TargetMode="Externa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https://www.retail-week.com/retail-voice/how-morrisons-is-innovating-around-customers/7019809.article?authent=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D5D0-CDDE-4889-BCE3-566398548928}"/>
              </a:ext>
            </a:extLst>
          </p:cNvPr>
          <p:cNvSpPr>
            <a:spLocks noGrp="1"/>
          </p:cNvSpPr>
          <p:nvPr>
            <p:ph type="ctrTitle"/>
          </p:nvPr>
        </p:nvSpPr>
        <p:spPr>
          <a:xfrm>
            <a:off x="1643270" y="1122363"/>
            <a:ext cx="9024729" cy="1647341"/>
          </a:xfrm>
        </p:spPr>
        <p:txBody>
          <a:bodyPr>
            <a:normAutofit fontScale="90000"/>
          </a:bodyPr>
          <a:lstStyle/>
          <a:p>
            <a:pPr algn="l"/>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How  Wm Morrison Supermarkets plc Use Modern Technology to Improve its Efficiency </a:t>
            </a: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269CB82-FD9F-4AAE-884C-EAB81CA9EBE2}"/>
              </a:ext>
            </a:extLst>
          </p:cNvPr>
          <p:cNvSpPr>
            <a:spLocks noGrp="1"/>
          </p:cNvSpPr>
          <p:nvPr>
            <p:ph type="subTitle" idx="1"/>
          </p:nvPr>
        </p:nvSpPr>
        <p:spPr>
          <a:xfrm>
            <a:off x="1524000" y="3525078"/>
            <a:ext cx="9144000" cy="3332921"/>
          </a:xfrm>
        </p:spPr>
        <p:txBody>
          <a:bodyPr>
            <a:normAutofit/>
          </a:bodyPr>
          <a:lstStyle/>
          <a:p>
            <a:pPr algn="l"/>
            <a:r>
              <a:rPr lang="en-US" sz="2000" dirty="0">
                <a:latin typeface="Arial" panose="020B0604020202020204" pitchFamily="34" charset="0"/>
                <a:cs typeface="Arial" panose="020B0604020202020204" pitchFamily="34" charset="0"/>
              </a:rPr>
              <a:t>Student Name and Numbers</a:t>
            </a:r>
          </a:p>
          <a:p>
            <a:pPr marL="342900" indent="-342900" algn="l">
              <a:buFont typeface="+mj-lt"/>
              <a:buAutoNum type="arabicPeriod"/>
            </a:pPr>
            <a:r>
              <a:rPr lang="en-US" sz="1600" dirty="0">
                <a:latin typeface="Arial" panose="020B0604020202020204" pitchFamily="34" charset="0"/>
                <a:cs typeface="Arial" panose="020B0604020202020204" pitchFamily="34" charset="0"/>
              </a:rPr>
              <a:t>Elena Diana </a:t>
            </a:r>
            <a:r>
              <a:rPr lang="en-US" sz="1600" dirty="0" err="1">
                <a:latin typeface="Arial" panose="020B0604020202020204" pitchFamily="34" charset="0"/>
                <a:cs typeface="Arial" panose="020B0604020202020204" pitchFamily="34" charset="0"/>
              </a:rPr>
              <a:t>Ursanu</a:t>
            </a:r>
            <a:r>
              <a:rPr lang="en-US" sz="1600" dirty="0">
                <a:latin typeface="Arial" panose="020B0604020202020204" pitchFamily="34" charset="0"/>
                <a:cs typeface="Arial" panose="020B0604020202020204" pitchFamily="34" charset="0"/>
              </a:rPr>
              <a:t>- 2028540</a:t>
            </a:r>
          </a:p>
          <a:p>
            <a:pPr marL="342900" indent="-342900" algn="l">
              <a:buFont typeface="+mj-lt"/>
              <a:buAutoNum type="arabicPeriod"/>
            </a:pPr>
            <a:r>
              <a:rPr lang="en-US" sz="1600" dirty="0">
                <a:latin typeface="Arial" panose="020B0604020202020204" pitchFamily="34" charset="0"/>
                <a:cs typeface="Arial" panose="020B0604020202020204" pitchFamily="34" charset="0"/>
              </a:rPr>
              <a:t>Ejaz Malik- 2028686</a:t>
            </a:r>
          </a:p>
          <a:p>
            <a:pPr marL="342900" indent="-342900" algn="l">
              <a:buFont typeface="+mj-lt"/>
              <a:buAutoNum type="arabicPeriod"/>
            </a:pPr>
            <a:r>
              <a:rPr lang="en-US" sz="1600" dirty="0" err="1">
                <a:latin typeface="Arial" panose="020B0604020202020204" pitchFamily="34" charset="0"/>
                <a:cs typeface="Arial" panose="020B0604020202020204" pitchFamily="34" charset="0"/>
              </a:rPr>
              <a:t>Ilknur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Gulenc</a:t>
            </a:r>
            <a:r>
              <a:rPr lang="en-US" sz="1600" dirty="0">
                <a:latin typeface="Arial" panose="020B0604020202020204" pitchFamily="34" charset="0"/>
                <a:cs typeface="Arial" panose="020B0604020202020204" pitchFamily="34" charset="0"/>
              </a:rPr>
              <a:t>- 2028779</a:t>
            </a:r>
          </a:p>
          <a:p>
            <a:pPr marL="342900" indent="-342900" algn="l">
              <a:buFont typeface="+mj-lt"/>
              <a:buAutoNum type="arabicPeriod"/>
            </a:pPr>
            <a:r>
              <a:rPr lang="en-US" sz="1600" dirty="0">
                <a:latin typeface="Arial" panose="020B0604020202020204" pitchFamily="34" charset="0"/>
                <a:cs typeface="Arial" panose="020B0604020202020204" pitchFamily="34" charset="0"/>
              </a:rPr>
              <a:t>Masum </a:t>
            </a:r>
            <a:r>
              <a:rPr lang="en-US" sz="1600" dirty="0" err="1">
                <a:latin typeface="Arial" panose="020B0604020202020204" pitchFamily="34" charset="0"/>
                <a:cs typeface="Arial" panose="020B0604020202020204" pitchFamily="34" charset="0"/>
              </a:rPr>
              <a:t>Billah</a:t>
            </a:r>
            <a:r>
              <a:rPr lang="en-US" sz="1600" dirty="0">
                <a:latin typeface="Arial" panose="020B0604020202020204" pitchFamily="34" charset="0"/>
                <a:cs typeface="Arial" panose="020B0604020202020204" pitchFamily="34" charset="0"/>
              </a:rPr>
              <a:t>- 2028988</a:t>
            </a:r>
          </a:p>
          <a:p>
            <a:pPr marL="342900" indent="-342900" algn="l">
              <a:buFont typeface="+mj-lt"/>
              <a:buAutoNum type="arabicPeriod"/>
            </a:pPr>
            <a:r>
              <a:rPr lang="en-US" sz="1600" dirty="0" err="1">
                <a:latin typeface="Arial" panose="020B0604020202020204" pitchFamily="34" charset="0"/>
                <a:cs typeface="Arial" panose="020B0604020202020204" pitchFamily="34" charset="0"/>
              </a:rPr>
              <a:t>Ilinca</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Rusu</a:t>
            </a:r>
            <a:r>
              <a:rPr lang="en-US" sz="1600" dirty="0">
                <a:latin typeface="Arial" panose="020B0604020202020204" pitchFamily="34" charset="0"/>
                <a:cs typeface="Arial" panose="020B0604020202020204" pitchFamily="34" charset="0"/>
              </a:rPr>
              <a:t>- 2028896</a:t>
            </a:r>
          </a:p>
          <a:p>
            <a:pPr marL="342900" indent="-342900" algn="l">
              <a:buFont typeface="+mj-lt"/>
              <a:buAutoNum type="arabicPeriod"/>
            </a:pPr>
            <a:endParaRPr lang="en-US" sz="1600" dirty="0">
              <a:latin typeface="Arial" panose="020B0604020202020204" pitchFamily="34" charset="0"/>
              <a:cs typeface="Arial" panose="020B0604020202020204" pitchFamily="34" charset="0"/>
            </a:endParaRPr>
          </a:p>
          <a:p>
            <a:pPr marL="342900" indent="-342900" algn="l">
              <a:buFont typeface="+mj-lt"/>
              <a:buAutoNum type="arabicPeriod"/>
            </a:pPr>
            <a:endParaRPr lang="en-US" sz="1600" dirty="0">
              <a:latin typeface="Arial" panose="020B0604020202020204" pitchFamily="34" charset="0"/>
              <a:cs typeface="Arial" panose="020B0604020202020204" pitchFamily="34" charset="0"/>
            </a:endParaRPr>
          </a:p>
          <a:p>
            <a:pPr marL="342900" indent="-342900" algn="l">
              <a:buFont typeface="+mj-lt"/>
              <a:buAutoNum type="arabicPeriod"/>
            </a:pPr>
            <a:endParaRPr lang="en-US" sz="1600" dirty="0">
              <a:latin typeface="Arial" panose="020B0604020202020204" pitchFamily="34" charset="0"/>
              <a:cs typeface="Arial" panose="020B0604020202020204" pitchFamily="34" charset="0"/>
            </a:endParaRPr>
          </a:p>
          <a:p>
            <a:pPr algn="l"/>
            <a:endParaRPr lang="en-US"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19D4436-7E3B-4C99-8F83-6AAF88D1D633}"/>
              </a:ext>
            </a:extLst>
          </p:cNvPr>
          <p:cNvPicPr>
            <a:picLocks noChangeAspect="1"/>
          </p:cNvPicPr>
          <p:nvPr/>
        </p:nvPicPr>
        <p:blipFill>
          <a:blip r:embed="rId2"/>
          <a:stretch>
            <a:fillRect/>
          </a:stretch>
        </p:blipFill>
        <p:spPr>
          <a:xfrm>
            <a:off x="6281530" y="3643312"/>
            <a:ext cx="3825737" cy="2092325"/>
          </a:xfrm>
          <a:prstGeom prst="rect">
            <a:avLst/>
          </a:prstGeom>
        </p:spPr>
      </p:pic>
      <p:sp>
        <p:nvSpPr>
          <p:cNvPr id="8" name="TextBox 7">
            <a:extLst>
              <a:ext uri="{FF2B5EF4-FFF2-40B4-BE49-F238E27FC236}">
                <a16:creationId xmlns:a16="http://schemas.microsoft.com/office/drawing/2014/main" id="{358907A7-7676-468C-A619-F5032CC63F61}"/>
              </a:ext>
            </a:extLst>
          </p:cNvPr>
          <p:cNvSpPr txBox="1"/>
          <p:nvPr/>
        </p:nvSpPr>
        <p:spPr>
          <a:xfrm>
            <a:off x="4731026" y="2606343"/>
            <a:ext cx="3672408"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Module Code: BMSW4003</a:t>
            </a:r>
          </a:p>
        </p:txBody>
      </p:sp>
      <p:pic>
        <p:nvPicPr>
          <p:cNvPr id="9" name="Picture 8" descr="C:\Users\admin\Desktop\WhatsApp Image 2021-08-13 at 07.49.09.jpeg">
            <a:extLst>
              <a:ext uri="{FF2B5EF4-FFF2-40B4-BE49-F238E27FC236}">
                <a16:creationId xmlns:a16="http://schemas.microsoft.com/office/drawing/2014/main" id="{D38DBF8E-E606-4E71-9DC7-7EDA734BDD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643270"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269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orrisons - Wikip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0763" y="1161424"/>
            <a:ext cx="3192308" cy="163339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302106" y="311144"/>
            <a:ext cx="3649508" cy="446730"/>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INTRODUCTION TO MORRISONS </a:t>
            </a:r>
          </a:p>
        </p:txBody>
      </p:sp>
      <p:sp>
        <p:nvSpPr>
          <p:cNvPr id="10" name="TextBox 9"/>
          <p:cNvSpPr txBox="1"/>
          <p:nvPr/>
        </p:nvSpPr>
        <p:spPr>
          <a:xfrm>
            <a:off x="2474533" y="3130339"/>
            <a:ext cx="6694011" cy="1015663"/>
          </a:xfrm>
          <a:prstGeom prst="rect">
            <a:avLst/>
          </a:prstGeom>
          <a:noFill/>
        </p:spPr>
        <p:txBody>
          <a:bodyPr wrap="square" rtlCol="0">
            <a:spAutoFit/>
          </a:bodyPr>
          <a:lstStyle/>
          <a:p>
            <a:pPr algn="ctr"/>
            <a:r>
              <a:rPr lang="en-US" sz="2000" b="1" dirty="0">
                <a:solidFill>
                  <a:srgbClr val="00563F"/>
                </a:solidFill>
                <a:latin typeface="Century Gothic" panose="020B0502020202020204" pitchFamily="34" charset="0"/>
              </a:rPr>
              <a:t>Wm Morrison Supermarkets plc</a:t>
            </a:r>
            <a:r>
              <a:rPr lang="en-US" sz="2000" dirty="0">
                <a:latin typeface="Century Gothic" panose="020B0502020202020204" pitchFamily="34" charset="0"/>
              </a:rPr>
              <a:t>, carrying on business as </a:t>
            </a:r>
            <a:r>
              <a:rPr lang="en-US" sz="2000" b="1" dirty="0">
                <a:solidFill>
                  <a:srgbClr val="00563F"/>
                </a:solidFill>
                <a:latin typeface="Century Gothic" panose="020B0502020202020204" pitchFamily="34" charset="0"/>
              </a:rPr>
              <a:t>Morrisons</a:t>
            </a:r>
            <a:r>
              <a:rPr lang="en-US" sz="2000" dirty="0">
                <a:latin typeface="Century Gothic" panose="020B0502020202020204" pitchFamily="34" charset="0"/>
              </a:rPr>
              <a:t>, is one of the </a:t>
            </a:r>
            <a:r>
              <a:rPr lang="en-US" sz="2000" b="1" dirty="0">
                <a:solidFill>
                  <a:srgbClr val="00563F"/>
                </a:solidFill>
                <a:latin typeface="Century Gothic" panose="020B0502020202020204" pitchFamily="34" charset="0"/>
              </a:rPr>
              <a:t>largest supermarket</a:t>
            </a:r>
            <a:r>
              <a:rPr lang="en-US" sz="2000" dirty="0">
                <a:latin typeface="Century Gothic" panose="020B0502020202020204" pitchFamily="34" charset="0"/>
              </a:rPr>
              <a:t> chain in the </a:t>
            </a:r>
            <a:r>
              <a:rPr lang="en-US" sz="2000" b="1" dirty="0">
                <a:solidFill>
                  <a:srgbClr val="00563F"/>
                </a:solidFill>
                <a:latin typeface="Century Gothic" panose="020B0502020202020204" pitchFamily="34" charset="0"/>
              </a:rPr>
              <a:t>UK</a:t>
            </a:r>
            <a:r>
              <a:rPr lang="en-US" sz="2000" dirty="0">
                <a:latin typeface="Century Gothic" panose="020B0502020202020204" pitchFamily="34" charset="0"/>
              </a:rPr>
              <a:t>.</a:t>
            </a:r>
          </a:p>
        </p:txBody>
      </p:sp>
      <p:sp>
        <p:nvSpPr>
          <p:cNvPr id="12" name="Rectangle 11"/>
          <p:cNvSpPr/>
          <p:nvPr/>
        </p:nvSpPr>
        <p:spPr>
          <a:xfrm>
            <a:off x="2474533" y="4456865"/>
            <a:ext cx="1718925" cy="446313"/>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Founding</a:t>
            </a:r>
          </a:p>
        </p:txBody>
      </p:sp>
      <p:sp>
        <p:nvSpPr>
          <p:cNvPr id="11" name="TextBox 10"/>
          <p:cNvSpPr txBox="1"/>
          <p:nvPr/>
        </p:nvSpPr>
        <p:spPr>
          <a:xfrm>
            <a:off x="2211405" y="4903176"/>
            <a:ext cx="2245178" cy="1077218"/>
          </a:xfrm>
          <a:prstGeom prst="rect">
            <a:avLst/>
          </a:prstGeom>
          <a:noFill/>
        </p:spPr>
        <p:txBody>
          <a:bodyPr wrap="square" rtlCol="0">
            <a:spAutoFit/>
          </a:bodyPr>
          <a:lstStyle/>
          <a:p>
            <a:pPr algn="ctr"/>
            <a:r>
              <a:rPr lang="en-US" sz="1600" dirty="0">
                <a:latin typeface="Century Gothic" panose="020B0502020202020204" pitchFamily="34" charset="0"/>
              </a:rPr>
              <a:t>Founded: </a:t>
            </a:r>
          </a:p>
          <a:p>
            <a:pPr algn="ctr"/>
            <a:r>
              <a:rPr lang="en-US" sz="1600" b="1" dirty="0">
                <a:solidFill>
                  <a:srgbClr val="00563F"/>
                </a:solidFill>
                <a:latin typeface="Century Gothic" panose="020B0502020202020204" pitchFamily="34" charset="0"/>
              </a:rPr>
              <a:t>1899</a:t>
            </a:r>
          </a:p>
          <a:p>
            <a:pPr algn="ctr"/>
            <a:r>
              <a:rPr lang="en-US" sz="1600" dirty="0">
                <a:latin typeface="Century Gothic" panose="020B0502020202020204" pitchFamily="34" charset="0"/>
              </a:rPr>
              <a:t>Founder: </a:t>
            </a:r>
          </a:p>
          <a:p>
            <a:pPr algn="ctr"/>
            <a:r>
              <a:rPr lang="en-US" sz="1600" b="1" dirty="0">
                <a:solidFill>
                  <a:srgbClr val="00563F"/>
                </a:solidFill>
                <a:latin typeface="Century Gothic" panose="020B0502020202020204" pitchFamily="34" charset="0"/>
              </a:rPr>
              <a:t>William Morrison</a:t>
            </a:r>
          </a:p>
        </p:txBody>
      </p:sp>
      <p:sp>
        <p:nvSpPr>
          <p:cNvPr id="14" name="Rectangle 13"/>
          <p:cNvSpPr/>
          <p:nvPr/>
        </p:nvSpPr>
        <p:spPr>
          <a:xfrm>
            <a:off x="7951615" y="4429732"/>
            <a:ext cx="1718925" cy="446313"/>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Locations</a:t>
            </a:r>
          </a:p>
        </p:txBody>
      </p:sp>
      <p:sp>
        <p:nvSpPr>
          <p:cNvPr id="15" name="Rectangle 14"/>
          <p:cNvSpPr/>
          <p:nvPr/>
        </p:nvSpPr>
        <p:spPr>
          <a:xfrm>
            <a:off x="5147780" y="4444252"/>
            <a:ext cx="1730241" cy="446313"/>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Employees</a:t>
            </a:r>
          </a:p>
        </p:txBody>
      </p:sp>
      <p:sp>
        <p:nvSpPr>
          <p:cNvPr id="13" name="TextBox 12"/>
          <p:cNvSpPr txBox="1"/>
          <p:nvPr/>
        </p:nvSpPr>
        <p:spPr>
          <a:xfrm>
            <a:off x="7569215" y="4876044"/>
            <a:ext cx="2492477" cy="1077218"/>
          </a:xfrm>
          <a:prstGeom prst="rect">
            <a:avLst/>
          </a:prstGeom>
          <a:noFill/>
        </p:spPr>
        <p:txBody>
          <a:bodyPr wrap="square" rtlCol="0">
            <a:spAutoFit/>
          </a:bodyPr>
          <a:lstStyle/>
          <a:p>
            <a:pPr algn="ctr"/>
            <a:r>
              <a:rPr lang="en-US" sz="1600" dirty="0">
                <a:latin typeface="Century Gothic" panose="020B0502020202020204" pitchFamily="34" charset="0"/>
              </a:rPr>
              <a:t>Head office: </a:t>
            </a:r>
          </a:p>
          <a:p>
            <a:pPr algn="ctr"/>
            <a:r>
              <a:rPr lang="en-US" sz="1600" b="1" dirty="0">
                <a:solidFill>
                  <a:srgbClr val="00563F"/>
                </a:solidFill>
                <a:latin typeface="Century Gothic" panose="020B0502020202020204" pitchFamily="34" charset="0"/>
              </a:rPr>
              <a:t>Bradford, England, UK</a:t>
            </a:r>
          </a:p>
          <a:p>
            <a:pPr algn="ctr"/>
            <a:r>
              <a:rPr lang="en-US" sz="1600" dirty="0">
                <a:latin typeface="Century Gothic" panose="020B0502020202020204" pitchFamily="34" charset="0"/>
              </a:rPr>
              <a:t>Stores amount: </a:t>
            </a:r>
          </a:p>
          <a:p>
            <a:pPr algn="ctr"/>
            <a:r>
              <a:rPr lang="en-US" sz="1600" b="1" dirty="0">
                <a:solidFill>
                  <a:srgbClr val="00563F"/>
                </a:solidFill>
                <a:latin typeface="Century Gothic" panose="020B0502020202020204" pitchFamily="34" charset="0"/>
              </a:rPr>
              <a:t>494 stores</a:t>
            </a:r>
          </a:p>
        </p:txBody>
      </p:sp>
      <p:sp>
        <p:nvSpPr>
          <p:cNvPr id="17" name="TextBox 16"/>
          <p:cNvSpPr txBox="1"/>
          <p:nvPr/>
        </p:nvSpPr>
        <p:spPr>
          <a:xfrm>
            <a:off x="4719711" y="4890981"/>
            <a:ext cx="2586377" cy="1600438"/>
          </a:xfrm>
          <a:prstGeom prst="rect">
            <a:avLst/>
          </a:prstGeom>
          <a:noFill/>
        </p:spPr>
        <p:txBody>
          <a:bodyPr wrap="square" rtlCol="0">
            <a:spAutoFit/>
          </a:bodyPr>
          <a:lstStyle/>
          <a:p>
            <a:pPr algn="ctr"/>
            <a:r>
              <a:rPr lang="en-US" sz="1600" dirty="0">
                <a:latin typeface="Century Gothic" panose="020B0502020202020204" pitchFamily="34" charset="0"/>
              </a:rPr>
              <a:t>Chairman: </a:t>
            </a:r>
          </a:p>
          <a:p>
            <a:pPr algn="ctr"/>
            <a:r>
              <a:rPr lang="en-US" sz="1600" b="1" dirty="0">
                <a:solidFill>
                  <a:srgbClr val="00563F"/>
                </a:solidFill>
                <a:latin typeface="Century Gothic" panose="020B0502020202020204" pitchFamily="34" charset="0"/>
              </a:rPr>
              <a:t>Andrew Higginson </a:t>
            </a:r>
          </a:p>
          <a:p>
            <a:pPr algn="ctr"/>
            <a:r>
              <a:rPr lang="en-US" sz="1600" dirty="0">
                <a:latin typeface="Century Gothic" panose="020B0502020202020204" pitchFamily="34" charset="0"/>
              </a:rPr>
              <a:t>CEO: </a:t>
            </a:r>
          </a:p>
          <a:p>
            <a:pPr algn="ctr"/>
            <a:r>
              <a:rPr lang="en-US" sz="1600" b="1" dirty="0">
                <a:solidFill>
                  <a:srgbClr val="00563F"/>
                </a:solidFill>
                <a:latin typeface="Century Gothic" panose="020B0502020202020204" pitchFamily="34" charset="0"/>
              </a:rPr>
              <a:t>David Potts</a:t>
            </a:r>
          </a:p>
          <a:p>
            <a:pPr algn="ctr"/>
            <a:r>
              <a:rPr lang="en-US" sz="1600" dirty="0">
                <a:latin typeface="Century Gothic" panose="020B0502020202020204" pitchFamily="34" charset="0"/>
              </a:rPr>
              <a:t>Number of employees: </a:t>
            </a:r>
          </a:p>
          <a:p>
            <a:pPr algn="ctr"/>
            <a:r>
              <a:rPr lang="en-US" sz="1600" b="1" dirty="0">
                <a:solidFill>
                  <a:srgbClr val="00563F"/>
                </a:solidFill>
                <a:latin typeface="Century Gothic" panose="020B0502020202020204" pitchFamily="34" charset="0"/>
              </a:rPr>
              <a:t>110,000</a:t>
            </a:r>
          </a:p>
        </p:txBody>
      </p:sp>
      <p:pic>
        <p:nvPicPr>
          <p:cNvPr id="16" name="Picture 3"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752"/>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39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54918" y="309716"/>
            <a:ext cx="3179224" cy="443946"/>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SERVICES OF MORRISONS </a:t>
            </a:r>
          </a:p>
        </p:txBody>
      </p:sp>
      <p:grpSp>
        <p:nvGrpSpPr>
          <p:cNvPr id="13" name="Shopping_cart2" descr="{&quot;Key&quot;:&quot;POWER_USER_SHAPE_ICON&quot;,&quot;Value&quot;:&quot;POWER_USER_SHAPE_ICON_STYLE_1&quot;}"/>
          <p:cNvGrpSpPr>
            <a:grpSpLocks noChangeAspect="1"/>
          </p:cNvGrpSpPr>
          <p:nvPr>
            <p:custDataLst>
              <p:tags r:id="rId1"/>
            </p:custDataLst>
          </p:nvPr>
        </p:nvGrpSpPr>
        <p:grpSpPr>
          <a:xfrm>
            <a:off x="5730236" y="1312905"/>
            <a:ext cx="1702879" cy="1352287"/>
            <a:chOff x="4221164" y="1798639"/>
            <a:chExt cx="809625" cy="642938"/>
          </a:xfrm>
          <a:solidFill>
            <a:srgbClr val="00563F"/>
          </a:solidFill>
        </p:grpSpPr>
        <p:sp>
          <p:nvSpPr>
            <p:cNvPr id="14" name="Freeform 198"/>
            <p:cNvSpPr>
              <a:spLocks noEditPoints="1"/>
            </p:cNvSpPr>
            <p:nvPr/>
          </p:nvSpPr>
          <p:spPr bwMode="auto">
            <a:xfrm>
              <a:off x="4773614" y="2386014"/>
              <a:ext cx="55563" cy="55563"/>
            </a:xfrm>
            <a:custGeom>
              <a:avLst/>
              <a:gdLst>
                <a:gd name="T0" fmla="*/ 40 w 80"/>
                <a:gd name="T1" fmla="*/ 55 h 80"/>
                <a:gd name="T2" fmla="*/ 25 w 80"/>
                <a:gd name="T3" fmla="*/ 40 h 80"/>
                <a:gd name="T4" fmla="*/ 40 w 80"/>
                <a:gd name="T5" fmla="*/ 25 h 80"/>
                <a:gd name="T6" fmla="*/ 55 w 80"/>
                <a:gd name="T7" fmla="*/ 40 h 80"/>
                <a:gd name="T8" fmla="*/ 40 w 80"/>
                <a:gd name="T9" fmla="*/ 55 h 80"/>
                <a:gd name="T10" fmla="*/ 40 w 80"/>
                <a:gd name="T11" fmla="*/ 0 h 80"/>
                <a:gd name="T12" fmla="*/ 0 w 80"/>
                <a:gd name="T13" fmla="*/ 40 h 80"/>
                <a:gd name="T14" fmla="*/ 40 w 80"/>
                <a:gd name="T15" fmla="*/ 80 h 80"/>
                <a:gd name="T16" fmla="*/ 80 w 80"/>
                <a:gd name="T17" fmla="*/ 40 h 80"/>
                <a:gd name="T18" fmla="*/ 40 w 80"/>
                <a:gd name="T19"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80">
                  <a:moveTo>
                    <a:pt x="40" y="55"/>
                  </a:moveTo>
                  <a:cubicBezTo>
                    <a:pt x="32" y="55"/>
                    <a:pt x="25" y="48"/>
                    <a:pt x="25" y="40"/>
                  </a:cubicBezTo>
                  <a:cubicBezTo>
                    <a:pt x="25" y="32"/>
                    <a:pt x="32" y="25"/>
                    <a:pt x="40" y="25"/>
                  </a:cubicBezTo>
                  <a:cubicBezTo>
                    <a:pt x="48" y="25"/>
                    <a:pt x="55" y="32"/>
                    <a:pt x="55" y="40"/>
                  </a:cubicBezTo>
                  <a:cubicBezTo>
                    <a:pt x="55" y="48"/>
                    <a:pt x="48" y="55"/>
                    <a:pt x="40" y="55"/>
                  </a:cubicBezTo>
                  <a:close/>
                  <a:moveTo>
                    <a:pt x="40" y="0"/>
                  </a:moveTo>
                  <a:cubicBezTo>
                    <a:pt x="18" y="0"/>
                    <a:pt x="0" y="18"/>
                    <a:pt x="0" y="40"/>
                  </a:cubicBezTo>
                  <a:cubicBezTo>
                    <a:pt x="0" y="62"/>
                    <a:pt x="18" y="80"/>
                    <a:pt x="40" y="80"/>
                  </a:cubicBezTo>
                  <a:cubicBezTo>
                    <a:pt x="62" y="80"/>
                    <a:pt x="80" y="62"/>
                    <a:pt x="80" y="40"/>
                  </a:cubicBezTo>
                  <a:cubicBezTo>
                    <a:pt x="80" y="18"/>
                    <a:pt x="62" y="0"/>
                    <a:pt x="40"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5" name="Freeform 199"/>
            <p:cNvSpPr>
              <a:spLocks noEditPoints="1"/>
            </p:cNvSpPr>
            <p:nvPr/>
          </p:nvSpPr>
          <p:spPr bwMode="auto">
            <a:xfrm>
              <a:off x="4929189" y="2386014"/>
              <a:ext cx="55563" cy="55563"/>
            </a:xfrm>
            <a:custGeom>
              <a:avLst/>
              <a:gdLst>
                <a:gd name="T0" fmla="*/ 40 w 80"/>
                <a:gd name="T1" fmla="*/ 55 h 80"/>
                <a:gd name="T2" fmla="*/ 25 w 80"/>
                <a:gd name="T3" fmla="*/ 40 h 80"/>
                <a:gd name="T4" fmla="*/ 40 w 80"/>
                <a:gd name="T5" fmla="*/ 25 h 80"/>
                <a:gd name="T6" fmla="*/ 55 w 80"/>
                <a:gd name="T7" fmla="*/ 40 h 80"/>
                <a:gd name="T8" fmla="*/ 40 w 80"/>
                <a:gd name="T9" fmla="*/ 55 h 80"/>
                <a:gd name="T10" fmla="*/ 40 w 80"/>
                <a:gd name="T11" fmla="*/ 0 h 80"/>
                <a:gd name="T12" fmla="*/ 0 w 80"/>
                <a:gd name="T13" fmla="*/ 40 h 80"/>
                <a:gd name="T14" fmla="*/ 40 w 80"/>
                <a:gd name="T15" fmla="*/ 80 h 80"/>
                <a:gd name="T16" fmla="*/ 80 w 80"/>
                <a:gd name="T17" fmla="*/ 40 h 80"/>
                <a:gd name="T18" fmla="*/ 40 w 80"/>
                <a:gd name="T19"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80">
                  <a:moveTo>
                    <a:pt x="40" y="55"/>
                  </a:moveTo>
                  <a:cubicBezTo>
                    <a:pt x="32" y="55"/>
                    <a:pt x="25" y="48"/>
                    <a:pt x="25" y="40"/>
                  </a:cubicBezTo>
                  <a:cubicBezTo>
                    <a:pt x="25" y="32"/>
                    <a:pt x="32" y="25"/>
                    <a:pt x="40" y="25"/>
                  </a:cubicBezTo>
                  <a:cubicBezTo>
                    <a:pt x="48" y="25"/>
                    <a:pt x="55" y="32"/>
                    <a:pt x="55" y="40"/>
                  </a:cubicBezTo>
                  <a:cubicBezTo>
                    <a:pt x="55" y="48"/>
                    <a:pt x="48" y="55"/>
                    <a:pt x="40" y="55"/>
                  </a:cubicBezTo>
                  <a:close/>
                  <a:moveTo>
                    <a:pt x="40" y="0"/>
                  </a:moveTo>
                  <a:cubicBezTo>
                    <a:pt x="18" y="0"/>
                    <a:pt x="0" y="18"/>
                    <a:pt x="0" y="40"/>
                  </a:cubicBezTo>
                  <a:cubicBezTo>
                    <a:pt x="0" y="62"/>
                    <a:pt x="18" y="80"/>
                    <a:pt x="40" y="80"/>
                  </a:cubicBezTo>
                  <a:cubicBezTo>
                    <a:pt x="62" y="80"/>
                    <a:pt x="80" y="62"/>
                    <a:pt x="80" y="40"/>
                  </a:cubicBezTo>
                  <a:cubicBezTo>
                    <a:pt x="80" y="18"/>
                    <a:pt x="62" y="0"/>
                    <a:pt x="40"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6" name="Freeform 200"/>
            <p:cNvSpPr>
              <a:spLocks noEditPoints="1"/>
            </p:cNvSpPr>
            <p:nvPr/>
          </p:nvSpPr>
          <p:spPr bwMode="auto">
            <a:xfrm>
              <a:off x="4646614" y="2062164"/>
              <a:ext cx="384175" cy="311150"/>
            </a:xfrm>
            <a:custGeom>
              <a:avLst/>
              <a:gdLst>
                <a:gd name="T0" fmla="*/ 465 w 554"/>
                <a:gd name="T1" fmla="*/ 168 h 450"/>
                <a:gd name="T2" fmla="*/ 530 w 554"/>
                <a:gd name="T3" fmla="*/ 88 h 450"/>
                <a:gd name="T4" fmla="*/ 483 w 554"/>
                <a:gd name="T5" fmla="*/ 257 h 450"/>
                <a:gd name="T6" fmla="*/ 447 w 554"/>
                <a:gd name="T7" fmla="*/ 273 h 450"/>
                <a:gd name="T8" fmla="*/ 505 w 554"/>
                <a:gd name="T9" fmla="*/ 177 h 450"/>
                <a:gd name="T10" fmla="*/ 432 w 554"/>
                <a:gd name="T11" fmla="*/ 273 h 450"/>
                <a:gd name="T12" fmla="*/ 407 w 554"/>
                <a:gd name="T13" fmla="*/ 177 h 450"/>
                <a:gd name="T14" fmla="*/ 432 w 554"/>
                <a:gd name="T15" fmla="*/ 273 h 450"/>
                <a:gd name="T16" fmla="*/ 352 w 554"/>
                <a:gd name="T17" fmla="*/ 88 h 450"/>
                <a:gd name="T18" fmla="*/ 393 w 554"/>
                <a:gd name="T19" fmla="*/ 168 h 450"/>
                <a:gd name="T20" fmla="*/ 383 w 554"/>
                <a:gd name="T21" fmla="*/ 273 h 450"/>
                <a:gd name="T22" fmla="*/ 352 w 554"/>
                <a:gd name="T23" fmla="*/ 177 h 450"/>
                <a:gd name="T24" fmla="*/ 383 w 554"/>
                <a:gd name="T25" fmla="*/ 273 h 450"/>
                <a:gd name="T26" fmla="*/ 297 w 554"/>
                <a:gd name="T27" fmla="*/ 168 h 450"/>
                <a:gd name="T28" fmla="*/ 337 w 554"/>
                <a:gd name="T29" fmla="*/ 88 h 450"/>
                <a:gd name="T30" fmla="*/ 337 w 554"/>
                <a:gd name="T31" fmla="*/ 273 h 450"/>
                <a:gd name="T32" fmla="*/ 298 w 554"/>
                <a:gd name="T33" fmla="*/ 177 h 450"/>
                <a:gd name="T34" fmla="*/ 337 w 554"/>
                <a:gd name="T35" fmla="*/ 273 h 450"/>
                <a:gd name="T36" fmla="*/ 242 w 554"/>
                <a:gd name="T37" fmla="*/ 177 h 450"/>
                <a:gd name="T38" fmla="*/ 292 w 554"/>
                <a:gd name="T39" fmla="*/ 273 h 450"/>
                <a:gd name="T40" fmla="*/ 210 w 554"/>
                <a:gd name="T41" fmla="*/ 273 h 450"/>
                <a:gd name="T42" fmla="*/ 227 w 554"/>
                <a:gd name="T43" fmla="*/ 177 h 450"/>
                <a:gd name="T44" fmla="*/ 210 w 554"/>
                <a:gd name="T45" fmla="*/ 273 h 450"/>
                <a:gd name="T46" fmla="*/ 157 w 554"/>
                <a:gd name="T47" fmla="*/ 268 h 450"/>
                <a:gd name="T48" fmla="*/ 173 w 554"/>
                <a:gd name="T49" fmla="*/ 177 h 450"/>
                <a:gd name="T50" fmla="*/ 170 w 554"/>
                <a:gd name="T51" fmla="*/ 273 h 450"/>
                <a:gd name="T52" fmla="*/ 106 w 554"/>
                <a:gd name="T53" fmla="*/ 88 h 450"/>
                <a:gd name="T54" fmla="*/ 171 w 554"/>
                <a:gd name="T55" fmla="*/ 168 h 450"/>
                <a:gd name="T56" fmla="*/ 126 w 554"/>
                <a:gd name="T57" fmla="*/ 156 h 450"/>
                <a:gd name="T58" fmla="*/ 225 w 554"/>
                <a:gd name="T59" fmla="*/ 168 h 450"/>
                <a:gd name="T60" fmla="*/ 168 w 554"/>
                <a:gd name="T61" fmla="*/ 88 h 450"/>
                <a:gd name="T62" fmla="*/ 274 w 554"/>
                <a:gd name="T63" fmla="*/ 88 h 450"/>
                <a:gd name="T64" fmla="*/ 241 w 554"/>
                <a:gd name="T65" fmla="*/ 168 h 450"/>
                <a:gd name="T66" fmla="*/ 274 w 554"/>
                <a:gd name="T67" fmla="*/ 88 h 450"/>
                <a:gd name="T68" fmla="*/ 462 w 554"/>
                <a:gd name="T69" fmla="*/ 88 h 450"/>
                <a:gd name="T70" fmla="*/ 408 w 554"/>
                <a:gd name="T71" fmla="*/ 168 h 450"/>
                <a:gd name="T72" fmla="*/ 24 w 554"/>
                <a:gd name="T73" fmla="*/ 29 h 450"/>
                <a:gd name="T74" fmla="*/ 19 w 554"/>
                <a:gd name="T75" fmla="*/ 13 h 450"/>
                <a:gd name="T76" fmla="*/ 24 w 554"/>
                <a:gd name="T77" fmla="*/ 29 h 450"/>
                <a:gd name="T78" fmla="*/ 110 w 554"/>
                <a:gd name="T79" fmla="*/ 63 h 450"/>
                <a:gd name="T80" fmla="*/ 91 w 554"/>
                <a:gd name="T81" fmla="*/ 34 h 450"/>
                <a:gd name="T82" fmla="*/ 39 w 554"/>
                <a:gd name="T83" fmla="*/ 12 h 450"/>
                <a:gd name="T84" fmla="*/ 3 w 554"/>
                <a:gd name="T85" fmla="*/ 27 h 450"/>
                <a:gd name="T86" fmla="*/ 38 w 554"/>
                <a:gd name="T87" fmla="*/ 31 h 450"/>
                <a:gd name="T88" fmla="*/ 67 w 554"/>
                <a:gd name="T89" fmla="*/ 40 h 450"/>
                <a:gd name="T90" fmla="*/ 209 w 554"/>
                <a:gd name="T91" fmla="*/ 450 h 450"/>
                <a:gd name="T92" fmla="*/ 496 w 554"/>
                <a:gd name="T93" fmla="*/ 437 h 450"/>
                <a:gd name="T94" fmla="*/ 212 w 554"/>
                <a:gd name="T95" fmla="*/ 420 h 450"/>
                <a:gd name="T96" fmla="*/ 168 w 554"/>
                <a:gd name="T97" fmla="*/ 309 h 450"/>
                <a:gd name="T98" fmla="*/ 451 w 554"/>
                <a:gd name="T99" fmla="*/ 314 h 450"/>
                <a:gd name="T100" fmla="*/ 552 w 554"/>
                <a:gd name="T101" fmla="*/ 88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54" h="450">
                  <a:moveTo>
                    <a:pt x="508" y="168"/>
                  </a:moveTo>
                  <a:lnTo>
                    <a:pt x="465" y="168"/>
                  </a:lnTo>
                  <a:lnTo>
                    <a:pt x="478" y="88"/>
                  </a:lnTo>
                  <a:lnTo>
                    <a:pt x="530" y="88"/>
                  </a:lnTo>
                  <a:lnTo>
                    <a:pt x="508" y="168"/>
                  </a:lnTo>
                  <a:close/>
                  <a:moveTo>
                    <a:pt x="483" y="257"/>
                  </a:moveTo>
                  <a:cubicBezTo>
                    <a:pt x="480" y="265"/>
                    <a:pt x="471" y="273"/>
                    <a:pt x="462" y="273"/>
                  </a:cubicBezTo>
                  <a:lnTo>
                    <a:pt x="447" y="273"/>
                  </a:lnTo>
                  <a:lnTo>
                    <a:pt x="463" y="177"/>
                  </a:lnTo>
                  <a:lnTo>
                    <a:pt x="505" y="177"/>
                  </a:lnTo>
                  <a:lnTo>
                    <a:pt x="483" y="257"/>
                  </a:lnTo>
                  <a:close/>
                  <a:moveTo>
                    <a:pt x="432" y="273"/>
                  </a:moveTo>
                  <a:lnTo>
                    <a:pt x="398" y="273"/>
                  </a:lnTo>
                  <a:lnTo>
                    <a:pt x="407" y="177"/>
                  </a:lnTo>
                  <a:lnTo>
                    <a:pt x="447" y="177"/>
                  </a:lnTo>
                  <a:lnTo>
                    <a:pt x="432" y="273"/>
                  </a:lnTo>
                  <a:close/>
                  <a:moveTo>
                    <a:pt x="352" y="168"/>
                  </a:moveTo>
                  <a:lnTo>
                    <a:pt x="352" y="88"/>
                  </a:lnTo>
                  <a:lnTo>
                    <a:pt x="401" y="88"/>
                  </a:lnTo>
                  <a:lnTo>
                    <a:pt x="393" y="168"/>
                  </a:lnTo>
                  <a:lnTo>
                    <a:pt x="352" y="168"/>
                  </a:lnTo>
                  <a:close/>
                  <a:moveTo>
                    <a:pt x="383" y="273"/>
                  </a:moveTo>
                  <a:lnTo>
                    <a:pt x="352" y="273"/>
                  </a:lnTo>
                  <a:lnTo>
                    <a:pt x="352" y="177"/>
                  </a:lnTo>
                  <a:lnTo>
                    <a:pt x="392" y="177"/>
                  </a:lnTo>
                  <a:lnTo>
                    <a:pt x="383" y="273"/>
                  </a:lnTo>
                  <a:close/>
                  <a:moveTo>
                    <a:pt x="337" y="168"/>
                  </a:moveTo>
                  <a:lnTo>
                    <a:pt x="297" y="168"/>
                  </a:lnTo>
                  <a:lnTo>
                    <a:pt x="289" y="88"/>
                  </a:lnTo>
                  <a:lnTo>
                    <a:pt x="337" y="88"/>
                  </a:lnTo>
                  <a:lnTo>
                    <a:pt x="337" y="168"/>
                  </a:lnTo>
                  <a:close/>
                  <a:moveTo>
                    <a:pt x="337" y="273"/>
                  </a:moveTo>
                  <a:lnTo>
                    <a:pt x="307" y="273"/>
                  </a:lnTo>
                  <a:lnTo>
                    <a:pt x="298" y="177"/>
                  </a:lnTo>
                  <a:lnTo>
                    <a:pt x="337" y="177"/>
                  </a:lnTo>
                  <a:lnTo>
                    <a:pt x="337" y="273"/>
                  </a:lnTo>
                  <a:close/>
                  <a:moveTo>
                    <a:pt x="258" y="273"/>
                  </a:moveTo>
                  <a:lnTo>
                    <a:pt x="242" y="177"/>
                  </a:lnTo>
                  <a:lnTo>
                    <a:pt x="282" y="177"/>
                  </a:lnTo>
                  <a:lnTo>
                    <a:pt x="292" y="273"/>
                  </a:lnTo>
                  <a:lnTo>
                    <a:pt x="258" y="273"/>
                  </a:lnTo>
                  <a:close/>
                  <a:moveTo>
                    <a:pt x="210" y="273"/>
                  </a:moveTo>
                  <a:lnTo>
                    <a:pt x="188" y="177"/>
                  </a:lnTo>
                  <a:lnTo>
                    <a:pt x="227" y="177"/>
                  </a:lnTo>
                  <a:lnTo>
                    <a:pt x="242" y="273"/>
                  </a:lnTo>
                  <a:lnTo>
                    <a:pt x="210" y="273"/>
                  </a:lnTo>
                  <a:close/>
                  <a:moveTo>
                    <a:pt x="170" y="273"/>
                  </a:moveTo>
                  <a:cubicBezTo>
                    <a:pt x="165" y="273"/>
                    <a:pt x="161" y="271"/>
                    <a:pt x="157" y="268"/>
                  </a:cubicBezTo>
                  <a:cubicBezTo>
                    <a:pt x="150" y="244"/>
                    <a:pt x="141" y="211"/>
                    <a:pt x="131" y="177"/>
                  </a:cubicBezTo>
                  <a:lnTo>
                    <a:pt x="173" y="177"/>
                  </a:lnTo>
                  <a:lnTo>
                    <a:pt x="194" y="273"/>
                  </a:lnTo>
                  <a:lnTo>
                    <a:pt x="170" y="273"/>
                  </a:lnTo>
                  <a:close/>
                  <a:moveTo>
                    <a:pt x="126" y="156"/>
                  </a:moveTo>
                  <a:cubicBezTo>
                    <a:pt x="119" y="133"/>
                    <a:pt x="112" y="109"/>
                    <a:pt x="106" y="88"/>
                  </a:cubicBezTo>
                  <a:lnTo>
                    <a:pt x="153" y="88"/>
                  </a:lnTo>
                  <a:lnTo>
                    <a:pt x="171" y="168"/>
                  </a:lnTo>
                  <a:lnTo>
                    <a:pt x="129" y="168"/>
                  </a:lnTo>
                  <a:cubicBezTo>
                    <a:pt x="128" y="164"/>
                    <a:pt x="127" y="160"/>
                    <a:pt x="126" y="156"/>
                  </a:cubicBezTo>
                  <a:close/>
                  <a:moveTo>
                    <a:pt x="212" y="88"/>
                  </a:moveTo>
                  <a:lnTo>
                    <a:pt x="225" y="168"/>
                  </a:lnTo>
                  <a:lnTo>
                    <a:pt x="186" y="168"/>
                  </a:lnTo>
                  <a:lnTo>
                    <a:pt x="168" y="88"/>
                  </a:lnTo>
                  <a:lnTo>
                    <a:pt x="212" y="88"/>
                  </a:lnTo>
                  <a:close/>
                  <a:moveTo>
                    <a:pt x="274" y="88"/>
                  </a:moveTo>
                  <a:lnTo>
                    <a:pt x="281" y="168"/>
                  </a:lnTo>
                  <a:lnTo>
                    <a:pt x="241" y="168"/>
                  </a:lnTo>
                  <a:lnTo>
                    <a:pt x="228" y="88"/>
                  </a:lnTo>
                  <a:lnTo>
                    <a:pt x="274" y="88"/>
                  </a:lnTo>
                  <a:close/>
                  <a:moveTo>
                    <a:pt x="416" y="88"/>
                  </a:moveTo>
                  <a:lnTo>
                    <a:pt x="462" y="88"/>
                  </a:lnTo>
                  <a:lnTo>
                    <a:pt x="449" y="168"/>
                  </a:lnTo>
                  <a:lnTo>
                    <a:pt x="408" y="168"/>
                  </a:lnTo>
                  <a:lnTo>
                    <a:pt x="416" y="88"/>
                  </a:lnTo>
                  <a:close/>
                  <a:moveTo>
                    <a:pt x="24" y="29"/>
                  </a:moveTo>
                  <a:cubicBezTo>
                    <a:pt x="19" y="31"/>
                    <a:pt x="15" y="28"/>
                    <a:pt x="13" y="24"/>
                  </a:cubicBezTo>
                  <a:cubicBezTo>
                    <a:pt x="12" y="19"/>
                    <a:pt x="14" y="14"/>
                    <a:pt x="19" y="13"/>
                  </a:cubicBezTo>
                  <a:cubicBezTo>
                    <a:pt x="24" y="12"/>
                    <a:pt x="28" y="14"/>
                    <a:pt x="30" y="19"/>
                  </a:cubicBezTo>
                  <a:cubicBezTo>
                    <a:pt x="31" y="23"/>
                    <a:pt x="29" y="28"/>
                    <a:pt x="24" y="29"/>
                  </a:cubicBezTo>
                  <a:close/>
                  <a:moveTo>
                    <a:pt x="533" y="63"/>
                  </a:moveTo>
                  <a:lnTo>
                    <a:pt x="110" y="63"/>
                  </a:lnTo>
                  <a:cubicBezTo>
                    <a:pt x="106" y="63"/>
                    <a:pt x="103" y="63"/>
                    <a:pt x="100" y="65"/>
                  </a:cubicBezTo>
                  <a:cubicBezTo>
                    <a:pt x="99" y="61"/>
                    <a:pt x="94" y="44"/>
                    <a:pt x="91" y="34"/>
                  </a:cubicBezTo>
                  <a:cubicBezTo>
                    <a:pt x="88" y="22"/>
                    <a:pt x="79" y="12"/>
                    <a:pt x="64" y="12"/>
                  </a:cubicBezTo>
                  <a:cubicBezTo>
                    <a:pt x="61" y="12"/>
                    <a:pt x="40" y="12"/>
                    <a:pt x="39" y="12"/>
                  </a:cubicBezTo>
                  <a:cubicBezTo>
                    <a:pt x="34" y="4"/>
                    <a:pt x="25" y="0"/>
                    <a:pt x="16" y="2"/>
                  </a:cubicBezTo>
                  <a:cubicBezTo>
                    <a:pt x="5" y="6"/>
                    <a:pt x="0" y="16"/>
                    <a:pt x="3" y="27"/>
                  </a:cubicBezTo>
                  <a:cubicBezTo>
                    <a:pt x="6" y="37"/>
                    <a:pt x="17" y="43"/>
                    <a:pt x="27" y="40"/>
                  </a:cubicBezTo>
                  <a:cubicBezTo>
                    <a:pt x="32" y="39"/>
                    <a:pt x="36" y="35"/>
                    <a:pt x="38" y="31"/>
                  </a:cubicBezTo>
                  <a:cubicBezTo>
                    <a:pt x="40" y="31"/>
                    <a:pt x="52" y="31"/>
                    <a:pt x="54" y="31"/>
                  </a:cubicBezTo>
                  <a:cubicBezTo>
                    <a:pt x="63" y="31"/>
                    <a:pt x="65" y="33"/>
                    <a:pt x="67" y="40"/>
                  </a:cubicBezTo>
                  <a:cubicBezTo>
                    <a:pt x="73" y="61"/>
                    <a:pt x="165" y="388"/>
                    <a:pt x="171" y="409"/>
                  </a:cubicBezTo>
                  <a:cubicBezTo>
                    <a:pt x="180" y="439"/>
                    <a:pt x="194" y="450"/>
                    <a:pt x="209" y="450"/>
                  </a:cubicBezTo>
                  <a:lnTo>
                    <a:pt x="483" y="450"/>
                  </a:lnTo>
                  <a:cubicBezTo>
                    <a:pt x="492" y="450"/>
                    <a:pt x="496" y="441"/>
                    <a:pt x="496" y="437"/>
                  </a:cubicBezTo>
                  <a:cubicBezTo>
                    <a:pt x="498" y="423"/>
                    <a:pt x="486" y="420"/>
                    <a:pt x="480" y="420"/>
                  </a:cubicBezTo>
                  <a:lnTo>
                    <a:pt x="212" y="420"/>
                  </a:lnTo>
                  <a:cubicBezTo>
                    <a:pt x="205" y="420"/>
                    <a:pt x="198" y="415"/>
                    <a:pt x="196" y="408"/>
                  </a:cubicBezTo>
                  <a:cubicBezTo>
                    <a:pt x="195" y="404"/>
                    <a:pt x="170" y="315"/>
                    <a:pt x="168" y="309"/>
                  </a:cubicBezTo>
                  <a:cubicBezTo>
                    <a:pt x="174" y="315"/>
                    <a:pt x="179" y="314"/>
                    <a:pt x="182" y="314"/>
                  </a:cubicBezTo>
                  <a:lnTo>
                    <a:pt x="451" y="314"/>
                  </a:lnTo>
                  <a:cubicBezTo>
                    <a:pt x="486" y="314"/>
                    <a:pt x="500" y="272"/>
                    <a:pt x="503" y="259"/>
                  </a:cubicBezTo>
                  <a:lnTo>
                    <a:pt x="552" y="88"/>
                  </a:lnTo>
                  <a:cubicBezTo>
                    <a:pt x="554" y="81"/>
                    <a:pt x="552" y="63"/>
                    <a:pt x="533" y="63"/>
                  </a:cubicBezTo>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7" name="Freeform 201"/>
            <p:cNvSpPr>
              <a:spLocks/>
            </p:cNvSpPr>
            <p:nvPr/>
          </p:nvSpPr>
          <p:spPr bwMode="auto">
            <a:xfrm>
              <a:off x="4221164" y="1943101"/>
              <a:ext cx="431800" cy="498475"/>
            </a:xfrm>
            <a:custGeom>
              <a:avLst/>
              <a:gdLst>
                <a:gd name="T0" fmla="*/ 507 w 624"/>
                <a:gd name="T1" fmla="*/ 720 h 720"/>
                <a:gd name="T2" fmla="*/ 583 w 624"/>
                <a:gd name="T3" fmla="*/ 720 h 720"/>
                <a:gd name="T4" fmla="*/ 588 w 624"/>
                <a:gd name="T5" fmla="*/ 690 h 720"/>
                <a:gd name="T6" fmla="*/ 550 w 624"/>
                <a:gd name="T7" fmla="*/ 676 h 720"/>
                <a:gd name="T8" fmla="*/ 503 w 624"/>
                <a:gd name="T9" fmla="*/ 474 h 720"/>
                <a:gd name="T10" fmla="*/ 474 w 624"/>
                <a:gd name="T11" fmla="*/ 420 h 720"/>
                <a:gd name="T12" fmla="*/ 394 w 624"/>
                <a:gd name="T13" fmla="*/ 311 h 720"/>
                <a:gd name="T14" fmla="*/ 433 w 624"/>
                <a:gd name="T15" fmla="*/ 146 h 720"/>
                <a:gd name="T16" fmla="*/ 457 w 624"/>
                <a:gd name="T17" fmla="*/ 212 h 720"/>
                <a:gd name="T18" fmla="*/ 503 w 624"/>
                <a:gd name="T19" fmla="*/ 246 h 720"/>
                <a:gd name="T20" fmla="*/ 582 w 624"/>
                <a:gd name="T21" fmla="*/ 224 h 720"/>
                <a:gd name="T22" fmla="*/ 601 w 624"/>
                <a:gd name="T23" fmla="*/ 202 h 720"/>
                <a:gd name="T24" fmla="*/ 622 w 624"/>
                <a:gd name="T25" fmla="*/ 138 h 720"/>
                <a:gd name="T26" fmla="*/ 575 w 624"/>
                <a:gd name="T27" fmla="*/ 168 h 720"/>
                <a:gd name="T28" fmla="*/ 516 w 624"/>
                <a:gd name="T29" fmla="*/ 175 h 720"/>
                <a:gd name="T30" fmla="*/ 493 w 624"/>
                <a:gd name="T31" fmla="*/ 71 h 720"/>
                <a:gd name="T32" fmla="*/ 387 w 624"/>
                <a:gd name="T33" fmla="*/ 19 h 720"/>
                <a:gd name="T34" fmla="*/ 331 w 624"/>
                <a:gd name="T35" fmla="*/ 7 h 720"/>
                <a:gd name="T36" fmla="*/ 260 w 624"/>
                <a:gd name="T37" fmla="*/ 82 h 720"/>
                <a:gd name="T38" fmla="*/ 217 w 624"/>
                <a:gd name="T39" fmla="*/ 274 h 720"/>
                <a:gd name="T40" fmla="*/ 167 w 624"/>
                <a:gd name="T41" fmla="*/ 503 h 720"/>
                <a:gd name="T42" fmla="*/ 22 w 624"/>
                <a:gd name="T43" fmla="*/ 590 h 720"/>
                <a:gd name="T44" fmla="*/ 4 w 624"/>
                <a:gd name="T45" fmla="*/ 619 h 720"/>
                <a:gd name="T46" fmla="*/ 38 w 624"/>
                <a:gd name="T47" fmla="*/ 687 h 720"/>
                <a:gd name="T48" fmla="*/ 68 w 624"/>
                <a:gd name="T49" fmla="*/ 678 h 720"/>
                <a:gd name="T50" fmla="*/ 69 w 624"/>
                <a:gd name="T51" fmla="*/ 646 h 720"/>
                <a:gd name="T52" fmla="*/ 211 w 624"/>
                <a:gd name="T53" fmla="*/ 574 h 720"/>
                <a:gd name="T54" fmla="*/ 249 w 624"/>
                <a:gd name="T55" fmla="*/ 531 h 720"/>
                <a:gd name="T56" fmla="*/ 310 w 624"/>
                <a:gd name="T57" fmla="*/ 385 h 720"/>
                <a:gd name="T58" fmla="*/ 429 w 624"/>
                <a:gd name="T59" fmla="*/ 522 h 720"/>
                <a:gd name="T60" fmla="*/ 484 w 624"/>
                <a:gd name="T61" fmla="*/ 694 h 720"/>
                <a:gd name="T62" fmla="*/ 507 w 624"/>
                <a:gd name="T63" fmla="*/ 720 h 7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24" h="720">
                  <a:moveTo>
                    <a:pt x="507" y="720"/>
                  </a:moveTo>
                  <a:cubicBezTo>
                    <a:pt x="519" y="720"/>
                    <a:pt x="577" y="720"/>
                    <a:pt x="583" y="720"/>
                  </a:cubicBezTo>
                  <a:cubicBezTo>
                    <a:pt x="593" y="720"/>
                    <a:pt x="602" y="695"/>
                    <a:pt x="588" y="690"/>
                  </a:cubicBezTo>
                  <a:cubicBezTo>
                    <a:pt x="573" y="686"/>
                    <a:pt x="556" y="678"/>
                    <a:pt x="550" y="676"/>
                  </a:cubicBezTo>
                  <a:cubicBezTo>
                    <a:pt x="544" y="649"/>
                    <a:pt x="519" y="545"/>
                    <a:pt x="503" y="474"/>
                  </a:cubicBezTo>
                  <a:cubicBezTo>
                    <a:pt x="497" y="451"/>
                    <a:pt x="487" y="437"/>
                    <a:pt x="474" y="420"/>
                  </a:cubicBezTo>
                  <a:cubicBezTo>
                    <a:pt x="457" y="396"/>
                    <a:pt x="420" y="341"/>
                    <a:pt x="394" y="311"/>
                  </a:cubicBezTo>
                  <a:cubicBezTo>
                    <a:pt x="407" y="265"/>
                    <a:pt x="425" y="180"/>
                    <a:pt x="433" y="146"/>
                  </a:cubicBezTo>
                  <a:cubicBezTo>
                    <a:pt x="438" y="162"/>
                    <a:pt x="449" y="193"/>
                    <a:pt x="457" y="212"/>
                  </a:cubicBezTo>
                  <a:cubicBezTo>
                    <a:pt x="468" y="237"/>
                    <a:pt x="488" y="249"/>
                    <a:pt x="503" y="246"/>
                  </a:cubicBezTo>
                  <a:cubicBezTo>
                    <a:pt x="524" y="241"/>
                    <a:pt x="564" y="231"/>
                    <a:pt x="582" y="224"/>
                  </a:cubicBezTo>
                  <a:cubicBezTo>
                    <a:pt x="596" y="218"/>
                    <a:pt x="599" y="215"/>
                    <a:pt x="601" y="202"/>
                  </a:cubicBezTo>
                  <a:cubicBezTo>
                    <a:pt x="607" y="161"/>
                    <a:pt x="619" y="148"/>
                    <a:pt x="622" y="138"/>
                  </a:cubicBezTo>
                  <a:cubicBezTo>
                    <a:pt x="624" y="131"/>
                    <a:pt x="604" y="133"/>
                    <a:pt x="575" y="168"/>
                  </a:cubicBezTo>
                  <a:cubicBezTo>
                    <a:pt x="551" y="169"/>
                    <a:pt x="525" y="174"/>
                    <a:pt x="516" y="175"/>
                  </a:cubicBezTo>
                  <a:cubicBezTo>
                    <a:pt x="513" y="160"/>
                    <a:pt x="506" y="113"/>
                    <a:pt x="493" y="71"/>
                  </a:cubicBezTo>
                  <a:cubicBezTo>
                    <a:pt x="481" y="35"/>
                    <a:pt x="414" y="22"/>
                    <a:pt x="387" y="19"/>
                  </a:cubicBezTo>
                  <a:cubicBezTo>
                    <a:pt x="368" y="16"/>
                    <a:pt x="347" y="10"/>
                    <a:pt x="331" y="7"/>
                  </a:cubicBezTo>
                  <a:cubicBezTo>
                    <a:pt x="282" y="0"/>
                    <a:pt x="268" y="47"/>
                    <a:pt x="260" y="82"/>
                  </a:cubicBezTo>
                  <a:cubicBezTo>
                    <a:pt x="254" y="106"/>
                    <a:pt x="229" y="232"/>
                    <a:pt x="217" y="274"/>
                  </a:cubicBezTo>
                  <a:cubicBezTo>
                    <a:pt x="199" y="334"/>
                    <a:pt x="184" y="442"/>
                    <a:pt x="167" y="503"/>
                  </a:cubicBezTo>
                  <a:cubicBezTo>
                    <a:pt x="88" y="554"/>
                    <a:pt x="40" y="581"/>
                    <a:pt x="22" y="590"/>
                  </a:cubicBezTo>
                  <a:cubicBezTo>
                    <a:pt x="0" y="601"/>
                    <a:pt x="0" y="610"/>
                    <a:pt x="4" y="619"/>
                  </a:cubicBezTo>
                  <a:cubicBezTo>
                    <a:pt x="7" y="624"/>
                    <a:pt x="32" y="676"/>
                    <a:pt x="38" y="687"/>
                  </a:cubicBezTo>
                  <a:cubicBezTo>
                    <a:pt x="42" y="695"/>
                    <a:pt x="70" y="701"/>
                    <a:pt x="68" y="678"/>
                  </a:cubicBezTo>
                  <a:cubicBezTo>
                    <a:pt x="67" y="665"/>
                    <a:pt x="63" y="649"/>
                    <a:pt x="69" y="646"/>
                  </a:cubicBezTo>
                  <a:cubicBezTo>
                    <a:pt x="103" y="630"/>
                    <a:pt x="154" y="607"/>
                    <a:pt x="211" y="574"/>
                  </a:cubicBezTo>
                  <a:cubicBezTo>
                    <a:pt x="225" y="566"/>
                    <a:pt x="241" y="547"/>
                    <a:pt x="249" y="531"/>
                  </a:cubicBezTo>
                  <a:cubicBezTo>
                    <a:pt x="271" y="483"/>
                    <a:pt x="291" y="429"/>
                    <a:pt x="310" y="385"/>
                  </a:cubicBezTo>
                  <a:cubicBezTo>
                    <a:pt x="341" y="419"/>
                    <a:pt x="398" y="484"/>
                    <a:pt x="429" y="522"/>
                  </a:cubicBezTo>
                  <a:cubicBezTo>
                    <a:pt x="444" y="575"/>
                    <a:pt x="477" y="671"/>
                    <a:pt x="484" y="694"/>
                  </a:cubicBezTo>
                  <a:cubicBezTo>
                    <a:pt x="491" y="716"/>
                    <a:pt x="498" y="720"/>
                    <a:pt x="507" y="720"/>
                  </a:cubicBezTo>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8" name="Freeform 202"/>
            <p:cNvSpPr>
              <a:spLocks/>
            </p:cNvSpPr>
            <p:nvPr/>
          </p:nvSpPr>
          <p:spPr bwMode="auto">
            <a:xfrm>
              <a:off x="4443414" y="1860551"/>
              <a:ext cx="104775" cy="79375"/>
            </a:xfrm>
            <a:custGeom>
              <a:avLst/>
              <a:gdLst>
                <a:gd name="T0" fmla="*/ 4 w 151"/>
                <a:gd name="T1" fmla="*/ 0 h 114"/>
                <a:gd name="T2" fmla="*/ 2 w 151"/>
                <a:gd name="T3" fmla="*/ 18 h 114"/>
                <a:gd name="T4" fmla="*/ 72 w 151"/>
                <a:gd name="T5" fmla="*/ 113 h 114"/>
                <a:gd name="T6" fmla="*/ 150 w 151"/>
                <a:gd name="T7" fmla="*/ 24 h 114"/>
                <a:gd name="T8" fmla="*/ 150 w 151"/>
                <a:gd name="T9" fmla="*/ 7 h 114"/>
                <a:gd name="T10" fmla="*/ 4 w 151"/>
                <a:gd name="T11" fmla="*/ 0 h 114"/>
              </a:gdLst>
              <a:ahLst/>
              <a:cxnLst>
                <a:cxn ang="0">
                  <a:pos x="T0" y="T1"/>
                </a:cxn>
                <a:cxn ang="0">
                  <a:pos x="T2" y="T3"/>
                </a:cxn>
                <a:cxn ang="0">
                  <a:pos x="T4" y="T5"/>
                </a:cxn>
                <a:cxn ang="0">
                  <a:pos x="T6" y="T7"/>
                </a:cxn>
                <a:cxn ang="0">
                  <a:pos x="T8" y="T9"/>
                </a:cxn>
                <a:cxn ang="0">
                  <a:pos x="T10" y="T11"/>
                </a:cxn>
              </a:cxnLst>
              <a:rect l="0" t="0" r="r" b="b"/>
              <a:pathLst>
                <a:path w="151" h="114">
                  <a:moveTo>
                    <a:pt x="4" y="0"/>
                  </a:moveTo>
                  <a:cubicBezTo>
                    <a:pt x="3" y="6"/>
                    <a:pt x="3" y="12"/>
                    <a:pt x="2" y="18"/>
                  </a:cubicBezTo>
                  <a:cubicBezTo>
                    <a:pt x="0" y="68"/>
                    <a:pt x="31" y="111"/>
                    <a:pt x="72" y="113"/>
                  </a:cubicBezTo>
                  <a:cubicBezTo>
                    <a:pt x="113" y="114"/>
                    <a:pt x="148" y="75"/>
                    <a:pt x="150" y="24"/>
                  </a:cubicBezTo>
                  <a:cubicBezTo>
                    <a:pt x="151" y="18"/>
                    <a:pt x="150" y="12"/>
                    <a:pt x="150" y="7"/>
                  </a:cubicBezTo>
                  <a:lnTo>
                    <a:pt x="4" y="0"/>
                  </a:lnTo>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9" name="Freeform 203"/>
            <p:cNvSpPr>
              <a:spLocks/>
            </p:cNvSpPr>
            <p:nvPr/>
          </p:nvSpPr>
          <p:spPr bwMode="auto">
            <a:xfrm>
              <a:off x="4441827" y="1798639"/>
              <a:ext cx="138113" cy="61913"/>
            </a:xfrm>
            <a:custGeom>
              <a:avLst/>
              <a:gdLst>
                <a:gd name="T0" fmla="*/ 7 w 201"/>
                <a:gd name="T1" fmla="*/ 80 h 89"/>
                <a:gd name="T2" fmla="*/ 194 w 201"/>
                <a:gd name="T3" fmla="*/ 89 h 89"/>
                <a:gd name="T4" fmla="*/ 200 w 201"/>
                <a:gd name="T5" fmla="*/ 85 h 89"/>
                <a:gd name="T6" fmla="*/ 196 w 201"/>
                <a:gd name="T7" fmla="*/ 72 h 89"/>
                <a:gd name="T8" fmla="*/ 162 w 201"/>
                <a:gd name="T9" fmla="*/ 66 h 89"/>
                <a:gd name="T10" fmla="*/ 157 w 201"/>
                <a:gd name="T11" fmla="*/ 61 h 89"/>
                <a:gd name="T12" fmla="*/ 132 w 201"/>
                <a:gd name="T13" fmla="*/ 10 h 89"/>
                <a:gd name="T14" fmla="*/ 116 w 201"/>
                <a:gd name="T15" fmla="*/ 3 h 89"/>
                <a:gd name="T16" fmla="*/ 46 w 201"/>
                <a:gd name="T17" fmla="*/ 0 h 89"/>
                <a:gd name="T18" fmla="*/ 29 w 201"/>
                <a:gd name="T19" fmla="*/ 10 h 89"/>
                <a:gd name="T20" fmla="*/ 1 w 201"/>
                <a:gd name="T21" fmla="*/ 71 h 89"/>
                <a:gd name="T22" fmla="*/ 7 w 201"/>
                <a:gd name="T23" fmla="*/ 80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1" h="89">
                  <a:moveTo>
                    <a:pt x="7" y="80"/>
                  </a:moveTo>
                  <a:cubicBezTo>
                    <a:pt x="49" y="82"/>
                    <a:pt x="161" y="87"/>
                    <a:pt x="194" y="89"/>
                  </a:cubicBezTo>
                  <a:cubicBezTo>
                    <a:pt x="198" y="89"/>
                    <a:pt x="200" y="88"/>
                    <a:pt x="200" y="85"/>
                  </a:cubicBezTo>
                  <a:cubicBezTo>
                    <a:pt x="201" y="79"/>
                    <a:pt x="201" y="73"/>
                    <a:pt x="196" y="72"/>
                  </a:cubicBezTo>
                  <a:cubicBezTo>
                    <a:pt x="187" y="71"/>
                    <a:pt x="178" y="68"/>
                    <a:pt x="162" y="66"/>
                  </a:cubicBezTo>
                  <a:cubicBezTo>
                    <a:pt x="157" y="65"/>
                    <a:pt x="157" y="61"/>
                    <a:pt x="157" y="61"/>
                  </a:cubicBezTo>
                  <a:cubicBezTo>
                    <a:pt x="153" y="41"/>
                    <a:pt x="144" y="23"/>
                    <a:pt x="132" y="10"/>
                  </a:cubicBezTo>
                  <a:cubicBezTo>
                    <a:pt x="129" y="8"/>
                    <a:pt x="124" y="4"/>
                    <a:pt x="116" y="3"/>
                  </a:cubicBezTo>
                  <a:cubicBezTo>
                    <a:pt x="101" y="3"/>
                    <a:pt x="60" y="1"/>
                    <a:pt x="46" y="0"/>
                  </a:cubicBezTo>
                  <a:cubicBezTo>
                    <a:pt x="40" y="0"/>
                    <a:pt x="32" y="5"/>
                    <a:pt x="29" y="10"/>
                  </a:cubicBezTo>
                  <a:cubicBezTo>
                    <a:pt x="17" y="27"/>
                    <a:pt x="5" y="53"/>
                    <a:pt x="1" y="71"/>
                  </a:cubicBezTo>
                  <a:cubicBezTo>
                    <a:pt x="0" y="77"/>
                    <a:pt x="5" y="80"/>
                    <a:pt x="7" y="80"/>
                  </a:cubicBezTo>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grpSp>
      <p:sp>
        <p:nvSpPr>
          <p:cNvPr id="20" name="TextBox 19"/>
          <p:cNvSpPr txBox="1"/>
          <p:nvPr/>
        </p:nvSpPr>
        <p:spPr>
          <a:xfrm>
            <a:off x="2916499" y="3097092"/>
            <a:ext cx="6297562" cy="923330"/>
          </a:xfrm>
          <a:prstGeom prst="rect">
            <a:avLst/>
          </a:prstGeom>
          <a:noFill/>
        </p:spPr>
        <p:txBody>
          <a:bodyPr wrap="square" rtlCol="0">
            <a:spAutoFit/>
          </a:bodyPr>
          <a:lstStyle/>
          <a:p>
            <a:pPr algn="ctr"/>
            <a:r>
              <a:rPr lang="en-US" dirty="0">
                <a:latin typeface="Century Gothic" panose="020B0502020202020204" pitchFamily="34" charset="0"/>
              </a:rPr>
              <a:t>In </a:t>
            </a:r>
            <a:r>
              <a:rPr lang="en-US" b="1" dirty="0">
                <a:solidFill>
                  <a:srgbClr val="00563F"/>
                </a:solidFill>
                <a:latin typeface="Century Gothic" panose="020B0502020202020204" pitchFamily="34" charset="0"/>
              </a:rPr>
              <a:t>2020</a:t>
            </a:r>
            <a:r>
              <a:rPr lang="en-US" dirty="0">
                <a:latin typeface="Century Gothic" panose="020B0502020202020204" pitchFamily="34" charset="0"/>
              </a:rPr>
              <a:t>, this business had </a:t>
            </a:r>
            <a:r>
              <a:rPr lang="en-US" b="1" dirty="0">
                <a:solidFill>
                  <a:srgbClr val="00563F"/>
                </a:solidFill>
                <a:latin typeface="Century Gothic" panose="020B0502020202020204" pitchFamily="34" charset="0"/>
              </a:rPr>
              <a:t>497 superstores</a:t>
            </a:r>
            <a:r>
              <a:rPr lang="en-US" dirty="0">
                <a:latin typeface="Century Gothic" panose="020B0502020202020204" pitchFamily="34" charset="0"/>
              </a:rPr>
              <a:t> in the UK, including those held by Morrisons subsequent to its acquisition of </a:t>
            </a:r>
            <a:r>
              <a:rPr lang="en-US" b="1" dirty="0">
                <a:solidFill>
                  <a:srgbClr val="00563F"/>
                </a:solidFill>
                <a:latin typeface="Century Gothic" panose="020B0502020202020204" pitchFamily="34" charset="0"/>
              </a:rPr>
              <a:t>Safeway PLC</a:t>
            </a:r>
            <a:r>
              <a:rPr lang="en-US" dirty="0">
                <a:latin typeface="Century Gothic" panose="020B0502020202020204" pitchFamily="34" charset="0"/>
              </a:rPr>
              <a:t>.</a:t>
            </a:r>
          </a:p>
        </p:txBody>
      </p:sp>
      <p:sp>
        <p:nvSpPr>
          <p:cNvPr id="21" name="TextBox 20"/>
          <p:cNvSpPr txBox="1"/>
          <p:nvPr/>
        </p:nvSpPr>
        <p:spPr>
          <a:xfrm>
            <a:off x="2656753" y="4304090"/>
            <a:ext cx="3035136" cy="2031325"/>
          </a:xfrm>
          <a:prstGeom prst="rect">
            <a:avLst/>
          </a:prstGeom>
          <a:solidFill>
            <a:srgbClr val="00563F"/>
          </a:solidFill>
        </p:spPr>
        <p:txBody>
          <a:bodyPr wrap="square" rtlCol="0">
            <a:spAutoFit/>
          </a:bodyPr>
          <a:lstStyle/>
          <a:p>
            <a:r>
              <a:rPr lang="en-US" b="1" dirty="0">
                <a:solidFill>
                  <a:schemeClr val="bg1"/>
                </a:solidFill>
                <a:latin typeface="Century Gothic" panose="020B0502020202020204" pitchFamily="34" charset="0"/>
              </a:rPr>
              <a:t>Services:</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Online retail</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Home-delivery service</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Food To Order</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Eat Fresh</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Scan and Shop</a:t>
            </a:r>
          </a:p>
          <a:p>
            <a:pPr marL="285750" indent="-285750">
              <a:buFont typeface="Arial" panose="020B0604020202020204" pitchFamily="34" charset="0"/>
              <a:buChar char="•"/>
            </a:pPr>
            <a:r>
              <a:rPr lang="en-US" dirty="0" err="1">
                <a:solidFill>
                  <a:schemeClr val="bg1"/>
                </a:solidFill>
                <a:latin typeface="Century Gothic" panose="020B0502020202020204" pitchFamily="34" charset="0"/>
              </a:rPr>
              <a:t>Morrisons</a:t>
            </a:r>
            <a:r>
              <a:rPr lang="en-US" dirty="0">
                <a:solidFill>
                  <a:schemeClr val="bg1"/>
                </a:solidFill>
                <a:latin typeface="Century Gothic" panose="020B0502020202020204" pitchFamily="34" charset="0"/>
              </a:rPr>
              <a:t> Pick Up etc.</a:t>
            </a:r>
          </a:p>
        </p:txBody>
      </p:sp>
      <p:sp>
        <p:nvSpPr>
          <p:cNvPr id="22" name="TextBox 21"/>
          <p:cNvSpPr txBox="1"/>
          <p:nvPr/>
        </p:nvSpPr>
        <p:spPr>
          <a:xfrm>
            <a:off x="6617879" y="4304090"/>
            <a:ext cx="3035136" cy="2031325"/>
          </a:xfrm>
          <a:prstGeom prst="rect">
            <a:avLst/>
          </a:prstGeom>
          <a:solidFill>
            <a:srgbClr val="00563F"/>
          </a:solidFill>
        </p:spPr>
        <p:txBody>
          <a:bodyPr wrap="square" rtlCol="0">
            <a:spAutoFit/>
          </a:bodyPr>
          <a:lstStyle/>
          <a:p>
            <a:pPr>
              <a:tabLst>
                <a:tab pos="2168525" algn="l"/>
              </a:tabLst>
            </a:pPr>
            <a:r>
              <a:rPr lang="en-US" b="1" dirty="0">
                <a:solidFill>
                  <a:schemeClr val="bg1"/>
                </a:solidFill>
                <a:latin typeface="Century Gothic" panose="020B0502020202020204" pitchFamily="34" charset="0"/>
              </a:rPr>
              <a:t>Products:</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Food and potable</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Books, magazines etc.</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CDs &amp; DVDs</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Dress</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Gardener</a:t>
            </a:r>
          </a:p>
          <a:p>
            <a:pPr marL="285750" indent="-285750">
              <a:buFont typeface="Arial" panose="020B0604020202020204" pitchFamily="34" charset="0"/>
              <a:buChar char="•"/>
            </a:pPr>
            <a:r>
              <a:rPr lang="en-US" dirty="0">
                <a:solidFill>
                  <a:schemeClr val="bg1"/>
                </a:solidFill>
                <a:latin typeface="Century Gothic" panose="020B0502020202020204" pitchFamily="34" charset="0"/>
              </a:rPr>
              <a:t>Petrol etc.</a:t>
            </a:r>
          </a:p>
        </p:txBody>
      </p:sp>
      <p:sp>
        <p:nvSpPr>
          <p:cNvPr id="23" name="Shop" descr="{&quot;Key&quot;:&quot;POWER_USER_SHAPE_ICON&quot;,&quot;Value&quot;:&quot;POWER_USER_SHAPE_ICON_STYLE_1&quot;}"/>
          <p:cNvSpPr>
            <a:spLocks noChangeAspect="1" noChangeArrowheads="1"/>
          </p:cNvSpPr>
          <p:nvPr>
            <p:custDataLst>
              <p:tags r:id="rId2"/>
            </p:custDataLst>
          </p:nvPr>
        </p:nvSpPr>
        <p:spPr bwMode="auto">
          <a:xfrm>
            <a:off x="4010203" y="1492028"/>
            <a:ext cx="1365201" cy="1202375"/>
          </a:xfrm>
          <a:custGeom>
            <a:avLst/>
            <a:gdLst>
              <a:gd name="T0" fmla="*/ 454 w 481"/>
              <a:gd name="T1" fmla="*/ 0 h 425"/>
              <a:gd name="T2" fmla="*/ 30 w 481"/>
              <a:gd name="T3" fmla="*/ 0 h 425"/>
              <a:gd name="T4" fmla="*/ 30 w 481"/>
              <a:gd name="T5" fmla="*/ 51 h 425"/>
              <a:gd name="T6" fmla="*/ 454 w 481"/>
              <a:gd name="T7" fmla="*/ 51 h 425"/>
              <a:gd name="T8" fmla="*/ 454 w 481"/>
              <a:gd name="T9" fmla="*/ 0 h 425"/>
              <a:gd name="T10" fmla="*/ 480 w 481"/>
              <a:gd name="T11" fmla="*/ 266 h 425"/>
              <a:gd name="T12" fmla="*/ 480 w 481"/>
              <a:gd name="T13" fmla="*/ 209 h 425"/>
              <a:gd name="T14" fmla="*/ 454 w 481"/>
              <a:gd name="T15" fmla="*/ 76 h 425"/>
              <a:gd name="T16" fmla="*/ 30 w 481"/>
              <a:gd name="T17" fmla="*/ 76 h 425"/>
              <a:gd name="T18" fmla="*/ 0 w 481"/>
              <a:gd name="T19" fmla="*/ 209 h 425"/>
              <a:gd name="T20" fmla="*/ 0 w 481"/>
              <a:gd name="T21" fmla="*/ 266 h 425"/>
              <a:gd name="T22" fmla="*/ 30 w 481"/>
              <a:gd name="T23" fmla="*/ 266 h 425"/>
              <a:gd name="T24" fmla="*/ 30 w 481"/>
              <a:gd name="T25" fmla="*/ 424 h 425"/>
              <a:gd name="T26" fmla="*/ 296 w 481"/>
              <a:gd name="T27" fmla="*/ 424 h 425"/>
              <a:gd name="T28" fmla="*/ 296 w 481"/>
              <a:gd name="T29" fmla="*/ 266 h 425"/>
              <a:gd name="T30" fmla="*/ 403 w 481"/>
              <a:gd name="T31" fmla="*/ 266 h 425"/>
              <a:gd name="T32" fmla="*/ 403 w 481"/>
              <a:gd name="T33" fmla="*/ 424 h 425"/>
              <a:gd name="T34" fmla="*/ 454 w 481"/>
              <a:gd name="T35" fmla="*/ 424 h 425"/>
              <a:gd name="T36" fmla="*/ 454 w 481"/>
              <a:gd name="T37" fmla="*/ 266 h 425"/>
              <a:gd name="T38" fmla="*/ 480 w 481"/>
              <a:gd name="T39" fmla="*/ 266 h 425"/>
              <a:gd name="T40" fmla="*/ 240 w 481"/>
              <a:gd name="T41" fmla="*/ 373 h 425"/>
              <a:gd name="T42" fmla="*/ 81 w 481"/>
              <a:gd name="T43" fmla="*/ 373 h 425"/>
              <a:gd name="T44" fmla="*/ 81 w 481"/>
              <a:gd name="T45" fmla="*/ 266 h 425"/>
              <a:gd name="T46" fmla="*/ 240 w 481"/>
              <a:gd name="T47" fmla="*/ 266 h 425"/>
              <a:gd name="T48" fmla="*/ 240 w 481"/>
              <a:gd name="T49" fmla="*/ 373 h 4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81" h="425">
                <a:moveTo>
                  <a:pt x="454" y="0"/>
                </a:moveTo>
                <a:lnTo>
                  <a:pt x="30" y="0"/>
                </a:lnTo>
                <a:lnTo>
                  <a:pt x="30" y="51"/>
                </a:lnTo>
                <a:lnTo>
                  <a:pt x="454" y="51"/>
                </a:lnTo>
                <a:lnTo>
                  <a:pt x="454" y="0"/>
                </a:lnTo>
                <a:close/>
                <a:moveTo>
                  <a:pt x="480" y="266"/>
                </a:moveTo>
                <a:lnTo>
                  <a:pt x="480" y="209"/>
                </a:lnTo>
                <a:lnTo>
                  <a:pt x="454" y="76"/>
                </a:lnTo>
                <a:lnTo>
                  <a:pt x="30" y="76"/>
                </a:lnTo>
                <a:lnTo>
                  <a:pt x="0" y="209"/>
                </a:lnTo>
                <a:lnTo>
                  <a:pt x="0" y="266"/>
                </a:lnTo>
                <a:lnTo>
                  <a:pt x="30" y="266"/>
                </a:lnTo>
                <a:lnTo>
                  <a:pt x="30" y="424"/>
                </a:lnTo>
                <a:lnTo>
                  <a:pt x="296" y="424"/>
                </a:lnTo>
                <a:lnTo>
                  <a:pt x="296" y="266"/>
                </a:lnTo>
                <a:lnTo>
                  <a:pt x="403" y="266"/>
                </a:lnTo>
                <a:lnTo>
                  <a:pt x="403" y="424"/>
                </a:lnTo>
                <a:lnTo>
                  <a:pt x="454" y="424"/>
                </a:lnTo>
                <a:lnTo>
                  <a:pt x="454" y="266"/>
                </a:lnTo>
                <a:lnTo>
                  <a:pt x="480" y="266"/>
                </a:lnTo>
                <a:close/>
                <a:moveTo>
                  <a:pt x="240" y="373"/>
                </a:moveTo>
                <a:lnTo>
                  <a:pt x="81" y="373"/>
                </a:lnTo>
                <a:lnTo>
                  <a:pt x="81" y="266"/>
                </a:lnTo>
                <a:lnTo>
                  <a:pt x="240" y="266"/>
                </a:lnTo>
                <a:lnTo>
                  <a:pt x="240" y="373"/>
                </a:lnTo>
                <a:close/>
              </a:path>
            </a:pathLst>
          </a:custGeom>
          <a:solidFill>
            <a:srgbClr val="00563F"/>
          </a:solidFill>
          <a:ln>
            <a:noFill/>
          </a:ln>
          <a:effectLst/>
        </p:spPr>
        <p:txBody>
          <a:bodyPr wrap="none" anchor="ctr"/>
          <a:lstStyle/>
          <a:p>
            <a:pPr defTabSz="914400">
              <a:defRPr/>
            </a:pPr>
            <a:endParaRPr lang="en-US" dirty="0">
              <a:solidFill>
                <a:prstClr val="black"/>
              </a:solidFill>
              <a:latin typeface="Calibri" panose="020F0502020204030204"/>
            </a:endParaRPr>
          </a:p>
        </p:txBody>
      </p:sp>
      <p:grpSp>
        <p:nvGrpSpPr>
          <p:cNvPr id="24" name="Shopping_bag" descr="{&quot;Key&quot;:&quot;POWER_USER_SHAPE_ICON&quot;,&quot;Value&quot;:&quot;POWER_USER_SHAPE_ICON_STYLE_1&quot;}">
            <a:extLst>
              <a:ext uri="{FF2B5EF4-FFF2-40B4-BE49-F238E27FC236}">
                <a16:creationId xmlns:a16="http://schemas.microsoft.com/office/drawing/2014/main" id="{DCB4B78C-8C7B-413C-BC5C-2EA9E33F63F1}"/>
              </a:ext>
            </a:extLst>
          </p:cNvPr>
          <p:cNvGrpSpPr>
            <a:grpSpLocks noChangeAspect="1"/>
          </p:cNvGrpSpPr>
          <p:nvPr/>
        </p:nvGrpSpPr>
        <p:grpSpPr>
          <a:xfrm>
            <a:off x="8012496" y="1226414"/>
            <a:ext cx="1099042" cy="1380337"/>
            <a:chOff x="6843384" y="6101264"/>
            <a:chExt cx="432286" cy="542928"/>
          </a:xfrm>
          <a:solidFill>
            <a:srgbClr val="00563F"/>
          </a:solidFill>
        </p:grpSpPr>
        <p:sp>
          <p:nvSpPr>
            <p:cNvPr id="25" name="Freeform 17"/>
            <p:cNvSpPr>
              <a:spLocks noEditPoints="1"/>
            </p:cNvSpPr>
            <p:nvPr/>
          </p:nvSpPr>
          <p:spPr bwMode="auto">
            <a:xfrm>
              <a:off x="6843389" y="6101264"/>
              <a:ext cx="432281" cy="542925"/>
            </a:xfrm>
            <a:custGeom>
              <a:avLst/>
              <a:gdLst>
                <a:gd name="T0" fmla="*/ 0 w 350"/>
                <a:gd name="T1" fmla="*/ 438 h 438"/>
                <a:gd name="T2" fmla="*/ 0 w 350"/>
                <a:gd name="T3" fmla="*/ 438 h 438"/>
                <a:gd name="T4" fmla="*/ 7 w 350"/>
                <a:gd name="T5" fmla="*/ 388 h 438"/>
                <a:gd name="T6" fmla="*/ 343 w 350"/>
                <a:gd name="T7" fmla="*/ 388 h 438"/>
                <a:gd name="T8" fmla="*/ 350 w 350"/>
                <a:gd name="T9" fmla="*/ 438 h 438"/>
                <a:gd name="T10" fmla="*/ 0 w 350"/>
                <a:gd name="T11" fmla="*/ 438 h 438"/>
                <a:gd name="T12" fmla="*/ 225 w 350"/>
                <a:gd name="T13" fmla="*/ 100 h 438"/>
                <a:gd name="T14" fmla="*/ 175 w 350"/>
                <a:gd name="T15" fmla="*/ 38 h 438"/>
                <a:gd name="T16" fmla="*/ 125 w 350"/>
                <a:gd name="T17" fmla="*/ 100 h 438"/>
                <a:gd name="T18" fmla="*/ 125 w 350"/>
                <a:gd name="T19" fmla="*/ 113 h 438"/>
                <a:gd name="T20" fmla="*/ 88 w 350"/>
                <a:gd name="T21" fmla="*/ 113 h 438"/>
                <a:gd name="T22" fmla="*/ 88 w 350"/>
                <a:gd name="T23" fmla="*/ 76 h 438"/>
                <a:gd name="T24" fmla="*/ 175 w 350"/>
                <a:gd name="T25" fmla="*/ 0 h 438"/>
                <a:gd name="T26" fmla="*/ 262 w 350"/>
                <a:gd name="T27" fmla="*/ 76 h 438"/>
                <a:gd name="T28" fmla="*/ 263 w 350"/>
                <a:gd name="T29" fmla="*/ 113 h 438"/>
                <a:gd name="T30" fmla="*/ 225 w 350"/>
                <a:gd name="T31" fmla="*/ 113 h 438"/>
                <a:gd name="T32" fmla="*/ 225 w 350"/>
                <a:gd name="T33" fmla="*/ 100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50" h="438">
                  <a:moveTo>
                    <a:pt x="0" y="438"/>
                  </a:moveTo>
                  <a:lnTo>
                    <a:pt x="0" y="438"/>
                  </a:lnTo>
                  <a:lnTo>
                    <a:pt x="7" y="388"/>
                  </a:lnTo>
                  <a:lnTo>
                    <a:pt x="343" y="388"/>
                  </a:lnTo>
                  <a:lnTo>
                    <a:pt x="350" y="438"/>
                  </a:lnTo>
                  <a:lnTo>
                    <a:pt x="0" y="438"/>
                  </a:lnTo>
                  <a:close/>
                  <a:moveTo>
                    <a:pt x="225" y="100"/>
                  </a:moveTo>
                  <a:cubicBezTo>
                    <a:pt x="225" y="81"/>
                    <a:pt x="216" y="38"/>
                    <a:pt x="175" y="38"/>
                  </a:cubicBezTo>
                  <a:cubicBezTo>
                    <a:pt x="134" y="38"/>
                    <a:pt x="125" y="81"/>
                    <a:pt x="125" y="100"/>
                  </a:cubicBezTo>
                  <a:lnTo>
                    <a:pt x="125" y="113"/>
                  </a:lnTo>
                  <a:lnTo>
                    <a:pt x="88" y="113"/>
                  </a:lnTo>
                  <a:lnTo>
                    <a:pt x="88" y="76"/>
                  </a:lnTo>
                  <a:cubicBezTo>
                    <a:pt x="88" y="38"/>
                    <a:pt x="126" y="0"/>
                    <a:pt x="175" y="0"/>
                  </a:cubicBezTo>
                  <a:cubicBezTo>
                    <a:pt x="224" y="0"/>
                    <a:pt x="262" y="38"/>
                    <a:pt x="262" y="76"/>
                  </a:cubicBezTo>
                  <a:lnTo>
                    <a:pt x="263" y="113"/>
                  </a:lnTo>
                  <a:lnTo>
                    <a:pt x="225" y="113"/>
                  </a:lnTo>
                  <a:lnTo>
                    <a:pt x="225" y="10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26" name="Freeform: Shape 429">
              <a:extLst>
                <a:ext uri="{FF2B5EF4-FFF2-40B4-BE49-F238E27FC236}">
                  <a16:creationId xmlns:a16="http://schemas.microsoft.com/office/drawing/2014/main" id="{5282493E-F5DA-4D7D-9D0B-236151B2BD1A}"/>
                </a:ext>
              </a:extLst>
            </p:cNvPr>
            <p:cNvSpPr>
              <a:spLocks/>
            </p:cNvSpPr>
            <p:nvPr/>
          </p:nvSpPr>
          <p:spPr bwMode="auto">
            <a:xfrm>
              <a:off x="6843384" y="6240215"/>
              <a:ext cx="432281" cy="403977"/>
            </a:xfrm>
            <a:custGeom>
              <a:avLst/>
              <a:gdLst>
                <a:gd name="connsiteX0" fmla="*/ 58820 w 432281"/>
                <a:gd name="connsiteY0" fmla="*/ 9388 h 403977"/>
                <a:gd name="connsiteX1" fmla="*/ 9140 w 432281"/>
                <a:gd name="connsiteY1" fmla="*/ 394588 h 403977"/>
                <a:gd name="connsiteX2" fmla="*/ 423140 w 432281"/>
                <a:gd name="connsiteY2" fmla="*/ 394588 h 403977"/>
                <a:gd name="connsiteX3" fmla="*/ 373460 w 432281"/>
                <a:gd name="connsiteY3" fmla="*/ 9388 h 403977"/>
                <a:gd name="connsiteX4" fmla="*/ 51874 w 432281"/>
                <a:gd name="connsiteY4" fmla="*/ 0 h 403977"/>
                <a:gd name="connsiteX5" fmla="*/ 380408 w 432281"/>
                <a:gd name="connsiteY5" fmla="*/ 0 h 403977"/>
                <a:gd name="connsiteX6" fmla="*/ 432281 w 432281"/>
                <a:gd name="connsiteY6" fmla="*/ 403977 h 403977"/>
                <a:gd name="connsiteX7" fmla="*/ 0 w 432281"/>
                <a:gd name="connsiteY7" fmla="*/ 403977 h 403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281" h="403977">
                  <a:moveTo>
                    <a:pt x="58820" y="9388"/>
                  </a:moveTo>
                  <a:lnTo>
                    <a:pt x="9140" y="394588"/>
                  </a:lnTo>
                  <a:lnTo>
                    <a:pt x="423140" y="394588"/>
                  </a:lnTo>
                  <a:lnTo>
                    <a:pt x="373460" y="9388"/>
                  </a:lnTo>
                  <a:close/>
                  <a:moveTo>
                    <a:pt x="51874" y="0"/>
                  </a:moveTo>
                  <a:lnTo>
                    <a:pt x="380408" y="0"/>
                  </a:lnTo>
                  <a:lnTo>
                    <a:pt x="432281" y="403977"/>
                  </a:lnTo>
                  <a:lnTo>
                    <a:pt x="0" y="40397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noAutofit/>
            </a:bodyPr>
            <a:lstStyle/>
            <a:p>
              <a:pPr defTabSz="914400">
                <a:defRPr/>
              </a:pPr>
              <a:endParaRPr lang="fr-FR">
                <a:solidFill>
                  <a:srgbClr val="00563F"/>
                </a:solidFill>
                <a:latin typeface="Calibri" panose="020F0502020204030204"/>
              </a:endParaRPr>
            </a:p>
          </p:txBody>
        </p:sp>
      </p:grpSp>
      <p:pic>
        <p:nvPicPr>
          <p:cNvPr id="27" name="Picture 3" descr="C:\Users\admin\Desktop\WhatsApp Image 2021-08-13 at 07.49.09.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0618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07190" y="295392"/>
            <a:ext cx="3339792" cy="516193"/>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MORRISONS INTRO TO TECH</a:t>
            </a:r>
          </a:p>
        </p:txBody>
      </p:sp>
      <p:sp>
        <p:nvSpPr>
          <p:cNvPr id="5" name="TextBox 4"/>
          <p:cNvSpPr txBox="1"/>
          <p:nvPr/>
        </p:nvSpPr>
        <p:spPr>
          <a:xfrm>
            <a:off x="2108736" y="2262216"/>
            <a:ext cx="7710660" cy="2308324"/>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Morrisons entered in the world of technology by launching its first retail site called </a:t>
            </a:r>
            <a:r>
              <a:rPr lang="en-US" sz="2400" b="1" dirty="0">
                <a:solidFill>
                  <a:srgbClr val="00563F"/>
                </a:solidFill>
                <a:latin typeface="Arial" panose="020B0604020202020204" pitchFamily="34" charset="0"/>
                <a:cs typeface="Arial" panose="020B0604020202020204" pitchFamily="34" charset="0"/>
              </a:rPr>
              <a:t>Morrisons Cellar </a:t>
            </a:r>
            <a:r>
              <a:rPr lang="en-US" sz="2400" dirty="0">
                <a:latin typeface="Arial" panose="020B0604020202020204" pitchFamily="34" charset="0"/>
                <a:cs typeface="Arial" panose="020B0604020202020204" pitchFamily="34" charset="0"/>
              </a:rPr>
              <a:t>selling wine worldwide in </a:t>
            </a:r>
            <a:r>
              <a:rPr lang="en-US" sz="2400" b="1" dirty="0">
                <a:solidFill>
                  <a:srgbClr val="00563F"/>
                </a:solidFill>
                <a:latin typeface="Arial" panose="020B0604020202020204" pitchFamily="34" charset="0"/>
                <a:cs typeface="Arial" panose="020B0604020202020204" pitchFamily="34" charset="0"/>
              </a:rPr>
              <a:t>2012</a:t>
            </a:r>
            <a:r>
              <a:rPr lang="en-US" sz="2400" dirty="0">
                <a:latin typeface="Arial" panose="020B0604020202020204" pitchFamily="34" charset="0"/>
                <a:cs typeface="Arial" panose="020B0604020202020204" pitchFamily="34" charset="0"/>
              </a:rPr>
              <a:t>. Morrison has partnered with </a:t>
            </a:r>
            <a:r>
              <a:rPr lang="en-US" sz="2400" b="1" dirty="0">
                <a:solidFill>
                  <a:srgbClr val="00563F"/>
                </a:solidFill>
                <a:latin typeface="Arial" panose="020B0604020202020204" pitchFamily="34" charset="0"/>
                <a:cs typeface="Arial" panose="020B0604020202020204" pitchFamily="34" charset="0"/>
              </a:rPr>
              <a:t>Ocado</a:t>
            </a:r>
            <a:r>
              <a:rPr lang="en-US" sz="2400" dirty="0">
                <a:latin typeface="Arial" panose="020B0604020202020204" pitchFamily="34" charset="0"/>
                <a:cs typeface="Arial" panose="020B0604020202020204" pitchFamily="34" charset="0"/>
              </a:rPr>
              <a:t> to use Ocado's technology systems and delivery infrastructure to launch its own online service in </a:t>
            </a:r>
            <a:r>
              <a:rPr lang="en-US" sz="2400" b="1" dirty="0">
                <a:solidFill>
                  <a:srgbClr val="00563F"/>
                </a:solidFill>
                <a:latin typeface="Arial" panose="020B0604020202020204" pitchFamily="34" charset="0"/>
                <a:cs typeface="Arial" panose="020B0604020202020204" pitchFamily="34" charset="0"/>
              </a:rPr>
              <a:t>May 2013</a:t>
            </a:r>
            <a:r>
              <a:rPr lang="en-US" sz="2400" dirty="0">
                <a:latin typeface="Arial" panose="020B0604020202020204" pitchFamily="34" charset="0"/>
                <a:cs typeface="Arial" panose="020B0604020202020204" pitchFamily="34" charset="0"/>
              </a:rPr>
              <a:t>.</a:t>
            </a:r>
          </a:p>
        </p:txBody>
      </p:sp>
      <p:grpSp>
        <p:nvGrpSpPr>
          <p:cNvPr id="6" name="Smart_retail" descr="{&quot;Key&quot;:&quot;POWER_USER_SHAPE_ICON&quot;,&quot;Value&quot;:&quot;POWER_USER_SHAPE_ICON_STYLE_1&quot;}">
            <a:extLst>
              <a:ext uri="{FF2B5EF4-FFF2-40B4-BE49-F238E27FC236}">
                <a16:creationId xmlns:a16="http://schemas.microsoft.com/office/drawing/2014/main" id="{EE6FB29D-F6D4-4483-A7CE-5C3190D8D918}"/>
              </a:ext>
            </a:extLst>
          </p:cNvPr>
          <p:cNvGrpSpPr>
            <a:grpSpLocks noChangeAspect="1"/>
          </p:cNvGrpSpPr>
          <p:nvPr/>
        </p:nvGrpSpPr>
        <p:grpSpPr>
          <a:xfrm>
            <a:off x="7661192" y="277467"/>
            <a:ext cx="1961596" cy="1966246"/>
            <a:chOff x="5237163" y="2530475"/>
            <a:chExt cx="669925" cy="671513"/>
          </a:xfrm>
          <a:solidFill>
            <a:srgbClr val="00563F"/>
          </a:solidFill>
        </p:grpSpPr>
        <p:sp>
          <p:nvSpPr>
            <p:cNvPr id="7" name="Freeform 1025">
              <a:extLst>
                <a:ext uri="{FF2B5EF4-FFF2-40B4-BE49-F238E27FC236}">
                  <a16:creationId xmlns:a16="http://schemas.microsoft.com/office/drawing/2014/main" id="{F21E781D-2004-4CBA-8674-3D368F357BEC}"/>
                </a:ext>
              </a:extLst>
            </p:cNvPr>
            <p:cNvSpPr>
              <a:spLocks/>
            </p:cNvSpPr>
            <p:nvPr/>
          </p:nvSpPr>
          <p:spPr bwMode="auto">
            <a:xfrm>
              <a:off x="5497513" y="2568575"/>
              <a:ext cx="100013" cy="12700"/>
            </a:xfrm>
            <a:custGeom>
              <a:avLst/>
              <a:gdLst>
                <a:gd name="T0" fmla="*/ 134 w 134"/>
                <a:gd name="T1" fmla="*/ 8 h 17"/>
                <a:gd name="T2" fmla="*/ 125 w 134"/>
                <a:gd name="T3" fmla="*/ 17 h 17"/>
                <a:gd name="T4" fmla="*/ 9 w 134"/>
                <a:gd name="T5" fmla="*/ 17 h 17"/>
                <a:gd name="T6" fmla="*/ 0 w 134"/>
                <a:gd name="T7" fmla="*/ 8 h 17"/>
                <a:gd name="T8" fmla="*/ 0 w 134"/>
                <a:gd name="T9" fmla="*/ 8 h 17"/>
                <a:gd name="T10" fmla="*/ 9 w 134"/>
                <a:gd name="T11" fmla="*/ 0 h 17"/>
                <a:gd name="T12" fmla="*/ 125 w 134"/>
                <a:gd name="T13" fmla="*/ 0 h 17"/>
                <a:gd name="T14" fmla="*/ 134 w 134"/>
                <a:gd name="T15" fmla="*/ 8 h 17"/>
                <a:gd name="T16" fmla="*/ 134 w 134"/>
                <a:gd name="T17" fmla="*/ 8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17">
                  <a:moveTo>
                    <a:pt x="134" y="8"/>
                  </a:moveTo>
                  <a:cubicBezTo>
                    <a:pt x="134" y="13"/>
                    <a:pt x="130" y="17"/>
                    <a:pt x="125" y="17"/>
                  </a:cubicBezTo>
                  <a:lnTo>
                    <a:pt x="9" y="17"/>
                  </a:lnTo>
                  <a:cubicBezTo>
                    <a:pt x="4" y="17"/>
                    <a:pt x="0" y="13"/>
                    <a:pt x="0" y="8"/>
                  </a:cubicBezTo>
                  <a:lnTo>
                    <a:pt x="0" y="8"/>
                  </a:lnTo>
                  <a:cubicBezTo>
                    <a:pt x="0" y="4"/>
                    <a:pt x="4" y="0"/>
                    <a:pt x="9" y="0"/>
                  </a:cubicBezTo>
                  <a:lnTo>
                    <a:pt x="125" y="0"/>
                  </a:lnTo>
                  <a:cubicBezTo>
                    <a:pt x="130" y="0"/>
                    <a:pt x="134" y="4"/>
                    <a:pt x="134" y="8"/>
                  </a:cubicBezTo>
                  <a:lnTo>
                    <a:pt x="134"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8" name="Freeform 1026">
              <a:extLst>
                <a:ext uri="{FF2B5EF4-FFF2-40B4-BE49-F238E27FC236}">
                  <a16:creationId xmlns:a16="http://schemas.microsoft.com/office/drawing/2014/main" id="{129D1B0F-C55B-44CF-B55B-54D66E1B0C24}"/>
                </a:ext>
              </a:extLst>
            </p:cNvPr>
            <p:cNvSpPr>
              <a:spLocks/>
            </p:cNvSpPr>
            <p:nvPr/>
          </p:nvSpPr>
          <p:spPr bwMode="auto">
            <a:xfrm>
              <a:off x="5672138" y="2655888"/>
              <a:ext cx="234950" cy="260350"/>
            </a:xfrm>
            <a:custGeom>
              <a:avLst/>
              <a:gdLst>
                <a:gd name="T0" fmla="*/ 283 w 316"/>
                <a:gd name="T1" fmla="*/ 0 h 350"/>
                <a:gd name="T2" fmla="*/ 0 w 316"/>
                <a:gd name="T3" fmla="*/ 0 h 350"/>
                <a:gd name="T4" fmla="*/ 0 w 316"/>
                <a:gd name="T5" fmla="*/ 16 h 350"/>
                <a:gd name="T6" fmla="*/ 283 w 316"/>
                <a:gd name="T7" fmla="*/ 16 h 350"/>
                <a:gd name="T8" fmla="*/ 300 w 316"/>
                <a:gd name="T9" fmla="*/ 33 h 350"/>
                <a:gd name="T10" fmla="*/ 300 w 316"/>
                <a:gd name="T11" fmla="*/ 316 h 350"/>
                <a:gd name="T12" fmla="*/ 283 w 316"/>
                <a:gd name="T13" fmla="*/ 333 h 350"/>
                <a:gd name="T14" fmla="*/ 0 w 316"/>
                <a:gd name="T15" fmla="*/ 333 h 350"/>
                <a:gd name="T16" fmla="*/ 0 w 316"/>
                <a:gd name="T17" fmla="*/ 350 h 350"/>
                <a:gd name="T18" fmla="*/ 283 w 316"/>
                <a:gd name="T19" fmla="*/ 350 h 350"/>
                <a:gd name="T20" fmla="*/ 316 w 316"/>
                <a:gd name="T21" fmla="*/ 316 h 350"/>
                <a:gd name="T22" fmla="*/ 316 w 316"/>
                <a:gd name="T23" fmla="*/ 33 h 350"/>
                <a:gd name="T24" fmla="*/ 283 w 316"/>
                <a:gd name="T25"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16" h="350">
                  <a:moveTo>
                    <a:pt x="283" y="0"/>
                  </a:moveTo>
                  <a:lnTo>
                    <a:pt x="0" y="0"/>
                  </a:lnTo>
                  <a:lnTo>
                    <a:pt x="0" y="16"/>
                  </a:lnTo>
                  <a:lnTo>
                    <a:pt x="283" y="16"/>
                  </a:lnTo>
                  <a:cubicBezTo>
                    <a:pt x="292" y="16"/>
                    <a:pt x="300" y="24"/>
                    <a:pt x="300" y="33"/>
                  </a:cubicBezTo>
                  <a:lnTo>
                    <a:pt x="300" y="316"/>
                  </a:lnTo>
                  <a:cubicBezTo>
                    <a:pt x="300" y="326"/>
                    <a:pt x="292" y="333"/>
                    <a:pt x="283" y="333"/>
                  </a:cubicBezTo>
                  <a:lnTo>
                    <a:pt x="0" y="333"/>
                  </a:lnTo>
                  <a:lnTo>
                    <a:pt x="0" y="350"/>
                  </a:lnTo>
                  <a:lnTo>
                    <a:pt x="283" y="350"/>
                  </a:lnTo>
                  <a:cubicBezTo>
                    <a:pt x="301" y="350"/>
                    <a:pt x="316" y="335"/>
                    <a:pt x="316" y="316"/>
                  </a:cubicBezTo>
                  <a:lnTo>
                    <a:pt x="316" y="33"/>
                  </a:lnTo>
                  <a:cubicBezTo>
                    <a:pt x="316" y="15"/>
                    <a:pt x="301" y="0"/>
                    <a:pt x="2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9" name="Freeform 1027">
              <a:extLst>
                <a:ext uri="{FF2B5EF4-FFF2-40B4-BE49-F238E27FC236}">
                  <a16:creationId xmlns:a16="http://schemas.microsoft.com/office/drawing/2014/main" id="{5683223E-C0F1-42C6-92F4-ECAC41246D84}"/>
                </a:ext>
              </a:extLst>
            </p:cNvPr>
            <p:cNvSpPr>
              <a:spLocks/>
            </p:cNvSpPr>
            <p:nvPr/>
          </p:nvSpPr>
          <p:spPr bwMode="auto">
            <a:xfrm>
              <a:off x="5672138" y="2705100"/>
              <a:ext cx="234950" cy="61913"/>
            </a:xfrm>
            <a:custGeom>
              <a:avLst/>
              <a:gdLst>
                <a:gd name="T0" fmla="*/ 0 w 148"/>
                <a:gd name="T1" fmla="*/ 0 h 39"/>
                <a:gd name="T2" fmla="*/ 0 w 148"/>
                <a:gd name="T3" fmla="*/ 8 h 39"/>
                <a:gd name="T4" fmla="*/ 140 w 148"/>
                <a:gd name="T5" fmla="*/ 8 h 39"/>
                <a:gd name="T6" fmla="*/ 140 w 148"/>
                <a:gd name="T7" fmla="*/ 31 h 39"/>
                <a:gd name="T8" fmla="*/ 0 w 148"/>
                <a:gd name="T9" fmla="*/ 31 h 39"/>
                <a:gd name="T10" fmla="*/ 0 w 148"/>
                <a:gd name="T11" fmla="*/ 39 h 39"/>
                <a:gd name="T12" fmla="*/ 148 w 148"/>
                <a:gd name="T13" fmla="*/ 39 h 39"/>
                <a:gd name="T14" fmla="*/ 148 w 148"/>
                <a:gd name="T15" fmla="*/ 0 h 39"/>
                <a:gd name="T16" fmla="*/ 0 w 148"/>
                <a:gd name="T17"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8" h="39">
                  <a:moveTo>
                    <a:pt x="0" y="0"/>
                  </a:moveTo>
                  <a:lnTo>
                    <a:pt x="0" y="8"/>
                  </a:lnTo>
                  <a:lnTo>
                    <a:pt x="140" y="8"/>
                  </a:lnTo>
                  <a:lnTo>
                    <a:pt x="140" y="31"/>
                  </a:lnTo>
                  <a:lnTo>
                    <a:pt x="0" y="31"/>
                  </a:lnTo>
                  <a:lnTo>
                    <a:pt x="0" y="39"/>
                  </a:lnTo>
                  <a:lnTo>
                    <a:pt x="148" y="39"/>
                  </a:lnTo>
                  <a:lnTo>
                    <a:pt x="148"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0" name="Freeform 1028">
              <a:extLst>
                <a:ext uri="{FF2B5EF4-FFF2-40B4-BE49-F238E27FC236}">
                  <a16:creationId xmlns:a16="http://schemas.microsoft.com/office/drawing/2014/main" id="{6C8ED16A-3467-45CC-9A36-BBCFEBF92B9A}"/>
                </a:ext>
              </a:extLst>
            </p:cNvPr>
            <p:cNvSpPr>
              <a:spLocks noEditPoints="1"/>
            </p:cNvSpPr>
            <p:nvPr/>
          </p:nvSpPr>
          <p:spPr bwMode="auto">
            <a:xfrm>
              <a:off x="5237163" y="2730500"/>
              <a:ext cx="344488" cy="296863"/>
            </a:xfrm>
            <a:custGeom>
              <a:avLst/>
              <a:gdLst>
                <a:gd name="T0" fmla="*/ 20 w 464"/>
                <a:gd name="T1" fmla="*/ 134 h 400"/>
                <a:gd name="T2" fmla="*/ 85 w 464"/>
                <a:gd name="T3" fmla="*/ 133 h 400"/>
                <a:gd name="T4" fmla="*/ 35 w 464"/>
                <a:gd name="T5" fmla="*/ 183 h 400"/>
                <a:gd name="T6" fmla="*/ 20 w 464"/>
                <a:gd name="T7" fmla="*/ 139 h 400"/>
                <a:gd name="T8" fmla="*/ 85 w 464"/>
                <a:gd name="T9" fmla="*/ 200 h 400"/>
                <a:gd name="T10" fmla="*/ 49 w 464"/>
                <a:gd name="T11" fmla="*/ 250 h 400"/>
                <a:gd name="T12" fmla="*/ 53 w 464"/>
                <a:gd name="T13" fmla="*/ 266 h 400"/>
                <a:gd name="T14" fmla="*/ 85 w 464"/>
                <a:gd name="T15" fmla="*/ 301 h 400"/>
                <a:gd name="T16" fmla="*/ 60 w 464"/>
                <a:gd name="T17" fmla="*/ 290 h 400"/>
                <a:gd name="T18" fmla="*/ 301 w 464"/>
                <a:gd name="T19" fmla="*/ 314 h 400"/>
                <a:gd name="T20" fmla="*/ 327 w 464"/>
                <a:gd name="T21" fmla="*/ 266 h 400"/>
                <a:gd name="T22" fmla="*/ 308 w 464"/>
                <a:gd name="T23" fmla="*/ 314 h 400"/>
                <a:gd name="T24" fmla="*/ 355 w 464"/>
                <a:gd name="T25" fmla="*/ 133 h 400"/>
                <a:gd name="T26" fmla="*/ 301 w 464"/>
                <a:gd name="T27" fmla="*/ 183 h 400"/>
                <a:gd name="T28" fmla="*/ 355 w 464"/>
                <a:gd name="T29" fmla="*/ 133 h 400"/>
                <a:gd name="T30" fmla="*/ 285 w 464"/>
                <a:gd name="T31" fmla="*/ 183 h 400"/>
                <a:gd name="T32" fmla="*/ 235 w 464"/>
                <a:gd name="T33" fmla="*/ 133 h 400"/>
                <a:gd name="T34" fmla="*/ 218 w 464"/>
                <a:gd name="T35" fmla="*/ 183 h 400"/>
                <a:gd name="T36" fmla="*/ 168 w 464"/>
                <a:gd name="T37" fmla="*/ 133 h 400"/>
                <a:gd name="T38" fmla="*/ 218 w 464"/>
                <a:gd name="T39" fmla="*/ 183 h 400"/>
                <a:gd name="T40" fmla="*/ 101 w 464"/>
                <a:gd name="T41" fmla="*/ 200 h 400"/>
                <a:gd name="T42" fmla="*/ 151 w 464"/>
                <a:gd name="T43" fmla="*/ 250 h 400"/>
                <a:gd name="T44" fmla="*/ 151 w 464"/>
                <a:gd name="T45" fmla="*/ 305 h 400"/>
                <a:gd name="T46" fmla="*/ 101 w 464"/>
                <a:gd name="T47" fmla="*/ 266 h 400"/>
                <a:gd name="T48" fmla="*/ 151 w 464"/>
                <a:gd name="T49" fmla="*/ 305 h 400"/>
                <a:gd name="T50" fmla="*/ 168 w 464"/>
                <a:gd name="T51" fmla="*/ 306 h 400"/>
                <a:gd name="T52" fmla="*/ 218 w 464"/>
                <a:gd name="T53" fmla="*/ 266 h 400"/>
                <a:gd name="T54" fmla="*/ 285 w 464"/>
                <a:gd name="T55" fmla="*/ 266 h 400"/>
                <a:gd name="T56" fmla="*/ 235 w 464"/>
                <a:gd name="T57" fmla="*/ 310 h 400"/>
                <a:gd name="T58" fmla="*/ 285 w 464"/>
                <a:gd name="T59" fmla="*/ 266 h 400"/>
                <a:gd name="T60" fmla="*/ 285 w 464"/>
                <a:gd name="T61" fmla="*/ 200 h 400"/>
                <a:gd name="T62" fmla="*/ 235 w 464"/>
                <a:gd name="T63" fmla="*/ 250 h 400"/>
                <a:gd name="T64" fmla="*/ 218 w 464"/>
                <a:gd name="T65" fmla="*/ 250 h 400"/>
                <a:gd name="T66" fmla="*/ 168 w 464"/>
                <a:gd name="T67" fmla="*/ 200 h 400"/>
                <a:gd name="T68" fmla="*/ 218 w 464"/>
                <a:gd name="T69" fmla="*/ 250 h 400"/>
                <a:gd name="T70" fmla="*/ 301 w 464"/>
                <a:gd name="T71" fmla="*/ 250 h 400"/>
                <a:gd name="T72" fmla="*/ 341 w 464"/>
                <a:gd name="T73" fmla="*/ 200 h 400"/>
                <a:gd name="T74" fmla="*/ 151 w 464"/>
                <a:gd name="T75" fmla="*/ 183 h 400"/>
                <a:gd name="T76" fmla="*/ 101 w 464"/>
                <a:gd name="T77" fmla="*/ 133 h 400"/>
                <a:gd name="T78" fmla="*/ 151 w 464"/>
                <a:gd name="T79" fmla="*/ 183 h 400"/>
                <a:gd name="T80" fmla="*/ 43 w 464"/>
                <a:gd name="T81" fmla="*/ 294 h 400"/>
                <a:gd name="T82" fmla="*/ 305 w 464"/>
                <a:gd name="T83" fmla="*/ 331 h 400"/>
                <a:gd name="T84" fmla="*/ 306 w 464"/>
                <a:gd name="T85" fmla="*/ 383 h 400"/>
                <a:gd name="T86" fmla="*/ 56 w 464"/>
                <a:gd name="T87" fmla="*/ 391 h 400"/>
                <a:gd name="T88" fmla="*/ 114 w 464"/>
                <a:gd name="T89" fmla="*/ 400 h 400"/>
                <a:gd name="T90" fmla="*/ 306 w 464"/>
                <a:gd name="T91" fmla="*/ 400 h 400"/>
                <a:gd name="T92" fmla="*/ 331 w 464"/>
                <a:gd name="T93" fmla="*/ 325 h 400"/>
                <a:gd name="T94" fmla="*/ 431 w 464"/>
                <a:gd name="T95" fmla="*/ 16 h 400"/>
                <a:gd name="T96" fmla="*/ 464 w 464"/>
                <a:gd name="T97" fmla="*/ 16 h 400"/>
                <a:gd name="T98" fmla="*/ 448 w 464"/>
                <a:gd name="T99" fmla="*/ 0 h 400"/>
                <a:gd name="T100" fmla="*/ 359 w 464"/>
                <a:gd name="T101" fmla="*/ 116 h 400"/>
                <a:gd name="T102" fmla="*/ 5 w 464"/>
                <a:gd name="T103" fmla="*/ 124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64" h="400">
                  <a:moveTo>
                    <a:pt x="20" y="139"/>
                  </a:moveTo>
                  <a:cubicBezTo>
                    <a:pt x="20" y="137"/>
                    <a:pt x="19" y="135"/>
                    <a:pt x="20" y="134"/>
                  </a:cubicBezTo>
                  <a:cubicBezTo>
                    <a:pt x="20" y="134"/>
                    <a:pt x="21" y="133"/>
                    <a:pt x="23" y="133"/>
                  </a:cubicBezTo>
                  <a:lnTo>
                    <a:pt x="85" y="133"/>
                  </a:lnTo>
                  <a:lnTo>
                    <a:pt x="85" y="183"/>
                  </a:lnTo>
                  <a:lnTo>
                    <a:pt x="35" y="183"/>
                  </a:lnTo>
                  <a:lnTo>
                    <a:pt x="35" y="185"/>
                  </a:lnTo>
                  <a:lnTo>
                    <a:pt x="20" y="139"/>
                  </a:lnTo>
                  <a:close/>
                  <a:moveTo>
                    <a:pt x="35" y="200"/>
                  </a:moveTo>
                  <a:lnTo>
                    <a:pt x="85" y="200"/>
                  </a:lnTo>
                  <a:lnTo>
                    <a:pt x="85" y="250"/>
                  </a:lnTo>
                  <a:lnTo>
                    <a:pt x="49" y="250"/>
                  </a:lnTo>
                  <a:lnTo>
                    <a:pt x="35" y="200"/>
                  </a:lnTo>
                  <a:close/>
                  <a:moveTo>
                    <a:pt x="53" y="266"/>
                  </a:moveTo>
                  <a:lnTo>
                    <a:pt x="85" y="266"/>
                  </a:lnTo>
                  <a:lnTo>
                    <a:pt x="85" y="301"/>
                  </a:lnTo>
                  <a:lnTo>
                    <a:pt x="75" y="301"/>
                  </a:lnTo>
                  <a:cubicBezTo>
                    <a:pt x="69" y="300"/>
                    <a:pt x="62" y="295"/>
                    <a:pt x="60" y="290"/>
                  </a:cubicBezTo>
                  <a:lnTo>
                    <a:pt x="53" y="266"/>
                  </a:lnTo>
                  <a:close/>
                  <a:moveTo>
                    <a:pt x="301" y="314"/>
                  </a:moveTo>
                  <a:lnTo>
                    <a:pt x="301" y="266"/>
                  </a:lnTo>
                  <a:lnTo>
                    <a:pt x="327" y="266"/>
                  </a:lnTo>
                  <a:lnTo>
                    <a:pt x="316" y="316"/>
                  </a:lnTo>
                  <a:cubicBezTo>
                    <a:pt x="313" y="315"/>
                    <a:pt x="312" y="315"/>
                    <a:pt x="308" y="314"/>
                  </a:cubicBezTo>
                  <a:lnTo>
                    <a:pt x="301" y="314"/>
                  </a:lnTo>
                  <a:close/>
                  <a:moveTo>
                    <a:pt x="355" y="133"/>
                  </a:moveTo>
                  <a:lnTo>
                    <a:pt x="345" y="183"/>
                  </a:lnTo>
                  <a:lnTo>
                    <a:pt x="301" y="183"/>
                  </a:lnTo>
                  <a:lnTo>
                    <a:pt x="301" y="133"/>
                  </a:lnTo>
                  <a:lnTo>
                    <a:pt x="355" y="133"/>
                  </a:lnTo>
                  <a:close/>
                  <a:moveTo>
                    <a:pt x="285" y="133"/>
                  </a:moveTo>
                  <a:lnTo>
                    <a:pt x="285" y="183"/>
                  </a:lnTo>
                  <a:lnTo>
                    <a:pt x="235" y="183"/>
                  </a:lnTo>
                  <a:lnTo>
                    <a:pt x="235" y="133"/>
                  </a:lnTo>
                  <a:lnTo>
                    <a:pt x="285" y="133"/>
                  </a:lnTo>
                  <a:close/>
                  <a:moveTo>
                    <a:pt x="218" y="183"/>
                  </a:moveTo>
                  <a:lnTo>
                    <a:pt x="168" y="183"/>
                  </a:lnTo>
                  <a:lnTo>
                    <a:pt x="168" y="133"/>
                  </a:lnTo>
                  <a:lnTo>
                    <a:pt x="218" y="133"/>
                  </a:lnTo>
                  <a:lnTo>
                    <a:pt x="218" y="183"/>
                  </a:lnTo>
                  <a:close/>
                  <a:moveTo>
                    <a:pt x="101" y="250"/>
                  </a:moveTo>
                  <a:lnTo>
                    <a:pt x="101" y="200"/>
                  </a:lnTo>
                  <a:lnTo>
                    <a:pt x="151" y="200"/>
                  </a:lnTo>
                  <a:lnTo>
                    <a:pt x="151" y="250"/>
                  </a:lnTo>
                  <a:lnTo>
                    <a:pt x="101" y="250"/>
                  </a:lnTo>
                  <a:close/>
                  <a:moveTo>
                    <a:pt x="151" y="305"/>
                  </a:moveTo>
                  <a:lnTo>
                    <a:pt x="101" y="302"/>
                  </a:lnTo>
                  <a:lnTo>
                    <a:pt x="101" y="266"/>
                  </a:lnTo>
                  <a:lnTo>
                    <a:pt x="151" y="266"/>
                  </a:lnTo>
                  <a:lnTo>
                    <a:pt x="151" y="305"/>
                  </a:lnTo>
                  <a:close/>
                  <a:moveTo>
                    <a:pt x="218" y="309"/>
                  </a:moveTo>
                  <a:lnTo>
                    <a:pt x="168" y="306"/>
                  </a:lnTo>
                  <a:lnTo>
                    <a:pt x="168" y="266"/>
                  </a:lnTo>
                  <a:lnTo>
                    <a:pt x="218" y="266"/>
                  </a:lnTo>
                  <a:lnTo>
                    <a:pt x="218" y="309"/>
                  </a:lnTo>
                  <a:close/>
                  <a:moveTo>
                    <a:pt x="285" y="266"/>
                  </a:moveTo>
                  <a:lnTo>
                    <a:pt x="285" y="313"/>
                  </a:lnTo>
                  <a:lnTo>
                    <a:pt x="235" y="310"/>
                  </a:lnTo>
                  <a:lnTo>
                    <a:pt x="235" y="266"/>
                  </a:lnTo>
                  <a:lnTo>
                    <a:pt x="285" y="266"/>
                  </a:lnTo>
                  <a:close/>
                  <a:moveTo>
                    <a:pt x="235" y="200"/>
                  </a:moveTo>
                  <a:lnTo>
                    <a:pt x="285" y="200"/>
                  </a:lnTo>
                  <a:lnTo>
                    <a:pt x="285" y="250"/>
                  </a:lnTo>
                  <a:lnTo>
                    <a:pt x="235" y="250"/>
                  </a:lnTo>
                  <a:lnTo>
                    <a:pt x="235" y="200"/>
                  </a:lnTo>
                  <a:close/>
                  <a:moveTo>
                    <a:pt x="218" y="250"/>
                  </a:moveTo>
                  <a:lnTo>
                    <a:pt x="168" y="250"/>
                  </a:lnTo>
                  <a:lnTo>
                    <a:pt x="168" y="200"/>
                  </a:lnTo>
                  <a:lnTo>
                    <a:pt x="218" y="200"/>
                  </a:lnTo>
                  <a:lnTo>
                    <a:pt x="218" y="250"/>
                  </a:lnTo>
                  <a:close/>
                  <a:moveTo>
                    <a:pt x="330" y="250"/>
                  </a:moveTo>
                  <a:lnTo>
                    <a:pt x="301" y="250"/>
                  </a:lnTo>
                  <a:lnTo>
                    <a:pt x="301" y="200"/>
                  </a:lnTo>
                  <a:lnTo>
                    <a:pt x="341" y="200"/>
                  </a:lnTo>
                  <a:lnTo>
                    <a:pt x="330" y="250"/>
                  </a:lnTo>
                  <a:close/>
                  <a:moveTo>
                    <a:pt x="151" y="183"/>
                  </a:moveTo>
                  <a:lnTo>
                    <a:pt x="101" y="183"/>
                  </a:lnTo>
                  <a:lnTo>
                    <a:pt x="101" y="133"/>
                  </a:lnTo>
                  <a:lnTo>
                    <a:pt x="151" y="133"/>
                  </a:lnTo>
                  <a:lnTo>
                    <a:pt x="151" y="183"/>
                  </a:lnTo>
                  <a:close/>
                  <a:moveTo>
                    <a:pt x="2" y="143"/>
                  </a:moveTo>
                  <a:lnTo>
                    <a:pt x="43" y="294"/>
                  </a:lnTo>
                  <a:cubicBezTo>
                    <a:pt x="47" y="306"/>
                    <a:pt x="59" y="317"/>
                    <a:pt x="72" y="317"/>
                  </a:cubicBezTo>
                  <a:lnTo>
                    <a:pt x="305" y="331"/>
                  </a:lnTo>
                  <a:cubicBezTo>
                    <a:pt x="319" y="332"/>
                    <a:pt x="331" y="344"/>
                    <a:pt x="331" y="358"/>
                  </a:cubicBezTo>
                  <a:cubicBezTo>
                    <a:pt x="331" y="372"/>
                    <a:pt x="320" y="383"/>
                    <a:pt x="306" y="383"/>
                  </a:cubicBezTo>
                  <a:lnTo>
                    <a:pt x="64" y="383"/>
                  </a:lnTo>
                  <a:cubicBezTo>
                    <a:pt x="60" y="383"/>
                    <a:pt x="56" y="387"/>
                    <a:pt x="56" y="391"/>
                  </a:cubicBezTo>
                  <a:cubicBezTo>
                    <a:pt x="56" y="396"/>
                    <a:pt x="60" y="400"/>
                    <a:pt x="64" y="400"/>
                  </a:cubicBezTo>
                  <a:lnTo>
                    <a:pt x="114" y="400"/>
                  </a:lnTo>
                  <a:lnTo>
                    <a:pt x="281" y="400"/>
                  </a:lnTo>
                  <a:lnTo>
                    <a:pt x="306" y="400"/>
                  </a:lnTo>
                  <a:cubicBezTo>
                    <a:pt x="329" y="400"/>
                    <a:pt x="348" y="381"/>
                    <a:pt x="348" y="358"/>
                  </a:cubicBezTo>
                  <a:cubicBezTo>
                    <a:pt x="348" y="345"/>
                    <a:pt x="341" y="333"/>
                    <a:pt x="331" y="325"/>
                  </a:cubicBezTo>
                  <a:lnTo>
                    <a:pt x="397" y="16"/>
                  </a:lnTo>
                  <a:lnTo>
                    <a:pt x="431" y="16"/>
                  </a:lnTo>
                  <a:cubicBezTo>
                    <a:pt x="431" y="26"/>
                    <a:pt x="438" y="33"/>
                    <a:pt x="448" y="33"/>
                  </a:cubicBezTo>
                  <a:cubicBezTo>
                    <a:pt x="457" y="33"/>
                    <a:pt x="464" y="26"/>
                    <a:pt x="464" y="16"/>
                  </a:cubicBezTo>
                  <a:cubicBezTo>
                    <a:pt x="464" y="8"/>
                    <a:pt x="458" y="2"/>
                    <a:pt x="451" y="0"/>
                  </a:cubicBezTo>
                  <a:cubicBezTo>
                    <a:pt x="450" y="0"/>
                    <a:pt x="449" y="0"/>
                    <a:pt x="448" y="0"/>
                  </a:cubicBezTo>
                  <a:lnTo>
                    <a:pt x="384" y="0"/>
                  </a:lnTo>
                  <a:lnTo>
                    <a:pt x="359" y="116"/>
                  </a:lnTo>
                  <a:lnTo>
                    <a:pt x="23" y="116"/>
                  </a:lnTo>
                  <a:cubicBezTo>
                    <a:pt x="15" y="116"/>
                    <a:pt x="9" y="119"/>
                    <a:pt x="5" y="124"/>
                  </a:cubicBezTo>
                  <a:cubicBezTo>
                    <a:pt x="1" y="129"/>
                    <a:pt x="0" y="136"/>
                    <a:pt x="2" y="1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1" name="Freeform 1029">
              <a:extLst>
                <a:ext uri="{FF2B5EF4-FFF2-40B4-BE49-F238E27FC236}">
                  <a16:creationId xmlns:a16="http://schemas.microsoft.com/office/drawing/2014/main" id="{171099B7-8DB8-4B68-A8A8-124B92F3CF81}"/>
                </a:ext>
              </a:extLst>
            </p:cNvPr>
            <p:cNvSpPr>
              <a:spLocks noEditPoints="1"/>
            </p:cNvSpPr>
            <p:nvPr/>
          </p:nvSpPr>
          <p:spPr bwMode="auto">
            <a:xfrm>
              <a:off x="5421313" y="3027363"/>
              <a:ext cx="49213" cy="49213"/>
            </a:xfrm>
            <a:custGeom>
              <a:avLst/>
              <a:gdLst>
                <a:gd name="T0" fmla="*/ 50 w 66"/>
                <a:gd name="T1" fmla="*/ 33 h 66"/>
                <a:gd name="T2" fmla="*/ 33 w 66"/>
                <a:gd name="T3" fmla="*/ 50 h 66"/>
                <a:gd name="T4" fmla="*/ 16 w 66"/>
                <a:gd name="T5" fmla="*/ 33 h 66"/>
                <a:gd name="T6" fmla="*/ 33 w 66"/>
                <a:gd name="T7" fmla="*/ 16 h 66"/>
                <a:gd name="T8" fmla="*/ 50 w 66"/>
                <a:gd name="T9" fmla="*/ 33 h 66"/>
                <a:gd name="T10" fmla="*/ 33 w 66"/>
                <a:gd name="T11" fmla="*/ 0 h 66"/>
                <a:gd name="T12" fmla="*/ 0 w 66"/>
                <a:gd name="T13" fmla="*/ 33 h 66"/>
                <a:gd name="T14" fmla="*/ 33 w 66"/>
                <a:gd name="T15" fmla="*/ 66 h 66"/>
                <a:gd name="T16" fmla="*/ 66 w 66"/>
                <a:gd name="T17" fmla="*/ 33 h 66"/>
                <a:gd name="T18" fmla="*/ 33 w 66"/>
                <a:gd name="T19"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6" h="66">
                  <a:moveTo>
                    <a:pt x="50" y="33"/>
                  </a:moveTo>
                  <a:cubicBezTo>
                    <a:pt x="50" y="42"/>
                    <a:pt x="42" y="50"/>
                    <a:pt x="33" y="50"/>
                  </a:cubicBezTo>
                  <a:cubicBezTo>
                    <a:pt x="24" y="50"/>
                    <a:pt x="16" y="42"/>
                    <a:pt x="16" y="33"/>
                  </a:cubicBezTo>
                  <a:cubicBezTo>
                    <a:pt x="16" y="24"/>
                    <a:pt x="24" y="16"/>
                    <a:pt x="33" y="16"/>
                  </a:cubicBezTo>
                  <a:cubicBezTo>
                    <a:pt x="42" y="16"/>
                    <a:pt x="50" y="24"/>
                    <a:pt x="50" y="33"/>
                  </a:cubicBezTo>
                  <a:close/>
                  <a:moveTo>
                    <a:pt x="33" y="0"/>
                  </a:moveTo>
                  <a:cubicBezTo>
                    <a:pt x="14" y="0"/>
                    <a:pt x="0" y="15"/>
                    <a:pt x="0" y="33"/>
                  </a:cubicBezTo>
                  <a:cubicBezTo>
                    <a:pt x="0" y="51"/>
                    <a:pt x="14" y="66"/>
                    <a:pt x="33" y="66"/>
                  </a:cubicBezTo>
                  <a:cubicBezTo>
                    <a:pt x="51" y="66"/>
                    <a:pt x="66" y="51"/>
                    <a:pt x="66" y="33"/>
                  </a:cubicBezTo>
                  <a:cubicBezTo>
                    <a:pt x="66" y="15"/>
                    <a:pt x="51" y="0"/>
                    <a:pt x="3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2" name="Freeform 1030">
              <a:extLst>
                <a:ext uri="{FF2B5EF4-FFF2-40B4-BE49-F238E27FC236}">
                  <a16:creationId xmlns:a16="http://schemas.microsoft.com/office/drawing/2014/main" id="{0B3EE9CB-C69D-4539-9E4D-FD4ECA3ACF23}"/>
                </a:ext>
              </a:extLst>
            </p:cNvPr>
            <p:cNvSpPr>
              <a:spLocks noEditPoints="1"/>
            </p:cNvSpPr>
            <p:nvPr/>
          </p:nvSpPr>
          <p:spPr bwMode="auto">
            <a:xfrm>
              <a:off x="5297488" y="3027363"/>
              <a:ext cx="49213" cy="49213"/>
            </a:xfrm>
            <a:custGeom>
              <a:avLst/>
              <a:gdLst>
                <a:gd name="T0" fmla="*/ 50 w 67"/>
                <a:gd name="T1" fmla="*/ 33 h 66"/>
                <a:gd name="T2" fmla="*/ 33 w 67"/>
                <a:gd name="T3" fmla="*/ 50 h 66"/>
                <a:gd name="T4" fmla="*/ 17 w 67"/>
                <a:gd name="T5" fmla="*/ 33 h 66"/>
                <a:gd name="T6" fmla="*/ 33 w 67"/>
                <a:gd name="T7" fmla="*/ 16 h 66"/>
                <a:gd name="T8" fmla="*/ 50 w 67"/>
                <a:gd name="T9" fmla="*/ 33 h 66"/>
                <a:gd name="T10" fmla="*/ 33 w 67"/>
                <a:gd name="T11" fmla="*/ 0 h 66"/>
                <a:gd name="T12" fmla="*/ 0 w 67"/>
                <a:gd name="T13" fmla="*/ 33 h 66"/>
                <a:gd name="T14" fmla="*/ 33 w 67"/>
                <a:gd name="T15" fmla="*/ 66 h 66"/>
                <a:gd name="T16" fmla="*/ 67 w 67"/>
                <a:gd name="T17" fmla="*/ 33 h 66"/>
                <a:gd name="T18" fmla="*/ 33 w 67"/>
                <a:gd name="T19"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7" h="66">
                  <a:moveTo>
                    <a:pt x="50" y="33"/>
                  </a:moveTo>
                  <a:cubicBezTo>
                    <a:pt x="50" y="42"/>
                    <a:pt x="42" y="50"/>
                    <a:pt x="33" y="50"/>
                  </a:cubicBezTo>
                  <a:cubicBezTo>
                    <a:pt x="24" y="50"/>
                    <a:pt x="17" y="42"/>
                    <a:pt x="17" y="33"/>
                  </a:cubicBezTo>
                  <a:cubicBezTo>
                    <a:pt x="17" y="24"/>
                    <a:pt x="24" y="16"/>
                    <a:pt x="33" y="16"/>
                  </a:cubicBezTo>
                  <a:cubicBezTo>
                    <a:pt x="42" y="16"/>
                    <a:pt x="50" y="24"/>
                    <a:pt x="50" y="33"/>
                  </a:cubicBezTo>
                  <a:close/>
                  <a:moveTo>
                    <a:pt x="33" y="0"/>
                  </a:moveTo>
                  <a:cubicBezTo>
                    <a:pt x="15" y="0"/>
                    <a:pt x="0" y="15"/>
                    <a:pt x="0" y="33"/>
                  </a:cubicBezTo>
                  <a:cubicBezTo>
                    <a:pt x="0" y="51"/>
                    <a:pt x="15" y="66"/>
                    <a:pt x="33" y="66"/>
                  </a:cubicBezTo>
                  <a:cubicBezTo>
                    <a:pt x="52" y="66"/>
                    <a:pt x="67" y="51"/>
                    <a:pt x="67" y="33"/>
                  </a:cubicBezTo>
                  <a:cubicBezTo>
                    <a:pt x="67" y="15"/>
                    <a:pt x="52" y="0"/>
                    <a:pt x="3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3" name="Rectangle 1031">
              <a:extLst>
                <a:ext uri="{FF2B5EF4-FFF2-40B4-BE49-F238E27FC236}">
                  <a16:creationId xmlns:a16="http://schemas.microsoft.com/office/drawing/2014/main" id="{E1E1E35F-178F-4B08-9EB5-43B4A60D9D7E}"/>
                </a:ext>
              </a:extLst>
            </p:cNvPr>
            <p:cNvSpPr>
              <a:spLocks noChangeArrowheads="1"/>
            </p:cNvSpPr>
            <p:nvPr/>
          </p:nvSpPr>
          <p:spPr bwMode="auto">
            <a:xfrm>
              <a:off x="5522913" y="2978150"/>
              <a:ext cx="98425"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4" name="Rectangle 1032">
              <a:extLst>
                <a:ext uri="{FF2B5EF4-FFF2-40B4-BE49-F238E27FC236}">
                  <a16:creationId xmlns:a16="http://schemas.microsoft.com/office/drawing/2014/main" id="{D87F3174-6CD0-4A24-A070-53C02AF2DBC2}"/>
                </a:ext>
              </a:extLst>
            </p:cNvPr>
            <p:cNvSpPr>
              <a:spLocks noChangeArrowheads="1"/>
            </p:cNvSpPr>
            <p:nvPr/>
          </p:nvSpPr>
          <p:spPr bwMode="auto">
            <a:xfrm>
              <a:off x="5510213" y="3014663"/>
              <a:ext cx="49213"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5" name="Rectangle 1033">
              <a:extLst>
                <a:ext uri="{FF2B5EF4-FFF2-40B4-BE49-F238E27FC236}">
                  <a16:creationId xmlns:a16="http://schemas.microsoft.com/office/drawing/2014/main" id="{648F3894-B80B-4ADE-AF64-71E5FCE1AFCB}"/>
                </a:ext>
              </a:extLst>
            </p:cNvPr>
            <p:cNvSpPr>
              <a:spLocks noChangeArrowheads="1"/>
            </p:cNvSpPr>
            <p:nvPr/>
          </p:nvSpPr>
          <p:spPr bwMode="auto">
            <a:xfrm>
              <a:off x="5646738" y="2643188"/>
              <a:ext cx="12700" cy="2968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6" name="Rectangle 1034">
              <a:extLst>
                <a:ext uri="{FF2B5EF4-FFF2-40B4-BE49-F238E27FC236}">
                  <a16:creationId xmlns:a16="http://schemas.microsoft.com/office/drawing/2014/main" id="{0E1A41F3-7862-40AD-A609-FB6E51F407CA}"/>
                </a:ext>
              </a:extLst>
            </p:cNvPr>
            <p:cNvSpPr>
              <a:spLocks noChangeArrowheads="1"/>
            </p:cNvSpPr>
            <p:nvPr/>
          </p:nvSpPr>
          <p:spPr bwMode="auto">
            <a:xfrm>
              <a:off x="5646738" y="2630488"/>
              <a:ext cx="36513"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7" name="Rectangle 1035">
              <a:extLst>
                <a:ext uri="{FF2B5EF4-FFF2-40B4-BE49-F238E27FC236}">
                  <a16:creationId xmlns:a16="http://schemas.microsoft.com/office/drawing/2014/main" id="{CBFE0AFB-0E74-4C8B-9CC3-EB60AA0DDBF8}"/>
                </a:ext>
              </a:extLst>
            </p:cNvPr>
            <p:cNvSpPr>
              <a:spLocks noChangeArrowheads="1"/>
            </p:cNvSpPr>
            <p:nvPr/>
          </p:nvSpPr>
          <p:spPr bwMode="auto">
            <a:xfrm>
              <a:off x="5646738" y="2927350"/>
              <a:ext cx="36513"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8" name="Freeform 1036">
              <a:extLst>
                <a:ext uri="{FF2B5EF4-FFF2-40B4-BE49-F238E27FC236}">
                  <a16:creationId xmlns:a16="http://schemas.microsoft.com/office/drawing/2014/main" id="{2C8A7D82-EC00-46F8-ABA7-34197BE07335}"/>
                </a:ext>
              </a:extLst>
            </p:cNvPr>
            <p:cNvSpPr>
              <a:spLocks noEditPoints="1"/>
            </p:cNvSpPr>
            <p:nvPr/>
          </p:nvSpPr>
          <p:spPr bwMode="auto">
            <a:xfrm>
              <a:off x="5522913" y="3114675"/>
              <a:ext cx="49213" cy="49213"/>
            </a:xfrm>
            <a:custGeom>
              <a:avLst/>
              <a:gdLst>
                <a:gd name="T0" fmla="*/ 16 w 66"/>
                <a:gd name="T1" fmla="*/ 17 h 67"/>
                <a:gd name="T2" fmla="*/ 16 w 66"/>
                <a:gd name="T3" fmla="*/ 50 h 67"/>
                <a:gd name="T4" fmla="*/ 50 w 66"/>
                <a:gd name="T5" fmla="*/ 50 h 67"/>
                <a:gd name="T6" fmla="*/ 50 w 66"/>
                <a:gd name="T7" fmla="*/ 17 h 67"/>
                <a:gd name="T8" fmla="*/ 16 w 66"/>
                <a:gd name="T9" fmla="*/ 17 h 67"/>
                <a:gd name="T10" fmla="*/ 50 w 66"/>
                <a:gd name="T11" fmla="*/ 50 h 67"/>
                <a:gd name="T12" fmla="*/ 50 w 66"/>
                <a:gd name="T13" fmla="*/ 67 h 67"/>
                <a:gd name="T14" fmla="*/ 16 w 66"/>
                <a:gd name="T15" fmla="*/ 67 h 67"/>
                <a:gd name="T16" fmla="*/ 0 w 66"/>
                <a:gd name="T17" fmla="*/ 50 h 67"/>
                <a:gd name="T18" fmla="*/ 0 w 66"/>
                <a:gd name="T19" fmla="*/ 17 h 67"/>
                <a:gd name="T20" fmla="*/ 16 w 66"/>
                <a:gd name="T21" fmla="*/ 0 h 67"/>
                <a:gd name="T22" fmla="*/ 50 w 66"/>
                <a:gd name="T23" fmla="*/ 0 h 67"/>
                <a:gd name="T24" fmla="*/ 66 w 66"/>
                <a:gd name="T25" fmla="*/ 17 h 67"/>
                <a:gd name="T26" fmla="*/ 66 w 66"/>
                <a:gd name="T27" fmla="*/ 50 h 67"/>
                <a:gd name="T28" fmla="*/ 50 w 66"/>
                <a:gd name="T29"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6" h="67">
                  <a:moveTo>
                    <a:pt x="16" y="17"/>
                  </a:moveTo>
                  <a:lnTo>
                    <a:pt x="16" y="50"/>
                  </a:lnTo>
                  <a:lnTo>
                    <a:pt x="50" y="50"/>
                  </a:lnTo>
                  <a:lnTo>
                    <a:pt x="50" y="17"/>
                  </a:lnTo>
                  <a:lnTo>
                    <a:pt x="16" y="17"/>
                  </a:lnTo>
                  <a:close/>
                  <a:moveTo>
                    <a:pt x="50" y="50"/>
                  </a:moveTo>
                  <a:close/>
                  <a:moveTo>
                    <a:pt x="50" y="67"/>
                  </a:moveTo>
                  <a:lnTo>
                    <a:pt x="16" y="67"/>
                  </a:lnTo>
                  <a:cubicBezTo>
                    <a:pt x="7" y="67"/>
                    <a:pt x="0" y="60"/>
                    <a:pt x="0" y="50"/>
                  </a:cubicBezTo>
                  <a:lnTo>
                    <a:pt x="0" y="17"/>
                  </a:lnTo>
                  <a:cubicBezTo>
                    <a:pt x="0" y="8"/>
                    <a:pt x="7" y="0"/>
                    <a:pt x="16" y="0"/>
                  </a:cubicBezTo>
                  <a:lnTo>
                    <a:pt x="50" y="0"/>
                  </a:lnTo>
                  <a:cubicBezTo>
                    <a:pt x="59" y="0"/>
                    <a:pt x="66" y="8"/>
                    <a:pt x="66" y="17"/>
                  </a:cubicBezTo>
                  <a:lnTo>
                    <a:pt x="66" y="50"/>
                  </a:lnTo>
                  <a:cubicBezTo>
                    <a:pt x="66" y="60"/>
                    <a:pt x="59" y="67"/>
                    <a:pt x="50" y="6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19" name="Freeform 1037">
              <a:extLst>
                <a:ext uri="{FF2B5EF4-FFF2-40B4-BE49-F238E27FC236}">
                  <a16:creationId xmlns:a16="http://schemas.microsoft.com/office/drawing/2014/main" id="{35559C78-6968-453D-9E3E-BF7D1405FAB4}"/>
                </a:ext>
              </a:extLst>
            </p:cNvPr>
            <p:cNvSpPr>
              <a:spLocks/>
            </p:cNvSpPr>
            <p:nvPr/>
          </p:nvSpPr>
          <p:spPr bwMode="auto">
            <a:xfrm>
              <a:off x="5360988" y="2916238"/>
              <a:ext cx="373063" cy="285750"/>
            </a:xfrm>
            <a:custGeom>
              <a:avLst/>
              <a:gdLst>
                <a:gd name="T0" fmla="*/ 483 w 500"/>
                <a:gd name="T1" fmla="*/ 315 h 383"/>
                <a:gd name="T2" fmla="*/ 433 w 500"/>
                <a:gd name="T3" fmla="*/ 366 h 383"/>
                <a:gd name="T4" fmla="*/ 67 w 500"/>
                <a:gd name="T5" fmla="*/ 366 h 383"/>
                <a:gd name="T6" fmla="*/ 17 w 500"/>
                <a:gd name="T7" fmla="*/ 315 h 383"/>
                <a:gd name="T8" fmla="*/ 17 w 500"/>
                <a:gd name="T9" fmla="*/ 200 h 383"/>
                <a:gd name="T10" fmla="*/ 0 w 500"/>
                <a:gd name="T11" fmla="*/ 200 h 383"/>
                <a:gd name="T12" fmla="*/ 0 w 500"/>
                <a:gd name="T13" fmla="*/ 315 h 383"/>
                <a:gd name="T14" fmla="*/ 67 w 500"/>
                <a:gd name="T15" fmla="*/ 383 h 383"/>
                <a:gd name="T16" fmla="*/ 433 w 500"/>
                <a:gd name="T17" fmla="*/ 383 h 383"/>
                <a:gd name="T18" fmla="*/ 500 w 500"/>
                <a:gd name="T19" fmla="*/ 315 h 383"/>
                <a:gd name="T20" fmla="*/ 500 w 500"/>
                <a:gd name="T21" fmla="*/ 0 h 383"/>
                <a:gd name="T22" fmla="*/ 483 w 500"/>
                <a:gd name="T23" fmla="*/ 0 h 383"/>
                <a:gd name="T24" fmla="*/ 483 w 500"/>
                <a:gd name="T25" fmla="*/ 315 h 3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00" h="383">
                  <a:moveTo>
                    <a:pt x="483" y="315"/>
                  </a:moveTo>
                  <a:cubicBezTo>
                    <a:pt x="483" y="343"/>
                    <a:pt x="461" y="366"/>
                    <a:pt x="433" y="366"/>
                  </a:cubicBezTo>
                  <a:lnTo>
                    <a:pt x="67" y="366"/>
                  </a:lnTo>
                  <a:cubicBezTo>
                    <a:pt x="39" y="366"/>
                    <a:pt x="17" y="343"/>
                    <a:pt x="17" y="315"/>
                  </a:cubicBezTo>
                  <a:lnTo>
                    <a:pt x="17" y="200"/>
                  </a:lnTo>
                  <a:lnTo>
                    <a:pt x="0" y="200"/>
                  </a:lnTo>
                  <a:lnTo>
                    <a:pt x="0" y="315"/>
                  </a:lnTo>
                  <a:cubicBezTo>
                    <a:pt x="0" y="352"/>
                    <a:pt x="30" y="383"/>
                    <a:pt x="67" y="383"/>
                  </a:cubicBezTo>
                  <a:lnTo>
                    <a:pt x="433" y="383"/>
                  </a:lnTo>
                  <a:cubicBezTo>
                    <a:pt x="470" y="383"/>
                    <a:pt x="500" y="352"/>
                    <a:pt x="500" y="315"/>
                  </a:cubicBezTo>
                  <a:lnTo>
                    <a:pt x="500" y="0"/>
                  </a:lnTo>
                  <a:lnTo>
                    <a:pt x="483" y="0"/>
                  </a:lnTo>
                  <a:lnTo>
                    <a:pt x="483" y="3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20" name="Freeform 1038">
              <a:extLst>
                <a:ext uri="{FF2B5EF4-FFF2-40B4-BE49-F238E27FC236}">
                  <a16:creationId xmlns:a16="http://schemas.microsoft.com/office/drawing/2014/main" id="{DF487155-7710-4AE0-ACFB-0915941EDA46}"/>
                </a:ext>
              </a:extLst>
            </p:cNvPr>
            <p:cNvSpPr>
              <a:spLocks/>
            </p:cNvSpPr>
            <p:nvPr/>
          </p:nvSpPr>
          <p:spPr bwMode="auto">
            <a:xfrm>
              <a:off x="5360988" y="2530475"/>
              <a:ext cx="373063" cy="274638"/>
            </a:xfrm>
            <a:custGeom>
              <a:avLst/>
              <a:gdLst>
                <a:gd name="T0" fmla="*/ 500 w 500"/>
                <a:gd name="T1" fmla="*/ 66 h 367"/>
                <a:gd name="T2" fmla="*/ 433 w 500"/>
                <a:gd name="T3" fmla="*/ 0 h 367"/>
                <a:gd name="T4" fmla="*/ 67 w 500"/>
                <a:gd name="T5" fmla="*/ 0 h 367"/>
                <a:gd name="T6" fmla="*/ 0 w 500"/>
                <a:gd name="T7" fmla="*/ 66 h 367"/>
                <a:gd name="T8" fmla="*/ 0 w 500"/>
                <a:gd name="T9" fmla="*/ 367 h 367"/>
                <a:gd name="T10" fmla="*/ 17 w 500"/>
                <a:gd name="T11" fmla="*/ 367 h 367"/>
                <a:gd name="T12" fmla="*/ 17 w 500"/>
                <a:gd name="T13" fmla="*/ 66 h 367"/>
                <a:gd name="T14" fmla="*/ 67 w 500"/>
                <a:gd name="T15" fmla="*/ 17 h 367"/>
                <a:gd name="T16" fmla="*/ 433 w 500"/>
                <a:gd name="T17" fmla="*/ 17 h 367"/>
                <a:gd name="T18" fmla="*/ 483 w 500"/>
                <a:gd name="T19" fmla="*/ 66 h 367"/>
                <a:gd name="T20" fmla="*/ 483 w 500"/>
                <a:gd name="T21" fmla="*/ 150 h 367"/>
                <a:gd name="T22" fmla="*/ 500 w 500"/>
                <a:gd name="T23" fmla="*/ 150 h 367"/>
                <a:gd name="T24" fmla="*/ 500 w 500"/>
                <a:gd name="T25" fmla="*/ 66 h 3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00" h="367">
                  <a:moveTo>
                    <a:pt x="500" y="66"/>
                  </a:moveTo>
                  <a:cubicBezTo>
                    <a:pt x="500" y="29"/>
                    <a:pt x="470" y="0"/>
                    <a:pt x="433" y="0"/>
                  </a:cubicBezTo>
                  <a:lnTo>
                    <a:pt x="67" y="0"/>
                  </a:lnTo>
                  <a:cubicBezTo>
                    <a:pt x="30" y="0"/>
                    <a:pt x="0" y="29"/>
                    <a:pt x="0" y="66"/>
                  </a:cubicBezTo>
                  <a:lnTo>
                    <a:pt x="0" y="367"/>
                  </a:lnTo>
                  <a:lnTo>
                    <a:pt x="17" y="367"/>
                  </a:lnTo>
                  <a:lnTo>
                    <a:pt x="17" y="66"/>
                  </a:lnTo>
                  <a:cubicBezTo>
                    <a:pt x="17" y="38"/>
                    <a:pt x="39" y="17"/>
                    <a:pt x="67" y="17"/>
                  </a:cubicBezTo>
                  <a:lnTo>
                    <a:pt x="433" y="17"/>
                  </a:lnTo>
                  <a:cubicBezTo>
                    <a:pt x="461" y="17"/>
                    <a:pt x="483" y="38"/>
                    <a:pt x="483" y="66"/>
                  </a:cubicBezTo>
                  <a:lnTo>
                    <a:pt x="483" y="150"/>
                  </a:lnTo>
                  <a:lnTo>
                    <a:pt x="500" y="150"/>
                  </a:lnTo>
                  <a:lnTo>
                    <a:pt x="500" y="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21" name="Rectangle 1039">
              <a:extLst>
                <a:ext uri="{FF2B5EF4-FFF2-40B4-BE49-F238E27FC236}">
                  <a16:creationId xmlns:a16="http://schemas.microsoft.com/office/drawing/2014/main" id="{7A746C95-5BF8-448E-88BF-4888EEB74B5C}"/>
                </a:ext>
              </a:extLst>
            </p:cNvPr>
            <p:cNvSpPr>
              <a:spLocks noChangeArrowheads="1"/>
            </p:cNvSpPr>
            <p:nvPr/>
          </p:nvSpPr>
          <p:spPr bwMode="auto">
            <a:xfrm>
              <a:off x="5373688" y="3089275"/>
              <a:ext cx="347663"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22" name="Rectangle 1040">
              <a:extLst>
                <a:ext uri="{FF2B5EF4-FFF2-40B4-BE49-F238E27FC236}">
                  <a16:creationId xmlns:a16="http://schemas.microsoft.com/office/drawing/2014/main" id="{493B1888-29EF-4C10-B72E-7F6FA1F18049}"/>
                </a:ext>
              </a:extLst>
            </p:cNvPr>
            <p:cNvSpPr>
              <a:spLocks noChangeArrowheads="1"/>
            </p:cNvSpPr>
            <p:nvPr/>
          </p:nvSpPr>
          <p:spPr bwMode="auto">
            <a:xfrm>
              <a:off x="5373688" y="2605088"/>
              <a:ext cx="347663"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grpSp>
      <p:sp>
        <p:nvSpPr>
          <p:cNvPr id="32" name="TextBox 31"/>
          <p:cNvSpPr txBox="1"/>
          <p:nvPr/>
        </p:nvSpPr>
        <p:spPr>
          <a:xfrm>
            <a:off x="2950718" y="5167922"/>
            <a:ext cx="7405084" cy="1785104"/>
          </a:xfrm>
          <a:prstGeom prst="rect">
            <a:avLst/>
          </a:prstGeom>
          <a:noFill/>
        </p:spPr>
        <p:txBody>
          <a:bodyPr wrap="square" rtlCol="0">
            <a:spAutoFit/>
          </a:bodyPr>
          <a:lstStyle/>
          <a:p>
            <a:pPr algn="just"/>
            <a:r>
              <a:rPr lang="en-US" sz="2200" dirty="0">
                <a:latin typeface="Arial" panose="020B0604020202020204" pitchFamily="34" charset="0"/>
                <a:cs typeface="Arial" panose="020B0604020202020204" pitchFamily="34" charset="0"/>
              </a:rPr>
              <a:t>Morrisons has a 15-member technical expert team to develop a flawless platform to provide an appropriate online service to their customers. Sara is the technological analyst for this team and Jordan is the technological director.</a:t>
            </a:r>
          </a:p>
        </p:txBody>
      </p:sp>
      <p:sp>
        <p:nvSpPr>
          <p:cNvPr id="33" name="Rectangle 32"/>
          <p:cNvSpPr/>
          <p:nvPr/>
        </p:nvSpPr>
        <p:spPr>
          <a:xfrm>
            <a:off x="4764240" y="4876342"/>
            <a:ext cx="2203480" cy="291580"/>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TECH EXPERT TEAM</a:t>
            </a:r>
          </a:p>
        </p:txBody>
      </p:sp>
      <p:grpSp>
        <p:nvGrpSpPr>
          <p:cNvPr id="34" name="Meeting6" descr="{&quot;Key&quot;:&quot;POWER_USER_SHAPE_ICON&quot;,&quot;Value&quot;:&quot;POWER_USER_SHAPE_ICON_STYLE_1&quot;}"/>
          <p:cNvGrpSpPr>
            <a:grpSpLocks noChangeAspect="1"/>
          </p:cNvGrpSpPr>
          <p:nvPr>
            <p:custDataLst>
              <p:tags r:id="rId1"/>
            </p:custDataLst>
          </p:nvPr>
        </p:nvGrpSpPr>
        <p:grpSpPr>
          <a:xfrm>
            <a:off x="1779783" y="5254423"/>
            <a:ext cx="1159859" cy="1257326"/>
            <a:chOff x="3943351" y="7561263"/>
            <a:chExt cx="755650" cy="819150"/>
          </a:xfrm>
          <a:solidFill>
            <a:srgbClr val="00563F"/>
          </a:solidFill>
        </p:grpSpPr>
        <p:sp>
          <p:nvSpPr>
            <p:cNvPr id="35" name="Freeform 90"/>
            <p:cNvSpPr>
              <a:spLocks/>
            </p:cNvSpPr>
            <p:nvPr/>
          </p:nvSpPr>
          <p:spPr bwMode="auto">
            <a:xfrm>
              <a:off x="3943351" y="7785100"/>
              <a:ext cx="227013" cy="542925"/>
            </a:xfrm>
            <a:custGeom>
              <a:avLst/>
              <a:gdLst>
                <a:gd name="T0" fmla="*/ 264 w 298"/>
                <a:gd name="T1" fmla="*/ 294 h 712"/>
                <a:gd name="T2" fmla="*/ 263 w 298"/>
                <a:gd name="T3" fmla="*/ 97 h 712"/>
                <a:gd name="T4" fmla="*/ 278 w 298"/>
                <a:gd name="T5" fmla="*/ 7 h 712"/>
                <a:gd name="T6" fmla="*/ 240 w 298"/>
                <a:gd name="T7" fmla="*/ 0 h 712"/>
                <a:gd name="T8" fmla="*/ 179 w 298"/>
                <a:gd name="T9" fmla="*/ 51 h 712"/>
                <a:gd name="T10" fmla="*/ 118 w 298"/>
                <a:gd name="T11" fmla="*/ 0 h 712"/>
                <a:gd name="T12" fmla="*/ 0 w 298"/>
                <a:gd name="T13" fmla="*/ 138 h 712"/>
                <a:gd name="T14" fmla="*/ 1 w 298"/>
                <a:gd name="T15" fmla="*/ 321 h 712"/>
                <a:gd name="T16" fmla="*/ 60 w 298"/>
                <a:gd name="T17" fmla="*/ 374 h 712"/>
                <a:gd name="T18" fmla="*/ 60 w 298"/>
                <a:gd name="T19" fmla="*/ 653 h 712"/>
                <a:gd name="T20" fmla="*/ 120 w 298"/>
                <a:gd name="T21" fmla="*/ 712 h 712"/>
                <a:gd name="T22" fmla="*/ 179 w 298"/>
                <a:gd name="T23" fmla="*/ 653 h 712"/>
                <a:gd name="T24" fmla="*/ 238 w 298"/>
                <a:gd name="T25" fmla="*/ 712 h 712"/>
                <a:gd name="T26" fmla="*/ 297 w 298"/>
                <a:gd name="T27" fmla="*/ 653 h 712"/>
                <a:gd name="T28" fmla="*/ 298 w 298"/>
                <a:gd name="T29" fmla="*/ 367 h 712"/>
                <a:gd name="T30" fmla="*/ 264 w 298"/>
                <a:gd name="T31" fmla="*/ 294 h 7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98" h="712">
                  <a:moveTo>
                    <a:pt x="264" y="294"/>
                  </a:moveTo>
                  <a:lnTo>
                    <a:pt x="263" y="97"/>
                  </a:lnTo>
                  <a:cubicBezTo>
                    <a:pt x="263" y="62"/>
                    <a:pt x="268" y="32"/>
                    <a:pt x="278" y="7"/>
                  </a:cubicBezTo>
                  <a:cubicBezTo>
                    <a:pt x="267" y="3"/>
                    <a:pt x="254" y="1"/>
                    <a:pt x="240" y="0"/>
                  </a:cubicBezTo>
                  <a:lnTo>
                    <a:pt x="179" y="51"/>
                  </a:lnTo>
                  <a:lnTo>
                    <a:pt x="118" y="0"/>
                  </a:lnTo>
                  <a:cubicBezTo>
                    <a:pt x="41" y="6"/>
                    <a:pt x="0" y="44"/>
                    <a:pt x="0" y="138"/>
                  </a:cubicBezTo>
                  <a:lnTo>
                    <a:pt x="1" y="321"/>
                  </a:lnTo>
                  <a:cubicBezTo>
                    <a:pt x="1" y="351"/>
                    <a:pt x="22" y="374"/>
                    <a:pt x="60" y="374"/>
                  </a:cubicBezTo>
                  <a:lnTo>
                    <a:pt x="60" y="653"/>
                  </a:lnTo>
                  <a:cubicBezTo>
                    <a:pt x="60" y="686"/>
                    <a:pt x="87" y="712"/>
                    <a:pt x="120" y="712"/>
                  </a:cubicBezTo>
                  <a:cubicBezTo>
                    <a:pt x="152" y="712"/>
                    <a:pt x="179" y="686"/>
                    <a:pt x="179" y="653"/>
                  </a:cubicBezTo>
                  <a:cubicBezTo>
                    <a:pt x="179" y="686"/>
                    <a:pt x="205" y="712"/>
                    <a:pt x="238" y="712"/>
                  </a:cubicBezTo>
                  <a:cubicBezTo>
                    <a:pt x="271" y="712"/>
                    <a:pt x="297" y="686"/>
                    <a:pt x="297" y="653"/>
                  </a:cubicBezTo>
                  <a:lnTo>
                    <a:pt x="298" y="367"/>
                  </a:lnTo>
                  <a:cubicBezTo>
                    <a:pt x="277" y="350"/>
                    <a:pt x="264" y="324"/>
                    <a:pt x="264" y="294"/>
                  </a:cubicBezTo>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36" name="Oval 91"/>
            <p:cNvSpPr>
              <a:spLocks noChangeArrowheads="1"/>
            </p:cNvSpPr>
            <p:nvPr/>
          </p:nvSpPr>
          <p:spPr bwMode="auto">
            <a:xfrm>
              <a:off x="4003676" y="7612063"/>
              <a:ext cx="153988" cy="153988"/>
            </a:xfrm>
            <a:prstGeom prst="ellipse">
              <a:avLst/>
            </a:pr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37" name="Freeform 92"/>
            <p:cNvSpPr>
              <a:spLocks/>
            </p:cNvSpPr>
            <p:nvPr/>
          </p:nvSpPr>
          <p:spPr bwMode="auto">
            <a:xfrm>
              <a:off x="4486276" y="7785100"/>
              <a:ext cx="212725" cy="422275"/>
            </a:xfrm>
            <a:custGeom>
              <a:avLst/>
              <a:gdLst>
                <a:gd name="T0" fmla="*/ 160 w 278"/>
                <a:gd name="T1" fmla="*/ 0 h 554"/>
                <a:gd name="T2" fmla="*/ 99 w 278"/>
                <a:gd name="T3" fmla="*/ 51 h 554"/>
                <a:gd name="T4" fmla="*/ 38 w 278"/>
                <a:gd name="T5" fmla="*/ 0 h 554"/>
                <a:gd name="T6" fmla="*/ 0 w 278"/>
                <a:gd name="T7" fmla="*/ 7 h 554"/>
                <a:gd name="T8" fmla="*/ 15 w 278"/>
                <a:gd name="T9" fmla="*/ 97 h 554"/>
                <a:gd name="T10" fmla="*/ 15 w 278"/>
                <a:gd name="T11" fmla="*/ 112 h 554"/>
                <a:gd name="T12" fmla="*/ 95 w 278"/>
                <a:gd name="T13" fmla="*/ 259 h 554"/>
                <a:gd name="T14" fmla="*/ 28 w 278"/>
                <a:gd name="T15" fmla="*/ 397 h 554"/>
                <a:gd name="T16" fmla="*/ 218 w 278"/>
                <a:gd name="T17" fmla="*/ 554 h 554"/>
                <a:gd name="T18" fmla="*/ 218 w 278"/>
                <a:gd name="T19" fmla="*/ 374 h 554"/>
                <a:gd name="T20" fmla="*/ 277 w 278"/>
                <a:gd name="T21" fmla="*/ 321 h 554"/>
                <a:gd name="T22" fmla="*/ 278 w 278"/>
                <a:gd name="T23" fmla="*/ 138 h 554"/>
                <a:gd name="T24" fmla="*/ 160 w 278"/>
                <a:gd name="T25" fmla="*/ 0 h 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8" h="554">
                  <a:moveTo>
                    <a:pt x="160" y="0"/>
                  </a:moveTo>
                  <a:lnTo>
                    <a:pt x="99" y="51"/>
                  </a:lnTo>
                  <a:lnTo>
                    <a:pt x="38" y="0"/>
                  </a:lnTo>
                  <a:cubicBezTo>
                    <a:pt x="24" y="1"/>
                    <a:pt x="11" y="3"/>
                    <a:pt x="0" y="7"/>
                  </a:cubicBezTo>
                  <a:cubicBezTo>
                    <a:pt x="10" y="32"/>
                    <a:pt x="15" y="62"/>
                    <a:pt x="15" y="97"/>
                  </a:cubicBezTo>
                  <a:lnTo>
                    <a:pt x="15" y="112"/>
                  </a:lnTo>
                  <a:cubicBezTo>
                    <a:pt x="63" y="143"/>
                    <a:pt x="95" y="198"/>
                    <a:pt x="95" y="259"/>
                  </a:cubicBezTo>
                  <a:cubicBezTo>
                    <a:pt x="95" y="315"/>
                    <a:pt x="69" y="365"/>
                    <a:pt x="28" y="397"/>
                  </a:cubicBezTo>
                  <a:cubicBezTo>
                    <a:pt x="141" y="421"/>
                    <a:pt x="198" y="485"/>
                    <a:pt x="218" y="554"/>
                  </a:cubicBezTo>
                  <a:lnTo>
                    <a:pt x="218" y="374"/>
                  </a:lnTo>
                  <a:cubicBezTo>
                    <a:pt x="257" y="374"/>
                    <a:pt x="277" y="351"/>
                    <a:pt x="277" y="321"/>
                  </a:cubicBezTo>
                  <a:lnTo>
                    <a:pt x="278" y="138"/>
                  </a:lnTo>
                  <a:cubicBezTo>
                    <a:pt x="278" y="44"/>
                    <a:pt x="237" y="6"/>
                    <a:pt x="160"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38" name="Oval 93"/>
            <p:cNvSpPr>
              <a:spLocks noChangeArrowheads="1"/>
            </p:cNvSpPr>
            <p:nvPr/>
          </p:nvSpPr>
          <p:spPr bwMode="auto">
            <a:xfrm>
              <a:off x="4484688" y="7612063"/>
              <a:ext cx="153988" cy="153988"/>
            </a:xfrm>
            <a:prstGeom prst="ellipse">
              <a:avLst/>
            </a:pr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39" name="Oval 94"/>
            <p:cNvSpPr>
              <a:spLocks noChangeArrowheads="1"/>
            </p:cNvSpPr>
            <p:nvPr/>
          </p:nvSpPr>
          <p:spPr bwMode="auto">
            <a:xfrm>
              <a:off x="4238626" y="7561263"/>
              <a:ext cx="165100" cy="163513"/>
            </a:xfrm>
            <a:prstGeom prst="ellipse">
              <a:avLst/>
            </a:pr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40" name="Freeform 95"/>
            <p:cNvSpPr>
              <a:spLocks/>
            </p:cNvSpPr>
            <p:nvPr/>
          </p:nvSpPr>
          <p:spPr bwMode="auto">
            <a:xfrm>
              <a:off x="4175126" y="7747000"/>
              <a:ext cx="292100" cy="409575"/>
            </a:xfrm>
            <a:custGeom>
              <a:avLst/>
              <a:gdLst>
                <a:gd name="T0" fmla="*/ 64 w 383"/>
                <a:gd name="T1" fmla="*/ 537 h 537"/>
                <a:gd name="T2" fmla="*/ 105 w 383"/>
                <a:gd name="T3" fmla="*/ 497 h 537"/>
                <a:gd name="T4" fmla="*/ 221 w 383"/>
                <a:gd name="T5" fmla="*/ 447 h 537"/>
                <a:gd name="T6" fmla="*/ 154 w 383"/>
                <a:gd name="T7" fmla="*/ 309 h 537"/>
                <a:gd name="T8" fmla="*/ 329 w 383"/>
                <a:gd name="T9" fmla="*/ 134 h 537"/>
                <a:gd name="T10" fmla="*/ 383 w 383"/>
                <a:gd name="T11" fmla="*/ 143 h 537"/>
                <a:gd name="T12" fmla="*/ 257 w 383"/>
                <a:gd name="T13" fmla="*/ 0 h 537"/>
                <a:gd name="T14" fmla="*/ 192 w 383"/>
                <a:gd name="T15" fmla="*/ 54 h 537"/>
                <a:gd name="T16" fmla="*/ 126 w 383"/>
                <a:gd name="T17" fmla="*/ 0 h 537"/>
                <a:gd name="T18" fmla="*/ 0 w 383"/>
                <a:gd name="T19" fmla="*/ 147 h 537"/>
                <a:gd name="T20" fmla="*/ 0 w 383"/>
                <a:gd name="T21" fmla="*/ 343 h 537"/>
                <a:gd name="T22" fmla="*/ 64 w 383"/>
                <a:gd name="T23" fmla="*/ 400 h 537"/>
                <a:gd name="T24" fmla="*/ 64 w 383"/>
                <a:gd name="T25" fmla="*/ 537 h 5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83" h="537">
                  <a:moveTo>
                    <a:pt x="64" y="537"/>
                  </a:moveTo>
                  <a:cubicBezTo>
                    <a:pt x="75" y="523"/>
                    <a:pt x="89" y="509"/>
                    <a:pt x="105" y="497"/>
                  </a:cubicBezTo>
                  <a:cubicBezTo>
                    <a:pt x="136" y="473"/>
                    <a:pt x="175" y="457"/>
                    <a:pt x="221" y="447"/>
                  </a:cubicBezTo>
                  <a:cubicBezTo>
                    <a:pt x="180" y="415"/>
                    <a:pt x="154" y="365"/>
                    <a:pt x="154" y="309"/>
                  </a:cubicBezTo>
                  <a:cubicBezTo>
                    <a:pt x="154" y="213"/>
                    <a:pt x="233" y="134"/>
                    <a:pt x="329" y="134"/>
                  </a:cubicBezTo>
                  <a:cubicBezTo>
                    <a:pt x="348" y="134"/>
                    <a:pt x="366" y="137"/>
                    <a:pt x="383" y="143"/>
                  </a:cubicBezTo>
                  <a:cubicBezTo>
                    <a:pt x="382" y="45"/>
                    <a:pt x="338" y="5"/>
                    <a:pt x="257" y="0"/>
                  </a:cubicBezTo>
                  <a:lnTo>
                    <a:pt x="192" y="54"/>
                  </a:lnTo>
                  <a:lnTo>
                    <a:pt x="126" y="0"/>
                  </a:lnTo>
                  <a:cubicBezTo>
                    <a:pt x="44" y="5"/>
                    <a:pt x="0" y="46"/>
                    <a:pt x="0" y="147"/>
                  </a:cubicBezTo>
                  <a:lnTo>
                    <a:pt x="0" y="343"/>
                  </a:lnTo>
                  <a:cubicBezTo>
                    <a:pt x="0" y="375"/>
                    <a:pt x="23" y="400"/>
                    <a:pt x="64" y="400"/>
                  </a:cubicBezTo>
                  <a:lnTo>
                    <a:pt x="64" y="537"/>
                  </a:lnTo>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41" name="Freeform 96"/>
            <p:cNvSpPr>
              <a:spLocks/>
            </p:cNvSpPr>
            <p:nvPr/>
          </p:nvSpPr>
          <p:spPr bwMode="auto">
            <a:xfrm>
              <a:off x="4224338" y="8110538"/>
              <a:ext cx="403225" cy="269875"/>
            </a:xfrm>
            <a:custGeom>
              <a:avLst/>
              <a:gdLst>
                <a:gd name="T0" fmla="*/ 265 w 530"/>
                <a:gd name="T1" fmla="*/ 0 h 353"/>
                <a:gd name="T2" fmla="*/ 0 w 530"/>
                <a:gd name="T3" fmla="*/ 185 h 353"/>
                <a:gd name="T4" fmla="*/ 0 w 530"/>
                <a:gd name="T5" fmla="*/ 353 h 353"/>
                <a:gd name="T6" fmla="*/ 96 w 530"/>
                <a:gd name="T7" fmla="*/ 353 h 353"/>
                <a:gd name="T8" fmla="*/ 102 w 530"/>
                <a:gd name="T9" fmla="*/ 201 h 353"/>
                <a:gd name="T10" fmla="*/ 133 w 530"/>
                <a:gd name="T11" fmla="*/ 201 h 353"/>
                <a:gd name="T12" fmla="*/ 133 w 530"/>
                <a:gd name="T13" fmla="*/ 353 h 353"/>
                <a:gd name="T14" fmla="*/ 397 w 530"/>
                <a:gd name="T15" fmla="*/ 353 h 353"/>
                <a:gd name="T16" fmla="*/ 397 w 530"/>
                <a:gd name="T17" fmla="*/ 201 h 353"/>
                <a:gd name="T18" fmla="*/ 428 w 530"/>
                <a:gd name="T19" fmla="*/ 201 h 353"/>
                <a:gd name="T20" fmla="*/ 434 w 530"/>
                <a:gd name="T21" fmla="*/ 353 h 353"/>
                <a:gd name="T22" fmla="*/ 530 w 530"/>
                <a:gd name="T23" fmla="*/ 353 h 353"/>
                <a:gd name="T24" fmla="*/ 530 w 530"/>
                <a:gd name="T25" fmla="*/ 185 h 353"/>
                <a:gd name="T26" fmla="*/ 265 w 530"/>
                <a:gd name="T27"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30" h="353">
                  <a:moveTo>
                    <a:pt x="265" y="0"/>
                  </a:moveTo>
                  <a:cubicBezTo>
                    <a:pt x="85" y="0"/>
                    <a:pt x="0" y="79"/>
                    <a:pt x="0" y="185"/>
                  </a:cubicBezTo>
                  <a:lnTo>
                    <a:pt x="0" y="353"/>
                  </a:lnTo>
                  <a:lnTo>
                    <a:pt x="96" y="353"/>
                  </a:lnTo>
                  <a:lnTo>
                    <a:pt x="102" y="201"/>
                  </a:lnTo>
                  <a:lnTo>
                    <a:pt x="133" y="201"/>
                  </a:lnTo>
                  <a:lnTo>
                    <a:pt x="133" y="353"/>
                  </a:lnTo>
                  <a:lnTo>
                    <a:pt x="397" y="353"/>
                  </a:lnTo>
                  <a:lnTo>
                    <a:pt x="397" y="201"/>
                  </a:lnTo>
                  <a:lnTo>
                    <a:pt x="428" y="201"/>
                  </a:lnTo>
                  <a:lnTo>
                    <a:pt x="434" y="353"/>
                  </a:lnTo>
                  <a:lnTo>
                    <a:pt x="530" y="353"/>
                  </a:lnTo>
                  <a:lnTo>
                    <a:pt x="530" y="185"/>
                  </a:lnTo>
                  <a:cubicBezTo>
                    <a:pt x="530" y="80"/>
                    <a:pt x="445" y="0"/>
                    <a:pt x="265" y="0"/>
                  </a:cubicBez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sp>
          <p:nvSpPr>
            <p:cNvPr id="42" name="Oval 97"/>
            <p:cNvSpPr>
              <a:spLocks noChangeArrowheads="1"/>
            </p:cNvSpPr>
            <p:nvPr/>
          </p:nvSpPr>
          <p:spPr bwMode="auto">
            <a:xfrm>
              <a:off x="4322763" y="7880350"/>
              <a:ext cx="206375" cy="204788"/>
            </a:xfrm>
            <a:prstGeom prst="ellipse">
              <a:avLst/>
            </a:prstGeom>
            <a:grpFill/>
            <a:ln w="9525">
              <a:no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srgbClr val="00563F"/>
                </a:solidFill>
                <a:latin typeface="Calibri" panose="020F0502020204030204"/>
              </a:endParaRPr>
            </a:p>
          </p:txBody>
        </p:sp>
      </p:grpSp>
      <p:pic>
        <p:nvPicPr>
          <p:cNvPr id="43" name="Picture 3"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375"/>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670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46690" y="388202"/>
            <a:ext cx="3767496" cy="516193"/>
          </a:xfrm>
          <a:prstGeom prst="rect">
            <a:avLst/>
          </a:prstGeom>
          <a:solidFill>
            <a:srgbClr val="00563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entury Gothic" panose="020B0502020202020204" pitchFamily="34" charset="0"/>
              </a:rPr>
              <a:t>MORRISONS’ EXISTENCE IN TECH</a:t>
            </a:r>
          </a:p>
        </p:txBody>
      </p:sp>
      <p:sp>
        <p:nvSpPr>
          <p:cNvPr id="9" name="QR_code" descr="{&quot;Key&quot;:&quot;POWER_USER_SHAPE_ICON&quot;,&quot;Value&quot;:&quot;POWER_USER_SHAPE_ICON_STYLE_1&quot;}"/>
          <p:cNvSpPr>
            <a:spLocks noChangeAspect="1" noEditPoints="1"/>
          </p:cNvSpPr>
          <p:nvPr>
            <p:custDataLst>
              <p:tags r:id="rId1"/>
            </p:custDataLst>
          </p:nvPr>
        </p:nvSpPr>
        <p:spPr bwMode="auto">
          <a:xfrm>
            <a:off x="6488800" y="1549603"/>
            <a:ext cx="329872" cy="330586"/>
          </a:xfrm>
          <a:custGeom>
            <a:avLst/>
            <a:gdLst>
              <a:gd name="T0" fmla="*/ 63 w 200"/>
              <a:gd name="T1" fmla="*/ 13 h 200"/>
              <a:gd name="T2" fmla="*/ 0 w 200"/>
              <a:gd name="T3" fmla="*/ 0 h 200"/>
              <a:gd name="T4" fmla="*/ 25 w 200"/>
              <a:gd name="T5" fmla="*/ 50 h 200"/>
              <a:gd name="T6" fmla="*/ 188 w 200"/>
              <a:gd name="T7" fmla="*/ 63 h 200"/>
              <a:gd name="T8" fmla="*/ 125 w 200"/>
              <a:gd name="T9" fmla="*/ 75 h 200"/>
              <a:gd name="T10" fmla="*/ 175 w 200"/>
              <a:gd name="T11" fmla="*/ 50 h 200"/>
              <a:gd name="T12" fmla="*/ 13 w 200"/>
              <a:gd name="T13" fmla="*/ 188 h 200"/>
              <a:gd name="T14" fmla="*/ 75 w 200"/>
              <a:gd name="T15" fmla="*/ 200 h 200"/>
              <a:gd name="T16" fmla="*/ 50 w 200"/>
              <a:gd name="T17" fmla="*/ 150 h 200"/>
              <a:gd name="T18" fmla="*/ 100 w 200"/>
              <a:gd name="T19" fmla="*/ 0 h 200"/>
              <a:gd name="T20" fmla="*/ 113 w 200"/>
              <a:gd name="T21" fmla="*/ 13 h 200"/>
              <a:gd name="T22" fmla="*/ 100 w 200"/>
              <a:gd name="T23" fmla="*/ 25 h 200"/>
              <a:gd name="T24" fmla="*/ 113 w 200"/>
              <a:gd name="T25" fmla="*/ 38 h 200"/>
              <a:gd name="T26" fmla="*/ 100 w 200"/>
              <a:gd name="T27" fmla="*/ 50 h 200"/>
              <a:gd name="T28" fmla="*/ 113 w 200"/>
              <a:gd name="T29" fmla="*/ 63 h 200"/>
              <a:gd name="T30" fmla="*/ 100 w 200"/>
              <a:gd name="T31" fmla="*/ 75 h 200"/>
              <a:gd name="T32" fmla="*/ 100 w 200"/>
              <a:gd name="T33" fmla="*/ 100 h 200"/>
              <a:gd name="T34" fmla="*/ 113 w 200"/>
              <a:gd name="T35" fmla="*/ 113 h 200"/>
              <a:gd name="T36" fmla="*/ 100 w 200"/>
              <a:gd name="T37" fmla="*/ 125 h 200"/>
              <a:gd name="T38" fmla="*/ 113 w 200"/>
              <a:gd name="T39" fmla="*/ 138 h 200"/>
              <a:gd name="T40" fmla="*/ 100 w 200"/>
              <a:gd name="T41" fmla="*/ 150 h 200"/>
              <a:gd name="T42" fmla="*/ 113 w 200"/>
              <a:gd name="T43" fmla="*/ 163 h 200"/>
              <a:gd name="T44" fmla="*/ 100 w 200"/>
              <a:gd name="T45" fmla="*/ 175 h 200"/>
              <a:gd name="T46" fmla="*/ 113 w 200"/>
              <a:gd name="T47" fmla="*/ 188 h 200"/>
              <a:gd name="T48" fmla="*/ 200 w 200"/>
              <a:gd name="T49" fmla="*/ 100 h 200"/>
              <a:gd name="T50" fmla="*/ 25 w 200"/>
              <a:gd name="T51" fmla="*/ 100 h 200"/>
              <a:gd name="T52" fmla="*/ 38 w 200"/>
              <a:gd name="T53" fmla="*/ 88 h 200"/>
              <a:gd name="T54" fmla="*/ 13 w 200"/>
              <a:gd name="T55" fmla="*/ 88 h 200"/>
              <a:gd name="T56" fmla="*/ 63 w 200"/>
              <a:gd name="T57" fmla="*/ 88 h 200"/>
              <a:gd name="T58" fmla="*/ 75 w 200"/>
              <a:gd name="T59" fmla="*/ 100 h 200"/>
              <a:gd name="T60" fmla="*/ 88 w 200"/>
              <a:gd name="T61" fmla="*/ 88 h 200"/>
              <a:gd name="T62" fmla="*/ 125 w 200"/>
              <a:gd name="T63" fmla="*/ 100 h 200"/>
              <a:gd name="T64" fmla="*/ 138 w 200"/>
              <a:gd name="T65" fmla="*/ 88 h 200"/>
              <a:gd name="T66" fmla="*/ 150 w 200"/>
              <a:gd name="T67" fmla="*/ 100 h 200"/>
              <a:gd name="T68" fmla="*/ 163 w 200"/>
              <a:gd name="T69" fmla="*/ 88 h 200"/>
              <a:gd name="T70" fmla="*/ 175 w 200"/>
              <a:gd name="T71" fmla="*/ 100 h 200"/>
              <a:gd name="T72" fmla="*/ 188 w 200"/>
              <a:gd name="T73" fmla="*/ 88 h 200"/>
              <a:gd name="T74" fmla="*/ 200 w 200"/>
              <a:gd name="T75" fmla="*/ 125 h 200"/>
              <a:gd name="T76" fmla="*/ 125 w 200"/>
              <a:gd name="T77" fmla="*/ 125 h 200"/>
              <a:gd name="T78" fmla="*/ 138 w 200"/>
              <a:gd name="T79" fmla="*/ 113 h 200"/>
              <a:gd name="T80" fmla="*/ 150 w 200"/>
              <a:gd name="T81" fmla="*/ 125 h 200"/>
              <a:gd name="T82" fmla="*/ 175 w 200"/>
              <a:gd name="T83" fmla="*/ 125 h 200"/>
              <a:gd name="T84" fmla="*/ 188 w 200"/>
              <a:gd name="T85" fmla="*/ 113 h 200"/>
              <a:gd name="T86" fmla="*/ 200 w 200"/>
              <a:gd name="T87" fmla="*/ 150 h 200"/>
              <a:gd name="T88" fmla="*/ 125 w 200"/>
              <a:gd name="T89" fmla="*/ 150 h 200"/>
              <a:gd name="T90" fmla="*/ 138 w 200"/>
              <a:gd name="T91" fmla="*/ 138 h 200"/>
              <a:gd name="T92" fmla="*/ 163 w 200"/>
              <a:gd name="T93" fmla="*/ 138 h 200"/>
              <a:gd name="T94" fmla="*/ 175 w 200"/>
              <a:gd name="T95" fmla="*/ 150 h 200"/>
              <a:gd name="T96" fmla="*/ 188 w 200"/>
              <a:gd name="T97" fmla="*/ 138 h 200"/>
              <a:gd name="T98" fmla="*/ 200 w 200"/>
              <a:gd name="T99" fmla="*/ 175 h 200"/>
              <a:gd name="T100" fmla="*/ 138 w 200"/>
              <a:gd name="T101" fmla="*/ 163 h 200"/>
              <a:gd name="T102" fmla="*/ 150 w 200"/>
              <a:gd name="T103" fmla="*/ 175 h 200"/>
              <a:gd name="T104" fmla="*/ 163 w 200"/>
              <a:gd name="T105" fmla="*/ 163 h 200"/>
              <a:gd name="T106" fmla="*/ 175 w 200"/>
              <a:gd name="T107" fmla="*/ 175 h 200"/>
              <a:gd name="T108" fmla="*/ 138 w 200"/>
              <a:gd name="T109" fmla="*/ 188 h 200"/>
              <a:gd name="T110" fmla="*/ 163 w 200"/>
              <a:gd name="T111" fmla="*/ 188 h 200"/>
              <a:gd name="T112" fmla="*/ 188 w 200"/>
              <a:gd name="T113" fmla="*/ 188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00" h="200">
                <a:moveTo>
                  <a:pt x="63" y="13"/>
                </a:moveTo>
                <a:lnTo>
                  <a:pt x="13" y="13"/>
                </a:lnTo>
                <a:lnTo>
                  <a:pt x="13" y="63"/>
                </a:lnTo>
                <a:lnTo>
                  <a:pt x="63" y="63"/>
                </a:lnTo>
                <a:lnTo>
                  <a:pt x="63" y="13"/>
                </a:lnTo>
                <a:close/>
                <a:moveTo>
                  <a:pt x="75" y="0"/>
                </a:moveTo>
                <a:lnTo>
                  <a:pt x="75" y="0"/>
                </a:lnTo>
                <a:lnTo>
                  <a:pt x="75" y="75"/>
                </a:lnTo>
                <a:lnTo>
                  <a:pt x="0" y="75"/>
                </a:lnTo>
                <a:lnTo>
                  <a:pt x="0" y="0"/>
                </a:lnTo>
                <a:lnTo>
                  <a:pt x="75" y="0"/>
                </a:lnTo>
                <a:close/>
                <a:moveTo>
                  <a:pt x="25" y="25"/>
                </a:moveTo>
                <a:lnTo>
                  <a:pt x="50" y="25"/>
                </a:lnTo>
                <a:lnTo>
                  <a:pt x="50" y="50"/>
                </a:lnTo>
                <a:lnTo>
                  <a:pt x="25" y="50"/>
                </a:lnTo>
                <a:lnTo>
                  <a:pt x="25" y="25"/>
                </a:lnTo>
                <a:close/>
                <a:moveTo>
                  <a:pt x="188" y="13"/>
                </a:moveTo>
                <a:lnTo>
                  <a:pt x="138" y="13"/>
                </a:lnTo>
                <a:lnTo>
                  <a:pt x="138" y="63"/>
                </a:lnTo>
                <a:lnTo>
                  <a:pt x="188" y="63"/>
                </a:lnTo>
                <a:lnTo>
                  <a:pt x="188" y="13"/>
                </a:lnTo>
                <a:close/>
                <a:moveTo>
                  <a:pt x="200" y="0"/>
                </a:moveTo>
                <a:lnTo>
                  <a:pt x="200" y="0"/>
                </a:lnTo>
                <a:lnTo>
                  <a:pt x="200" y="75"/>
                </a:lnTo>
                <a:lnTo>
                  <a:pt x="125" y="75"/>
                </a:lnTo>
                <a:lnTo>
                  <a:pt x="125" y="0"/>
                </a:lnTo>
                <a:lnTo>
                  <a:pt x="200" y="0"/>
                </a:lnTo>
                <a:close/>
                <a:moveTo>
                  <a:pt x="150" y="25"/>
                </a:moveTo>
                <a:lnTo>
                  <a:pt x="175" y="25"/>
                </a:lnTo>
                <a:lnTo>
                  <a:pt x="175" y="50"/>
                </a:lnTo>
                <a:lnTo>
                  <a:pt x="150" y="50"/>
                </a:lnTo>
                <a:lnTo>
                  <a:pt x="150" y="25"/>
                </a:lnTo>
                <a:close/>
                <a:moveTo>
                  <a:pt x="63" y="138"/>
                </a:moveTo>
                <a:lnTo>
                  <a:pt x="13" y="138"/>
                </a:lnTo>
                <a:lnTo>
                  <a:pt x="13" y="188"/>
                </a:lnTo>
                <a:lnTo>
                  <a:pt x="63" y="188"/>
                </a:lnTo>
                <a:lnTo>
                  <a:pt x="63" y="138"/>
                </a:lnTo>
                <a:close/>
                <a:moveTo>
                  <a:pt x="75" y="125"/>
                </a:moveTo>
                <a:lnTo>
                  <a:pt x="75" y="125"/>
                </a:lnTo>
                <a:lnTo>
                  <a:pt x="75" y="200"/>
                </a:lnTo>
                <a:lnTo>
                  <a:pt x="0" y="200"/>
                </a:lnTo>
                <a:lnTo>
                  <a:pt x="0" y="125"/>
                </a:lnTo>
                <a:lnTo>
                  <a:pt x="75" y="125"/>
                </a:lnTo>
                <a:close/>
                <a:moveTo>
                  <a:pt x="25" y="150"/>
                </a:moveTo>
                <a:lnTo>
                  <a:pt x="50" y="150"/>
                </a:lnTo>
                <a:lnTo>
                  <a:pt x="50" y="175"/>
                </a:lnTo>
                <a:lnTo>
                  <a:pt x="25" y="175"/>
                </a:lnTo>
                <a:lnTo>
                  <a:pt x="25" y="150"/>
                </a:lnTo>
                <a:close/>
                <a:moveTo>
                  <a:pt x="88" y="0"/>
                </a:moveTo>
                <a:lnTo>
                  <a:pt x="100" y="0"/>
                </a:lnTo>
                <a:lnTo>
                  <a:pt x="100" y="13"/>
                </a:lnTo>
                <a:lnTo>
                  <a:pt x="88" y="13"/>
                </a:lnTo>
                <a:lnTo>
                  <a:pt x="88" y="0"/>
                </a:lnTo>
                <a:close/>
                <a:moveTo>
                  <a:pt x="100" y="13"/>
                </a:moveTo>
                <a:lnTo>
                  <a:pt x="113" y="13"/>
                </a:lnTo>
                <a:lnTo>
                  <a:pt x="113" y="25"/>
                </a:lnTo>
                <a:lnTo>
                  <a:pt x="100" y="25"/>
                </a:lnTo>
                <a:lnTo>
                  <a:pt x="100" y="13"/>
                </a:lnTo>
                <a:close/>
                <a:moveTo>
                  <a:pt x="88" y="25"/>
                </a:moveTo>
                <a:lnTo>
                  <a:pt x="100" y="25"/>
                </a:lnTo>
                <a:lnTo>
                  <a:pt x="100" y="38"/>
                </a:lnTo>
                <a:lnTo>
                  <a:pt x="88" y="38"/>
                </a:lnTo>
                <a:lnTo>
                  <a:pt x="88" y="25"/>
                </a:lnTo>
                <a:close/>
                <a:moveTo>
                  <a:pt x="100" y="38"/>
                </a:moveTo>
                <a:lnTo>
                  <a:pt x="113" y="38"/>
                </a:lnTo>
                <a:lnTo>
                  <a:pt x="113" y="50"/>
                </a:lnTo>
                <a:lnTo>
                  <a:pt x="100" y="50"/>
                </a:lnTo>
                <a:lnTo>
                  <a:pt x="100" y="38"/>
                </a:lnTo>
                <a:close/>
                <a:moveTo>
                  <a:pt x="88" y="50"/>
                </a:moveTo>
                <a:lnTo>
                  <a:pt x="100" y="50"/>
                </a:lnTo>
                <a:lnTo>
                  <a:pt x="100" y="63"/>
                </a:lnTo>
                <a:lnTo>
                  <a:pt x="88" y="63"/>
                </a:lnTo>
                <a:lnTo>
                  <a:pt x="88" y="50"/>
                </a:lnTo>
                <a:close/>
                <a:moveTo>
                  <a:pt x="100" y="63"/>
                </a:moveTo>
                <a:lnTo>
                  <a:pt x="113" y="63"/>
                </a:lnTo>
                <a:lnTo>
                  <a:pt x="113" y="75"/>
                </a:lnTo>
                <a:lnTo>
                  <a:pt x="100" y="75"/>
                </a:lnTo>
                <a:lnTo>
                  <a:pt x="100" y="63"/>
                </a:lnTo>
                <a:close/>
                <a:moveTo>
                  <a:pt x="88" y="75"/>
                </a:moveTo>
                <a:lnTo>
                  <a:pt x="100" y="75"/>
                </a:lnTo>
                <a:lnTo>
                  <a:pt x="100" y="88"/>
                </a:lnTo>
                <a:lnTo>
                  <a:pt x="88" y="88"/>
                </a:lnTo>
                <a:lnTo>
                  <a:pt x="88" y="75"/>
                </a:lnTo>
                <a:close/>
                <a:moveTo>
                  <a:pt x="88" y="100"/>
                </a:moveTo>
                <a:lnTo>
                  <a:pt x="100" y="100"/>
                </a:lnTo>
                <a:lnTo>
                  <a:pt x="100" y="113"/>
                </a:lnTo>
                <a:lnTo>
                  <a:pt x="88" y="113"/>
                </a:lnTo>
                <a:lnTo>
                  <a:pt x="88" y="100"/>
                </a:lnTo>
                <a:close/>
                <a:moveTo>
                  <a:pt x="100" y="113"/>
                </a:moveTo>
                <a:lnTo>
                  <a:pt x="113" y="113"/>
                </a:lnTo>
                <a:lnTo>
                  <a:pt x="113" y="125"/>
                </a:lnTo>
                <a:lnTo>
                  <a:pt x="100" y="125"/>
                </a:lnTo>
                <a:lnTo>
                  <a:pt x="100" y="113"/>
                </a:lnTo>
                <a:close/>
                <a:moveTo>
                  <a:pt x="88" y="125"/>
                </a:moveTo>
                <a:lnTo>
                  <a:pt x="100" y="125"/>
                </a:lnTo>
                <a:lnTo>
                  <a:pt x="100" y="138"/>
                </a:lnTo>
                <a:lnTo>
                  <a:pt x="88" y="138"/>
                </a:lnTo>
                <a:lnTo>
                  <a:pt x="88" y="125"/>
                </a:lnTo>
                <a:close/>
                <a:moveTo>
                  <a:pt x="100" y="138"/>
                </a:moveTo>
                <a:lnTo>
                  <a:pt x="113" y="138"/>
                </a:lnTo>
                <a:lnTo>
                  <a:pt x="113" y="150"/>
                </a:lnTo>
                <a:lnTo>
                  <a:pt x="100" y="150"/>
                </a:lnTo>
                <a:lnTo>
                  <a:pt x="100" y="138"/>
                </a:lnTo>
                <a:close/>
                <a:moveTo>
                  <a:pt x="88" y="150"/>
                </a:moveTo>
                <a:lnTo>
                  <a:pt x="100" y="150"/>
                </a:lnTo>
                <a:lnTo>
                  <a:pt x="100" y="163"/>
                </a:lnTo>
                <a:lnTo>
                  <a:pt x="88" y="163"/>
                </a:lnTo>
                <a:lnTo>
                  <a:pt x="88" y="150"/>
                </a:lnTo>
                <a:close/>
                <a:moveTo>
                  <a:pt x="100" y="163"/>
                </a:moveTo>
                <a:lnTo>
                  <a:pt x="113" y="163"/>
                </a:lnTo>
                <a:lnTo>
                  <a:pt x="113" y="175"/>
                </a:lnTo>
                <a:lnTo>
                  <a:pt x="100" y="175"/>
                </a:lnTo>
                <a:lnTo>
                  <a:pt x="100" y="163"/>
                </a:lnTo>
                <a:close/>
                <a:moveTo>
                  <a:pt x="88" y="175"/>
                </a:moveTo>
                <a:lnTo>
                  <a:pt x="100" y="175"/>
                </a:lnTo>
                <a:lnTo>
                  <a:pt x="100" y="188"/>
                </a:lnTo>
                <a:lnTo>
                  <a:pt x="88" y="188"/>
                </a:lnTo>
                <a:lnTo>
                  <a:pt x="88" y="175"/>
                </a:lnTo>
                <a:close/>
                <a:moveTo>
                  <a:pt x="100" y="188"/>
                </a:moveTo>
                <a:lnTo>
                  <a:pt x="113" y="188"/>
                </a:lnTo>
                <a:lnTo>
                  <a:pt x="113" y="200"/>
                </a:lnTo>
                <a:lnTo>
                  <a:pt x="100" y="200"/>
                </a:lnTo>
                <a:lnTo>
                  <a:pt x="100" y="188"/>
                </a:lnTo>
                <a:close/>
                <a:moveTo>
                  <a:pt x="188" y="100"/>
                </a:moveTo>
                <a:lnTo>
                  <a:pt x="200" y="100"/>
                </a:lnTo>
                <a:lnTo>
                  <a:pt x="200" y="113"/>
                </a:lnTo>
                <a:lnTo>
                  <a:pt x="188" y="113"/>
                </a:lnTo>
                <a:lnTo>
                  <a:pt x="188" y="100"/>
                </a:lnTo>
                <a:close/>
                <a:moveTo>
                  <a:pt x="13" y="100"/>
                </a:moveTo>
                <a:lnTo>
                  <a:pt x="25" y="100"/>
                </a:lnTo>
                <a:lnTo>
                  <a:pt x="25" y="113"/>
                </a:lnTo>
                <a:lnTo>
                  <a:pt x="13" y="113"/>
                </a:lnTo>
                <a:lnTo>
                  <a:pt x="13" y="100"/>
                </a:lnTo>
                <a:close/>
                <a:moveTo>
                  <a:pt x="25" y="88"/>
                </a:moveTo>
                <a:lnTo>
                  <a:pt x="38" y="88"/>
                </a:lnTo>
                <a:lnTo>
                  <a:pt x="38" y="100"/>
                </a:lnTo>
                <a:lnTo>
                  <a:pt x="25" y="100"/>
                </a:lnTo>
                <a:lnTo>
                  <a:pt x="25" y="88"/>
                </a:lnTo>
                <a:close/>
                <a:moveTo>
                  <a:pt x="0" y="88"/>
                </a:moveTo>
                <a:lnTo>
                  <a:pt x="13" y="88"/>
                </a:lnTo>
                <a:lnTo>
                  <a:pt x="13" y="100"/>
                </a:lnTo>
                <a:lnTo>
                  <a:pt x="0" y="100"/>
                </a:lnTo>
                <a:lnTo>
                  <a:pt x="0" y="88"/>
                </a:lnTo>
                <a:close/>
                <a:moveTo>
                  <a:pt x="50" y="88"/>
                </a:moveTo>
                <a:lnTo>
                  <a:pt x="63" y="88"/>
                </a:lnTo>
                <a:lnTo>
                  <a:pt x="63" y="100"/>
                </a:lnTo>
                <a:lnTo>
                  <a:pt x="50" y="100"/>
                </a:lnTo>
                <a:lnTo>
                  <a:pt x="50" y="88"/>
                </a:lnTo>
                <a:close/>
                <a:moveTo>
                  <a:pt x="63" y="100"/>
                </a:moveTo>
                <a:lnTo>
                  <a:pt x="75" y="100"/>
                </a:lnTo>
                <a:lnTo>
                  <a:pt x="75" y="113"/>
                </a:lnTo>
                <a:lnTo>
                  <a:pt x="63" y="113"/>
                </a:lnTo>
                <a:lnTo>
                  <a:pt x="63" y="100"/>
                </a:lnTo>
                <a:close/>
                <a:moveTo>
                  <a:pt x="75" y="88"/>
                </a:moveTo>
                <a:lnTo>
                  <a:pt x="88" y="88"/>
                </a:lnTo>
                <a:lnTo>
                  <a:pt x="88" y="100"/>
                </a:lnTo>
                <a:lnTo>
                  <a:pt x="75" y="100"/>
                </a:lnTo>
                <a:lnTo>
                  <a:pt x="75" y="88"/>
                </a:lnTo>
                <a:close/>
                <a:moveTo>
                  <a:pt x="113" y="100"/>
                </a:moveTo>
                <a:lnTo>
                  <a:pt x="125" y="100"/>
                </a:lnTo>
                <a:lnTo>
                  <a:pt x="125" y="113"/>
                </a:lnTo>
                <a:lnTo>
                  <a:pt x="113" y="113"/>
                </a:lnTo>
                <a:lnTo>
                  <a:pt x="113" y="100"/>
                </a:lnTo>
                <a:close/>
                <a:moveTo>
                  <a:pt x="125" y="88"/>
                </a:moveTo>
                <a:lnTo>
                  <a:pt x="138" y="88"/>
                </a:lnTo>
                <a:lnTo>
                  <a:pt x="138" y="100"/>
                </a:lnTo>
                <a:lnTo>
                  <a:pt x="125" y="100"/>
                </a:lnTo>
                <a:lnTo>
                  <a:pt x="125" y="88"/>
                </a:lnTo>
                <a:close/>
                <a:moveTo>
                  <a:pt x="138" y="100"/>
                </a:moveTo>
                <a:lnTo>
                  <a:pt x="150" y="100"/>
                </a:lnTo>
                <a:lnTo>
                  <a:pt x="150" y="113"/>
                </a:lnTo>
                <a:lnTo>
                  <a:pt x="138" y="113"/>
                </a:lnTo>
                <a:lnTo>
                  <a:pt x="138" y="100"/>
                </a:lnTo>
                <a:close/>
                <a:moveTo>
                  <a:pt x="150" y="88"/>
                </a:moveTo>
                <a:lnTo>
                  <a:pt x="163" y="88"/>
                </a:lnTo>
                <a:lnTo>
                  <a:pt x="163" y="100"/>
                </a:lnTo>
                <a:lnTo>
                  <a:pt x="150" y="100"/>
                </a:lnTo>
                <a:lnTo>
                  <a:pt x="150" y="88"/>
                </a:lnTo>
                <a:close/>
                <a:moveTo>
                  <a:pt x="163" y="100"/>
                </a:moveTo>
                <a:lnTo>
                  <a:pt x="175" y="100"/>
                </a:lnTo>
                <a:lnTo>
                  <a:pt x="175" y="113"/>
                </a:lnTo>
                <a:lnTo>
                  <a:pt x="163" y="113"/>
                </a:lnTo>
                <a:lnTo>
                  <a:pt x="163" y="100"/>
                </a:lnTo>
                <a:close/>
                <a:moveTo>
                  <a:pt x="175" y="88"/>
                </a:moveTo>
                <a:lnTo>
                  <a:pt x="188" y="88"/>
                </a:lnTo>
                <a:lnTo>
                  <a:pt x="188" y="100"/>
                </a:lnTo>
                <a:lnTo>
                  <a:pt x="175" y="100"/>
                </a:lnTo>
                <a:lnTo>
                  <a:pt x="175" y="88"/>
                </a:lnTo>
                <a:close/>
                <a:moveTo>
                  <a:pt x="188" y="125"/>
                </a:moveTo>
                <a:lnTo>
                  <a:pt x="200" y="125"/>
                </a:lnTo>
                <a:lnTo>
                  <a:pt x="200" y="138"/>
                </a:lnTo>
                <a:lnTo>
                  <a:pt x="188" y="138"/>
                </a:lnTo>
                <a:lnTo>
                  <a:pt x="188" y="125"/>
                </a:lnTo>
                <a:close/>
                <a:moveTo>
                  <a:pt x="113" y="125"/>
                </a:moveTo>
                <a:lnTo>
                  <a:pt x="125" y="125"/>
                </a:lnTo>
                <a:lnTo>
                  <a:pt x="125" y="138"/>
                </a:lnTo>
                <a:lnTo>
                  <a:pt x="113" y="138"/>
                </a:lnTo>
                <a:lnTo>
                  <a:pt x="113" y="125"/>
                </a:lnTo>
                <a:close/>
                <a:moveTo>
                  <a:pt x="125" y="113"/>
                </a:moveTo>
                <a:lnTo>
                  <a:pt x="138" y="113"/>
                </a:lnTo>
                <a:lnTo>
                  <a:pt x="138" y="125"/>
                </a:lnTo>
                <a:lnTo>
                  <a:pt x="125" y="125"/>
                </a:lnTo>
                <a:lnTo>
                  <a:pt x="125" y="113"/>
                </a:lnTo>
                <a:close/>
                <a:moveTo>
                  <a:pt x="138" y="125"/>
                </a:moveTo>
                <a:lnTo>
                  <a:pt x="150" y="125"/>
                </a:lnTo>
                <a:lnTo>
                  <a:pt x="150" y="138"/>
                </a:lnTo>
                <a:lnTo>
                  <a:pt x="138" y="138"/>
                </a:lnTo>
                <a:lnTo>
                  <a:pt x="138" y="125"/>
                </a:lnTo>
                <a:close/>
                <a:moveTo>
                  <a:pt x="163" y="125"/>
                </a:moveTo>
                <a:lnTo>
                  <a:pt x="175" y="125"/>
                </a:lnTo>
                <a:lnTo>
                  <a:pt x="175" y="138"/>
                </a:lnTo>
                <a:lnTo>
                  <a:pt x="163" y="138"/>
                </a:lnTo>
                <a:lnTo>
                  <a:pt x="163" y="125"/>
                </a:lnTo>
                <a:close/>
                <a:moveTo>
                  <a:pt x="175" y="113"/>
                </a:moveTo>
                <a:lnTo>
                  <a:pt x="188" y="113"/>
                </a:lnTo>
                <a:lnTo>
                  <a:pt x="188" y="125"/>
                </a:lnTo>
                <a:lnTo>
                  <a:pt x="175" y="125"/>
                </a:lnTo>
                <a:lnTo>
                  <a:pt x="175" y="113"/>
                </a:lnTo>
                <a:close/>
                <a:moveTo>
                  <a:pt x="188" y="150"/>
                </a:moveTo>
                <a:lnTo>
                  <a:pt x="200" y="150"/>
                </a:lnTo>
                <a:lnTo>
                  <a:pt x="200" y="163"/>
                </a:lnTo>
                <a:lnTo>
                  <a:pt x="188" y="163"/>
                </a:lnTo>
                <a:lnTo>
                  <a:pt x="188" y="150"/>
                </a:lnTo>
                <a:close/>
                <a:moveTo>
                  <a:pt x="113" y="150"/>
                </a:moveTo>
                <a:lnTo>
                  <a:pt x="125" y="150"/>
                </a:lnTo>
                <a:lnTo>
                  <a:pt x="125" y="163"/>
                </a:lnTo>
                <a:lnTo>
                  <a:pt x="113" y="163"/>
                </a:lnTo>
                <a:lnTo>
                  <a:pt x="113" y="150"/>
                </a:lnTo>
                <a:close/>
                <a:moveTo>
                  <a:pt x="125" y="138"/>
                </a:moveTo>
                <a:lnTo>
                  <a:pt x="138" y="138"/>
                </a:lnTo>
                <a:lnTo>
                  <a:pt x="138" y="150"/>
                </a:lnTo>
                <a:lnTo>
                  <a:pt x="125" y="150"/>
                </a:lnTo>
                <a:lnTo>
                  <a:pt x="125" y="138"/>
                </a:lnTo>
                <a:close/>
                <a:moveTo>
                  <a:pt x="150" y="138"/>
                </a:moveTo>
                <a:lnTo>
                  <a:pt x="163" y="138"/>
                </a:lnTo>
                <a:lnTo>
                  <a:pt x="163" y="150"/>
                </a:lnTo>
                <a:lnTo>
                  <a:pt x="150" y="150"/>
                </a:lnTo>
                <a:lnTo>
                  <a:pt x="150" y="138"/>
                </a:lnTo>
                <a:close/>
                <a:moveTo>
                  <a:pt x="163" y="150"/>
                </a:moveTo>
                <a:lnTo>
                  <a:pt x="175" y="150"/>
                </a:lnTo>
                <a:lnTo>
                  <a:pt x="175" y="163"/>
                </a:lnTo>
                <a:lnTo>
                  <a:pt x="163" y="163"/>
                </a:lnTo>
                <a:lnTo>
                  <a:pt x="163" y="150"/>
                </a:lnTo>
                <a:close/>
                <a:moveTo>
                  <a:pt x="175" y="138"/>
                </a:moveTo>
                <a:lnTo>
                  <a:pt x="188" y="138"/>
                </a:lnTo>
                <a:lnTo>
                  <a:pt x="188" y="150"/>
                </a:lnTo>
                <a:lnTo>
                  <a:pt x="175" y="150"/>
                </a:lnTo>
                <a:lnTo>
                  <a:pt x="175" y="138"/>
                </a:lnTo>
                <a:close/>
                <a:moveTo>
                  <a:pt x="188" y="175"/>
                </a:moveTo>
                <a:lnTo>
                  <a:pt x="200" y="175"/>
                </a:lnTo>
                <a:lnTo>
                  <a:pt x="200" y="188"/>
                </a:lnTo>
                <a:lnTo>
                  <a:pt x="188" y="188"/>
                </a:lnTo>
                <a:lnTo>
                  <a:pt x="188" y="175"/>
                </a:lnTo>
                <a:close/>
                <a:moveTo>
                  <a:pt x="125" y="163"/>
                </a:moveTo>
                <a:lnTo>
                  <a:pt x="138" y="163"/>
                </a:lnTo>
                <a:lnTo>
                  <a:pt x="138" y="175"/>
                </a:lnTo>
                <a:lnTo>
                  <a:pt x="125" y="175"/>
                </a:lnTo>
                <a:lnTo>
                  <a:pt x="125" y="163"/>
                </a:lnTo>
                <a:close/>
                <a:moveTo>
                  <a:pt x="138" y="175"/>
                </a:moveTo>
                <a:lnTo>
                  <a:pt x="150" y="175"/>
                </a:lnTo>
                <a:lnTo>
                  <a:pt x="150" y="188"/>
                </a:lnTo>
                <a:lnTo>
                  <a:pt x="138" y="188"/>
                </a:lnTo>
                <a:lnTo>
                  <a:pt x="138" y="175"/>
                </a:lnTo>
                <a:close/>
                <a:moveTo>
                  <a:pt x="150" y="163"/>
                </a:moveTo>
                <a:lnTo>
                  <a:pt x="163" y="163"/>
                </a:lnTo>
                <a:lnTo>
                  <a:pt x="163" y="175"/>
                </a:lnTo>
                <a:lnTo>
                  <a:pt x="150" y="175"/>
                </a:lnTo>
                <a:lnTo>
                  <a:pt x="150" y="163"/>
                </a:lnTo>
                <a:close/>
                <a:moveTo>
                  <a:pt x="163" y="175"/>
                </a:moveTo>
                <a:lnTo>
                  <a:pt x="175" y="175"/>
                </a:lnTo>
                <a:lnTo>
                  <a:pt x="175" y="188"/>
                </a:lnTo>
                <a:lnTo>
                  <a:pt x="163" y="188"/>
                </a:lnTo>
                <a:lnTo>
                  <a:pt x="163" y="175"/>
                </a:lnTo>
                <a:close/>
                <a:moveTo>
                  <a:pt x="125" y="188"/>
                </a:moveTo>
                <a:lnTo>
                  <a:pt x="138" y="188"/>
                </a:lnTo>
                <a:lnTo>
                  <a:pt x="138" y="200"/>
                </a:lnTo>
                <a:lnTo>
                  <a:pt x="125" y="200"/>
                </a:lnTo>
                <a:lnTo>
                  <a:pt x="125" y="188"/>
                </a:lnTo>
                <a:close/>
                <a:moveTo>
                  <a:pt x="150" y="188"/>
                </a:moveTo>
                <a:lnTo>
                  <a:pt x="163" y="188"/>
                </a:lnTo>
                <a:lnTo>
                  <a:pt x="163" y="200"/>
                </a:lnTo>
                <a:lnTo>
                  <a:pt x="150" y="200"/>
                </a:lnTo>
                <a:lnTo>
                  <a:pt x="150" y="188"/>
                </a:lnTo>
                <a:close/>
                <a:moveTo>
                  <a:pt x="175" y="188"/>
                </a:moveTo>
                <a:lnTo>
                  <a:pt x="188" y="188"/>
                </a:lnTo>
                <a:lnTo>
                  <a:pt x="188" y="200"/>
                </a:lnTo>
                <a:lnTo>
                  <a:pt x="175" y="200"/>
                </a:lnTo>
                <a:lnTo>
                  <a:pt x="175" y="188"/>
                </a:lnTo>
                <a:close/>
              </a:path>
            </a:pathLst>
          </a:custGeom>
          <a:solidFill>
            <a:srgbClr val="00563F"/>
          </a:solidFill>
          <a:ln w="0">
            <a:noFill/>
            <a:prstDash val="solid"/>
            <a:round/>
            <a:headEnd/>
            <a:tailEnd/>
          </a:ln>
        </p:spPr>
        <p:txBody>
          <a:bodyPr vert="horz" wrap="square" lIns="91440" tIns="45720" rIns="91440" bIns="45720" numCol="1" anchor="t" anchorCtr="0" compatLnSpc="1">
            <a:prstTxWarp prst="textNoShape">
              <a:avLst/>
            </a:prstTxWarp>
          </a:bodyPr>
          <a:lstStyle/>
          <a:p>
            <a:pPr defTabSz="914400">
              <a:defRPr/>
            </a:pPr>
            <a:endParaRPr lang="en-US" dirty="0">
              <a:solidFill>
                <a:prstClr val="black"/>
              </a:solidFill>
              <a:latin typeface="Calibri" panose="020F0502020204030204"/>
            </a:endParaRPr>
          </a:p>
        </p:txBody>
      </p:sp>
      <p:sp>
        <p:nvSpPr>
          <p:cNvPr id="10" name="Internet" descr="{&quot;Key&quot;:&quot;POWER_USER_SHAPE_ICON&quot;,&quot;Value&quot;:&quot;POWER_USER_SHAPE_ICON_STYLE_1&quot;}"/>
          <p:cNvSpPr>
            <a:spLocks noChangeAspect="1" noEditPoints="1"/>
          </p:cNvSpPr>
          <p:nvPr>
            <p:custDataLst>
              <p:tags r:id="rId2"/>
            </p:custDataLst>
          </p:nvPr>
        </p:nvSpPr>
        <p:spPr bwMode="auto">
          <a:xfrm>
            <a:off x="4778120" y="1466790"/>
            <a:ext cx="2461151" cy="2041270"/>
          </a:xfrm>
          <a:custGeom>
            <a:avLst/>
            <a:gdLst>
              <a:gd name="T0" fmla="*/ 1266 w 2167"/>
              <a:gd name="T1" fmla="*/ 1767 h 1950"/>
              <a:gd name="T2" fmla="*/ 900 w 2167"/>
              <a:gd name="T3" fmla="*/ 1550 h 1950"/>
              <a:gd name="T4" fmla="*/ 593 w 2167"/>
              <a:gd name="T5" fmla="*/ 1767 h 1950"/>
              <a:gd name="T6" fmla="*/ 593 w 2167"/>
              <a:gd name="T7" fmla="*/ 1950 h 1950"/>
              <a:gd name="T8" fmla="*/ 1673 w 2167"/>
              <a:gd name="T9" fmla="*/ 1858 h 1950"/>
              <a:gd name="T10" fmla="*/ 2011 w 2167"/>
              <a:gd name="T11" fmla="*/ 975 h 1950"/>
              <a:gd name="T12" fmla="*/ 338 w 2167"/>
              <a:gd name="T13" fmla="*/ 1151 h 1950"/>
              <a:gd name="T14" fmla="*/ 162 w 2167"/>
              <a:gd name="T15" fmla="*/ 352 h 1950"/>
              <a:gd name="T16" fmla="*/ 1835 w 2167"/>
              <a:gd name="T17" fmla="*/ 176 h 1950"/>
              <a:gd name="T18" fmla="*/ 2011 w 2167"/>
              <a:gd name="T19" fmla="*/ 975 h 1950"/>
              <a:gd name="T20" fmla="*/ 1710 w 2167"/>
              <a:gd name="T21" fmla="*/ 1313 h 1950"/>
              <a:gd name="T22" fmla="*/ 1870 w 2167"/>
              <a:gd name="T23" fmla="*/ 1313 h 1950"/>
              <a:gd name="T24" fmla="*/ 1541 w 2167"/>
              <a:gd name="T25" fmla="*/ 1393 h 1950"/>
              <a:gd name="T26" fmla="*/ 1541 w 2167"/>
              <a:gd name="T27" fmla="*/ 1233 h 1950"/>
              <a:gd name="T28" fmla="*/ 1541 w 2167"/>
              <a:gd name="T29" fmla="*/ 1393 h 1950"/>
              <a:gd name="T30" fmla="*/ 1863 w 2167"/>
              <a:gd name="T31" fmla="*/ 0 h 1950"/>
              <a:gd name="T32" fmla="*/ 0 w 2167"/>
              <a:gd name="T33" fmla="*/ 303 h 1950"/>
              <a:gd name="T34" fmla="*/ 303 w 2167"/>
              <a:gd name="T35" fmla="*/ 1469 h 1950"/>
              <a:gd name="T36" fmla="*/ 2167 w 2167"/>
              <a:gd name="T37" fmla="*/ 1165 h 1950"/>
              <a:gd name="T38" fmla="*/ 1148 w 2167"/>
              <a:gd name="T39" fmla="*/ 650 h 1950"/>
              <a:gd name="T40" fmla="*/ 988 w 2167"/>
              <a:gd name="T41" fmla="*/ 701 h 1950"/>
              <a:gd name="T42" fmla="*/ 1165 w 2167"/>
              <a:gd name="T43" fmla="*/ 538 h 1950"/>
              <a:gd name="T44" fmla="*/ 1126 w 2167"/>
              <a:gd name="T45" fmla="*/ 245 h 1950"/>
              <a:gd name="T46" fmla="*/ 1052 w 2167"/>
              <a:gd name="T47" fmla="*/ 1069 h 1950"/>
              <a:gd name="T48" fmla="*/ 1249 w 2167"/>
              <a:gd name="T49" fmla="*/ 959 h 1950"/>
              <a:gd name="T50" fmla="*/ 774 w 2167"/>
              <a:gd name="T51" fmla="*/ 686 h 1950"/>
              <a:gd name="T52" fmla="*/ 1396 w 2167"/>
              <a:gd name="T53" fmla="*/ 591 h 1950"/>
              <a:gd name="T54" fmla="*/ 1252 w 2167"/>
              <a:gd name="T55" fmla="*/ 688 h 1950"/>
              <a:gd name="T56" fmla="*/ 1147 w 2167"/>
              <a:gd name="T57" fmla="*/ 440 h 1950"/>
              <a:gd name="T58" fmla="*/ 1001 w 2167"/>
              <a:gd name="T59" fmla="*/ 873 h 1950"/>
              <a:gd name="T60" fmla="*/ 1157 w 2167"/>
              <a:gd name="T61" fmla="*/ 785 h 1950"/>
              <a:gd name="T62" fmla="*/ 1484 w 2167"/>
              <a:gd name="T63" fmla="*/ 589 h 19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167" h="1950">
                <a:moveTo>
                  <a:pt x="1581" y="1767"/>
                </a:moveTo>
                <a:lnTo>
                  <a:pt x="1266" y="1767"/>
                </a:lnTo>
                <a:lnTo>
                  <a:pt x="1266" y="1550"/>
                </a:lnTo>
                <a:lnTo>
                  <a:pt x="900" y="1550"/>
                </a:lnTo>
                <a:lnTo>
                  <a:pt x="900" y="1767"/>
                </a:lnTo>
                <a:lnTo>
                  <a:pt x="593" y="1767"/>
                </a:lnTo>
                <a:cubicBezTo>
                  <a:pt x="542" y="1767"/>
                  <a:pt x="501" y="1808"/>
                  <a:pt x="501" y="1858"/>
                </a:cubicBezTo>
                <a:cubicBezTo>
                  <a:pt x="501" y="1909"/>
                  <a:pt x="542" y="1950"/>
                  <a:pt x="593" y="1950"/>
                </a:cubicBezTo>
                <a:lnTo>
                  <a:pt x="1581" y="1950"/>
                </a:lnTo>
                <a:cubicBezTo>
                  <a:pt x="1632" y="1950"/>
                  <a:pt x="1673" y="1909"/>
                  <a:pt x="1673" y="1858"/>
                </a:cubicBezTo>
                <a:cubicBezTo>
                  <a:pt x="1673" y="1808"/>
                  <a:pt x="1632" y="1767"/>
                  <a:pt x="1581" y="1767"/>
                </a:cubicBezTo>
                <a:close/>
                <a:moveTo>
                  <a:pt x="2011" y="975"/>
                </a:moveTo>
                <a:cubicBezTo>
                  <a:pt x="2011" y="1072"/>
                  <a:pt x="1932" y="1151"/>
                  <a:pt x="1835" y="1151"/>
                </a:cubicBezTo>
                <a:lnTo>
                  <a:pt x="338" y="1151"/>
                </a:lnTo>
                <a:cubicBezTo>
                  <a:pt x="241" y="1151"/>
                  <a:pt x="162" y="1072"/>
                  <a:pt x="162" y="975"/>
                </a:cubicBezTo>
                <a:lnTo>
                  <a:pt x="162" y="352"/>
                </a:lnTo>
                <a:cubicBezTo>
                  <a:pt x="162" y="254"/>
                  <a:pt x="241" y="176"/>
                  <a:pt x="338" y="176"/>
                </a:cubicBezTo>
                <a:lnTo>
                  <a:pt x="1835" y="176"/>
                </a:lnTo>
                <a:cubicBezTo>
                  <a:pt x="1932" y="176"/>
                  <a:pt x="2011" y="254"/>
                  <a:pt x="2011" y="352"/>
                </a:cubicBezTo>
                <a:lnTo>
                  <a:pt x="2011" y="975"/>
                </a:lnTo>
                <a:close/>
                <a:moveTo>
                  <a:pt x="1790" y="1393"/>
                </a:moveTo>
                <a:cubicBezTo>
                  <a:pt x="1746" y="1393"/>
                  <a:pt x="1710" y="1357"/>
                  <a:pt x="1710" y="1313"/>
                </a:cubicBezTo>
                <a:cubicBezTo>
                  <a:pt x="1710" y="1269"/>
                  <a:pt x="1746" y="1233"/>
                  <a:pt x="1790" y="1233"/>
                </a:cubicBezTo>
                <a:cubicBezTo>
                  <a:pt x="1835" y="1233"/>
                  <a:pt x="1870" y="1269"/>
                  <a:pt x="1870" y="1313"/>
                </a:cubicBezTo>
                <a:cubicBezTo>
                  <a:pt x="1870" y="1357"/>
                  <a:pt x="1835" y="1393"/>
                  <a:pt x="1790" y="1393"/>
                </a:cubicBezTo>
                <a:close/>
                <a:moveTo>
                  <a:pt x="1541" y="1393"/>
                </a:moveTo>
                <a:cubicBezTo>
                  <a:pt x="1497" y="1393"/>
                  <a:pt x="1461" y="1357"/>
                  <a:pt x="1461" y="1313"/>
                </a:cubicBezTo>
                <a:cubicBezTo>
                  <a:pt x="1461" y="1269"/>
                  <a:pt x="1497" y="1233"/>
                  <a:pt x="1541" y="1233"/>
                </a:cubicBezTo>
                <a:cubicBezTo>
                  <a:pt x="1586" y="1233"/>
                  <a:pt x="1621" y="1269"/>
                  <a:pt x="1621" y="1313"/>
                </a:cubicBezTo>
                <a:cubicBezTo>
                  <a:pt x="1621" y="1357"/>
                  <a:pt x="1586" y="1393"/>
                  <a:pt x="1541" y="1393"/>
                </a:cubicBezTo>
                <a:close/>
                <a:moveTo>
                  <a:pt x="2167" y="303"/>
                </a:moveTo>
                <a:cubicBezTo>
                  <a:pt x="2167" y="136"/>
                  <a:pt x="2031" y="0"/>
                  <a:pt x="1863" y="0"/>
                </a:cubicBezTo>
                <a:lnTo>
                  <a:pt x="303" y="0"/>
                </a:lnTo>
                <a:cubicBezTo>
                  <a:pt x="136" y="0"/>
                  <a:pt x="0" y="136"/>
                  <a:pt x="0" y="303"/>
                </a:cubicBezTo>
                <a:lnTo>
                  <a:pt x="0" y="1165"/>
                </a:lnTo>
                <a:cubicBezTo>
                  <a:pt x="0" y="1333"/>
                  <a:pt x="136" y="1469"/>
                  <a:pt x="303" y="1469"/>
                </a:cubicBezTo>
                <a:lnTo>
                  <a:pt x="1863" y="1469"/>
                </a:lnTo>
                <a:cubicBezTo>
                  <a:pt x="2031" y="1469"/>
                  <a:pt x="2167" y="1333"/>
                  <a:pt x="2167" y="1165"/>
                </a:cubicBezTo>
                <a:lnTo>
                  <a:pt x="2167" y="303"/>
                </a:lnTo>
                <a:close/>
                <a:moveTo>
                  <a:pt x="1148" y="650"/>
                </a:moveTo>
                <a:cubicBezTo>
                  <a:pt x="1137" y="719"/>
                  <a:pt x="1091" y="775"/>
                  <a:pt x="1047" y="775"/>
                </a:cubicBezTo>
                <a:cubicBezTo>
                  <a:pt x="1008" y="775"/>
                  <a:pt x="988" y="746"/>
                  <a:pt x="988" y="701"/>
                </a:cubicBezTo>
                <a:cubicBezTo>
                  <a:pt x="988" y="610"/>
                  <a:pt x="1050" y="533"/>
                  <a:pt x="1128" y="533"/>
                </a:cubicBezTo>
                <a:cubicBezTo>
                  <a:pt x="1142" y="533"/>
                  <a:pt x="1155" y="536"/>
                  <a:pt x="1165" y="538"/>
                </a:cubicBezTo>
                <a:lnTo>
                  <a:pt x="1148" y="650"/>
                </a:lnTo>
                <a:close/>
                <a:moveTo>
                  <a:pt x="1126" y="245"/>
                </a:moveTo>
                <a:cubicBezTo>
                  <a:pt x="859" y="245"/>
                  <a:pt x="683" y="455"/>
                  <a:pt x="683" y="696"/>
                </a:cubicBezTo>
                <a:cubicBezTo>
                  <a:pt x="683" y="928"/>
                  <a:pt x="856" y="1069"/>
                  <a:pt x="1052" y="1069"/>
                </a:cubicBezTo>
                <a:cubicBezTo>
                  <a:pt x="1137" y="1069"/>
                  <a:pt x="1199" y="1058"/>
                  <a:pt x="1270" y="1026"/>
                </a:cubicBezTo>
                <a:lnTo>
                  <a:pt x="1249" y="959"/>
                </a:lnTo>
                <a:cubicBezTo>
                  <a:pt x="1201" y="983"/>
                  <a:pt x="1136" y="996"/>
                  <a:pt x="1076" y="996"/>
                </a:cubicBezTo>
                <a:cubicBezTo>
                  <a:pt x="900" y="996"/>
                  <a:pt x="774" y="884"/>
                  <a:pt x="774" y="686"/>
                </a:cubicBezTo>
                <a:cubicBezTo>
                  <a:pt x="774" y="459"/>
                  <a:pt x="932" y="318"/>
                  <a:pt x="1114" y="318"/>
                </a:cubicBezTo>
                <a:cubicBezTo>
                  <a:pt x="1297" y="318"/>
                  <a:pt x="1396" y="436"/>
                  <a:pt x="1396" y="591"/>
                </a:cubicBezTo>
                <a:cubicBezTo>
                  <a:pt x="1396" y="728"/>
                  <a:pt x="1332" y="793"/>
                  <a:pt x="1282" y="791"/>
                </a:cubicBezTo>
                <a:cubicBezTo>
                  <a:pt x="1249" y="790"/>
                  <a:pt x="1240" y="758"/>
                  <a:pt x="1252" y="688"/>
                </a:cubicBezTo>
                <a:lnTo>
                  <a:pt x="1288" y="468"/>
                </a:lnTo>
                <a:cubicBezTo>
                  <a:pt x="1258" y="453"/>
                  <a:pt x="1199" y="440"/>
                  <a:pt x="1147" y="440"/>
                </a:cubicBezTo>
                <a:cubicBezTo>
                  <a:pt x="977" y="440"/>
                  <a:pt x="869" y="570"/>
                  <a:pt x="869" y="715"/>
                </a:cubicBezTo>
                <a:cubicBezTo>
                  <a:pt x="869" y="812"/>
                  <a:pt x="926" y="873"/>
                  <a:pt x="1001" y="873"/>
                </a:cubicBezTo>
                <a:cubicBezTo>
                  <a:pt x="1065" y="873"/>
                  <a:pt x="1117" y="846"/>
                  <a:pt x="1155" y="785"/>
                </a:cubicBezTo>
                <a:lnTo>
                  <a:pt x="1157" y="785"/>
                </a:lnTo>
                <a:cubicBezTo>
                  <a:pt x="1163" y="846"/>
                  <a:pt x="1204" y="873"/>
                  <a:pt x="1259" y="873"/>
                </a:cubicBezTo>
                <a:cubicBezTo>
                  <a:pt x="1387" y="873"/>
                  <a:pt x="1484" y="763"/>
                  <a:pt x="1484" y="589"/>
                </a:cubicBezTo>
                <a:cubicBezTo>
                  <a:pt x="1484" y="390"/>
                  <a:pt x="1335" y="245"/>
                  <a:pt x="1126" y="245"/>
                </a:cubicBezTo>
              </a:path>
            </a:pathLst>
          </a:custGeom>
          <a:solidFill>
            <a:srgbClr val="00563F"/>
          </a:solidFill>
          <a:ln w="28575">
            <a:noFill/>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grpSp>
        <p:nvGrpSpPr>
          <p:cNvPr id="5" name="Shopping_cart" descr="{&quot;Key&quot;:&quot;POWER_USER_SHAPE_ICON&quot;,&quot;Value&quot;:&quot;POWER_USER_SHAPE_ICON_STYLE_1&quot;}"/>
          <p:cNvGrpSpPr>
            <a:grpSpLocks noChangeAspect="1"/>
          </p:cNvGrpSpPr>
          <p:nvPr>
            <p:custDataLst>
              <p:tags r:id="rId3"/>
            </p:custDataLst>
          </p:nvPr>
        </p:nvGrpSpPr>
        <p:grpSpPr>
          <a:xfrm>
            <a:off x="6277024" y="1880189"/>
            <a:ext cx="1367557" cy="1350602"/>
            <a:chOff x="4646614" y="2062165"/>
            <a:chExt cx="384175" cy="379412"/>
          </a:xfrm>
          <a:solidFill>
            <a:srgbClr val="00563F"/>
          </a:solidFill>
        </p:grpSpPr>
        <p:sp>
          <p:nvSpPr>
            <p:cNvPr id="6" name="Freeform 198"/>
            <p:cNvSpPr>
              <a:spLocks noEditPoints="1"/>
            </p:cNvSpPr>
            <p:nvPr/>
          </p:nvSpPr>
          <p:spPr bwMode="auto">
            <a:xfrm>
              <a:off x="4773614" y="2386014"/>
              <a:ext cx="55563" cy="55563"/>
            </a:xfrm>
            <a:custGeom>
              <a:avLst/>
              <a:gdLst>
                <a:gd name="T0" fmla="*/ 40 w 80"/>
                <a:gd name="T1" fmla="*/ 55 h 80"/>
                <a:gd name="T2" fmla="*/ 25 w 80"/>
                <a:gd name="T3" fmla="*/ 40 h 80"/>
                <a:gd name="T4" fmla="*/ 40 w 80"/>
                <a:gd name="T5" fmla="*/ 25 h 80"/>
                <a:gd name="T6" fmla="*/ 55 w 80"/>
                <a:gd name="T7" fmla="*/ 40 h 80"/>
                <a:gd name="T8" fmla="*/ 40 w 80"/>
                <a:gd name="T9" fmla="*/ 55 h 80"/>
                <a:gd name="T10" fmla="*/ 40 w 80"/>
                <a:gd name="T11" fmla="*/ 0 h 80"/>
                <a:gd name="T12" fmla="*/ 0 w 80"/>
                <a:gd name="T13" fmla="*/ 40 h 80"/>
                <a:gd name="T14" fmla="*/ 40 w 80"/>
                <a:gd name="T15" fmla="*/ 80 h 80"/>
                <a:gd name="T16" fmla="*/ 80 w 80"/>
                <a:gd name="T17" fmla="*/ 40 h 80"/>
                <a:gd name="T18" fmla="*/ 40 w 80"/>
                <a:gd name="T19"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80">
                  <a:moveTo>
                    <a:pt x="40" y="55"/>
                  </a:moveTo>
                  <a:cubicBezTo>
                    <a:pt x="32" y="55"/>
                    <a:pt x="25" y="48"/>
                    <a:pt x="25" y="40"/>
                  </a:cubicBezTo>
                  <a:cubicBezTo>
                    <a:pt x="25" y="32"/>
                    <a:pt x="32" y="25"/>
                    <a:pt x="40" y="25"/>
                  </a:cubicBezTo>
                  <a:cubicBezTo>
                    <a:pt x="48" y="25"/>
                    <a:pt x="55" y="32"/>
                    <a:pt x="55" y="40"/>
                  </a:cubicBezTo>
                  <a:cubicBezTo>
                    <a:pt x="55" y="48"/>
                    <a:pt x="48" y="55"/>
                    <a:pt x="40" y="55"/>
                  </a:cubicBezTo>
                  <a:close/>
                  <a:moveTo>
                    <a:pt x="40" y="0"/>
                  </a:moveTo>
                  <a:cubicBezTo>
                    <a:pt x="18" y="0"/>
                    <a:pt x="0" y="18"/>
                    <a:pt x="0" y="40"/>
                  </a:cubicBezTo>
                  <a:cubicBezTo>
                    <a:pt x="0" y="62"/>
                    <a:pt x="18" y="80"/>
                    <a:pt x="40" y="80"/>
                  </a:cubicBezTo>
                  <a:cubicBezTo>
                    <a:pt x="62" y="80"/>
                    <a:pt x="80" y="62"/>
                    <a:pt x="80" y="40"/>
                  </a:cubicBezTo>
                  <a:cubicBezTo>
                    <a:pt x="80" y="18"/>
                    <a:pt x="62" y="0"/>
                    <a:pt x="40" y="0"/>
                  </a:cubicBezTo>
                  <a:close/>
                </a:path>
              </a:pathLst>
            </a:custGeom>
            <a:grpFill/>
            <a:ln w="3175">
              <a:solidFill>
                <a:schemeClr val="bg1"/>
              </a:solid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7" name="Freeform 199"/>
            <p:cNvSpPr>
              <a:spLocks noEditPoints="1"/>
            </p:cNvSpPr>
            <p:nvPr/>
          </p:nvSpPr>
          <p:spPr bwMode="auto">
            <a:xfrm>
              <a:off x="4929189" y="2386014"/>
              <a:ext cx="55563" cy="55563"/>
            </a:xfrm>
            <a:custGeom>
              <a:avLst/>
              <a:gdLst>
                <a:gd name="T0" fmla="*/ 40 w 80"/>
                <a:gd name="T1" fmla="*/ 55 h 80"/>
                <a:gd name="T2" fmla="*/ 25 w 80"/>
                <a:gd name="T3" fmla="*/ 40 h 80"/>
                <a:gd name="T4" fmla="*/ 40 w 80"/>
                <a:gd name="T5" fmla="*/ 25 h 80"/>
                <a:gd name="T6" fmla="*/ 55 w 80"/>
                <a:gd name="T7" fmla="*/ 40 h 80"/>
                <a:gd name="T8" fmla="*/ 40 w 80"/>
                <a:gd name="T9" fmla="*/ 55 h 80"/>
                <a:gd name="T10" fmla="*/ 40 w 80"/>
                <a:gd name="T11" fmla="*/ 0 h 80"/>
                <a:gd name="T12" fmla="*/ 0 w 80"/>
                <a:gd name="T13" fmla="*/ 40 h 80"/>
                <a:gd name="T14" fmla="*/ 40 w 80"/>
                <a:gd name="T15" fmla="*/ 80 h 80"/>
                <a:gd name="T16" fmla="*/ 80 w 80"/>
                <a:gd name="T17" fmla="*/ 40 h 80"/>
                <a:gd name="T18" fmla="*/ 40 w 80"/>
                <a:gd name="T19"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80">
                  <a:moveTo>
                    <a:pt x="40" y="55"/>
                  </a:moveTo>
                  <a:cubicBezTo>
                    <a:pt x="32" y="55"/>
                    <a:pt x="25" y="48"/>
                    <a:pt x="25" y="40"/>
                  </a:cubicBezTo>
                  <a:cubicBezTo>
                    <a:pt x="25" y="32"/>
                    <a:pt x="32" y="25"/>
                    <a:pt x="40" y="25"/>
                  </a:cubicBezTo>
                  <a:cubicBezTo>
                    <a:pt x="48" y="25"/>
                    <a:pt x="55" y="32"/>
                    <a:pt x="55" y="40"/>
                  </a:cubicBezTo>
                  <a:cubicBezTo>
                    <a:pt x="55" y="48"/>
                    <a:pt x="48" y="55"/>
                    <a:pt x="40" y="55"/>
                  </a:cubicBezTo>
                  <a:close/>
                  <a:moveTo>
                    <a:pt x="40" y="0"/>
                  </a:moveTo>
                  <a:cubicBezTo>
                    <a:pt x="18" y="0"/>
                    <a:pt x="0" y="18"/>
                    <a:pt x="0" y="40"/>
                  </a:cubicBezTo>
                  <a:cubicBezTo>
                    <a:pt x="0" y="62"/>
                    <a:pt x="18" y="80"/>
                    <a:pt x="40" y="80"/>
                  </a:cubicBezTo>
                  <a:cubicBezTo>
                    <a:pt x="62" y="80"/>
                    <a:pt x="80" y="62"/>
                    <a:pt x="80" y="40"/>
                  </a:cubicBezTo>
                  <a:cubicBezTo>
                    <a:pt x="80" y="18"/>
                    <a:pt x="62" y="0"/>
                    <a:pt x="40" y="0"/>
                  </a:cubicBezTo>
                  <a:close/>
                </a:path>
              </a:pathLst>
            </a:custGeom>
            <a:grpFill/>
            <a:ln w="3175">
              <a:solidFill>
                <a:schemeClr val="bg1"/>
              </a:solid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sp>
          <p:nvSpPr>
            <p:cNvPr id="8" name="Freeform 200"/>
            <p:cNvSpPr>
              <a:spLocks noEditPoints="1"/>
            </p:cNvSpPr>
            <p:nvPr/>
          </p:nvSpPr>
          <p:spPr bwMode="auto">
            <a:xfrm>
              <a:off x="4646614" y="2062165"/>
              <a:ext cx="384175" cy="311150"/>
            </a:xfrm>
            <a:custGeom>
              <a:avLst/>
              <a:gdLst>
                <a:gd name="T0" fmla="*/ 465 w 554"/>
                <a:gd name="T1" fmla="*/ 168 h 450"/>
                <a:gd name="T2" fmla="*/ 530 w 554"/>
                <a:gd name="T3" fmla="*/ 88 h 450"/>
                <a:gd name="T4" fmla="*/ 483 w 554"/>
                <a:gd name="T5" fmla="*/ 257 h 450"/>
                <a:gd name="T6" fmla="*/ 447 w 554"/>
                <a:gd name="T7" fmla="*/ 273 h 450"/>
                <a:gd name="T8" fmla="*/ 505 w 554"/>
                <a:gd name="T9" fmla="*/ 177 h 450"/>
                <a:gd name="T10" fmla="*/ 432 w 554"/>
                <a:gd name="T11" fmla="*/ 273 h 450"/>
                <a:gd name="T12" fmla="*/ 407 w 554"/>
                <a:gd name="T13" fmla="*/ 177 h 450"/>
                <a:gd name="T14" fmla="*/ 432 w 554"/>
                <a:gd name="T15" fmla="*/ 273 h 450"/>
                <a:gd name="T16" fmla="*/ 352 w 554"/>
                <a:gd name="T17" fmla="*/ 88 h 450"/>
                <a:gd name="T18" fmla="*/ 393 w 554"/>
                <a:gd name="T19" fmla="*/ 168 h 450"/>
                <a:gd name="T20" fmla="*/ 383 w 554"/>
                <a:gd name="T21" fmla="*/ 273 h 450"/>
                <a:gd name="T22" fmla="*/ 352 w 554"/>
                <a:gd name="T23" fmla="*/ 177 h 450"/>
                <a:gd name="T24" fmla="*/ 383 w 554"/>
                <a:gd name="T25" fmla="*/ 273 h 450"/>
                <a:gd name="T26" fmla="*/ 297 w 554"/>
                <a:gd name="T27" fmla="*/ 168 h 450"/>
                <a:gd name="T28" fmla="*/ 337 w 554"/>
                <a:gd name="T29" fmla="*/ 88 h 450"/>
                <a:gd name="T30" fmla="*/ 337 w 554"/>
                <a:gd name="T31" fmla="*/ 273 h 450"/>
                <a:gd name="T32" fmla="*/ 298 w 554"/>
                <a:gd name="T33" fmla="*/ 177 h 450"/>
                <a:gd name="T34" fmla="*/ 337 w 554"/>
                <a:gd name="T35" fmla="*/ 273 h 450"/>
                <a:gd name="T36" fmla="*/ 242 w 554"/>
                <a:gd name="T37" fmla="*/ 177 h 450"/>
                <a:gd name="T38" fmla="*/ 292 w 554"/>
                <a:gd name="T39" fmla="*/ 273 h 450"/>
                <a:gd name="T40" fmla="*/ 210 w 554"/>
                <a:gd name="T41" fmla="*/ 273 h 450"/>
                <a:gd name="T42" fmla="*/ 227 w 554"/>
                <a:gd name="T43" fmla="*/ 177 h 450"/>
                <a:gd name="T44" fmla="*/ 210 w 554"/>
                <a:gd name="T45" fmla="*/ 273 h 450"/>
                <a:gd name="T46" fmla="*/ 157 w 554"/>
                <a:gd name="T47" fmla="*/ 268 h 450"/>
                <a:gd name="T48" fmla="*/ 173 w 554"/>
                <a:gd name="T49" fmla="*/ 177 h 450"/>
                <a:gd name="T50" fmla="*/ 170 w 554"/>
                <a:gd name="T51" fmla="*/ 273 h 450"/>
                <a:gd name="T52" fmla="*/ 106 w 554"/>
                <a:gd name="T53" fmla="*/ 88 h 450"/>
                <a:gd name="T54" fmla="*/ 171 w 554"/>
                <a:gd name="T55" fmla="*/ 168 h 450"/>
                <a:gd name="T56" fmla="*/ 126 w 554"/>
                <a:gd name="T57" fmla="*/ 156 h 450"/>
                <a:gd name="T58" fmla="*/ 225 w 554"/>
                <a:gd name="T59" fmla="*/ 168 h 450"/>
                <a:gd name="T60" fmla="*/ 168 w 554"/>
                <a:gd name="T61" fmla="*/ 88 h 450"/>
                <a:gd name="T62" fmla="*/ 274 w 554"/>
                <a:gd name="T63" fmla="*/ 88 h 450"/>
                <a:gd name="T64" fmla="*/ 241 w 554"/>
                <a:gd name="T65" fmla="*/ 168 h 450"/>
                <a:gd name="T66" fmla="*/ 274 w 554"/>
                <a:gd name="T67" fmla="*/ 88 h 450"/>
                <a:gd name="T68" fmla="*/ 462 w 554"/>
                <a:gd name="T69" fmla="*/ 88 h 450"/>
                <a:gd name="T70" fmla="*/ 408 w 554"/>
                <a:gd name="T71" fmla="*/ 168 h 450"/>
                <a:gd name="T72" fmla="*/ 24 w 554"/>
                <a:gd name="T73" fmla="*/ 29 h 450"/>
                <a:gd name="T74" fmla="*/ 19 w 554"/>
                <a:gd name="T75" fmla="*/ 13 h 450"/>
                <a:gd name="T76" fmla="*/ 24 w 554"/>
                <a:gd name="T77" fmla="*/ 29 h 450"/>
                <a:gd name="T78" fmla="*/ 110 w 554"/>
                <a:gd name="T79" fmla="*/ 63 h 450"/>
                <a:gd name="T80" fmla="*/ 91 w 554"/>
                <a:gd name="T81" fmla="*/ 34 h 450"/>
                <a:gd name="T82" fmla="*/ 39 w 554"/>
                <a:gd name="T83" fmla="*/ 12 h 450"/>
                <a:gd name="T84" fmla="*/ 3 w 554"/>
                <a:gd name="T85" fmla="*/ 27 h 450"/>
                <a:gd name="T86" fmla="*/ 38 w 554"/>
                <a:gd name="T87" fmla="*/ 31 h 450"/>
                <a:gd name="T88" fmla="*/ 67 w 554"/>
                <a:gd name="T89" fmla="*/ 40 h 450"/>
                <a:gd name="T90" fmla="*/ 209 w 554"/>
                <a:gd name="T91" fmla="*/ 450 h 450"/>
                <a:gd name="T92" fmla="*/ 496 w 554"/>
                <a:gd name="T93" fmla="*/ 437 h 450"/>
                <a:gd name="T94" fmla="*/ 212 w 554"/>
                <a:gd name="T95" fmla="*/ 420 h 450"/>
                <a:gd name="T96" fmla="*/ 168 w 554"/>
                <a:gd name="T97" fmla="*/ 309 h 450"/>
                <a:gd name="T98" fmla="*/ 451 w 554"/>
                <a:gd name="T99" fmla="*/ 314 h 450"/>
                <a:gd name="T100" fmla="*/ 552 w 554"/>
                <a:gd name="T101" fmla="*/ 88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54" h="450">
                  <a:moveTo>
                    <a:pt x="508" y="168"/>
                  </a:moveTo>
                  <a:lnTo>
                    <a:pt x="465" y="168"/>
                  </a:lnTo>
                  <a:lnTo>
                    <a:pt x="478" y="88"/>
                  </a:lnTo>
                  <a:lnTo>
                    <a:pt x="530" y="88"/>
                  </a:lnTo>
                  <a:lnTo>
                    <a:pt x="508" y="168"/>
                  </a:lnTo>
                  <a:close/>
                  <a:moveTo>
                    <a:pt x="483" y="257"/>
                  </a:moveTo>
                  <a:cubicBezTo>
                    <a:pt x="480" y="265"/>
                    <a:pt x="471" y="273"/>
                    <a:pt x="462" y="273"/>
                  </a:cubicBezTo>
                  <a:lnTo>
                    <a:pt x="447" y="273"/>
                  </a:lnTo>
                  <a:lnTo>
                    <a:pt x="463" y="177"/>
                  </a:lnTo>
                  <a:lnTo>
                    <a:pt x="505" y="177"/>
                  </a:lnTo>
                  <a:lnTo>
                    <a:pt x="483" y="257"/>
                  </a:lnTo>
                  <a:close/>
                  <a:moveTo>
                    <a:pt x="432" y="273"/>
                  </a:moveTo>
                  <a:lnTo>
                    <a:pt x="398" y="273"/>
                  </a:lnTo>
                  <a:lnTo>
                    <a:pt x="407" y="177"/>
                  </a:lnTo>
                  <a:lnTo>
                    <a:pt x="447" y="177"/>
                  </a:lnTo>
                  <a:lnTo>
                    <a:pt x="432" y="273"/>
                  </a:lnTo>
                  <a:close/>
                  <a:moveTo>
                    <a:pt x="352" y="168"/>
                  </a:moveTo>
                  <a:lnTo>
                    <a:pt x="352" y="88"/>
                  </a:lnTo>
                  <a:lnTo>
                    <a:pt x="401" y="88"/>
                  </a:lnTo>
                  <a:lnTo>
                    <a:pt x="393" y="168"/>
                  </a:lnTo>
                  <a:lnTo>
                    <a:pt x="352" y="168"/>
                  </a:lnTo>
                  <a:close/>
                  <a:moveTo>
                    <a:pt x="383" y="273"/>
                  </a:moveTo>
                  <a:lnTo>
                    <a:pt x="352" y="273"/>
                  </a:lnTo>
                  <a:lnTo>
                    <a:pt x="352" y="177"/>
                  </a:lnTo>
                  <a:lnTo>
                    <a:pt x="392" y="177"/>
                  </a:lnTo>
                  <a:lnTo>
                    <a:pt x="383" y="273"/>
                  </a:lnTo>
                  <a:close/>
                  <a:moveTo>
                    <a:pt x="337" y="168"/>
                  </a:moveTo>
                  <a:lnTo>
                    <a:pt x="297" y="168"/>
                  </a:lnTo>
                  <a:lnTo>
                    <a:pt x="289" y="88"/>
                  </a:lnTo>
                  <a:lnTo>
                    <a:pt x="337" y="88"/>
                  </a:lnTo>
                  <a:lnTo>
                    <a:pt x="337" y="168"/>
                  </a:lnTo>
                  <a:close/>
                  <a:moveTo>
                    <a:pt x="337" y="273"/>
                  </a:moveTo>
                  <a:lnTo>
                    <a:pt x="307" y="273"/>
                  </a:lnTo>
                  <a:lnTo>
                    <a:pt x="298" y="177"/>
                  </a:lnTo>
                  <a:lnTo>
                    <a:pt x="337" y="177"/>
                  </a:lnTo>
                  <a:lnTo>
                    <a:pt x="337" y="273"/>
                  </a:lnTo>
                  <a:close/>
                  <a:moveTo>
                    <a:pt x="258" y="273"/>
                  </a:moveTo>
                  <a:lnTo>
                    <a:pt x="242" y="177"/>
                  </a:lnTo>
                  <a:lnTo>
                    <a:pt x="282" y="177"/>
                  </a:lnTo>
                  <a:lnTo>
                    <a:pt x="292" y="273"/>
                  </a:lnTo>
                  <a:lnTo>
                    <a:pt x="258" y="273"/>
                  </a:lnTo>
                  <a:close/>
                  <a:moveTo>
                    <a:pt x="210" y="273"/>
                  </a:moveTo>
                  <a:lnTo>
                    <a:pt x="188" y="177"/>
                  </a:lnTo>
                  <a:lnTo>
                    <a:pt x="227" y="177"/>
                  </a:lnTo>
                  <a:lnTo>
                    <a:pt x="242" y="273"/>
                  </a:lnTo>
                  <a:lnTo>
                    <a:pt x="210" y="273"/>
                  </a:lnTo>
                  <a:close/>
                  <a:moveTo>
                    <a:pt x="170" y="273"/>
                  </a:moveTo>
                  <a:cubicBezTo>
                    <a:pt x="165" y="273"/>
                    <a:pt x="161" y="271"/>
                    <a:pt x="157" y="268"/>
                  </a:cubicBezTo>
                  <a:cubicBezTo>
                    <a:pt x="150" y="244"/>
                    <a:pt x="141" y="211"/>
                    <a:pt x="131" y="177"/>
                  </a:cubicBezTo>
                  <a:lnTo>
                    <a:pt x="173" y="177"/>
                  </a:lnTo>
                  <a:lnTo>
                    <a:pt x="194" y="273"/>
                  </a:lnTo>
                  <a:lnTo>
                    <a:pt x="170" y="273"/>
                  </a:lnTo>
                  <a:close/>
                  <a:moveTo>
                    <a:pt x="126" y="156"/>
                  </a:moveTo>
                  <a:cubicBezTo>
                    <a:pt x="119" y="133"/>
                    <a:pt x="112" y="109"/>
                    <a:pt x="106" y="88"/>
                  </a:cubicBezTo>
                  <a:lnTo>
                    <a:pt x="153" y="88"/>
                  </a:lnTo>
                  <a:lnTo>
                    <a:pt x="171" y="168"/>
                  </a:lnTo>
                  <a:lnTo>
                    <a:pt x="129" y="168"/>
                  </a:lnTo>
                  <a:cubicBezTo>
                    <a:pt x="128" y="164"/>
                    <a:pt x="127" y="160"/>
                    <a:pt x="126" y="156"/>
                  </a:cubicBezTo>
                  <a:close/>
                  <a:moveTo>
                    <a:pt x="212" y="88"/>
                  </a:moveTo>
                  <a:lnTo>
                    <a:pt x="225" y="168"/>
                  </a:lnTo>
                  <a:lnTo>
                    <a:pt x="186" y="168"/>
                  </a:lnTo>
                  <a:lnTo>
                    <a:pt x="168" y="88"/>
                  </a:lnTo>
                  <a:lnTo>
                    <a:pt x="212" y="88"/>
                  </a:lnTo>
                  <a:close/>
                  <a:moveTo>
                    <a:pt x="274" y="88"/>
                  </a:moveTo>
                  <a:lnTo>
                    <a:pt x="281" y="168"/>
                  </a:lnTo>
                  <a:lnTo>
                    <a:pt x="241" y="168"/>
                  </a:lnTo>
                  <a:lnTo>
                    <a:pt x="228" y="88"/>
                  </a:lnTo>
                  <a:lnTo>
                    <a:pt x="274" y="88"/>
                  </a:lnTo>
                  <a:close/>
                  <a:moveTo>
                    <a:pt x="416" y="88"/>
                  </a:moveTo>
                  <a:lnTo>
                    <a:pt x="462" y="88"/>
                  </a:lnTo>
                  <a:lnTo>
                    <a:pt x="449" y="168"/>
                  </a:lnTo>
                  <a:lnTo>
                    <a:pt x="408" y="168"/>
                  </a:lnTo>
                  <a:lnTo>
                    <a:pt x="416" y="88"/>
                  </a:lnTo>
                  <a:close/>
                  <a:moveTo>
                    <a:pt x="24" y="29"/>
                  </a:moveTo>
                  <a:cubicBezTo>
                    <a:pt x="19" y="31"/>
                    <a:pt x="15" y="28"/>
                    <a:pt x="13" y="24"/>
                  </a:cubicBezTo>
                  <a:cubicBezTo>
                    <a:pt x="12" y="19"/>
                    <a:pt x="14" y="14"/>
                    <a:pt x="19" y="13"/>
                  </a:cubicBezTo>
                  <a:cubicBezTo>
                    <a:pt x="24" y="12"/>
                    <a:pt x="28" y="14"/>
                    <a:pt x="30" y="19"/>
                  </a:cubicBezTo>
                  <a:cubicBezTo>
                    <a:pt x="31" y="23"/>
                    <a:pt x="29" y="28"/>
                    <a:pt x="24" y="29"/>
                  </a:cubicBezTo>
                  <a:close/>
                  <a:moveTo>
                    <a:pt x="533" y="63"/>
                  </a:moveTo>
                  <a:lnTo>
                    <a:pt x="110" y="63"/>
                  </a:lnTo>
                  <a:cubicBezTo>
                    <a:pt x="106" y="63"/>
                    <a:pt x="103" y="63"/>
                    <a:pt x="100" y="65"/>
                  </a:cubicBezTo>
                  <a:cubicBezTo>
                    <a:pt x="99" y="61"/>
                    <a:pt x="94" y="44"/>
                    <a:pt x="91" y="34"/>
                  </a:cubicBezTo>
                  <a:cubicBezTo>
                    <a:pt x="88" y="22"/>
                    <a:pt x="79" y="12"/>
                    <a:pt x="64" y="12"/>
                  </a:cubicBezTo>
                  <a:cubicBezTo>
                    <a:pt x="61" y="12"/>
                    <a:pt x="40" y="12"/>
                    <a:pt x="39" y="12"/>
                  </a:cubicBezTo>
                  <a:cubicBezTo>
                    <a:pt x="34" y="4"/>
                    <a:pt x="25" y="0"/>
                    <a:pt x="16" y="2"/>
                  </a:cubicBezTo>
                  <a:cubicBezTo>
                    <a:pt x="5" y="6"/>
                    <a:pt x="0" y="16"/>
                    <a:pt x="3" y="27"/>
                  </a:cubicBezTo>
                  <a:cubicBezTo>
                    <a:pt x="6" y="37"/>
                    <a:pt x="17" y="43"/>
                    <a:pt x="27" y="40"/>
                  </a:cubicBezTo>
                  <a:cubicBezTo>
                    <a:pt x="32" y="39"/>
                    <a:pt x="36" y="35"/>
                    <a:pt x="38" y="31"/>
                  </a:cubicBezTo>
                  <a:cubicBezTo>
                    <a:pt x="40" y="31"/>
                    <a:pt x="52" y="31"/>
                    <a:pt x="54" y="31"/>
                  </a:cubicBezTo>
                  <a:cubicBezTo>
                    <a:pt x="63" y="31"/>
                    <a:pt x="65" y="33"/>
                    <a:pt x="67" y="40"/>
                  </a:cubicBezTo>
                  <a:cubicBezTo>
                    <a:pt x="73" y="61"/>
                    <a:pt x="165" y="388"/>
                    <a:pt x="171" y="409"/>
                  </a:cubicBezTo>
                  <a:cubicBezTo>
                    <a:pt x="180" y="439"/>
                    <a:pt x="194" y="450"/>
                    <a:pt x="209" y="450"/>
                  </a:cubicBezTo>
                  <a:lnTo>
                    <a:pt x="483" y="450"/>
                  </a:lnTo>
                  <a:cubicBezTo>
                    <a:pt x="492" y="450"/>
                    <a:pt x="496" y="441"/>
                    <a:pt x="496" y="437"/>
                  </a:cubicBezTo>
                  <a:cubicBezTo>
                    <a:pt x="498" y="423"/>
                    <a:pt x="486" y="420"/>
                    <a:pt x="480" y="420"/>
                  </a:cubicBezTo>
                  <a:lnTo>
                    <a:pt x="212" y="420"/>
                  </a:lnTo>
                  <a:cubicBezTo>
                    <a:pt x="205" y="420"/>
                    <a:pt x="198" y="415"/>
                    <a:pt x="196" y="408"/>
                  </a:cubicBezTo>
                  <a:cubicBezTo>
                    <a:pt x="195" y="404"/>
                    <a:pt x="170" y="315"/>
                    <a:pt x="168" y="309"/>
                  </a:cubicBezTo>
                  <a:cubicBezTo>
                    <a:pt x="174" y="315"/>
                    <a:pt x="179" y="314"/>
                    <a:pt x="182" y="314"/>
                  </a:cubicBezTo>
                  <a:lnTo>
                    <a:pt x="451" y="314"/>
                  </a:lnTo>
                  <a:cubicBezTo>
                    <a:pt x="486" y="314"/>
                    <a:pt x="500" y="272"/>
                    <a:pt x="503" y="259"/>
                  </a:cubicBezTo>
                  <a:lnTo>
                    <a:pt x="552" y="88"/>
                  </a:lnTo>
                  <a:cubicBezTo>
                    <a:pt x="554" y="81"/>
                    <a:pt x="552" y="63"/>
                    <a:pt x="533" y="63"/>
                  </a:cubicBezTo>
                </a:path>
              </a:pathLst>
            </a:custGeom>
            <a:grpFill/>
            <a:ln w="3175">
              <a:solidFill>
                <a:schemeClr val="bg1"/>
              </a:solidFill>
              <a:round/>
              <a:headEnd/>
              <a:tailEnd/>
            </a:ln>
          </p:spPr>
          <p:txBody>
            <a:bodyPr vert="horz" wrap="square" lIns="91440" tIns="45720" rIns="91440" bIns="45720" numCol="1" anchor="t" anchorCtr="0" compatLnSpc="1">
              <a:prstTxWarp prst="textNoShape">
                <a:avLst/>
              </a:prstTxWarp>
            </a:bodyPr>
            <a:lstStyle/>
            <a:p>
              <a:pPr defTabSz="914400">
                <a:defRPr/>
              </a:pPr>
              <a:endParaRPr lang="fr-FR">
                <a:solidFill>
                  <a:prstClr val="black"/>
                </a:solidFill>
                <a:latin typeface="Calibri" panose="020F0502020204030204"/>
              </a:endParaRPr>
            </a:p>
          </p:txBody>
        </p:sp>
      </p:grpSp>
      <p:sp>
        <p:nvSpPr>
          <p:cNvPr id="12" name="TextBox 11">
            <a:extLst>
              <a:ext uri="{FF2B5EF4-FFF2-40B4-BE49-F238E27FC236}">
                <a16:creationId xmlns:a16="http://schemas.microsoft.com/office/drawing/2014/main" id="{601B7964-2FAA-44FF-AC9D-EDE65D8F2040}"/>
              </a:ext>
            </a:extLst>
          </p:cNvPr>
          <p:cNvSpPr txBox="1"/>
          <p:nvPr/>
        </p:nvSpPr>
        <p:spPr>
          <a:xfrm>
            <a:off x="1905000" y="3508061"/>
            <a:ext cx="8168640" cy="1569660"/>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Morrisons provides online services such as </a:t>
            </a:r>
            <a:r>
              <a:rPr lang="en-US" sz="2400" b="1" dirty="0">
                <a:solidFill>
                  <a:srgbClr val="00563F"/>
                </a:solidFill>
                <a:latin typeface="Arial" panose="020B0604020202020204" pitchFamily="34" charset="0"/>
                <a:cs typeface="Arial" panose="020B0604020202020204" pitchFamily="34" charset="0"/>
              </a:rPr>
              <a:t>online shopping </a:t>
            </a:r>
            <a:r>
              <a:rPr lang="en-US" sz="2400" dirty="0">
                <a:latin typeface="Arial" panose="020B0604020202020204" pitchFamily="34" charset="0"/>
                <a:cs typeface="Arial" panose="020B0604020202020204" pitchFamily="34" charset="0"/>
              </a:rPr>
              <a:t>with </a:t>
            </a:r>
            <a:r>
              <a:rPr lang="en-US" sz="2400" b="1" dirty="0">
                <a:solidFill>
                  <a:srgbClr val="00563F"/>
                </a:solidFill>
                <a:latin typeface="Arial" panose="020B0604020202020204" pitchFamily="34" charset="0"/>
                <a:cs typeface="Arial" panose="020B0604020202020204" pitchFamily="34" charset="0"/>
              </a:rPr>
              <a:t>homedelivery</a:t>
            </a:r>
            <a:r>
              <a:rPr lang="en-US" sz="2400" dirty="0">
                <a:latin typeface="Arial" panose="020B0604020202020204" pitchFamily="34" charset="0"/>
                <a:cs typeface="Arial" panose="020B0604020202020204" pitchFamily="34" charset="0"/>
              </a:rPr>
              <a:t> within </a:t>
            </a:r>
            <a:r>
              <a:rPr lang="en-US" sz="2400" b="1" dirty="0">
                <a:solidFill>
                  <a:srgbClr val="00563F"/>
                </a:solidFill>
                <a:latin typeface="Arial" panose="020B0604020202020204" pitchFamily="34" charset="0"/>
                <a:cs typeface="Arial" panose="020B0604020202020204" pitchFamily="34" charset="0"/>
              </a:rPr>
              <a:t>30 minutes</a:t>
            </a:r>
            <a:r>
              <a:rPr lang="en-US" sz="2400" dirty="0">
                <a:latin typeface="Arial" panose="020B0604020202020204" pitchFamily="34" charset="0"/>
                <a:cs typeface="Arial" panose="020B0604020202020204" pitchFamily="34" charset="0"/>
              </a:rPr>
              <a:t>. They launched their first </a:t>
            </a:r>
          </a:p>
          <a:p>
            <a:pPr algn="ctr"/>
            <a:r>
              <a:rPr lang="en-US" sz="2400" b="1" dirty="0">
                <a:solidFill>
                  <a:srgbClr val="00563F"/>
                </a:solidFill>
                <a:latin typeface="Arial" panose="020B0604020202020204" pitchFamily="34" charset="0"/>
                <a:cs typeface="Arial" panose="020B0604020202020204" pitchFamily="34" charset="0"/>
              </a:rPr>
              <a:t>web-based website</a:t>
            </a:r>
            <a:r>
              <a:rPr lang="en-US" sz="2400" dirty="0">
                <a:latin typeface="Arial" panose="020B0604020202020204" pitchFamily="34" charset="0"/>
                <a:cs typeface="Arial" panose="020B0604020202020204" pitchFamily="34" charset="0"/>
              </a:rPr>
              <a:t> in </a:t>
            </a:r>
            <a:r>
              <a:rPr lang="en-US" sz="2400" b="1" dirty="0">
                <a:solidFill>
                  <a:srgbClr val="00563F"/>
                </a:solidFill>
                <a:latin typeface="Arial" panose="020B0604020202020204" pitchFamily="34" charset="0"/>
                <a:cs typeface="Arial" panose="020B0604020202020204" pitchFamily="34" charset="0"/>
              </a:rPr>
              <a:t>2012</a:t>
            </a:r>
            <a:r>
              <a:rPr lang="en-US" sz="2400"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2CE3A6D2-F424-44A5-9E0F-09349C186729}"/>
              </a:ext>
            </a:extLst>
          </p:cNvPr>
          <p:cNvSpPr txBox="1"/>
          <p:nvPr/>
        </p:nvSpPr>
        <p:spPr>
          <a:xfrm>
            <a:off x="3120868" y="5519172"/>
            <a:ext cx="5619136" cy="1338828"/>
          </a:xfrm>
          <a:prstGeom prst="rect">
            <a:avLst/>
          </a:prstGeom>
          <a:solidFill>
            <a:srgbClr val="00563F"/>
          </a:solidFill>
        </p:spPr>
        <p:txBody>
          <a:bodyPr wrap="square" rtlCol="0">
            <a:spAutoFit/>
          </a:bodyPr>
          <a:lstStyle/>
          <a:p>
            <a:pPr marL="285750" indent="-285750" algn="just">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Online shopping with homedelivery </a:t>
            </a:r>
          </a:p>
          <a:p>
            <a:pPr marL="285750" indent="-285750" algn="just">
              <a:lnSpc>
                <a:spcPct val="150000"/>
              </a:lnSpc>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Social media based promotion</a:t>
            </a:r>
          </a:p>
          <a:p>
            <a:pPr marL="285750" indent="-285750" algn="just">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Website-based services such Food To Order, Nutmeg, Eat Fresh, Food Boxes etc.</a:t>
            </a:r>
          </a:p>
        </p:txBody>
      </p:sp>
      <p:sp>
        <p:nvSpPr>
          <p:cNvPr id="16" name="Rectangle 15">
            <a:extLst>
              <a:ext uri="{FF2B5EF4-FFF2-40B4-BE49-F238E27FC236}">
                <a16:creationId xmlns:a16="http://schemas.microsoft.com/office/drawing/2014/main" id="{E1B8B0D2-4325-4EAF-B0D6-9BF06A15271B}"/>
              </a:ext>
            </a:extLst>
          </p:cNvPr>
          <p:cNvSpPr/>
          <p:nvPr/>
        </p:nvSpPr>
        <p:spPr>
          <a:xfrm>
            <a:off x="3671826" y="5128600"/>
            <a:ext cx="4517219" cy="390572"/>
          </a:xfrm>
          <a:prstGeom prst="rect">
            <a:avLst/>
          </a:prstGeom>
          <a:solidFill>
            <a:srgbClr val="FFC2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Century Gothic" panose="020B0502020202020204" pitchFamily="34" charset="0"/>
              </a:rPr>
              <a:t>Morrisons’ key online activities include:</a:t>
            </a:r>
          </a:p>
        </p:txBody>
      </p:sp>
      <p:pic>
        <p:nvPicPr>
          <p:cNvPr id="13" name="Picture 3" descr="C:\Users\admin\Desktop\WhatsApp Image 2021-08-13 at 07.49.09.jpe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3556"/>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128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83080" y="3571487"/>
            <a:ext cx="8381260" cy="1054394"/>
          </a:xfrm>
        </p:spPr>
        <p:txBody>
          <a:bodyPr/>
          <a:lstStyle/>
          <a:p>
            <a:r>
              <a:rPr lang="en-US" dirty="0"/>
              <a:t>Morrison’s and Technology</a:t>
            </a:r>
          </a:p>
        </p:txBody>
      </p:sp>
      <p:pic>
        <p:nvPicPr>
          <p:cNvPr id="4" name="Picture 3" descr="C:\Users\admin\Desktop\WhatsApp Image 2021-08-13 at 07.49.09.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7938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C064A-124B-424B-BEBA-8122DFCF36AC}"/>
              </a:ext>
            </a:extLst>
          </p:cNvPr>
          <p:cNvSpPr>
            <a:spLocks noGrp="1"/>
          </p:cNvSpPr>
          <p:nvPr>
            <p:ph type="ctrTitle"/>
          </p:nvPr>
        </p:nvSpPr>
        <p:spPr>
          <a:xfrm>
            <a:off x="5448811" y="1350498"/>
            <a:ext cx="6410254" cy="5365899"/>
          </a:xfrm>
        </p:spPr>
        <p:txBody>
          <a:bodyPr anchor="b">
            <a:noAutofit/>
          </a:bodyPr>
          <a:lstStyle/>
          <a:p>
            <a:pPr algn="l"/>
            <a:r>
              <a:rPr lang="en-US" sz="1800" cap="none" dirty="0">
                <a:latin typeface="Arial" panose="020B0604020202020204" pitchFamily="34" charset="0"/>
                <a:cs typeface="Arial" panose="020B0604020202020204" pitchFamily="34" charset="0"/>
              </a:rPr>
              <a:t>In 1899 stall opens in Bradford market</a:t>
            </a:r>
            <a:br>
              <a:rPr lang="en-US" sz="1800" cap="none" dirty="0">
                <a:latin typeface="Arial" panose="020B0604020202020204" pitchFamily="34" charset="0"/>
                <a:cs typeface="Arial" panose="020B0604020202020204" pitchFamily="34" charset="0"/>
              </a:rPr>
            </a:br>
            <a:r>
              <a:rPr lang="en-US" sz="1800" cap="none" dirty="0">
                <a:latin typeface="Arial" panose="020B0604020202020204" pitchFamily="34" charset="0"/>
                <a:cs typeface="Arial" panose="020B0604020202020204" pitchFamily="34" charset="0"/>
              </a:rPr>
              <a:t>egg and butter merchant William Morrison begins his business, set to become the company we know today.</a:t>
            </a:r>
            <a:br>
              <a:rPr lang="en-US" sz="1800" cap="none" dirty="0">
                <a:latin typeface="Arial" panose="020B0604020202020204" pitchFamily="34" charset="0"/>
                <a:cs typeface="Arial" panose="020B0604020202020204" pitchFamily="34" charset="0"/>
              </a:rPr>
            </a:br>
            <a:br>
              <a:rPr lang="en-US" sz="1800" cap="none" dirty="0">
                <a:latin typeface="Arial" panose="020B0604020202020204" pitchFamily="34" charset="0"/>
                <a:cs typeface="Arial" panose="020B0604020202020204" pitchFamily="34" charset="0"/>
              </a:rPr>
            </a:br>
            <a:r>
              <a:rPr lang="en-GB" sz="1800" b="1" cap="none" dirty="0">
                <a:latin typeface="Arial" panose="020B0604020202020204" pitchFamily="34" charset="0"/>
                <a:cs typeface="Arial" panose="020B0604020202020204" pitchFamily="34" charset="0"/>
              </a:rPr>
              <a:t>1930-Sir Ken Morrison was born in Bradford.</a:t>
            </a: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r>
              <a:rPr lang="en-GB" sz="1800" b="1" cap="none" dirty="0">
                <a:latin typeface="Arial" panose="020B0604020202020204" pitchFamily="34" charset="0"/>
                <a:cs typeface="Arial" panose="020B0604020202020204" pitchFamily="34" charset="0"/>
              </a:rPr>
              <a:t>1952 </a:t>
            </a:r>
            <a:r>
              <a:rPr lang="en-US" sz="1800" cap="none" dirty="0">
                <a:latin typeface="Arial" panose="020B0604020202020204" pitchFamily="34" charset="0"/>
                <a:cs typeface="Arial" panose="020B0604020202020204" pitchFamily="34" charset="0"/>
              </a:rPr>
              <a:t>Sir Ken Morrison took over.</a:t>
            </a:r>
            <a:br>
              <a:rPr lang="en-US" sz="1800" cap="none" dirty="0">
                <a:latin typeface="Arial" panose="020B0604020202020204" pitchFamily="34" charset="0"/>
                <a:cs typeface="Arial" panose="020B0604020202020204" pitchFamily="34" charset="0"/>
              </a:rPr>
            </a:br>
            <a:r>
              <a:rPr lang="en-US" sz="1800" cap="none" dirty="0">
                <a:latin typeface="Arial" panose="020B0604020202020204" pitchFamily="34" charset="0"/>
                <a:cs typeface="Arial" panose="020B0604020202020204" pitchFamily="34" charset="0"/>
              </a:rPr>
              <a:t>Sir Ken Morrison, aged 21, took over the small group of Bradford market stalls from his father.</a:t>
            </a:r>
            <a:br>
              <a:rPr lang="en-US" sz="1800" cap="none" dirty="0">
                <a:solidFill>
                  <a:srgbClr val="002060"/>
                </a:solidFill>
                <a:latin typeface="Arial" panose="020B0604020202020204" pitchFamily="34" charset="0"/>
                <a:cs typeface="Arial" panose="020B0604020202020204" pitchFamily="34" charset="0"/>
              </a:rPr>
            </a:br>
            <a:br>
              <a:rPr lang="en-US" sz="1800" cap="none" dirty="0">
                <a:latin typeface="Arial" panose="020B0604020202020204" pitchFamily="34" charset="0"/>
                <a:cs typeface="Arial" panose="020B0604020202020204" pitchFamily="34" charset="0"/>
              </a:rPr>
            </a:br>
            <a:r>
              <a:rPr lang="en-US" sz="1800" cap="none" dirty="0">
                <a:latin typeface="Arial" panose="020B0604020202020204" pitchFamily="34" charset="0"/>
                <a:cs typeface="Arial" panose="020B0604020202020204" pitchFamily="34" charset="0"/>
              </a:rPr>
              <a:t>1958 first town-</a:t>
            </a:r>
            <a:r>
              <a:rPr lang="en-US" sz="1800" cap="none" dirty="0" err="1">
                <a:latin typeface="Arial" panose="020B0604020202020204" pitchFamily="34" charset="0"/>
                <a:cs typeface="Arial" panose="020B0604020202020204" pitchFamily="34" charset="0"/>
              </a:rPr>
              <a:t>centre</a:t>
            </a:r>
            <a:r>
              <a:rPr lang="en-US" sz="1800" cap="none" dirty="0">
                <a:latin typeface="Arial" panose="020B0604020202020204" pitchFamily="34" charset="0"/>
                <a:cs typeface="Arial" panose="020B0604020202020204" pitchFamily="34" charset="0"/>
              </a:rPr>
              <a:t> shop opens.</a:t>
            </a:r>
            <a:br>
              <a:rPr lang="en-US" sz="1800" cap="none" dirty="0">
                <a:latin typeface="Arial" panose="020B0604020202020204" pitchFamily="34" charset="0"/>
                <a:cs typeface="Arial" panose="020B0604020202020204" pitchFamily="34" charset="0"/>
              </a:rPr>
            </a:br>
            <a:r>
              <a:rPr lang="en-US" sz="1800" cap="none" dirty="0">
                <a:latin typeface="Arial" panose="020B0604020202020204" pitchFamily="34" charset="0"/>
                <a:cs typeface="Arial" panose="020B0604020202020204" pitchFamily="34" charset="0"/>
              </a:rPr>
              <a:t>The first Morrisons shop opens with three checkouts.  It is the only store in Bradford to offer self-service and to have prices on its products.</a:t>
            </a:r>
            <a:br>
              <a:rPr lang="en-US" sz="1800" cap="none" dirty="0">
                <a:latin typeface="Arial" panose="020B0604020202020204" pitchFamily="34" charset="0"/>
                <a:cs typeface="Arial" panose="020B0604020202020204" pitchFamily="34" charset="0"/>
              </a:rPr>
            </a:br>
            <a:br>
              <a:rPr lang="en-US" sz="1800" cap="none" dirty="0">
                <a:latin typeface="Arial" panose="020B0604020202020204" pitchFamily="34" charset="0"/>
                <a:cs typeface="Arial" panose="020B0604020202020204" pitchFamily="34" charset="0"/>
              </a:rPr>
            </a:br>
            <a:r>
              <a:rPr lang="en-US" sz="1800" cap="none" dirty="0">
                <a:latin typeface="Arial" panose="020B0604020202020204" pitchFamily="34" charset="0"/>
                <a:cs typeface="Arial" panose="020B0604020202020204" pitchFamily="34" charset="0"/>
              </a:rPr>
              <a:t>1961 first supermarket opens</a:t>
            </a:r>
            <a:br>
              <a:rPr lang="en-US" sz="1800" cap="none" dirty="0">
                <a:latin typeface="Arial" panose="020B0604020202020204" pitchFamily="34" charset="0"/>
                <a:cs typeface="Arial" panose="020B0604020202020204" pitchFamily="34" charset="0"/>
              </a:rPr>
            </a:br>
            <a:r>
              <a:rPr lang="en-US" sz="1800" cap="none" dirty="0">
                <a:latin typeface="Arial" panose="020B0604020202020204" pitchFamily="34" charset="0"/>
                <a:cs typeface="Arial" panose="020B0604020202020204" pitchFamily="34" charset="0"/>
              </a:rPr>
              <a:t>sir ken opens his first supermarket In Bradford, Victoria, selling fresh meat, fruit and vegetables and other provisions.</a:t>
            </a:r>
            <a:br>
              <a:rPr lang="en-US" sz="1800" cap="none" dirty="0">
                <a:latin typeface="Arial" panose="020B0604020202020204" pitchFamily="34" charset="0"/>
                <a:cs typeface="Arial" panose="020B0604020202020204" pitchFamily="34" charset="0"/>
              </a:rPr>
            </a:br>
            <a:br>
              <a:rPr lang="en-US" sz="1800" cap="none" dirty="0">
                <a:latin typeface="Arial" panose="020B0604020202020204" pitchFamily="34" charset="0"/>
                <a:cs typeface="Arial" panose="020B0604020202020204" pitchFamily="34" charset="0"/>
              </a:rPr>
            </a:br>
            <a:endParaRPr lang="en-GB" sz="1800" cap="none" dirty="0">
              <a:latin typeface="Arial" panose="020B0604020202020204" pitchFamily="34" charset="0"/>
              <a:cs typeface="Arial" panose="020B0604020202020204" pitchFamily="34" charset="0"/>
            </a:endParaRPr>
          </a:p>
        </p:txBody>
      </p:sp>
      <p:pic>
        <p:nvPicPr>
          <p:cNvPr id="6" name="Picture 5" descr="A picture containing text, outdoor, black, old&#10;&#10;Description automatically generated">
            <a:extLst>
              <a:ext uri="{FF2B5EF4-FFF2-40B4-BE49-F238E27FC236}">
                <a16:creationId xmlns:a16="http://schemas.microsoft.com/office/drawing/2014/main" id="{4B9E3315-A5F3-4AEC-BBC4-EF9D2BCEE2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7036" y="1630680"/>
            <a:ext cx="3860738" cy="2621281"/>
          </a:xfrm>
          <a:prstGeom prst="rect">
            <a:avLst/>
          </a:prstGeom>
        </p:spPr>
      </p:pic>
      <p:pic>
        <p:nvPicPr>
          <p:cNvPr id="1026" name="Picture 2" descr="See the source image">
            <a:extLst>
              <a:ext uri="{FF2B5EF4-FFF2-40B4-BE49-F238E27FC236}">
                <a16:creationId xmlns:a16="http://schemas.microsoft.com/office/drawing/2014/main" id="{E98F2EE9-9C21-47C8-BA76-B6BC786F8F7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7036" y="4297680"/>
            <a:ext cx="3860738" cy="256032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1" y="-15239"/>
            <a:ext cx="2431821" cy="16459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642DAD-EC9C-46E6-9060-0C67F097CC1E}"/>
              </a:ext>
            </a:extLst>
          </p:cNvPr>
          <p:cNvSpPr txBox="1"/>
          <p:nvPr/>
        </p:nvSpPr>
        <p:spPr>
          <a:xfrm>
            <a:off x="6096000" y="351692"/>
            <a:ext cx="4764258" cy="1569660"/>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Morrison History and Technology</a:t>
            </a:r>
          </a:p>
          <a:p>
            <a:endParaRPr lang="en-US" sz="3200" dirty="0"/>
          </a:p>
        </p:txBody>
      </p:sp>
    </p:spTree>
    <p:extLst>
      <p:ext uri="{BB962C8B-B14F-4D97-AF65-F5344CB8AC3E}">
        <p14:creationId xmlns:p14="http://schemas.microsoft.com/office/powerpoint/2010/main" val="2193992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7D615-D720-4D64-B911-266D72745B45}"/>
              </a:ext>
            </a:extLst>
          </p:cNvPr>
          <p:cNvSpPr>
            <a:spLocks noGrp="1"/>
          </p:cNvSpPr>
          <p:nvPr>
            <p:ph type="title"/>
          </p:nvPr>
        </p:nvSpPr>
        <p:spPr>
          <a:xfrm>
            <a:off x="5958841" y="1677269"/>
            <a:ext cx="4434840" cy="2023111"/>
          </a:xfrm>
        </p:spPr>
        <p:txBody>
          <a:bodyPr>
            <a:normAutofit fontScale="90000"/>
          </a:bodyPr>
          <a:lstStyle/>
          <a:p>
            <a:pPr algn="l"/>
            <a:br>
              <a:rPr lang="en-US" sz="1600" cap="none" dirty="0">
                <a:latin typeface="Arial" panose="020B0604020202020204" pitchFamily="34" charset="0"/>
                <a:cs typeface="Arial" panose="020B0604020202020204" pitchFamily="34" charset="0"/>
              </a:rPr>
            </a:br>
            <a:br>
              <a:rPr lang="en-US" sz="1600" cap="none" dirty="0">
                <a:latin typeface="Arial" panose="020B0604020202020204" pitchFamily="34" charset="0"/>
                <a:cs typeface="Arial" panose="020B0604020202020204" pitchFamily="34" charset="0"/>
              </a:rPr>
            </a:br>
            <a:r>
              <a:rPr lang="en-US" sz="1600" cap="none" dirty="0">
                <a:latin typeface="Arial" panose="020B0604020202020204" pitchFamily="34" charset="0"/>
                <a:cs typeface="Arial" panose="020B0604020202020204" pitchFamily="34" charset="0"/>
              </a:rPr>
              <a:t>Our digital customer experience team designs, builds and owns every digital interaction that every customer has across all of our applications and websites. They focus on making each one the best it can be - and that includes experiences that are delivered through our partnerships with organizations like Ocado, Amazon and Deliveroo. </a:t>
            </a:r>
            <a:br>
              <a:rPr lang="en-US" sz="1600" cap="none" dirty="0">
                <a:latin typeface="Arial" panose="020B0604020202020204" pitchFamily="34" charset="0"/>
                <a:cs typeface="Arial" panose="020B0604020202020204" pitchFamily="34" charset="0"/>
              </a:rPr>
            </a:br>
            <a:endParaRPr lang="en-GB" sz="16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5DFD10-D333-442A-9C0E-24ABAD938D81}"/>
              </a:ext>
            </a:extLst>
          </p:cNvPr>
          <p:cNvSpPr>
            <a:spLocks noGrp="1"/>
          </p:cNvSpPr>
          <p:nvPr>
            <p:ph idx="1"/>
          </p:nvPr>
        </p:nvSpPr>
        <p:spPr>
          <a:xfrm>
            <a:off x="1524000" y="3793268"/>
            <a:ext cx="4434840" cy="2702782"/>
          </a:xfrm>
        </p:spPr>
        <p:txBody>
          <a:bodyPr>
            <a:normAutofit fontScale="92500" lnSpcReduction="20000"/>
          </a:bodyPr>
          <a:lstStyle/>
          <a:p>
            <a:pPr algn="ctr"/>
            <a:r>
              <a:rPr lang="en-US" sz="2600" b="1" u="sng" dirty="0">
                <a:solidFill>
                  <a:srgbClr val="202124"/>
                </a:solidFill>
                <a:latin typeface="arial" panose="020B0604020202020204" pitchFamily="34" charset="0"/>
              </a:rPr>
              <a:t>MORRISON SUPERMARKET LOGO</a:t>
            </a:r>
          </a:p>
          <a:p>
            <a:pPr algn="just"/>
            <a:r>
              <a:rPr lang="en-US" b="0" i="0" dirty="0">
                <a:solidFill>
                  <a:srgbClr val="202124"/>
                </a:solidFill>
                <a:effectLst/>
                <a:latin typeface="arial" panose="020B0604020202020204" pitchFamily="34" charset="0"/>
              </a:rPr>
              <a:t>The first Morrisons supermarket logo appeared in 1961 when the first supermarket was opened. It was </a:t>
            </a:r>
            <a:r>
              <a:rPr lang="en-US" b="1" i="0" dirty="0">
                <a:solidFill>
                  <a:srgbClr val="202124"/>
                </a:solidFill>
                <a:effectLst/>
                <a:latin typeface="arial" panose="020B0604020202020204" pitchFamily="34" charset="0"/>
              </a:rPr>
              <a:t>a pink oval with the capital letter “M” in black paired with the wordmark “Morrisons Supermarkets”</a:t>
            </a:r>
            <a:r>
              <a:rPr lang="en-US" b="0" i="0" dirty="0">
                <a:solidFill>
                  <a:srgbClr val="202124"/>
                </a:solidFill>
                <a:effectLst/>
                <a:latin typeface="arial" panose="020B0604020202020204" pitchFamily="34" charset="0"/>
              </a:rPr>
              <a:t> in all caps against a pink rectangle with black boarders.</a:t>
            </a:r>
            <a:endParaRPr lang="en-GB" dirty="0"/>
          </a:p>
        </p:txBody>
      </p:sp>
      <p:pic>
        <p:nvPicPr>
          <p:cNvPr id="5" name="Picture 4" descr="Logo, company name&#10;&#10;Description automatically generated">
            <a:extLst>
              <a:ext uri="{FF2B5EF4-FFF2-40B4-BE49-F238E27FC236}">
                <a16:creationId xmlns:a16="http://schemas.microsoft.com/office/drawing/2014/main" id="{E1D99984-09FF-46EE-8E42-15A19D7CBF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288197"/>
            <a:ext cx="4434841" cy="2440798"/>
          </a:xfrm>
          <a:prstGeom prst="rect">
            <a:avLst/>
          </a:prstGeom>
        </p:spPr>
      </p:pic>
      <p:sp>
        <p:nvSpPr>
          <p:cNvPr id="6" name="Title 1">
            <a:extLst>
              <a:ext uri="{FF2B5EF4-FFF2-40B4-BE49-F238E27FC236}">
                <a16:creationId xmlns:a16="http://schemas.microsoft.com/office/drawing/2014/main" id="{84ED1D83-03CF-47B1-B0C6-4AA08C2D13D7}"/>
              </a:ext>
            </a:extLst>
          </p:cNvPr>
          <p:cNvSpPr txBox="1">
            <a:spLocks/>
          </p:cNvSpPr>
          <p:nvPr/>
        </p:nvSpPr>
        <p:spPr>
          <a:xfrm>
            <a:off x="5958841" y="3776580"/>
            <a:ext cx="4434840" cy="3152775"/>
          </a:xfrm>
          <a:prstGeom prst="rect">
            <a:avLst/>
          </a:prstGeom>
        </p:spPr>
        <p:txBody>
          <a:bodyPr vert="horz" lIns="109728" tIns="109728" rIns="109728" bIns="91440" rtlCol="0" anchor="b">
            <a:no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just"/>
            <a:br>
              <a:rPr lang="en-US" sz="1200" b="0" dirty="0">
                <a:solidFill>
                  <a:srgbClr val="002060"/>
                </a:solidFill>
                <a:latin typeface="morrisonsagenda-medium"/>
              </a:rPr>
            </a:br>
            <a:r>
              <a:rPr lang="en-US" sz="1200" dirty="0">
                <a:solidFill>
                  <a:srgbClr val="0070C0"/>
                </a:solidFill>
                <a:latin typeface="Lato"/>
              </a:rPr>
              <a:t>Our Data team is split into two parts, both of which play an incredibly important role across our business:</a:t>
            </a:r>
          </a:p>
          <a:p>
            <a:pPr algn="just"/>
            <a:r>
              <a:rPr lang="en-US" sz="1200" dirty="0">
                <a:solidFill>
                  <a:srgbClr val="004E37"/>
                </a:solidFill>
                <a:latin typeface="Lato"/>
              </a:rPr>
              <a:t>Data Management and Quality</a:t>
            </a:r>
            <a:r>
              <a:rPr lang="en-US" sz="1200" b="0" dirty="0">
                <a:solidFill>
                  <a:srgbClr val="686C6F"/>
                </a:solidFill>
                <a:latin typeface="Lato"/>
              </a:rPr>
              <a:t> - </a:t>
            </a:r>
            <a:r>
              <a:rPr lang="en-US" sz="1200" b="0" dirty="0">
                <a:solidFill>
                  <a:schemeClr val="tx1"/>
                </a:solidFill>
                <a:latin typeface="Lato"/>
              </a:rPr>
              <a:t>Our Data Management and Quality team helps everyone manage their data and improve its accuracy and usability. It’s about Data Governance Managers, Analysts and Architects working closely with data owners and getting involved in big projects and exciting initiatives to make sure that our data is always ready and always accessible.</a:t>
            </a:r>
          </a:p>
          <a:p>
            <a:pPr algn="just"/>
            <a:endParaRPr lang="en-GB" sz="1200" dirty="0">
              <a:latin typeface="Microsoft New Tai Lue" panose="020B0502040204020203" pitchFamily="34" charset="0"/>
              <a:cs typeface="Microsoft New Tai Lue" panose="020B0502040204020203" pitchFamily="34" charset="0"/>
            </a:endParaRPr>
          </a:p>
        </p:txBody>
      </p:sp>
      <p:sp>
        <p:nvSpPr>
          <p:cNvPr id="4" name="TextBox 3"/>
          <p:cNvSpPr txBox="1"/>
          <p:nvPr/>
        </p:nvSpPr>
        <p:spPr>
          <a:xfrm>
            <a:off x="6477002" y="457201"/>
            <a:ext cx="3657599" cy="830997"/>
          </a:xfrm>
          <a:prstGeom prst="rect">
            <a:avLst/>
          </a:prstGeom>
          <a:noFill/>
        </p:spPr>
        <p:txBody>
          <a:bodyPr wrap="square" rtlCol="0">
            <a:spAutoFit/>
          </a:bodyPr>
          <a:lstStyle/>
          <a:p>
            <a:r>
              <a:rPr lang="en-US" sz="2400" dirty="0">
                <a:solidFill>
                  <a:srgbClr val="00B050"/>
                </a:solidFill>
                <a:highlight>
                  <a:srgbClr val="00FF00"/>
                </a:highlight>
                <a:latin typeface="morrisonsagenda-medium"/>
              </a:rPr>
              <a:t>Digital Customer Experience</a:t>
            </a:r>
            <a:endParaRPr lang="en-US" sz="2400" dirty="0"/>
          </a:p>
        </p:txBody>
      </p:sp>
      <p:pic>
        <p:nvPicPr>
          <p:cNvPr id="7" name="Picture 3"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135"/>
            <a:ext cx="2087880" cy="1288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543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CF003-8EB4-43C8-8F54-16C04EF49F95}"/>
              </a:ext>
            </a:extLst>
          </p:cNvPr>
          <p:cNvSpPr>
            <a:spLocks noGrp="1"/>
          </p:cNvSpPr>
          <p:nvPr>
            <p:ph type="title"/>
          </p:nvPr>
        </p:nvSpPr>
        <p:spPr>
          <a:xfrm>
            <a:off x="3535680" y="329067"/>
            <a:ext cx="6907530" cy="1025489"/>
          </a:xfrm>
        </p:spPr>
        <p:txBody>
          <a:bodyPr>
            <a:noAutofit/>
          </a:bodyPr>
          <a:lstStyle/>
          <a:p>
            <a:pPr algn="ctr"/>
            <a:r>
              <a:rPr lang="en-GB" b="1" i="0" cap="none" dirty="0">
                <a:effectLst/>
                <a:latin typeface="morrisonsagenda-bold"/>
              </a:rPr>
              <a:t>Technology &amp; Digital</a:t>
            </a:r>
            <a:endParaRPr lang="en-GB" cap="none" dirty="0"/>
          </a:p>
        </p:txBody>
      </p:sp>
      <p:sp>
        <p:nvSpPr>
          <p:cNvPr id="4" name="Content Placeholder 3">
            <a:extLst>
              <a:ext uri="{FF2B5EF4-FFF2-40B4-BE49-F238E27FC236}">
                <a16:creationId xmlns:a16="http://schemas.microsoft.com/office/drawing/2014/main" id="{666FBFA2-F9DB-4188-9825-1CE69EA235EB}"/>
              </a:ext>
            </a:extLst>
          </p:cNvPr>
          <p:cNvSpPr>
            <a:spLocks noGrp="1"/>
          </p:cNvSpPr>
          <p:nvPr>
            <p:ph sz="half" idx="2"/>
          </p:nvPr>
        </p:nvSpPr>
        <p:spPr>
          <a:xfrm>
            <a:off x="6691751" y="2326007"/>
            <a:ext cx="3671449" cy="4219575"/>
          </a:xfrm>
        </p:spPr>
        <p:txBody>
          <a:bodyPr>
            <a:noAutofit/>
          </a:bodyPr>
          <a:lstStyle/>
          <a:p>
            <a:pPr algn="just"/>
            <a:r>
              <a:rPr lang="en-US" sz="2000" b="1" dirty="0">
                <a:latin typeface="morrisonsagenda-bold"/>
              </a:rPr>
              <a:t>Our teams at </a:t>
            </a:r>
            <a:r>
              <a:rPr lang="en-US" sz="2000" b="1" dirty="0" err="1">
                <a:latin typeface="morrisonsagenda-bold"/>
              </a:rPr>
              <a:t>Hilmore</a:t>
            </a:r>
            <a:r>
              <a:rPr lang="en-US" sz="2000" b="1" dirty="0">
                <a:latin typeface="morrisonsagenda-bold"/>
              </a:rPr>
              <a:t> House have worked tirelessly to ensure we do our bit and provide more food to more people in their homes during the pandemic. Behind our doors, the buzz is enormous, and digital is at the heart of it all.</a:t>
            </a:r>
            <a:endParaRPr lang="en-GB" sz="2000" dirty="0"/>
          </a:p>
        </p:txBody>
      </p:sp>
      <p:pic>
        <p:nvPicPr>
          <p:cNvPr id="6" name="Video 5">
            <a:hlinkClick r:id="" action="ppaction://media"/>
            <a:extLst>
              <a:ext uri="{FF2B5EF4-FFF2-40B4-BE49-F238E27FC236}">
                <a16:creationId xmlns:a16="http://schemas.microsoft.com/office/drawing/2014/main" id="{AAD868F2-99F6-46EF-A32E-D882F7690A3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35505" y="2514600"/>
            <a:ext cx="4114800" cy="3086100"/>
          </a:xfrm>
          <a:prstGeom prst="rect">
            <a:avLst/>
          </a:prstGeom>
        </p:spPr>
      </p:pic>
      <p:pic>
        <p:nvPicPr>
          <p:cNvPr id="5" name="Picture 3" descr="C:\Users\admin\Desktop\WhatsApp Image 2021-08-13 at 07.49.09.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47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33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44040" y="3205727"/>
            <a:ext cx="8381260" cy="1054394"/>
          </a:xfrm>
        </p:spPr>
        <p:txBody>
          <a:bodyPr>
            <a:normAutofit fontScale="90000"/>
          </a:bodyPr>
          <a:lstStyle/>
          <a:p>
            <a:r>
              <a:rPr lang="en-US" dirty="0"/>
              <a:t>Artificial Intelligence use in Morrison’s</a:t>
            </a:r>
          </a:p>
        </p:txBody>
      </p:sp>
      <p:pic>
        <p:nvPicPr>
          <p:cNvPr id="3" name="Picture 3" descr="C:\Users\admin\Desktop\WhatsApp Image 2021-08-13 at 07.49.09.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204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145280" y="355847"/>
            <a:ext cx="6140980" cy="1054394"/>
          </a:xfrm>
        </p:spPr>
        <p:txBody>
          <a:bodyPr>
            <a:normAutofit fontScale="90000"/>
          </a:bodyPr>
          <a:lstStyle/>
          <a:p>
            <a:pPr algn="l"/>
            <a:r>
              <a:rPr lang="en-US" cap="none" dirty="0">
                <a:latin typeface="Arial" panose="020B0604020202020204" pitchFamily="34" charset="0"/>
                <a:cs typeface="Arial" panose="020B0604020202020204" pitchFamily="34" charset="0"/>
              </a:rPr>
              <a:t>Artificial Intelligence Technology</a:t>
            </a:r>
            <a:br>
              <a:rPr lang="en-US" cap="none" dirty="0">
                <a:latin typeface="Arial" panose="020B0604020202020204" pitchFamily="34" charset="0"/>
                <a:cs typeface="Arial" panose="020B0604020202020204" pitchFamily="34" charset="0"/>
              </a:rPr>
            </a:br>
            <a:endParaRPr lang="ru-RU" cap="none" dirty="0">
              <a:latin typeface="Arial" panose="020B0604020202020204" pitchFamily="34" charset="0"/>
              <a:cs typeface="Arial" panose="020B0604020202020204" pitchFamily="34" charset="0"/>
            </a:endParaRPr>
          </a:p>
        </p:txBody>
      </p:sp>
      <p:sp>
        <p:nvSpPr>
          <p:cNvPr id="3" name="Объект 2"/>
          <p:cNvSpPr>
            <a:spLocks noGrp="1"/>
          </p:cNvSpPr>
          <p:nvPr>
            <p:ph idx="1"/>
          </p:nvPr>
        </p:nvSpPr>
        <p:spPr/>
        <p:txBody>
          <a:bodyPr>
            <a:normAutofit/>
          </a:bodyPr>
          <a:lstStyle/>
          <a:p>
            <a:pPr>
              <a:lnSpc>
                <a:spcPct val="100000"/>
              </a:lnSpc>
            </a:pPr>
            <a:r>
              <a:rPr lang="en-US" sz="2400" dirty="0">
                <a:latin typeface="Arial" panose="020B0604020202020204" pitchFamily="34" charset="0"/>
                <a:cs typeface="Arial" panose="020B0604020202020204" pitchFamily="34" charset="0"/>
              </a:rPr>
              <a:t>It enables forecasting of orders required in each store.</a:t>
            </a:r>
          </a:p>
          <a:p>
            <a:pPr>
              <a:lnSpc>
                <a:spcPct val="100000"/>
              </a:lnSpc>
            </a:pPr>
            <a:r>
              <a:rPr lang="en-US" sz="2400" dirty="0">
                <a:latin typeface="Arial" panose="020B0604020202020204" pitchFamily="34" charset="0"/>
                <a:cs typeface="Arial" panose="020B0604020202020204" pitchFamily="34" charset="0"/>
              </a:rPr>
              <a:t>It has helped to empower the store workers. </a:t>
            </a:r>
          </a:p>
          <a:p>
            <a:pPr>
              <a:lnSpc>
                <a:spcPct val="100000"/>
              </a:lnSpc>
            </a:pPr>
            <a:r>
              <a:rPr lang="en-US" sz="2400" dirty="0">
                <a:latin typeface="Arial" panose="020B0604020202020204" pitchFamily="34" charset="0"/>
                <a:cs typeface="Arial" panose="020B0604020202020204" pitchFamily="34" charset="0"/>
              </a:rPr>
              <a:t>AI has helped to improve recommendations for customers.</a:t>
            </a:r>
          </a:p>
          <a:p>
            <a:pPr>
              <a:lnSpc>
                <a:spcPct val="100000"/>
              </a:lnSpc>
            </a:pPr>
            <a:r>
              <a:rPr lang="en-US" sz="2400" dirty="0">
                <a:latin typeface="Arial" panose="020B0604020202020204" pitchFamily="34" charset="0"/>
                <a:cs typeface="Arial" panose="020B0604020202020204" pitchFamily="34" charset="0"/>
              </a:rPr>
              <a:t>AI has assisted Morrisons in developing its pricing strategies.</a:t>
            </a:r>
          </a:p>
          <a:p>
            <a:pPr>
              <a:lnSpc>
                <a:spcPct val="100000"/>
              </a:lnSpc>
            </a:pPr>
            <a:r>
              <a:rPr lang="en-US" sz="2400" dirty="0">
                <a:latin typeface="Arial" panose="020B0604020202020204" pitchFamily="34" charset="0"/>
                <a:cs typeface="Arial" panose="020B0604020202020204" pitchFamily="34" charset="0"/>
              </a:rPr>
              <a:t>It has assisted to avoid incorrect labelling (Weber and </a:t>
            </a:r>
            <a:r>
              <a:rPr lang="en-US" sz="2400" dirty="0" err="1">
                <a:latin typeface="Arial" panose="020B0604020202020204" pitchFamily="34" charset="0"/>
                <a:cs typeface="Arial" panose="020B0604020202020204" pitchFamily="34" charset="0"/>
              </a:rPr>
              <a:t>Schütte</a:t>
            </a:r>
            <a:r>
              <a:rPr lang="en-US" sz="2400" dirty="0">
                <a:latin typeface="Arial" panose="020B0604020202020204" pitchFamily="34" charset="0"/>
                <a:cs typeface="Arial" panose="020B0604020202020204" pitchFamily="34" charset="0"/>
              </a:rPr>
              <a:t>).</a:t>
            </a:r>
          </a:p>
          <a:p>
            <a:pPr>
              <a:lnSpc>
                <a:spcPct val="100000"/>
              </a:lnSpc>
            </a:pPr>
            <a:r>
              <a:rPr lang="en-US" sz="2400" dirty="0">
                <a:latin typeface="Arial" panose="020B0604020202020204" pitchFamily="34" charset="0"/>
                <a:cs typeface="Arial" panose="020B0604020202020204" pitchFamily="34" charset="0"/>
              </a:rPr>
              <a:t>AI has helped to prevent incorrect pricing.</a:t>
            </a:r>
          </a:p>
        </p:txBody>
      </p:sp>
      <p:pic>
        <p:nvPicPr>
          <p:cNvPr id="4" name="Picture 3" descr="C:\Users\admin\Desktop\WhatsApp Image 2021-08-13 at 07.49.09.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179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6250A32-CBDF-4737-A748-B95AF4C400A4}"/>
              </a:ext>
            </a:extLst>
          </p:cNvPr>
          <p:cNvSpPr>
            <a:spLocks noGrp="1"/>
          </p:cNvSpPr>
          <p:nvPr>
            <p:ph type="title"/>
          </p:nvPr>
        </p:nvSpPr>
        <p:spPr/>
        <p:txBody>
          <a:bodyPr>
            <a:normAutofit/>
          </a:bodyPr>
          <a:lstStyle/>
          <a:p>
            <a:pPr algn="ctr">
              <a:lnSpc>
                <a:spcPct val="100000"/>
              </a:lnSpc>
            </a:pPr>
            <a:r>
              <a:rPr lang="en-US" cap="none" dirty="0">
                <a:latin typeface="Arial" panose="020B0604020202020204" pitchFamily="34" charset="0"/>
                <a:cs typeface="Arial" panose="020B0604020202020204" pitchFamily="34" charset="0"/>
              </a:rPr>
              <a:t>Flex Receipts</a:t>
            </a:r>
            <a:endParaRPr lang="x-none" cap="none"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54ED69FB-D5D5-4F28-8AE1-979B4495321C}"/>
              </a:ext>
            </a:extLst>
          </p:cNvPr>
          <p:cNvSpPr>
            <a:spLocks noGrp="1"/>
          </p:cNvSpPr>
          <p:nvPr>
            <p:ph idx="1"/>
          </p:nvPr>
        </p:nvSpPr>
        <p:spPr/>
        <p:txBody>
          <a:bodyPr>
            <a:normAutofit/>
          </a:bodyPr>
          <a:lstStyle/>
          <a:p>
            <a:pPr>
              <a:lnSpc>
                <a:spcPct val="100000"/>
              </a:lnSpc>
            </a:pPr>
            <a:r>
              <a:rPr lang="en-US" sz="2400" dirty="0">
                <a:latin typeface="Arial" panose="020B0604020202020204" pitchFamily="34" charset="0"/>
                <a:cs typeface="Arial" panose="020B0604020202020204" pitchFamily="34" charset="0"/>
              </a:rPr>
              <a:t>It saves time and resources.</a:t>
            </a:r>
          </a:p>
          <a:p>
            <a:pPr>
              <a:lnSpc>
                <a:spcPct val="100000"/>
              </a:lnSpc>
            </a:pPr>
            <a:r>
              <a:rPr lang="en-US" sz="2400" dirty="0">
                <a:latin typeface="Arial" panose="020B0604020202020204" pitchFamily="34" charset="0"/>
                <a:cs typeface="Arial" panose="020B0604020202020204" pitchFamily="34" charset="0"/>
              </a:rPr>
              <a:t>It provides better customer metrics.</a:t>
            </a:r>
          </a:p>
          <a:p>
            <a:pPr>
              <a:lnSpc>
                <a:spcPct val="100000"/>
              </a:lnSpc>
            </a:pPr>
            <a:r>
              <a:rPr lang="en-US" sz="2400" dirty="0">
                <a:latin typeface="Arial" panose="020B0604020202020204" pitchFamily="34" charset="0"/>
                <a:cs typeface="Arial" panose="020B0604020202020204" pitchFamily="34" charset="0"/>
              </a:rPr>
              <a:t>It makes bookkeeping more efficient.</a:t>
            </a:r>
          </a:p>
          <a:p>
            <a:pPr>
              <a:lnSpc>
                <a:spcPct val="100000"/>
              </a:lnSpc>
            </a:pPr>
            <a:r>
              <a:rPr lang="en-US" sz="2400" dirty="0">
                <a:latin typeface="Arial" panose="020B0604020202020204" pitchFamily="34" charset="0"/>
                <a:cs typeface="Arial" panose="020B0604020202020204" pitchFamily="34" charset="0"/>
              </a:rPr>
              <a:t>It stand out at check out.</a:t>
            </a:r>
          </a:p>
          <a:p>
            <a:pPr>
              <a:lnSpc>
                <a:spcPct val="100000"/>
              </a:lnSpc>
            </a:pPr>
            <a:r>
              <a:rPr lang="en-US" sz="2400" dirty="0">
                <a:latin typeface="Arial" panose="020B0604020202020204" pitchFamily="34" charset="0"/>
                <a:cs typeface="Arial" panose="020B0604020202020204" pitchFamily="34" charset="0"/>
              </a:rPr>
              <a:t>Cut down customer service time</a:t>
            </a:r>
          </a:p>
          <a:p>
            <a:pPr>
              <a:lnSpc>
                <a:spcPct val="100000"/>
              </a:lnSpc>
            </a:pPr>
            <a:r>
              <a:rPr lang="en-US" sz="2400" dirty="0">
                <a:latin typeface="Arial" panose="020B0604020202020204" pitchFamily="34" charset="0"/>
                <a:cs typeface="Arial" panose="020B0604020202020204" pitchFamily="34" charset="0"/>
              </a:rPr>
              <a:t>Increased customer satisfaction and experience</a:t>
            </a:r>
          </a:p>
          <a:p>
            <a:pPr>
              <a:lnSpc>
                <a:spcPct val="100000"/>
              </a:lnSpc>
            </a:pPr>
            <a:endParaRPr lang="en-US" sz="2400" dirty="0">
              <a:latin typeface="Arial" panose="020B0604020202020204" pitchFamily="34" charset="0"/>
              <a:cs typeface="Arial" panose="020B0604020202020204" pitchFamily="34" charset="0"/>
            </a:endParaRPr>
          </a:p>
          <a:p>
            <a:endParaRPr lang="x-none" sz="1600" dirty="0">
              <a:latin typeface="Arial" panose="020B0604020202020204" pitchFamily="34" charset="0"/>
              <a:cs typeface="Arial" panose="020B0604020202020204" pitchFamily="34" charset="0"/>
            </a:endParaRPr>
          </a:p>
        </p:txBody>
      </p:sp>
      <p:pic>
        <p:nvPicPr>
          <p:cNvPr id="4" name="Picture 3" descr="C:\Users\admin\Desktop\WhatsApp Image 2021-08-13 at 07.49.09.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7031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0FD90-4EAF-49BF-ADCA-A17725316A00}"/>
              </a:ext>
            </a:extLst>
          </p:cNvPr>
          <p:cNvSpPr>
            <a:spLocks noGrp="1"/>
          </p:cNvSpPr>
          <p:nvPr>
            <p:ph type="title"/>
          </p:nvPr>
        </p:nvSpPr>
        <p:spPr>
          <a:xfrm>
            <a:off x="3550920" y="355847"/>
            <a:ext cx="6735340" cy="1054394"/>
          </a:xfrm>
        </p:spPr>
        <p:txBody>
          <a:bodyPr>
            <a:normAutofit/>
          </a:bodyPr>
          <a:lstStyle/>
          <a:p>
            <a:pPr algn="ctr">
              <a:lnSpc>
                <a:spcPct val="100000"/>
              </a:lnSpc>
            </a:pPr>
            <a:r>
              <a:rPr lang="en-US" cap="none" dirty="0">
                <a:latin typeface="Arial" panose="020B0604020202020204" pitchFamily="34" charset="0"/>
                <a:cs typeface="Arial" panose="020B0604020202020204" pitchFamily="34" charset="0"/>
              </a:rPr>
              <a:t>Voice Ordering</a:t>
            </a:r>
            <a:endParaRPr lang="x-none"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E28B8C-102D-4324-868B-19844F7A78FA}"/>
              </a:ext>
            </a:extLst>
          </p:cNvPr>
          <p:cNvSpPr>
            <a:spLocks noGrp="1"/>
          </p:cNvSpPr>
          <p:nvPr>
            <p:ph idx="1"/>
          </p:nvPr>
        </p:nvSpPr>
        <p:spPr/>
        <p:txBody>
          <a:bodyPr>
            <a:noAutofit/>
          </a:bodyPr>
          <a:lstStyle/>
          <a:p>
            <a:r>
              <a:rPr lang="en-US" sz="2400" dirty="0">
                <a:latin typeface="Arial" panose="020B0604020202020204" pitchFamily="34" charset="0"/>
                <a:cs typeface="Arial" panose="020B0604020202020204" pitchFamily="34" charset="0"/>
              </a:rPr>
              <a:t>Creates more personalised experiences.</a:t>
            </a:r>
          </a:p>
          <a:p>
            <a:r>
              <a:rPr lang="en-US" sz="2400" dirty="0">
                <a:latin typeface="Arial" panose="020B0604020202020204" pitchFamily="34" charset="0"/>
                <a:cs typeface="Arial" panose="020B0604020202020204" pitchFamily="34" charset="0"/>
              </a:rPr>
              <a:t>Creates a more streamlined customer experience.</a:t>
            </a:r>
          </a:p>
          <a:p>
            <a:r>
              <a:rPr lang="en-US" sz="2400" dirty="0">
                <a:latin typeface="Arial" panose="020B0604020202020204" pitchFamily="34" charset="0"/>
                <a:cs typeface="Arial" panose="020B0604020202020204" pitchFamily="34" charset="0"/>
              </a:rPr>
              <a:t>Provides new ways of engaging with customers.</a:t>
            </a:r>
          </a:p>
          <a:p>
            <a:r>
              <a:rPr lang="en-US" sz="2400" dirty="0">
                <a:latin typeface="Arial" panose="020B0604020202020204" pitchFamily="34" charset="0"/>
                <a:cs typeface="Arial" panose="020B0604020202020204" pitchFamily="34" charset="0"/>
              </a:rPr>
              <a:t>Provides new catalog browsing experience.</a:t>
            </a:r>
          </a:p>
          <a:p>
            <a:r>
              <a:rPr lang="en-US" sz="2400" dirty="0">
                <a:latin typeface="Arial" panose="020B0604020202020204" pitchFamily="34" charset="0"/>
                <a:cs typeface="Arial" panose="020B0604020202020204" pitchFamily="34" charset="0"/>
              </a:rPr>
              <a:t>No violations of privacy.</a:t>
            </a:r>
            <a:endParaRPr lang="x-none" sz="2400" dirty="0">
              <a:latin typeface="Arial" panose="020B0604020202020204" pitchFamily="34" charset="0"/>
              <a:cs typeface="Arial" panose="020B0604020202020204" pitchFamily="34" charset="0"/>
            </a:endParaRPr>
          </a:p>
        </p:txBody>
      </p:sp>
      <p:pic>
        <p:nvPicPr>
          <p:cNvPr id="4" name="Picture 3" descr="C:\Users\admin\Desktop\WhatsApp Image 2021-08-13 at 07.49.09.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149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77A1-D6E6-4CB7-973B-EBFFA3E3E928}"/>
              </a:ext>
            </a:extLst>
          </p:cNvPr>
          <p:cNvSpPr>
            <a:spLocks noGrp="1"/>
          </p:cNvSpPr>
          <p:nvPr>
            <p:ph type="title"/>
          </p:nvPr>
        </p:nvSpPr>
        <p:spPr>
          <a:xfrm>
            <a:off x="4038600" y="355847"/>
            <a:ext cx="6247660" cy="1054394"/>
          </a:xfrm>
        </p:spPr>
        <p:txBody>
          <a:bodyPr>
            <a:normAutofit fontScale="90000"/>
          </a:bodyPr>
          <a:lstStyle/>
          <a:p>
            <a:pPr algn="ctr"/>
            <a:r>
              <a:rPr lang="en-US" cap="none" dirty="0">
                <a:latin typeface="Times New Roman" panose="02020603050405020304" pitchFamily="18" charset="0"/>
                <a:cs typeface="Times New Roman" panose="02020603050405020304" pitchFamily="18" charset="0"/>
              </a:rPr>
              <a:t>Mobile Wallets and Self-Checkouts</a:t>
            </a:r>
            <a:endParaRPr lang="x-none"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EDEF33-FB40-4563-B1FC-90DB7CD3ACEE}"/>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Allows the staff members to focus on other areas.</a:t>
            </a:r>
          </a:p>
          <a:p>
            <a:r>
              <a:rPr lang="en-US" sz="2400" dirty="0">
                <a:latin typeface="Arial" panose="020B0604020202020204" pitchFamily="34" charset="0"/>
                <a:cs typeface="Arial" panose="020B0604020202020204" pitchFamily="34" charset="0"/>
              </a:rPr>
              <a:t>It reduces time spent in the supermarket.</a:t>
            </a:r>
          </a:p>
          <a:p>
            <a:r>
              <a:rPr lang="en-US" sz="2400" dirty="0">
                <a:latin typeface="Arial" panose="020B0604020202020204" pitchFamily="34" charset="0"/>
                <a:cs typeface="Arial" panose="020B0604020202020204" pitchFamily="34" charset="0"/>
              </a:rPr>
              <a:t>It is simple to use.</a:t>
            </a:r>
            <a:endParaRPr lang="x-none" sz="2400" dirty="0">
              <a:latin typeface="Arial" panose="020B0604020202020204" pitchFamily="34" charset="0"/>
              <a:cs typeface="Arial" panose="020B0604020202020204" pitchFamily="34" charset="0"/>
            </a:endParaRPr>
          </a:p>
        </p:txBody>
      </p:sp>
      <p:pic>
        <p:nvPicPr>
          <p:cNvPr id="4" name="Picture 3" descr="C:\Users\admin\Desktop\WhatsApp Image 2021-08-13 at 07.49.09.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084"/>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4727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35480" y="3358127"/>
            <a:ext cx="8381260" cy="1054394"/>
          </a:xfrm>
        </p:spPr>
        <p:txBody>
          <a:bodyPr>
            <a:normAutofit fontScale="90000"/>
          </a:bodyPr>
          <a:lstStyle/>
          <a:p>
            <a:r>
              <a:rPr lang="en-US" dirty="0"/>
              <a:t>Impact of artificial intelligence</a:t>
            </a:r>
          </a:p>
        </p:txBody>
      </p:sp>
      <p:pic>
        <p:nvPicPr>
          <p:cNvPr id="4" name="Picture 3" descr="C:\Users\admin\Desktop\WhatsApp Image 2021-08-13 at 07.49.09.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431821" cy="1645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6576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5F8E8-83F2-A945-A9D1-FAD45EF26CD4}"/>
              </a:ext>
            </a:extLst>
          </p:cNvPr>
          <p:cNvSpPr>
            <a:spLocks noGrp="1"/>
          </p:cNvSpPr>
          <p:nvPr>
            <p:ph type="title"/>
          </p:nvPr>
        </p:nvSpPr>
        <p:spPr>
          <a:xfrm>
            <a:off x="2849880" y="243841"/>
            <a:ext cx="3825241" cy="1020323"/>
          </a:xfrm>
        </p:spPr>
        <p:txBody>
          <a:bodyPr anchor="b">
            <a:normAutofit/>
          </a:bodyPr>
          <a:lstStyle/>
          <a:p>
            <a:pPr algn="ctr"/>
            <a:r>
              <a:rPr lang="en-GB" sz="2800" b="1" cap="none" dirty="0">
                <a:latin typeface="Arial" panose="020B0604020202020204" pitchFamily="34" charset="0"/>
                <a:cs typeface="Arial" panose="020B0604020202020204" pitchFamily="34" charset="0"/>
              </a:rPr>
              <a:t>Artificial Intelligence</a:t>
            </a:r>
            <a:endParaRPr lang="en-US" sz="2800"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48A8C7-FDD5-C440-BD30-9EEBC3821222}"/>
              </a:ext>
            </a:extLst>
          </p:cNvPr>
          <p:cNvSpPr>
            <a:spLocks noGrp="1"/>
          </p:cNvSpPr>
          <p:nvPr>
            <p:ph idx="1"/>
          </p:nvPr>
        </p:nvSpPr>
        <p:spPr>
          <a:xfrm>
            <a:off x="1524002" y="1306836"/>
            <a:ext cx="4570855" cy="5027703"/>
          </a:xfrm>
        </p:spPr>
        <p:txBody>
          <a:bodyPr>
            <a:noAutofit/>
          </a:bodyPr>
          <a:lstStyle/>
          <a:p>
            <a:r>
              <a:rPr lang="en-GB" sz="2400" dirty="0">
                <a:latin typeface="Arial" panose="020B0604020202020204" pitchFamily="34" charset="0"/>
                <a:cs typeface="Arial" panose="020B0604020202020204" pitchFamily="34" charset="0"/>
              </a:rPr>
              <a:t>Morrison's use of artificial intelligence to inventory its shops in a bid to improve efficiency and customer service. </a:t>
            </a:r>
          </a:p>
          <a:p>
            <a:r>
              <a:rPr lang="en-GB" sz="2400" dirty="0">
                <a:latin typeface="Arial" panose="020B0604020202020204" pitchFamily="34" charset="0"/>
                <a:cs typeface="Arial" panose="020B0604020202020204" pitchFamily="34" charset="0"/>
              </a:rPr>
              <a:t>Morrison's is rolling out a gadget from tech firm blue yonder that uses synthetic intelligence and system learning to expect precisely what is wanted in every of Morrison's 498 superstores across England, Wales and Scotland.                                (Yonder B, 2021)</a:t>
            </a:r>
          </a:p>
        </p:txBody>
      </p:sp>
      <p:pic>
        <p:nvPicPr>
          <p:cNvPr id="5" name="Picture 4" descr="A picture containing close, projector, control panel&#10;&#10;Description automatically generated">
            <a:extLst>
              <a:ext uri="{FF2B5EF4-FFF2-40B4-BE49-F238E27FC236}">
                <a16:creationId xmlns:a16="http://schemas.microsoft.com/office/drawing/2014/main" id="{A7580783-E2B1-684A-9406-F463DC9172DF}"/>
              </a:ext>
            </a:extLst>
          </p:cNvPr>
          <p:cNvPicPr>
            <a:picLocks noChangeAspect="1"/>
          </p:cNvPicPr>
          <p:nvPr/>
        </p:nvPicPr>
        <p:blipFill rotWithShape="1">
          <a:blip r:embed="rId3"/>
          <a:srcRect l="18322" r="34034" b="1"/>
          <a:stretch/>
        </p:blipFill>
        <p:spPr>
          <a:xfrm>
            <a:off x="6094858" y="10"/>
            <a:ext cx="457200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113"/>
            <a:ext cx="1874520" cy="1268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882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0FFBA-118B-524F-9981-A9A55829DD4C}"/>
              </a:ext>
            </a:extLst>
          </p:cNvPr>
          <p:cNvSpPr>
            <a:spLocks noGrp="1"/>
          </p:cNvSpPr>
          <p:nvPr>
            <p:ph type="title"/>
          </p:nvPr>
        </p:nvSpPr>
        <p:spPr>
          <a:xfrm>
            <a:off x="2849880" y="1"/>
            <a:ext cx="4130040" cy="1956841"/>
          </a:xfrm>
        </p:spPr>
        <p:txBody>
          <a:bodyPr anchor="b">
            <a:normAutofit fontScale="90000"/>
          </a:bodyPr>
          <a:lstStyle/>
          <a:p>
            <a:pPr algn="ctr"/>
            <a:br>
              <a:rPr lang="en-GB" sz="4200" cap="none" dirty="0">
                <a:latin typeface="Arial" panose="020B0604020202020204" pitchFamily="34" charset="0"/>
                <a:cs typeface="Arial" panose="020B0604020202020204" pitchFamily="34" charset="0"/>
              </a:rPr>
            </a:br>
            <a:r>
              <a:rPr lang="en-GB" sz="4200" b="1" cap="none" dirty="0">
                <a:latin typeface="Arial" panose="020B0604020202020204" pitchFamily="34" charset="0"/>
                <a:cs typeface="Arial" panose="020B0604020202020204" pitchFamily="34" charset="0"/>
              </a:rPr>
              <a:t>Sales and Gaps</a:t>
            </a:r>
            <a:br>
              <a:rPr lang="en-GB" sz="4200" b="1" cap="none" dirty="0">
                <a:latin typeface="Arial" panose="020B0604020202020204" pitchFamily="34" charset="0"/>
                <a:cs typeface="Arial" panose="020B0604020202020204" pitchFamily="34" charset="0"/>
              </a:rPr>
            </a:br>
            <a:endParaRPr lang="en-US" sz="4200"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335811-94B3-A246-AD96-A18FA3061BE5}"/>
              </a:ext>
            </a:extLst>
          </p:cNvPr>
          <p:cNvSpPr>
            <a:spLocks noGrp="1"/>
          </p:cNvSpPr>
          <p:nvPr>
            <p:ph idx="1"/>
          </p:nvPr>
        </p:nvSpPr>
        <p:spPr>
          <a:xfrm>
            <a:off x="1851660" y="1882298"/>
            <a:ext cx="4686300" cy="4686142"/>
          </a:xfrm>
        </p:spPr>
        <p:txBody>
          <a:bodyPr>
            <a:noAutofit/>
          </a:bodyPr>
          <a:lstStyle/>
          <a:p>
            <a:r>
              <a:rPr lang="en-US" sz="2400" dirty="0">
                <a:latin typeface="Arial" panose="020B0604020202020204" pitchFamily="34" charset="0"/>
                <a:cs typeface="Arial" panose="020B0604020202020204" pitchFamily="34" charset="0"/>
              </a:rPr>
              <a:t>Morrison's found the technology reduced gaps on shelves by 30%. As virtual buying and selling styles are greater accurately expected, permitting the supermarket to shift more product.                           (Cahill, 2021)</a:t>
            </a:r>
          </a:p>
          <a:p>
            <a:endParaRPr lang="en-US" sz="2400" dirty="0">
              <a:latin typeface="Arial" panose="020B0604020202020204" pitchFamily="34" charset="0"/>
              <a:cs typeface="Arial" panose="020B0604020202020204" pitchFamily="34" charset="0"/>
            </a:endParaRPr>
          </a:p>
        </p:txBody>
      </p:sp>
      <p:pic>
        <p:nvPicPr>
          <p:cNvPr id="5" name="Picture 4" descr="A cell phone next to a shopping cart&#10;&#10;Description automatically generated with medium confidence">
            <a:extLst>
              <a:ext uri="{FF2B5EF4-FFF2-40B4-BE49-F238E27FC236}">
                <a16:creationId xmlns:a16="http://schemas.microsoft.com/office/drawing/2014/main" id="{A6506CDB-9D16-1340-8370-11B8FC01A671}"/>
              </a:ext>
            </a:extLst>
          </p:cNvPr>
          <p:cNvPicPr>
            <a:picLocks noChangeAspect="1"/>
          </p:cNvPicPr>
          <p:nvPr/>
        </p:nvPicPr>
        <p:blipFill rotWithShape="1">
          <a:blip r:embed="rId3"/>
          <a:srcRect l="12117" r="31463"/>
          <a:stretch/>
        </p:blipFill>
        <p:spPr>
          <a:xfrm>
            <a:off x="6827520" y="0"/>
            <a:ext cx="384048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2011679" cy="1523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951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851C-5752-024D-A86C-746A03F7BEF4}"/>
              </a:ext>
            </a:extLst>
          </p:cNvPr>
          <p:cNvSpPr>
            <a:spLocks noGrp="1"/>
          </p:cNvSpPr>
          <p:nvPr>
            <p:ph type="title"/>
          </p:nvPr>
        </p:nvSpPr>
        <p:spPr>
          <a:xfrm>
            <a:off x="3398522" y="506736"/>
            <a:ext cx="3162151" cy="960109"/>
          </a:xfrm>
        </p:spPr>
        <p:txBody>
          <a:bodyPr anchor="b">
            <a:normAutofit fontScale="90000"/>
          </a:bodyPr>
          <a:lstStyle/>
          <a:p>
            <a:r>
              <a:rPr lang="en-GB" sz="3200" b="1" cap="none" dirty="0">
                <a:latin typeface="Arial" panose="020B0604020202020204" pitchFamily="34" charset="0"/>
                <a:cs typeface="Arial" panose="020B0604020202020204" pitchFamily="34" charset="0"/>
              </a:rPr>
              <a:t>Naturally Digital</a:t>
            </a:r>
            <a:br>
              <a:rPr lang="en-GB" sz="3200" cap="none" dirty="0">
                <a:latin typeface="Arial" panose="020B0604020202020204" pitchFamily="34" charset="0"/>
                <a:cs typeface="Arial" panose="020B0604020202020204" pitchFamily="34" charset="0"/>
              </a:rPr>
            </a:br>
            <a:endParaRPr lang="en-US" sz="32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4CDEDE-4A40-014F-BEBF-E39891594E12}"/>
              </a:ext>
            </a:extLst>
          </p:cNvPr>
          <p:cNvSpPr>
            <a:spLocks noGrp="1"/>
          </p:cNvSpPr>
          <p:nvPr>
            <p:ph idx="1"/>
          </p:nvPr>
        </p:nvSpPr>
        <p:spPr>
          <a:xfrm>
            <a:off x="1524000" y="1242219"/>
            <a:ext cx="4861560" cy="5423624"/>
          </a:xfrm>
        </p:spPr>
        <p:txBody>
          <a:bodyPr>
            <a:noAutofit/>
          </a:bodyPr>
          <a:lstStyle/>
          <a:p>
            <a:r>
              <a:rPr lang="en-GB" sz="2600" dirty="0">
                <a:latin typeface="Arial" panose="020B0604020202020204" pitchFamily="34" charset="0"/>
                <a:cs typeface="Arial" panose="020B0604020202020204" pitchFamily="34" charset="0"/>
              </a:rPr>
              <a:t>Morrison's digitising the customer buying ride through tasks together with a scan and cross app and creation of a loyalty app for ‘more’ card holders. Technology assisting Morrison's to improve verbal exchange, carrier and availability whilst supporting to reduce stock loss and wasted attempt.(Morrison’s PLC, 2021)</a:t>
            </a:r>
          </a:p>
          <a:p>
            <a:pPr marL="0" indent="0">
              <a:buNone/>
            </a:pPr>
            <a:br>
              <a:rPr lang="en-GB" sz="2600" dirty="0">
                <a:latin typeface="Arial" panose="020B06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pic>
        <p:nvPicPr>
          <p:cNvPr id="5" name="Picture 4" descr="A picture containing text, keyboard, computer, indoor&#10;&#10;Description automatically generated">
            <a:extLst>
              <a:ext uri="{FF2B5EF4-FFF2-40B4-BE49-F238E27FC236}">
                <a16:creationId xmlns:a16="http://schemas.microsoft.com/office/drawing/2014/main" id="{F3AFD0D4-3D31-0A45-9719-CA48F5719161}"/>
              </a:ext>
            </a:extLst>
          </p:cNvPr>
          <p:cNvPicPr>
            <a:picLocks noChangeAspect="1"/>
          </p:cNvPicPr>
          <p:nvPr/>
        </p:nvPicPr>
        <p:blipFill rotWithShape="1">
          <a:blip r:embed="rId3"/>
          <a:srcRect r="33047" b="-1"/>
          <a:stretch/>
        </p:blipFill>
        <p:spPr>
          <a:xfrm>
            <a:off x="6385560" y="10"/>
            <a:ext cx="428129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3" y="0"/>
            <a:ext cx="1874520" cy="1268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642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851C-5752-024D-A86C-746A03F7BEF4}"/>
              </a:ext>
            </a:extLst>
          </p:cNvPr>
          <p:cNvSpPr>
            <a:spLocks noGrp="1"/>
          </p:cNvSpPr>
          <p:nvPr>
            <p:ph type="title"/>
          </p:nvPr>
        </p:nvSpPr>
        <p:spPr>
          <a:xfrm>
            <a:off x="3261360" y="260740"/>
            <a:ext cx="3307080" cy="1187061"/>
          </a:xfrm>
        </p:spPr>
        <p:txBody>
          <a:bodyPr anchor="b">
            <a:normAutofit fontScale="90000"/>
          </a:bodyPr>
          <a:lstStyle/>
          <a:p>
            <a:pPr algn="ctr"/>
            <a:br>
              <a:rPr lang="en-GB" sz="3400" b="1" cap="none" dirty="0">
                <a:latin typeface="Arial" panose="020B0604020202020204" pitchFamily="34" charset="0"/>
                <a:cs typeface="Arial" panose="020B0604020202020204" pitchFamily="34" charset="0"/>
              </a:rPr>
            </a:br>
            <a:r>
              <a:rPr lang="en-GB" sz="3400" b="1" cap="none" dirty="0">
                <a:latin typeface="Arial" panose="020B0604020202020204" pitchFamily="34" charset="0"/>
                <a:cs typeface="Arial" panose="020B0604020202020204" pitchFamily="34" charset="0"/>
              </a:rPr>
              <a:t>Protecting Information</a:t>
            </a:r>
            <a:br>
              <a:rPr lang="en-GB" sz="3400" cap="none" dirty="0">
                <a:latin typeface="Arial" panose="020B0604020202020204" pitchFamily="34" charset="0"/>
                <a:cs typeface="Arial" panose="020B0604020202020204" pitchFamily="34" charset="0"/>
              </a:rPr>
            </a:br>
            <a:endParaRPr lang="en-US" sz="34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4CDEDE-4A40-014F-BEBF-E39891594E12}"/>
              </a:ext>
            </a:extLst>
          </p:cNvPr>
          <p:cNvSpPr>
            <a:spLocks noGrp="1"/>
          </p:cNvSpPr>
          <p:nvPr>
            <p:ph idx="1"/>
          </p:nvPr>
        </p:nvSpPr>
        <p:spPr>
          <a:xfrm>
            <a:off x="1524001" y="1386840"/>
            <a:ext cx="4570857" cy="4572000"/>
          </a:xfrm>
        </p:spPr>
        <p:txBody>
          <a:bodyPr>
            <a:noAutofit/>
          </a:bodyPr>
          <a:lstStyle/>
          <a:p>
            <a:r>
              <a:rPr lang="en-US" sz="2400" dirty="0">
                <a:latin typeface="Arial" panose="020B0604020202020204" pitchFamily="34" charset="0"/>
                <a:cs typeface="Arial" panose="020B0604020202020204" pitchFamily="34" charset="0"/>
              </a:rPr>
              <a:t>Technology has been impacted in Morrison's to protect the customers and corporation records. This is a vital precedence for the supermarket chain, and this is more so a good way to meet the clients’ expectancies and to comply with the law. </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Mandia</a:t>
            </a:r>
            <a:r>
              <a:rPr lang="en-GB" sz="2400" dirty="0">
                <a:latin typeface="Arial" panose="020B0604020202020204" pitchFamily="34" charset="0"/>
                <a:cs typeface="Arial" panose="020B0604020202020204" pitchFamily="34" charset="0"/>
              </a:rPr>
              <a:t>, 2021)</a:t>
            </a:r>
            <a:r>
              <a:rPr lang="en-US" sz="2400" dirty="0">
                <a:latin typeface="Arial" panose="020B0604020202020204" pitchFamily="34" charset="0"/>
                <a:cs typeface="Arial" panose="020B0604020202020204" pitchFamily="34" charset="0"/>
              </a:rPr>
              <a:t>                                </a:t>
            </a:r>
          </a:p>
        </p:txBody>
      </p:sp>
      <p:pic>
        <p:nvPicPr>
          <p:cNvPr id="5" name="Picture 4" descr="A person looking at a computer screen&#10;&#10;Description automatically generated with medium confidence">
            <a:extLst>
              <a:ext uri="{FF2B5EF4-FFF2-40B4-BE49-F238E27FC236}">
                <a16:creationId xmlns:a16="http://schemas.microsoft.com/office/drawing/2014/main" id="{5EE73C97-5346-C349-850C-F0F8A1412622}"/>
              </a:ext>
            </a:extLst>
          </p:cNvPr>
          <p:cNvPicPr>
            <a:picLocks noChangeAspect="1"/>
          </p:cNvPicPr>
          <p:nvPr/>
        </p:nvPicPr>
        <p:blipFill rotWithShape="1">
          <a:blip r:embed="rId3"/>
          <a:srcRect r="28283"/>
          <a:stretch/>
        </p:blipFill>
        <p:spPr>
          <a:xfrm>
            <a:off x="6094858" y="10"/>
            <a:ext cx="457200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C:\Users\admin\Desktop\WhatsApp Image 2021-08-13 at 07.49.09.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874520" cy="1158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0081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20240" y="3236207"/>
            <a:ext cx="8381260" cy="1054394"/>
          </a:xfrm>
        </p:spPr>
        <p:txBody>
          <a:bodyPr/>
          <a:lstStyle/>
          <a:p>
            <a:r>
              <a:rPr lang="en-US" dirty="0"/>
              <a:t>Lessons learned</a:t>
            </a:r>
          </a:p>
        </p:txBody>
      </p:sp>
      <p:pic>
        <p:nvPicPr>
          <p:cNvPr id="4" name="Picture 3" descr="C:\Users\admin\Desktop\WhatsApp Image 2021-08-13 at 07.49.09.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011679"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5045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9286" y="639315"/>
            <a:ext cx="8232913" cy="1293028"/>
          </a:xfrm>
        </p:spPr>
        <p:txBody>
          <a:bodyPr>
            <a:normAutofit/>
          </a:bodyPr>
          <a:lstStyle/>
          <a:p>
            <a:pPr algn="ctr"/>
            <a:r>
              <a:rPr lang="en-US" cap="none" dirty="0">
                <a:latin typeface="Arial" panose="020B0604020202020204" pitchFamily="34" charset="0"/>
                <a:cs typeface="Arial" panose="020B0604020202020204" pitchFamily="34" charset="0"/>
              </a:rPr>
              <a:t>Lessons Learnt from Use of Artificial Technology in Morrisons</a:t>
            </a:r>
          </a:p>
        </p:txBody>
      </p:sp>
      <p:sp>
        <p:nvSpPr>
          <p:cNvPr id="3" name="Content Placeholder 2"/>
          <p:cNvSpPr>
            <a:spLocks noGrp="1"/>
          </p:cNvSpPr>
          <p:nvPr>
            <p:ph idx="1"/>
          </p:nvPr>
        </p:nvSpPr>
        <p:spPr/>
        <p:txBody>
          <a:bodyPr>
            <a:normAutofit/>
          </a:bodyPr>
          <a:lstStyle/>
          <a:p>
            <a:r>
              <a:rPr lang="en-US" sz="2400" cap="none" dirty="0">
                <a:latin typeface="Arial" panose="020B0604020202020204" pitchFamily="34" charset="0"/>
                <a:cs typeface="Arial" panose="020B0604020202020204" pitchFamily="34" charset="0"/>
              </a:rPr>
              <a:t>The following are some fundamental principles that have stayed true from the early years of information technology usage in the retail sector:</a:t>
            </a:r>
          </a:p>
          <a:p>
            <a:r>
              <a:rPr lang="en-US" sz="2400" cap="none" dirty="0">
                <a:latin typeface="Arial" panose="020B0604020202020204" pitchFamily="34" charset="0"/>
                <a:cs typeface="Arial" panose="020B0604020202020204" pitchFamily="34" charset="0"/>
              </a:rPr>
              <a:t>Customers must have access to cutting-edge technologies. Customers are not going to accept negative change.</a:t>
            </a:r>
          </a:p>
          <a:p>
            <a:r>
              <a:rPr lang="en-US" sz="2400" cap="none" dirty="0">
                <a:latin typeface="Arial" panose="020B0604020202020204" pitchFamily="34" charset="0"/>
                <a:cs typeface="Arial" panose="020B0604020202020204" pitchFamily="34" charset="0"/>
              </a:rPr>
              <a:t>Business operations must be aided by the use of information technology. As a consequence, selecting and creating an acceptable process is a key prerequisite for the (economic) effectiveness of artificial intelligence adoption.</a:t>
            </a:r>
          </a:p>
        </p:txBody>
      </p:sp>
      <p:pic>
        <p:nvPicPr>
          <p:cNvPr id="4" name="Picture 3" descr="C:\Users\admin\Desktop\WhatsApp Image 2021-08-13 at 07.49.09.jpeg">
            <a:extLst>
              <a:ext uri="{FF2B5EF4-FFF2-40B4-BE49-F238E27FC236}">
                <a16:creationId xmlns:a16="http://schemas.microsoft.com/office/drawing/2014/main" id="{3177CA15-667A-4F9D-8180-F6D32DF541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630017"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484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052" y="639315"/>
            <a:ext cx="8610600" cy="1293028"/>
          </a:xfrm>
        </p:spPr>
        <p:txBody>
          <a:bodyPr/>
          <a:lstStyle/>
          <a:p>
            <a:pPr algn="ctr"/>
            <a:r>
              <a:rPr lang="en-US" cap="none" dirty="0">
                <a:latin typeface="Arial" panose="020B0604020202020204" pitchFamily="34" charset="0"/>
                <a:cs typeface="Arial" panose="020B0604020202020204" pitchFamily="34" charset="0"/>
              </a:rPr>
              <a:t>Lessons Learned</a:t>
            </a:r>
          </a:p>
        </p:txBody>
      </p:sp>
      <p:sp>
        <p:nvSpPr>
          <p:cNvPr id="3" name="Content Placeholder 2"/>
          <p:cNvSpPr>
            <a:spLocks noGrp="1"/>
          </p:cNvSpPr>
          <p:nvPr>
            <p:ph idx="1"/>
          </p:nvPr>
        </p:nvSpPr>
        <p:spPr/>
        <p:txBody>
          <a:bodyPr>
            <a:normAutofit/>
          </a:bodyPr>
          <a:lstStyle/>
          <a:p>
            <a:r>
              <a:rPr lang="en-US" sz="2400" cap="none" dirty="0">
                <a:latin typeface="Arial" panose="020B0604020202020204" pitchFamily="34" charset="0"/>
                <a:cs typeface="Arial" panose="020B0604020202020204" pitchFamily="34" charset="0"/>
              </a:rPr>
              <a:t>Prioritization should be focused on the financial value of business processes rather than the simplicity of technology execution.</a:t>
            </a:r>
          </a:p>
          <a:p>
            <a:r>
              <a:rPr lang="en-US" sz="2400" cap="none" dirty="0">
                <a:latin typeface="Arial" panose="020B0604020202020204" pitchFamily="34" charset="0"/>
                <a:cs typeface="Arial" panose="020B0604020202020204" pitchFamily="34" charset="0"/>
              </a:rPr>
              <a:t>Cost reductions from new technology are usually realized only in the long term, especially when larger investments are involved.</a:t>
            </a:r>
          </a:p>
          <a:p>
            <a:r>
              <a:rPr lang="en-US" sz="2400" cap="none" dirty="0">
                <a:latin typeface="Arial" panose="020B0604020202020204" pitchFamily="34" charset="0"/>
                <a:cs typeface="Arial" panose="020B0604020202020204" pitchFamily="34" charset="0"/>
              </a:rPr>
              <a:t>Higher requirements, such as growing quantities that would have been impossible to handle without new technology, often drive technology acceptance.</a:t>
            </a:r>
          </a:p>
        </p:txBody>
      </p:sp>
      <p:pic>
        <p:nvPicPr>
          <p:cNvPr id="4" name="Picture 3" descr="C:\Users\admin\Desktop\WhatsApp Image 2021-08-13 at 07.49.09.jpeg">
            <a:extLst>
              <a:ext uri="{FF2B5EF4-FFF2-40B4-BE49-F238E27FC236}">
                <a16:creationId xmlns:a16="http://schemas.microsoft.com/office/drawing/2014/main" id="{5A9F7452-1E26-4137-9CC0-440BD823EC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2011679"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674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3548" y="639315"/>
            <a:ext cx="8610600" cy="1293028"/>
          </a:xfrm>
        </p:spPr>
        <p:txBody>
          <a:bodyPr/>
          <a:lstStyle/>
          <a:p>
            <a:pPr algn="ctr"/>
            <a:r>
              <a:rPr lang="en-US" cap="none" dirty="0">
                <a:latin typeface="Arial" panose="020B0604020202020204" pitchFamily="34" charset="0"/>
                <a:cs typeface="Arial" panose="020B0604020202020204" pitchFamily="34" charset="0"/>
              </a:rPr>
              <a:t>Lesson Learned</a:t>
            </a:r>
          </a:p>
        </p:txBody>
      </p:sp>
      <p:sp>
        <p:nvSpPr>
          <p:cNvPr id="3" name="Content Placeholder 2"/>
          <p:cNvSpPr>
            <a:spLocks noGrp="1"/>
          </p:cNvSpPr>
          <p:nvPr>
            <p:ph idx="1"/>
          </p:nvPr>
        </p:nvSpPr>
        <p:spPr/>
        <p:txBody>
          <a:bodyPr>
            <a:normAutofit/>
          </a:bodyPr>
          <a:lstStyle/>
          <a:p>
            <a:r>
              <a:rPr lang="en-US" sz="2400" cap="none" dirty="0">
                <a:latin typeface="Arial" panose="020B0604020202020204" pitchFamily="34" charset="0"/>
                <a:cs typeface="Arial" panose="020B0604020202020204" pitchFamily="34" charset="0"/>
              </a:rPr>
              <a:t>You are not as unusual as you think when it comes to "innovation."</a:t>
            </a:r>
          </a:p>
          <a:p>
            <a:r>
              <a:rPr lang="en-US" sz="2400" cap="none" dirty="0">
                <a:latin typeface="Arial" panose="020B0604020202020204" pitchFamily="34" charset="0"/>
                <a:cs typeface="Arial" panose="020B0604020202020204" pitchFamily="34" charset="0"/>
              </a:rPr>
              <a:t>The distribution channel determines your target audience.</a:t>
            </a:r>
          </a:p>
          <a:p>
            <a:r>
              <a:rPr lang="en-US" sz="2400" cap="none" dirty="0">
                <a:latin typeface="Arial" panose="020B0604020202020204" pitchFamily="34" charset="0"/>
                <a:cs typeface="Arial" panose="020B0604020202020204" pitchFamily="34" charset="0"/>
              </a:rPr>
              <a:t>Enable your company to stand out by challenging the industry.</a:t>
            </a:r>
          </a:p>
          <a:p>
            <a:r>
              <a:rPr lang="en-US" sz="2400" cap="none" dirty="0">
                <a:latin typeface="Arial" panose="020B0604020202020204" pitchFamily="34" charset="0"/>
                <a:cs typeface="Arial" panose="020B0604020202020204" pitchFamily="34" charset="0"/>
              </a:rPr>
              <a:t>Technology is still evolving and will continue to do so.</a:t>
            </a:r>
          </a:p>
        </p:txBody>
      </p:sp>
      <p:pic>
        <p:nvPicPr>
          <p:cNvPr id="4" name="Picture 3" descr="C:\Users\admin\Desktop\WhatsApp Image 2021-08-13 at 07.49.09.jpeg">
            <a:extLst>
              <a:ext uri="{FF2B5EF4-FFF2-40B4-BE49-F238E27FC236}">
                <a16:creationId xmlns:a16="http://schemas.microsoft.com/office/drawing/2014/main" id="{E77979AC-D4E3-4ADF-B82A-0AAE1AF8FB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2011679"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249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817" y="639315"/>
            <a:ext cx="8610600" cy="1293028"/>
          </a:xfrm>
        </p:spPr>
        <p:txBody>
          <a:bodyPr/>
          <a:lstStyle/>
          <a:p>
            <a:pPr algn="ctr"/>
            <a:r>
              <a:rPr lang="en-US" cap="none" dirty="0"/>
              <a:t>Lesson Learned</a:t>
            </a:r>
          </a:p>
        </p:txBody>
      </p:sp>
      <p:sp>
        <p:nvSpPr>
          <p:cNvPr id="3" name="Content Placeholder 2"/>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You are not as unusual as you think when it comes to "innovation."</a:t>
            </a:r>
          </a:p>
          <a:p>
            <a:r>
              <a:rPr lang="en-US" sz="2400" dirty="0">
                <a:latin typeface="Arial" panose="020B0604020202020204" pitchFamily="34" charset="0"/>
                <a:cs typeface="Arial" panose="020B0604020202020204" pitchFamily="34" charset="0"/>
              </a:rPr>
              <a:t>The distribution channel determines your target audience.</a:t>
            </a:r>
          </a:p>
          <a:p>
            <a:r>
              <a:rPr lang="en-US" sz="2400" dirty="0">
                <a:latin typeface="Arial" panose="020B0604020202020204" pitchFamily="34" charset="0"/>
                <a:cs typeface="Arial" panose="020B0604020202020204" pitchFamily="34" charset="0"/>
              </a:rPr>
              <a:t>Enable your company to stand out by challenging the industry.</a:t>
            </a:r>
          </a:p>
          <a:p>
            <a:r>
              <a:rPr lang="en-US" sz="2400" dirty="0">
                <a:latin typeface="Arial" panose="020B0604020202020204" pitchFamily="34" charset="0"/>
                <a:cs typeface="Arial" panose="020B0604020202020204" pitchFamily="34" charset="0"/>
              </a:rPr>
              <a:t>Technology is still evolving and will continue to do so.</a:t>
            </a:r>
          </a:p>
        </p:txBody>
      </p:sp>
      <p:pic>
        <p:nvPicPr>
          <p:cNvPr id="4" name="Picture 3" descr="C:\Users\admin\Desktop\WhatsApp Image 2021-08-13 at 07.49.09.jpeg">
            <a:extLst>
              <a:ext uri="{FF2B5EF4-FFF2-40B4-BE49-F238E27FC236}">
                <a16:creationId xmlns:a16="http://schemas.microsoft.com/office/drawing/2014/main" id="{512417F6-DBA3-4E14-B253-7A6DABEC6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2011679"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80112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5826" y="459573"/>
            <a:ext cx="8610600" cy="1293028"/>
          </a:xfrm>
        </p:spPr>
        <p:txBody>
          <a:bodyPr/>
          <a:lstStyle/>
          <a:p>
            <a:pPr algn="ctr"/>
            <a:r>
              <a:rPr lang="en-US" cap="none"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Artificial intelligence is changing the retail industry and has a big effect on financial relationships and growth of Companies like Morrisons.</a:t>
            </a:r>
          </a:p>
          <a:p>
            <a:r>
              <a:rPr lang="en-US" sz="2400" dirty="0">
                <a:latin typeface="Arial" panose="020B0604020202020204" pitchFamily="34" charset="0"/>
                <a:cs typeface="Arial" panose="020B0604020202020204" pitchFamily="34" charset="0"/>
              </a:rPr>
              <a:t>Artificial Intelligence has become "more of a norm rather than an exception in many developed countries" since it is the most cost-effective way of providing retail services services.</a:t>
            </a:r>
          </a:p>
        </p:txBody>
      </p:sp>
      <p:pic>
        <p:nvPicPr>
          <p:cNvPr id="4" name="Picture 3" descr="C:\Users\admin\Desktop\WhatsApp Image 2021-08-13 at 07.49.09.jpeg">
            <a:extLst>
              <a:ext uri="{FF2B5EF4-FFF2-40B4-BE49-F238E27FC236}">
                <a16:creationId xmlns:a16="http://schemas.microsoft.com/office/drawing/2014/main" id="{F3AA6023-9A79-4FCF-BFF3-85F75D3D90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2011679"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8128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D2DD52-BC2E-48F9-9E93-F590397AD91D}"/>
              </a:ext>
            </a:extLst>
          </p:cNvPr>
          <p:cNvSpPr txBox="1"/>
          <p:nvPr/>
        </p:nvSpPr>
        <p:spPr>
          <a:xfrm>
            <a:off x="530087" y="1672325"/>
            <a:ext cx="11330609" cy="5693866"/>
          </a:xfrm>
          <a:prstGeom prst="rect">
            <a:avLst/>
          </a:prstGeom>
          <a:noFill/>
        </p:spPr>
        <p:txBody>
          <a:bodyPr wrap="square" rtlCol="0">
            <a:spAutoFit/>
          </a:bodyPr>
          <a:lstStyle/>
          <a:p>
            <a:pPr marL="285750" indent="-285750">
              <a:spcAft>
                <a:spcPts val="800"/>
              </a:spcAft>
              <a:buFont typeface="Wingdings" panose="05000000000000000000" pitchFamily="2" charset="2"/>
              <a:buChar char="v"/>
            </a:pPr>
            <a:r>
              <a:rPr lang="en-US" dirty="0">
                <a:latin typeface="Arial" panose="020B0604020202020204" pitchFamily="34" charset="0"/>
                <a:ea typeface="Calibri" panose="020F0502020204030204" pitchFamily="34" charset="0"/>
                <a:cs typeface="Arial" panose="020B0604020202020204" pitchFamily="34" charset="0"/>
              </a:rPr>
              <a:t>Bamford, V., 2012. </a:t>
            </a:r>
            <a:r>
              <a:rPr lang="en-US" i="1" dirty="0">
                <a:latin typeface="Arial" panose="020B0604020202020204" pitchFamily="34" charset="0"/>
                <a:ea typeface="Calibri" panose="020F0502020204030204" pitchFamily="34" charset="0"/>
                <a:cs typeface="Arial" panose="020B0604020202020204" pitchFamily="34" charset="0"/>
              </a:rPr>
              <a:t>Morrisons to take wine online</a:t>
            </a:r>
            <a:r>
              <a:rPr lang="en-US" dirty="0">
                <a:latin typeface="Arial" panose="020B0604020202020204" pitchFamily="34" charset="0"/>
                <a:ea typeface="Calibri" panose="020F0502020204030204" pitchFamily="34" charset="0"/>
                <a:cs typeface="Arial" panose="020B0604020202020204" pitchFamily="34" charset="0"/>
              </a:rPr>
              <a:t>. [online] The Grocer. Available at: </a:t>
            </a:r>
            <a:r>
              <a:rPr lang="en-US"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2"/>
              </a:rPr>
              <a:t>https://www.thegrocer.co.uk/morrisons-to-take-wine-online-with-cellar-site/233424.article</a:t>
            </a:r>
            <a:r>
              <a:rPr lang="en-US" dirty="0">
                <a:latin typeface="Arial" panose="020B0604020202020204" pitchFamily="34" charset="0"/>
                <a:ea typeface="Calibri" panose="020F0502020204030204" pitchFamily="34" charset="0"/>
                <a:cs typeface="Arial" panose="020B0604020202020204" pitchFamily="34" charset="0"/>
              </a:rPr>
              <a:t> [Accessed 30 July 2021].</a:t>
            </a:r>
          </a:p>
          <a:p>
            <a:pPr marL="285750" indent="-285750">
              <a:spcAft>
                <a:spcPts val="800"/>
              </a:spcAft>
              <a:buFont typeface="Wingdings" panose="05000000000000000000" pitchFamily="2" charset="2"/>
              <a:buChar char="v"/>
            </a:pPr>
            <a:r>
              <a:rPr lang="en-US" dirty="0">
                <a:latin typeface="Arial" panose="020B0604020202020204" pitchFamily="34" charset="0"/>
                <a:ea typeface="Calibri" panose="020F0502020204030204" pitchFamily="34" charset="0"/>
                <a:cs typeface="Arial" panose="020B0604020202020204" pitchFamily="34" charset="0"/>
              </a:rPr>
              <a:t>BBC. 2013. </a:t>
            </a:r>
            <a:r>
              <a:rPr lang="en-US" i="1" dirty="0">
                <a:latin typeface="Arial" panose="020B0604020202020204" pitchFamily="34" charset="0"/>
                <a:ea typeface="Calibri" panose="020F0502020204030204" pitchFamily="34" charset="0"/>
                <a:cs typeface="Arial" panose="020B0604020202020204" pitchFamily="34" charset="0"/>
              </a:rPr>
              <a:t>Morrisons to offer online shopping in Ocado deal</a:t>
            </a:r>
            <a:r>
              <a:rPr lang="en-US" dirty="0">
                <a:latin typeface="Arial" panose="020B0604020202020204" pitchFamily="34" charset="0"/>
                <a:ea typeface="Calibri" panose="020F0502020204030204" pitchFamily="34" charset="0"/>
                <a:cs typeface="Arial" panose="020B0604020202020204" pitchFamily="34" charset="0"/>
              </a:rPr>
              <a:t>. [online] Available at: </a:t>
            </a:r>
            <a:r>
              <a:rPr lang="en-US"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https://www.bbc.com/news/business-22564676</a:t>
            </a:r>
            <a:r>
              <a:rPr lang="en-US" dirty="0">
                <a:latin typeface="Arial" panose="020B0604020202020204" pitchFamily="34" charset="0"/>
                <a:ea typeface="Calibri" panose="020F0502020204030204" pitchFamily="34" charset="0"/>
                <a:cs typeface="Arial" panose="020B0604020202020204" pitchFamily="34" charset="0"/>
              </a:rPr>
              <a:t> [Accessed 30 July 2021].</a:t>
            </a:r>
          </a:p>
          <a:p>
            <a:pPr marL="285750" indent="-285750">
              <a:spcAft>
                <a:spcPts val="800"/>
              </a:spcAft>
              <a:buFont typeface="Wingdings" panose="05000000000000000000" pitchFamily="2" charset="2"/>
              <a:buChar char="v"/>
            </a:pPr>
            <a:r>
              <a:rPr lang="en-US" dirty="0">
                <a:latin typeface="Arial" panose="020B0604020202020204" pitchFamily="34" charset="0"/>
                <a:ea typeface="Calibri" panose="020F0502020204030204" pitchFamily="34" charset="0"/>
                <a:cs typeface="Arial" panose="020B0604020202020204" pitchFamily="34" charset="0"/>
              </a:rPr>
              <a:t>BBC. 2015. </a:t>
            </a:r>
            <a:r>
              <a:rPr lang="en-US" i="1" dirty="0">
                <a:latin typeface="Arial" panose="020B0604020202020204" pitchFamily="34" charset="0"/>
                <a:ea typeface="Calibri" panose="020F0502020204030204" pitchFamily="34" charset="0"/>
                <a:cs typeface="Arial" panose="020B0604020202020204" pitchFamily="34" charset="0"/>
              </a:rPr>
              <a:t>Morrisons names David Potts as new chief executive</a:t>
            </a:r>
            <a:r>
              <a:rPr lang="en-US" dirty="0">
                <a:latin typeface="Arial" panose="020B0604020202020204" pitchFamily="34" charset="0"/>
                <a:ea typeface="Calibri" panose="020F0502020204030204" pitchFamily="34" charset="0"/>
                <a:cs typeface="Arial" panose="020B0604020202020204" pitchFamily="34" charset="0"/>
              </a:rPr>
              <a:t>. [online] Available at: </a:t>
            </a:r>
            <a:r>
              <a:rPr lang="en-US"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4"/>
              </a:rPr>
              <a:t>https://www.bbc.com/news/business-31618375</a:t>
            </a:r>
            <a:r>
              <a:rPr lang="en-US" dirty="0">
                <a:latin typeface="Arial" panose="020B0604020202020204" pitchFamily="34" charset="0"/>
                <a:ea typeface="Calibri" panose="020F0502020204030204" pitchFamily="34" charset="0"/>
                <a:cs typeface="Arial" panose="020B0604020202020204" pitchFamily="34" charset="0"/>
              </a:rPr>
              <a:t> [Accessed 30 July 2021].</a:t>
            </a:r>
          </a:p>
          <a:p>
            <a:pPr marL="285750" indent="-285750">
              <a:spcAft>
                <a:spcPts val="800"/>
              </a:spcAft>
              <a:buFont typeface="Wingdings" panose="05000000000000000000" pitchFamily="2" charset="2"/>
              <a:buChar char="v"/>
            </a:pPr>
            <a:r>
              <a:rPr lang="en-US" dirty="0">
                <a:latin typeface="Arial" panose="020B0604020202020204" pitchFamily="34" charset="0"/>
                <a:ea typeface="Calibri" panose="020F0502020204030204" pitchFamily="34" charset="0"/>
                <a:cs typeface="Arial" panose="020B0604020202020204" pitchFamily="34" charset="0"/>
              </a:rPr>
              <a:t>Cahill, H., 2021. </a:t>
            </a:r>
            <a:r>
              <a:rPr lang="en-US" dirty="0" err="1">
                <a:latin typeface="Arial" panose="020B0604020202020204" pitchFamily="34" charset="0"/>
                <a:ea typeface="Calibri" panose="020F0502020204030204" pitchFamily="34" charset="0"/>
                <a:cs typeface="Arial" panose="020B0604020202020204" pitchFamily="34" charset="0"/>
              </a:rPr>
              <a:t>Roboshop</a:t>
            </a:r>
            <a:r>
              <a:rPr lang="en-US" dirty="0">
                <a:latin typeface="Arial" panose="020B0604020202020204" pitchFamily="34" charset="0"/>
                <a:ea typeface="Calibri" panose="020F0502020204030204" pitchFamily="34" charset="0"/>
                <a:cs typeface="Arial" panose="020B0604020202020204" pitchFamily="34" charset="0"/>
              </a:rPr>
              <a:t>: How Morrisons is using artificial intelligence to stock its shops. [online] </a:t>
            </a:r>
            <a:r>
              <a:rPr lang="en-US" dirty="0" err="1">
                <a:latin typeface="Arial" panose="020B0604020202020204" pitchFamily="34" charset="0"/>
                <a:ea typeface="Calibri" panose="020F0502020204030204" pitchFamily="34" charset="0"/>
                <a:cs typeface="Arial" panose="020B0604020202020204" pitchFamily="34" charset="0"/>
              </a:rPr>
              <a:t>CityAM</a:t>
            </a:r>
            <a:r>
              <a:rPr lang="en-US" dirty="0">
                <a:latin typeface="Arial" panose="020B0604020202020204" pitchFamily="34" charset="0"/>
                <a:ea typeface="Calibri" panose="020F0502020204030204" pitchFamily="34" charset="0"/>
                <a:cs typeface="Arial" panose="020B0604020202020204" pitchFamily="34" charset="0"/>
              </a:rPr>
              <a:t>. Available at: </a:t>
            </a:r>
            <a:r>
              <a:rPr lang="en-US"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5"/>
              </a:rPr>
              <a:t>https://www.cityam.com/roboshop-morrisons-using-artificial-intelligence-stock-its/</a:t>
            </a:r>
            <a:r>
              <a:rPr lang="en-US" dirty="0">
                <a:latin typeface="Arial" panose="020B0604020202020204" pitchFamily="34" charset="0"/>
                <a:ea typeface="Calibri" panose="020F0502020204030204" pitchFamily="34" charset="0"/>
                <a:cs typeface="Arial" panose="020B0604020202020204" pitchFamily="34" charset="0"/>
              </a:rPr>
              <a:t> [Accessed 10 August 2021].</a:t>
            </a:r>
          </a:p>
          <a:p>
            <a:pPr marL="285750" indent="-285750">
              <a:spcAft>
                <a:spcPts val="800"/>
              </a:spcAft>
              <a:buFont typeface="Wingdings" panose="05000000000000000000" pitchFamily="2" charset="2"/>
              <a:buChar char="v"/>
            </a:pPr>
            <a:r>
              <a:rPr lang="en-US" dirty="0">
                <a:latin typeface="Arial" panose="020B0604020202020204" pitchFamily="34" charset="0"/>
                <a:ea typeface="Calibri" panose="020F0502020204030204" pitchFamily="34" charset="0"/>
                <a:cs typeface="Arial" panose="020B0604020202020204" pitchFamily="34" charset="0"/>
              </a:rPr>
              <a:t>James, J., 2020. </a:t>
            </a:r>
            <a:r>
              <a:rPr lang="en-US" i="1" dirty="0">
                <a:latin typeface="Arial" panose="020B0604020202020204" pitchFamily="34" charset="0"/>
                <a:ea typeface="Calibri" panose="020F0502020204030204" pitchFamily="34" charset="0"/>
                <a:cs typeface="Arial" panose="020B0604020202020204" pitchFamily="34" charset="0"/>
              </a:rPr>
              <a:t>Morrisons launches new 'doorstep delivery' service for the vulnerable and elderly</a:t>
            </a:r>
            <a:r>
              <a:rPr lang="en-US" dirty="0">
                <a:latin typeface="Arial" panose="020B0604020202020204" pitchFamily="34" charset="0"/>
                <a:ea typeface="Calibri" panose="020F0502020204030204" pitchFamily="34" charset="0"/>
                <a:cs typeface="Arial" panose="020B0604020202020204" pitchFamily="34" charset="0"/>
              </a:rPr>
              <a:t>. [online] </a:t>
            </a:r>
            <a:r>
              <a:rPr lang="en-US" dirty="0" err="1">
                <a:latin typeface="Arial" panose="020B0604020202020204" pitchFamily="34" charset="0"/>
                <a:ea typeface="Calibri" panose="020F0502020204030204" pitchFamily="34" charset="0"/>
                <a:cs typeface="Arial" panose="020B0604020202020204" pitchFamily="34" charset="0"/>
              </a:rPr>
              <a:t>Kentlive</a:t>
            </a:r>
            <a:r>
              <a:rPr lang="en-US" dirty="0">
                <a:latin typeface="Arial" panose="020B0604020202020204" pitchFamily="34" charset="0"/>
                <a:ea typeface="Calibri" panose="020F0502020204030204" pitchFamily="34" charset="0"/>
                <a:cs typeface="Arial" panose="020B0604020202020204" pitchFamily="34" charset="0"/>
              </a:rPr>
              <a:t>. Available at: </a:t>
            </a:r>
            <a:r>
              <a:rPr lang="en-US"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6"/>
              </a:rPr>
              <a:t>https://www.kentlive.news/whats-on/shopping/morrisons-launches-new-doorstep-delivery-4199580</a:t>
            </a:r>
            <a:r>
              <a:rPr lang="en-US" dirty="0">
                <a:latin typeface="Arial" panose="020B0604020202020204" pitchFamily="34" charset="0"/>
                <a:ea typeface="Calibri" panose="020F0502020204030204" pitchFamily="34" charset="0"/>
                <a:cs typeface="Arial" panose="020B0604020202020204" pitchFamily="34" charset="0"/>
              </a:rPr>
              <a:t> [Accessed 30 July 2021].</a:t>
            </a:r>
          </a:p>
          <a:p>
            <a:pPr marL="285750" indent="-285750">
              <a:spcAft>
                <a:spcPts val="800"/>
              </a:spcAft>
              <a:buFont typeface="Wingdings" panose="05000000000000000000" pitchFamily="2" charset="2"/>
              <a:buChar char="v"/>
            </a:pPr>
            <a:r>
              <a:rPr lang="en-US" dirty="0" err="1">
                <a:latin typeface="Arial" panose="020B0604020202020204" pitchFamily="34" charset="0"/>
                <a:ea typeface="Calibri" panose="020F0502020204030204" pitchFamily="34" charset="0"/>
                <a:cs typeface="Arial" panose="020B0604020202020204" pitchFamily="34" charset="0"/>
              </a:rPr>
              <a:t>Mandia</a:t>
            </a:r>
            <a:r>
              <a:rPr lang="en-US" dirty="0">
                <a:latin typeface="Arial" panose="020B0604020202020204" pitchFamily="34" charset="0"/>
                <a:ea typeface="Calibri" panose="020F0502020204030204" pitchFamily="34" charset="0"/>
                <a:cs typeface="Arial" panose="020B0604020202020204" pitchFamily="34" charset="0"/>
              </a:rPr>
              <a:t>, L., 2021. Impact of Information Technology on business operations of </a:t>
            </a:r>
            <a:r>
              <a:rPr lang="en-US" dirty="0" err="1">
                <a:latin typeface="Arial" panose="020B0604020202020204" pitchFamily="34" charset="0"/>
                <a:ea typeface="Calibri" panose="020F0502020204030204" pitchFamily="34" charset="0"/>
                <a:cs typeface="Arial" panose="020B0604020202020204" pitchFamily="34" charset="0"/>
              </a:rPr>
              <a:t>Morissons</a:t>
            </a:r>
            <a:r>
              <a:rPr lang="en-US" dirty="0">
                <a:latin typeface="Arial" panose="020B0604020202020204" pitchFamily="34" charset="0"/>
                <a:ea typeface="Calibri" panose="020F0502020204030204" pitchFamily="34" charset="0"/>
                <a:cs typeface="Arial" panose="020B0604020202020204" pitchFamily="34" charset="0"/>
              </a:rPr>
              <a:t>. [online] Academia.edu. Available at: </a:t>
            </a:r>
            <a:r>
              <a:rPr lang="en-US"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7"/>
              </a:rPr>
              <a:t>https://www.academia.edu/40897908/Impact_of_Information_Technology_on_business_operations_of_Morissons?email_work_card=title</a:t>
            </a:r>
            <a:r>
              <a:rPr lang="en-US" dirty="0">
                <a:latin typeface="Arial" panose="020B0604020202020204" pitchFamily="34" charset="0"/>
                <a:ea typeface="Calibri" panose="020F0502020204030204" pitchFamily="34" charset="0"/>
                <a:cs typeface="Arial" panose="020B0604020202020204" pitchFamily="34" charset="0"/>
              </a:rPr>
              <a:t> [Accessed 10 August 2021].</a:t>
            </a:r>
          </a:p>
          <a:p>
            <a:pPr marL="285750" indent="-285750" algn="just">
              <a:buFont typeface="Wingdings" panose="05000000000000000000" pitchFamily="2" charset="2"/>
              <a:buChar char="v"/>
            </a:pPr>
            <a:endParaRPr lang="en-US" dirty="0">
              <a:solidFill>
                <a:srgbClr val="000000"/>
              </a:solidFill>
              <a:latin typeface="Arial" panose="020B0604020202020204" pitchFamily="34" charset="0"/>
              <a:cs typeface="Arial" panose="020B0604020202020204" pitchFamily="34" charset="0"/>
            </a:endParaRPr>
          </a:p>
        </p:txBody>
      </p:sp>
      <p:pic>
        <p:nvPicPr>
          <p:cNvPr id="6" name="Picture 5" descr="C:\Users\admin\Desktop\WhatsApp Image 2021-08-13 at 07.49.09.jpe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56882"/>
            <a:ext cx="2011679" cy="161543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C5C5840-7AD7-4BC7-B12B-8A50D56FBFF6}"/>
              </a:ext>
            </a:extLst>
          </p:cNvPr>
          <p:cNvSpPr txBox="1"/>
          <p:nvPr/>
        </p:nvSpPr>
        <p:spPr>
          <a:xfrm>
            <a:off x="4214191" y="503583"/>
            <a:ext cx="4442131" cy="646331"/>
          </a:xfrm>
          <a:prstGeom prst="rect">
            <a:avLst/>
          </a:prstGeom>
          <a:noFill/>
        </p:spPr>
        <p:txBody>
          <a:bodyPr wrap="square" rtlCol="0">
            <a:spAutoFit/>
          </a:bodyPr>
          <a:lstStyle/>
          <a:p>
            <a:r>
              <a:rPr lang="en-US" sz="3600" dirty="0">
                <a:latin typeface="Arial" panose="020B0604020202020204" pitchFamily="34" charset="0"/>
                <a:cs typeface="Arial" panose="020B0604020202020204" pitchFamily="34" charset="0"/>
              </a:rPr>
              <a:t>Reference List </a:t>
            </a:r>
          </a:p>
        </p:txBody>
      </p:sp>
    </p:spTree>
    <p:extLst>
      <p:ext uri="{BB962C8B-B14F-4D97-AF65-F5344CB8AC3E}">
        <p14:creationId xmlns:p14="http://schemas.microsoft.com/office/powerpoint/2010/main" val="1753052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15617" y="1615440"/>
            <a:ext cx="9819861" cy="5242560"/>
          </a:xfrm>
        </p:spPr>
        <p:txBody>
          <a:bodyPr>
            <a:noAutofit/>
          </a:bodyPr>
          <a:lstStyle/>
          <a:p>
            <a:pPr marL="57150" indent="-285750">
              <a:lnSpc>
                <a:spcPct val="107000"/>
              </a:lnSpc>
              <a:spcBef>
                <a:spcPts val="0"/>
              </a:spcBef>
              <a:spcAft>
                <a:spcPts val="800"/>
              </a:spcAft>
              <a:buFont typeface="Wingdings" panose="05000000000000000000" pitchFamily="2" charset="2"/>
              <a:buChar char="v"/>
            </a:pPr>
            <a:r>
              <a:rPr lang="en-US" sz="1800" dirty="0">
                <a:latin typeface="Arial" panose="020B0604020202020204" pitchFamily="34" charset="0"/>
                <a:ea typeface="Calibri" panose="020F0502020204030204" pitchFamily="34" charset="0"/>
                <a:cs typeface="Arial" panose="020B0604020202020204" pitchFamily="34" charset="0"/>
              </a:rPr>
              <a:t>Morrisons. 2021. </a:t>
            </a:r>
            <a:r>
              <a:rPr lang="en-US" sz="1800" i="1" dirty="0">
                <a:latin typeface="Arial" panose="020B0604020202020204" pitchFamily="34" charset="0"/>
                <a:ea typeface="Calibri" panose="020F0502020204030204" pitchFamily="34" charset="0"/>
                <a:cs typeface="Arial" panose="020B0604020202020204" pitchFamily="34" charset="0"/>
              </a:rPr>
              <a:t>Company History</a:t>
            </a:r>
            <a:r>
              <a:rPr lang="en-US" sz="1800" dirty="0">
                <a:latin typeface="Arial" panose="020B0604020202020204" pitchFamily="34" charset="0"/>
                <a:ea typeface="Calibri" panose="020F0502020204030204" pitchFamily="34" charset="0"/>
                <a:cs typeface="Arial" panose="020B0604020202020204" pitchFamily="34" charset="0"/>
              </a:rPr>
              <a:t>. [online] Available at: </a:t>
            </a:r>
            <a:r>
              <a:rPr lang="en-US" sz="1800"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2"/>
              </a:rPr>
              <a:t>https://www.morrisons-corporate.com/about-us/company-history/</a:t>
            </a:r>
            <a:r>
              <a:rPr lang="en-US" sz="1800" dirty="0">
                <a:latin typeface="Arial" panose="020B0604020202020204" pitchFamily="34" charset="0"/>
                <a:ea typeface="Calibri" panose="020F0502020204030204" pitchFamily="34" charset="0"/>
                <a:cs typeface="Arial" panose="020B0604020202020204" pitchFamily="34" charset="0"/>
              </a:rPr>
              <a:t> [Accessed 30 July 2021].</a:t>
            </a:r>
          </a:p>
          <a:p>
            <a:pPr marL="57150" indent="-285750">
              <a:lnSpc>
                <a:spcPct val="107000"/>
              </a:lnSpc>
              <a:spcBef>
                <a:spcPts val="0"/>
              </a:spcBef>
              <a:spcAft>
                <a:spcPts val="800"/>
              </a:spcAft>
              <a:buFont typeface="Wingdings" panose="05000000000000000000" pitchFamily="2" charset="2"/>
              <a:buChar char="v"/>
            </a:pPr>
            <a:r>
              <a:rPr lang="en-US" sz="1800" dirty="0">
                <a:latin typeface="Arial" panose="020B0604020202020204" pitchFamily="34" charset="0"/>
                <a:ea typeface="Calibri" panose="020F0502020204030204" pitchFamily="34" charset="0"/>
                <a:cs typeface="Arial" panose="020B0604020202020204" pitchFamily="34" charset="0"/>
              </a:rPr>
              <a:t>PLC, M., 2021. Strategy | Morrisons Corporate. [online] Morrisons. Available at: </a:t>
            </a:r>
            <a:r>
              <a:rPr lang="en-US" sz="1800"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https://www.morrisons-corporate.com/about-us/strategy/</a:t>
            </a:r>
            <a:r>
              <a:rPr lang="en-US" sz="1800" dirty="0">
                <a:latin typeface="Arial" panose="020B0604020202020204" pitchFamily="34" charset="0"/>
                <a:ea typeface="Calibri" panose="020F0502020204030204" pitchFamily="34" charset="0"/>
                <a:cs typeface="Arial" panose="020B0604020202020204" pitchFamily="34" charset="0"/>
              </a:rPr>
              <a:t> [Accessed 10 August 2021].</a:t>
            </a:r>
          </a:p>
          <a:p>
            <a:pPr marL="57150" indent="-285750">
              <a:lnSpc>
                <a:spcPct val="107000"/>
              </a:lnSpc>
              <a:spcBef>
                <a:spcPts val="0"/>
              </a:spcBef>
              <a:spcAft>
                <a:spcPts val="800"/>
              </a:spcAft>
              <a:buFont typeface="Wingdings" panose="05000000000000000000" pitchFamily="2" charset="2"/>
              <a:buChar char="v"/>
            </a:pPr>
            <a:r>
              <a:rPr lang="en-US" sz="1800" dirty="0">
                <a:latin typeface="Arial" panose="020B0604020202020204" pitchFamily="34" charset="0"/>
                <a:ea typeface="Calibri" panose="020F0502020204030204" pitchFamily="34" charset="0"/>
                <a:cs typeface="Arial" panose="020B0604020202020204" pitchFamily="34" charset="0"/>
              </a:rPr>
              <a:t>Sharma, Piyush et al. "Self-Service Technology in Supermarkets–Do Frontline Staff Still Matter?" </a:t>
            </a:r>
            <a:r>
              <a:rPr lang="en-US" sz="1800" i="1" dirty="0">
                <a:latin typeface="Arial" panose="020B0604020202020204" pitchFamily="34" charset="0"/>
                <a:ea typeface="Calibri" panose="020F0502020204030204" pitchFamily="34" charset="0"/>
                <a:cs typeface="Arial" panose="020B0604020202020204" pitchFamily="34" charset="0"/>
              </a:rPr>
              <a:t>Journal of Retailing and Consumer Services,</a:t>
            </a:r>
            <a:r>
              <a:rPr lang="en-US" sz="1800" dirty="0">
                <a:latin typeface="Arial" panose="020B0604020202020204" pitchFamily="34" charset="0"/>
                <a:ea typeface="Calibri" panose="020F0502020204030204" pitchFamily="34" charset="0"/>
                <a:cs typeface="Arial" panose="020B0604020202020204" pitchFamily="34" charset="0"/>
              </a:rPr>
              <a:t> vol. 59, 2021, p. 102356.</a:t>
            </a:r>
          </a:p>
          <a:p>
            <a:pPr marL="57150" indent="-285750">
              <a:lnSpc>
                <a:spcPct val="107000"/>
              </a:lnSpc>
              <a:spcBef>
                <a:spcPts val="0"/>
              </a:spcBef>
              <a:spcAft>
                <a:spcPts val="800"/>
              </a:spcAft>
              <a:buFont typeface="Wingdings" panose="05000000000000000000" pitchFamily="2" charset="2"/>
              <a:buChar char="v"/>
            </a:pPr>
            <a:r>
              <a:rPr lang="en-US" sz="1800" dirty="0">
                <a:latin typeface="Arial" panose="020B0604020202020204" pitchFamily="34" charset="0"/>
                <a:ea typeface="Calibri" panose="020F0502020204030204" pitchFamily="34" charset="0"/>
                <a:cs typeface="Arial" panose="020B0604020202020204" pitchFamily="34" charset="0"/>
              </a:rPr>
              <a:t>Sorensen, Katelyn Nicole. </a:t>
            </a:r>
            <a:r>
              <a:rPr lang="en-US" sz="1800" i="1" dirty="0">
                <a:latin typeface="Arial" panose="020B0604020202020204" pitchFamily="34" charset="0"/>
                <a:ea typeface="Calibri" panose="020F0502020204030204" pitchFamily="34" charset="0"/>
                <a:cs typeface="Arial" panose="020B0604020202020204" pitchFamily="34" charset="0"/>
              </a:rPr>
              <a:t>Millennials' Acceptance of Voice Activated Shopping</a:t>
            </a:r>
            <a:r>
              <a:rPr lang="en-US" sz="1800" dirty="0">
                <a:latin typeface="Arial" panose="020B0604020202020204" pitchFamily="34" charset="0"/>
                <a:ea typeface="Calibri" panose="020F0502020204030204" pitchFamily="34" charset="0"/>
                <a:cs typeface="Arial" panose="020B0604020202020204" pitchFamily="34" charset="0"/>
              </a:rPr>
              <a:t>. University of Nebraska, 2019.</a:t>
            </a:r>
          </a:p>
          <a:p>
            <a:pPr marL="57150" indent="-285750">
              <a:lnSpc>
                <a:spcPct val="107000"/>
              </a:lnSpc>
              <a:spcBef>
                <a:spcPts val="0"/>
              </a:spcBef>
              <a:spcAft>
                <a:spcPts val="800"/>
              </a:spcAft>
              <a:buFont typeface="Wingdings" panose="05000000000000000000" pitchFamily="2" charset="2"/>
              <a:buChar char="v"/>
            </a:pPr>
            <a:r>
              <a:rPr lang="en-US" sz="1800" dirty="0">
                <a:latin typeface="Arial" panose="020B0604020202020204" pitchFamily="34" charset="0"/>
                <a:ea typeface="Calibri" panose="020F0502020204030204" pitchFamily="34" charset="0"/>
                <a:cs typeface="Arial" panose="020B0604020202020204" pitchFamily="34" charset="0"/>
              </a:rPr>
              <a:t>Weber, Felix Dominik, and Reinhard </a:t>
            </a:r>
            <a:r>
              <a:rPr lang="en-US" sz="1800" dirty="0" err="1">
                <a:latin typeface="Arial" panose="020B0604020202020204" pitchFamily="34" charset="0"/>
                <a:ea typeface="Calibri" panose="020F0502020204030204" pitchFamily="34" charset="0"/>
                <a:cs typeface="Arial" panose="020B0604020202020204" pitchFamily="34" charset="0"/>
              </a:rPr>
              <a:t>Schütte</a:t>
            </a:r>
            <a:r>
              <a:rPr lang="en-US" sz="1800" dirty="0">
                <a:latin typeface="Arial" panose="020B0604020202020204" pitchFamily="34" charset="0"/>
                <a:ea typeface="Calibri" panose="020F0502020204030204" pitchFamily="34" charset="0"/>
                <a:cs typeface="Arial" panose="020B0604020202020204" pitchFamily="34" charset="0"/>
              </a:rPr>
              <a:t>. "State-of-the-Art and Adoption of Artificial Intelligence in Retailing." </a:t>
            </a:r>
            <a:r>
              <a:rPr lang="en-US" sz="1800" i="1" dirty="0">
                <a:latin typeface="Arial" panose="020B0604020202020204" pitchFamily="34" charset="0"/>
                <a:ea typeface="Calibri" panose="020F0502020204030204" pitchFamily="34" charset="0"/>
                <a:cs typeface="Arial" panose="020B0604020202020204" pitchFamily="34" charset="0"/>
              </a:rPr>
              <a:t>Digital Policy, Regulation and Governance</a:t>
            </a:r>
            <a:r>
              <a:rPr lang="en-US" sz="1800" dirty="0">
                <a:latin typeface="Arial" panose="020B0604020202020204" pitchFamily="34" charset="0"/>
                <a:ea typeface="Calibri" panose="020F0502020204030204" pitchFamily="34" charset="0"/>
                <a:cs typeface="Arial" panose="020B0604020202020204" pitchFamily="34" charset="0"/>
              </a:rPr>
              <a:t> (2019).</a:t>
            </a:r>
          </a:p>
          <a:p>
            <a:pPr marL="57150" indent="-285750">
              <a:lnSpc>
                <a:spcPct val="107000"/>
              </a:lnSpc>
              <a:spcBef>
                <a:spcPts val="0"/>
              </a:spcBef>
              <a:spcAft>
                <a:spcPts val="800"/>
              </a:spcAft>
              <a:buFont typeface="Wingdings" panose="05000000000000000000" pitchFamily="2" charset="2"/>
              <a:buChar char="v"/>
            </a:pPr>
            <a:r>
              <a:rPr lang="en-US" sz="1800" dirty="0">
                <a:latin typeface="Arial" panose="020B0604020202020204" pitchFamily="34" charset="0"/>
                <a:ea typeface="Calibri" panose="020F0502020204030204" pitchFamily="34" charset="0"/>
                <a:cs typeface="Arial" panose="020B0604020202020204" pitchFamily="34" charset="0"/>
              </a:rPr>
              <a:t>Yonder, B., 2021. How Morrisons is innovating around customers. [online] Retail Week. Available at: </a:t>
            </a:r>
            <a:r>
              <a:rPr lang="en-US" sz="1800"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4"/>
              </a:rPr>
              <a:t>https://www.retail-week.com/retail-voice/how-morrisons-is-innovating-around-customers/7019809.article?authent=1</a:t>
            </a:r>
            <a:r>
              <a:rPr lang="en-US" sz="1800" dirty="0">
                <a:latin typeface="Arial" panose="020B0604020202020204" pitchFamily="34" charset="0"/>
                <a:ea typeface="Calibri" panose="020F0502020204030204" pitchFamily="34" charset="0"/>
                <a:cs typeface="Arial" panose="020B0604020202020204" pitchFamily="34" charset="0"/>
              </a:rPr>
              <a:t> [Accessed 10 August 2021].</a:t>
            </a:r>
          </a:p>
        </p:txBody>
      </p:sp>
      <p:sp>
        <p:nvSpPr>
          <p:cNvPr id="3" name="Title 2"/>
          <p:cNvSpPr>
            <a:spLocks noGrp="1"/>
          </p:cNvSpPr>
          <p:nvPr>
            <p:ph type="title"/>
          </p:nvPr>
        </p:nvSpPr>
        <p:spPr>
          <a:xfrm>
            <a:off x="1477617" y="322412"/>
            <a:ext cx="8610600" cy="1293028"/>
          </a:xfrm>
        </p:spPr>
        <p:txBody>
          <a:bodyPr/>
          <a:lstStyle/>
          <a:p>
            <a:pPr algn="ctr"/>
            <a:r>
              <a:rPr lang="en-US" cap="none" dirty="0">
                <a:latin typeface="Arial" panose="020B0604020202020204" pitchFamily="34" charset="0"/>
                <a:cs typeface="Arial" panose="020B0604020202020204" pitchFamily="34" charset="0"/>
              </a:rPr>
              <a:t>Reference List </a:t>
            </a:r>
          </a:p>
        </p:txBody>
      </p:sp>
      <p:pic>
        <p:nvPicPr>
          <p:cNvPr id="4" name="Picture 3" descr="C:\Users\admin\Desktop\WhatsApp Image 2021-08-13 at 07.49.09.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2011679" cy="161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2229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WER_USER_TAGS_ICONS" val=""/>
</p:tagLst>
</file>

<file path=ppt/tags/tag2.xml><?xml version="1.0" encoding="utf-8"?>
<p:tagLst xmlns:a="http://schemas.openxmlformats.org/drawingml/2006/main" xmlns:r="http://schemas.openxmlformats.org/officeDocument/2006/relationships" xmlns:p="http://schemas.openxmlformats.org/presentationml/2006/main">
  <p:tag name="POWER_USER_TAGS_ICONS" val=""/>
</p:tagLst>
</file>

<file path=ppt/tags/tag3.xml><?xml version="1.0" encoding="utf-8"?>
<p:tagLst xmlns:a="http://schemas.openxmlformats.org/drawingml/2006/main" xmlns:r="http://schemas.openxmlformats.org/officeDocument/2006/relationships" xmlns:p="http://schemas.openxmlformats.org/presentationml/2006/main">
  <p:tag name="POWER_USER_TAGS_ICONS" val="meeting*business*conference*human*meeting room*network*person*table*gathering*people*friends*greeting*handshake*working*workshop*brainstorming"/>
</p:tagLst>
</file>

<file path=ppt/tags/tag4.xml><?xml version="1.0" encoding="utf-8"?>
<p:tagLst xmlns:a="http://schemas.openxmlformats.org/drawingml/2006/main" xmlns:r="http://schemas.openxmlformats.org/officeDocument/2006/relationships" xmlns:p="http://schemas.openxmlformats.org/presentationml/2006/main">
  <p:tag name="POWER_USER_TAGS_ICONS" val=""/>
</p:tagLst>
</file>

<file path=ppt/tags/tag5.xml><?xml version="1.0" encoding="utf-8"?>
<p:tagLst xmlns:a="http://schemas.openxmlformats.org/drawingml/2006/main" xmlns:r="http://schemas.openxmlformats.org/officeDocument/2006/relationships" xmlns:p="http://schemas.openxmlformats.org/presentationml/2006/main">
  <p:tag name="POWER_USER_TAGS_ICONS" val=""/>
</p:tagLst>
</file>

<file path=ppt/tags/tag6.xml><?xml version="1.0" encoding="utf-8"?>
<p:tagLst xmlns:a="http://schemas.openxmlformats.org/drawingml/2006/main" xmlns:r="http://schemas.openxmlformats.org/officeDocument/2006/relationships" xmlns:p="http://schemas.openxmlformats.org/presentationml/2006/main">
  <p:tag name="POWER_USER_TAGS_ICONS" val=""/>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96</TotalTime>
  <Words>3383</Words>
  <Application>Microsoft Office PowerPoint</Application>
  <PresentationFormat>Widescreen</PresentationFormat>
  <Paragraphs>178</Paragraphs>
  <Slides>27</Slides>
  <Notes>18</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Arial</vt:lpstr>
      <vt:lpstr>Arial</vt:lpstr>
      <vt:lpstr>Calibri</vt:lpstr>
      <vt:lpstr>Century Gothic</vt:lpstr>
      <vt:lpstr>Lato</vt:lpstr>
      <vt:lpstr>Microsoft New Tai Lue</vt:lpstr>
      <vt:lpstr>morrisonsagenda-bold</vt:lpstr>
      <vt:lpstr>morrisonsagenda-medium</vt:lpstr>
      <vt:lpstr>Times New Roman</vt:lpstr>
      <vt:lpstr>Wingdings</vt:lpstr>
      <vt:lpstr>Vapor Trail</vt:lpstr>
      <vt:lpstr>  How  Wm Morrison Supermarkets plc Use Modern Technology to Improve its Efficiency  </vt:lpstr>
      <vt:lpstr>PowerPoint Presentation</vt:lpstr>
      <vt:lpstr>PowerPoint Presentation</vt:lpstr>
      <vt:lpstr>PowerPoint Presentation</vt:lpstr>
      <vt:lpstr>PowerPoint Presentation</vt:lpstr>
      <vt:lpstr>Morrison’s and Technology</vt:lpstr>
      <vt:lpstr>In 1899 stall opens in Bradford market egg and butter merchant William Morrison begins his business, set to become the company we know today.  1930-Sir Ken Morrison was born in Bradford.  1952 Sir Ken Morrison took over. Sir Ken Morrison, aged 21, took over the small group of Bradford market stalls from his father.  1958 first town-centre shop opens. The first Morrisons shop opens with three checkouts.  It is the only store in Bradford to offer self-service and to have prices on its products.  1961 first supermarket opens sir ken opens his first supermarket In Bradford, Victoria, selling fresh meat, fruit and vegetables and other provisions.  </vt:lpstr>
      <vt:lpstr>  Our digital customer experience team designs, builds and owns every digital interaction that every customer has across all of our applications and websites. They focus on making each one the best it can be - and that includes experiences that are delivered through our partnerships with organizations like Ocado, Amazon and Deliveroo.  </vt:lpstr>
      <vt:lpstr>Technology &amp; Digital</vt:lpstr>
      <vt:lpstr>Artificial Intelligence use in Morrison’s</vt:lpstr>
      <vt:lpstr>Artificial Intelligence Technology </vt:lpstr>
      <vt:lpstr>Flex Receipts</vt:lpstr>
      <vt:lpstr>Voice Ordering</vt:lpstr>
      <vt:lpstr>Mobile Wallets and Self-Checkouts</vt:lpstr>
      <vt:lpstr>Impact of artificial intelligence</vt:lpstr>
      <vt:lpstr>Artificial Intelligence</vt:lpstr>
      <vt:lpstr> Sales and Gaps </vt:lpstr>
      <vt:lpstr>Naturally Digital </vt:lpstr>
      <vt:lpstr> Protecting Information </vt:lpstr>
      <vt:lpstr>Lessons learned</vt:lpstr>
      <vt:lpstr>Lessons Learnt from Use of Artificial Technology in Morrisons</vt:lpstr>
      <vt:lpstr>Lessons Learned</vt:lpstr>
      <vt:lpstr>Lesson Learned</vt:lpstr>
      <vt:lpstr>Lesson Learned</vt:lpstr>
      <vt:lpstr>Conclusion</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Wm Morrison Supermarkets plc Uses Modern Technology to Improve its efficiency</dc:title>
  <dc:creator>Windows User</dc:creator>
  <cp:lastModifiedBy>Windows User</cp:lastModifiedBy>
  <cp:revision>11</cp:revision>
  <dcterms:created xsi:type="dcterms:W3CDTF">2021-08-20T06:35:53Z</dcterms:created>
  <dcterms:modified xsi:type="dcterms:W3CDTF">2021-08-20T08:12:19Z</dcterms:modified>
</cp:coreProperties>
</file>