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1" r:id="rId1"/>
  </p:sldMasterIdLst>
  <p:sldIdLst>
    <p:sldId id="256" r:id="rId2"/>
    <p:sldId id="338" r:id="rId3"/>
    <p:sldId id="313" r:id="rId4"/>
    <p:sldId id="322" r:id="rId5"/>
    <p:sldId id="320" r:id="rId6"/>
    <p:sldId id="314" r:id="rId7"/>
    <p:sldId id="334" r:id="rId8"/>
    <p:sldId id="316" r:id="rId9"/>
    <p:sldId id="318" r:id="rId10"/>
    <p:sldId id="321" r:id="rId11"/>
    <p:sldId id="336" r:id="rId12"/>
    <p:sldId id="335" r:id="rId13"/>
    <p:sldId id="299" r:id="rId14"/>
    <p:sldId id="287" r:id="rId15"/>
    <p:sldId id="298" r:id="rId16"/>
    <p:sldId id="302" r:id="rId17"/>
    <p:sldId id="297" r:id="rId18"/>
    <p:sldId id="326" r:id="rId19"/>
    <p:sldId id="305" r:id="rId20"/>
    <p:sldId id="306" r:id="rId21"/>
    <p:sldId id="307" r:id="rId22"/>
    <p:sldId id="308" r:id="rId23"/>
    <p:sldId id="337" r:id="rId24"/>
    <p:sldId id="309" r:id="rId25"/>
    <p:sldId id="261" r:id="rId26"/>
    <p:sldId id="263" r:id="rId27"/>
    <p:sldId id="262" r:id="rId28"/>
    <p:sldId id="264" r:id="rId29"/>
    <p:sldId id="265" r:id="rId30"/>
    <p:sldId id="266" r:id="rId31"/>
    <p:sldId id="267" r:id="rId32"/>
    <p:sldId id="268" r:id="rId33"/>
    <p:sldId id="270" r:id="rId34"/>
    <p:sldId id="271" r:id="rId35"/>
    <p:sldId id="272" r:id="rId36"/>
    <p:sldId id="273" r:id="rId37"/>
    <p:sldId id="274" r:id="rId38"/>
    <p:sldId id="275" r:id="rId39"/>
    <p:sldId id="276" r:id="rId40"/>
    <p:sldId id="277" r:id="rId41"/>
    <p:sldId id="278" r:id="rId42"/>
    <p:sldId id="279" r:id="rId43"/>
    <p:sldId id="280" r:id="rId44"/>
    <p:sldId id="281" r:id="rId45"/>
    <p:sldId id="294" r:id="rId46"/>
    <p:sldId id="339" r:id="rId47"/>
    <p:sldId id="340" r:id="rId48"/>
    <p:sldId id="269" r:id="rId49"/>
    <p:sldId id="289" r:id="rId50"/>
    <p:sldId id="288" r:id="rId51"/>
    <p:sldId id="341" r:id="rId52"/>
    <p:sldId id="282" r:id="rId53"/>
    <p:sldId id="285" r:id="rId54"/>
    <p:sldId id="342" r:id="rId55"/>
    <p:sldId id="343" r:id="rId56"/>
    <p:sldId id="344" r:id="rId57"/>
    <p:sldId id="345" r:id="rId58"/>
    <p:sldId id="283" r:id="rId59"/>
    <p:sldId id="346" r:id="rId60"/>
    <p:sldId id="347" r:id="rId61"/>
    <p:sldId id="312" r:id="rId62"/>
    <p:sldId id="348" r:id="rId63"/>
    <p:sldId id="352" r:id="rId64"/>
    <p:sldId id="349" r:id="rId65"/>
    <p:sldId id="353" r:id="rId66"/>
    <p:sldId id="354"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00A50-E31D-43AA-A529-4D3A53226996}" v="40" dt="2023-10-20T10:01:49.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978"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A6CA36F-2B2C-4688-99C5-4C6C72F6B27D}" type="slidenum">
              <a:rPr lang="en-US" smtClean="0"/>
              <a:pPr>
                <a:defRPr/>
              </a:pPr>
              <a:t>‹#›</a:t>
            </a:fld>
            <a:endParaRPr lang="en-US"/>
          </a:p>
        </p:txBody>
      </p:sp>
    </p:spTree>
    <p:extLst>
      <p:ext uri="{BB962C8B-B14F-4D97-AF65-F5344CB8AC3E}">
        <p14:creationId xmlns:p14="http://schemas.microsoft.com/office/powerpoint/2010/main" val="683538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DFF01C0-C32B-4862-A745-FB73D1018D16}" type="slidenum">
              <a:rPr lang="en-US" smtClean="0"/>
              <a:pPr>
                <a:defRPr/>
              </a:pPr>
              <a:t>‹#›</a:t>
            </a:fld>
            <a:endParaRPr lang="en-US"/>
          </a:p>
        </p:txBody>
      </p:sp>
    </p:spTree>
    <p:extLst>
      <p:ext uri="{BB962C8B-B14F-4D97-AF65-F5344CB8AC3E}">
        <p14:creationId xmlns:p14="http://schemas.microsoft.com/office/powerpoint/2010/main" val="301109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9CFE788-B753-43D4-98A5-0D913394834F}" type="slidenum">
              <a:rPr lang="en-US" smtClean="0"/>
              <a:pPr>
                <a:defRPr/>
              </a:pPr>
              <a:t>‹#›</a:t>
            </a:fld>
            <a:endParaRPr lang="en-US"/>
          </a:p>
        </p:txBody>
      </p:sp>
    </p:spTree>
    <p:extLst>
      <p:ext uri="{BB962C8B-B14F-4D97-AF65-F5344CB8AC3E}">
        <p14:creationId xmlns:p14="http://schemas.microsoft.com/office/powerpoint/2010/main" val="472713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1E2EC75-7A6A-4D50-A435-0C2087B5A2FD}" type="slidenum">
              <a:rPr lang="en-US" smtClean="0"/>
              <a:pPr>
                <a:defRPr/>
              </a:pPr>
              <a:t>‹#›</a:t>
            </a:fld>
            <a:endParaRPr lang="en-US"/>
          </a:p>
        </p:txBody>
      </p:sp>
    </p:spTree>
    <p:extLst>
      <p:ext uri="{BB962C8B-B14F-4D97-AF65-F5344CB8AC3E}">
        <p14:creationId xmlns:p14="http://schemas.microsoft.com/office/powerpoint/2010/main" val="3604035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B2D7E977-D0CA-4055-9C03-161057D2BBA8}" type="slidenum">
              <a:rPr lang="en-US" smtClean="0"/>
              <a:pPr>
                <a:defRPr/>
              </a:pPr>
              <a:t>‹#›</a:t>
            </a:fld>
            <a:endParaRPr lang="en-US"/>
          </a:p>
        </p:txBody>
      </p:sp>
    </p:spTree>
    <p:extLst>
      <p:ext uri="{BB962C8B-B14F-4D97-AF65-F5344CB8AC3E}">
        <p14:creationId xmlns:p14="http://schemas.microsoft.com/office/powerpoint/2010/main" val="3055809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8A079665-F81E-46BA-988D-AF1FE2B35198}" type="slidenum">
              <a:rPr lang="en-US" smtClean="0"/>
              <a:pPr>
                <a:defRPr/>
              </a:pPr>
              <a:t>‹#›</a:t>
            </a:fld>
            <a:endParaRPr lang="en-US"/>
          </a:p>
        </p:txBody>
      </p:sp>
    </p:spTree>
    <p:extLst>
      <p:ext uri="{BB962C8B-B14F-4D97-AF65-F5344CB8AC3E}">
        <p14:creationId xmlns:p14="http://schemas.microsoft.com/office/powerpoint/2010/main" val="113267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US"/>
          </a:p>
        </p:txBody>
      </p:sp>
      <p:sp>
        <p:nvSpPr>
          <p:cNvPr id="5" name="Footer Placeholder 2"/>
          <p:cNvSpPr>
            <a:spLocks noGrp="1"/>
          </p:cNvSpPr>
          <p:nvPr>
            <p:ph type="ftr" sz="quarter" idx="11"/>
          </p:nvPr>
        </p:nvSpPr>
        <p:spPr/>
        <p:txBody>
          <a:bodyPr/>
          <a:lstStyle/>
          <a:p>
            <a:pPr>
              <a:defRPr/>
            </a:pPr>
            <a:endParaRPr lang="en-US"/>
          </a:p>
        </p:txBody>
      </p:sp>
      <p:sp>
        <p:nvSpPr>
          <p:cNvPr id="6" name="Slide Number Placeholder 3"/>
          <p:cNvSpPr>
            <a:spLocks noGrp="1"/>
          </p:cNvSpPr>
          <p:nvPr>
            <p:ph type="sldNum" sz="quarter" idx="12"/>
          </p:nvPr>
        </p:nvSpPr>
        <p:spPr/>
        <p:txBody>
          <a:bodyPr/>
          <a:lstStyle/>
          <a:p>
            <a:pPr>
              <a:defRPr/>
            </a:pPr>
            <a:fld id="{9B2D5971-CEE6-49A1-8279-45F1C05C8FD9}" type="slidenum">
              <a:rPr lang="en-US" smtClean="0"/>
              <a:pPr>
                <a:defRPr/>
              </a:pPr>
              <a:t>‹#›</a:t>
            </a:fld>
            <a:endParaRPr lang="en-US"/>
          </a:p>
        </p:txBody>
      </p:sp>
    </p:spTree>
    <p:extLst>
      <p:ext uri="{BB962C8B-B14F-4D97-AF65-F5344CB8AC3E}">
        <p14:creationId xmlns:p14="http://schemas.microsoft.com/office/powerpoint/2010/main" val="28800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US"/>
          </a:p>
        </p:txBody>
      </p:sp>
      <p:sp>
        <p:nvSpPr>
          <p:cNvPr id="5" name="Footer Placeholder 5"/>
          <p:cNvSpPr>
            <a:spLocks noGrp="1"/>
          </p:cNvSpPr>
          <p:nvPr>
            <p:ph type="ftr" sz="quarter" idx="11"/>
          </p:nvPr>
        </p:nvSpPr>
        <p:spPr/>
        <p:txBody>
          <a:bodyPr/>
          <a:lstStyle/>
          <a:p>
            <a:pPr>
              <a:defRPr/>
            </a:pPr>
            <a:endParaRPr lang="en-US"/>
          </a:p>
        </p:txBody>
      </p:sp>
      <p:sp>
        <p:nvSpPr>
          <p:cNvPr id="6" name="Slide Number Placeholder 6"/>
          <p:cNvSpPr>
            <a:spLocks noGrp="1"/>
          </p:cNvSpPr>
          <p:nvPr>
            <p:ph type="sldNum" sz="quarter" idx="12"/>
          </p:nvPr>
        </p:nvSpPr>
        <p:spPr/>
        <p:txBody>
          <a:bodyPr/>
          <a:lstStyle/>
          <a:p>
            <a:pPr>
              <a:defRPr/>
            </a:pPr>
            <a:fld id="{8375EF5A-6167-4CE9-9CC9-B2E22E34B8CE}" type="slidenum">
              <a:rPr lang="en-US" smtClean="0"/>
              <a:pPr>
                <a:defRPr/>
              </a:pPr>
              <a:t>‹#›</a:t>
            </a:fld>
            <a:endParaRPr lang="en-US"/>
          </a:p>
        </p:txBody>
      </p:sp>
    </p:spTree>
    <p:extLst>
      <p:ext uri="{BB962C8B-B14F-4D97-AF65-F5344CB8AC3E}">
        <p14:creationId xmlns:p14="http://schemas.microsoft.com/office/powerpoint/2010/main" val="1751263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419B4D5-7348-4369-AEBE-A2417A843864}" type="slidenum">
              <a:rPr lang="en-US" smtClean="0"/>
              <a:pPr>
                <a:defRPr/>
              </a:pPr>
              <a:t>‹#›</a:t>
            </a:fld>
            <a:endParaRPr lang="en-US"/>
          </a:p>
        </p:txBody>
      </p:sp>
    </p:spTree>
    <p:extLst>
      <p:ext uri="{BB962C8B-B14F-4D97-AF65-F5344CB8AC3E}">
        <p14:creationId xmlns:p14="http://schemas.microsoft.com/office/powerpoint/2010/main" val="2410369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2476128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2356244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125857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2430315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3661486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1964862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888A2A6-093C-478C-9C23-DE9309C28C19}" type="slidenum">
              <a:rPr lang="en-US" smtClean="0"/>
              <a:pPr>
                <a:defRPr/>
              </a:pPr>
              <a:t>‹#›</a:t>
            </a:fld>
            <a:endParaRPr lang="en-US"/>
          </a:p>
        </p:txBody>
      </p:sp>
    </p:spTree>
    <p:extLst>
      <p:ext uri="{BB962C8B-B14F-4D97-AF65-F5344CB8AC3E}">
        <p14:creationId xmlns:p14="http://schemas.microsoft.com/office/powerpoint/2010/main" val="23875168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A4A5D63-22EF-4C8C-AEC0-CAD8E57B52FB}" type="slidenum">
              <a:rPr lang="en-US" smtClean="0"/>
              <a:pPr>
                <a:defRPr/>
              </a:pPr>
              <a:t>‹#›</a:t>
            </a:fld>
            <a:endParaRPr lang="en-US"/>
          </a:p>
        </p:txBody>
      </p:sp>
    </p:spTree>
    <p:extLst>
      <p:ext uri="{BB962C8B-B14F-4D97-AF65-F5344CB8AC3E}">
        <p14:creationId xmlns:p14="http://schemas.microsoft.com/office/powerpoint/2010/main" val="3527808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0423971E-86D1-4B54-8563-65EE719CE861}" type="slidenum">
              <a:rPr lang="en-US" smtClean="0"/>
              <a:pPr>
                <a:defRPr/>
              </a:pPr>
              <a:t>‹#›</a:t>
            </a:fld>
            <a:endParaRPr lang="en-US"/>
          </a:p>
        </p:txBody>
      </p:sp>
    </p:spTree>
    <p:extLst>
      <p:ext uri="{BB962C8B-B14F-4D97-AF65-F5344CB8AC3E}">
        <p14:creationId xmlns:p14="http://schemas.microsoft.com/office/powerpoint/2010/main" val="694664978"/>
      </p:ext>
    </p:extLst>
  </p:cSld>
  <p:clrMap bg1="dk1" tx1="lt1" bg2="dk2" tx2="lt2" accent1="accent1" accent2="accent2" accent3="accent3" accent4="accent4" accent5="accent5" accent6="accent6" hlink="hlink" folHlink="folHlink"/>
  <p:sldLayoutIdLst>
    <p:sldLayoutId id="2147483942" r:id="rId1"/>
    <p:sldLayoutId id="2147483943" r:id="rId2"/>
    <p:sldLayoutId id="2147483944" r:id="rId3"/>
    <p:sldLayoutId id="2147483945" r:id="rId4"/>
    <p:sldLayoutId id="2147483946" r:id="rId5"/>
    <p:sldLayoutId id="2147483947" r:id="rId6"/>
    <p:sldLayoutId id="2147483948" r:id="rId7"/>
    <p:sldLayoutId id="2147483949" r:id="rId8"/>
    <p:sldLayoutId id="2147483950" r:id="rId9"/>
    <p:sldLayoutId id="2147483951" r:id="rId10"/>
    <p:sldLayoutId id="2147483952" r:id="rId11"/>
    <p:sldLayoutId id="2147483953" r:id="rId12"/>
    <p:sldLayoutId id="2147483954" r:id="rId13"/>
    <p:sldLayoutId id="2147483955" r:id="rId14"/>
    <p:sldLayoutId id="2147483956" r:id="rId15"/>
    <p:sldLayoutId id="2147483957" r:id="rId16"/>
    <p:sldLayoutId id="2147483958"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en.wikipedia.org/wiki/File:Theobald_von_Bethmann-Hollweg.jpg"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upload.wikimedia.org/wikipedia/commons/3/3b/Poincare_larger.jpg" TargetMode="Externa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en.wikipedia.org/wiki/File:Herbert_Henry_Asquith.jpg"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amazon.co.uk/gp/product/images/0713997087/ref=dp_image_0?ie=UTF8&amp;n=266239&amp;s=books"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en.wikipedia.org/wiki/File:Portrait_of_Friedrich_Nietzsche.jpg"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7"/>
          <p:cNvSpPr>
            <a:spLocks noGrp="1" noChangeArrowheads="1"/>
          </p:cNvSpPr>
          <p:nvPr>
            <p:ph type="ctrTitle"/>
          </p:nvPr>
        </p:nvSpPr>
        <p:spPr>
          <a:xfrm>
            <a:off x="422030" y="2564904"/>
            <a:ext cx="8229600" cy="1440160"/>
          </a:xfrm>
        </p:spPr>
        <p:txBody>
          <a:bodyPr anchor="b" anchorCtr="1">
            <a:normAutofit fontScale="90000"/>
          </a:bodyPr>
          <a:lstStyle/>
          <a:p>
            <a:pPr fontAlgn="auto">
              <a:spcAft>
                <a:spcPts val="0"/>
              </a:spcAft>
              <a:defRPr/>
            </a:pPr>
            <a:r>
              <a:rPr lang="en-GB" sz="5400" dirty="0">
                <a:effectLst>
                  <a:outerShdw blurRad="38100" dist="38100" dir="2700000" algn="tl">
                    <a:srgbClr val="000000"/>
                  </a:outerShdw>
                </a:effectLst>
              </a:rPr>
              <a:t>HPHI 5028 6028</a:t>
            </a:r>
            <a:br>
              <a:rPr lang="en-GB" sz="5400" dirty="0">
                <a:effectLst>
                  <a:outerShdw blurRad="38100" dist="38100" dir="2700000" algn="tl">
                    <a:srgbClr val="000000"/>
                  </a:outerShdw>
                </a:effectLst>
              </a:rPr>
            </a:br>
            <a:br>
              <a:rPr lang="en-GB" sz="5400" dirty="0">
                <a:effectLst>
                  <a:outerShdw blurRad="38100" dist="38100" dir="2700000" algn="tl">
                    <a:srgbClr val="000000"/>
                  </a:outerShdw>
                </a:effectLst>
              </a:rPr>
            </a:br>
            <a:r>
              <a:rPr lang="en-GB" sz="5400" dirty="0">
                <a:effectLst>
                  <a:outerShdw blurRad="38100" dist="38100" dir="2700000" algn="tl">
                    <a:srgbClr val="000000"/>
                  </a:outerShdw>
                </a:effectLst>
              </a:rPr>
              <a:t> ORIGINS OF THE COLD WAR – THE GERMAN QUESTION</a:t>
            </a:r>
            <a:endParaRPr lang="en-US" sz="5400" dirty="0">
              <a:effectLst>
                <a:outerShdw blurRad="38100" dist="38100" dir="2700000" algn="tl">
                  <a:srgbClr val="000000"/>
                </a:outerShdw>
              </a:effectLst>
            </a:endParaRPr>
          </a:p>
        </p:txBody>
      </p:sp>
      <p:sp>
        <p:nvSpPr>
          <p:cNvPr id="2061" name="Rectangle 13"/>
          <p:cNvSpPr>
            <a:spLocks noGrp="1" noChangeArrowheads="1"/>
          </p:cNvSpPr>
          <p:nvPr>
            <p:ph type="subTitle" idx="1"/>
          </p:nvPr>
        </p:nvSpPr>
        <p:spPr>
          <a:xfrm>
            <a:off x="1371600" y="4509120"/>
            <a:ext cx="6400800" cy="1728192"/>
          </a:xfrm>
        </p:spPr>
        <p:txBody>
          <a:bodyPr>
            <a:normAutofit/>
          </a:bodyPr>
          <a:lstStyle/>
          <a:p>
            <a:pPr marL="0" indent="0" algn="ctr" fontAlgn="auto">
              <a:spcAft>
                <a:spcPts val="0"/>
              </a:spcAft>
              <a:buClr>
                <a:schemeClr val="tx1">
                  <a:shade val="95000"/>
                </a:schemeClr>
              </a:buClr>
              <a:buFont typeface="Wingdings" pitchFamily="2" charset="2"/>
              <a:buNone/>
              <a:defRPr/>
            </a:pPr>
            <a:r>
              <a:rPr lang="en-US" dirty="0">
                <a:effectLst>
                  <a:outerShdw blurRad="38100" dist="38100" dir="2700000" algn="tl">
                    <a:srgbClr val="000000"/>
                  </a:outerShdw>
                </a:effectLst>
              </a:rPr>
              <a:t>COLD WAR, HOT WARS….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9C27C-1FE6-0C00-04B9-3531DF73179B}"/>
              </a:ext>
            </a:extLst>
          </p:cNvPr>
          <p:cNvSpPr>
            <a:spLocks noGrp="1"/>
          </p:cNvSpPr>
          <p:nvPr>
            <p:ph type="title"/>
          </p:nvPr>
        </p:nvSpPr>
        <p:spPr/>
        <p:txBody>
          <a:bodyPr/>
          <a:lstStyle/>
          <a:p>
            <a:r>
              <a:rPr lang="en-US" dirty="0"/>
              <a:t>DISCUSSION</a:t>
            </a:r>
            <a:endParaRPr lang="en-GB" dirty="0"/>
          </a:p>
        </p:txBody>
      </p:sp>
      <p:sp>
        <p:nvSpPr>
          <p:cNvPr id="3" name="Content Placeholder 2">
            <a:extLst>
              <a:ext uri="{FF2B5EF4-FFF2-40B4-BE49-F238E27FC236}">
                <a16:creationId xmlns:a16="http://schemas.microsoft.com/office/drawing/2014/main" id="{A8EDFC40-7231-935F-E98C-FFE007FBD5A3}"/>
              </a:ext>
            </a:extLst>
          </p:cNvPr>
          <p:cNvSpPr>
            <a:spLocks noGrp="1"/>
          </p:cNvSpPr>
          <p:nvPr>
            <p:ph sz="half" idx="1"/>
          </p:nvPr>
        </p:nvSpPr>
        <p:spPr/>
        <p:txBody>
          <a:bodyPr/>
          <a:lstStyle/>
          <a:p>
            <a:r>
              <a:rPr lang="en-US" dirty="0"/>
              <a:t>Can the origins of the Cold War be identified within the historiography debate surrounding :</a:t>
            </a:r>
          </a:p>
          <a:p>
            <a:endParaRPr lang="en-US" dirty="0"/>
          </a:p>
          <a:p>
            <a:r>
              <a:rPr lang="en-US" b="1" dirty="0"/>
              <a:t>THE GERMAN QUESTION?</a:t>
            </a:r>
            <a:endParaRPr lang="en-GB" b="1" dirty="0"/>
          </a:p>
        </p:txBody>
      </p:sp>
      <p:pic>
        <p:nvPicPr>
          <p:cNvPr id="5" name="Content Placeholder 4" descr="kaiser_wilhelm_ii.jpg">
            <a:extLst>
              <a:ext uri="{FF2B5EF4-FFF2-40B4-BE49-F238E27FC236}">
                <a16:creationId xmlns:a16="http://schemas.microsoft.com/office/drawing/2014/main" id="{8CE346BC-AF8E-ED7C-CEEA-327819A038E9}"/>
              </a:ext>
            </a:extLst>
          </p:cNvPr>
          <p:cNvPicPr>
            <a:picLocks noGrp="1" noChangeAspect="1"/>
          </p:cNvPicPr>
          <p:nvPr>
            <p:ph sz="half" idx="2"/>
          </p:nvPr>
        </p:nvPicPr>
        <p:blipFill>
          <a:blip r:embed="rId2" cstate="print"/>
          <a:stretch>
            <a:fillRect/>
          </a:stretch>
        </p:blipFill>
        <p:spPr>
          <a:xfrm>
            <a:off x="5004048" y="1844824"/>
            <a:ext cx="3009900" cy="3810000"/>
          </a:xfrm>
        </p:spPr>
      </p:pic>
    </p:spTree>
    <p:extLst>
      <p:ext uri="{BB962C8B-B14F-4D97-AF65-F5344CB8AC3E}">
        <p14:creationId xmlns:p14="http://schemas.microsoft.com/office/powerpoint/2010/main" val="984879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endParaRPr lang="en-GB"/>
          </a:p>
        </p:txBody>
      </p:sp>
      <p:pic>
        <p:nvPicPr>
          <p:cNvPr id="5" name="Content Placeholder 4" descr="kaiser_wilhelm_ii.jpg"/>
          <p:cNvPicPr>
            <a:picLocks noGrp="1" noChangeAspect="1"/>
          </p:cNvPicPr>
          <p:nvPr>
            <p:ph idx="1"/>
          </p:nvPr>
        </p:nvPicPr>
        <p:blipFill>
          <a:blip r:embed="rId2" cstate="print"/>
          <a:stretch>
            <a:fillRect/>
          </a:stretch>
        </p:blipFill>
        <p:spPr>
          <a:xfrm>
            <a:off x="1691680" y="764704"/>
            <a:ext cx="5688632" cy="5904656"/>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7" descr="ht5.jpg"/>
          <p:cNvPicPr>
            <a:picLocks noGrp="1" noChangeAspect="1"/>
          </p:cNvPicPr>
          <p:nvPr>
            <p:ph idx="1"/>
          </p:nvPr>
        </p:nvPicPr>
        <p:blipFill>
          <a:blip r:embed="rId2" cstate="print"/>
          <a:stretch>
            <a:fillRect/>
          </a:stretch>
        </p:blipFill>
        <p:spPr>
          <a:xfrm>
            <a:off x="1475656" y="1196752"/>
            <a:ext cx="6336704" cy="532859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20100108003945!Bundesarchiv_Bild_146-2005-0057,_Otto_von_Bismarck.jpg"/>
          <p:cNvPicPr>
            <a:picLocks noGrp="1" noChangeAspect="1"/>
          </p:cNvPicPr>
          <p:nvPr>
            <p:ph idx="1"/>
          </p:nvPr>
        </p:nvPicPr>
        <p:blipFill>
          <a:blip r:embed="rId2" cstate="print"/>
          <a:stretch>
            <a:fillRect/>
          </a:stretch>
        </p:blipFill>
        <p:spPr>
          <a:xfrm>
            <a:off x="2123728" y="980728"/>
            <a:ext cx="4896544" cy="5616624"/>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Ludendorff.jpg"/>
          <p:cNvPicPr>
            <a:picLocks noGrp="1" noChangeAspect="1"/>
          </p:cNvPicPr>
          <p:nvPr>
            <p:ph sz="half" idx="1"/>
          </p:nvPr>
        </p:nvPicPr>
        <p:blipFill>
          <a:blip r:embed="rId2" cstate="print"/>
          <a:stretch>
            <a:fillRect/>
          </a:stretch>
        </p:blipFill>
        <p:spPr>
          <a:xfrm>
            <a:off x="827584" y="1124744"/>
            <a:ext cx="3225777" cy="4886003"/>
          </a:xfrm>
        </p:spPr>
      </p:pic>
      <p:pic>
        <p:nvPicPr>
          <p:cNvPr id="6" name="Content Placeholder 5" descr="Paul_von_Hindenburg.jpg"/>
          <p:cNvPicPr>
            <a:picLocks noGrp="1" noChangeAspect="1"/>
          </p:cNvPicPr>
          <p:nvPr>
            <p:ph sz="half" idx="2"/>
          </p:nvPr>
        </p:nvPicPr>
        <p:blipFill>
          <a:blip r:embed="rId3" cstate="print"/>
          <a:stretch>
            <a:fillRect/>
          </a:stretch>
        </p:blipFill>
        <p:spPr>
          <a:xfrm>
            <a:off x="5148064" y="1052736"/>
            <a:ext cx="3082118" cy="504056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Franz_Joseph,_circa_1915.jpg"/>
          <p:cNvPicPr>
            <a:picLocks noGrp="1" noChangeAspect="1"/>
          </p:cNvPicPr>
          <p:nvPr>
            <p:ph idx="4294967295"/>
          </p:nvPr>
        </p:nvPicPr>
        <p:blipFill>
          <a:blip r:embed="rId2" cstate="print"/>
          <a:stretch>
            <a:fillRect/>
          </a:stretch>
        </p:blipFill>
        <p:spPr>
          <a:xfrm>
            <a:off x="0" y="765175"/>
            <a:ext cx="6985000" cy="568801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a:p>
        </p:txBody>
      </p:sp>
      <p:pic>
        <p:nvPicPr>
          <p:cNvPr id="5" name="Content Placeholder 4" descr="FWWarchdukeMe.jpg"/>
          <p:cNvPicPr>
            <a:picLocks noChangeAspect="1"/>
          </p:cNvPicPr>
          <p:nvPr/>
        </p:nvPicPr>
        <p:blipFill>
          <a:blip r:embed="rId2" cstate="print"/>
          <a:stretch>
            <a:fillRect/>
          </a:stretch>
        </p:blipFill>
        <p:spPr>
          <a:xfrm>
            <a:off x="1259632" y="692696"/>
            <a:ext cx="6552728" cy="554461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706princip.jpg"/>
          <p:cNvPicPr>
            <a:picLocks noGrp="1" noChangeAspect="1"/>
          </p:cNvPicPr>
          <p:nvPr>
            <p:ph idx="1"/>
          </p:nvPr>
        </p:nvPicPr>
        <p:blipFill>
          <a:blip r:embed="rId2" cstate="print"/>
          <a:stretch>
            <a:fillRect/>
          </a:stretch>
        </p:blipFill>
        <p:spPr>
          <a:xfrm>
            <a:off x="1691680" y="908720"/>
            <a:ext cx="5472608" cy="525658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hitler_aug14.jpg"/>
          <p:cNvPicPr>
            <a:picLocks noGrp="1" noChangeAspect="1"/>
          </p:cNvPicPr>
          <p:nvPr>
            <p:ph idx="1"/>
          </p:nvPr>
        </p:nvPicPr>
        <p:blipFill>
          <a:blip r:embed="rId2" cstate="print"/>
          <a:stretch>
            <a:fillRect/>
          </a:stretch>
        </p:blipFill>
        <p:spPr>
          <a:xfrm>
            <a:off x="179512" y="332656"/>
            <a:ext cx="8712968" cy="6264696"/>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C7B3-5D0D-302C-AF9D-BFC86E45B5B6}"/>
              </a:ext>
            </a:extLst>
          </p:cNvPr>
          <p:cNvSpPr>
            <a:spLocks noGrp="1"/>
          </p:cNvSpPr>
          <p:nvPr>
            <p:ph type="title"/>
          </p:nvPr>
        </p:nvSpPr>
        <p:spPr/>
        <p:txBody>
          <a:bodyPr/>
          <a:lstStyle/>
          <a:p>
            <a:r>
              <a:rPr lang="en-US" dirty="0"/>
              <a:t>A nod to the Middle East</a:t>
            </a:r>
            <a:endParaRPr lang="en-GB" dirty="0"/>
          </a:p>
        </p:txBody>
      </p:sp>
      <p:pic>
        <p:nvPicPr>
          <p:cNvPr id="8" name="Content Placeholder 7" descr="balfour.jpg"/>
          <p:cNvPicPr>
            <a:picLocks noGrp="1" noChangeAspect="1"/>
          </p:cNvPicPr>
          <p:nvPr>
            <p:ph sz="half" idx="1"/>
          </p:nvPr>
        </p:nvPicPr>
        <p:blipFill>
          <a:blip r:embed="rId2" cstate="print"/>
          <a:stretch>
            <a:fillRect/>
          </a:stretch>
        </p:blipFill>
        <p:spPr>
          <a:xfrm>
            <a:off x="1079500" y="2545556"/>
            <a:ext cx="2794000" cy="3225800"/>
          </a:xfrm>
        </p:spPr>
      </p:pic>
      <p:sp>
        <p:nvSpPr>
          <p:cNvPr id="3" name="Content Placeholder 2">
            <a:extLst>
              <a:ext uri="{FF2B5EF4-FFF2-40B4-BE49-F238E27FC236}">
                <a16:creationId xmlns:a16="http://schemas.microsoft.com/office/drawing/2014/main" id="{FCC1C8A9-7847-7BAC-F848-B8756074D5A8}"/>
              </a:ext>
            </a:extLst>
          </p:cNvPr>
          <p:cNvSpPr>
            <a:spLocks noGrp="1"/>
          </p:cNvSpPr>
          <p:nvPr>
            <p:ph sz="half" idx="2"/>
          </p:nvPr>
        </p:nvSpPr>
        <p:spPr/>
        <p:txBody>
          <a:bodyPr/>
          <a:lstStyle/>
          <a:p>
            <a:r>
              <a:rPr lang="en-US" dirty="0"/>
              <a:t>What is in a portrait?</a:t>
            </a:r>
          </a:p>
          <a:p>
            <a:endParaRPr lang="en-US" dirty="0"/>
          </a:p>
          <a:p>
            <a:r>
              <a:rPr lang="en-US" dirty="0"/>
              <a:t>Discuss!!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5" descr="http://oldworldwar.files.wordpress.com/2010/04/marchingthroughbelgium1.jpg"/>
          <p:cNvPicPr>
            <a:picLocks noChangeAspect="1" noChangeArrowheads="1"/>
          </p:cNvPicPr>
          <p:nvPr/>
        </p:nvPicPr>
        <p:blipFill>
          <a:blip r:embed="rId2" cstate="print"/>
          <a:srcRect/>
          <a:stretch>
            <a:fillRect/>
          </a:stretch>
        </p:blipFill>
        <p:spPr bwMode="auto">
          <a:xfrm>
            <a:off x="1187450" y="1773238"/>
            <a:ext cx="6624638" cy="4319587"/>
          </a:xfrm>
          <a:prstGeom prst="rect">
            <a:avLst/>
          </a:prstGeom>
          <a:noFill/>
          <a:ln w="9525">
            <a:noFill/>
            <a:miter lim="800000"/>
            <a:headEnd/>
            <a:tailEnd/>
          </a:ln>
        </p:spPr>
      </p:pic>
      <p:pic>
        <p:nvPicPr>
          <p:cNvPr id="6148" name="Picture 5" descr="http://oldworldwar.files.wordpress.com/2010/04/marchingthroughbelgium1.jpg"/>
          <p:cNvPicPr>
            <a:picLocks noChangeAspect="1" noChangeArrowheads="1"/>
          </p:cNvPicPr>
          <p:nvPr/>
        </p:nvPicPr>
        <p:blipFill>
          <a:blip r:embed="rId2" cstate="print"/>
          <a:srcRect/>
          <a:stretch>
            <a:fillRect/>
          </a:stretch>
        </p:blipFill>
        <p:spPr bwMode="auto">
          <a:xfrm>
            <a:off x="1115616" y="1124744"/>
            <a:ext cx="6624638" cy="4319587"/>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‘TIME BEFORE AND TIME AFTER’</a:t>
            </a:r>
          </a:p>
        </p:txBody>
      </p:sp>
      <p:sp>
        <p:nvSpPr>
          <p:cNvPr id="6" name="Content Placeholder 5"/>
          <p:cNvSpPr>
            <a:spLocks noGrp="1"/>
          </p:cNvSpPr>
          <p:nvPr>
            <p:ph sz="half" idx="1"/>
          </p:nvPr>
        </p:nvSpPr>
        <p:spPr/>
        <p:txBody>
          <a:bodyPr/>
          <a:lstStyle/>
          <a:p>
            <a:r>
              <a:rPr lang="en-GB" dirty="0"/>
              <a:t>BREAK BETWEEN THE TRADITIONAL AND ‘MODERNISM’</a:t>
            </a:r>
          </a:p>
          <a:p>
            <a:r>
              <a:rPr lang="en-GB" dirty="0"/>
              <a:t>‘MODERNISM’ – ‘THE PRINCIPAL URGE OF OUR TIME’ (EKSTEINS, P.XVI)</a:t>
            </a:r>
          </a:p>
          <a:p>
            <a:r>
              <a:rPr lang="en-GB" dirty="0"/>
              <a:t>OLD AUTHORITY UNDERMINED BY MODERNISM</a:t>
            </a:r>
          </a:p>
        </p:txBody>
      </p:sp>
      <p:sp>
        <p:nvSpPr>
          <p:cNvPr id="4" name="Content Placeholder 3"/>
          <p:cNvSpPr>
            <a:spLocks noGrp="1"/>
          </p:cNvSpPr>
          <p:nvPr>
            <p:ph sz="half" idx="2"/>
          </p:nvPr>
        </p:nvSpPr>
        <p:spPr/>
        <p:txBody>
          <a:bodyPr/>
          <a:lstStyle/>
          <a:p>
            <a:r>
              <a:rPr lang="en-GB" dirty="0"/>
              <a:t>MODRIS EKSTEINS, </a:t>
            </a:r>
            <a:r>
              <a:rPr lang="en-GB" i="1" dirty="0"/>
              <a:t>THE RITES OF SPRING </a:t>
            </a:r>
            <a:r>
              <a:rPr lang="en-GB" dirty="0"/>
              <a:t>(LONDON: BANTAM, 1989)</a:t>
            </a:r>
          </a:p>
        </p:txBody>
      </p:sp>
      <p:pic>
        <p:nvPicPr>
          <p:cNvPr id="1026" name="Picture 2" descr="C:\Users\Sony\Pictures\038a225b9da025a16b817110_L__SL500_AA300_.jpg"/>
          <p:cNvPicPr>
            <a:picLocks noChangeAspect="1" noChangeArrowheads="1"/>
          </p:cNvPicPr>
          <p:nvPr/>
        </p:nvPicPr>
        <p:blipFill>
          <a:blip r:embed="rId2" cstate="print"/>
          <a:srcRect/>
          <a:stretch>
            <a:fillRect/>
          </a:stretch>
        </p:blipFill>
        <p:spPr bwMode="auto">
          <a:xfrm>
            <a:off x="5436096" y="3356992"/>
            <a:ext cx="2857500" cy="28575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fontAlgn="auto">
              <a:spcAft>
                <a:spcPts val="0"/>
              </a:spcAft>
              <a:defRPr/>
            </a:pPr>
            <a:r>
              <a:rPr lang="en-GB"/>
              <a:t>MILITARY DEATHS – 1914-18</a:t>
            </a:r>
            <a:endParaRPr lang="en-US"/>
          </a:p>
        </p:txBody>
      </p:sp>
      <p:sp>
        <p:nvSpPr>
          <p:cNvPr id="4099" name="Rectangle 4"/>
          <p:cNvSpPr>
            <a:spLocks noGrp="1" noChangeArrowheads="1"/>
          </p:cNvSpPr>
          <p:nvPr>
            <p:ph sz="half" idx="1"/>
          </p:nvPr>
        </p:nvSpPr>
        <p:spPr/>
        <p:txBody>
          <a:bodyPr>
            <a:normAutofit fontScale="85000" lnSpcReduction="10000"/>
          </a:bodyPr>
          <a:lstStyle/>
          <a:p>
            <a:r>
              <a:rPr lang="en-GB" sz="2400" dirty="0"/>
              <a:t>BRITAIN – 723,000</a:t>
            </a:r>
          </a:p>
          <a:p>
            <a:r>
              <a:rPr lang="en-GB" sz="2400" dirty="0"/>
              <a:t>EMPIRE – 198,000</a:t>
            </a:r>
          </a:p>
          <a:p>
            <a:r>
              <a:rPr lang="en-GB" sz="2400" dirty="0"/>
              <a:t>FRANCE – 1,398,000</a:t>
            </a:r>
          </a:p>
          <a:p>
            <a:r>
              <a:rPr lang="en-GB" sz="2400" dirty="0"/>
              <a:t>RUSSIA – 1,811,000</a:t>
            </a:r>
          </a:p>
          <a:p>
            <a:r>
              <a:rPr lang="en-GB" sz="2400" dirty="0"/>
              <a:t>GERMANY – 2,037,000</a:t>
            </a:r>
          </a:p>
          <a:p>
            <a:r>
              <a:rPr lang="en-GB" sz="2400" dirty="0"/>
              <a:t>ITALY – 578,000</a:t>
            </a:r>
          </a:p>
          <a:p>
            <a:r>
              <a:rPr lang="en-GB" sz="2400" dirty="0"/>
              <a:t>USA – 114,000</a:t>
            </a:r>
          </a:p>
          <a:p>
            <a:r>
              <a:rPr lang="en-GB" sz="2400" dirty="0"/>
              <a:t>PORTUGAL – 7,000</a:t>
            </a:r>
          </a:p>
          <a:p>
            <a:r>
              <a:rPr lang="en-GB" sz="2400" dirty="0"/>
              <a:t>SOURCE: FERGUSON, </a:t>
            </a:r>
            <a:r>
              <a:rPr lang="en-GB" sz="2400" i="1" dirty="0"/>
              <a:t>PITY OF WAR</a:t>
            </a:r>
            <a:r>
              <a:rPr lang="en-GB" sz="2400" dirty="0"/>
              <a:t>, p. 295.</a:t>
            </a:r>
            <a:endParaRPr lang="en-US" sz="2400" dirty="0"/>
          </a:p>
        </p:txBody>
      </p:sp>
      <p:sp>
        <p:nvSpPr>
          <p:cNvPr id="4100" name="Rectangle 5"/>
          <p:cNvSpPr>
            <a:spLocks noGrp="1" noChangeArrowheads="1"/>
          </p:cNvSpPr>
          <p:nvPr>
            <p:ph sz="half" idx="2"/>
          </p:nvPr>
        </p:nvSpPr>
        <p:spPr/>
        <p:txBody>
          <a:bodyPr>
            <a:normAutofit fontScale="85000" lnSpcReduction="10000"/>
          </a:bodyPr>
          <a:lstStyle/>
          <a:p>
            <a:r>
              <a:rPr lang="en-GB" sz="2400"/>
              <a:t>DOUAUMENT OSSUARY VERDUN</a:t>
            </a:r>
            <a:endParaRPr lang="en-US" sz="2400"/>
          </a:p>
        </p:txBody>
      </p:sp>
      <p:pic>
        <p:nvPicPr>
          <p:cNvPr id="4101" name="Picture 7" descr="NSengupta_1996_12_Verdun_069"/>
          <p:cNvPicPr>
            <a:picLocks noChangeAspect="1" noChangeArrowheads="1"/>
          </p:cNvPicPr>
          <p:nvPr/>
        </p:nvPicPr>
        <p:blipFill>
          <a:blip r:embed="rId2" cstate="print"/>
          <a:srcRect/>
          <a:stretch>
            <a:fillRect/>
          </a:stretch>
        </p:blipFill>
        <p:spPr bwMode="auto">
          <a:xfrm>
            <a:off x="4572000" y="2708275"/>
            <a:ext cx="4103688" cy="324167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MILITARY DEATHS -1914-18</a:t>
            </a:r>
          </a:p>
        </p:txBody>
      </p:sp>
      <p:sp>
        <p:nvSpPr>
          <p:cNvPr id="3" name="Content Placeholder 2"/>
          <p:cNvSpPr>
            <a:spLocks noGrp="1"/>
          </p:cNvSpPr>
          <p:nvPr>
            <p:ph sz="half" idx="1"/>
          </p:nvPr>
        </p:nvSpPr>
        <p:spPr/>
        <p:txBody>
          <a:bodyPr/>
          <a:lstStyle/>
          <a:p>
            <a:r>
              <a:rPr lang="en-GB" dirty="0"/>
              <a:t>TURKEY – 804,000</a:t>
            </a:r>
          </a:p>
          <a:p>
            <a:r>
              <a:rPr lang="en-GB" dirty="0"/>
              <a:t>BULGARIA – 88,000</a:t>
            </a:r>
          </a:p>
          <a:p>
            <a:r>
              <a:rPr lang="en-GB" dirty="0"/>
              <a:t> AUSTRO-HUNGARY – 1,100,000</a:t>
            </a:r>
          </a:p>
          <a:p>
            <a:r>
              <a:rPr lang="en-GB" dirty="0"/>
              <a:t>ROMANIA – 250,000</a:t>
            </a:r>
          </a:p>
          <a:p>
            <a:r>
              <a:rPr lang="en-GB" dirty="0"/>
              <a:t>SERBIA – 278,000</a:t>
            </a:r>
          </a:p>
          <a:p>
            <a:r>
              <a:rPr lang="en-GB" dirty="0"/>
              <a:t>GREECE – 26,000 </a:t>
            </a:r>
          </a:p>
        </p:txBody>
      </p:sp>
      <p:pic>
        <p:nvPicPr>
          <p:cNvPr id="5" name="Content Placeholder 4" descr="Canakkale.jpg"/>
          <p:cNvPicPr>
            <a:picLocks noGrp="1" noChangeAspect="1"/>
          </p:cNvPicPr>
          <p:nvPr>
            <p:ph sz="half" idx="2"/>
          </p:nvPr>
        </p:nvPicPr>
        <p:blipFill>
          <a:blip r:embed="rId2" cstate="print"/>
          <a:stretch>
            <a:fillRect/>
          </a:stretch>
        </p:blipFill>
        <p:spPr>
          <a:xfrm>
            <a:off x="4788024" y="2924944"/>
            <a:ext cx="3390900" cy="3600400"/>
          </a:xfrm>
        </p:spPr>
      </p:pic>
      <p:sp>
        <p:nvSpPr>
          <p:cNvPr id="6" name="Rectangle 5"/>
          <p:cNvSpPr/>
          <p:nvPr/>
        </p:nvSpPr>
        <p:spPr>
          <a:xfrm>
            <a:off x="5076056" y="1325315"/>
            <a:ext cx="3080519" cy="1292662"/>
          </a:xfrm>
          <a:prstGeom prst="rect">
            <a:avLst/>
          </a:prstGeom>
        </p:spPr>
        <p:txBody>
          <a:bodyPr wrap="square">
            <a:spAutoFit/>
          </a:bodyPr>
          <a:lstStyle/>
          <a:p>
            <a:r>
              <a:rPr lang="en-GB" sz="2600" dirty="0">
                <a:solidFill>
                  <a:prstClr val="white"/>
                </a:solidFill>
                <a:latin typeface="Book Antiqua"/>
              </a:rPr>
              <a:t>CANAKKALE MEMORIAL GALLIPOLI</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1104074"/>
          </a:xfrm>
        </p:spPr>
        <p:txBody>
          <a:bodyPr/>
          <a:lstStyle/>
          <a:p>
            <a:r>
              <a:rPr lang="en-GB" dirty="0"/>
              <a:t>MILITARY DEATHS % FIGURES</a:t>
            </a:r>
            <a:br>
              <a:rPr lang="en-GB" dirty="0"/>
            </a:br>
            <a:endParaRPr lang="en-GB" dirty="0"/>
          </a:p>
        </p:txBody>
      </p:sp>
      <p:sp>
        <p:nvSpPr>
          <p:cNvPr id="3" name="Content Placeholder 2"/>
          <p:cNvSpPr>
            <a:spLocks noGrp="1"/>
          </p:cNvSpPr>
          <p:nvPr>
            <p:ph idx="1"/>
          </p:nvPr>
        </p:nvSpPr>
        <p:spPr>
          <a:xfrm>
            <a:off x="457200" y="1844824"/>
            <a:ext cx="8229600" cy="4680520"/>
          </a:xfrm>
        </p:spPr>
        <p:txBody>
          <a:bodyPr>
            <a:normAutofit/>
          </a:bodyPr>
          <a:lstStyle/>
          <a:p>
            <a:endParaRPr lang="en-GB" b="1" dirty="0"/>
          </a:p>
          <a:p>
            <a:r>
              <a:rPr lang="en-GB" b="1" dirty="0"/>
              <a:t>TOTAL KILLED AS % MOBILISED: </a:t>
            </a:r>
          </a:p>
          <a:p>
            <a:r>
              <a:rPr lang="en-GB" dirty="0"/>
              <a:t>BRITAIN AND IRELAND – 11.8</a:t>
            </a:r>
          </a:p>
          <a:p>
            <a:r>
              <a:rPr lang="en-GB" dirty="0"/>
              <a:t>FRANCE – 16.8</a:t>
            </a:r>
          </a:p>
          <a:p>
            <a:r>
              <a:rPr lang="en-GB" dirty="0"/>
              <a:t>USA – 2.7</a:t>
            </a:r>
          </a:p>
          <a:p>
            <a:r>
              <a:rPr lang="en-GB" dirty="0"/>
              <a:t>GERMANY – 15.4</a:t>
            </a:r>
          </a:p>
          <a:p>
            <a:r>
              <a:rPr lang="en-GB" dirty="0"/>
              <a:t>RUSSIA – 11.5</a:t>
            </a:r>
          </a:p>
          <a:p>
            <a:r>
              <a:rPr lang="en-GB" dirty="0"/>
              <a:t>AUSTRO-HUNGARY- 12.2</a:t>
            </a:r>
          </a:p>
          <a:p>
            <a:r>
              <a:rPr lang="en-GB" dirty="0"/>
              <a:t>SERBIA – 37.1</a:t>
            </a:r>
          </a:p>
          <a:p>
            <a:r>
              <a:rPr lang="en-GB" dirty="0"/>
              <a:t>SCOTLAND – 26.4 (</a:t>
            </a:r>
            <a:r>
              <a:rPr lang="en-GB" b="1" dirty="0"/>
              <a:t>SOURCE: </a:t>
            </a:r>
            <a:r>
              <a:rPr lang="en-GB" b="1" i="1" dirty="0"/>
              <a:t>THE PITY OF WAR</a:t>
            </a:r>
            <a:r>
              <a:rPr lang="en-GB" b="1" dirty="0"/>
              <a:t>, P.299)</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GUILT’ PERSONIFIED</a:t>
            </a:r>
          </a:p>
        </p:txBody>
      </p:sp>
      <p:sp>
        <p:nvSpPr>
          <p:cNvPr id="3" name="Content Placeholder 2"/>
          <p:cNvSpPr>
            <a:spLocks noGrp="1"/>
          </p:cNvSpPr>
          <p:nvPr>
            <p:ph sz="half" idx="1"/>
          </p:nvPr>
        </p:nvSpPr>
        <p:spPr>
          <a:xfrm>
            <a:off x="457200" y="1600200"/>
            <a:ext cx="4038600" cy="5429200"/>
          </a:xfrm>
        </p:spPr>
        <p:txBody>
          <a:bodyPr/>
          <a:lstStyle/>
          <a:p>
            <a:r>
              <a:rPr lang="en-GB" dirty="0"/>
              <a:t>KAISER WILHELM II (1859-1941)</a:t>
            </a:r>
          </a:p>
          <a:p>
            <a:r>
              <a:rPr lang="en-GB" dirty="0"/>
              <a:t>GRANDSON OF QUEEN VICTORIA</a:t>
            </a:r>
          </a:p>
          <a:p>
            <a:r>
              <a:rPr lang="en-GB" dirty="0"/>
              <a:t>GERMAN KAISER 1888-1918</a:t>
            </a:r>
          </a:p>
          <a:p>
            <a:r>
              <a:rPr lang="en-GB" dirty="0"/>
              <a:t>POWER DIMINISHED FROM 1916 </a:t>
            </a:r>
          </a:p>
          <a:p>
            <a:r>
              <a:rPr lang="en-GB" dirty="0"/>
              <a:t>EXILED TO HOLLAND 1918</a:t>
            </a:r>
          </a:p>
        </p:txBody>
      </p:sp>
      <p:pic>
        <p:nvPicPr>
          <p:cNvPr id="5" name="Content Placeholder 4" descr="kaiser_wilhelm_ii.jpg"/>
          <p:cNvPicPr>
            <a:picLocks noGrp="1" noChangeAspect="1"/>
          </p:cNvPicPr>
          <p:nvPr>
            <p:ph sz="half" idx="2"/>
          </p:nvPr>
        </p:nvPicPr>
        <p:blipFill>
          <a:blip r:embed="rId2" cstate="print"/>
          <a:stretch>
            <a:fillRect/>
          </a:stretch>
        </p:blipFill>
        <p:spPr>
          <a:xfrm>
            <a:off x="4386262" y="2251075"/>
            <a:ext cx="3009900" cy="3810000"/>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GUILT</a:t>
            </a:r>
          </a:p>
        </p:txBody>
      </p:sp>
      <p:sp>
        <p:nvSpPr>
          <p:cNvPr id="3" name="Content Placeholder 2"/>
          <p:cNvSpPr>
            <a:spLocks noGrp="1"/>
          </p:cNvSpPr>
          <p:nvPr>
            <p:ph idx="1"/>
          </p:nvPr>
        </p:nvSpPr>
        <p:spPr/>
        <p:txBody>
          <a:bodyPr>
            <a:normAutofit fontScale="92500" lnSpcReduction="10000"/>
          </a:bodyPr>
          <a:lstStyle/>
          <a:p>
            <a:r>
              <a:rPr lang="en-GB" b="1" u="sng" dirty="0"/>
              <a:t>VERSAILLES ARTICLE 227 </a:t>
            </a:r>
            <a:r>
              <a:rPr lang="en-GB" dirty="0"/>
              <a:t>–</a:t>
            </a:r>
          </a:p>
          <a:p>
            <a:r>
              <a:rPr lang="en-GB" dirty="0"/>
              <a:t> </a:t>
            </a:r>
            <a:r>
              <a:rPr lang="en-GB" i="1" dirty="0"/>
              <a:t>Prosecutes the Kaiser ‘for a supreme offence against International morality and the sanctity of treaties’ </a:t>
            </a:r>
            <a:endParaRPr lang="en-GB" dirty="0"/>
          </a:p>
          <a:p>
            <a:endParaRPr lang="en-GB" dirty="0"/>
          </a:p>
          <a:p>
            <a:r>
              <a:rPr lang="en-GB" b="1" u="sng" dirty="0"/>
              <a:t>VERSAILLES ARTICLE 231 </a:t>
            </a:r>
            <a:r>
              <a:rPr lang="en-GB" dirty="0"/>
              <a:t>(WAR GUILT CLAUSE) –</a:t>
            </a:r>
          </a:p>
          <a:p>
            <a:r>
              <a:rPr lang="en-GB" i="1" dirty="0"/>
              <a:t>The Allied and Associated Governments affirm and Germany accepts the responsibility of Germany and her allies for causing all the loss and damage to which the Allied and Associated Governments and their nationals have been subjected as a consequence of the war imposed upon them by the aggression of Germany and her allies.</a:t>
            </a: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KAISER’S WAR</a:t>
            </a:r>
          </a:p>
        </p:txBody>
      </p:sp>
      <p:sp>
        <p:nvSpPr>
          <p:cNvPr id="3" name="Content Placeholder 2"/>
          <p:cNvSpPr>
            <a:spLocks noGrp="1"/>
          </p:cNvSpPr>
          <p:nvPr>
            <p:ph sz="half" idx="1"/>
          </p:nvPr>
        </p:nvSpPr>
        <p:spPr/>
        <p:txBody>
          <a:bodyPr/>
          <a:lstStyle/>
          <a:p>
            <a:r>
              <a:rPr lang="en-GB" dirty="0"/>
              <a:t>JOHN, C.G. ROHL </a:t>
            </a:r>
            <a:r>
              <a:rPr lang="en-GB" i="1" dirty="0"/>
              <a:t>THE KAISER AND HIS COURT: WILHELM II AND THE GOVERNMENT OF GERMANY </a:t>
            </a:r>
            <a:r>
              <a:rPr lang="en-GB" dirty="0"/>
              <a:t>(CAMBRIDGE: CAMBRIDGE UNIVERSITY PRESS, 1996)</a:t>
            </a:r>
          </a:p>
        </p:txBody>
      </p:sp>
      <p:pic>
        <p:nvPicPr>
          <p:cNvPr id="5" name="Content Placeholder 4" descr="41EKQPS2G7L__SL500_PIsitb-sticker-arrow-big,TopRight,35,-73_OU01_AA300_.jpg"/>
          <p:cNvPicPr>
            <a:picLocks noGrp="1" noChangeAspect="1"/>
          </p:cNvPicPr>
          <p:nvPr>
            <p:ph sz="half" idx="2"/>
          </p:nvPr>
        </p:nvPicPr>
        <p:blipFill>
          <a:blip r:embed="rId2" cstate="print"/>
          <a:stretch>
            <a:fillRect/>
          </a:stretch>
        </p:blipFill>
        <p:spPr>
          <a:xfrm>
            <a:off x="5148064" y="1700808"/>
            <a:ext cx="3073524" cy="4104456"/>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	PRE-WAR GERMANY</a:t>
            </a:r>
          </a:p>
        </p:txBody>
      </p:sp>
      <p:pic>
        <p:nvPicPr>
          <p:cNvPr id="3" name="Picture 3" descr="germany_1871"/>
          <p:cNvPicPr>
            <a:picLocks noChangeAspect="1" noChangeArrowheads="1"/>
          </p:cNvPicPr>
          <p:nvPr/>
        </p:nvPicPr>
        <p:blipFill>
          <a:blip r:embed="rId2" cstate="print"/>
          <a:srcRect/>
          <a:stretch>
            <a:fillRect/>
          </a:stretch>
        </p:blipFill>
        <p:spPr bwMode="auto">
          <a:xfrm>
            <a:off x="827584" y="1412776"/>
            <a:ext cx="7643490" cy="4940424"/>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GERMAN QUESTION</a:t>
            </a:r>
          </a:p>
        </p:txBody>
      </p:sp>
      <p:sp>
        <p:nvSpPr>
          <p:cNvPr id="3" name="Content Placeholder 2"/>
          <p:cNvSpPr>
            <a:spLocks noGrp="1"/>
          </p:cNvSpPr>
          <p:nvPr>
            <p:ph idx="1"/>
          </p:nvPr>
        </p:nvSpPr>
        <p:spPr/>
        <p:txBody>
          <a:bodyPr/>
          <a:lstStyle/>
          <a:p>
            <a:r>
              <a:rPr lang="en-GB" dirty="0"/>
              <a:t>German Unification – </a:t>
            </a:r>
            <a:r>
              <a:rPr lang="en-GB" dirty="0" err="1"/>
              <a:t>Sonderweg</a:t>
            </a:r>
            <a:r>
              <a:rPr lang="en-GB" dirty="0"/>
              <a:t> (a distinctive path?)</a:t>
            </a:r>
          </a:p>
          <a:p>
            <a:r>
              <a:rPr lang="en-GB" dirty="0"/>
              <a:t>‘Sphere of influence’ politics  - Dualism and Austrian and Prussian hegemony</a:t>
            </a:r>
          </a:p>
          <a:p>
            <a:r>
              <a:rPr lang="en-GB" dirty="0" err="1"/>
              <a:t>Grossdeutchland</a:t>
            </a:r>
            <a:r>
              <a:rPr lang="en-GB" dirty="0"/>
              <a:t> </a:t>
            </a:r>
            <a:r>
              <a:rPr lang="en-GB" dirty="0" err="1"/>
              <a:t>vs</a:t>
            </a:r>
            <a:r>
              <a:rPr lang="en-GB" dirty="0"/>
              <a:t> </a:t>
            </a:r>
            <a:r>
              <a:rPr lang="en-GB" dirty="0" err="1"/>
              <a:t>Kleindeutchland</a:t>
            </a:r>
            <a:r>
              <a:rPr lang="en-GB" dirty="0"/>
              <a:t> – a Greater or Lesser Germany</a:t>
            </a:r>
          </a:p>
          <a:p>
            <a:r>
              <a:rPr lang="en-GB" dirty="0"/>
              <a:t>Unification contradicted ‘sphere of influence’ model</a:t>
            </a:r>
          </a:p>
          <a:p>
            <a:r>
              <a:rPr lang="en-GB" dirty="0"/>
              <a:t>A united Germany – who was in charge? And how best to defend against it</a:t>
            </a:r>
          </a:p>
          <a:p>
            <a:endParaRPr lang="en-GB"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GERMAN QUESTION</a:t>
            </a:r>
          </a:p>
        </p:txBody>
      </p:sp>
      <p:sp>
        <p:nvSpPr>
          <p:cNvPr id="3" name="Content Placeholder 2"/>
          <p:cNvSpPr>
            <a:spLocks noGrp="1"/>
          </p:cNvSpPr>
          <p:nvPr>
            <p:ph idx="1"/>
          </p:nvPr>
        </p:nvSpPr>
        <p:spPr/>
        <p:txBody>
          <a:bodyPr/>
          <a:lstStyle/>
          <a:p>
            <a:r>
              <a:rPr lang="en-GB" dirty="0"/>
              <a:t>‘Blood and Iron’ -  </a:t>
            </a:r>
            <a:r>
              <a:rPr lang="en-GB" dirty="0" err="1"/>
              <a:t>Realpolitik</a:t>
            </a:r>
            <a:r>
              <a:rPr lang="en-GB" dirty="0"/>
              <a:t> and German Unification</a:t>
            </a:r>
          </a:p>
          <a:p>
            <a:r>
              <a:rPr lang="en-GB" dirty="0"/>
              <a:t>From Pan-German liberalism to conservative pragmatism</a:t>
            </a:r>
          </a:p>
          <a:p>
            <a:r>
              <a:rPr lang="en-GB" dirty="0" err="1"/>
              <a:t>Grossdeutchland</a:t>
            </a:r>
            <a:r>
              <a:rPr lang="en-GB" dirty="0"/>
              <a:t> and Prussian hegemony</a:t>
            </a:r>
          </a:p>
          <a:p>
            <a:r>
              <a:rPr lang="en-GB" dirty="0"/>
              <a:t>Conflict and the end of Austrian hegemony </a:t>
            </a:r>
          </a:p>
          <a:p>
            <a:r>
              <a:rPr lang="en-GB" dirty="0" err="1"/>
              <a:t>Ausgleich</a:t>
            </a:r>
            <a:r>
              <a:rPr lang="en-GB" dirty="0"/>
              <a:t> (Compromise) – Austria looks East</a:t>
            </a:r>
          </a:p>
          <a:p>
            <a:r>
              <a:rPr lang="en-GB" dirty="0"/>
              <a:t>Tensions with France </a:t>
            </a:r>
          </a:p>
          <a:p>
            <a:endParaRPr lang="en-GB" dirty="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Humiliation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72816"/>
            <a:ext cx="7632847" cy="4752528"/>
          </a:xfrm>
        </p:spPr>
      </p:pic>
    </p:spTree>
    <p:extLst>
      <p:ext uri="{BB962C8B-B14F-4D97-AF65-F5344CB8AC3E}">
        <p14:creationId xmlns:p14="http://schemas.microsoft.com/office/powerpoint/2010/main" val="2424654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GERMAN QUESTION</a:t>
            </a:r>
          </a:p>
        </p:txBody>
      </p:sp>
      <p:sp>
        <p:nvSpPr>
          <p:cNvPr id="3" name="Content Placeholder 2"/>
          <p:cNvSpPr>
            <a:spLocks noGrp="1"/>
          </p:cNvSpPr>
          <p:nvPr>
            <p:ph sz="half" idx="1"/>
          </p:nvPr>
        </p:nvSpPr>
        <p:spPr>
          <a:xfrm>
            <a:off x="457200" y="1600200"/>
            <a:ext cx="4038600" cy="4637112"/>
          </a:xfrm>
        </p:spPr>
        <p:txBody>
          <a:bodyPr>
            <a:normAutofit/>
          </a:bodyPr>
          <a:lstStyle/>
          <a:p>
            <a:r>
              <a:rPr lang="en-GB" dirty="0"/>
              <a:t>FRANCO-PRUSSIAN WAR 1870-71</a:t>
            </a:r>
          </a:p>
          <a:p>
            <a:r>
              <a:rPr lang="en-GB" dirty="0"/>
              <a:t>FRENCH DEFEAT AND HUMILIATION</a:t>
            </a:r>
          </a:p>
          <a:p>
            <a:r>
              <a:rPr lang="en-GB" dirty="0"/>
              <a:t>THIRD REPUBLIC DECLARED  </a:t>
            </a:r>
          </a:p>
          <a:p>
            <a:r>
              <a:rPr lang="en-GB" dirty="0"/>
              <a:t>GERMAN EMPIRE  PROCLAIMED AT VERSAILLES – WILHELMINE  ERA BEGINS</a:t>
            </a:r>
          </a:p>
          <a:p>
            <a:endParaRPr lang="en-GB" dirty="0"/>
          </a:p>
        </p:txBody>
      </p:sp>
      <p:pic>
        <p:nvPicPr>
          <p:cNvPr id="5" name="Content Placeholder 4" descr="untitled.bmp"/>
          <p:cNvPicPr>
            <a:picLocks noGrp="1" noChangeAspect="1"/>
          </p:cNvPicPr>
          <p:nvPr>
            <p:ph sz="half" idx="2"/>
          </p:nvPr>
        </p:nvPicPr>
        <p:blipFill>
          <a:blip r:embed="rId2" cstate="print"/>
          <a:stretch>
            <a:fillRect/>
          </a:stretch>
        </p:blipFill>
        <p:spPr>
          <a:xfrm>
            <a:off x="4648200" y="1628800"/>
            <a:ext cx="4038600" cy="4464495"/>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7813"/>
            <a:ext cx="8229600" cy="1143000"/>
          </a:xfrm>
        </p:spPr>
        <p:txBody>
          <a:bodyPr/>
          <a:lstStyle/>
          <a:p>
            <a:pPr fontAlgn="auto">
              <a:spcAft>
                <a:spcPts val="0"/>
              </a:spcAft>
              <a:defRPr/>
            </a:pPr>
            <a:r>
              <a:rPr lang="en-GB" dirty="0">
                <a:effectLst>
                  <a:outerShdw blurRad="38100" dist="38100" dir="2700000" algn="tl">
                    <a:srgbClr val="000000"/>
                  </a:outerShdw>
                </a:effectLst>
              </a:rPr>
              <a:t>1. RIVALRY</a:t>
            </a:r>
          </a:p>
        </p:txBody>
      </p:sp>
      <p:sp>
        <p:nvSpPr>
          <p:cNvPr id="8" name="Content Placeholder 7"/>
          <p:cNvSpPr>
            <a:spLocks noGrp="1"/>
          </p:cNvSpPr>
          <p:nvPr>
            <p:ph sz="half" idx="4294967295"/>
          </p:nvPr>
        </p:nvSpPr>
        <p:spPr>
          <a:xfrm>
            <a:off x="0" y="1600200"/>
            <a:ext cx="4038600" cy="4530725"/>
          </a:xfrm>
        </p:spPr>
        <p:txBody>
          <a:bodyPr>
            <a:normAutofit/>
          </a:bodyPr>
          <a:lstStyle/>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INDUSTRIAL</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ECONOMIC</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TRADING</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FINANCIAL</a:t>
            </a:r>
          </a:p>
        </p:txBody>
      </p:sp>
      <p:pic>
        <p:nvPicPr>
          <p:cNvPr id="7172" name="Picture 2" descr="http://home.zipworld.com.au/~lnbdds/Boschi/inside.jpg"/>
          <p:cNvPicPr>
            <a:picLocks noChangeAspect="1" noChangeArrowheads="1"/>
          </p:cNvPicPr>
          <p:nvPr/>
        </p:nvPicPr>
        <p:blipFill>
          <a:blip r:embed="rId2" cstate="print"/>
          <a:srcRect/>
          <a:stretch>
            <a:fillRect/>
          </a:stretch>
        </p:blipFill>
        <p:spPr bwMode="auto">
          <a:xfrm>
            <a:off x="4716463" y="1628775"/>
            <a:ext cx="3887787" cy="4321175"/>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7813"/>
            <a:ext cx="8229600" cy="1143000"/>
          </a:xfrm>
        </p:spPr>
        <p:txBody>
          <a:bodyPr/>
          <a:lstStyle/>
          <a:p>
            <a:pPr fontAlgn="auto">
              <a:spcAft>
                <a:spcPts val="0"/>
              </a:spcAft>
              <a:defRPr/>
            </a:pPr>
            <a:r>
              <a:rPr lang="en-GB" dirty="0">
                <a:effectLst>
                  <a:outerShdw blurRad="38100" dist="38100" dir="2700000" algn="tl">
                    <a:srgbClr val="000000"/>
                  </a:outerShdw>
                </a:effectLst>
              </a:rPr>
              <a:t>BRITISH SUPREMACY</a:t>
            </a:r>
          </a:p>
        </p:txBody>
      </p:sp>
      <p:sp>
        <p:nvSpPr>
          <p:cNvPr id="3" name="Content Placeholder 2"/>
          <p:cNvSpPr>
            <a:spLocks noGrp="1"/>
          </p:cNvSpPr>
          <p:nvPr>
            <p:ph idx="4294967295"/>
          </p:nvPr>
        </p:nvSpPr>
        <p:spPr>
          <a:xfrm>
            <a:off x="0" y="1600200"/>
            <a:ext cx="8229600" cy="4530725"/>
          </a:xfrm>
        </p:spPr>
        <p:txBody>
          <a:bodyPr>
            <a:normAutofit/>
          </a:bodyPr>
          <a:lstStyle/>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COALMINING AND IRON PRODUCTION</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ENGINEERING</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TEXTILES</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SHIPPING</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INSURANCE</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BANKING</a:t>
            </a: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LONDON – FOCAL POINT FOR MONEY MARKETS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effectLst>
                  <a:outerShdw blurRad="38100" dist="38100" dir="2700000" algn="tl">
                    <a:srgbClr val="000000"/>
                  </a:outerShdw>
                </a:effectLst>
              </a:rPr>
              <a:t>THE CHALLENGE</a:t>
            </a:r>
          </a:p>
        </p:txBody>
      </p:sp>
      <p:sp>
        <p:nvSpPr>
          <p:cNvPr id="3" name="Content Placeholder 2"/>
          <p:cNvSpPr>
            <a:spLocks noGrp="1"/>
          </p:cNvSpPr>
          <p:nvPr>
            <p:ph sz="half" idx="1"/>
          </p:nvPr>
        </p:nvSpPr>
        <p:spPr/>
        <p:txBody>
          <a:bodyPr>
            <a:normAutofit/>
          </a:bodyPr>
          <a:lstStyle/>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FRANCE</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UNITED STATES</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JAPAN</a:t>
            </a:r>
          </a:p>
          <a:p>
            <a:pPr marL="548640" indent="-411480" fontAlgn="auto">
              <a:spcAft>
                <a:spcPts val="0"/>
              </a:spcAft>
              <a:buClr>
                <a:schemeClr val="tx1">
                  <a:shade val="95000"/>
                </a:schemeClr>
              </a:buClr>
              <a:buFont typeface="Wingdings 2"/>
              <a:buChar char=""/>
              <a:defRPr/>
            </a:pPr>
            <a:endParaRPr lang="en-GB" dirty="0">
              <a:effectLst>
                <a:outerShdw blurRad="38100" dist="38100" dir="2700000" algn="tl">
                  <a:srgbClr val="000000"/>
                </a:outerShdw>
              </a:effectLst>
            </a:endParaRPr>
          </a:p>
          <a:p>
            <a:pPr marL="548640" indent="-411480" fontAlgn="auto">
              <a:spcAft>
                <a:spcPts val="0"/>
              </a:spcAft>
              <a:buClr>
                <a:schemeClr val="tx1">
                  <a:shade val="95000"/>
                </a:schemeClr>
              </a:buClr>
              <a:buFont typeface="Wingdings 2"/>
              <a:buChar char=""/>
              <a:defRPr/>
            </a:pPr>
            <a:r>
              <a:rPr lang="en-GB" dirty="0">
                <a:effectLst>
                  <a:outerShdw blurRad="38100" dist="38100" dir="2700000" algn="tl">
                    <a:srgbClr val="000000"/>
                  </a:outerShdw>
                </a:effectLst>
              </a:rPr>
              <a:t>GERMANY</a:t>
            </a:r>
          </a:p>
        </p:txBody>
      </p:sp>
      <p:sp>
        <p:nvSpPr>
          <p:cNvPr id="6" name="Content Placeholder 5"/>
          <p:cNvSpPr>
            <a:spLocks noGrp="1"/>
          </p:cNvSpPr>
          <p:nvPr>
            <p:ph sz="half" idx="2"/>
          </p:nvPr>
        </p:nvSpPr>
        <p:spPr>
          <a:xfrm>
            <a:off x="4716463" y="1196975"/>
            <a:ext cx="4038600" cy="5400675"/>
          </a:xfrm>
        </p:spPr>
        <p:txBody>
          <a:bodyPr>
            <a:normAutofit/>
          </a:bodyPr>
          <a:lstStyle/>
          <a:p>
            <a:pPr marL="548640" indent="-411480" fontAlgn="auto">
              <a:spcAft>
                <a:spcPts val="0"/>
              </a:spcAft>
              <a:buClr>
                <a:schemeClr val="tx1">
                  <a:shade val="95000"/>
                </a:schemeClr>
              </a:buClr>
              <a:buFont typeface="Wingdings 2"/>
              <a:buChar char=""/>
              <a:defRPr/>
            </a:pPr>
            <a:r>
              <a:rPr lang="en-GB" dirty="0"/>
              <a:t>BETWEEN 1848-1913 INDUSTIAL GNP IN GERMANY HAD RISEN FROM 21.6% TO 44.6%</a:t>
            </a:r>
          </a:p>
          <a:p>
            <a:pPr marL="548640" indent="-411480" fontAlgn="auto">
              <a:spcAft>
                <a:spcPts val="0"/>
              </a:spcAft>
              <a:buClr>
                <a:schemeClr val="tx1">
                  <a:shade val="95000"/>
                </a:schemeClr>
              </a:buClr>
              <a:buFont typeface="Wingdings 2"/>
              <a:buChar char=""/>
              <a:defRPr/>
            </a:pPr>
            <a:r>
              <a:rPr lang="en-GB" dirty="0"/>
              <a:t>AGRICULTURAL GNP FALLEN FROM 45.2% TO 23.4%</a:t>
            </a:r>
          </a:p>
          <a:p>
            <a:pPr marL="548640" indent="-411480" fontAlgn="auto">
              <a:spcAft>
                <a:spcPts val="0"/>
              </a:spcAft>
              <a:buClr>
                <a:schemeClr val="tx1">
                  <a:shade val="95000"/>
                </a:schemeClr>
              </a:buClr>
              <a:buFont typeface="Wingdings 2"/>
              <a:buChar char=""/>
              <a:defRPr/>
            </a:pPr>
            <a:r>
              <a:rPr lang="en-GB" b="1" dirty="0"/>
              <a:t>SOURCE : </a:t>
            </a:r>
            <a:r>
              <a:rPr lang="en-GB" dirty="0"/>
              <a:t>MARWICK, ET AL, </a:t>
            </a:r>
            <a:r>
              <a:rPr lang="en-GB" i="1" dirty="0"/>
              <a:t>EUROPE ON THE EVE OF WAR</a:t>
            </a:r>
            <a:r>
              <a:rPr lang="en-GB" dirty="0"/>
              <a:t> (OUP, 1994). P.92.</a:t>
            </a:r>
            <a:endParaRPr lang="en-GB" b="1" i="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p:txBody>
          <a:bodyPr/>
          <a:lstStyle/>
          <a:p>
            <a:pPr fontAlgn="auto">
              <a:spcAft>
                <a:spcPts val="0"/>
              </a:spcAft>
              <a:defRPr/>
            </a:pPr>
            <a:r>
              <a:rPr lang="en-GB" dirty="0"/>
              <a:t>A nod to Africa -  THE NEW IMPERIALISM</a:t>
            </a:r>
            <a:endParaRPr lang="en-US" dirty="0"/>
          </a:p>
        </p:txBody>
      </p:sp>
      <p:sp>
        <p:nvSpPr>
          <p:cNvPr id="22533" name="Rectangle 5"/>
          <p:cNvSpPr>
            <a:spLocks noGrp="1" noChangeArrowheads="1"/>
          </p:cNvSpPr>
          <p:nvPr>
            <p:ph sz="half" idx="1"/>
          </p:nvPr>
        </p:nvSpPr>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sz="2400" dirty="0"/>
              <a:t>MAJOR FEATURE OF POWER POLITICS AND DIPLOMACY 1880’s AND 1890’s</a:t>
            </a:r>
          </a:p>
          <a:p>
            <a:pPr marL="548640" indent="-411480" fontAlgn="auto">
              <a:spcAft>
                <a:spcPts val="0"/>
              </a:spcAft>
              <a:buClr>
                <a:schemeClr val="tx1">
                  <a:shade val="95000"/>
                </a:schemeClr>
              </a:buClr>
              <a:buFont typeface="Wingdings 2"/>
              <a:buChar char=""/>
              <a:defRPr/>
            </a:pPr>
            <a:r>
              <a:rPr lang="en-GB" sz="2400" dirty="0"/>
              <a:t>FRANCE, GERMANY, BELGIUM EXPANDING OVERSEAS INTERESTS</a:t>
            </a:r>
          </a:p>
          <a:p>
            <a:pPr marL="548640" indent="-411480" fontAlgn="auto">
              <a:spcAft>
                <a:spcPts val="0"/>
              </a:spcAft>
              <a:buClr>
                <a:schemeClr val="tx1">
                  <a:shade val="95000"/>
                </a:schemeClr>
              </a:buClr>
              <a:buFont typeface="Wingdings 2"/>
              <a:buChar char=""/>
              <a:defRPr/>
            </a:pPr>
            <a:r>
              <a:rPr lang="en-GB" sz="2400" dirty="0"/>
              <a:t>PARTITION OF AFRICA REFLECTED RIVALRY WITHIN EXPORT MARKETS</a:t>
            </a:r>
            <a:endParaRPr lang="en-US" sz="2400" dirty="0"/>
          </a:p>
        </p:txBody>
      </p:sp>
      <p:sp>
        <p:nvSpPr>
          <p:cNvPr id="22534" name="Rectangle 6"/>
          <p:cNvSpPr>
            <a:spLocks noGrp="1" noChangeArrowheads="1"/>
          </p:cNvSpPr>
          <p:nvPr>
            <p:ph sz="half" idx="2"/>
          </p:nvPr>
        </p:nvSpPr>
        <p:spPr/>
        <p:txBody>
          <a:bodyPr>
            <a:normAutofit fontScale="85000" lnSpcReduction="10000"/>
          </a:bodyPr>
          <a:lstStyle/>
          <a:p>
            <a:pPr marL="548640" indent="-411480" fontAlgn="auto">
              <a:spcAft>
                <a:spcPts val="0"/>
              </a:spcAft>
              <a:buClr>
                <a:schemeClr val="tx1">
                  <a:shade val="95000"/>
                </a:schemeClr>
              </a:buClr>
              <a:buFont typeface="Wingdings 2"/>
              <a:buChar char=""/>
              <a:defRPr/>
            </a:pPr>
            <a:endParaRPr lang="en-GB"/>
          </a:p>
        </p:txBody>
      </p:sp>
      <p:pic>
        <p:nvPicPr>
          <p:cNvPr id="10245" name="Picture 10" descr="africa"/>
          <p:cNvPicPr>
            <a:picLocks noChangeAspect="1" noChangeArrowheads="1"/>
          </p:cNvPicPr>
          <p:nvPr/>
        </p:nvPicPr>
        <p:blipFill>
          <a:blip r:embed="rId2" cstate="print"/>
          <a:srcRect/>
          <a:stretch>
            <a:fillRect/>
          </a:stretch>
        </p:blipFill>
        <p:spPr bwMode="auto">
          <a:xfrm>
            <a:off x="4716463" y="1628775"/>
            <a:ext cx="3932237" cy="4392613"/>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p:txBody>
          <a:bodyPr/>
          <a:lstStyle/>
          <a:p>
            <a:pPr fontAlgn="auto">
              <a:spcAft>
                <a:spcPts val="0"/>
              </a:spcAft>
              <a:defRPr/>
            </a:pPr>
            <a:r>
              <a:rPr lang="en-GB"/>
              <a:t>NEW IMPERIALISM</a:t>
            </a:r>
            <a:endParaRPr lang="en-US"/>
          </a:p>
        </p:txBody>
      </p:sp>
      <p:sp>
        <p:nvSpPr>
          <p:cNvPr id="24581" name="Rectangle 5"/>
          <p:cNvSpPr>
            <a:spLocks noGrp="1" noChangeArrowheads="1"/>
          </p:cNvSpPr>
          <p:nvPr>
            <p:ph sz="half" idx="1"/>
          </p:nvPr>
        </p:nvSpPr>
        <p:spPr/>
        <p:txBody>
          <a:bodyPr>
            <a:normAutofit fontScale="92500" lnSpcReduction="20000"/>
          </a:bodyPr>
          <a:lstStyle/>
          <a:p>
            <a:pPr marL="548640" indent="-411480" fontAlgn="auto">
              <a:lnSpc>
                <a:spcPct val="90000"/>
              </a:lnSpc>
              <a:spcAft>
                <a:spcPts val="0"/>
              </a:spcAft>
              <a:buClr>
                <a:schemeClr val="tx1">
                  <a:shade val="95000"/>
                </a:schemeClr>
              </a:buClr>
              <a:buFont typeface="Wingdings 2"/>
              <a:buChar char=""/>
              <a:defRPr/>
            </a:pPr>
            <a:r>
              <a:rPr lang="en-GB" sz="2400"/>
              <a:t>RUSSIA LOOKED EAST TO SIBERIA AND BEYOND</a:t>
            </a:r>
          </a:p>
          <a:p>
            <a:pPr marL="548640" indent="-411480" fontAlgn="auto">
              <a:lnSpc>
                <a:spcPct val="90000"/>
              </a:lnSpc>
              <a:spcAft>
                <a:spcPts val="0"/>
              </a:spcAft>
              <a:buClr>
                <a:schemeClr val="tx1">
                  <a:shade val="95000"/>
                </a:schemeClr>
              </a:buClr>
              <a:buFont typeface="Wingdings 2"/>
              <a:buChar char=""/>
              <a:defRPr/>
            </a:pPr>
            <a:r>
              <a:rPr lang="en-GB" sz="2400"/>
              <a:t>TENSIONS WITH CHINA AND JAPAN</a:t>
            </a:r>
          </a:p>
          <a:p>
            <a:pPr marL="548640" indent="-411480" fontAlgn="auto">
              <a:lnSpc>
                <a:spcPct val="90000"/>
              </a:lnSpc>
              <a:spcAft>
                <a:spcPts val="0"/>
              </a:spcAft>
              <a:buClr>
                <a:schemeClr val="tx1">
                  <a:shade val="95000"/>
                </a:schemeClr>
              </a:buClr>
              <a:buFont typeface="Wingdings 2"/>
              <a:buChar char=""/>
              <a:defRPr/>
            </a:pPr>
            <a:r>
              <a:rPr lang="en-GB" sz="2400"/>
              <a:t>U.S.A. KEPT HER FRONTIERS IN THE WEST</a:t>
            </a:r>
          </a:p>
          <a:p>
            <a:pPr marL="548640" indent="-411480" fontAlgn="auto">
              <a:lnSpc>
                <a:spcPct val="90000"/>
              </a:lnSpc>
              <a:spcAft>
                <a:spcPts val="0"/>
              </a:spcAft>
              <a:buClr>
                <a:schemeClr val="tx1">
                  <a:shade val="95000"/>
                </a:schemeClr>
              </a:buClr>
              <a:buFont typeface="Wingdings 2"/>
              <a:buChar char=""/>
              <a:defRPr/>
            </a:pPr>
            <a:r>
              <a:rPr lang="en-GB" sz="2400"/>
              <a:t>ALL MEANT TENSIONS BETWEEN POWERS</a:t>
            </a:r>
          </a:p>
          <a:p>
            <a:pPr marL="548640" indent="-411480" fontAlgn="auto">
              <a:lnSpc>
                <a:spcPct val="90000"/>
              </a:lnSpc>
              <a:spcAft>
                <a:spcPts val="0"/>
              </a:spcAft>
              <a:buClr>
                <a:schemeClr val="tx1">
                  <a:shade val="95000"/>
                </a:schemeClr>
              </a:buClr>
              <a:buFont typeface="Wingdings 2"/>
              <a:buChar char=""/>
              <a:defRPr/>
            </a:pPr>
            <a:r>
              <a:rPr lang="en-GB" sz="2400"/>
              <a:t>MOST NOTABLE THE MOROCCAN CRISES</a:t>
            </a:r>
          </a:p>
          <a:p>
            <a:pPr marL="548640" indent="-411480" fontAlgn="auto">
              <a:lnSpc>
                <a:spcPct val="90000"/>
              </a:lnSpc>
              <a:spcAft>
                <a:spcPts val="0"/>
              </a:spcAft>
              <a:buClr>
                <a:schemeClr val="tx1">
                  <a:shade val="95000"/>
                </a:schemeClr>
              </a:buClr>
              <a:buFont typeface="Wingdings 2"/>
              <a:buChar char=""/>
              <a:defRPr/>
            </a:pPr>
            <a:endParaRPr lang="en-US" sz="2400"/>
          </a:p>
        </p:txBody>
      </p:sp>
      <p:sp>
        <p:nvSpPr>
          <p:cNvPr id="24582" name="Rectangle 6"/>
          <p:cNvSpPr>
            <a:spLocks noGrp="1" noChangeArrowheads="1"/>
          </p:cNvSpPr>
          <p:nvPr>
            <p:ph sz="half" idx="2"/>
          </p:nvPr>
        </p:nvSpPr>
        <p:spPr/>
        <p:txBody>
          <a:bodyPr>
            <a:normAutofit fontScale="92500" lnSpcReduction="20000"/>
          </a:bodyPr>
          <a:lstStyle/>
          <a:p>
            <a:pPr marL="548640" indent="-411480" fontAlgn="auto">
              <a:lnSpc>
                <a:spcPct val="90000"/>
              </a:lnSpc>
              <a:spcAft>
                <a:spcPts val="0"/>
              </a:spcAft>
              <a:buClr>
                <a:schemeClr val="tx1">
                  <a:shade val="95000"/>
                </a:schemeClr>
              </a:buClr>
              <a:buFont typeface="Wingdings 2"/>
              <a:buChar char=""/>
              <a:defRPr/>
            </a:pPr>
            <a:endParaRPr lang="en-GB" sz="2400"/>
          </a:p>
        </p:txBody>
      </p:sp>
      <p:pic>
        <p:nvPicPr>
          <p:cNvPr id="11269" name="Picture 8" descr="200px-China_imperialism_cartoon"/>
          <p:cNvPicPr>
            <a:picLocks noChangeAspect="1" noChangeArrowheads="1"/>
          </p:cNvPicPr>
          <p:nvPr/>
        </p:nvPicPr>
        <p:blipFill>
          <a:blip r:embed="rId2" cstate="print"/>
          <a:srcRect/>
          <a:stretch>
            <a:fillRect/>
          </a:stretch>
        </p:blipFill>
        <p:spPr bwMode="auto">
          <a:xfrm>
            <a:off x="4716463" y="1628775"/>
            <a:ext cx="3887787" cy="4464050"/>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pPr fontAlgn="auto">
              <a:spcAft>
                <a:spcPts val="0"/>
              </a:spcAft>
              <a:defRPr/>
            </a:pPr>
            <a:r>
              <a:rPr lang="en-GB" sz="4000"/>
              <a:t>MOROCCAN CRISIS (1) – TANGIERS 1905-06</a:t>
            </a:r>
            <a:endParaRPr lang="en-US" sz="4000"/>
          </a:p>
        </p:txBody>
      </p:sp>
      <p:sp>
        <p:nvSpPr>
          <p:cNvPr id="26627" name="Rectangle 3"/>
          <p:cNvSpPr>
            <a:spLocks noGrp="1" noChangeArrowheads="1"/>
          </p:cNvSpPr>
          <p:nvPr>
            <p:ph idx="1"/>
          </p:nvPr>
        </p:nvSpPr>
        <p:spPr/>
        <p:txBody>
          <a:bodyPr>
            <a:normAutofit/>
          </a:bodyPr>
          <a:lstStyle/>
          <a:p>
            <a:pPr marL="548640" indent="-411480" fontAlgn="auto">
              <a:spcAft>
                <a:spcPts val="0"/>
              </a:spcAft>
              <a:buClr>
                <a:schemeClr val="tx1">
                  <a:shade val="95000"/>
                </a:schemeClr>
              </a:buClr>
              <a:buFont typeface="Wingdings 2"/>
              <a:buChar char=""/>
              <a:defRPr/>
            </a:pPr>
            <a:r>
              <a:rPr lang="en-GB"/>
              <a:t>STATUS OF MOROCCO CHALLENGED BY WILHEMINE GERMANY</a:t>
            </a:r>
          </a:p>
          <a:p>
            <a:pPr marL="548640" indent="-411480" fontAlgn="auto">
              <a:spcAft>
                <a:spcPts val="0"/>
              </a:spcAft>
              <a:buClr>
                <a:schemeClr val="tx1">
                  <a:shade val="95000"/>
                </a:schemeClr>
              </a:buClr>
              <a:buFont typeface="Wingdings 2"/>
              <a:buChar char=""/>
              <a:defRPr/>
            </a:pPr>
            <a:r>
              <a:rPr lang="en-GB"/>
              <a:t>‘PROTECTORATE’ AIMS OF FRANCE CHALLENGED</a:t>
            </a:r>
          </a:p>
          <a:p>
            <a:pPr marL="548640" indent="-411480" fontAlgn="auto">
              <a:spcAft>
                <a:spcPts val="0"/>
              </a:spcAft>
              <a:buClr>
                <a:schemeClr val="tx1">
                  <a:shade val="95000"/>
                </a:schemeClr>
              </a:buClr>
              <a:buFont typeface="Wingdings 2"/>
              <a:buChar char=""/>
              <a:defRPr/>
            </a:pPr>
            <a:r>
              <a:rPr lang="en-GB"/>
              <a:t>KAISER VISITS TANGIERS (MARCH 1905) – GIVES SPEECH IN SUPPORT OF INDEPENDENCE</a:t>
            </a:r>
          </a:p>
          <a:p>
            <a:pPr marL="548640" indent="-411480" fontAlgn="auto">
              <a:spcAft>
                <a:spcPts val="0"/>
              </a:spcAft>
              <a:buClr>
                <a:schemeClr val="tx1">
                  <a:shade val="95000"/>
                </a:schemeClr>
              </a:buClr>
              <a:buFont typeface="Wingdings 2"/>
              <a:buChar char=""/>
              <a:defRPr/>
            </a:pPr>
            <a:r>
              <a:rPr lang="en-GB"/>
              <a:t>JUNE 1905 – POWERS ON THE BRINK OF WAR</a:t>
            </a:r>
          </a:p>
          <a:p>
            <a:pPr marL="548640" indent="-411480" fontAlgn="auto">
              <a:spcAft>
                <a:spcPts val="0"/>
              </a:spcAft>
              <a:buClr>
                <a:schemeClr val="tx1">
                  <a:shade val="95000"/>
                </a:schemeClr>
              </a:buClr>
              <a:buFont typeface="Wingdings 2"/>
              <a:buChar char=""/>
              <a:defRPr/>
            </a:pPr>
            <a:r>
              <a:rPr lang="en-GB"/>
              <a:t>ALGECIRAS CONFERENCE ISOLATES GERMANY – FRANCE RETAINS CONTROL OF REGION</a:t>
            </a:r>
          </a:p>
          <a:p>
            <a:pPr marL="548640" indent="-411480" fontAlgn="auto">
              <a:spcAft>
                <a:spcPts val="0"/>
              </a:spcAft>
              <a:buClr>
                <a:schemeClr val="tx1">
                  <a:shade val="95000"/>
                </a:schemeClr>
              </a:buClr>
              <a:buFont typeface="Wingdings 2"/>
              <a:buChar char=""/>
              <a:defRPr/>
            </a:pP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fontAlgn="auto">
              <a:spcAft>
                <a:spcPts val="0"/>
              </a:spcAft>
              <a:defRPr/>
            </a:pPr>
            <a:r>
              <a:rPr lang="en-GB" sz="4000"/>
              <a:t>MOROCCAN CRISIS (2) - AGADIR</a:t>
            </a:r>
            <a:endParaRPr lang="en-US" sz="4000"/>
          </a:p>
        </p:txBody>
      </p:sp>
      <p:sp>
        <p:nvSpPr>
          <p:cNvPr id="27651" name="Rectangle 3"/>
          <p:cNvSpPr>
            <a:spLocks noGrp="1" noChangeArrowheads="1"/>
          </p:cNvSpPr>
          <p:nvPr>
            <p:ph idx="1"/>
          </p:nvPr>
        </p:nvSpPr>
        <p:spPr/>
        <p:txBody>
          <a:bodyPr>
            <a:normAutofit/>
          </a:bodyPr>
          <a:lstStyle/>
          <a:p>
            <a:pPr marL="548640" indent="-411480" fontAlgn="auto">
              <a:lnSpc>
                <a:spcPct val="90000"/>
              </a:lnSpc>
              <a:spcAft>
                <a:spcPts val="0"/>
              </a:spcAft>
              <a:buClr>
                <a:schemeClr val="tx1">
                  <a:shade val="95000"/>
                </a:schemeClr>
              </a:buClr>
              <a:buFont typeface="Wingdings 2"/>
              <a:buChar char=""/>
              <a:defRPr/>
            </a:pPr>
            <a:r>
              <a:rPr lang="en-GB"/>
              <a:t>JULY 1911 - LOCAL UPRISING OCCURS</a:t>
            </a:r>
          </a:p>
          <a:p>
            <a:pPr marL="548640" indent="-411480" fontAlgn="auto">
              <a:lnSpc>
                <a:spcPct val="90000"/>
              </a:lnSpc>
              <a:spcAft>
                <a:spcPts val="0"/>
              </a:spcAft>
              <a:buClr>
                <a:schemeClr val="tx1">
                  <a:shade val="95000"/>
                </a:schemeClr>
              </a:buClr>
              <a:buFont typeface="Wingdings 2"/>
              <a:buChar char=""/>
              <a:defRPr/>
            </a:pPr>
            <a:r>
              <a:rPr lang="en-GB"/>
              <a:t>GERMAN GUNBOAT ‘THE PANTHER’ SENT TO AGADIR IN SUPPORT OF REBELS</a:t>
            </a:r>
          </a:p>
          <a:p>
            <a:pPr marL="548640" indent="-411480" fontAlgn="auto">
              <a:lnSpc>
                <a:spcPct val="90000"/>
              </a:lnSpc>
              <a:spcAft>
                <a:spcPts val="0"/>
              </a:spcAft>
              <a:buClr>
                <a:schemeClr val="tx1">
                  <a:shade val="95000"/>
                </a:schemeClr>
              </a:buClr>
              <a:buFont typeface="Wingdings 2"/>
              <a:buChar char=""/>
              <a:defRPr/>
            </a:pPr>
            <a:r>
              <a:rPr lang="en-GB"/>
              <a:t>FRENCH REINFORCE FEZ TO QUELL UPRISING</a:t>
            </a:r>
          </a:p>
          <a:p>
            <a:pPr marL="548640" indent="-411480" fontAlgn="auto">
              <a:lnSpc>
                <a:spcPct val="90000"/>
              </a:lnSpc>
              <a:spcAft>
                <a:spcPts val="0"/>
              </a:spcAft>
              <a:buClr>
                <a:schemeClr val="tx1">
                  <a:shade val="95000"/>
                </a:schemeClr>
              </a:buClr>
              <a:buFont typeface="Wingdings 2"/>
              <a:buChar char=""/>
              <a:defRPr/>
            </a:pPr>
            <a:r>
              <a:rPr lang="en-GB"/>
              <a:t>WAR AVOIDED AT TREATY OF FEZ (NOVEMBER 1911)</a:t>
            </a:r>
          </a:p>
          <a:p>
            <a:pPr marL="548640" indent="-411480" fontAlgn="auto">
              <a:lnSpc>
                <a:spcPct val="90000"/>
              </a:lnSpc>
              <a:spcAft>
                <a:spcPts val="0"/>
              </a:spcAft>
              <a:buClr>
                <a:schemeClr val="tx1">
                  <a:shade val="95000"/>
                </a:schemeClr>
              </a:buClr>
              <a:buFont typeface="Wingdings 2"/>
              <a:buChar char=""/>
              <a:defRPr/>
            </a:pPr>
            <a:r>
              <a:rPr lang="en-GB"/>
              <a:t>FRENCH CONTROL MOROCCO BUT AT COST OF GERMAN GAINS IN CONGO AND CAMEROON</a:t>
            </a:r>
          </a:p>
          <a:p>
            <a:pPr marL="548640" indent="-411480" fontAlgn="auto">
              <a:lnSpc>
                <a:spcPct val="90000"/>
              </a:lnSpc>
              <a:spcAft>
                <a:spcPts val="0"/>
              </a:spcAft>
              <a:buClr>
                <a:schemeClr val="tx1">
                  <a:shade val="95000"/>
                </a:schemeClr>
              </a:buClr>
              <a:buFont typeface="Wingdings 2"/>
              <a:buChar char=""/>
              <a:defRPr/>
            </a:pPr>
            <a:r>
              <a:rPr lang="en-GB"/>
              <a:t>CRISES RAISE TENSIONS BETWEEN ‘ENTENTE’ AND GERMANY </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fontAlgn="auto">
              <a:spcAft>
                <a:spcPts val="0"/>
              </a:spcAft>
              <a:defRPr/>
            </a:pPr>
            <a:r>
              <a:rPr lang="en-GB"/>
              <a:t>3. STRATEGIC ARMS RACE</a:t>
            </a:r>
            <a:endParaRPr lang="en-US"/>
          </a:p>
        </p:txBody>
      </p:sp>
      <p:sp>
        <p:nvSpPr>
          <p:cNvPr id="28676" name="Rectangle 4"/>
          <p:cNvSpPr>
            <a:spLocks noGrp="1" noChangeArrowheads="1"/>
          </p:cNvSpPr>
          <p:nvPr>
            <p:ph sz="half" idx="1"/>
          </p:nvPr>
        </p:nvSpPr>
        <p:spPr/>
        <p:txBody>
          <a:bodyPr>
            <a:normAutofit/>
          </a:bodyPr>
          <a:lstStyle/>
          <a:p>
            <a:pPr marL="548640" indent="-411480" fontAlgn="auto">
              <a:lnSpc>
                <a:spcPct val="90000"/>
              </a:lnSpc>
              <a:spcAft>
                <a:spcPts val="0"/>
              </a:spcAft>
              <a:buClr>
                <a:schemeClr val="tx1">
                  <a:shade val="95000"/>
                </a:schemeClr>
              </a:buClr>
              <a:buFont typeface="Wingdings 2"/>
              <a:buChar char=""/>
              <a:defRPr/>
            </a:pPr>
            <a:r>
              <a:rPr lang="en-GB"/>
              <a:t>LINK BETWEEN IMPERIAL GAIN AND NATIONAL PRIDE</a:t>
            </a:r>
          </a:p>
          <a:p>
            <a:pPr marL="548640" indent="-411480" fontAlgn="auto">
              <a:lnSpc>
                <a:spcPct val="90000"/>
              </a:lnSpc>
              <a:spcAft>
                <a:spcPts val="0"/>
              </a:spcAft>
              <a:buClr>
                <a:schemeClr val="tx1">
                  <a:shade val="95000"/>
                </a:schemeClr>
              </a:buClr>
              <a:buFont typeface="Wingdings 2"/>
              <a:buChar char=""/>
              <a:defRPr/>
            </a:pPr>
            <a:r>
              <a:rPr lang="en-GB"/>
              <a:t>ARMS RACE FROM 1900s</a:t>
            </a:r>
          </a:p>
          <a:p>
            <a:pPr marL="548640" indent="-411480" fontAlgn="auto">
              <a:lnSpc>
                <a:spcPct val="90000"/>
              </a:lnSpc>
              <a:spcAft>
                <a:spcPts val="0"/>
              </a:spcAft>
              <a:buClr>
                <a:schemeClr val="tx1">
                  <a:shade val="95000"/>
                </a:schemeClr>
              </a:buClr>
              <a:buFont typeface="Wingdings 2"/>
              <a:buChar char=""/>
              <a:defRPr/>
            </a:pPr>
            <a:r>
              <a:rPr lang="en-GB"/>
              <a:t>OVERSEAS GAINS AND ARMS RACE SEEN BY MANY AS MASKING FAILING DOMESTIC POLICIES IN MAJOR POWERS</a:t>
            </a:r>
          </a:p>
          <a:p>
            <a:pPr marL="548640" indent="-411480" fontAlgn="auto">
              <a:lnSpc>
                <a:spcPct val="90000"/>
              </a:lnSpc>
              <a:spcAft>
                <a:spcPts val="0"/>
              </a:spcAft>
              <a:buClr>
                <a:schemeClr val="tx1">
                  <a:shade val="95000"/>
                </a:schemeClr>
              </a:buClr>
              <a:buFont typeface="Wingdings 2"/>
              <a:buChar char=""/>
              <a:defRPr/>
            </a:pPr>
            <a:endParaRPr lang="en-US"/>
          </a:p>
        </p:txBody>
      </p:sp>
      <p:sp>
        <p:nvSpPr>
          <p:cNvPr id="28677" name="Rectangle 5"/>
          <p:cNvSpPr>
            <a:spLocks noGrp="1" noChangeArrowheads="1"/>
          </p:cNvSpPr>
          <p:nvPr>
            <p:ph sz="half" idx="2"/>
          </p:nvPr>
        </p:nvSpPr>
        <p:spPr/>
        <p:txBody>
          <a:bodyPr>
            <a:normAutofit/>
          </a:bodyPr>
          <a:lstStyle/>
          <a:p>
            <a:pPr marL="548640" indent="-411480" fontAlgn="auto">
              <a:spcAft>
                <a:spcPts val="0"/>
              </a:spcAft>
              <a:buClr>
                <a:schemeClr val="tx1">
                  <a:shade val="95000"/>
                </a:schemeClr>
              </a:buClr>
              <a:buFont typeface="Wingdings 2"/>
              <a:buChar char=""/>
              <a:defRPr/>
            </a:pPr>
            <a:endParaRPr lang="en-GB"/>
          </a:p>
        </p:txBody>
      </p:sp>
      <p:pic>
        <p:nvPicPr>
          <p:cNvPr id="14341" name="Picture 7" descr="h63367"/>
          <p:cNvPicPr>
            <a:picLocks noChangeAspect="1" noChangeArrowheads="1"/>
          </p:cNvPicPr>
          <p:nvPr/>
        </p:nvPicPr>
        <p:blipFill>
          <a:blip r:embed="rId2" cstate="print"/>
          <a:srcRect/>
          <a:stretch>
            <a:fillRect/>
          </a:stretch>
        </p:blipFill>
        <p:spPr bwMode="auto">
          <a:xfrm>
            <a:off x="4716463" y="1628775"/>
            <a:ext cx="3959225" cy="444817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p:txBody>
          <a:bodyPr/>
          <a:lstStyle/>
          <a:p>
            <a:pPr fontAlgn="auto">
              <a:spcAft>
                <a:spcPts val="0"/>
              </a:spcAft>
              <a:defRPr/>
            </a:pPr>
            <a:r>
              <a:rPr lang="en-GB"/>
              <a:t>SCHLIEFFEN PLAN</a:t>
            </a:r>
            <a:endParaRPr lang="en-US"/>
          </a:p>
        </p:txBody>
      </p:sp>
      <p:sp>
        <p:nvSpPr>
          <p:cNvPr id="32773" name="Rectangle 5"/>
          <p:cNvSpPr>
            <a:spLocks noGrp="1" noChangeArrowheads="1"/>
          </p:cNvSpPr>
          <p:nvPr>
            <p:ph sz="half" idx="1"/>
          </p:nvPr>
        </p:nvSpPr>
        <p:spPr/>
        <p:txBody>
          <a:bodyPr>
            <a:normAutofit fontScale="92500" lnSpcReduction="20000"/>
          </a:bodyPr>
          <a:lstStyle/>
          <a:p>
            <a:pPr marL="548640" indent="-411480" fontAlgn="auto">
              <a:lnSpc>
                <a:spcPct val="90000"/>
              </a:lnSpc>
              <a:spcAft>
                <a:spcPts val="0"/>
              </a:spcAft>
              <a:buClr>
                <a:schemeClr val="tx1">
                  <a:shade val="95000"/>
                </a:schemeClr>
              </a:buClr>
              <a:buFont typeface="Wingdings 2"/>
              <a:buChar char=""/>
              <a:defRPr/>
            </a:pPr>
            <a:r>
              <a:rPr lang="en-GB" sz="2400"/>
              <a:t>FOR VICTORY WAR TO BE WON ON 2 FRONTS</a:t>
            </a:r>
          </a:p>
          <a:p>
            <a:pPr marL="548640" indent="-411480" fontAlgn="auto">
              <a:lnSpc>
                <a:spcPct val="90000"/>
              </a:lnSpc>
              <a:spcAft>
                <a:spcPts val="0"/>
              </a:spcAft>
              <a:buClr>
                <a:schemeClr val="tx1">
                  <a:shade val="95000"/>
                </a:schemeClr>
              </a:buClr>
              <a:buFont typeface="Wingdings 2"/>
              <a:buChar char=""/>
              <a:defRPr/>
            </a:pPr>
            <a:r>
              <a:rPr lang="en-GB" sz="2400"/>
              <a:t>TO PREVENT PROLONGED FIGHTING ON 2 FRONTS, FRANCE TO BE DEFEATED QUICKLY</a:t>
            </a:r>
          </a:p>
          <a:p>
            <a:pPr marL="548640" indent="-411480" fontAlgn="auto">
              <a:lnSpc>
                <a:spcPct val="90000"/>
              </a:lnSpc>
              <a:spcAft>
                <a:spcPts val="0"/>
              </a:spcAft>
              <a:buClr>
                <a:schemeClr val="tx1">
                  <a:shade val="95000"/>
                </a:schemeClr>
              </a:buClr>
              <a:buFont typeface="Wingdings 2"/>
              <a:buChar char=""/>
              <a:defRPr/>
            </a:pPr>
            <a:r>
              <a:rPr lang="en-GB" sz="2400"/>
              <a:t>‘KEEP THE RIGHT WING STRONG’</a:t>
            </a:r>
          </a:p>
          <a:p>
            <a:pPr marL="548640" indent="-411480" fontAlgn="auto">
              <a:lnSpc>
                <a:spcPct val="90000"/>
              </a:lnSpc>
              <a:spcAft>
                <a:spcPts val="0"/>
              </a:spcAft>
              <a:buClr>
                <a:schemeClr val="tx1">
                  <a:shade val="95000"/>
                </a:schemeClr>
              </a:buClr>
              <a:buFont typeface="Wingdings 2"/>
              <a:buChar char=""/>
              <a:defRPr/>
            </a:pPr>
            <a:r>
              <a:rPr lang="en-GB" sz="2400"/>
              <a:t>STRATEGY DID NOT CORRESPOND TO TECHNOLOGY</a:t>
            </a:r>
          </a:p>
          <a:p>
            <a:pPr marL="548640" indent="-411480" fontAlgn="auto">
              <a:lnSpc>
                <a:spcPct val="90000"/>
              </a:lnSpc>
              <a:spcAft>
                <a:spcPts val="0"/>
              </a:spcAft>
              <a:buClr>
                <a:schemeClr val="tx1">
                  <a:shade val="95000"/>
                </a:schemeClr>
              </a:buClr>
              <a:buFont typeface="Wingdings 2"/>
              <a:buChar char=""/>
              <a:defRPr/>
            </a:pPr>
            <a:endParaRPr lang="en-US" sz="2400"/>
          </a:p>
        </p:txBody>
      </p:sp>
      <p:sp>
        <p:nvSpPr>
          <p:cNvPr id="32774" name="Rectangle 6"/>
          <p:cNvSpPr>
            <a:spLocks noGrp="1" noChangeArrowheads="1"/>
          </p:cNvSpPr>
          <p:nvPr>
            <p:ph sz="half" idx="2"/>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a:t>ALFRED VON SCHLIEFFEN 1833-1913</a:t>
            </a:r>
            <a:endParaRPr lang="en-US"/>
          </a:p>
        </p:txBody>
      </p:sp>
      <p:pic>
        <p:nvPicPr>
          <p:cNvPr id="15365" name="Picture 8" descr="10005099-r"/>
          <p:cNvPicPr>
            <a:picLocks noChangeAspect="1" noChangeArrowheads="1"/>
          </p:cNvPicPr>
          <p:nvPr/>
        </p:nvPicPr>
        <p:blipFill>
          <a:blip r:embed="rId2" cstate="print"/>
          <a:srcRect/>
          <a:stretch>
            <a:fillRect/>
          </a:stretch>
        </p:blipFill>
        <p:spPr bwMode="auto">
          <a:xfrm>
            <a:off x="5076825" y="2924175"/>
            <a:ext cx="3313113" cy="316865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84710" y="452717"/>
            <a:ext cx="7055380" cy="1600207"/>
          </a:xfrm>
        </p:spPr>
        <p:txBody>
          <a:bodyPr>
            <a:normAutofit fontScale="90000"/>
          </a:bodyPr>
          <a:lstStyle/>
          <a:p>
            <a:pPr fontAlgn="auto">
              <a:spcAft>
                <a:spcPts val="0"/>
              </a:spcAft>
              <a:defRPr/>
            </a:pPr>
            <a:r>
              <a:rPr lang="en-GB" sz="4000" dirty="0"/>
              <a:t> DIPLOMACY AND MUTUAL DISTRUST – a taste of things to come?</a:t>
            </a:r>
            <a:endParaRPr lang="en-US" sz="4000" dirty="0"/>
          </a:p>
        </p:txBody>
      </p:sp>
      <p:sp>
        <p:nvSpPr>
          <p:cNvPr id="16387" name="Rectangle 3"/>
          <p:cNvSpPr>
            <a:spLocks noGrp="1" noChangeArrowheads="1"/>
          </p:cNvSpPr>
          <p:nvPr>
            <p:ph idx="1"/>
          </p:nvPr>
        </p:nvSpPr>
        <p:spPr>
          <a:xfrm>
            <a:off x="827700" y="2348880"/>
            <a:ext cx="6711654" cy="3899526"/>
          </a:xfrm>
        </p:spPr>
        <p:txBody>
          <a:bodyPr/>
          <a:lstStyle/>
          <a:p>
            <a:endParaRPr lang="en-GB" dirty="0"/>
          </a:p>
          <a:p>
            <a:r>
              <a:rPr lang="en-GB" dirty="0"/>
              <a:t>DIPLOMATIC WORLD IN 1914 – SECRETIVE</a:t>
            </a:r>
          </a:p>
          <a:p>
            <a:r>
              <a:rPr lang="en-GB" dirty="0"/>
              <a:t>LEFT-WING POLITICIANS STRESSED NEED FOR MORE OPEN DIPLOMACY</a:t>
            </a:r>
          </a:p>
          <a:p>
            <a:r>
              <a:rPr lang="en-GB" dirty="0"/>
              <a:t>POST-WAR LEADERS THROUGH THE ADVENT OF THE ‘LEAGUE OF NATIONS’ ALSO STRESSED OPEN DIPLOMACY</a:t>
            </a:r>
          </a:p>
          <a:p>
            <a:r>
              <a:rPr lang="en-GB" dirty="0"/>
              <a:t>PRE-WAR DIPLOMACY HAD CREATED TWO COMPETING CAMPS – ‘TRIPLE ENTENTE’ AND ‘TRIPLE ALLIANCE’  </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fontAlgn="auto">
              <a:spcAft>
                <a:spcPts val="0"/>
              </a:spcAft>
              <a:defRPr/>
            </a:pPr>
            <a:r>
              <a:rPr lang="en-GB"/>
              <a:t>PRE-WAR DIPLOMACY</a:t>
            </a:r>
            <a:endParaRPr lang="en-US"/>
          </a:p>
        </p:txBody>
      </p:sp>
      <p:sp>
        <p:nvSpPr>
          <p:cNvPr id="19459" name="Rectangle 7"/>
          <p:cNvSpPr>
            <a:spLocks noGrp="1" noChangeArrowheads="1"/>
          </p:cNvSpPr>
          <p:nvPr>
            <p:ph idx="1"/>
          </p:nvPr>
        </p:nvSpPr>
        <p:spPr/>
        <p:txBody>
          <a:bodyPr>
            <a:normAutofit/>
          </a:bodyPr>
          <a:lstStyle/>
          <a:p>
            <a:pPr marL="548640" indent="-411480" fontAlgn="auto">
              <a:lnSpc>
                <a:spcPct val="80000"/>
              </a:lnSpc>
              <a:spcAft>
                <a:spcPts val="0"/>
              </a:spcAft>
              <a:buClr>
                <a:schemeClr val="tx1">
                  <a:shade val="95000"/>
                </a:schemeClr>
              </a:buClr>
              <a:buFont typeface="Wingdings 2"/>
              <a:buChar char=""/>
              <a:defRPr/>
            </a:pPr>
            <a:r>
              <a:rPr lang="en-GB"/>
              <a:t>OVERRIDING BELIEF IN 1914:-</a:t>
            </a:r>
          </a:p>
          <a:p>
            <a:pPr marL="548640" indent="-411480" fontAlgn="auto">
              <a:lnSpc>
                <a:spcPct val="80000"/>
              </a:lnSpc>
              <a:spcAft>
                <a:spcPts val="0"/>
              </a:spcAft>
              <a:buClr>
                <a:schemeClr val="tx1">
                  <a:shade val="95000"/>
                </a:schemeClr>
              </a:buClr>
              <a:buFont typeface="Wingdings 2"/>
              <a:buChar char=""/>
              <a:defRPr/>
            </a:pPr>
            <a:endParaRPr lang="en-GB"/>
          </a:p>
          <a:p>
            <a:pPr marL="548640" indent="-411480" fontAlgn="auto">
              <a:lnSpc>
                <a:spcPct val="80000"/>
              </a:lnSpc>
              <a:spcAft>
                <a:spcPts val="0"/>
              </a:spcAft>
              <a:buClr>
                <a:schemeClr val="tx1">
                  <a:shade val="95000"/>
                </a:schemeClr>
              </a:buClr>
              <a:buFont typeface="Wingdings 2"/>
              <a:buChar char=""/>
              <a:defRPr/>
            </a:pPr>
            <a:r>
              <a:rPr lang="en-GB"/>
              <a:t>‘A LIMITED EUROPEAN WAR WAS UNAVOIDABLE’; BORN OUT OF:-</a:t>
            </a:r>
          </a:p>
          <a:p>
            <a:pPr marL="548640" indent="-411480" fontAlgn="auto">
              <a:lnSpc>
                <a:spcPct val="80000"/>
              </a:lnSpc>
              <a:spcAft>
                <a:spcPts val="0"/>
              </a:spcAft>
              <a:buClr>
                <a:schemeClr val="tx1">
                  <a:shade val="95000"/>
                </a:schemeClr>
              </a:buClr>
              <a:buFont typeface="Wingdings 2"/>
              <a:buChar char=""/>
              <a:defRPr/>
            </a:pPr>
            <a:r>
              <a:rPr lang="en-GB"/>
              <a:t>‘THE EXPECTATIONS OF BOTH THE MILITARY AND THE PEOPLE THAT WAR WAS NECESSARY TO MAINTAIN NATIONAL SECURITY AND PRIDE’</a:t>
            </a:r>
          </a:p>
          <a:p>
            <a:pPr marL="548640" indent="-411480" fontAlgn="auto">
              <a:lnSpc>
                <a:spcPct val="80000"/>
              </a:lnSpc>
              <a:spcAft>
                <a:spcPts val="0"/>
              </a:spcAft>
              <a:buClr>
                <a:schemeClr val="tx1">
                  <a:shade val="95000"/>
                </a:schemeClr>
              </a:buClr>
              <a:buFont typeface="Wingdings 2"/>
              <a:buChar char=""/>
              <a:defRPr/>
            </a:pPr>
            <a:r>
              <a:rPr lang="en-GB"/>
              <a:t>SOURCE: IAN DONNACHIE ‘THE ORIGINS OF WORLD WAR ONE’, IN ARTHUR MARWICK, ET AL, </a:t>
            </a:r>
            <a:r>
              <a:rPr lang="en-GB" i="1"/>
              <a:t>EUROPE ON THE EVE OF WAR, </a:t>
            </a:r>
            <a:r>
              <a:rPr lang="en-GB"/>
              <a:t>(LONDON: OPEN UNIVERSITY PRESS, 1995), P.197.</a:t>
            </a:r>
            <a:endParaRPr lang="en-GB" i="1"/>
          </a:p>
          <a:p>
            <a:pPr marL="548640" indent="-411480" fontAlgn="auto">
              <a:lnSpc>
                <a:spcPct val="80000"/>
              </a:lnSpc>
              <a:spcAft>
                <a:spcPts val="0"/>
              </a:spcAft>
              <a:buClr>
                <a:schemeClr val="tx1">
                  <a:shade val="95000"/>
                </a:schemeClr>
              </a:buClr>
              <a:buFont typeface="Wingdings 2"/>
              <a:buChar char=""/>
              <a:defRPr/>
            </a:pPr>
            <a:endParaRPr lang="en-GB" i="1"/>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p:txBody>
          <a:bodyPr>
            <a:normAutofit/>
          </a:bodyPr>
          <a:lstStyle/>
          <a:p>
            <a:pPr fontAlgn="auto">
              <a:spcAft>
                <a:spcPts val="0"/>
              </a:spcAft>
              <a:defRPr/>
            </a:pPr>
            <a:r>
              <a:rPr lang="en-GB" sz="4000"/>
              <a:t>PRE-WAR DIPLOMACY - GERMANY</a:t>
            </a:r>
            <a:endParaRPr lang="en-US" sz="4000"/>
          </a:p>
        </p:txBody>
      </p:sp>
      <p:sp>
        <p:nvSpPr>
          <p:cNvPr id="18435" name="Rectangle 6"/>
          <p:cNvSpPr>
            <a:spLocks noGrp="1" noChangeArrowheads="1"/>
          </p:cNvSpPr>
          <p:nvPr>
            <p:ph sz="half" idx="1"/>
          </p:nvPr>
        </p:nvSpPr>
        <p:spPr/>
        <p:txBody>
          <a:bodyPr/>
          <a:lstStyle/>
          <a:p>
            <a:r>
              <a:rPr lang="en-GB"/>
              <a:t>GERMAN CONCERNS 1914 –</a:t>
            </a:r>
          </a:p>
          <a:p>
            <a:r>
              <a:rPr lang="en-GB"/>
              <a:t>ESCAPE ENCIRCLEMENT</a:t>
            </a:r>
          </a:p>
          <a:p>
            <a:r>
              <a:rPr lang="en-GB"/>
              <a:t>AID AUSTRO-HUNGARY</a:t>
            </a:r>
          </a:p>
          <a:p>
            <a:r>
              <a:rPr lang="en-GB"/>
              <a:t>EXPAND OVERSEAS POSSESSIONS - ‘WELTPOLITIK’</a:t>
            </a:r>
            <a:endParaRPr lang="en-US"/>
          </a:p>
        </p:txBody>
      </p:sp>
      <p:sp>
        <p:nvSpPr>
          <p:cNvPr id="18436" name="Rectangle 9"/>
          <p:cNvSpPr>
            <a:spLocks noGrp="1" noChangeArrowheads="1"/>
          </p:cNvSpPr>
          <p:nvPr>
            <p:ph sz="half" idx="2"/>
          </p:nvPr>
        </p:nvSpPr>
        <p:spPr/>
        <p:txBody>
          <a:bodyPr/>
          <a:lstStyle/>
          <a:p>
            <a:r>
              <a:rPr lang="en-GB"/>
              <a:t>THEODORE VON BETHMANN HOLLWEGG (1856-1921</a:t>
            </a:r>
            <a:endParaRPr lang="en-US"/>
          </a:p>
        </p:txBody>
      </p:sp>
      <p:pic>
        <p:nvPicPr>
          <p:cNvPr id="18437" name="Picture 11" descr="150px-Theobald_von_Bethmann-Hollweg">
            <a:hlinkClick r:id="rId2" tooltip="Theobald von Bethmann-Hollweg"/>
          </p:cNvPr>
          <p:cNvPicPr>
            <a:picLocks noChangeAspect="1" noChangeArrowheads="1"/>
          </p:cNvPicPr>
          <p:nvPr/>
        </p:nvPicPr>
        <p:blipFill>
          <a:blip r:embed="rId3" cstate="print"/>
          <a:srcRect/>
          <a:stretch>
            <a:fillRect/>
          </a:stretch>
        </p:blipFill>
        <p:spPr bwMode="auto">
          <a:xfrm>
            <a:off x="5867400" y="3573463"/>
            <a:ext cx="2017713" cy="2519362"/>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4" name="Rectangle 4"/>
          <p:cNvSpPr>
            <a:spLocks noGrp="1" noChangeArrowheads="1"/>
          </p:cNvSpPr>
          <p:nvPr>
            <p:ph type="title"/>
          </p:nvPr>
        </p:nvSpPr>
        <p:spPr/>
        <p:txBody>
          <a:bodyPr>
            <a:normAutofit/>
          </a:bodyPr>
          <a:lstStyle/>
          <a:p>
            <a:pPr fontAlgn="auto">
              <a:spcAft>
                <a:spcPts val="0"/>
              </a:spcAft>
              <a:defRPr/>
            </a:pPr>
            <a:r>
              <a:rPr lang="en-GB" sz="4000"/>
              <a:t>PRE-WAR DIPLOMACY – AUSTRO-HUNGARY</a:t>
            </a:r>
            <a:endParaRPr lang="en-US" sz="4000"/>
          </a:p>
        </p:txBody>
      </p:sp>
      <p:sp>
        <p:nvSpPr>
          <p:cNvPr id="19459" name="Rectangle 5"/>
          <p:cNvSpPr>
            <a:spLocks noGrp="1" noChangeArrowheads="1"/>
          </p:cNvSpPr>
          <p:nvPr>
            <p:ph sz="half" idx="1"/>
          </p:nvPr>
        </p:nvSpPr>
        <p:spPr/>
        <p:txBody>
          <a:bodyPr/>
          <a:lstStyle/>
          <a:p>
            <a:r>
              <a:rPr lang="en-GB"/>
              <a:t>AUSTRO-HUNGARIAN CONCERNS IN 1914</a:t>
            </a:r>
          </a:p>
          <a:p>
            <a:r>
              <a:rPr lang="en-GB"/>
              <a:t>SURVIVAL</a:t>
            </a:r>
          </a:p>
          <a:p>
            <a:r>
              <a:rPr lang="en-GB"/>
              <a:t>PRESERVATION OF THE MULTI-ETHNIC EMPIRE</a:t>
            </a:r>
          </a:p>
          <a:p>
            <a:r>
              <a:rPr lang="en-GB"/>
              <a:t>DEFEND AGAINST RUSSIAN ‘PAN-SLAVIC’ POLICY</a:t>
            </a:r>
            <a:endParaRPr lang="en-US"/>
          </a:p>
        </p:txBody>
      </p:sp>
      <p:sp>
        <p:nvSpPr>
          <p:cNvPr id="19460" name="Rectangle 6"/>
          <p:cNvSpPr>
            <a:spLocks noGrp="1" noChangeArrowheads="1"/>
          </p:cNvSpPr>
          <p:nvPr>
            <p:ph sz="half" idx="2"/>
          </p:nvPr>
        </p:nvSpPr>
        <p:spPr/>
        <p:txBody>
          <a:bodyPr/>
          <a:lstStyle/>
          <a:p>
            <a:r>
              <a:rPr lang="en-GB"/>
              <a:t>EMPEROR FRANZ JOSEPH (1830-1916)</a:t>
            </a:r>
            <a:endParaRPr lang="en-US"/>
          </a:p>
        </p:txBody>
      </p:sp>
      <p:pic>
        <p:nvPicPr>
          <p:cNvPr id="19461" name="Picture 8" descr="franz-josef"/>
          <p:cNvPicPr>
            <a:picLocks noChangeAspect="1" noChangeArrowheads="1"/>
          </p:cNvPicPr>
          <p:nvPr/>
        </p:nvPicPr>
        <p:blipFill>
          <a:blip r:embed="rId2" cstate="print"/>
          <a:srcRect/>
          <a:stretch>
            <a:fillRect/>
          </a:stretch>
        </p:blipFill>
        <p:spPr bwMode="auto">
          <a:xfrm>
            <a:off x="5435600" y="2852738"/>
            <a:ext cx="2376488" cy="2987675"/>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4"/>
          <p:cNvSpPr>
            <a:spLocks noGrp="1" noChangeArrowheads="1"/>
          </p:cNvSpPr>
          <p:nvPr>
            <p:ph type="title"/>
          </p:nvPr>
        </p:nvSpPr>
        <p:spPr/>
        <p:txBody>
          <a:bodyPr>
            <a:normAutofit/>
          </a:bodyPr>
          <a:lstStyle/>
          <a:p>
            <a:pPr fontAlgn="auto">
              <a:spcAft>
                <a:spcPts val="0"/>
              </a:spcAft>
              <a:defRPr/>
            </a:pPr>
            <a:r>
              <a:rPr lang="en-GB" sz="4000"/>
              <a:t>PRE-WAR DIPLOMACY - RUSSIA</a:t>
            </a:r>
            <a:endParaRPr lang="en-US" sz="4000"/>
          </a:p>
        </p:txBody>
      </p:sp>
      <p:sp>
        <p:nvSpPr>
          <p:cNvPr id="20483" name="Rectangle 5"/>
          <p:cNvSpPr>
            <a:spLocks noGrp="1" noChangeArrowheads="1"/>
          </p:cNvSpPr>
          <p:nvPr>
            <p:ph sz="half" idx="1"/>
          </p:nvPr>
        </p:nvSpPr>
        <p:spPr/>
        <p:txBody>
          <a:bodyPr/>
          <a:lstStyle/>
          <a:p>
            <a:r>
              <a:rPr lang="en-GB"/>
              <a:t>PURSUE ‘PAN-SLAVIC’ POLICY, INCLUDING THE PROTECTION OF ALL SLAV PEOPLES </a:t>
            </a:r>
          </a:p>
          <a:p>
            <a:r>
              <a:rPr lang="en-GB"/>
              <a:t>EXTEND POWER AND INFLUENCE IN THE EASTERN MEDITERRANEAN</a:t>
            </a:r>
            <a:endParaRPr lang="en-US"/>
          </a:p>
        </p:txBody>
      </p:sp>
      <p:sp>
        <p:nvSpPr>
          <p:cNvPr id="20484" name="Rectangle 6"/>
          <p:cNvSpPr>
            <a:spLocks noGrp="1" noChangeArrowheads="1"/>
          </p:cNvSpPr>
          <p:nvPr>
            <p:ph sz="half" idx="2"/>
          </p:nvPr>
        </p:nvSpPr>
        <p:spPr/>
        <p:txBody>
          <a:bodyPr/>
          <a:lstStyle/>
          <a:p>
            <a:r>
              <a:rPr lang="en-GB"/>
              <a:t>TSAR NICHOLAS II (1868-1918)</a:t>
            </a:r>
            <a:endParaRPr lang="en-US"/>
          </a:p>
        </p:txBody>
      </p:sp>
      <p:pic>
        <p:nvPicPr>
          <p:cNvPr id="20485" name="Picture 8" descr="tsar-nicholas-ii-russia"/>
          <p:cNvPicPr>
            <a:picLocks noChangeAspect="1" noChangeArrowheads="1"/>
          </p:cNvPicPr>
          <p:nvPr/>
        </p:nvPicPr>
        <p:blipFill>
          <a:blip r:embed="rId2" cstate="print"/>
          <a:srcRect/>
          <a:stretch>
            <a:fillRect/>
          </a:stretch>
        </p:blipFill>
        <p:spPr bwMode="auto">
          <a:xfrm>
            <a:off x="5508625" y="2636838"/>
            <a:ext cx="2552700" cy="3543300"/>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a:bodyPr>
          <a:lstStyle/>
          <a:p>
            <a:pPr fontAlgn="auto">
              <a:spcAft>
                <a:spcPts val="0"/>
              </a:spcAft>
              <a:defRPr/>
            </a:pPr>
            <a:r>
              <a:rPr lang="en-GB" sz="4000"/>
              <a:t>PRE-WAR DIPLOMACY - FRANCE</a:t>
            </a:r>
            <a:endParaRPr lang="en-US" sz="4000"/>
          </a:p>
        </p:txBody>
      </p:sp>
      <p:sp>
        <p:nvSpPr>
          <p:cNvPr id="21507" name="Rectangle 4"/>
          <p:cNvSpPr>
            <a:spLocks noGrp="1" noChangeArrowheads="1"/>
          </p:cNvSpPr>
          <p:nvPr>
            <p:ph sz="half" idx="1"/>
          </p:nvPr>
        </p:nvSpPr>
        <p:spPr/>
        <p:txBody>
          <a:bodyPr/>
          <a:lstStyle/>
          <a:p>
            <a:r>
              <a:rPr lang="en-GB"/>
              <a:t>FEAR OF GERMAN MILITARY POWER AND EXPANSION</a:t>
            </a:r>
          </a:p>
          <a:p>
            <a:r>
              <a:rPr lang="en-GB"/>
              <a:t>‘</a:t>
            </a:r>
            <a:r>
              <a:rPr lang="en-GB" i="1"/>
              <a:t>REVENGE</a:t>
            </a:r>
            <a:r>
              <a:rPr lang="en-GB"/>
              <a:t>’ FOR THE FRANCO-PRUSSIAN WAR (1870-71) AND LOSS OF ALSACE AND LORRAINE</a:t>
            </a:r>
            <a:endParaRPr lang="en-US"/>
          </a:p>
        </p:txBody>
      </p:sp>
      <p:sp>
        <p:nvSpPr>
          <p:cNvPr id="21508" name="Rectangle 5"/>
          <p:cNvSpPr>
            <a:spLocks noGrp="1" noChangeArrowheads="1"/>
          </p:cNvSpPr>
          <p:nvPr>
            <p:ph sz="half" idx="2"/>
          </p:nvPr>
        </p:nvSpPr>
        <p:spPr/>
        <p:txBody>
          <a:bodyPr/>
          <a:lstStyle/>
          <a:p>
            <a:r>
              <a:rPr lang="en-GB"/>
              <a:t>RAYMOND POINCARE (1860-1934)</a:t>
            </a:r>
            <a:endParaRPr lang="en-US"/>
          </a:p>
        </p:txBody>
      </p:sp>
      <p:pic>
        <p:nvPicPr>
          <p:cNvPr id="21509" name="Picture 7" descr="File:Poincare larger.jpg">
            <a:hlinkClick r:id="rId2"/>
          </p:cNvPr>
          <p:cNvPicPr>
            <a:picLocks noChangeAspect="1" noChangeArrowheads="1"/>
          </p:cNvPicPr>
          <p:nvPr/>
        </p:nvPicPr>
        <p:blipFill>
          <a:blip r:embed="rId3" cstate="print"/>
          <a:srcRect/>
          <a:stretch>
            <a:fillRect/>
          </a:stretch>
        </p:blipFill>
        <p:spPr bwMode="auto">
          <a:xfrm>
            <a:off x="5364163" y="2781300"/>
            <a:ext cx="2808287" cy="3195638"/>
          </a:xfrm>
          <a:prstGeom prst="rect">
            <a:avLst/>
          </a:prstGeom>
          <a:noFill/>
          <a:ln w="9525">
            <a:noFill/>
            <a:miter lim="800000"/>
            <a:headEnd/>
            <a:tailEnd/>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Rectangle 4"/>
          <p:cNvSpPr>
            <a:spLocks noGrp="1" noChangeArrowheads="1"/>
          </p:cNvSpPr>
          <p:nvPr>
            <p:ph type="title"/>
          </p:nvPr>
        </p:nvSpPr>
        <p:spPr/>
        <p:txBody>
          <a:bodyPr>
            <a:normAutofit/>
          </a:bodyPr>
          <a:lstStyle/>
          <a:p>
            <a:pPr fontAlgn="auto">
              <a:spcAft>
                <a:spcPts val="0"/>
              </a:spcAft>
              <a:defRPr/>
            </a:pPr>
            <a:r>
              <a:rPr lang="en-GB" sz="4000"/>
              <a:t>PRE-WAR DIPLOMACY - BRITAIN</a:t>
            </a:r>
            <a:endParaRPr lang="en-US" sz="4000"/>
          </a:p>
        </p:txBody>
      </p:sp>
      <p:sp>
        <p:nvSpPr>
          <p:cNvPr id="24579" name="Rectangle 5"/>
          <p:cNvSpPr>
            <a:spLocks noGrp="1" noChangeArrowheads="1"/>
          </p:cNvSpPr>
          <p:nvPr>
            <p:ph sz="half" idx="1"/>
          </p:nvPr>
        </p:nvSpPr>
        <p:spPr/>
        <p:txBody>
          <a:bodyPr>
            <a:normAutofit/>
          </a:bodyPr>
          <a:lstStyle/>
          <a:p>
            <a:pPr marL="548640" indent="-411480" fontAlgn="auto">
              <a:spcAft>
                <a:spcPts val="0"/>
              </a:spcAft>
              <a:buClr>
                <a:schemeClr val="tx1">
                  <a:shade val="95000"/>
                </a:schemeClr>
              </a:buClr>
              <a:buFont typeface="Wingdings 2"/>
              <a:buChar char=""/>
              <a:defRPr/>
            </a:pPr>
            <a:r>
              <a:rPr lang="en-GB"/>
              <a:t>VACILLATED BETWEEN NEUTRALITY AND POLICY REFLECTED FEAR OF BOTH GERMAN AND RUSSIAN EXPANSION</a:t>
            </a:r>
          </a:p>
          <a:p>
            <a:pPr marL="548640" indent="-411480" fontAlgn="auto">
              <a:spcAft>
                <a:spcPts val="0"/>
              </a:spcAft>
              <a:buClr>
                <a:schemeClr val="tx1">
                  <a:shade val="95000"/>
                </a:schemeClr>
              </a:buClr>
              <a:buFont typeface="Wingdings 2"/>
              <a:buChar char=""/>
              <a:defRPr/>
            </a:pPr>
            <a:r>
              <a:rPr lang="en-GB"/>
              <a:t>UPHOLDING OF BELGIAN NEUTRALITY</a:t>
            </a:r>
            <a:endParaRPr lang="en-US"/>
          </a:p>
        </p:txBody>
      </p:sp>
      <p:sp>
        <p:nvSpPr>
          <p:cNvPr id="24580" name="Rectangle 6"/>
          <p:cNvSpPr>
            <a:spLocks noGrp="1" noChangeArrowheads="1"/>
          </p:cNvSpPr>
          <p:nvPr>
            <p:ph sz="half" idx="2"/>
          </p:nvPr>
        </p:nvSpPr>
        <p:spPr/>
        <p:txBody>
          <a:bodyPr>
            <a:normAutofit/>
          </a:bodyPr>
          <a:lstStyle/>
          <a:p>
            <a:pPr marL="548640" indent="-411480" fontAlgn="auto">
              <a:spcAft>
                <a:spcPts val="0"/>
              </a:spcAft>
              <a:buClr>
                <a:schemeClr val="tx1">
                  <a:shade val="95000"/>
                </a:schemeClr>
              </a:buClr>
              <a:buFont typeface="Wingdings 2"/>
              <a:buChar char=""/>
              <a:defRPr/>
            </a:pPr>
            <a:r>
              <a:rPr lang="en-GB"/>
              <a:t>HERBERT HENRY ASQUITH (1852-1928)</a:t>
            </a:r>
            <a:endParaRPr lang="en-US"/>
          </a:p>
        </p:txBody>
      </p:sp>
      <p:pic>
        <p:nvPicPr>
          <p:cNvPr id="22533" name="Picture 8" descr="225px-Herbert_Henry_Asquith">
            <a:hlinkClick r:id="rId2" tooltip="H. H. Asquith"/>
          </p:cNvPr>
          <p:cNvPicPr>
            <a:picLocks noChangeAspect="1" noChangeArrowheads="1"/>
          </p:cNvPicPr>
          <p:nvPr/>
        </p:nvPicPr>
        <p:blipFill>
          <a:blip r:embed="rId3" cstate="print"/>
          <a:srcRect/>
          <a:stretch>
            <a:fillRect/>
          </a:stretch>
        </p:blipFill>
        <p:spPr bwMode="auto">
          <a:xfrm>
            <a:off x="5364163" y="3141663"/>
            <a:ext cx="2592387" cy="280035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p:txBody>
          <a:bodyPr/>
          <a:lstStyle/>
          <a:p>
            <a:pPr fontAlgn="auto">
              <a:spcAft>
                <a:spcPts val="0"/>
              </a:spcAft>
              <a:defRPr/>
            </a:pPr>
            <a:r>
              <a:rPr lang="en-GB" sz="4000"/>
              <a:t>PRE-WAR DIPLOMACY - ITALY</a:t>
            </a:r>
            <a:endParaRPr lang="en-US" sz="4000"/>
          </a:p>
        </p:txBody>
      </p:sp>
      <p:sp>
        <p:nvSpPr>
          <p:cNvPr id="25603" name="Rectangle 5"/>
          <p:cNvSpPr>
            <a:spLocks noGrp="1" noChangeArrowheads="1"/>
          </p:cNvSpPr>
          <p:nvPr>
            <p:ph sz="half" idx="1"/>
          </p:nvPr>
        </p:nvSpPr>
        <p:spPr/>
        <p:txBody>
          <a:bodyPr>
            <a:normAutofit/>
          </a:bodyPr>
          <a:lstStyle/>
          <a:p>
            <a:pPr marL="548640" indent="-411480" fontAlgn="auto">
              <a:lnSpc>
                <a:spcPct val="90000"/>
              </a:lnSpc>
              <a:spcAft>
                <a:spcPts val="0"/>
              </a:spcAft>
              <a:buClr>
                <a:schemeClr val="tx1">
                  <a:shade val="95000"/>
                </a:schemeClr>
              </a:buClr>
              <a:buFont typeface="Wingdings 2"/>
              <a:buChar char=""/>
              <a:defRPr/>
            </a:pPr>
            <a:r>
              <a:rPr lang="en-GB"/>
              <a:t>LOOSELY ALLIED TO GERMANY AND AUSTRO-HUNGARY (TRIPLE ALLIANCE – 1882)</a:t>
            </a:r>
          </a:p>
          <a:p>
            <a:pPr marL="548640" indent="-411480" fontAlgn="auto">
              <a:lnSpc>
                <a:spcPct val="90000"/>
              </a:lnSpc>
              <a:spcAft>
                <a:spcPts val="0"/>
              </a:spcAft>
              <a:buClr>
                <a:schemeClr val="tx1">
                  <a:shade val="95000"/>
                </a:schemeClr>
              </a:buClr>
              <a:buFont typeface="Wingdings 2"/>
              <a:buChar char=""/>
              <a:defRPr/>
            </a:pPr>
            <a:r>
              <a:rPr lang="en-GB"/>
              <a:t>BUT FEARED AUSTRO-HUNGARIAN EXPANSION</a:t>
            </a:r>
          </a:p>
          <a:p>
            <a:pPr marL="548640" indent="-411480" fontAlgn="auto">
              <a:lnSpc>
                <a:spcPct val="90000"/>
              </a:lnSpc>
              <a:spcAft>
                <a:spcPts val="0"/>
              </a:spcAft>
              <a:buClr>
                <a:schemeClr val="tx1">
                  <a:shade val="95000"/>
                </a:schemeClr>
              </a:buClr>
              <a:buFont typeface="Wingdings 2"/>
              <a:buChar char=""/>
              <a:defRPr/>
            </a:pPr>
            <a:r>
              <a:rPr lang="en-GB"/>
              <a:t>ENTERED THE WAR IN 1915 ON SIDE OF ALLIES</a:t>
            </a:r>
            <a:endParaRPr lang="en-US"/>
          </a:p>
        </p:txBody>
      </p:sp>
      <p:sp>
        <p:nvSpPr>
          <p:cNvPr id="25604" name="Rectangle 6"/>
          <p:cNvSpPr>
            <a:spLocks noGrp="1" noChangeArrowheads="1"/>
          </p:cNvSpPr>
          <p:nvPr>
            <p:ph sz="half" idx="2"/>
          </p:nvPr>
        </p:nvSpPr>
        <p:spPr/>
        <p:txBody>
          <a:bodyPr>
            <a:normAutofit/>
          </a:bodyPr>
          <a:lstStyle/>
          <a:p>
            <a:pPr marL="548640" indent="-411480" fontAlgn="auto">
              <a:spcAft>
                <a:spcPts val="0"/>
              </a:spcAft>
              <a:buClr>
                <a:schemeClr val="tx1">
                  <a:shade val="95000"/>
                </a:schemeClr>
              </a:buClr>
              <a:buFont typeface="Wingdings 2"/>
              <a:buChar char=""/>
              <a:defRPr/>
            </a:pPr>
            <a:r>
              <a:rPr lang="en-GB"/>
              <a:t>KING VICTOR EMMANUEL II (1869-1947)</a:t>
            </a:r>
            <a:endParaRPr lang="en-US"/>
          </a:p>
        </p:txBody>
      </p:sp>
      <p:pic>
        <p:nvPicPr>
          <p:cNvPr id="23557" name="Picture 8" descr="Victor_Emmanuel_III_of_Italy"/>
          <p:cNvPicPr>
            <a:picLocks noChangeAspect="1" noChangeArrowheads="1"/>
          </p:cNvPicPr>
          <p:nvPr/>
        </p:nvPicPr>
        <p:blipFill>
          <a:blip r:embed="rId2" cstate="print"/>
          <a:srcRect/>
          <a:stretch>
            <a:fillRect/>
          </a:stretch>
        </p:blipFill>
        <p:spPr bwMode="auto">
          <a:xfrm>
            <a:off x="5435600" y="2997200"/>
            <a:ext cx="2736850" cy="3095625"/>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fontAlgn="auto">
              <a:spcAft>
                <a:spcPts val="0"/>
              </a:spcAft>
              <a:defRPr/>
            </a:pPr>
            <a:r>
              <a:rPr lang="en-GB" sz="4000"/>
              <a:t>ALLIANCES – TRIPLE ENTENTE</a:t>
            </a:r>
            <a:endParaRPr lang="en-US" sz="4000"/>
          </a:p>
        </p:txBody>
      </p:sp>
      <p:sp>
        <p:nvSpPr>
          <p:cNvPr id="24579" name="Rectangle 4"/>
          <p:cNvSpPr>
            <a:spLocks noGrp="1" noChangeArrowheads="1"/>
          </p:cNvSpPr>
          <p:nvPr>
            <p:ph sz="half" idx="1"/>
          </p:nvPr>
        </p:nvSpPr>
        <p:spPr/>
        <p:txBody>
          <a:bodyPr/>
          <a:lstStyle/>
          <a:p>
            <a:pPr>
              <a:lnSpc>
                <a:spcPct val="90000"/>
              </a:lnSpc>
            </a:pPr>
            <a:r>
              <a:rPr lang="en-GB"/>
              <a:t>LOOSE ALLIANCE BETWEEN BRITAIN , FRANCE , AND RUSSIA; FROM:</a:t>
            </a:r>
          </a:p>
          <a:p>
            <a:pPr>
              <a:lnSpc>
                <a:spcPct val="90000"/>
              </a:lnSpc>
            </a:pPr>
            <a:r>
              <a:rPr lang="en-GB"/>
              <a:t>1894 – FRANCO-RUSSIAN ALLIANCE</a:t>
            </a:r>
          </a:p>
          <a:p>
            <a:pPr>
              <a:lnSpc>
                <a:spcPct val="90000"/>
              </a:lnSpc>
            </a:pPr>
            <a:r>
              <a:rPr lang="en-GB"/>
              <a:t>1904 – ANGLO-FRENCH ENTENTE</a:t>
            </a:r>
          </a:p>
          <a:p>
            <a:pPr>
              <a:lnSpc>
                <a:spcPct val="90000"/>
              </a:lnSpc>
            </a:pPr>
            <a:r>
              <a:rPr lang="en-GB"/>
              <a:t>1907 – ANGLO-RUSSIAN ENTENTE</a:t>
            </a:r>
            <a:endParaRPr lang="en-US"/>
          </a:p>
        </p:txBody>
      </p:sp>
      <p:sp>
        <p:nvSpPr>
          <p:cNvPr id="24580" name="Rectangle 5"/>
          <p:cNvSpPr>
            <a:spLocks noGrp="1" noChangeArrowheads="1"/>
          </p:cNvSpPr>
          <p:nvPr>
            <p:ph sz="half" idx="2"/>
          </p:nvPr>
        </p:nvSpPr>
        <p:spPr/>
        <p:txBody>
          <a:bodyPr/>
          <a:lstStyle/>
          <a:p>
            <a:endParaRPr lang="en-GB"/>
          </a:p>
        </p:txBody>
      </p:sp>
      <p:pic>
        <p:nvPicPr>
          <p:cNvPr id="24581" name="Picture 9" descr="alliance_entente"/>
          <p:cNvPicPr>
            <a:picLocks noChangeAspect="1" noChangeArrowheads="1"/>
          </p:cNvPicPr>
          <p:nvPr/>
        </p:nvPicPr>
        <p:blipFill>
          <a:blip r:embed="rId2" cstate="print"/>
          <a:srcRect/>
          <a:stretch>
            <a:fillRect/>
          </a:stretch>
        </p:blipFill>
        <p:spPr bwMode="auto">
          <a:xfrm>
            <a:off x="4572000" y="1700213"/>
            <a:ext cx="4105275" cy="4321175"/>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4"/>
          <p:cNvSpPr>
            <a:spLocks noGrp="1" noChangeArrowheads="1"/>
          </p:cNvSpPr>
          <p:nvPr>
            <p:ph type="title"/>
          </p:nvPr>
        </p:nvSpPr>
        <p:spPr/>
        <p:txBody>
          <a:bodyPr/>
          <a:lstStyle/>
          <a:p>
            <a:pPr fontAlgn="auto">
              <a:spcAft>
                <a:spcPts val="0"/>
              </a:spcAft>
              <a:defRPr/>
            </a:pPr>
            <a:r>
              <a:rPr lang="en-GB" sz="4000"/>
              <a:t>ALLIANCES – TRIPLE ALLIANCE</a:t>
            </a:r>
            <a:endParaRPr lang="en-US" sz="4000"/>
          </a:p>
        </p:txBody>
      </p:sp>
      <p:sp>
        <p:nvSpPr>
          <p:cNvPr id="27651" name="Rectangle 5"/>
          <p:cNvSpPr>
            <a:spLocks noGrp="1" noChangeArrowheads="1"/>
          </p:cNvSpPr>
          <p:nvPr>
            <p:ph sz="half" idx="1"/>
          </p:nvPr>
        </p:nvSpPr>
        <p:spPr/>
        <p:txBody>
          <a:bodyPr>
            <a:normAutofit/>
          </a:bodyPr>
          <a:lstStyle/>
          <a:p>
            <a:pPr marL="548640" indent="-411480" fontAlgn="auto">
              <a:spcAft>
                <a:spcPts val="0"/>
              </a:spcAft>
              <a:buClr>
                <a:schemeClr val="tx1">
                  <a:shade val="95000"/>
                </a:schemeClr>
              </a:buClr>
              <a:buFont typeface="Wingdings 2"/>
              <a:buChar char=""/>
              <a:defRPr/>
            </a:pPr>
            <a:r>
              <a:rPr lang="en-GB"/>
              <a:t>LOOSE ALLIANCE BETWEEN GERMANY, AUSTRO-HUNGARY, AND ITALY</a:t>
            </a:r>
          </a:p>
          <a:p>
            <a:pPr marL="548640" indent="-411480" fontAlgn="auto">
              <a:spcAft>
                <a:spcPts val="0"/>
              </a:spcAft>
              <a:buClr>
                <a:schemeClr val="tx1">
                  <a:shade val="95000"/>
                </a:schemeClr>
              </a:buClr>
              <a:buFont typeface="Wingdings 2"/>
              <a:buChar char=""/>
              <a:defRPr/>
            </a:pPr>
            <a:r>
              <a:rPr lang="en-GB"/>
              <a:t>FORGED IN 1882</a:t>
            </a:r>
          </a:p>
          <a:p>
            <a:pPr marL="548640" indent="-411480" fontAlgn="auto">
              <a:spcAft>
                <a:spcPts val="0"/>
              </a:spcAft>
              <a:buClr>
                <a:schemeClr val="tx1">
                  <a:shade val="95000"/>
                </a:schemeClr>
              </a:buClr>
              <a:buFont typeface="Wingdings 2"/>
              <a:buChar char=""/>
              <a:defRPr/>
            </a:pPr>
            <a:r>
              <a:rPr lang="en-GB"/>
              <a:t>MUTUAL SUPPORT GIVEN IF ATTACKED BY TWO OR MORE POWERS</a:t>
            </a:r>
            <a:endParaRPr lang="en-US"/>
          </a:p>
        </p:txBody>
      </p:sp>
      <p:pic>
        <p:nvPicPr>
          <p:cNvPr id="25604" name="Picture 7" descr="alliance_entente"/>
          <p:cNvPicPr>
            <a:picLocks noGrp="1" noChangeAspect="1" noChangeArrowheads="1"/>
          </p:cNvPicPr>
          <p:nvPr>
            <p:ph sz="half" idx="2"/>
          </p:nvPr>
        </p:nvPicPr>
        <p:blipFill>
          <a:blip r:embed="rId2" cstate="print"/>
          <a:srcRect/>
          <a:stretch>
            <a:fillRect/>
          </a:stretch>
        </p:blipFill>
        <p:spPr>
          <a:xfrm>
            <a:off x="4648200" y="1700213"/>
            <a:ext cx="4038600" cy="4249737"/>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fontAlgn="auto">
              <a:spcAft>
                <a:spcPts val="0"/>
              </a:spcAft>
              <a:defRPr/>
            </a:pPr>
            <a:r>
              <a:rPr lang="en-GB" sz="4000"/>
              <a:t>5. NATIONALISM AND RACISM</a:t>
            </a:r>
            <a:endParaRPr lang="en-US" sz="4000"/>
          </a:p>
        </p:txBody>
      </p:sp>
      <p:sp>
        <p:nvSpPr>
          <p:cNvPr id="26627" name="Rectangle 4"/>
          <p:cNvSpPr>
            <a:spLocks noGrp="1" noChangeArrowheads="1"/>
          </p:cNvSpPr>
          <p:nvPr>
            <p:ph sz="half" idx="1"/>
          </p:nvPr>
        </p:nvSpPr>
        <p:spPr/>
        <p:txBody>
          <a:bodyPr>
            <a:normAutofit fontScale="92500" lnSpcReduction="10000"/>
          </a:bodyPr>
          <a:lstStyle/>
          <a:p>
            <a:pPr>
              <a:lnSpc>
                <a:spcPct val="90000"/>
              </a:lnSpc>
            </a:pPr>
            <a:r>
              <a:rPr lang="en-GB" sz="2400"/>
              <a:t>NEED TO EXPAND NATIONAL BOUNDARIES</a:t>
            </a:r>
          </a:p>
          <a:p>
            <a:pPr>
              <a:lnSpc>
                <a:spcPct val="90000"/>
              </a:lnSpc>
            </a:pPr>
            <a:r>
              <a:rPr lang="en-GB" sz="2400"/>
              <a:t>BASED ON ‘PAN-SLAV’ AND ‘PAN-GERMAN’ BELIEFS</a:t>
            </a:r>
          </a:p>
          <a:p>
            <a:pPr>
              <a:lnSpc>
                <a:spcPct val="90000"/>
              </a:lnSpc>
            </a:pPr>
            <a:r>
              <a:rPr lang="en-GB" sz="2400"/>
              <a:t>ETHNIC OVERTONES MANIPULATED BY POWERS – BASED ON DARWINIAN PHILOSOPHY OF ‘SURVIVAL OF THE FITTEST’</a:t>
            </a:r>
            <a:endParaRPr lang="en-US" sz="2400"/>
          </a:p>
        </p:txBody>
      </p:sp>
      <p:sp>
        <p:nvSpPr>
          <p:cNvPr id="26628" name="Rectangle 5"/>
          <p:cNvSpPr>
            <a:spLocks noGrp="1" noChangeArrowheads="1"/>
          </p:cNvSpPr>
          <p:nvPr>
            <p:ph sz="half" idx="2"/>
          </p:nvPr>
        </p:nvSpPr>
        <p:spPr/>
        <p:txBody>
          <a:bodyPr>
            <a:normAutofit fontScale="92500" lnSpcReduction="10000"/>
          </a:bodyPr>
          <a:lstStyle/>
          <a:p>
            <a:pPr>
              <a:lnSpc>
                <a:spcPct val="90000"/>
              </a:lnSpc>
            </a:pPr>
            <a:r>
              <a:rPr lang="en-GB" sz="2400"/>
              <a:t>NIALL FERGUSON, </a:t>
            </a:r>
            <a:r>
              <a:rPr lang="en-GB" sz="2400" i="1"/>
              <a:t>THE WAR OF THE WORLD,</a:t>
            </a:r>
            <a:r>
              <a:rPr lang="en-GB" sz="2400"/>
              <a:t> (LONDON: ALLEN LANE, 2006)</a:t>
            </a:r>
            <a:endParaRPr lang="en-US" sz="2400"/>
          </a:p>
        </p:txBody>
      </p:sp>
      <p:pic>
        <p:nvPicPr>
          <p:cNvPr id="26629" name="Picture 7" descr="The War of the World: History's Age of Hatred (Allen Lane History)">
            <a:hlinkClick r:id="rId2"/>
          </p:cNvPr>
          <p:cNvPicPr>
            <a:picLocks noChangeAspect="1" noChangeArrowheads="1"/>
          </p:cNvPicPr>
          <p:nvPr/>
        </p:nvPicPr>
        <p:blipFill>
          <a:blip r:embed="rId3" cstate="print"/>
          <a:srcRect/>
          <a:stretch>
            <a:fillRect/>
          </a:stretch>
        </p:blipFill>
        <p:spPr bwMode="auto">
          <a:xfrm>
            <a:off x="5508625" y="3141663"/>
            <a:ext cx="2592388" cy="2713037"/>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fontAlgn="auto">
              <a:spcAft>
                <a:spcPts val="0"/>
              </a:spcAft>
              <a:defRPr/>
            </a:pPr>
            <a:r>
              <a:rPr lang="en-GB"/>
              <a:t>‘SURVIVAL OF THE FITTEST’</a:t>
            </a:r>
            <a:endParaRPr lang="en-US"/>
          </a:p>
        </p:txBody>
      </p:sp>
      <p:sp>
        <p:nvSpPr>
          <p:cNvPr id="29699" name="Rectangle 3"/>
          <p:cNvSpPr>
            <a:spLocks noGrp="1" noChangeArrowheads="1"/>
          </p:cNvSpPr>
          <p:nvPr>
            <p:ph sz="half" idx="1"/>
          </p:nvPr>
        </p:nvSpPr>
        <p:spPr/>
        <p:txBody>
          <a:bodyPr>
            <a:normAutofit fontScale="92500" lnSpcReduction="20000"/>
          </a:bodyPr>
          <a:lstStyle/>
          <a:p>
            <a:pPr marL="548640" indent="-411480" fontAlgn="auto">
              <a:lnSpc>
                <a:spcPct val="90000"/>
              </a:lnSpc>
              <a:spcAft>
                <a:spcPts val="0"/>
              </a:spcAft>
              <a:buClr>
                <a:schemeClr val="tx1">
                  <a:shade val="95000"/>
                </a:schemeClr>
              </a:buClr>
              <a:buFont typeface="Wingdings 2"/>
              <a:buChar char=""/>
              <a:defRPr/>
            </a:pPr>
            <a:r>
              <a:rPr lang="en-GB" sz="2000"/>
              <a:t>NOTIONS DEVELOPED FROM THE 1850’s</a:t>
            </a:r>
          </a:p>
          <a:p>
            <a:pPr marL="548640" indent="-411480" fontAlgn="auto">
              <a:lnSpc>
                <a:spcPct val="90000"/>
              </a:lnSpc>
              <a:spcAft>
                <a:spcPts val="0"/>
              </a:spcAft>
              <a:buClr>
                <a:schemeClr val="tx1">
                  <a:shade val="95000"/>
                </a:schemeClr>
              </a:buClr>
              <a:buFont typeface="Wingdings 2"/>
              <a:buChar char=""/>
              <a:defRPr/>
            </a:pPr>
            <a:r>
              <a:rPr lang="en-GB" sz="2000"/>
              <a:t>REFLECTED IN NEED FOR STRONG NATIONHOOD – ATTRACTED THE RIGHT</a:t>
            </a:r>
          </a:p>
          <a:p>
            <a:pPr marL="548640" indent="-411480" fontAlgn="auto">
              <a:lnSpc>
                <a:spcPct val="90000"/>
              </a:lnSpc>
              <a:spcAft>
                <a:spcPts val="0"/>
              </a:spcAft>
              <a:buClr>
                <a:schemeClr val="tx1">
                  <a:shade val="95000"/>
                </a:schemeClr>
              </a:buClr>
              <a:buFont typeface="Wingdings 2"/>
              <a:buChar char=""/>
              <a:defRPr/>
            </a:pPr>
            <a:r>
              <a:rPr lang="en-GB" sz="2000"/>
              <a:t>EVIDENT IN GERMAN NATIONALISM OF FRIEDRICH VON BERNHARDI (1849-1930) AND ‘WILL TO POWER’ PHILOSOPHY OF FRIEDRICH NIETZSCHE, AND ANTI-BRITISH/ANTI-SEMITE RHETORIC OF HEINRICH VON TREITSCHKE (1834-86) </a:t>
            </a:r>
            <a:endParaRPr lang="en-US" sz="2000"/>
          </a:p>
        </p:txBody>
      </p:sp>
      <p:sp>
        <p:nvSpPr>
          <p:cNvPr id="29700" name="Rectangle 4"/>
          <p:cNvSpPr>
            <a:spLocks noGrp="1" noChangeArrowheads="1"/>
          </p:cNvSpPr>
          <p:nvPr>
            <p:ph sz="half" idx="2"/>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a:t>FRIEDRICH NIETZSCHE (1844-1900)</a:t>
            </a:r>
            <a:endParaRPr lang="en-US"/>
          </a:p>
        </p:txBody>
      </p:sp>
      <p:pic>
        <p:nvPicPr>
          <p:cNvPr id="27653" name="Picture 5" descr="200px-Portrait_of_Friedrich_Nietzsche">
            <a:hlinkClick r:id="rId2"/>
          </p:cNvPr>
          <p:cNvPicPr>
            <a:picLocks noChangeAspect="1" noChangeArrowheads="1"/>
          </p:cNvPicPr>
          <p:nvPr/>
        </p:nvPicPr>
        <p:blipFill>
          <a:blip r:embed="rId3" cstate="print"/>
          <a:srcRect/>
          <a:stretch>
            <a:fillRect/>
          </a:stretch>
        </p:blipFill>
        <p:spPr bwMode="auto">
          <a:xfrm>
            <a:off x="5435600" y="3213100"/>
            <a:ext cx="2592388" cy="3168650"/>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a:extLst>
              <a:ext uri="{FF2B5EF4-FFF2-40B4-BE49-F238E27FC236}">
                <a16:creationId xmlns:a16="http://schemas.microsoft.com/office/drawing/2014/main" id="{B9899D41-CD65-2EE6-3119-4E0C8C7D8335}"/>
              </a:ext>
            </a:extLst>
          </p:cNvPr>
          <p:cNvSpPr>
            <a:spLocks noGrp="1"/>
          </p:cNvSpPr>
          <p:nvPr>
            <p:ph idx="1"/>
          </p:nvPr>
        </p:nvSpPr>
        <p:spPr/>
        <p:txBody>
          <a:bodyPr/>
          <a:lstStyle/>
          <a:p>
            <a:pPr eaLnBrk="1" hangingPunct="1"/>
            <a:r>
              <a:rPr lang="en-GB" altLang="en-US"/>
              <a:t>‘POST HOC ERGO PROPTER HOC’</a:t>
            </a:r>
          </a:p>
          <a:p>
            <a:pPr eaLnBrk="1" hangingPunct="1"/>
            <a:endParaRPr lang="en-GB" altLang="en-US"/>
          </a:p>
          <a:p>
            <a:pPr eaLnBrk="1" hangingPunct="1"/>
            <a:endParaRPr lang="en-GB" altLang="en-US"/>
          </a:p>
          <a:p>
            <a:pPr eaLnBrk="1" hangingPunct="1"/>
            <a:r>
              <a:rPr lang="en-GB" altLang="en-US"/>
              <a:t> – CAN WE ASSUME THAT BECAUSE ONE EVENT FOLLOWED ANOTHER, IT WAS CAUSED BY IT?</a:t>
            </a:r>
          </a:p>
          <a:p>
            <a:pPr eaLnBrk="1" hangingPunct="1"/>
            <a:endParaRPr lang="en-US" altLang="en-US"/>
          </a:p>
        </p:txBody>
      </p:sp>
      <p:sp>
        <p:nvSpPr>
          <p:cNvPr id="17410" name="Rectangle 2">
            <a:extLst>
              <a:ext uri="{FF2B5EF4-FFF2-40B4-BE49-F238E27FC236}">
                <a16:creationId xmlns:a16="http://schemas.microsoft.com/office/drawing/2014/main" id="{A050657F-956F-4C6E-69FB-41232C4B80EF}"/>
              </a:ext>
            </a:extLst>
          </p:cNvPr>
          <p:cNvSpPr>
            <a:spLocks noGrp="1" noChangeArrowheads="1"/>
          </p:cNvSpPr>
          <p:nvPr>
            <p:ph type="title"/>
          </p:nvPr>
        </p:nvSpPr>
        <p:spPr/>
        <p:txBody>
          <a:bodyPr/>
          <a:lstStyle/>
          <a:p>
            <a:pPr eaLnBrk="1" fontAlgn="auto" hangingPunct="1">
              <a:spcAft>
                <a:spcPts val="0"/>
              </a:spcAft>
              <a:defRPr/>
            </a:pPr>
            <a:r>
              <a:rPr lang="en-GB"/>
              <a:t>WAR AND CHANGE</a:t>
            </a:r>
            <a:endParaRPr 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0912297D-84F3-42C9-DEC9-366628F7D650}"/>
              </a:ext>
            </a:extLst>
          </p:cNvPr>
          <p:cNvSpPr>
            <a:spLocks noGrp="1"/>
          </p:cNvSpPr>
          <p:nvPr>
            <p:ph sz="half" idx="1"/>
          </p:nvPr>
        </p:nvSpPr>
        <p:spPr>
          <a:xfrm>
            <a:off x="457200" y="1481138"/>
            <a:ext cx="4038600" cy="4525962"/>
          </a:xfrm>
        </p:spPr>
        <p:txBody>
          <a:bodyPr/>
          <a:lstStyle/>
          <a:p>
            <a:pPr eaLnBrk="1" hangingPunct="1">
              <a:lnSpc>
                <a:spcPct val="80000"/>
              </a:lnSpc>
            </a:pPr>
            <a:r>
              <a:rPr lang="en-GB" altLang="en-US" sz="2400"/>
              <a:t>VERSAILLES TREATY 28</a:t>
            </a:r>
            <a:r>
              <a:rPr lang="en-GB" altLang="en-US" sz="2400" baseline="30000"/>
              <a:t>TH</a:t>
            </a:r>
            <a:r>
              <a:rPr lang="en-GB" altLang="en-US" sz="2400"/>
              <a:t> JUNE 1919</a:t>
            </a:r>
          </a:p>
          <a:p>
            <a:pPr eaLnBrk="1" hangingPunct="1">
              <a:lnSpc>
                <a:spcPct val="80000"/>
              </a:lnSpc>
            </a:pPr>
            <a:r>
              <a:rPr lang="en-GB" altLang="en-US" sz="2400"/>
              <a:t>WILSONIAN IDEALS OF DEMOCRACY AND SELF-DETERMINATION – THE FOURTEEN POINTS</a:t>
            </a:r>
          </a:p>
          <a:p>
            <a:pPr eaLnBrk="1" hangingPunct="1">
              <a:lnSpc>
                <a:spcPct val="80000"/>
              </a:lnSpc>
            </a:pPr>
            <a:r>
              <a:rPr lang="en-GB" altLang="en-US" sz="2400"/>
              <a:t>GERMANY GUILTY PARTY – ‘THE WAR GUILT CLAUSE’</a:t>
            </a:r>
          </a:p>
          <a:p>
            <a:pPr eaLnBrk="1" hangingPunct="1">
              <a:lnSpc>
                <a:spcPct val="80000"/>
              </a:lnSpc>
            </a:pPr>
            <a:r>
              <a:rPr lang="en-GB" altLang="en-US" sz="2400"/>
              <a:t>A CASE OF ‘COMPROMISE’ AND ‘CONTRADICTION’</a:t>
            </a:r>
            <a:endParaRPr lang="en-US" altLang="en-US" sz="2400"/>
          </a:p>
        </p:txBody>
      </p:sp>
      <p:sp>
        <p:nvSpPr>
          <p:cNvPr id="31747" name="Rectangle 5">
            <a:extLst>
              <a:ext uri="{FF2B5EF4-FFF2-40B4-BE49-F238E27FC236}">
                <a16:creationId xmlns:a16="http://schemas.microsoft.com/office/drawing/2014/main" id="{754A796F-1D93-4B9E-FC98-26439EB857F4}"/>
              </a:ext>
            </a:extLst>
          </p:cNvPr>
          <p:cNvSpPr>
            <a:spLocks noGrp="1"/>
          </p:cNvSpPr>
          <p:nvPr>
            <p:ph sz="half" idx="2"/>
          </p:nvPr>
        </p:nvSpPr>
        <p:spPr>
          <a:xfrm>
            <a:off x="4648200" y="1481138"/>
            <a:ext cx="4038600" cy="4525962"/>
          </a:xfrm>
        </p:spPr>
        <p:txBody>
          <a:bodyPr/>
          <a:lstStyle/>
          <a:p>
            <a:pPr eaLnBrk="1" hangingPunct="1">
              <a:lnSpc>
                <a:spcPct val="80000"/>
              </a:lnSpc>
            </a:pPr>
            <a:r>
              <a:rPr lang="en-GB" altLang="en-US" sz="2400"/>
              <a:t>CLEMENCEAU; WILSON AND LLOYD GEORGE AT PARIS 1919</a:t>
            </a:r>
            <a:endParaRPr lang="en-US" altLang="en-US" sz="2400"/>
          </a:p>
        </p:txBody>
      </p:sp>
      <p:sp>
        <p:nvSpPr>
          <p:cNvPr id="19458" name="Rectangle 2">
            <a:extLst>
              <a:ext uri="{FF2B5EF4-FFF2-40B4-BE49-F238E27FC236}">
                <a16:creationId xmlns:a16="http://schemas.microsoft.com/office/drawing/2014/main" id="{5E39E004-2AF3-CEBE-E02F-09A1A47C8B25}"/>
              </a:ext>
            </a:extLst>
          </p:cNvPr>
          <p:cNvSpPr>
            <a:spLocks noGrp="1" noChangeArrowheads="1"/>
          </p:cNvSpPr>
          <p:nvPr>
            <p:ph type="title"/>
          </p:nvPr>
        </p:nvSpPr>
        <p:spPr/>
        <p:txBody>
          <a:bodyPr/>
          <a:lstStyle/>
          <a:p>
            <a:pPr eaLnBrk="1" fontAlgn="auto" hangingPunct="1">
              <a:spcAft>
                <a:spcPts val="0"/>
              </a:spcAft>
              <a:defRPr/>
            </a:pPr>
            <a:r>
              <a:rPr lang="en-GB"/>
              <a:t>GEOPOLITICAL CHANGE</a:t>
            </a:r>
            <a:endParaRPr lang="en-US"/>
          </a:p>
        </p:txBody>
      </p:sp>
      <p:pic>
        <p:nvPicPr>
          <p:cNvPr id="31749" name="Picture 7" descr="Three">
            <a:extLst>
              <a:ext uri="{FF2B5EF4-FFF2-40B4-BE49-F238E27FC236}">
                <a16:creationId xmlns:a16="http://schemas.microsoft.com/office/drawing/2014/main" id="{55558522-65FB-76FC-72CB-9C7A6424D4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3068638"/>
            <a:ext cx="3455988" cy="265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5">
            <a:extLst>
              <a:ext uri="{FF2B5EF4-FFF2-40B4-BE49-F238E27FC236}">
                <a16:creationId xmlns:a16="http://schemas.microsoft.com/office/drawing/2014/main" id="{DF87E2D6-0631-07D1-B23E-1659F9CFAC0B}"/>
              </a:ext>
            </a:extLst>
          </p:cNvPr>
          <p:cNvSpPr>
            <a:spLocks noGrp="1"/>
          </p:cNvSpPr>
          <p:nvPr>
            <p:ph sz="half" idx="1"/>
          </p:nvPr>
        </p:nvSpPr>
        <p:spPr>
          <a:xfrm>
            <a:off x="457200" y="1481138"/>
            <a:ext cx="4038600" cy="4525962"/>
          </a:xfrm>
        </p:spPr>
        <p:txBody>
          <a:bodyPr/>
          <a:lstStyle/>
          <a:p>
            <a:pPr eaLnBrk="1" hangingPunct="1">
              <a:lnSpc>
                <a:spcPct val="90000"/>
              </a:lnSpc>
            </a:pPr>
            <a:r>
              <a:rPr lang="en-GB" altLang="en-US" sz="2000"/>
              <a:t>‘IT WAS A NICE PRECEPT OF MACHIAVELLI THAT THE VICTOR SHOULD EITHER CONCILIATE HIS ENEMY OR DESTROY HIM, THE TREATY OF VERSAILLES DID NEITHER’, </a:t>
            </a:r>
          </a:p>
          <a:p>
            <a:pPr eaLnBrk="1" hangingPunct="1">
              <a:lnSpc>
                <a:spcPct val="90000"/>
              </a:lnSpc>
            </a:pPr>
            <a:r>
              <a:rPr lang="en-GB" altLang="en-US" sz="2000"/>
              <a:t>                                  ANTONY LENTIN, </a:t>
            </a:r>
            <a:r>
              <a:rPr lang="en-GB" altLang="en-US" sz="2000" i="1"/>
              <a:t>LLOYD GEORGE, WOODROW WILSON, AND THE GUILT OF GERMANY</a:t>
            </a:r>
            <a:r>
              <a:rPr lang="en-GB" altLang="en-US" sz="2000"/>
              <a:t> (LEICESTER UNIVERSITY PRESS, 1985) </a:t>
            </a:r>
            <a:endParaRPr lang="en-US" altLang="en-US" sz="2000"/>
          </a:p>
        </p:txBody>
      </p:sp>
      <p:sp>
        <p:nvSpPr>
          <p:cNvPr id="32771" name="Rectangle 6">
            <a:extLst>
              <a:ext uri="{FF2B5EF4-FFF2-40B4-BE49-F238E27FC236}">
                <a16:creationId xmlns:a16="http://schemas.microsoft.com/office/drawing/2014/main" id="{88DB9959-1B7D-26F6-70BC-FBF5D0C8C3EE}"/>
              </a:ext>
            </a:extLst>
          </p:cNvPr>
          <p:cNvSpPr>
            <a:spLocks noGrp="1"/>
          </p:cNvSpPr>
          <p:nvPr>
            <p:ph sz="half" idx="2"/>
          </p:nvPr>
        </p:nvSpPr>
        <p:spPr>
          <a:xfrm>
            <a:off x="4648200" y="1481138"/>
            <a:ext cx="4038600" cy="4525962"/>
          </a:xfrm>
        </p:spPr>
        <p:txBody>
          <a:bodyPr/>
          <a:lstStyle/>
          <a:p>
            <a:pPr eaLnBrk="1" hangingPunct="1">
              <a:lnSpc>
                <a:spcPct val="90000"/>
              </a:lnSpc>
            </a:pPr>
            <a:endParaRPr lang="en-US" altLang="en-US" sz="2000"/>
          </a:p>
        </p:txBody>
      </p:sp>
      <p:sp>
        <p:nvSpPr>
          <p:cNvPr id="20482" name="Rectangle 4">
            <a:extLst>
              <a:ext uri="{FF2B5EF4-FFF2-40B4-BE49-F238E27FC236}">
                <a16:creationId xmlns:a16="http://schemas.microsoft.com/office/drawing/2014/main" id="{7A387A67-22EC-97BA-9D70-5FBF88C0293C}"/>
              </a:ext>
            </a:extLst>
          </p:cNvPr>
          <p:cNvSpPr>
            <a:spLocks noGrp="1" noChangeArrowheads="1"/>
          </p:cNvSpPr>
          <p:nvPr>
            <p:ph type="title"/>
          </p:nvPr>
        </p:nvSpPr>
        <p:spPr/>
        <p:txBody>
          <a:bodyPr/>
          <a:lstStyle/>
          <a:p>
            <a:pPr eaLnBrk="1" fontAlgn="auto" hangingPunct="1">
              <a:spcAft>
                <a:spcPts val="0"/>
              </a:spcAft>
              <a:defRPr/>
            </a:pPr>
            <a:r>
              <a:rPr lang="en-GB"/>
              <a:t>VERSAILLES</a:t>
            </a:r>
            <a:endParaRPr lang="en-US"/>
          </a:p>
        </p:txBody>
      </p:sp>
      <p:pic>
        <p:nvPicPr>
          <p:cNvPr id="32773" name="Picture 8" descr="thebig4">
            <a:extLst>
              <a:ext uri="{FF2B5EF4-FFF2-40B4-BE49-F238E27FC236}">
                <a16:creationId xmlns:a16="http://schemas.microsoft.com/office/drawing/2014/main" id="{E8DCDA21-E8AA-1283-1EFA-CA3C2EB93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628775"/>
            <a:ext cx="3960812" cy="439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2582B706-5A74-410E-25BD-CD5D19C79BD7}"/>
              </a:ext>
            </a:extLst>
          </p:cNvPr>
          <p:cNvSpPr>
            <a:spLocks noGrp="1"/>
          </p:cNvSpPr>
          <p:nvPr>
            <p:ph idx="1"/>
          </p:nvPr>
        </p:nvSpPr>
        <p:spPr/>
        <p:txBody>
          <a:bodyPr/>
          <a:lstStyle/>
          <a:p>
            <a:pPr eaLnBrk="1" hangingPunct="1">
              <a:lnSpc>
                <a:spcPct val="80000"/>
              </a:lnSpc>
            </a:pPr>
            <a:r>
              <a:rPr lang="en-GB" altLang="en-US"/>
              <a:t>GERMANY LABELLED ‘GUILTY PARTY’ THE ‘WAR GUILT CLAUSE’</a:t>
            </a:r>
          </a:p>
          <a:p>
            <a:pPr eaLnBrk="1" hangingPunct="1">
              <a:lnSpc>
                <a:spcPct val="80000"/>
              </a:lnSpc>
            </a:pPr>
            <a:r>
              <a:rPr lang="en-GB" altLang="en-US"/>
              <a:t>REPARATIONS £24 BILLION</a:t>
            </a:r>
          </a:p>
          <a:p>
            <a:pPr eaLnBrk="1" hangingPunct="1">
              <a:lnSpc>
                <a:spcPct val="80000"/>
              </a:lnSpc>
            </a:pPr>
            <a:r>
              <a:rPr lang="en-GB" altLang="en-US"/>
              <a:t>RESTRICTION OF ARMED FORCES</a:t>
            </a:r>
          </a:p>
          <a:p>
            <a:pPr eaLnBrk="1" hangingPunct="1">
              <a:lnSpc>
                <a:spcPct val="80000"/>
              </a:lnSpc>
            </a:pPr>
            <a:r>
              <a:rPr lang="en-GB" altLang="en-US"/>
              <a:t>OCCUPATION AND DEMILITARISATION OF THE RHINELAND</a:t>
            </a:r>
          </a:p>
          <a:p>
            <a:pPr eaLnBrk="1" hangingPunct="1">
              <a:lnSpc>
                <a:spcPct val="80000"/>
              </a:lnSpc>
            </a:pPr>
            <a:r>
              <a:rPr lang="en-GB" altLang="en-US"/>
              <a:t>ALSACE; LORRAINE; THE SAARLAND CEDED TO FRANCE</a:t>
            </a:r>
          </a:p>
          <a:p>
            <a:pPr eaLnBrk="1" hangingPunct="1">
              <a:lnSpc>
                <a:spcPct val="80000"/>
              </a:lnSpc>
            </a:pPr>
            <a:r>
              <a:rPr lang="en-GB" altLang="en-US"/>
              <a:t>LOSS OF TERRITORY TO BELGIUM; DENMARK AND POLAND (‘THE POLISH CORRIDOR’)</a:t>
            </a:r>
          </a:p>
          <a:p>
            <a:pPr eaLnBrk="1" hangingPunct="1">
              <a:lnSpc>
                <a:spcPct val="80000"/>
              </a:lnSpc>
            </a:pPr>
            <a:endParaRPr lang="en-US" altLang="en-US"/>
          </a:p>
        </p:txBody>
      </p:sp>
      <p:sp>
        <p:nvSpPr>
          <p:cNvPr id="21506" name="Rectangle 2">
            <a:extLst>
              <a:ext uri="{FF2B5EF4-FFF2-40B4-BE49-F238E27FC236}">
                <a16:creationId xmlns:a16="http://schemas.microsoft.com/office/drawing/2014/main" id="{7514AA00-9611-6919-AFAF-B41CA0D06E82}"/>
              </a:ext>
            </a:extLst>
          </p:cNvPr>
          <p:cNvSpPr>
            <a:spLocks noGrp="1" noChangeArrowheads="1"/>
          </p:cNvSpPr>
          <p:nvPr>
            <p:ph type="title"/>
          </p:nvPr>
        </p:nvSpPr>
        <p:spPr/>
        <p:txBody>
          <a:bodyPr/>
          <a:lstStyle/>
          <a:p>
            <a:pPr eaLnBrk="1" fontAlgn="auto" hangingPunct="1">
              <a:spcAft>
                <a:spcPts val="0"/>
              </a:spcAft>
              <a:defRPr/>
            </a:pPr>
            <a:r>
              <a:rPr lang="en-GB"/>
              <a:t>VERSAILLES AND GERMANY</a:t>
            </a:r>
            <a:endParaRPr 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78649611-3ACD-4133-B9F8-FB88A43E5E8F}"/>
              </a:ext>
            </a:extLst>
          </p:cNvPr>
          <p:cNvSpPr>
            <a:spLocks noGrp="1"/>
          </p:cNvSpPr>
          <p:nvPr>
            <p:ph idx="1"/>
          </p:nvPr>
        </p:nvSpPr>
        <p:spPr/>
        <p:txBody>
          <a:bodyPr/>
          <a:lstStyle/>
          <a:p>
            <a:pPr eaLnBrk="1" hangingPunct="1"/>
            <a:endParaRPr lang="en-US" altLang="en-US"/>
          </a:p>
        </p:txBody>
      </p:sp>
      <p:sp>
        <p:nvSpPr>
          <p:cNvPr id="22530" name="Rectangle 2">
            <a:extLst>
              <a:ext uri="{FF2B5EF4-FFF2-40B4-BE49-F238E27FC236}">
                <a16:creationId xmlns:a16="http://schemas.microsoft.com/office/drawing/2014/main" id="{23441AC9-F9DF-F1E9-6836-81E9E2DD6BE6}"/>
              </a:ext>
            </a:extLst>
          </p:cNvPr>
          <p:cNvSpPr>
            <a:spLocks noGrp="1" noChangeArrowheads="1"/>
          </p:cNvSpPr>
          <p:nvPr>
            <p:ph type="title"/>
          </p:nvPr>
        </p:nvSpPr>
        <p:spPr/>
        <p:txBody>
          <a:bodyPr/>
          <a:lstStyle/>
          <a:p>
            <a:pPr eaLnBrk="1" fontAlgn="auto" hangingPunct="1">
              <a:spcAft>
                <a:spcPts val="0"/>
              </a:spcAft>
              <a:defRPr/>
            </a:pPr>
            <a:r>
              <a:rPr lang="en-GB"/>
              <a:t>VERSAILLES AND GERMANY</a:t>
            </a:r>
            <a:endParaRPr lang="en-US"/>
          </a:p>
        </p:txBody>
      </p:sp>
      <p:pic>
        <p:nvPicPr>
          <p:cNvPr id="34820" name="Picture 5" descr="versailles_map">
            <a:extLst>
              <a:ext uri="{FF2B5EF4-FFF2-40B4-BE49-F238E27FC236}">
                <a16:creationId xmlns:a16="http://schemas.microsoft.com/office/drawing/2014/main" id="{29ACA446-9198-CD07-5E61-810403F080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96975"/>
            <a:ext cx="9144000" cy="566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5">
            <a:extLst>
              <a:ext uri="{FF2B5EF4-FFF2-40B4-BE49-F238E27FC236}">
                <a16:creationId xmlns:a16="http://schemas.microsoft.com/office/drawing/2014/main" id="{CB7D2947-5844-E5BB-0082-BE7C136C5000}"/>
              </a:ext>
            </a:extLst>
          </p:cNvPr>
          <p:cNvSpPr>
            <a:spLocks noGrp="1"/>
          </p:cNvSpPr>
          <p:nvPr>
            <p:ph sz="half" idx="1"/>
          </p:nvPr>
        </p:nvSpPr>
        <p:spPr>
          <a:xfrm>
            <a:off x="457200" y="1481138"/>
            <a:ext cx="4038600" cy="4525962"/>
          </a:xfrm>
        </p:spPr>
        <p:txBody>
          <a:bodyPr/>
          <a:lstStyle/>
          <a:p>
            <a:pPr eaLnBrk="1" hangingPunct="1"/>
            <a:r>
              <a:rPr lang="en-GB" altLang="en-US"/>
              <a:t>MARGARET MACMILLAN, </a:t>
            </a:r>
            <a:r>
              <a:rPr lang="en-GB" altLang="en-US" i="1"/>
              <a:t>PEACEMAKERS: SIX MONTHS THAT CHANGED THE WORLD </a:t>
            </a:r>
            <a:r>
              <a:rPr lang="en-GB" altLang="en-US"/>
              <a:t>(LONDON: JOHN MURRAY, 2003, [2</a:t>
            </a:r>
            <a:r>
              <a:rPr lang="en-GB" altLang="en-US" baseline="30000"/>
              <a:t>ND</a:t>
            </a:r>
            <a:r>
              <a:rPr lang="en-GB" altLang="en-US"/>
              <a:t> EDITION])</a:t>
            </a:r>
            <a:endParaRPr lang="en-US" altLang="en-US" i="1"/>
          </a:p>
        </p:txBody>
      </p:sp>
      <p:sp>
        <p:nvSpPr>
          <p:cNvPr id="35843" name="Rectangle 16">
            <a:extLst>
              <a:ext uri="{FF2B5EF4-FFF2-40B4-BE49-F238E27FC236}">
                <a16:creationId xmlns:a16="http://schemas.microsoft.com/office/drawing/2014/main" id="{A5EF948A-C4B5-D5B9-ABB7-09B19FCFCFDA}"/>
              </a:ext>
            </a:extLst>
          </p:cNvPr>
          <p:cNvSpPr>
            <a:spLocks noGrp="1"/>
          </p:cNvSpPr>
          <p:nvPr>
            <p:ph sz="half" idx="2"/>
          </p:nvPr>
        </p:nvSpPr>
        <p:spPr>
          <a:xfrm>
            <a:off x="4648200" y="1481138"/>
            <a:ext cx="4038600" cy="4525962"/>
          </a:xfrm>
        </p:spPr>
        <p:txBody>
          <a:bodyPr/>
          <a:lstStyle/>
          <a:p>
            <a:pPr eaLnBrk="1" hangingPunct="1"/>
            <a:endParaRPr lang="en-US" altLang="en-US"/>
          </a:p>
        </p:txBody>
      </p:sp>
      <p:sp>
        <p:nvSpPr>
          <p:cNvPr id="23554" name="Rectangle 4">
            <a:extLst>
              <a:ext uri="{FF2B5EF4-FFF2-40B4-BE49-F238E27FC236}">
                <a16:creationId xmlns:a16="http://schemas.microsoft.com/office/drawing/2014/main" id="{38F5CCFA-7B9C-AC65-CF40-5882DDE92404}"/>
              </a:ext>
            </a:extLst>
          </p:cNvPr>
          <p:cNvSpPr>
            <a:spLocks noGrp="1" noChangeArrowheads="1"/>
          </p:cNvSpPr>
          <p:nvPr>
            <p:ph type="title"/>
          </p:nvPr>
        </p:nvSpPr>
        <p:spPr/>
        <p:txBody>
          <a:bodyPr/>
          <a:lstStyle/>
          <a:p>
            <a:pPr eaLnBrk="1" fontAlgn="auto" hangingPunct="1">
              <a:spcAft>
                <a:spcPts val="0"/>
              </a:spcAft>
              <a:defRPr/>
            </a:pPr>
            <a:r>
              <a:rPr lang="en-GB"/>
              <a:t>VERSAILLES</a:t>
            </a:r>
            <a:endParaRPr lang="en-US"/>
          </a:p>
        </p:txBody>
      </p:sp>
      <p:pic>
        <p:nvPicPr>
          <p:cNvPr id="35845" name="Picture 14" descr="3111ZWYS6ML">
            <a:extLst>
              <a:ext uri="{FF2B5EF4-FFF2-40B4-BE49-F238E27FC236}">
                <a16:creationId xmlns:a16="http://schemas.microsoft.com/office/drawing/2014/main" id="{108E9F83-2D75-2A31-6787-5EE048D82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1700213"/>
            <a:ext cx="3529013" cy="403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20793-45F2-B626-3C5C-F0F167786ACD}"/>
              </a:ext>
            </a:extLst>
          </p:cNvPr>
          <p:cNvSpPr txBox="1">
            <a:spLocks noGrp="1"/>
          </p:cNvSpPr>
          <p:nvPr>
            <p:ph type="title"/>
          </p:nvPr>
        </p:nvSpPr>
        <p:spPr/>
        <p:txBody>
          <a:bodyPr/>
          <a:lstStyle/>
          <a:p>
            <a:pPr lvl="0"/>
            <a:r>
              <a:rPr lang="en-GB"/>
              <a:t>The Nazis State</a:t>
            </a:r>
          </a:p>
        </p:txBody>
      </p:sp>
      <p:sp>
        <p:nvSpPr>
          <p:cNvPr id="3" name="Content Placeholder 4">
            <a:extLst>
              <a:ext uri="{FF2B5EF4-FFF2-40B4-BE49-F238E27FC236}">
                <a16:creationId xmlns:a16="http://schemas.microsoft.com/office/drawing/2014/main" id="{25BCEBB2-2255-F7FE-2115-108ADBD73273}"/>
              </a:ext>
            </a:extLst>
          </p:cNvPr>
          <p:cNvSpPr txBox="1">
            <a:spLocks noGrp="1"/>
          </p:cNvSpPr>
          <p:nvPr>
            <p:ph idx="1"/>
          </p:nvPr>
        </p:nvSpPr>
        <p:spPr>
          <a:xfrm>
            <a:off x="457200" y="1600200"/>
            <a:ext cx="8229600" cy="5257800"/>
          </a:xfrm>
        </p:spPr>
        <p:txBody>
          <a:bodyPr/>
          <a:lstStyle/>
          <a:p>
            <a:pPr lvl="0"/>
            <a:r>
              <a:rPr lang="en-GB"/>
              <a:t>Inherently unstable – absence of complex political institutions</a:t>
            </a:r>
          </a:p>
          <a:p>
            <a:pPr lvl="0"/>
            <a:r>
              <a:rPr lang="en-GB"/>
              <a:t>Irrational reliance on sovereign power through the ‘charismatic’ leadership of Hitler, who embodied ‘the will of the people’  </a:t>
            </a:r>
          </a:p>
          <a:p>
            <a:pPr lvl="0"/>
            <a:r>
              <a:rPr lang="en-GB"/>
              <a:t>The ‘state’ = instrument for the organisation of the ‘Volk’ and its dynamic virtues (Social Darwinian/ racist assertions) </a:t>
            </a:r>
          </a:p>
          <a:p>
            <a:pPr lvl="0"/>
            <a:r>
              <a:rPr lang="en-GB"/>
              <a:t>Unsuccessful mix of trained bureaucrats and Nazi functionaries  - antagonistic</a:t>
            </a:r>
          </a:p>
          <a:p>
            <a:pPr lvl="0"/>
            <a:r>
              <a:rPr lang="en-GB"/>
              <a:t>All = institutional confusion and chaos out of personal rivalries</a:t>
            </a:r>
          </a:p>
          <a:p>
            <a:pPr lvl="0"/>
            <a:r>
              <a:rPr lang="en-GB"/>
              <a:t>Speeded up the radicalisation of the Nazi state </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32E0F-3B50-419C-3B11-39E1D3B69067}"/>
              </a:ext>
            </a:extLst>
          </p:cNvPr>
          <p:cNvSpPr txBox="1">
            <a:spLocks noGrp="1"/>
          </p:cNvSpPr>
          <p:nvPr>
            <p:ph type="title"/>
          </p:nvPr>
        </p:nvSpPr>
        <p:spPr/>
        <p:txBody>
          <a:bodyPr/>
          <a:lstStyle/>
          <a:p>
            <a:pPr lvl="0"/>
            <a:r>
              <a:rPr lang="en-GB"/>
              <a:t>Society – Ein Volk, Ein Reich, Ein Fuhrer </a:t>
            </a:r>
          </a:p>
        </p:txBody>
      </p:sp>
      <p:sp>
        <p:nvSpPr>
          <p:cNvPr id="3" name="Content Placeholder 2">
            <a:extLst>
              <a:ext uri="{FF2B5EF4-FFF2-40B4-BE49-F238E27FC236}">
                <a16:creationId xmlns:a16="http://schemas.microsoft.com/office/drawing/2014/main" id="{A61FF36A-A1D3-0773-BC18-7F4750A67EFB}"/>
              </a:ext>
            </a:extLst>
          </p:cNvPr>
          <p:cNvSpPr txBox="1">
            <a:spLocks noGrp="1"/>
          </p:cNvSpPr>
          <p:nvPr>
            <p:ph idx="1"/>
          </p:nvPr>
        </p:nvSpPr>
        <p:spPr/>
        <p:txBody>
          <a:bodyPr>
            <a:normAutofit fontScale="92500" lnSpcReduction="10000"/>
          </a:bodyPr>
          <a:lstStyle/>
          <a:p>
            <a:pPr lvl="0"/>
            <a:r>
              <a:rPr lang="en-GB"/>
              <a:t>Top-down:</a:t>
            </a:r>
          </a:p>
          <a:p>
            <a:pPr lvl="0"/>
            <a:r>
              <a:rPr lang="en-GB"/>
              <a:t>Existing institutions/associations replaced by Nazi version </a:t>
            </a:r>
          </a:p>
          <a:p>
            <a:pPr lvl="0"/>
            <a:r>
              <a:rPr lang="en-GB"/>
              <a:t>Political community – ‘Ein  Volk, Ein Reich, Ein Fuhrer’</a:t>
            </a:r>
          </a:p>
          <a:p>
            <a:pPr lvl="0"/>
            <a:r>
              <a:rPr lang="en-GB"/>
              <a:t>Purging those deemed outside the community –Jews, Marxists, Homosexuals, those deemed mentally ill  </a:t>
            </a:r>
          </a:p>
          <a:p>
            <a:pPr lvl="0"/>
            <a:r>
              <a:rPr lang="en-GB"/>
              <a:t>Bottom-up:</a:t>
            </a:r>
          </a:p>
          <a:p>
            <a:pPr lvl="0"/>
            <a:r>
              <a:rPr lang="en-GB"/>
              <a:t>Recent historiography has concentrated on popular ‘mentalities’ and extent of non-compliance with Nazi doctrine and policies. There was affection for Hitler but not universal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857BF-B1BD-F08A-3866-E1A2E3C62498}"/>
              </a:ext>
            </a:extLst>
          </p:cNvPr>
          <p:cNvSpPr txBox="1">
            <a:spLocks noGrp="1"/>
          </p:cNvSpPr>
          <p:nvPr>
            <p:ph type="title"/>
          </p:nvPr>
        </p:nvSpPr>
        <p:spPr/>
        <p:txBody>
          <a:bodyPr/>
          <a:lstStyle/>
          <a:p>
            <a:pPr lvl="0"/>
            <a:r>
              <a:rPr lang="en-GB"/>
              <a:t>2. Ascent to Power 1929-1933</a:t>
            </a:r>
          </a:p>
        </p:txBody>
      </p:sp>
      <p:sp>
        <p:nvSpPr>
          <p:cNvPr id="3" name="Content Placeholder 4">
            <a:extLst>
              <a:ext uri="{FF2B5EF4-FFF2-40B4-BE49-F238E27FC236}">
                <a16:creationId xmlns:a16="http://schemas.microsoft.com/office/drawing/2014/main" id="{4765040B-E091-16A9-CF23-9716256B63F7}"/>
              </a:ext>
            </a:extLst>
          </p:cNvPr>
          <p:cNvSpPr txBox="1">
            <a:spLocks noGrp="1"/>
          </p:cNvSpPr>
          <p:nvPr>
            <p:ph idx="1"/>
          </p:nvPr>
        </p:nvSpPr>
        <p:spPr>
          <a:xfrm>
            <a:off x="457200" y="1600200"/>
            <a:ext cx="8229600" cy="4997150"/>
          </a:xfrm>
        </p:spPr>
        <p:txBody>
          <a:bodyPr/>
          <a:lstStyle/>
          <a:p>
            <a:pPr lvl="0"/>
            <a:r>
              <a:rPr lang="en-GB"/>
              <a:t>Despite growing support for the Nazis, other parties held there own – mistake to link the rise of the Nazis with economic collapse</a:t>
            </a:r>
          </a:p>
          <a:p>
            <a:pPr lvl="0"/>
            <a:r>
              <a:rPr lang="en-GB"/>
              <a:t>Although, accord between Weimar and industrialists broke down – business looked for an alternative that would ditch welfare programme</a:t>
            </a:r>
          </a:p>
          <a:p>
            <a:pPr lvl="0"/>
            <a:r>
              <a:rPr lang="en-GB"/>
              <a:t>Much of support for Nazis came from second tier of industrialists; major industrialists opposed Nazi’s ant-capitalist rhetoric</a:t>
            </a:r>
          </a:p>
          <a:p>
            <a:pPr lvl="0"/>
            <a:r>
              <a:rPr lang="en-GB"/>
              <a:t>However, the blocs that accommodated Hitler and sanctioned his Chancellorship were the military and traditional aristocratic elites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1D037-9B8C-D984-04BC-D51968752992}"/>
              </a:ext>
            </a:extLst>
          </p:cNvPr>
          <p:cNvSpPr txBox="1">
            <a:spLocks noGrp="1"/>
          </p:cNvSpPr>
          <p:nvPr>
            <p:ph type="title"/>
          </p:nvPr>
        </p:nvSpPr>
        <p:spPr/>
        <p:txBody>
          <a:bodyPr/>
          <a:lstStyle/>
          <a:p>
            <a:pPr lvl="0"/>
            <a:r>
              <a:rPr lang="en-GB"/>
              <a:t>The slide to authoritarianism</a:t>
            </a:r>
          </a:p>
        </p:txBody>
      </p:sp>
      <p:sp>
        <p:nvSpPr>
          <p:cNvPr id="3" name="Content Placeholder 2">
            <a:extLst>
              <a:ext uri="{FF2B5EF4-FFF2-40B4-BE49-F238E27FC236}">
                <a16:creationId xmlns:a16="http://schemas.microsoft.com/office/drawing/2014/main" id="{201E4DA7-CE7C-A315-3CAE-7F7EF8B40320}"/>
              </a:ext>
            </a:extLst>
          </p:cNvPr>
          <p:cNvSpPr txBox="1">
            <a:spLocks noGrp="1"/>
          </p:cNvSpPr>
          <p:nvPr>
            <p:ph idx="1"/>
          </p:nvPr>
        </p:nvSpPr>
        <p:spPr/>
        <p:txBody>
          <a:bodyPr>
            <a:normAutofit lnSpcReduction="10000"/>
          </a:bodyPr>
          <a:lstStyle/>
          <a:p>
            <a:pPr lvl="0"/>
            <a:r>
              <a:rPr lang="en-GB"/>
              <a:t>The Nazis road to power made possible by the political intrigues of Hindenburg and ultra-Conservative forces</a:t>
            </a:r>
          </a:p>
          <a:p>
            <a:pPr lvl="0"/>
            <a:r>
              <a:rPr lang="en-GB"/>
              <a:t>Based on similar agendas on rearmament and military preparedness</a:t>
            </a:r>
          </a:p>
          <a:p>
            <a:pPr lvl="0"/>
            <a:r>
              <a:rPr lang="en-GB"/>
              <a:t>Despite losing support in election of November 1932, Hitler’s demands and a ‘will to power’ ,and weakness and miscalculations by the ruling elite (Hindenburg and von Papen), saw him offered the Chancellorship (January 1933)</a:t>
            </a:r>
          </a:p>
          <a:p>
            <a:pPr lvl="0"/>
            <a:r>
              <a:rPr lang="en-GB"/>
              <a:t>Pitiful assumption by von Papen that the old aristocratic elites of Germany could control the ‘little corporal’</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C342-B47A-CA1B-C3EF-EFE4F0D14711}"/>
              </a:ext>
            </a:extLst>
          </p:cNvPr>
          <p:cNvSpPr txBox="1">
            <a:spLocks noGrp="1"/>
          </p:cNvSpPr>
          <p:nvPr>
            <p:ph type="title"/>
          </p:nvPr>
        </p:nvSpPr>
        <p:spPr/>
        <p:txBody>
          <a:bodyPr/>
          <a:lstStyle/>
          <a:p>
            <a:pPr lvl="0"/>
            <a:r>
              <a:rPr lang="en-GB"/>
              <a:t>3. The Road to War </a:t>
            </a:r>
          </a:p>
        </p:txBody>
      </p:sp>
      <p:sp>
        <p:nvSpPr>
          <p:cNvPr id="3" name="Content Placeholder 6">
            <a:extLst>
              <a:ext uri="{FF2B5EF4-FFF2-40B4-BE49-F238E27FC236}">
                <a16:creationId xmlns:a16="http://schemas.microsoft.com/office/drawing/2014/main" id="{46AB0480-57C8-03F0-F42A-249A4CD7698B}"/>
              </a:ext>
            </a:extLst>
          </p:cNvPr>
          <p:cNvSpPr txBox="1">
            <a:spLocks noGrp="1"/>
          </p:cNvSpPr>
          <p:nvPr>
            <p:ph idx="1"/>
          </p:nvPr>
        </p:nvSpPr>
        <p:spPr/>
        <p:txBody>
          <a:bodyPr>
            <a:normAutofit fontScale="92500" lnSpcReduction="10000"/>
          </a:bodyPr>
          <a:lstStyle/>
          <a:p>
            <a:pPr lvl="0"/>
            <a:r>
              <a:rPr lang="en-GB"/>
              <a:t>‘Revolution is not a permanent condition..’ turbulence has to end</a:t>
            </a:r>
          </a:p>
          <a:p>
            <a:pPr lvl="0"/>
            <a:r>
              <a:rPr lang="en-GB"/>
              <a:t>Order required to achieve rearmament, economic recovery, and forge an aggressive foreign policy </a:t>
            </a:r>
          </a:p>
          <a:p>
            <a:pPr lvl="0"/>
            <a:r>
              <a:rPr lang="en-GB"/>
              <a:t>Need to ‘reel in’ more radical and revolutionary elements of the Nazi machine</a:t>
            </a:r>
          </a:p>
          <a:p>
            <a:pPr lvl="0"/>
            <a:r>
              <a:rPr lang="en-GB"/>
              <a:t>Traditional bourgeois demands for ‘peace and quiet’ ‘law and order’ met? </a:t>
            </a:r>
          </a:p>
          <a:p>
            <a:pPr lvl="0"/>
            <a:r>
              <a:rPr lang="en-GB"/>
              <a:t>Ernst Rohm and the SA not trusted by the Army</a:t>
            </a:r>
          </a:p>
          <a:p>
            <a:pPr lvl="0"/>
            <a:r>
              <a:rPr lang="en-GB"/>
              <a:t>‘Night of the Long Knives’ 30</a:t>
            </a:r>
            <a:r>
              <a:rPr lang="en-GB" baseline="30000"/>
              <a:t>th</a:t>
            </a:r>
            <a:r>
              <a:rPr lang="en-GB"/>
              <a:t> June- 1</a:t>
            </a:r>
            <a:r>
              <a:rPr lang="en-GB" baseline="30000"/>
              <a:t>st</a:t>
            </a:r>
            <a:r>
              <a:rPr lang="en-GB"/>
              <a:t> July 1934 – Ernst Rohm executed, and old scores settled</a:t>
            </a:r>
          </a:p>
          <a:p>
            <a:pPr lvl="0"/>
            <a:r>
              <a:rPr lang="en-GB"/>
              <a:t>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98750-F6FE-167A-BBCC-36A32C9C4930}"/>
              </a:ext>
            </a:extLst>
          </p:cNvPr>
          <p:cNvSpPr txBox="1">
            <a:spLocks noGrp="1"/>
          </p:cNvSpPr>
          <p:nvPr>
            <p:ph type="title"/>
          </p:nvPr>
        </p:nvSpPr>
        <p:spPr/>
        <p:txBody>
          <a:bodyPr/>
          <a:lstStyle/>
          <a:p>
            <a:pPr lvl="0"/>
            <a:r>
              <a:rPr lang="en-GB"/>
              <a:t>Anti-Semitism</a:t>
            </a:r>
          </a:p>
        </p:txBody>
      </p:sp>
      <p:sp>
        <p:nvSpPr>
          <p:cNvPr id="3" name="Content Placeholder 2">
            <a:extLst>
              <a:ext uri="{FF2B5EF4-FFF2-40B4-BE49-F238E27FC236}">
                <a16:creationId xmlns:a16="http://schemas.microsoft.com/office/drawing/2014/main" id="{1520A803-4F31-F3AA-0289-C5E3453EB480}"/>
              </a:ext>
            </a:extLst>
          </p:cNvPr>
          <p:cNvSpPr txBox="1">
            <a:spLocks noGrp="1"/>
          </p:cNvSpPr>
          <p:nvPr>
            <p:ph idx="1"/>
          </p:nvPr>
        </p:nvSpPr>
        <p:spPr/>
        <p:txBody>
          <a:bodyPr/>
          <a:lstStyle/>
          <a:p>
            <a:pPr lvl="0"/>
            <a:r>
              <a:rPr lang="en-GB"/>
              <a:t>Many Germans did not share anti-Semitism of Nazis</a:t>
            </a:r>
          </a:p>
          <a:p>
            <a:pPr lvl="0"/>
            <a:r>
              <a:rPr lang="en-GB"/>
              <a:t>Cordial relations remained between Jews and some Gentile neighbours  </a:t>
            </a:r>
          </a:p>
          <a:p>
            <a:pPr lvl="0"/>
            <a:r>
              <a:rPr lang="en-GB"/>
              <a:t>Opposition to treatment of Jews from Church leaders </a:t>
            </a:r>
          </a:p>
        </p:txBody>
      </p:sp>
      <p:pic>
        <p:nvPicPr>
          <p:cNvPr id="4" name="Picture 2">
            <a:extLst>
              <a:ext uri="{FF2B5EF4-FFF2-40B4-BE49-F238E27FC236}">
                <a16:creationId xmlns:a16="http://schemas.microsoft.com/office/drawing/2014/main" id="{76452866-1D07-6689-3B96-5D42C3ED3D55}"/>
              </a:ext>
            </a:extLst>
          </p:cNvPr>
          <p:cNvPicPr>
            <a:picLocks noGrp="1" noChangeAspect="1"/>
          </p:cNvPicPr>
          <p:nvPr>
            <p:ph idx="2"/>
          </p:nvPr>
        </p:nvPicPr>
        <p:blipFill>
          <a:blip r:embed="rId2"/>
          <a:srcRect/>
          <a:stretch>
            <a:fillRect/>
          </a:stretch>
        </p:blipFill>
        <p:spPr>
          <a:xfrm>
            <a:off x="5148062" y="1772820"/>
            <a:ext cx="3168350" cy="4392484"/>
          </a:xfrm>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7E98-82DA-BA54-8DDE-80E816B2815D}"/>
              </a:ext>
            </a:extLst>
          </p:cNvPr>
          <p:cNvSpPr txBox="1">
            <a:spLocks noGrp="1"/>
          </p:cNvSpPr>
          <p:nvPr>
            <p:ph type="title"/>
          </p:nvPr>
        </p:nvSpPr>
        <p:spPr/>
        <p:txBody>
          <a:bodyPr/>
          <a:lstStyle/>
          <a:p>
            <a:pPr lvl="0"/>
            <a:r>
              <a:rPr lang="en-GB"/>
              <a:t>Nazi Economy</a:t>
            </a:r>
          </a:p>
        </p:txBody>
      </p:sp>
      <p:sp>
        <p:nvSpPr>
          <p:cNvPr id="3" name="Content Placeholder 2">
            <a:extLst>
              <a:ext uri="{FF2B5EF4-FFF2-40B4-BE49-F238E27FC236}">
                <a16:creationId xmlns:a16="http://schemas.microsoft.com/office/drawing/2014/main" id="{84D2F686-7DA4-CC3F-AE53-4AEF59DEE07F}"/>
              </a:ext>
            </a:extLst>
          </p:cNvPr>
          <p:cNvSpPr txBox="1">
            <a:spLocks noGrp="1"/>
          </p:cNvSpPr>
          <p:nvPr>
            <p:ph idx="1"/>
          </p:nvPr>
        </p:nvSpPr>
        <p:spPr/>
        <p:txBody>
          <a:bodyPr>
            <a:normAutofit lnSpcReduction="10000"/>
          </a:bodyPr>
          <a:lstStyle/>
          <a:p>
            <a:pPr lvl="0"/>
            <a:r>
              <a:rPr lang="en-GB"/>
              <a:t>Aim: AUTARKY (economic self sufficiency)</a:t>
            </a:r>
          </a:p>
          <a:p>
            <a:pPr lvl="0"/>
            <a:endParaRPr lang="en-GB"/>
          </a:p>
          <a:p>
            <a:pPr lvl="0"/>
            <a:r>
              <a:rPr lang="en-GB"/>
              <a:t>Geared towards WEHRWIRTSCHAFT – a military economy geared for ‘total war’</a:t>
            </a:r>
          </a:p>
          <a:p>
            <a:pPr lvl="0"/>
            <a:endParaRPr lang="en-GB"/>
          </a:p>
          <a:p>
            <a:pPr lvl="0"/>
            <a:r>
              <a:rPr lang="en-GB"/>
              <a:t>Power of the state over economic activity, but not the central economic planning of the Soviet model </a:t>
            </a:r>
          </a:p>
          <a:p>
            <a:pPr lvl="0"/>
            <a:endParaRPr lang="en-GB"/>
          </a:p>
          <a:p>
            <a:pPr lvl="0"/>
            <a:r>
              <a:rPr lang="en-GB"/>
              <a:t>Did work well, but weight of rearmament led to stymied growth, inflation, and labour and material shortages </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p>
          <a:p>
            <a:pPr lvl="0"/>
            <a:endParaRPr lang="en-GB" dirty="0"/>
          </a:p>
          <a:p>
            <a:pPr lvl="0"/>
            <a:r>
              <a:rPr lang="en-GB" dirty="0"/>
              <a:t>5. Creeds</a:t>
            </a:r>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8381909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CREEDS </a:t>
            </a:r>
          </a:p>
        </p:txBody>
      </p:sp>
      <p:sp>
        <p:nvSpPr>
          <p:cNvPr id="3" name="Content Placeholder 2"/>
          <p:cNvSpPr>
            <a:spLocks noGrp="1"/>
          </p:cNvSpPr>
          <p:nvPr>
            <p:ph sz="half" idx="1"/>
          </p:nvPr>
        </p:nvSpPr>
        <p:spPr/>
        <p:txBody>
          <a:bodyPr>
            <a:normAutofit/>
          </a:bodyPr>
          <a:lstStyle/>
          <a:p>
            <a:r>
              <a:rPr lang="en-GB" dirty="0"/>
              <a:t>Economic and political uncertainties saw many seduced by new ideologies </a:t>
            </a:r>
          </a:p>
          <a:p>
            <a:r>
              <a:rPr lang="en-GB" dirty="0"/>
              <a:t>Appetite for debate on Germany and Russia</a:t>
            </a:r>
          </a:p>
          <a:p>
            <a:r>
              <a:rPr lang="en-GB" dirty="0"/>
              <a:t>Linked to ‘Civilisation debate</a:t>
            </a:r>
          </a:p>
          <a:p>
            <a:r>
              <a:rPr lang="en-GB" dirty="0"/>
              <a:t>Fascism generally pilloried; Soviet Union – split views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268760"/>
            <a:ext cx="2418358" cy="3077096"/>
          </a:xfrm>
        </p:spPr>
      </p:pic>
      <p:pic>
        <p:nvPicPr>
          <p:cNvPr id="1026" name="Picture 2" descr="C:\Users\Lester\OneDrive\Pictures\a066e536-2521-4829-95cb-4f431be49cc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645024"/>
            <a:ext cx="18383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880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MORBID AGE</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250190583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APPEASEMENT</a:t>
            </a:r>
          </a:p>
        </p:txBody>
      </p:sp>
      <p:pic>
        <p:nvPicPr>
          <p:cNvPr id="5" name="Content Placeholder 4" descr="2009-03-23-Appeasement.jpg"/>
          <p:cNvPicPr>
            <a:picLocks noGrp="1" noChangeAspect="1"/>
          </p:cNvPicPr>
          <p:nvPr>
            <p:ph idx="1"/>
          </p:nvPr>
        </p:nvPicPr>
        <p:blipFill>
          <a:blip r:embed="rId2" cstate="print"/>
          <a:stretch>
            <a:fillRect/>
          </a:stretch>
        </p:blipFill>
        <p:spPr>
          <a:xfrm>
            <a:off x="1835696" y="1700808"/>
            <a:ext cx="5486400" cy="4176464"/>
          </a:xfr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E8F20-04AB-4BCE-B487-ECE671F96DFA}"/>
              </a:ext>
            </a:extLst>
          </p:cNvPr>
          <p:cNvSpPr>
            <a:spLocks noGrp="1"/>
          </p:cNvSpPr>
          <p:nvPr>
            <p:ph type="title" idx="4294967295"/>
          </p:nvPr>
        </p:nvSpPr>
        <p:spPr>
          <a:xfrm>
            <a:off x="0" y="452438"/>
            <a:ext cx="7056438" cy="1400175"/>
          </a:xfrm>
        </p:spPr>
        <p:txBody>
          <a:bodyPr/>
          <a:lstStyle/>
          <a:p>
            <a:r>
              <a:rPr lang="en-US" dirty="0"/>
              <a:t>World War II</a:t>
            </a:r>
            <a:endParaRPr lang="en-GB" dirty="0"/>
          </a:p>
        </p:txBody>
      </p:sp>
      <p:pic>
        <p:nvPicPr>
          <p:cNvPr id="3074" name="Picture 2" descr="See the source image">
            <a:extLst>
              <a:ext uri="{FF2B5EF4-FFF2-40B4-BE49-F238E27FC236}">
                <a16:creationId xmlns:a16="http://schemas.microsoft.com/office/drawing/2014/main" id="{B27F6ABB-9E23-4674-BA1C-32F0F434A903}"/>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827584" y="1700808"/>
            <a:ext cx="6300862" cy="420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8903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F47C062C-9522-8164-6441-F328FA1CC2F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1331119"/>
            <a:ext cx="5678718" cy="4195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1698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astern front 1945">
            <a:extLst>
              <a:ext uri="{FF2B5EF4-FFF2-40B4-BE49-F238E27FC236}">
                <a16:creationId xmlns:a16="http://schemas.microsoft.com/office/drawing/2014/main" id="{C765F5E4-82C9-9DFE-8C53-CF81FFD90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196752"/>
            <a:ext cx="6696743"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432189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0ED6F-0492-F559-124D-E73164738D18}"/>
              </a:ext>
            </a:extLst>
          </p:cNvPr>
          <p:cNvSpPr>
            <a:spLocks noGrp="1"/>
          </p:cNvSpPr>
          <p:nvPr>
            <p:ph type="title"/>
          </p:nvPr>
        </p:nvSpPr>
        <p:spPr/>
        <p:txBody>
          <a:bodyPr/>
          <a:lstStyle/>
          <a:p>
            <a:r>
              <a:rPr lang="en-US" dirty="0"/>
              <a:t>THE GERMAN QUESTION POST WWII</a:t>
            </a:r>
            <a:endParaRPr lang="en-GB" dirty="0"/>
          </a:p>
        </p:txBody>
      </p:sp>
      <p:sp>
        <p:nvSpPr>
          <p:cNvPr id="3" name="Content Placeholder 2">
            <a:extLst>
              <a:ext uri="{FF2B5EF4-FFF2-40B4-BE49-F238E27FC236}">
                <a16:creationId xmlns:a16="http://schemas.microsoft.com/office/drawing/2014/main" id="{F88AB363-3867-9641-450F-DFC22B1A6F70}"/>
              </a:ext>
            </a:extLst>
          </p:cNvPr>
          <p:cNvSpPr>
            <a:spLocks noGrp="1"/>
          </p:cNvSpPr>
          <p:nvPr>
            <p:ph idx="1"/>
          </p:nvPr>
        </p:nvSpPr>
        <p:spPr/>
        <p:txBody>
          <a:bodyPr>
            <a:normAutofit lnSpcReduction="10000"/>
          </a:bodyPr>
          <a:lstStyle/>
          <a:p>
            <a:r>
              <a:rPr lang="en-US" dirty="0"/>
              <a:t>GERMAN RECOVERY CENTRAL TO US FOREIGN POLICY POST-1945</a:t>
            </a:r>
          </a:p>
          <a:p>
            <a:r>
              <a:rPr lang="en-US" b="1" dirty="0"/>
              <a:t>PREFERENCE FOR THE US  </a:t>
            </a:r>
            <a:r>
              <a:rPr lang="en-US" dirty="0"/>
              <a:t>- DIVIDED GERMANY RATHER THAN A UNITED ONE FRIENDLY TO THE EAST OR NEUTRAL</a:t>
            </a:r>
          </a:p>
          <a:p>
            <a:r>
              <a:rPr lang="en-US" b="1" dirty="0"/>
              <a:t>FOR THE SOVIET UNION </a:t>
            </a:r>
          </a:p>
          <a:p>
            <a:r>
              <a:rPr lang="en-US" dirty="0"/>
              <a:t>- SECURITY AND MAINTAINING ITS SPHERE OF INFLUENCE</a:t>
            </a:r>
          </a:p>
          <a:p>
            <a:r>
              <a:rPr lang="en-US" dirty="0"/>
              <a:t>- FEAR OF A RESURGENT GERMANY </a:t>
            </a:r>
            <a:r>
              <a:rPr lang="en-US"/>
              <a:t>AS EXPERIENCED BETWEEN </a:t>
            </a:r>
            <a:r>
              <a:rPr lang="en-US" dirty="0"/>
              <a:t>THE WARS</a:t>
            </a:r>
          </a:p>
          <a:p>
            <a:r>
              <a:rPr lang="en-US" dirty="0"/>
              <a:t>HIGHLIGHTS THE SIGNIFICANCE OF </a:t>
            </a:r>
            <a:r>
              <a:rPr lang="en-US" b="1" dirty="0"/>
              <a:t>THE GERMAN QUESTION</a:t>
            </a:r>
          </a:p>
        </p:txBody>
      </p:sp>
    </p:spTree>
    <p:extLst>
      <p:ext uri="{BB962C8B-B14F-4D97-AF65-F5344CB8AC3E}">
        <p14:creationId xmlns:p14="http://schemas.microsoft.com/office/powerpoint/2010/main" val="1832784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1991</TotalTime>
  <Words>2178</Words>
  <Application>Microsoft Office PowerPoint</Application>
  <PresentationFormat>On-screen Show (4:3)</PresentationFormat>
  <Paragraphs>292</Paragraphs>
  <Slides>66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Arial</vt:lpstr>
      <vt:lpstr>Book Antiqua</vt:lpstr>
      <vt:lpstr>Century Gothic</vt:lpstr>
      <vt:lpstr>Wingdings</vt:lpstr>
      <vt:lpstr>Wingdings 2</vt:lpstr>
      <vt:lpstr>Wingdings 3</vt:lpstr>
      <vt:lpstr>Ion</vt:lpstr>
      <vt:lpstr>HPHI 5028 6028   ORIGINS OF THE COLD WAR – THE GERMAN QUESTION</vt:lpstr>
      <vt:lpstr>DISCUSSION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nod to the Middle East</vt:lpstr>
      <vt:lpstr>PowerPoint Presentation</vt:lpstr>
      <vt:lpstr>‘TIME BEFORE AND TIME AFTER’</vt:lpstr>
      <vt:lpstr>MILITARY DEATHS – 1914-18</vt:lpstr>
      <vt:lpstr>MILITARY DEATHS -1914-18</vt:lpstr>
      <vt:lpstr>MILITARY DEATHS % FIGURES </vt:lpstr>
      <vt:lpstr>‘WAR GUILT’ PERSONIFIED</vt:lpstr>
      <vt:lpstr>WAR GUILT</vt:lpstr>
      <vt:lpstr> THE KAISER’S WAR</vt:lpstr>
      <vt:lpstr> PRE-WAR GERMANY</vt:lpstr>
      <vt:lpstr>THE GERMAN QUESTION</vt:lpstr>
      <vt:lpstr>THE GERMAN QUESTION</vt:lpstr>
      <vt:lpstr>Humiliation</vt:lpstr>
      <vt:lpstr>THE GERMAN QUESTION</vt:lpstr>
      <vt:lpstr>1. RIVALRY</vt:lpstr>
      <vt:lpstr>BRITISH SUPREMACY</vt:lpstr>
      <vt:lpstr>THE CHALLENGE</vt:lpstr>
      <vt:lpstr>A nod to Africa -  THE NEW IMPERIALISM</vt:lpstr>
      <vt:lpstr>NEW IMPERIALISM</vt:lpstr>
      <vt:lpstr>MOROCCAN CRISIS (1) – TANGIERS 1905-06</vt:lpstr>
      <vt:lpstr>MOROCCAN CRISIS (2) - AGADIR</vt:lpstr>
      <vt:lpstr>3. STRATEGIC ARMS RACE</vt:lpstr>
      <vt:lpstr>SCHLIEFFEN PLAN</vt:lpstr>
      <vt:lpstr> DIPLOMACY AND MUTUAL DISTRUST – a taste of things to come?</vt:lpstr>
      <vt:lpstr>PRE-WAR DIPLOMACY</vt:lpstr>
      <vt:lpstr>PRE-WAR DIPLOMACY - GERMANY</vt:lpstr>
      <vt:lpstr>PRE-WAR DIPLOMACY – AUSTRO-HUNGARY</vt:lpstr>
      <vt:lpstr>PRE-WAR DIPLOMACY - RUSSIA</vt:lpstr>
      <vt:lpstr>PRE-WAR DIPLOMACY - FRANCE</vt:lpstr>
      <vt:lpstr>PRE-WAR DIPLOMACY - BRITAIN</vt:lpstr>
      <vt:lpstr>PRE-WAR DIPLOMACY - ITALY</vt:lpstr>
      <vt:lpstr>ALLIANCES – TRIPLE ENTENTE</vt:lpstr>
      <vt:lpstr>ALLIANCES – TRIPLE ALLIANCE</vt:lpstr>
      <vt:lpstr>5. NATIONALISM AND RACISM</vt:lpstr>
      <vt:lpstr>‘SURVIVAL OF THE FITTEST’</vt:lpstr>
      <vt:lpstr>WAR AND CHANGE</vt:lpstr>
      <vt:lpstr>GEOPOLITICAL CHANGE</vt:lpstr>
      <vt:lpstr>VERSAILLES</vt:lpstr>
      <vt:lpstr>VERSAILLES AND GERMANY</vt:lpstr>
      <vt:lpstr>VERSAILLES AND GERMANY</vt:lpstr>
      <vt:lpstr>VERSAILLES</vt:lpstr>
      <vt:lpstr>The Nazis State</vt:lpstr>
      <vt:lpstr>Society – Ein Volk, Ein Reich, Ein Fuhrer </vt:lpstr>
      <vt:lpstr>2. Ascent to Power 1929-1933</vt:lpstr>
      <vt:lpstr>The slide to authoritarianism</vt:lpstr>
      <vt:lpstr>3. The Road to War </vt:lpstr>
      <vt:lpstr>Anti-Semitism</vt:lpstr>
      <vt:lpstr>Nazi Economy</vt:lpstr>
      <vt:lpstr>Collective Anxieties </vt:lpstr>
      <vt:lpstr>5. CREEDS </vt:lpstr>
      <vt:lpstr>THE MORBID AGE</vt:lpstr>
      <vt:lpstr>APPEASEMENT</vt:lpstr>
      <vt:lpstr>World War II</vt:lpstr>
      <vt:lpstr>PowerPoint Presentation</vt:lpstr>
      <vt:lpstr>PowerPoint Presentation</vt:lpstr>
      <vt:lpstr>THE GERMAN QUESTION POST WWII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HISTORY</dc:title>
  <dc:creator>Sony</dc:creator>
  <cp:lastModifiedBy>Lester Mason</cp:lastModifiedBy>
  <cp:revision>143</cp:revision>
  <dcterms:created xsi:type="dcterms:W3CDTF">2010-09-23T15:12:47Z</dcterms:created>
  <dcterms:modified xsi:type="dcterms:W3CDTF">2023-10-20T10:14:08Z</dcterms:modified>
</cp:coreProperties>
</file>