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6" r:id="rId2"/>
    <p:sldId id="287" r:id="rId3"/>
    <p:sldId id="316" r:id="rId4"/>
    <p:sldId id="317" r:id="rId5"/>
    <p:sldId id="318" r:id="rId6"/>
    <p:sldId id="319" r:id="rId7"/>
    <p:sldId id="320" r:id="rId8"/>
    <p:sldId id="321" r:id="rId9"/>
    <p:sldId id="322" r:id="rId10"/>
    <p:sldId id="323" r:id="rId11"/>
    <p:sldId id="324" r:id="rId12"/>
    <p:sldId id="325" r:id="rId13"/>
    <p:sldId id="326" r:id="rId14"/>
    <p:sldId id="327" r:id="rId15"/>
    <p:sldId id="328" r:id="rId16"/>
    <p:sldId id="329" r:id="rId17"/>
    <p:sldId id="330" r:id="rId18"/>
    <p:sldId id="331" r:id="rId19"/>
    <p:sldId id="332" r:id="rId20"/>
    <p:sldId id="333" r:id="rId21"/>
    <p:sldId id="334" r:id="rId22"/>
    <p:sldId id="335" r:id="rId23"/>
    <p:sldId id="336" r:id="rId24"/>
    <p:sldId id="337" r:id="rId25"/>
    <p:sldId id="338" r:id="rId26"/>
    <p:sldId id="339" r:id="rId27"/>
    <p:sldId id="340" r:id="rId28"/>
    <p:sldId id="341" r:id="rId29"/>
    <p:sldId id="342" r:id="rId30"/>
    <p:sldId id="343" r:id="rId31"/>
    <p:sldId id="344" r:id="rId32"/>
    <p:sldId id="286" r:id="rId33"/>
    <p:sldId id="315"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6433" autoAdjust="0"/>
  </p:normalViewPr>
  <p:slideViewPr>
    <p:cSldViewPr>
      <p:cViewPr varScale="1">
        <p:scale>
          <a:sx n="112" d="100"/>
          <a:sy n="112" d="100"/>
        </p:scale>
        <p:origin x="158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B3065E3-F6A4-4752-A995-93A90F81F17D}" type="datetimeFigureOut">
              <a:rPr lang="en-GB" smtClean="0"/>
              <a:pPr/>
              <a:t>09/11/2016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6CD1800-AE61-436B-BD56-69B6230B0B23}" type="slidenum">
              <a:rPr lang="en-GB" smtClean="0"/>
              <a:pPr/>
              <a:t>‹#›</a:t>
            </a:fld>
            <a:endParaRPr lang="en-GB"/>
          </a:p>
        </p:txBody>
      </p:sp>
    </p:spTree>
    <p:extLst>
      <p:ext uri="{BB962C8B-B14F-4D97-AF65-F5344CB8AC3E}">
        <p14:creationId xmlns:p14="http://schemas.microsoft.com/office/powerpoint/2010/main" val="1066484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MAC Flooding</a:t>
            </a:r>
            <a:r>
              <a:rPr lang="en-GB" baseline="0" dirty="0" smtClean="0"/>
              <a:t> works by sending tons and tons of unsolicited MACs to the switch, filling up the CAM table.  Because the content addressable memory (CAM) is finite in size, it fills up fairly quickly and entries begin rolling off the list.</a:t>
            </a:r>
            <a:endParaRPr lang="en-GB" dirty="0" smtClean="0"/>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9</a:t>
            </a:fld>
            <a:endParaRPr lang="en-GB"/>
          </a:p>
        </p:txBody>
      </p:sp>
    </p:spTree>
    <p:extLst>
      <p:ext uri="{BB962C8B-B14F-4D97-AF65-F5344CB8AC3E}">
        <p14:creationId xmlns:p14="http://schemas.microsoft.com/office/powerpoint/2010/main" val="1137615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ARP poisoning tool: </a:t>
            </a:r>
          </a:p>
          <a:p>
            <a:pPr lvl="1">
              <a:buFont typeface="Arial" pitchFamily="34" charset="0"/>
              <a:buChar char="•"/>
            </a:pPr>
            <a:r>
              <a:rPr lang="en-GB" dirty="0" smtClean="0"/>
              <a:t>Cain and Abel</a:t>
            </a:r>
          </a:p>
          <a:p>
            <a:pPr lvl="1">
              <a:buFont typeface="Arial" pitchFamily="34" charset="0"/>
              <a:buChar char="•"/>
            </a:pPr>
            <a:r>
              <a:rPr lang="en-GB" dirty="0" err="1" smtClean="0"/>
              <a:t>WinArpAttacker</a:t>
            </a:r>
            <a:endParaRPr lang="en-GB" dirty="0" smtClean="0"/>
          </a:p>
          <a:p>
            <a:pPr lvl="1">
              <a:buFont typeface="Arial" pitchFamily="34" charset="0"/>
              <a:buChar char="•"/>
            </a:pPr>
            <a:r>
              <a:rPr lang="en-GB" dirty="0" err="1" smtClean="0"/>
              <a:t>Ufasoft</a:t>
            </a:r>
            <a:r>
              <a:rPr lang="en-GB" dirty="0" smtClean="0"/>
              <a:t> </a:t>
            </a:r>
            <a:r>
              <a:rPr lang="en-GB" dirty="0" err="1" smtClean="0"/>
              <a:t>Snif</a:t>
            </a:r>
            <a:endParaRPr lang="en-GB" dirty="0" smtClean="0"/>
          </a:p>
          <a:p>
            <a:pPr lvl="1">
              <a:buFont typeface="Arial" pitchFamily="34" charset="0"/>
              <a:buChar char="•"/>
            </a:pPr>
            <a:endParaRPr lang="en-GB" dirty="0" smtClean="0"/>
          </a:p>
          <a:p>
            <a:pPr lvl="1">
              <a:buFont typeface="Arial" pitchFamily="34" charset="0"/>
              <a:buChar char="•"/>
            </a:pP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21</a:t>
            </a:fld>
            <a:endParaRPr lang="en-GB"/>
          </a:p>
        </p:txBody>
      </p:sp>
    </p:spTree>
    <p:extLst>
      <p:ext uri="{BB962C8B-B14F-4D97-AF65-F5344CB8AC3E}">
        <p14:creationId xmlns:p14="http://schemas.microsoft.com/office/powerpoint/2010/main" val="31144625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PGP (Pretty Good Privacy) encryption has been around for some time and MIME as in Multipurpose Internet Mail Extensions</a:t>
            </a:r>
          </a:p>
          <a:p>
            <a:r>
              <a:rPr lang="en-GB" sz="1200" b="1" i="0" kern="1200" dirty="0" smtClean="0">
                <a:solidFill>
                  <a:schemeClr val="tx1"/>
                </a:solidFill>
                <a:effectLst/>
                <a:latin typeface="+mn-lt"/>
                <a:ea typeface="+mn-ea"/>
                <a:cs typeface="+mn-cs"/>
              </a:rPr>
              <a:t>1.  Confidentiality</a:t>
            </a:r>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To protect the messages from eavesdropping, PGP encrypts the message using the public key of the recipient. So only the intended recipient can read the message after decrypting the message with his private key.</a:t>
            </a:r>
          </a:p>
          <a:p>
            <a:r>
              <a:rPr lang="en-GB" sz="1200" b="1" i="0" kern="1200" dirty="0" smtClean="0">
                <a:solidFill>
                  <a:schemeClr val="tx1"/>
                </a:solidFill>
                <a:effectLst/>
                <a:latin typeface="+mn-lt"/>
                <a:ea typeface="+mn-ea"/>
                <a:cs typeface="+mn-cs"/>
              </a:rPr>
              <a:t>2.  Data Origin Authentication</a:t>
            </a:r>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PGP vouches for the authenticity of the originator of the message by appending the originator's signature to the message. The signature is generated using the private key of the sender of the message. The private key of the sender is supposed to be known only to him. Hence the signature uniquely identifies the sender of the message.</a:t>
            </a:r>
          </a:p>
          <a:p>
            <a:r>
              <a:rPr lang="en-GB" sz="1200" b="1" i="0" kern="1200" dirty="0" smtClean="0">
                <a:solidFill>
                  <a:schemeClr val="tx1"/>
                </a:solidFill>
                <a:effectLst/>
                <a:latin typeface="+mn-lt"/>
                <a:ea typeface="+mn-ea"/>
                <a:cs typeface="+mn-cs"/>
              </a:rPr>
              <a:t>3.  Message Integrity</a:t>
            </a:r>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PGP also provides the recipient a means to check that the message reached him intact without any tampering / modification on the transit. This is done by means of sending a message digest of the original message to the recipient.</a:t>
            </a:r>
          </a:p>
          <a:p>
            <a:endParaRPr lang="en-GB"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smtClean="0">
                <a:solidFill>
                  <a:schemeClr val="tx1"/>
                </a:solidFill>
                <a:effectLst/>
                <a:latin typeface="+mn-lt"/>
                <a:ea typeface="+mn-ea"/>
                <a:cs typeface="+mn-cs"/>
              </a:rPr>
              <a:t>Secure Multipurpose Internet Mail Extensions (S/MIME)</a:t>
            </a:r>
            <a:r>
              <a:rPr lang="en-GB" sz="1200" b="0" i="0" kern="1200" dirty="0" smtClean="0">
                <a:solidFill>
                  <a:schemeClr val="tx1"/>
                </a:solidFill>
                <a:effectLst/>
                <a:latin typeface="+mn-lt"/>
                <a:ea typeface="+mn-ea"/>
                <a:cs typeface="+mn-cs"/>
              </a:rPr>
              <a:t>S/MIME is a technology invented by RSA. It has been implemented by the major vendors of corporate email software. The Internet Engineering Task Force (IETF) is about to form a working group in order to evaluate whether or not to accept S/MIME as a formal standard. S/MIME is a protocol that adds digital signatures and encryption to Internet MIME (Multipurpose Internet Mail Extensions) messages. Internet email messages consist of two parts: a header field and a body. The header includes the source of the message, the address, and some information about the body. The body, typically, is unstructured unless the email is in MIME format. Multipurpose Internet Mail Extensions defines how the body of an email message is structured.</a:t>
            </a: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29</a:t>
            </a:fld>
            <a:endParaRPr lang="en-GB"/>
          </a:p>
        </p:txBody>
      </p:sp>
    </p:spTree>
    <p:extLst>
      <p:ext uri="{BB962C8B-B14F-4D97-AF65-F5344CB8AC3E}">
        <p14:creationId xmlns:p14="http://schemas.microsoft.com/office/powerpoint/2010/main" val="36874875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09/11/2016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976241794"/>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Footer Placeholder 4"/>
          <p:cNvSpPr>
            <a:spLocks noGrp="1"/>
          </p:cNvSpPr>
          <p:nvPr>
            <p:ph type="ftr" sz="quarter" idx="11"/>
          </p:nvPr>
        </p:nvSpPr>
        <p:spPr/>
        <p:txBody>
          <a:bodyPr/>
          <a:lstStyle/>
          <a:p>
            <a:endParaRPr lang="en-GB" dirty="0"/>
          </a:p>
        </p:txBody>
      </p:sp>
      <p:pic>
        <p:nvPicPr>
          <p:cNvPr id="1027" name="Picture 3" descr="C:\Users\arya\Documents\logo\fwdnewuniversityandschoolofappliedcomputinglogos\image005.pn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7634007" y="6165304"/>
            <a:ext cx="1509993" cy="54179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rya\Documents\logo\fwdnewuniversityandschoolofappliedcomputinglogos\TSD_swan2013.jpg"/>
          <p:cNvPicPr>
            <a:picLocks noChangeAspect="1" noChangeArrowheads="1"/>
          </p:cNvPicPr>
          <p:nvPr userDrawn="1"/>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23528" y="6237312"/>
            <a:ext cx="1432173" cy="56345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userDrawn="1"/>
        </p:nvSpPr>
        <p:spPr>
          <a:xfrm>
            <a:off x="3059832" y="6309320"/>
            <a:ext cx="3168352" cy="369332"/>
          </a:xfrm>
          <a:prstGeom prst="rect">
            <a:avLst/>
          </a:prstGeom>
          <a:noFill/>
        </p:spPr>
        <p:txBody>
          <a:bodyPr wrap="square" rtlCol="0">
            <a:spAutoFit/>
          </a:bodyPr>
          <a:lstStyle/>
          <a:p>
            <a:r>
              <a:rPr lang="en-GB" dirty="0" smtClean="0"/>
              <a:t>Dr. Carlene Campbell</a:t>
            </a:r>
            <a:endParaRPr lang="en-GB" dirty="0"/>
          </a:p>
        </p:txBody>
      </p:sp>
    </p:spTree>
    <p:extLst>
      <p:ext uri="{BB962C8B-B14F-4D97-AF65-F5344CB8AC3E}">
        <p14:creationId xmlns:p14="http://schemas.microsoft.com/office/powerpoint/2010/main" val="3218587511"/>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616A9B7-0CCE-4F08-82E5-246E41A511DA}" type="datetimeFigureOut">
              <a:rPr lang="en-GB" smtClean="0"/>
              <a:pPr/>
              <a:t>09/11/2016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351063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616A9B7-0CCE-4F08-82E5-246E41A511DA}" type="datetimeFigureOut">
              <a:rPr lang="en-GB" smtClean="0"/>
              <a:pPr/>
              <a:t>09/11/2016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808540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616A9B7-0CCE-4F08-82E5-246E41A511DA}" type="datetimeFigureOut">
              <a:rPr lang="en-GB" smtClean="0"/>
              <a:pPr/>
              <a:t>09/11/2016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59529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616A9B7-0CCE-4F08-82E5-246E41A511DA}" type="datetimeFigureOut">
              <a:rPr lang="en-GB" smtClean="0"/>
              <a:pPr/>
              <a:t>09/11/2016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996751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16A9B7-0CCE-4F08-82E5-246E41A511DA}" type="datetimeFigureOut">
              <a:rPr lang="en-GB" smtClean="0"/>
              <a:pPr/>
              <a:t>09/11/2016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883271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09/11/2016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662400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09/11/2016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78564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09/11/2016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832691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09/11/2016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03571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16A9B7-0CCE-4F08-82E5-246E41A511DA}" type="datetimeFigureOut">
              <a:rPr lang="en-GB" smtClean="0"/>
              <a:pPr/>
              <a:t>09/11/2016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145F37-52A9-44D8-AFB0-EA29A9F47CFE}" type="slidenum">
              <a:rPr lang="en-GB" smtClean="0"/>
              <a:pPr/>
              <a:t>‹#›</a:t>
            </a:fld>
            <a:endParaRPr lang="en-GB"/>
          </a:p>
        </p:txBody>
      </p:sp>
    </p:spTree>
    <p:extLst>
      <p:ext uri="{BB962C8B-B14F-4D97-AF65-F5344CB8AC3E}">
        <p14:creationId xmlns:p14="http://schemas.microsoft.com/office/powerpoint/2010/main" val="21753803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media" Target="../media/media1.mp4"/><Relationship Id="rId2" Type="http://schemas.openxmlformats.org/officeDocument/2006/relationships/tags" Target="../tags/tag1.xml"/><Relationship Id="rId1" Type="http://schemas.openxmlformats.org/officeDocument/2006/relationships/video" Target="NULL" TargetMode="External"/><Relationship Id="rId6" Type="http://schemas.openxmlformats.org/officeDocument/2006/relationships/image" Target="../media/image4.png"/><Relationship Id="rId5" Type="http://schemas.openxmlformats.org/officeDocument/2006/relationships/image" Target="../media/image3.jpg"/><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3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www.symantec.com/security_response/publications/threatreport.jsp" TargetMode="External"/><Relationship Id="rId2" Type="http://schemas.openxmlformats.org/officeDocument/2006/relationships/hyperlink" Target="http://ceh.v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79512" y="2130425"/>
            <a:ext cx="8784976" cy="1470025"/>
          </a:xfrm>
        </p:spPr>
        <p:txBody>
          <a:bodyPr>
            <a:normAutofit/>
          </a:bodyPr>
          <a:lstStyle/>
          <a:p>
            <a:r>
              <a:rPr lang="en-GB" dirty="0" smtClean="0"/>
              <a:t>Network Security:</a:t>
            </a:r>
            <a:br>
              <a:rPr lang="en-GB" dirty="0" smtClean="0"/>
            </a:br>
            <a:r>
              <a:rPr lang="en-GB" sz="3600" dirty="0" smtClean="0"/>
              <a:t>Packet Sniffing</a:t>
            </a:r>
            <a:endParaRPr lang="en-GB" dirty="0"/>
          </a:p>
        </p:txBody>
      </p:sp>
      <p:sp>
        <p:nvSpPr>
          <p:cNvPr id="3" name="Subtitle 2"/>
          <p:cNvSpPr>
            <a:spLocks noGrp="1"/>
          </p:cNvSpPr>
          <p:nvPr>
            <p:ph type="subTitle" idx="1"/>
          </p:nvPr>
        </p:nvSpPr>
        <p:spPr/>
        <p:txBody>
          <a:bodyPr/>
          <a:lstStyle/>
          <a:p>
            <a:r>
              <a:rPr lang="en-GB" dirty="0" smtClean="0"/>
              <a:t>Lecture 5</a:t>
            </a:r>
            <a:endParaRPr lang="en-GB" dirty="0"/>
          </a:p>
        </p:txBody>
      </p:sp>
      <p:pic>
        <p:nvPicPr>
          <p:cNvPr id="4" name="tmp3B58">
            <a:hlinkClick r:id="" action="ppaction://media"/>
          </p:cNvPr>
          <p:cNvPicPr>
            <a:picLocks noChangeAspect="1"/>
          </p:cNvPicPr>
          <p:nvPr>
            <a:videoFile r:link="rId1"/>
            <p:custDataLst>
              <p:tags r:id="rId2"/>
            </p:custDataLst>
            <p:extLst>
              <p:ext uri="{DAA4B4D4-6D71-4841-9C94-3DE7FCFB9230}">
                <p14:media xmlns:p14="http://schemas.microsoft.com/office/powerpoint/2010/main" r:embed="rId3">
                  <p14:trim end="35.5306"/>
                </p14:media>
              </p:ext>
              <p:ext uri="{42D2F446-02D8-4167-A562-619A0277C38B}">
                <p15:isNarration xmlns:p15="http://schemas.microsoft.com/office/powerpoint/2012/main" val="1"/>
              </p:ext>
            </p:extLst>
          </p:nvPr>
        </p:nvPicPr>
        <p:blipFill>
          <a:blip r:embed="rId6"/>
          <a:stretch>
            <a:fillRect/>
          </a:stretch>
        </p:blipFill>
        <p:spPr>
          <a:xfrm>
            <a:off x="8813800" y="101600"/>
            <a:ext cx="228600" cy="228600"/>
          </a:xfrm>
          <a:prstGeom prst="rect">
            <a:avLst/>
          </a:prstGeom>
        </p:spPr>
      </p:pic>
    </p:spTree>
    <p:extLst>
      <p:ext uri="{BB962C8B-B14F-4D97-AF65-F5344CB8AC3E}">
        <p14:creationId xmlns:p14="http://schemas.microsoft.com/office/powerpoint/2010/main" val="3674709494"/>
      </p:ext>
    </p:extLst>
  </p:cSld>
  <p:clrMapOvr>
    <a:masterClrMapping/>
  </p:clrMapOvr>
  <mc:AlternateContent xmlns:mc="http://schemas.openxmlformats.org/markup-compatibility/2006">
    <mc:Choice xmlns:p14="http://schemas.microsoft.com/office/powerpoint/2010/main" Requires="p14">
      <p:transition spd="slow" p14:dur="2000" advTm="4051"/>
    </mc:Choice>
    <mc:Fallback>
      <p:transition spd="slow" advTm="40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1"/>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r>
              <a:rPr lang="en-GB" sz="3600" dirty="0" smtClean="0"/>
              <a:t>Learning outcome</a:t>
            </a:r>
            <a:endParaRPr lang="en-GB" sz="3600" dirty="0"/>
          </a:p>
        </p:txBody>
      </p:sp>
      <p:sp>
        <p:nvSpPr>
          <p:cNvPr id="3" name="Content Placeholder 2"/>
          <p:cNvSpPr>
            <a:spLocks noGrp="1"/>
          </p:cNvSpPr>
          <p:nvPr>
            <p:ph idx="1"/>
          </p:nvPr>
        </p:nvSpPr>
        <p:spPr>
          <a:xfrm>
            <a:off x="457200" y="731837"/>
            <a:ext cx="8229600" cy="5433467"/>
          </a:xfrm>
        </p:spPr>
        <p:txBody>
          <a:bodyPr>
            <a:normAutofit/>
          </a:bodyPr>
          <a:lstStyle/>
          <a:p>
            <a:r>
              <a:rPr lang="en-US" dirty="0" smtClean="0"/>
              <a:t>Upon completion of this material, you should be able to:</a:t>
            </a:r>
          </a:p>
          <a:p>
            <a:pPr lvl="1">
              <a:buFont typeface="Wingdings" pitchFamily="2" charset="2"/>
              <a:buChar char="§"/>
            </a:pPr>
            <a:r>
              <a:rPr lang="en-US" altLang="zh-TW" sz="2400" dirty="0" smtClean="0">
                <a:ea typeface="新細明體" pitchFamily="18" charset="-120"/>
              </a:rPr>
              <a:t>Know about Lawful intercept</a:t>
            </a:r>
          </a:p>
          <a:p>
            <a:pPr lvl="1">
              <a:buFont typeface="Wingdings" pitchFamily="2" charset="2"/>
              <a:buChar char="§"/>
            </a:pPr>
            <a:r>
              <a:rPr lang="en-US" altLang="zh-TW" sz="2400" dirty="0" smtClean="0">
                <a:ea typeface="新細明體" pitchFamily="18" charset="-120"/>
              </a:rPr>
              <a:t>Know about Wiretapping</a:t>
            </a:r>
          </a:p>
          <a:p>
            <a:pPr lvl="1">
              <a:buFont typeface="Wingdings" pitchFamily="2" charset="2"/>
              <a:buChar char="§"/>
            </a:pPr>
            <a:r>
              <a:rPr lang="en-US" altLang="zh-TW" sz="2400" dirty="0" smtClean="0">
                <a:ea typeface="新細明體" pitchFamily="18" charset="-120"/>
              </a:rPr>
              <a:t>Know types of sniffing threats</a:t>
            </a:r>
          </a:p>
          <a:p>
            <a:pPr lvl="1">
              <a:buFont typeface="Wingdings" pitchFamily="2" charset="2"/>
              <a:buChar char="§"/>
            </a:pPr>
            <a:r>
              <a:rPr lang="en-US" altLang="zh-TW" sz="2400" dirty="0" smtClean="0">
                <a:ea typeface="新細明體" pitchFamily="18" charset="-120"/>
              </a:rPr>
              <a:t>Know common ports used by Trojans</a:t>
            </a:r>
          </a:p>
          <a:p>
            <a:pPr lvl="1">
              <a:buFont typeface="Wingdings" pitchFamily="2" charset="2"/>
              <a:buChar char="§"/>
            </a:pPr>
            <a:r>
              <a:rPr lang="en-US" altLang="zh-TW" sz="2400" dirty="0" smtClean="0">
                <a:ea typeface="新細明體" pitchFamily="18" charset="-120"/>
              </a:rPr>
              <a:t>Know types hardware protocol analyzers</a:t>
            </a:r>
          </a:p>
          <a:p>
            <a:pPr lvl="1">
              <a:buFont typeface="Wingdings" pitchFamily="2" charset="2"/>
              <a:buChar char="§"/>
            </a:pPr>
            <a:r>
              <a:rPr lang="en-US" altLang="zh-TW" sz="2400" dirty="0" smtClean="0">
                <a:ea typeface="新細明體" pitchFamily="18" charset="-120"/>
              </a:rPr>
              <a:t>Know what is MAC, DHCP, ARP Poisoning and spoofing attacks</a:t>
            </a:r>
          </a:p>
          <a:p>
            <a:pPr lvl="1">
              <a:buFont typeface="Wingdings" pitchFamily="2" charset="2"/>
              <a:buChar char="§"/>
            </a:pPr>
            <a:r>
              <a:rPr lang="en-US" altLang="zh-TW" sz="2400" dirty="0" smtClean="0">
                <a:ea typeface="新細明體" pitchFamily="18" charset="-120"/>
              </a:rPr>
              <a:t>Know about DNS poisoning</a:t>
            </a:r>
          </a:p>
          <a:p>
            <a:pPr lvl="1">
              <a:buFont typeface="Wingdings" pitchFamily="2" charset="2"/>
              <a:buChar char="§"/>
            </a:pPr>
            <a:r>
              <a:rPr lang="en-US" altLang="zh-TW" sz="2400" dirty="0" smtClean="0">
                <a:ea typeface="新細明體" pitchFamily="18" charset="-120"/>
              </a:rPr>
              <a:t>Know how to defend against sniffing</a:t>
            </a:r>
          </a:p>
          <a:p>
            <a:pPr lvl="1">
              <a:buFont typeface="Wingdings" pitchFamily="2" charset="2"/>
              <a:buChar char="§"/>
            </a:pPr>
            <a:endParaRPr lang="en-US" altLang="zh-TW" sz="2400" dirty="0">
              <a:ea typeface="新細明體" pitchFamily="18" charset="-120"/>
            </a:endParaRPr>
          </a:p>
          <a:p>
            <a:pPr lvl="1">
              <a:buFont typeface="Wingdings" pitchFamily="2" charset="2"/>
              <a:buChar char="§"/>
            </a:pPr>
            <a:endParaRPr lang="en-US" altLang="zh-TW" sz="2400" dirty="0" smtClean="0">
              <a:ea typeface="新細明體" pitchFamily="18" charset="-120"/>
            </a:endParaRPr>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0"/>
            <a:ext cx="8229600" cy="908720"/>
          </a:xfrm>
        </p:spPr>
        <p:txBody>
          <a:bodyPr>
            <a:normAutofit/>
          </a:bodyPr>
          <a:lstStyle/>
          <a:p>
            <a:r>
              <a:rPr lang="en-GB" sz="3600" dirty="0" smtClean="0"/>
              <a:t>Lawful Interception</a:t>
            </a:r>
            <a:endParaRPr lang="en-GB" sz="3600" dirty="0"/>
          </a:p>
        </p:txBody>
      </p:sp>
      <p:sp>
        <p:nvSpPr>
          <p:cNvPr id="3" name="Content Placeholder 2"/>
          <p:cNvSpPr>
            <a:spLocks noGrp="1"/>
          </p:cNvSpPr>
          <p:nvPr>
            <p:ph idx="1"/>
          </p:nvPr>
        </p:nvSpPr>
        <p:spPr>
          <a:xfrm>
            <a:off x="457200" y="908720"/>
            <a:ext cx="8229600" cy="5217443"/>
          </a:xfrm>
        </p:spPr>
        <p:txBody>
          <a:bodyPr>
            <a:normAutofit fontScale="70000" lnSpcReduction="20000"/>
          </a:bodyPr>
          <a:lstStyle/>
          <a:p>
            <a:pPr algn="just"/>
            <a:r>
              <a:rPr lang="en-GB" dirty="0" smtClean="0"/>
              <a:t>Lawful interception is the process that enables a law enforcement agency (LEA) to perform electronic surveillance on a target as authorized by a judicial or administrative order.</a:t>
            </a:r>
          </a:p>
          <a:p>
            <a:pPr algn="just"/>
            <a:r>
              <a:rPr lang="en-GB" dirty="0" smtClean="0"/>
              <a:t>The surveillance is performed through the use of wiretaps on the traditional telecommunications and internet services in voice, data, and multiservice networks.</a:t>
            </a:r>
          </a:p>
          <a:p>
            <a:pPr algn="just"/>
            <a:r>
              <a:rPr lang="en-GB" dirty="0" smtClean="0"/>
              <a:t>The LEA delivers a request for a wiretap to the target’s service provider, who is responsible for intercepting data communication to and from the individual.</a:t>
            </a:r>
          </a:p>
          <a:p>
            <a:pPr algn="just"/>
            <a:r>
              <a:rPr lang="en-GB" dirty="0" smtClean="0"/>
              <a:t>The service provider uses the target’s IP address or session to determine which of its edge routers handles the target’s traffic (data communication)</a:t>
            </a:r>
          </a:p>
          <a:p>
            <a:pPr algn="just"/>
            <a:r>
              <a:rPr lang="en-GB" dirty="0" smtClean="0"/>
              <a:t>The service provider then intercepts the target’s traffic as it passes through the router and sends a copy of the intercepted traffic to the LEA without the target’s knowledge.</a:t>
            </a:r>
          </a:p>
          <a:p>
            <a:pPr algn="just"/>
            <a:endParaRPr lang="en-GB" dirty="0" smtClean="0"/>
          </a:p>
          <a:p>
            <a:pPr algn="just"/>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a:bodyPr>
          <a:lstStyle/>
          <a:p>
            <a:r>
              <a:rPr lang="en-GB" sz="3600" dirty="0" smtClean="0"/>
              <a:t>Benefits of Lawful Intercept</a:t>
            </a:r>
            <a:endParaRPr lang="en-GB" sz="3600" dirty="0"/>
          </a:p>
        </p:txBody>
      </p:sp>
      <p:sp>
        <p:nvSpPr>
          <p:cNvPr id="3" name="Content Placeholder 2"/>
          <p:cNvSpPr>
            <a:spLocks noGrp="1"/>
          </p:cNvSpPr>
          <p:nvPr>
            <p:ph idx="1"/>
          </p:nvPr>
        </p:nvSpPr>
        <p:spPr>
          <a:xfrm>
            <a:off x="457200" y="1052736"/>
            <a:ext cx="8229600" cy="5073427"/>
          </a:xfrm>
        </p:spPr>
        <p:txBody>
          <a:bodyPr>
            <a:normAutofit fontScale="70000" lnSpcReduction="20000"/>
          </a:bodyPr>
          <a:lstStyle/>
          <a:p>
            <a:pPr algn="just"/>
            <a:r>
              <a:rPr lang="en-GB" dirty="0" smtClean="0"/>
              <a:t>Allows multiple LEAs to run a lawful intercept on the same target without each other’s knowledge</a:t>
            </a:r>
          </a:p>
          <a:p>
            <a:pPr algn="just"/>
            <a:r>
              <a:rPr lang="en-GB" dirty="0" smtClean="0"/>
              <a:t>Hides information about lawful intercepts from all but most privileged users.</a:t>
            </a:r>
          </a:p>
          <a:p>
            <a:pPr algn="just"/>
            <a:r>
              <a:rPr lang="en-GB" dirty="0" smtClean="0"/>
              <a:t>Supports wiretaps in both the input and out put direction.</a:t>
            </a:r>
          </a:p>
          <a:p>
            <a:pPr algn="just"/>
            <a:r>
              <a:rPr lang="en-GB" dirty="0" smtClean="0"/>
              <a:t>Does not affect the subscriber’s services on the router.</a:t>
            </a:r>
          </a:p>
          <a:p>
            <a:pPr algn="just"/>
            <a:r>
              <a:rPr lang="en-GB" dirty="0" smtClean="0"/>
              <a:t>Supports wiretaps of the individual subscribers who share a single physical interface.</a:t>
            </a:r>
          </a:p>
          <a:p>
            <a:pPr algn="just"/>
            <a:r>
              <a:rPr lang="en-GB" dirty="0" smtClean="0"/>
              <a:t>Neither the administrator nor the calling parties are aware that packets are being copied or that the cal is being tapped.</a:t>
            </a:r>
          </a:p>
          <a:p>
            <a:pPr algn="just"/>
            <a:r>
              <a:rPr lang="en-GB" dirty="0" smtClean="0"/>
              <a:t>Provides two secure interface: one for setting up the wiretap and one for sending the intercept traffic to the LEA.</a:t>
            </a:r>
          </a:p>
          <a:p>
            <a:pPr algn="just"/>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t>Network components used of Lawful Intercept</a:t>
            </a:r>
            <a:endParaRPr lang="en-GB" sz="3600" dirty="0"/>
          </a:p>
        </p:txBody>
      </p:sp>
      <p:sp>
        <p:nvSpPr>
          <p:cNvPr id="3" name="Content Placeholder 2"/>
          <p:cNvSpPr>
            <a:spLocks noGrp="1"/>
          </p:cNvSpPr>
          <p:nvPr>
            <p:ph idx="1"/>
          </p:nvPr>
        </p:nvSpPr>
        <p:spPr/>
        <p:txBody>
          <a:bodyPr>
            <a:normAutofit lnSpcReduction="10000"/>
          </a:bodyPr>
          <a:lstStyle/>
          <a:p>
            <a:pPr algn="just"/>
            <a:r>
              <a:rPr lang="en-GB" dirty="0" smtClean="0"/>
              <a:t>An intercept access point (IAP) is a device that provides information for the lawful intercept.</a:t>
            </a:r>
          </a:p>
          <a:p>
            <a:pPr algn="just"/>
            <a:r>
              <a:rPr lang="en-GB" dirty="0" smtClean="0"/>
              <a:t>A mediation device (supplied by a third-party vendor) handles most of the processing for the lawful intercept.</a:t>
            </a:r>
          </a:p>
          <a:p>
            <a:pPr algn="just"/>
            <a:r>
              <a:rPr lang="en-GB" dirty="0" smtClean="0"/>
              <a:t>The collection function is a program stores and process the traffic intercepted by the service provider.</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a:bodyPr>
          <a:lstStyle/>
          <a:p>
            <a:r>
              <a:rPr lang="en-GB" sz="3600" dirty="0" smtClean="0"/>
              <a:t>Wiretapping</a:t>
            </a:r>
            <a:endParaRPr lang="en-GB" sz="3600" dirty="0"/>
          </a:p>
        </p:txBody>
      </p:sp>
      <p:sp>
        <p:nvSpPr>
          <p:cNvPr id="3" name="Content Placeholder 2"/>
          <p:cNvSpPr>
            <a:spLocks noGrp="1"/>
          </p:cNvSpPr>
          <p:nvPr>
            <p:ph idx="1"/>
          </p:nvPr>
        </p:nvSpPr>
        <p:spPr>
          <a:xfrm>
            <a:off x="457200" y="1052736"/>
            <a:ext cx="8229600" cy="2376264"/>
          </a:xfrm>
        </p:spPr>
        <p:txBody>
          <a:bodyPr>
            <a:normAutofit fontScale="77500" lnSpcReduction="20000"/>
          </a:bodyPr>
          <a:lstStyle/>
          <a:p>
            <a:pPr algn="just"/>
            <a:r>
              <a:rPr lang="en-GB" dirty="0" smtClean="0"/>
              <a:t>Wiretapping is the process of monitoring the telephone and internet conversations by a third party.</a:t>
            </a:r>
          </a:p>
          <a:p>
            <a:pPr algn="just"/>
            <a:r>
              <a:rPr lang="en-GB" dirty="0" smtClean="0"/>
              <a:t>Attackers connect a listening device (hardware, software or combination of both) to the circuit carrying information between two phones or hosts on internet.</a:t>
            </a:r>
            <a:endParaRPr lang="en-GB" dirty="0"/>
          </a:p>
        </p:txBody>
      </p:sp>
      <p:pic>
        <p:nvPicPr>
          <p:cNvPr id="1026" name="Picture 2"/>
          <p:cNvPicPr>
            <a:picLocks noChangeAspect="1" noChangeArrowheads="1"/>
          </p:cNvPicPr>
          <p:nvPr/>
        </p:nvPicPr>
        <p:blipFill>
          <a:blip r:embed="rId2" cstate="print"/>
          <a:srcRect/>
          <a:stretch>
            <a:fillRect/>
          </a:stretch>
        </p:blipFill>
        <p:spPr bwMode="auto">
          <a:xfrm>
            <a:off x="1547664" y="3284984"/>
            <a:ext cx="6105525" cy="309562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600" dirty="0" smtClean="0"/>
              <a:t>Sniffing Threats</a:t>
            </a:r>
            <a:endParaRPr lang="en-GB" sz="3600" dirty="0"/>
          </a:p>
        </p:txBody>
      </p:sp>
      <p:sp>
        <p:nvSpPr>
          <p:cNvPr id="3" name="Content Placeholder 2"/>
          <p:cNvSpPr>
            <a:spLocks noGrp="1"/>
          </p:cNvSpPr>
          <p:nvPr>
            <p:ph idx="1"/>
          </p:nvPr>
        </p:nvSpPr>
        <p:spPr>
          <a:xfrm>
            <a:off x="457200" y="1340768"/>
            <a:ext cx="8229600" cy="4785395"/>
          </a:xfrm>
        </p:spPr>
        <p:txBody>
          <a:bodyPr/>
          <a:lstStyle/>
          <a:p>
            <a:endParaRPr lang="en-GB" dirty="0"/>
          </a:p>
        </p:txBody>
      </p:sp>
      <p:pic>
        <p:nvPicPr>
          <p:cNvPr id="2050" name="Picture 2"/>
          <p:cNvPicPr>
            <a:picLocks noChangeAspect="1" noChangeArrowheads="1"/>
          </p:cNvPicPr>
          <p:nvPr/>
        </p:nvPicPr>
        <p:blipFill>
          <a:blip r:embed="rId2" cstate="print"/>
          <a:srcRect/>
          <a:stretch>
            <a:fillRect/>
          </a:stretch>
        </p:blipFill>
        <p:spPr bwMode="auto">
          <a:xfrm>
            <a:off x="360040" y="1124744"/>
            <a:ext cx="8604448" cy="4909344"/>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a:bodyPr>
          <a:lstStyle/>
          <a:p>
            <a:r>
              <a:rPr lang="en-GB" sz="3600" dirty="0" smtClean="0"/>
              <a:t>How Sniffer works?</a:t>
            </a:r>
            <a:endParaRPr lang="en-GB" sz="3600" dirty="0"/>
          </a:p>
        </p:txBody>
      </p:sp>
      <p:sp>
        <p:nvSpPr>
          <p:cNvPr id="3" name="Content Placeholder 2"/>
          <p:cNvSpPr>
            <a:spLocks noGrp="1"/>
          </p:cNvSpPr>
          <p:nvPr>
            <p:ph idx="1"/>
          </p:nvPr>
        </p:nvSpPr>
        <p:spPr>
          <a:xfrm>
            <a:off x="457200" y="980729"/>
            <a:ext cx="8229600" cy="2448272"/>
          </a:xfrm>
        </p:spPr>
        <p:txBody>
          <a:bodyPr>
            <a:normAutofit fontScale="77500" lnSpcReduction="20000"/>
          </a:bodyPr>
          <a:lstStyle/>
          <a:p>
            <a:pPr algn="just"/>
            <a:r>
              <a:rPr lang="en-GB" dirty="0" smtClean="0"/>
              <a:t>Sniffer turns the NIC of a system to the promiscuous mode so that it listens to all the data transmitted on its segment.</a:t>
            </a:r>
          </a:p>
          <a:p>
            <a:pPr algn="just"/>
            <a:r>
              <a:rPr lang="en-GB" dirty="0" smtClean="0"/>
              <a:t>Sniffer can constantly read all information entering the computer through the NIC by decoding the information encapsulated in data packet.</a:t>
            </a:r>
            <a:endParaRPr lang="en-GB" dirty="0"/>
          </a:p>
        </p:txBody>
      </p:sp>
      <p:pic>
        <p:nvPicPr>
          <p:cNvPr id="3074" name="Picture 2"/>
          <p:cNvPicPr>
            <a:picLocks noChangeAspect="1" noChangeArrowheads="1"/>
          </p:cNvPicPr>
          <p:nvPr/>
        </p:nvPicPr>
        <p:blipFill>
          <a:blip r:embed="rId2" cstate="print"/>
          <a:srcRect/>
          <a:stretch>
            <a:fillRect/>
          </a:stretch>
        </p:blipFill>
        <p:spPr bwMode="auto">
          <a:xfrm>
            <a:off x="1979712" y="3356992"/>
            <a:ext cx="6648450" cy="28956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600" dirty="0" smtClean="0"/>
              <a:t>Hacker attacking a switch</a:t>
            </a:r>
            <a:endParaRPr lang="en-GB" sz="3600" dirty="0"/>
          </a:p>
        </p:txBody>
      </p:sp>
      <p:sp>
        <p:nvSpPr>
          <p:cNvPr id="3" name="Content Placeholder 2"/>
          <p:cNvSpPr>
            <a:spLocks noGrp="1"/>
          </p:cNvSpPr>
          <p:nvPr>
            <p:ph idx="1"/>
          </p:nvPr>
        </p:nvSpPr>
        <p:spPr/>
        <p:txBody>
          <a:bodyPr/>
          <a:lstStyle/>
          <a:p>
            <a:endParaRPr lang="en-GB"/>
          </a:p>
        </p:txBody>
      </p:sp>
      <p:pic>
        <p:nvPicPr>
          <p:cNvPr id="4098" name="Picture 2"/>
          <p:cNvPicPr>
            <a:picLocks noChangeAspect="1" noChangeArrowheads="1"/>
          </p:cNvPicPr>
          <p:nvPr/>
        </p:nvPicPr>
        <p:blipFill>
          <a:blip r:embed="rId3" cstate="print"/>
          <a:srcRect/>
          <a:stretch>
            <a:fillRect/>
          </a:stretch>
        </p:blipFill>
        <p:spPr bwMode="auto">
          <a:xfrm>
            <a:off x="585788" y="1107529"/>
            <a:ext cx="7972425" cy="505777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3600" dirty="0" smtClean="0"/>
              <a:t>Passive sniffing</a:t>
            </a:r>
            <a:endParaRPr lang="en-GB" sz="3600" dirty="0"/>
          </a:p>
        </p:txBody>
      </p:sp>
      <p:sp>
        <p:nvSpPr>
          <p:cNvPr id="3" name="Content Placeholder 2"/>
          <p:cNvSpPr>
            <a:spLocks noGrp="1"/>
          </p:cNvSpPr>
          <p:nvPr>
            <p:ph idx="1"/>
          </p:nvPr>
        </p:nvSpPr>
        <p:spPr/>
        <p:txBody>
          <a:bodyPr/>
          <a:lstStyle/>
          <a:p>
            <a:endParaRPr lang="en-GB" dirty="0"/>
          </a:p>
        </p:txBody>
      </p:sp>
      <p:pic>
        <p:nvPicPr>
          <p:cNvPr id="5122" name="Picture 2"/>
          <p:cNvPicPr>
            <a:picLocks noChangeAspect="1" noChangeArrowheads="1"/>
          </p:cNvPicPr>
          <p:nvPr/>
        </p:nvPicPr>
        <p:blipFill>
          <a:blip r:embed="rId2" cstate="print"/>
          <a:srcRect/>
          <a:stretch>
            <a:fillRect/>
          </a:stretch>
        </p:blipFill>
        <p:spPr bwMode="auto">
          <a:xfrm>
            <a:off x="395536" y="1484784"/>
            <a:ext cx="8568952" cy="2505075"/>
          </a:xfrm>
          <a:prstGeom prst="rect">
            <a:avLst/>
          </a:prstGeom>
          <a:noFill/>
          <a:ln w="9525">
            <a:noFill/>
            <a:miter lim="800000"/>
            <a:headEnd/>
            <a:tailEnd/>
          </a:ln>
        </p:spPr>
      </p:pic>
      <p:pic>
        <p:nvPicPr>
          <p:cNvPr id="5123" name="Picture 3"/>
          <p:cNvPicPr>
            <a:picLocks noChangeAspect="1" noChangeArrowheads="1"/>
          </p:cNvPicPr>
          <p:nvPr/>
        </p:nvPicPr>
        <p:blipFill>
          <a:blip r:embed="rId3" cstate="print"/>
          <a:srcRect/>
          <a:stretch>
            <a:fillRect/>
          </a:stretch>
        </p:blipFill>
        <p:spPr bwMode="auto">
          <a:xfrm>
            <a:off x="623888" y="4391372"/>
            <a:ext cx="7896225" cy="14859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smtClean="0"/>
              <a:t>Active Sniffing</a:t>
            </a:r>
            <a:endParaRPr lang="en-GB" dirty="0"/>
          </a:p>
        </p:txBody>
      </p:sp>
      <p:sp>
        <p:nvSpPr>
          <p:cNvPr id="3" name="Content Placeholder 2"/>
          <p:cNvSpPr>
            <a:spLocks noGrp="1"/>
          </p:cNvSpPr>
          <p:nvPr>
            <p:ph idx="1"/>
          </p:nvPr>
        </p:nvSpPr>
        <p:spPr>
          <a:xfrm>
            <a:off x="457200" y="980728"/>
            <a:ext cx="8229600" cy="1440159"/>
          </a:xfrm>
        </p:spPr>
        <p:txBody>
          <a:bodyPr>
            <a:normAutofit fontScale="77500" lnSpcReduction="20000"/>
          </a:bodyPr>
          <a:lstStyle/>
          <a:p>
            <a:r>
              <a:rPr lang="en-GB" dirty="0" smtClean="0"/>
              <a:t>When sniffing is performed on a switch network, it is know as active sniffing</a:t>
            </a:r>
          </a:p>
          <a:p>
            <a:r>
              <a:rPr lang="en-GB" dirty="0" smtClean="0"/>
              <a:t>Active sniffing relies on injecting packets (ARP) into the network that causes traffic.</a:t>
            </a:r>
            <a:endParaRPr lang="en-GB" dirty="0"/>
          </a:p>
        </p:txBody>
      </p:sp>
      <p:pic>
        <p:nvPicPr>
          <p:cNvPr id="6146" name="Picture 2"/>
          <p:cNvPicPr>
            <a:picLocks noChangeAspect="1" noChangeArrowheads="1"/>
          </p:cNvPicPr>
          <p:nvPr/>
        </p:nvPicPr>
        <p:blipFill>
          <a:blip r:embed="rId2" cstate="print"/>
          <a:srcRect/>
          <a:stretch>
            <a:fillRect/>
          </a:stretch>
        </p:blipFill>
        <p:spPr bwMode="auto">
          <a:xfrm>
            <a:off x="467544" y="2348880"/>
            <a:ext cx="8352928" cy="3816423"/>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3600" dirty="0" smtClean="0"/>
              <a:t>Protocols vulnerable to sniffing</a:t>
            </a:r>
            <a:endParaRPr lang="en-GB" sz="3600" dirty="0"/>
          </a:p>
        </p:txBody>
      </p:sp>
      <p:sp>
        <p:nvSpPr>
          <p:cNvPr id="3" name="Content Placeholder 2"/>
          <p:cNvSpPr>
            <a:spLocks noGrp="1"/>
          </p:cNvSpPr>
          <p:nvPr>
            <p:ph idx="1"/>
          </p:nvPr>
        </p:nvSpPr>
        <p:spPr/>
        <p:txBody>
          <a:bodyPr/>
          <a:lstStyle/>
          <a:p>
            <a:endParaRPr lang="en-GB"/>
          </a:p>
        </p:txBody>
      </p:sp>
      <p:pic>
        <p:nvPicPr>
          <p:cNvPr id="7170" name="Picture 2"/>
          <p:cNvPicPr>
            <a:picLocks noChangeAspect="1" noChangeArrowheads="1"/>
          </p:cNvPicPr>
          <p:nvPr/>
        </p:nvPicPr>
        <p:blipFill>
          <a:blip r:embed="rId2" cstate="print"/>
          <a:srcRect/>
          <a:stretch>
            <a:fillRect/>
          </a:stretch>
        </p:blipFill>
        <p:spPr bwMode="auto">
          <a:xfrm>
            <a:off x="144016" y="1297788"/>
            <a:ext cx="8820472" cy="4795508"/>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332657"/>
            <a:ext cx="8229600" cy="2592288"/>
          </a:xfrm>
        </p:spPr>
        <p:txBody>
          <a:bodyPr>
            <a:normAutofit fontScale="85000" lnSpcReduction="20000"/>
          </a:bodyPr>
          <a:lstStyle/>
          <a:p>
            <a:pPr algn="just"/>
            <a:r>
              <a:rPr lang="en-GB" dirty="0" smtClean="0"/>
              <a:t>Sniffers operate at the Data Link layer of the OSI model. They do not adhere to the same rules as applications and services that reside further up the stack.</a:t>
            </a:r>
          </a:p>
          <a:p>
            <a:pPr algn="just"/>
            <a:r>
              <a:rPr lang="en-GB" dirty="0" smtClean="0"/>
              <a:t>If one layer is hacked, communications are compromised without the other layers being aware of the problem.</a:t>
            </a:r>
            <a:endParaRPr lang="en-GB" dirty="0"/>
          </a:p>
        </p:txBody>
      </p:sp>
      <p:pic>
        <p:nvPicPr>
          <p:cNvPr id="8194" name="Picture 2"/>
          <p:cNvPicPr>
            <a:picLocks noChangeAspect="1" noChangeArrowheads="1"/>
          </p:cNvPicPr>
          <p:nvPr/>
        </p:nvPicPr>
        <p:blipFill>
          <a:blip r:embed="rId2" cstate="print"/>
          <a:srcRect/>
          <a:stretch>
            <a:fillRect/>
          </a:stretch>
        </p:blipFill>
        <p:spPr bwMode="auto">
          <a:xfrm>
            <a:off x="1104900" y="2708920"/>
            <a:ext cx="6934200" cy="3456384"/>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3600" dirty="0" smtClean="0"/>
              <a:t>Hardware protocol analyzers</a:t>
            </a:r>
            <a:endParaRPr lang="en-GB" sz="3600" dirty="0"/>
          </a:p>
        </p:txBody>
      </p:sp>
      <p:sp>
        <p:nvSpPr>
          <p:cNvPr id="3" name="Content Placeholder 2"/>
          <p:cNvSpPr>
            <a:spLocks noGrp="1"/>
          </p:cNvSpPr>
          <p:nvPr>
            <p:ph idx="1"/>
          </p:nvPr>
        </p:nvSpPr>
        <p:spPr/>
        <p:txBody>
          <a:bodyPr/>
          <a:lstStyle/>
          <a:p>
            <a:endParaRPr lang="en-GB"/>
          </a:p>
        </p:txBody>
      </p:sp>
      <p:pic>
        <p:nvPicPr>
          <p:cNvPr id="9218" name="Picture 2"/>
          <p:cNvPicPr>
            <a:picLocks noChangeAspect="1" noChangeArrowheads="1"/>
          </p:cNvPicPr>
          <p:nvPr/>
        </p:nvPicPr>
        <p:blipFill>
          <a:blip r:embed="rId2" cstate="print"/>
          <a:srcRect/>
          <a:stretch>
            <a:fillRect/>
          </a:stretch>
        </p:blipFill>
        <p:spPr bwMode="auto">
          <a:xfrm>
            <a:off x="196404" y="971244"/>
            <a:ext cx="8768084" cy="5072369"/>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MAC Flooding</a:t>
            </a:r>
            <a:endParaRPr lang="en-GB" dirty="0"/>
          </a:p>
        </p:txBody>
      </p:sp>
      <p:sp>
        <p:nvSpPr>
          <p:cNvPr id="3" name="Content Placeholder 2"/>
          <p:cNvSpPr>
            <a:spLocks noGrp="1"/>
          </p:cNvSpPr>
          <p:nvPr>
            <p:ph idx="1"/>
          </p:nvPr>
        </p:nvSpPr>
        <p:spPr/>
        <p:txBody>
          <a:bodyPr/>
          <a:lstStyle/>
          <a:p>
            <a:endParaRPr lang="en-GB"/>
          </a:p>
        </p:txBody>
      </p:sp>
      <p:pic>
        <p:nvPicPr>
          <p:cNvPr id="10242" name="Picture 2"/>
          <p:cNvPicPr>
            <a:picLocks noChangeAspect="1" noChangeArrowheads="1"/>
          </p:cNvPicPr>
          <p:nvPr/>
        </p:nvPicPr>
        <p:blipFill>
          <a:blip r:embed="rId2" cstate="print"/>
          <a:srcRect/>
          <a:stretch>
            <a:fillRect/>
          </a:stretch>
        </p:blipFill>
        <p:spPr bwMode="auto">
          <a:xfrm>
            <a:off x="467544" y="1196752"/>
            <a:ext cx="8052567" cy="4968552"/>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t>How to defend against MAC attacks?</a:t>
            </a:r>
            <a:endParaRPr lang="en-GB" sz="3600" dirty="0"/>
          </a:p>
        </p:txBody>
      </p:sp>
      <p:sp>
        <p:nvSpPr>
          <p:cNvPr id="3" name="Content Placeholder 2"/>
          <p:cNvSpPr>
            <a:spLocks noGrp="1"/>
          </p:cNvSpPr>
          <p:nvPr>
            <p:ph idx="1"/>
          </p:nvPr>
        </p:nvSpPr>
        <p:spPr/>
        <p:txBody>
          <a:bodyPr/>
          <a:lstStyle/>
          <a:p>
            <a:r>
              <a:rPr lang="en-GB" dirty="0" smtClean="0"/>
              <a:t>Configure port security on switch</a:t>
            </a:r>
          </a:p>
          <a:p>
            <a:endParaRPr lang="en-GB" dirty="0" smtClean="0"/>
          </a:p>
          <a:p>
            <a:pPr algn="just"/>
            <a:r>
              <a:rPr lang="en-GB" dirty="0" smtClean="0"/>
              <a:t>Port security limits MAC flooding attack and locks down port and sends on SNMP trap</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a:bodyPr>
          <a:lstStyle/>
          <a:p>
            <a:r>
              <a:rPr lang="en-GB" sz="3600" dirty="0" smtClean="0"/>
              <a:t>How DHCP Works?</a:t>
            </a:r>
            <a:endParaRPr lang="en-GB" sz="3600" dirty="0"/>
          </a:p>
        </p:txBody>
      </p:sp>
      <p:sp>
        <p:nvSpPr>
          <p:cNvPr id="3" name="Content Placeholder 2"/>
          <p:cNvSpPr>
            <a:spLocks noGrp="1"/>
          </p:cNvSpPr>
          <p:nvPr>
            <p:ph idx="1"/>
          </p:nvPr>
        </p:nvSpPr>
        <p:spPr>
          <a:xfrm>
            <a:off x="457200" y="764704"/>
            <a:ext cx="8229600" cy="2664297"/>
          </a:xfrm>
        </p:spPr>
        <p:txBody>
          <a:bodyPr>
            <a:normAutofit fontScale="85000" lnSpcReduction="20000"/>
          </a:bodyPr>
          <a:lstStyle/>
          <a:p>
            <a:pPr algn="just"/>
            <a:r>
              <a:rPr lang="en-GB" dirty="0" smtClean="0"/>
              <a:t>DHCP servers maintain TCP/IP configuration information in a database such as valid TCP/IP configuration parameters, valid IP address, and duration of the lease offered by the server.</a:t>
            </a:r>
          </a:p>
          <a:p>
            <a:pPr algn="just"/>
            <a:r>
              <a:rPr lang="en-GB" dirty="0" smtClean="0"/>
              <a:t>It provide address configuration to DHCP-enabled clients in the form of a lease offer.</a:t>
            </a:r>
            <a:endParaRPr lang="en-GB" dirty="0"/>
          </a:p>
        </p:txBody>
      </p:sp>
      <p:pic>
        <p:nvPicPr>
          <p:cNvPr id="11266" name="Picture 2"/>
          <p:cNvPicPr>
            <a:picLocks noChangeAspect="1" noChangeArrowheads="1"/>
          </p:cNvPicPr>
          <p:nvPr/>
        </p:nvPicPr>
        <p:blipFill>
          <a:blip r:embed="rId2" cstate="print"/>
          <a:srcRect/>
          <a:stretch>
            <a:fillRect/>
          </a:stretch>
        </p:blipFill>
        <p:spPr bwMode="auto">
          <a:xfrm>
            <a:off x="467544" y="3284984"/>
            <a:ext cx="8181975" cy="28956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26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t>How to defend against DHCP starvation and rogue server attack?</a:t>
            </a:r>
            <a:endParaRPr lang="en-GB" sz="3600" dirty="0"/>
          </a:p>
        </p:txBody>
      </p:sp>
      <p:sp>
        <p:nvSpPr>
          <p:cNvPr id="3" name="Content Placeholder 2"/>
          <p:cNvSpPr>
            <a:spLocks noGrp="1"/>
          </p:cNvSpPr>
          <p:nvPr>
            <p:ph idx="1"/>
          </p:nvPr>
        </p:nvSpPr>
        <p:spPr/>
        <p:txBody>
          <a:bodyPr/>
          <a:lstStyle/>
          <a:p>
            <a:endParaRPr lang="en-GB"/>
          </a:p>
        </p:txBody>
      </p:sp>
      <p:pic>
        <p:nvPicPr>
          <p:cNvPr id="12291" name="Picture 3"/>
          <p:cNvPicPr>
            <a:picLocks noChangeAspect="1" noChangeArrowheads="1"/>
          </p:cNvPicPr>
          <p:nvPr/>
        </p:nvPicPr>
        <p:blipFill>
          <a:blip r:embed="rId2" cstate="print"/>
          <a:srcRect l="1922"/>
          <a:stretch>
            <a:fillRect/>
          </a:stretch>
        </p:blipFill>
        <p:spPr bwMode="auto">
          <a:xfrm>
            <a:off x="323528" y="1479004"/>
            <a:ext cx="8519864" cy="46863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t>What is address resolution protocol (ARP)?</a:t>
            </a:r>
            <a:endParaRPr lang="en-GB" sz="3600" dirty="0"/>
          </a:p>
        </p:txBody>
      </p:sp>
      <p:sp>
        <p:nvSpPr>
          <p:cNvPr id="3" name="Content Placeholder 2"/>
          <p:cNvSpPr>
            <a:spLocks noGrp="1"/>
          </p:cNvSpPr>
          <p:nvPr>
            <p:ph idx="1"/>
          </p:nvPr>
        </p:nvSpPr>
        <p:spPr/>
        <p:txBody>
          <a:bodyPr/>
          <a:lstStyle/>
          <a:p>
            <a:endParaRPr lang="en-GB"/>
          </a:p>
        </p:txBody>
      </p:sp>
      <p:pic>
        <p:nvPicPr>
          <p:cNvPr id="13314" name="Picture 2"/>
          <p:cNvPicPr>
            <a:picLocks noChangeAspect="1" noChangeArrowheads="1"/>
          </p:cNvPicPr>
          <p:nvPr/>
        </p:nvPicPr>
        <p:blipFill>
          <a:blip r:embed="rId2" cstate="print"/>
          <a:srcRect/>
          <a:stretch>
            <a:fillRect/>
          </a:stretch>
        </p:blipFill>
        <p:spPr bwMode="auto">
          <a:xfrm>
            <a:off x="251520" y="1395913"/>
            <a:ext cx="8741141" cy="4697383"/>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a:bodyPr>
          <a:lstStyle/>
          <a:p>
            <a:r>
              <a:rPr lang="en-GB" sz="3600" dirty="0" smtClean="0"/>
              <a:t>How does ARP Spoofing work?</a:t>
            </a:r>
            <a:endParaRPr lang="en-GB" sz="3600" dirty="0"/>
          </a:p>
        </p:txBody>
      </p:sp>
      <p:sp>
        <p:nvSpPr>
          <p:cNvPr id="3" name="Content Placeholder 2"/>
          <p:cNvSpPr>
            <a:spLocks noGrp="1"/>
          </p:cNvSpPr>
          <p:nvPr>
            <p:ph idx="1"/>
          </p:nvPr>
        </p:nvSpPr>
        <p:spPr/>
        <p:txBody>
          <a:bodyPr/>
          <a:lstStyle/>
          <a:p>
            <a:endParaRPr lang="en-GB"/>
          </a:p>
        </p:txBody>
      </p:sp>
      <p:pic>
        <p:nvPicPr>
          <p:cNvPr id="14338" name="Picture 2"/>
          <p:cNvPicPr>
            <a:picLocks noChangeAspect="1" noChangeArrowheads="1"/>
          </p:cNvPicPr>
          <p:nvPr/>
        </p:nvPicPr>
        <p:blipFill>
          <a:blip r:embed="rId2" cstate="print"/>
          <a:srcRect/>
          <a:stretch>
            <a:fillRect/>
          </a:stretch>
        </p:blipFill>
        <p:spPr bwMode="auto">
          <a:xfrm>
            <a:off x="144016" y="956471"/>
            <a:ext cx="8820472" cy="5168103"/>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normAutofit/>
          </a:bodyPr>
          <a:lstStyle/>
          <a:p>
            <a:r>
              <a:rPr lang="en-GB" sz="3600" dirty="0" smtClean="0"/>
              <a:t>Threats of ARP Poisoning</a:t>
            </a:r>
            <a:endParaRPr lang="en-GB" sz="3600" dirty="0"/>
          </a:p>
        </p:txBody>
      </p:sp>
      <p:sp>
        <p:nvSpPr>
          <p:cNvPr id="3" name="Content Placeholder 2"/>
          <p:cNvSpPr>
            <a:spLocks noGrp="1"/>
          </p:cNvSpPr>
          <p:nvPr>
            <p:ph idx="1"/>
          </p:nvPr>
        </p:nvSpPr>
        <p:spPr>
          <a:xfrm>
            <a:off x="457200" y="836712"/>
            <a:ext cx="8229600" cy="1800199"/>
          </a:xfrm>
        </p:spPr>
        <p:txBody>
          <a:bodyPr>
            <a:normAutofit fontScale="92500" lnSpcReduction="10000"/>
          </a:bodyPr>
          <a:lstStyle/>
          <a:p>
            <a:pPr algn="just"/>
            <a:r>
              <a:rPr lang="en-GB" dirty="0" smtClean="0"/>
              <a:t>Using fake ARP message, an attacker can divert all communications between two machines so that all traffic is exchanges via his/her PC</a:t>
            </a:r>
            <a:endParaRPr lang="en-GB" dirty="0"/>
          </a:p>
        </p:txBody>
      </p:sp>
      <p:pic>
        <p:nvPicPr>
          <p:cNvPr id="15362" name="Picture 2"/>
          <p:cNvPicPr>
            <a:picLocks noChangeAspect="1" noChangeArrowheads="1"/>
          </p:cNvPicPr>
          <p:nvPr/>
        </p:nvPicPr>
        <p:blipFill>
          <a:blip r:embed="rId3" cstate="print"/>
          <a:srcRect/>
          <a:stretch>
            <a:fillRect/>
          </a:stretch>
        </p:blipFill>
        <p:spPr bwMode="auto">
          <a:xfrm>
            <a:off x="304800" y="2564904"/>
            <a:ext cx="8534400" cy="36004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3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94122"/>
          </a:xfrm>
        </p:spPr>
        <p:txBody>
          <a:bodyPr>
            <a:noAutofit/>
          </a:bodyPr>
          <a:lstStyle/>
          <a:p>
            <a:r>
              <a:rPr lang="en-GB" sz="3600" dirty="0" smtClean="0"/>
              <a:t>How to defend against ARP poisoning?</a:t>
            </a:r>
            <a:endParaRPr lang="en-GB" sz="3600" dirty="0"/>
          </a:p>
        </p:txBody>
      </p:sp>
      <p:sp>
        <p:nvSpPr>
          <p:cNvPr id="3" name="Content Placeholder 2"/>
          <p:cNvSpPr>
            <a:spLocks noGrp="1"/>
          </p:cNvSpPr>
          <p:nvPr>
            <p:ph idx="1"/>
          </p:nvPr>
        </p:nvSpPr>
        <p:spPr>
          <a:xfrm>
            <a:off x="457200" y="1412777"/>
            <a:ext cx="8229600" cy="864096"/>
          </a:xfrm>
        </p:spPr>
        <p:txBody>
          <a:bodyPr>
            <a:normAutofit fontScale="92500" lnSpcReduction="20000"/>
          </a:bodyPr>
          <a:lstStyle/>
          <a:p>
            <a:r>
              <a:rPr lang="en-GB" dirty="0" smtClean="0"/>
              <a:t>Using DHCP snooping Binding table and dynamic ARP inspection</a:t>
            </a:r>
            <a:endParaRPr lang="en-GB" dirty="0"/>
          </a:p>
        </p:txBody>
      </p:sp>
      <p:pic>
        <p:nvPicPr>
          <p:cNvPr id="16386" name="Picture 2"/>
          <p:cNvPicPr>
            <a:picLocks noChangeAspect="1" noChangeArrowheads="1"/>
          </p:cNvPicPr>
          <p:nvPr/>
        </p:nvPicPr>
        <p:blipFill>
          <a:blip r:embed="rId2" cstate="print"/>
          <a:srcRect/>
          <a:stretch>
            <a:fillRect/>
          </a:stretch>
        </p:blipFill>
        <p:spPr bwMode="auto">
          <a:xfrm>
            <a:off x="467544" y="2204864"/>
            <a:ext cx="8208912" cy="396044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06090"/>
          </a:xfrm>
        </p:spPr>
        <p:txBody>
          <a:bodyPr>
            <a:normAutofit/>
          </a:bodyPr>
          <a:lstStyle/>
          <a:p>
            <a:r>
              <a:rPr lang="en-GB" sz="3600" dirty="0" smtClean="0"/>
              <a:t>MAC spoofing/Duplicating</a:t>
            </a:r>
            <a:endParaRPr lang="en-GB" sz="3600" dirty="0"/>
          </a:p>
        </p:txBody>
      </p:sp>
      <p:sp>
        <p:nvSpPr>
          <p:cNvPr id="3" name="Content Placeholder 2"/>
          <p:cNvSpPr>
            <a:spLocks noGrp="1"/>
          </p:cNvSpPr>
          <p:nvPr>
            <p:ph idx="1"/>
          </p:nvPr>
        </p:nvSpPr>
        <p:spPr>
          <a:xfrm>
            <a:off x="457200" y="836712"/>
            <a:ext cx="8229600" cy="2088232"/>
          </a:xfrm>
        </p:spPr>
        <p:txBody>
          <a:bodyPr>
            <a:normAutofit fontScale="70000" lnSpcReduction="20000"/>
          </a:bodyPr>
          <a:lstStyle/>
          <a:p>
            <a:pPr algn="just"/>
            <a:r>
              <a:rPr lang="en-GB" dirty="0" smtClean="0"/>
              <a:t>MAC duplicating attack is launched by sniffing network for MAC address of clients who are actively associated with a switch port and re-using one of those addresses.</a:t>
            </a:r>
          </a:p>
          <a:p>
            <a:pPr algn="just"/>
            <a:r>
              <a:rPr lang="en-GB" dirty="0" smtClean="0"/>
              <a:t>By listening to the traffic on the network, a malicious user can intercept and use a legitimate user’s MAC address to receive all traffic destined for the user.</a:t>
            </a:r>
            <a:endParaRPr lang="en-GB" dirty="0"/>
          </a:p>
        </p:txBody>
      </p:sp>
      <p:pic>
        <p:nvPicPr>
          <p:cNvPr id="17410" name="Picture 2"/>
          <p:cNvPicPr>
            <a:picLocks noChangeAspect="1" noChangeArrowheads="1"/>
          </p:cNvPicPr>
          <p:nvPr/>
        </p:nvPicPr>
        <p:blipFill>
          <a:blip r:embed="rId2" cstate="print"/>
          <a:srcRect/>
          <a:stretch>
            <a:fillRect/>
          </a:stretch>
        </p:blipFill>
        <p:spPr bwMode="auto">
          <a:xfrm>
            <a:off x="242888" y="2780928"/>
            <a:ext cx="8658225" cy="3384376"/>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4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smtClean="0"/>
              <a:t>Spoofing Attack Threats</a:t>
            </a:r>
            <a:endParaRPr lang="en-GB" dirty="0"/>
          </a:p>
        </p:txBody>
      </p:sp>
      <p:sp>
        <p:nvSpPr>
          <p:cNvPr id="3" name="Content Placeholder 2"/>
          <p:cNvSpPr>
            <a:spLocks noGrp="1"/>
          </p:cNvSpPr>
          <p:nvPr>
            <p:ph idx="1"/>
          </p:nvPr>
        </p:nvSpPr>
        <p:spPr/>
        <p:txBody>
          <a:bodyPr/>
          <a:lstStyle/>
          <a:p>
            <a:endParaRPr lang="en-GB"/>
          </a:p>
        </p:txBody>
      </p:sp>
      <p:pic>
        <p:nvPicPr>
          <p:cNvPr id="18434" name="Picture 2"/>
          <p:cNvPicPr>
            <a:picLocks noChangeAspect="1" noChangeArrowheads="1"/>
          </p:cNvPicPr>
          <p:nvPr/>
        </p:nvPicPr>
        <p:blipFill>
          <a:blip r:embed="rId2" cstate="print"/>
          <a:srcRect/>
          <a:stretch>
            <a:fillRect/>
          </a:stretch>
        </p:blipFill>
        <p:spPr bwMode="auto">
          <a:xfrm>
            <a:off x="252413" y="1178396"/>
            <a:ext cx="8639175" cy="491490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Autofit/>
          </a:bodyPr>
          <a:lstStyle/>
          <a:p>
            <a:r>
              <a:rPr lang="en-GB" sz="3200" dirty="0" smtClean="0"/>
              <a:t>How to Defend Against MAC Spoofing?</a:t>
            </a:r>
            <a:endParaRPr lang="en-GB" sz="3200" dirty="0"/>
          </a:p>
        </p:txBody>
      </p:sp>
      <p:sp>
        <p:nvSpPr>
          <p:cNvPr id="3" name="Content Placeholder 2"/>
          <p:cNvSpPr>
            <a:spLocks noGrp="1"/>
          </p:cNvSpPr>
          <p:nvPr>
            <p:ph idx="1"/>
          </p:nvPr>
        </p:nvSpPr>
        <p:spPr>
          <a:xfrm>
            <a:off x="457200" y="1052737"/>
            <a:ext cx="8229600" cy="1008111"/>
          </a:xfrm>
        </p:spPr>
        <p:txBody>
          <a:bodyPr>
            <a:normAutofit fontScale="85000" lnSpcReduction="10000"/>
          </a:bodyPr>
          <a:lstStyle/>
          <a:p>
            <a:pPr algn="just"/>
            <a:r>
              <a:rPr lang="en-GB" dirty="0" smtClean="0"/>
              <a:t>Use DHCP snooping binding table, dynamic ARP Inspection and IP source guard</a:t>
            </a:r>
            <a:endParaRPr lang="en-GB" dirty="0"/>
          </a:p>
        </p:txBody>
      </p:sp>
      <p:pic>
        <p:nvPicPr>
          <p:cNvPr id="19458" name="Picture 2"/>
          <p:cNvPicPr>
            <a:picLocks noChangeAspect="1" noChangeArrowheads="1"/>
          </p:cNvPicPr>
          <p:nvPr/>
        </p:nvPicPr>
        <p:blipFill>
          <a:blip r:embed="rId2" cstate="print"/>
          <a:srcRect/>
          <a:stretch>
            <a:fillRect/>
          </a:stretch>
        </p:blipFill>
        <p:spPr bwMode="auto">
          <a:xfrm>
            <a:off x="683568" y="1916832"/>
            <a:ext cx="7992888" cy="4248472"/>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a:bodyPr>
          <a:lstStyle/>
          <a:p>
            <a:r>
              <a:rPr lang="en-GB" sz="3600" dirty="0" smtClean="0"/>
              <a:t>DNS Poisoning Techniques</a:t>
            </a:r>
            <a:endParaRPr lang="en-GB" sz="3600" dirty="0"/>
          </a:p>
        </p:txBody>
      </p:sp>
      <p:sp>
        <p:nvSpPr>
          <p:cNvPr id="3" name="Content Placeholder 2"/>
          <p:cNvSpPr>
            <a:spLocks noGrp="1"/>
          </p:cNvSpPr>
          <p:nvPr>
            <p:ph idx="1"/>
          </p:nvPr>
        </p:nvSpPr>
        <p:spPr>
          <a:xfrm>
            <a:off x="457200" y="1052736"/>
            <a:ext cx="8229600" cy="2088231"/>
          </a:xfrm>
        </p:spPr>
        <p:txBody>
          <a:bodyPr>
            <a:normAutofit fontScale="70000" lnSpcReduction="20000"/>
          </a:bodyPr>
          <a:lstStyle/>
          <a:p>
            <a:pPr algn="just"/>
            <a:r>
              <a:rPr lang="en-GB" dirty="0" smtClean="0"/>
              <a:t>DNS poisoning is a technique that tricks DNS server into believing that it has received authentic information when, in reality, it has not.</a:t>
            </a:r>
          </a:p>
          <a:p>
            <a:pPr algn="just"/>
            <a:r>
              <a:rPr lang="en-GB" dirty="0" smtClean="0"/>
              <a:t>It results in substitution of a false internet provider address at the domain name service level where web address are converted into numeric Internet provider addresses.</a:t>
            </a:r>
            <a:endParaRPr lang="en-GB" dirty="0"/>
          </a:p>
        </p:txBody>
      </p:sp>
      <p:pic>
        <p:nvPicPr>
          <p:cNvPr id="20482" name="Picture 2"/>
          <p:cNvPicPr>
            <a:picLocks noChangeAspect="1" noChangeArrowheads="1"/>
          </p:cNvPicPr>
          <p:nvPr/>
        </p:nvPicPr>
        <p:blipFill>
          <a:blip r:embed="rId2" cstate="print"/>
          <a:srcRect/>
          <a:stretch>
            <a:fillRect/>
          </a:stretch>
        </p:blipFill>
        <p:spPr bwMode="auto">
          <a:xfrm>
            <a:off x="358899" y="3068960"/>
            <a:ext cx="8317557" cy="3096344"/>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48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Autofit/>
          </a:bodyPr>
          <a:lstStyle/>
          <a:p>
            <a:r>
              <a:rPr lang="en-GB" sz="3600" dirty="0" smtClean="0"/>
              <a:t>How to defend against DNS spoofing?</a:t>
            </a:r>
            <a:endParaRPr lang="en-GB" sz="3600" dirty="0"/>
          </a:p>
        </p:txBody>
      </p:sp>
      <p:pic>
        <p:nvPicPr>
          <p:cNvPr id="21506" name="Picture 2"/>
          <p:cNvPicPr>
            <a:picLocks noChangeAspect="1" noChangeArrowheads="1"/>
          </p:cNvPicPr>
          <p:nvPr/>
        </p:nvPicPr>
        <p:blipFill>
          <a:blip r:embed="rId2" cstate="print"/>
          <a:srcRect/>
          <a:stretch>
            <a:fillRect/>
          </a:stretch>
        </p:blipFill>
        <p:spPr bwMode="auto">
          <a:xfrm>
            <a:off x="1115616" y="1484784"/>
            <a:ext cx="6912768" cy="4608512"/>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150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a:bodyPr>
          <a:lstStyle/>
          <a:p>
            <a:r>
              <a:rPr lang="en-GB" sz="3600" dirty="0" smtClean="0"/>
              <a:t>How to defend against sniffing?</a:t>
            </a:r>
            <a:endParaRPr lang="en-GB" sz="3600" dirty="0"/>
          </a:p>
        </p:txBody>
      </p:sp>
      <p:sp>
        <p:nvSpPr>
          <p:cNvPr id="3" name="Content Placeholder 2"/>
          <p:cNvSpPr>
            <a:spLocks noGrp="1"/>
          </p:cNvSpPr>
          <p:nvPr>
            <p:ph idx="1"/>
          </p:nvPr>
        </p:nvSpPr>
        <p:spPr>
          <a:xfrm>
            <a:off x="457200" y="1196752"/>
            <a:ext cx="8229600" cy="4929411"/>
          </a:xfrm>
        </p:spPr>
        <p:txBody>
          <a:bodyPr/>
          <a:lstStyle/>
          <a:p>
            <a:endParaRPr lang="en-GB" dirty="0"/>
          </a:p>
        </p:txBody>
      </p:sp>
      <p:pic>
        <p:nvPicPr>
          <p:cNvPr id="22530" name="Picture 2"/>
          <p:cNvPicPr>
            <a:picLocks noChangeAspect="1" noChangeArrowheads="1"/>
          </p:cNvPicPr>
          <p:nvPr/>
        </p:nvPicPr>
        <p:blipFill>
          <a:blip r:embed="rId2" cstate="print"/>
          <a:srcRect/>
          <a:stretch>
            <a:fillRect/>
          </a:stretch>
        </p:blipFill>
        <p:spPr bwMode="auto">
          <a:xfrm>
            <a:off x="438150" y="908719"/>
            <a:ext cx="8267700" cy="519680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5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3600" dirty="0" smtClean="0"/>
              <a:t>Sniffing Prevention Techniques</a:t>
            </a:r>
            <a:endParaRPr lang="en-GB" sz="3600" dirty="0"/>
          </a:p>
        </p:txBody>
      </p:sp>
      <p:sp>
        <p:nvSpPr>
          <p:cNvPr id="3" name="Content Placeholder 2"/>
          <p:cNvSpPr>
            <a:spLocks noGrp="1"/>
          </p:cNvSpPr>
          <p:nvPr>
            <p:ph idx="1"/>
          </p:nvPr>
        </p:nvSpPr>
        <p:spPr>
          <a:xfrm>
            <a:off x="470541" y="1556792"/>
            <a:ext cx="8229600" cy="4525963"/>
          </a:xfrm>
        </p:spPr>
        <p:txBody>
          <a:bodyPr/>
          <a:lstStyle/>
          <a:p>
            <a:r>
              <a:rPr lang="en-GB" dirty="0" smtClean="0"/>
              <a:t>Use IP security (IPSec)</a:t>
            </a:r>
          </a:p>
          <a:p>
            <a:r>
              <a:rPr lang="en-GB" dirty="0" smtClean="0"/>
              <a:t>Use PGP and </a:t>
            </a:r>
            <a:r>
              <a:rPr lang="en-GB" dirty="0" smtClean="0"/>
              <a:t>S/MIME</a:t>
            </a:r>
          </a:p>
          <a:p>
            <a:pPr marL="0" indent="0">
              <a:buNone/>
            </a:pPr>
            <a:endParaRPr lang="en-GB" dirty="0" smtClean="0"/>
          </a:p>
          <a:p>
            <a:r>
              <a:rPr lang="en-GB" dirty="0" smtClean="0"/>
              <a:t>Use one-time passwords (OTP)</a:t>
            </a:r>
          </a:p>
          <a:p>
            <a:r>
              <a:rPr lang="en-GB" dirty="0" smtClean="0"/>
              <a:t>Use VPNs</a:t>
            </a:r>
          </a:p>
          <a:p>
            <a:r>
              <a:rPr lang="en-GB" dirty="0" smtClean="0"/>
              <a:t>Use SSL/TLS protocol</a:t>
            </a:r>
          </a:p>
          <a:p>
            <a:r>
              <a:rPr lang="en-GB" dirty="0" smtClean="0"/>
              <a:t>Use secure Shell (SSH)</a:t>
            </a:r>
            <a:endParaRPr lang="en-GB" dirty="0"/>
          </a:p>
        </p:txBody>
      </p:sp>
      <p:pic>
        <p:nvPicPr>
          <p:cNvPr id="4" name="Picture 3"/>
          <p:cNvPicPr>
            <a:picLocks noChangeAspect="1"/>
          </p:cNvPicPr>
          <p:nvPr/>
        </p:nvPicPr>
        <p:blipFill>
          <a:blip r:embed="rId3">
            <a:clrChange>
              <a:clrFrom>
                <a:srgbClr val="FCFEFC"/>
              </a:clrFrom>
              <a:clrTo>
                <a:srgbClr val="FCFEFC">
                  <a:alpha val="0"/>
                </a:srgbClr>
              </a:clrTo>
            </a:clrChange>
          </a:blip>
          <a:stretch>
            <a:fillRect/>
          </a:stretch>
        </p:blipFill>
        <p:spPr>
          <a:xfrm>
            <a:off x="4788024" y="1585166"/>
            <a:ext cx="2512620" cy="1440160"/>
          </a:xfrm>
          <a:prstGeom prst="rect">
            <a:avLst/>
          </a:prstGeom>
        </p:spPr>
      </p:pic>
      <p:pic>
        <p:nvPicPr>
          <p:cNvPr id="5" name="Picture 4"/>
          <p:cNvPicPr>
            <a:picLocks noChangeAspect="1"/>
          </p:cNvPicPr>
          <p:nvPr/>
        </p:nvPicPr>
        <p:blipFill>
          <a:blip r:embed="rId4">
            <a:clrChange>
              <a:clrFrom>
                <a:srgbClr val="FFFFFF"/>
              </a:clrFrom>
              <a:clrTo>
                <a:srgbClr val="FFFFFF">
                  <a:alpha val="0"/>
                </a:srgbClr>
              </a:clrTo>
            </a:clrChange>
          </a:blip>
          <a:stretch>
            <a:fillRect/>
          </a:stretch>
        </p:blipFill>
        <p:spPr>
          <a:xfrm>
            <a:off x="6660232" y="1268760"/>
            <a:ext cx="2667650" cy="184538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600" dirty="0" smtClean="0"/>
              <a:t>How to detect Sniffing?</a:t>
            </a:r>
            <a:endParaRPr lang="en-GB" sz="3600" dirty="0"/>
          </a:p>
        </p:txBody>
      </p:sp>
      <p:sp>
        <p:nvSpPr>
          <p:cNvPr id="3" name="Content Placeholder 2"/>
          <p:cNvSpPr>
            <a:spLocks noGrp="1"/>
          </p:cNvSpPr>
          <p:nvPr>
            <p:ph idx="1"/>
          </p:nvPr>
        </p:nvSpPr>
        <p:spPr/>
        <p:txBody>
          <a:bodyPr/>
          <a:lstStyle/>
          <a:p>
            <a:endParaRPr lang="en-GB"/>
          </a:p>
        </p:txBody>
      </p:sp>
      <p:pic>
        <p:nvPicPr>
          <p:cNvPr id="23554" name="Picture 2"/>
          <p:cNvPicPr>
            <a:picLocks noChangeAspect="1" noChangeArrowheads="1"/>
          </p:cNvPicPr>
          <p:nvPr/>
        </p:nvPicPr>
        <p:blipFill>
          <a:blip r:embed="rId2" cstate="print"/>
          <a:srcRect/>
          <a:stretch>
            <a:fillRect/>
          </a:stretch>
        </p:blipFill>
        <p:spPr bwMode="auto">
          <a:xfrm>
            <a:off x="180975" y="1054571"/>
            <a:ext cx="8782050" cy="503872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dirty="0" smtClean="0"/>
              <a:t>Summary</a:t>
            </a:r>
            <a:endParaRPr lang="en-GB" dirty="0"/>
          </a:p>
        </p:txBody>
      </p:sp>
      <p:sp>
        <p:nvSpPr>
          <p:cNvPr id="3" name="Content Placeholder 2"/>
          <p:cNvSpPr>
            <a:spLocks noGrp="1"/>
          </p:cNvSpPr>
          <p:nvPr>
            <p:ph idx="1"/>
          </p:nvPr>
        </p:nvSpPr>
        <p:spPr/>
        <p:txBody>
          <a:bodyPr/>
          <a:lstStyle/>
          <a:p>
            <a:endParaRPr lang="en-GB"/>
          </a:p>
        </p:txBody>
      </p:sp>
      <p:pic>
        <p:nvPicPr>
          <p:cNvPr id="24578" name="Picture 2"/>
          <p:cNvPicPr>
            <a:picLocks noChangeAspect="1" noChangeArrowheads="1"/>
          </p:cNvPicPr>
          <p:nvPr/>
        </p:nvPicPr>
        <p:blipFill>
          <a:blip r:embed="rId2" cstate="print"/>
          <a:srcRect/>
          <a:stretch>
            <a:fillRect/>
          </a:stretch>
        </p:blipFill>
        <p:spPr bwMode="auto">
          <a:xfrm>
            <a:off x="347663" y="1196752"/>
            <a:ext cx="8448675" cy="4896543"/>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57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55776" y="2732168"/>
            <a:ext cx="4032448" cy="1015663"/>
          </a:xfrm>
          <a:prstGeom prst="rect">
            <a:avLst/>
          </a:prstGeom>
          <a:noFill/>
        </p:spPr>
        <p:txBody>
          <a:bodyPr wrap="square" rtlCol="0">
            <a:spAutoFit/>
          </a:bodyPr>
          <a:lstStyle/>
          <a:p>
            <a:r>
              <a:rPr lang="en-GB" sz="6000" dirty="0" smtClean="0"/>
              <a:t>Questions</a:t>
            </a:r>
            <a:endParaRPr lang="en-GB" sz="2000" dirty="0"/>
          </a:p>
        </p:txBody>
      </p:sp>
    </p:spTree>
    <p:extLst>
      <p:ext uri="{BB962C8B-B14F-4D97-AF65-F5344CB8AC3E}">
        <p14:creationId xmlns:p14="http://schemas.microsoft.com/office/powerpoint/2010/main" val="67555667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r>
              <a:rPr lang="en-GB" dirty="0" smtClean="0"/>
              <a:t>M. T Simpson, K. </a:t>
            </a:r>
            <a:r>
              <a:rPr lang="en-GB" dirty="0" err="1" smtClean="0"/>
              <a:t>Backman</a:t>
            </a:r>
            <a:r>
              <a:rPr lang="en-GB" dirty="0" smtClean="0"/>
              <a:t>, J. Corley, Hands-On Ethical Hacking and Network Defence, </a:t>
            </a:r>
            <a:r>
              <a:rPr lang="en-GB" dirty="0" err="1" smtClean="0"/>
              <a:t>Cengage</a:t>
            </a:r>
            <a:r>
              <a:rPr lang="en-GB" dirty="0" smtClean="0"/>
              <a:t> Learning, 2</a:t>
            </a:r>
            <a:r>
              <a:rPr lang="en-GB" baseline="30000" dirty="0" smtClean="0"/>
              <a:t>nd</a:t>
            </a:r>
            <a:r>
              <a:rPr lang="en-GB" dirty="0" smtClean="0"/>
              <a:t> </a:t>
            </a:r>
            <a:r>
              <a:rPr lang="en-GB" dirty="0" err="1" smtClean="0"/>
              <a:t>ed</a:t>
            </a:r>
            <a:r>
              <a:rPr lang="en-GB" dirty="0" smtClean="0"/>
              <a:t> 2011.</a:t>
            </a:r>
          </a:p>
          <a:p>
            <a:r>
              <a:rPr lang="en-GB" dirty="0" smtClean="0">
                <a:hlinkClick r:id="rId2"/>
              </a:rPr>
              <a:t>http://ceh.vn/</a:t>
            </a:r>
            <a:endParaRPr lang="en-GB" dirty="0" smtClean="0"/>
          </a:p>
          <a:p>
            <a:r>
              <a:rPr lang="en-GB" dirty="0" smtClean="0">
                <a:hlinkClick r:id="rId3"/>
              </a:rPr>
              <a:t>http://www.symantec.com/security_response/publications/threatreport.jsp</a:t>
            </a:r>
            <a:endParaRPr lang="en-GB" dirty="0" smtClean="0"/>
          </a:p>
          <a:p>
            <a:endParaRPr lang="en-GB" dirty="0"/>
          </a:p>
        </p:txBody>
      </p:sp>
    </p:spTree>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THENA.MIXSHAPE" val="|streamable=true|audioOnly=true|recordStart=0|recordEnd=4051|recordLength=4086|start=0|end=4051|audioFormat={00001610-0000-0010-8000-00AA00389B71}|audioRate=44100|muted=false|volume=0.8|fadeIn=0|fadeOut=0|videoFormat={34363248-0000-0010-8000-00AA00389B71}|videoRate=15|videoWidth=256|videoHeight=256"/>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2816</TotalTime>
  <Words>1018</Words>
  <Application>Microsoft Office PowerPoint</Application>
  <PresentationFormat>On-screen Show (4:3)</PresentationFormat>
  <Paragraphs>105</Paragraphs>
  <Slides>33</Slides>
  <Notes>3</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PMingLiU</vt:lpstr>
      <vt:lpstr>Arial</vt:lpstr>
      <vt:lpstr>Calibri</vt:lpstr>
      <vt:lpstr>Lucida Sans Unicode</vt:lpstr>
      <vt:lpstr>Wingdings</vt:lpstr>
      <vt:lpstr>Office Theme</vt:lpstr>
      <vt:lpstr>Network Security: Packet Sniffing</vt:lpstr>
      <vt:lpstr>Learning outcome</vt:lpstr>
      <vt:lpstr>Lawful Interception</vt:lpstr>
      <vt:lpstr>Benefits of Lawful Intercept</vt:lpstr>
      <vt:lpstr>Network components used of Lawful Intercept</vt:lpstr>
      <vt:lpstr>Wiretapping</vt:lpstr>
      <vt:lpstr>Sniffing Threats</vt:lpstr>
      <vt:lpstr>How Sniffer works?</vt:lpstr>
      <vt:lpstr>Hacker attacking a switch</vt:lpstr>
      <vt:lpstr>Passive sniffing</vt:lpstr>
      <vt:lpstr>Active Sniffing</vt:lpstr>
      <vt:lpstr>Protocols vulnerable to sniffing</vt:lpstr>
      <vt:lpstr>PowerPoint Presentation</vt:lpstr>
      <vt:lpstr>Hardware protocol analyzers</vt:lpstr>
      <vt:lpstr>MAC Flooding</vt:lpstr>
      <vt:lpstr>How to defend against MAC attacks?</vt:lpstr>
      <vt:lpstr>How DHCP Works?</vt:lpstr>
      <vt:lpstr>How to defend against DHCP starvation and rogue server attack?</vt:lpstr>
      <vt:lpstr>What is address resolution protocol (ARP)?</vt:lpstr>
      <vt:lpstr>How does ARP Spoofing work?</vt:lpstr>
      <vt:lpstr>Threats of ARP Poisoning</vt:lpstr>
      <vt:lpstr>How to defend against ARP poisoning?</vt:lpstr>
      <vt:lpstr>MAC spoofing/Duplicating</vt:lpstr>
      <vt:lpstr>Spoofing Attack Threats</vt:lpstr>
      <vt:lpstr>How to Defend Against MAC Spoofing?</vt:lpstr>
      <vt:lpstr>DNS Poisoning Techniques</vt:lpstr>
      <vt:lpstr>How to defend against DNS spoofing?</vt:lpstr>
      <vt:lpstr>How to defend against sniffing?</vt:lpstr>
      <vt:lpstr>Sniffing Prevention Techniques</vt:lpstr>
      <vt:lpstr>How to detect Sniffing?</vt:lpstr>
      <vt:lpstr>Summary</vt:lpstr>
      <vt:lpstr>PowerPoint Presentation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Network</dc:title>
  <dc:creator>arya</dc:creator>
  <cp:lastModifiedBy>Carlene Campbell</cp:lastModifiedBy>
  <cp:revision>78</cp:revision>
  <dcterms:created xsi:type="dcterms:W3CDTF">2013-10-01T08:59:03Z</dcterms:created>
  <dcterms:modified xsi:type="dcterms:W3CDTF">2016-11-09T18:35:55Z</dcterms:modified>
</cp:coreProperties>
</file>