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1"/>
  </p:notesMasterIdLst>
  <p:sldIdLst>
    <p:sldId id="260" r:id="rId2"/>
    <p:sldId id="289" r:id="rId3"/>
    <p:sldId id="277" r:id="rId4"/>
    <p:sldId id="256" r:id="rId5"/>
    <p:sldId id="257" r:id="rId6"/>
    <p:sldId id="285" r:id="rId7"/>
    <p:sldId id="258" r:id="rId8"/>
    <p:sldId id="287" r:id="rId9"/>
    <p:sldId id="259" r:id="rId10"/>
    <p:sldId id="280" r:id="rId11"/>
    <p:sldId id="261" r:id="rId12"/>
    <p:sldId id="284" r:id="rId13"/>
    <p:sldId id="262" r:id="rId14"/>
    <p:sldId id="282" r:id="rId15"/>
    <p:sldId id="281" r:id="rId16"/>
    <p:sldId id="263" r:id="rId17"/>
    <p:sldId id="264" r:id="rId18"/>
    <p:sldId id="265" r:id="rId19"/>
    <p:sldId id="278" r:id="rId20"/>
    <p:sldId id="279" r:id="rId21"/>
    <p:sldId id="283" r:id="rId22"/>
    <p:sldId id="301" r:id="rId23"/>
    <p:sldId id="286" r:id="rId24"/>
    <p:sldId id="288" r:id="rId25"/>
    <p:sldId id="267" r:id="rId26"/>
    <p:sldId id="296" r:id="rId27"/>
    <p:sldId id="297" r:id="rId28"/>
    <p:sldId id="295" r:id="rId29"/>
    <p:sldId id="294" r:id="rId30"/>
    <p:sldId id="293" r:id="rId31"/>
    <p:sldId id="290" r:id="rId32"/>
    <p:sldId id="291" r:id="rId33"/>
    <p:sldId id="292" r:id="rId34"/>
    <p:sldId id="275" r:id="rId35"/>
    <p:sldId id="298" r:id="rId36"/>
    <p:sldId id="299" r:id="rId37"/>
    <p:sldId id="300" r:id="rId38"/>
    <p:sldId id="302" r:id="rId39"/>
    <p:sldId id="266"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43" autoAdjust="0"/>
    <p:restoredTop sz="68945" autoAdjust="0"/>
  </p:normalViewPr>
  <p:slideViewPr>
    <p:cSldViewPr snapToGrid="0">
      <p:cViewPr varScale="1">
        <p:scale>
          <a:sx n="57" d="100"/>
          <a:sy n="57" d="100"/>
        </p:scale>
        <p:origin x="955"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7.png"/><Relationship Id="rId7" Type="http://schemas.openxmlformats.org/officeDocument/2006/relationships/image" Target="../media/image5.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6.svg"/><Relationship Id="rId3" Type="http://schemas.openxmlformats.org/officeDocument/2006/relationships/image" Target="../media/image17.png"/><Relationship Id="rId7" Type="http://schemas.openxmlformats.org/officeDocument/2006/relationships/image" Target="../media/image5.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2650FB2-D571-4263-A7E4-53327CFA1CE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E063629-E84C-45B8-8586-4AB1E2644C95}">
      <dgm:prSet/>
      <dgm:spPr/>
      <dgm:t>
        <a:bodyPr/>
        <a:lstStyle/>
        <a:p>
          <a:pPr>
            <a:lnSpc>
              <a:spcPct val="100000"/>
            </a:lnSpc>
          </a:pPr>
          <a:r>
            <a:rPr lang="en-GB"/>
            <a:t>Define CSE</a:t>
          </a:r>
          <a:endParaRPr lang="en-US"/>
        </a:p>
      </dgm:t>
    </dgm:pt>
    <dgm:pt modelId="{B599A8C5-52AA-4BAE-B895-B6D28172E91A}" type="parTrans" cxnId="{3F0899CF-0117-4F17-8C2E-6533E1244FC9}">
      <dgm:prSet/>
      <dgm:spPr/>
      <dgm:t>
        <a:bodyPr/>
        <a:lstStyle/>
        <a:p>
          <a:endParaRPr lang="en-US"/>
        </a:p>
      </dgm:t>
    </dgm:pt>
    <dgm:pt modelId="{AB888EE0-8E75-44E9-B731-7EDA95A980B6}" type="sibTrans" cxnId="{3F0899CF-0117-4F17-8C2E-6533E1244FC9}">
      <dgm:prSet/>
      <dgm:spPr/>
      <dgm:t>
        <a:bodyPr/>
        <a:lstStyle/>
        <a:p>
          <a:endParaRPr lang="en-US"/>
        </a:p>
      </dgm:t>
    </dgm:pt>
    <dgm:pt modelId="{34A726A1-B2ED-464E-B90B-D5A37F7AF8F0}">
      <dgm:prSet/>
      <dgm:spPr/>
      <dgm:t>
        <a:bodyPr/>
        <a:lstStyle/>
        <a:p>
          <a:pPr>
            <a:lnSpc>
              <a:spcPct val="100000"/>
            </a:lnSpc>
          </a:pPr>
          <a:r>
            <a:rPr lang="en-GB"/>
            <a:t>Examine the different types of online abuse</a:t>
          </a:r>
          <a:endParaRPr lang="en-US"/>
        </a:p>
      </dgm:t>
    </dgm:pt>
    <dgm:pt modelId="{84EDF6FA-3D38-4614-94DC-E5BFA741DCC0}" type="parTrans" cxnId="{9A894943-5F82-4848-82A5-75E2BACB1E36}">
      <dgm:prSet/>
      <dgm:spPr/>
      <dgm:t>
        <a:bodyPr/>
        <a:lstStyle/>
        <a:p>
          <a:endParaRPr lang="en-US"/>
        </a:p>
      </dgm:t>
    </dgm:pt>
    <dgm:pt modelId="{489475DE-D13A-4320-8B98-2D3B99ED9543}" type="sibTrans" cxnId="{9A894943-5F82-4848-82A5-75E2BACB1E36}">
      <dgm:prSet/>
      <dgm:spPr/>
      <dgm:t>
        <a:bodyPr/>
        <a:lstStyle/>
        <a:p>
          <a:endParaRPr lang="en-US"/>
        </a:p>
      </dgm:t>
    </dgm:pt>
    <dgm:pt modelId="{B8D64B4D-8FC5-486C-B4B5-C2E0A719E885}">
      <dgm:prSet/>
      <dgm:spPr/>
      <dgm:t>
        <a:bodyPr/>
        <a:lstStyle/>
        <a:p>
          <a:pPr>
            <a:lnSpc>
              <a:spcPct val="100000"/>
            </a:lnSpc>
          </a:pPr>
          <a:r>
            <a:rPr lang="en-GB"/>
            <a:t>Examine who is more vulnerable to online abuse</a:t>
          </a:r>
          <a:endParaRPr lang="en-US"/>
        </a:p>
      </dgm:t>
    </dgm:pt>
    <dgm:pt modelId="{5D5EF347-AC87-4E3F-A088-C70E3CE5130E}" type="parTrans" cxnId="{24C5AFC1-BEB2-440F-8E1B-0171F48BAE65}">
      <dgm:prSet/>
      <dgm:spPr/>
      <dgm:t>
        <a:bodyPr/>
        <a:lstStyle/>
        <a:p>
          <a:endParaRPr lang="en-US"/>
        </a:p>
      </dgm:t>
    </dgm:pt>
    <dgm:pt modelId="{569FB9E4-1098-49C3-99A1-8BF953289526}" type="sibTrans" cxnId="{24C5AFC1-BEB2-440F-8E1B-0171F48BAE65}">
      <dgm:prSet/>
      <dgm:spPr/>
      <dgm:t>
        <a:bodyPr/>
        <a:lstStyle/>
        <a:p>
          <a:endParaRPr lang="en-US"/>
        </a:p>
      </dgm:t>
    </dgm:pt>
    <dgm:pt modelId="{430E8A13-7E34-49D5-B196-19FD4F520108}">
      <dgm:prSet/>
      <dgm:spPr/>
      <dgm:t>
        <a:bodyPr/>
        <a:lstStyle/>
        <a:p>
          <a:pPr>
            <a:lnSpc>
              <a:spcPct val="100000"/>
            </a:lnSpc>
          </a:pPr>
          <a:r>
            <a:rPr lang="en-GB"/>
            <a:t>Examine key leglisation</a:t>
          </a:r>
          <a:endParaRPr lang="en-US"/>
        </a:p>
      </dgm:t>
    </dgm:pt>
    <dgm:pt modelId="{F062F9F9-8F6E-406F-9EBB-E60925651067}" type="parTrans" cxnId="{FF251237-EF78-4EA7-BBB2-1B1A71788396}">
      <dgm:prSet/>
      <dgm:spPr/>
      <dgm:t>
        <a:bodyPr/>
        <a:lstStyle/>
        <a:p>
          <a:endParaRPr lang="en-US"/>
        </a:p>
      </dgm:t>
    </dgm:pt>
    <dgm:pt modelId="{C5DB4617-AFC1-4393-8170-2183B19D91EB}" type="sibTrans" cxnId="{FF251237-EF78-4EA7-BBB2-1B1A71788396}">
      <dgm:prSet/>
      <dgm:spPr/>
      <dgm:t>
        <a:bodyPr/>
        <a:lstStyle/>
        <a:p>
          <a:endParaRPr lang="en-US"/>
        </a:p>
      </dgm:t>
    </dgm:pt>
    <dgm:pt modelId="{4CC7676A-965B-4974-8EAF-00FC9411D126}" type="pres">
      <dgm:prSet presAssocID="{62650FB2-D571-4263-A7E4-53327CFA1CE1}" presName="root" presStyleCnt="0">
        <dgm:presLayoutVars>
          <dgm:dir/>
          <dgm:resizeHandles val="exact"/>
        </dgm:presLayoutVars>
      </dgm:prSet>
      <dgm:spPr/>
    </dgm:pt>
    <dgm:pt modelId="{10DF40E1-45FE-4507-96DF-C589C3A69976}" type="pres">
      <dgm:prSet presAssocID="{CE063629-E84C-45B8-8586-4AB1E2644C95}" presName="compNode" presStyleCnt="0"/>
      <dgm:spPr/>
    </dgm:pt>
    <dgm:pt modelId="{A1E9E93B-BFA4-4067-9737-47447F82024A}" type="pres">
      <dgm:prSet presAssocID="{CE063629-E84C-45B8-8586-4AB1E2644C95}" presName="bgRect" presStyleLbl="bgShp" presStyleIdx="0" presStyleCnt="4"/>
      <dgm:spPr/>
    </dgm:pt>
    <dgm:pt modelId="{D9DECFBE-22A5-4B9B-96F9-F95CE1B813F9}" type="pres">
      <dgm:prSet presAssocID="{CE063629-E84C-45B8-8586-4AB1E2644C9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C93B7400-AA2B-46CC-845C-87C2764102E2}" type="pres">
      <dgm:prSet presAssocID="{CE063629-E84C-45B8-8586-4AB1E2644C95}" presName="spaceRect" presStyleCnt="0"/>
      <dgm:spPr/>
    </dgm:pt>
    <dgm:pt modelId="{3D61BB24-9CF4-41EE-BDA8-2B7DCC58DDA4}" type="pres">
      <dgm:prSet presAssocID="{CE063629-E84C-45B8-8586-4AB1E2644C95}" presName="parTx" presStyleLbl="revTx" presStyleIdx="0" presStyleCnt="4">
        <dgm:presLayoutVars>
          <dgm:chMax val="0"/>
          <dgm:chPref val="0"/>
        </dgm:presLayoutVars>
      </dgm:prSet>
      <dgm:spPr/>
    </dgm:pt>
    <dgm:pt modelId="{60C5D855-F7A5-4CAD-9B17-1A6D127CB74D}" type="pres">
      <dgm:prSet presAssocID="{AB888EE0-8E75-44E9-B731-7EDA95A980B6}" presName="sibTrans" presStyleCnt="0"/>
      <dgm:spPr/>
    </dgm:pt>
    <dgm:pt modelId="{11773366-5845-4A92-B87B-41ECC7A7B58E}" type="pres">
      <dgm:prSet presAssocID="{34A726A1-B2ED-464E-B90B-D5A37F7AF8F0}" presName="compNode" presStyleCnt="0"/>
      <dgm:spPr/>
    </dgm:pt>
    <dgm:pt modelId="{5BEFE7E5-B7B6-406E-B940-63C688CDE113}" type="pres">
      <dgm:prSet presAssocID="{34A726A1-B2ED-464E-B90B-D5A37F7AF8F0}" presName="bgRect" presStyleLbl="bgShp" presStyleIdx="1" presStyleCnt="4"/>
      <dgm:spPr/>
    </dgm:pt>
    <dgm:pt modelId="{799AF3CB-F69C-4541-9676-A1026BCADF09}" type="pres">
      <dgm:prSet presAssocID="{34A726A1-B2ED-464E-B90B-D5A37F7AF8F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aptop"/>
        </a:ext>
      </dgm:extLst>
    </dgm:pt>
    <dgm:pt modelId="{BA52A12E-566B-4B0E-9C20-A3A114F6BA9F}" type="pres">
      <dgm:prSet presAssocID="{34A726A1-B2ED-464E-B90B-D5A37F7AF8F0}" presName="spaceRect" presStyleCnt="0"/>
      <dgm:spPr/>
    </dgm:pt>
    <dgm:pt modelId="{BDF1CA4A-6B4D-43CE-8F2F-C8F977754000}" type="pres">
      <dgm:prSet presAssocID="{34A726A1-B2ED-464E-B90B-D5A37F7AF8F0}" presName="parTx" presStyleLbl="revTx" presStyleIdx="1" presStyleCnt="4">
        <dgm:presLayoutVars>
          <dgm:chMax val="0"/>
          <dgm:chPref val="0"/>
        </dgm:presLayoutVars>
      </dgm:prSet>
      <dgm:spPr/>
    </dgm:pt>
    <dgm:pt modelId="{B44888DF-AEEA-4A15-B247-38F3119001FD}" type="pres">
      <dgm:prSet presAssocID="{489475DE-D13A-4320-8B98-2D3B99ED9543}" presName="sibTrans" presStyleCnt="0"/>
      <dgm:spPr/>
    </dgm:pt>
    <dgm:pt modelId="{51B5B127-CDFD-4584-89EC-3B975C1143D6}" type="pres">
      <dgm:prSet presAssocID="{B8D64B4D-8FC5-486C-B4B5-C2E0A719E885}" presName="compNode" presStyleCnt="0"/>
      <dgm:spPr/>
    </dgm:pt>
    <dgm:pt modelId="{E24CBCBF-6E67-4166-8DEF-D45B2857048E}" type="pres">
      <dgm:prSet presAssocID="{B8D64B4D-8FC5-486C-B4B5-C2E0A719E885}" presName="bgRect" presStyleLbl="bgShp" presStyleIdx="2" presStyleCnt="4"/>
      <dgm:spPr/>
    </dgm:pt>
    <dgm:pt modelId="{C831D194-08FF-4F8A-8176-4140880F0CA0}" type="pres">
      <dgm:prSet presAssocID="{B8D64B4D-8FC5-486C-B4B5-C2E0A719E88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omputer"/>
        </a:ext>
      </dgm:extLst>
    </dgm:pt>
    <dgm:pt modelId="{AFAABF87-F093-4BB4-A75D-9F08E79F01C4}" type="pres">
      <dgm:prSet presAssocID="{B8D64B4D-8FC5-486C-B4B5-C2E0A719E885}" presName="spaceRect" presStyleCnt="0"/>
      <dgm:spPr/>
    </dgm:pt>
    <dgm:pt modelId="{CBF8854C-280A-4A7C-BC85-C4B99B14FAFB}" type="pres">
      <dgm:prSet presAssocID="{B8D64B4D-8FC5-486C-B4B5-C2E0A719E885}" presName="parTx" presStyleLbl="revTx" presStyleIdx="2" presStyleCnt="4">
        <dgm:presLayoutVars>
          <dgm:chMax val="0"/>
          <dgm:chPref val="0"/>
        </dgm:presLayoutVars>
      </dgm:prSet>
      <dgm:spPr/>
    </dgm:pt>
    <dgm:pt modelId="{51139834-8698-42D5-A516-495AAA6B7BA9}" type="pres">
      <dgm:prSet presAssocID="{569FB9E4-1098-49C3-99A1-8BF953289526}" presName="sibTrans" presStyleCnt="0"/>
      <dgm:spPr/>
    </dgm:pt>
    <dgm:pt modelId="{D3936139-781E-4BB8-8505-9B87D45CD14D}" type="pres">
      <dgm:prSet presAssocID="{430E8A13-7E34-49D5-B196-19FD4F520108}" presName="compNode" presStyleCnt="0"/>
      <dgm:spPr/>
    </dgm:pt>
    <dgm:pt modelId="{A0C19450-C7B7-4579-A7F0-41157037ED84}" type="pres">
      <dgm:prSet presAssocID="{430E8A13-7E34-49D5-B196-19FD4F520108}" presName="bgRect" presStyleLbl="bgShp" presStyleIdx="3" presStyleCnt="4"/>
      <dgm:spPr/>
    </dgm:pt>
    <dgm:pt modelId="{47382430-E2B2-4366-9038-598E99BF69E1}" type="pres">
      <dgm:prSet presAssocID="{430E8A13-7E34-49D5-B196-19FD4F52010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agnifying glass"/>
        </a:ext>
      </dgm:extLst>
    </dgm:pt>
    <dgm:pt modelId="{E81FF6EC-351C-4BBB-B005-9BEB042514BA}" type="pres">
      <dgm:prSet presAssocID="{430E8A13-7E34-49D5-B196-19FD4F520108}" presName="spaceRect" presStyleCnt="0"/>
      <dgm:spPr/>
    </dgm:pt>
    <dgm:pt modelId="{33B65039-FCEE-481C-9F50-772823C253A6}" type="pres">
      <dgm:prSet presAssocID="{430E8A13-7E34-49D5-B196-19FD4F520108}" presName="parTx" presStyleLbl="revTx" presStyleIdx="3" presStyleCnt="4">
        <dgm:presLayoutVars>
          <dgm:chMax val="0"/>
          <dgm:chPref val="0"/>
        </dgm:presLayoutVars>
      </dgm:prSet>
      <dgm:spPr/>
    </dgm:pt>
  </dgm:ptLst>
  <dgm:cxnLst>
    <dgm:cxn modelId="{A23BC906-AB0A-47D0-A7C3-705284CA91FE}" type="presOf" srcId="{CE063629-E84C-45B8-8586-4AB1E2644C95}" destId="{3D61BB24-9CF4-41EE-BDA8-2B7DCC58DDA4}" srcOrd="0" destOrd="0" presId="urn:microsoft.com/office/officeart/2018/2/layout/IconVerticalSolidList"/>
    <dgm:cxn modelId="{FF251237-EF78-4EA7-BBB2-1B1A71788396}" srcId="{62650FB2-D571-4263-A7E4-53327CFA1CE1}" destId="{430E8A13-7E34-49D5-B196-19FD4F520108}" srcOrd="3" destOrd="0" parTransId="{F062F9F9-8F6E-406F-9EBB-E60925651067}" sibTransId="{C5DB4617-AFC1-4393-8170-2183B19D91EB}"/>
    <dgm:cxn modelId="{5D726E42-ED5A-4B35-95B4-917947E58245}" type="presOf" srcId="{430E8A13-7E34-49D5-B196-19FD4F520108}" destId="{33B65039-FCEE-481C-9F50-772823C253A6}" srcOrd="0" destOrd="0" presId="urn:microsoft.com/office/officeart/2018/2/layout/IconVerticalSolidList"/>
    <dgm:cxn modelId="{9A894943-5F82-4848-82A5-75E2BACB1E36}" srcId="{62650FB2-D571-4263-A7E4-53327CFA1CE1}" destId="{34A726A1-B2ED-464E-B90B-D5A37F7AF8F0}" srcOrd="1" destOrd="0" parTransId="{84EDF6FA-3D38-4614-94DC-E5BFA741DCC0}" sibTransId="{489475DE-D13A-4320-8B98-2D3B99ED9543}"/>
    <dgm:cxn modelId="{22496A57-368C-4ECB-A9BA-9E20A457600A}" type="presOf" srcId="{B8D64B4D-8FC5-486C-B4B5-C2E0A719E885}" destId="{CBF8854C-280A-4A7C-BC85-C4B99B14FAFB}" srcOrd="0" destOrd="0" presId="urn:microsoft.com/office/officeart/2018/2/layout/IconVerticalSolidList"/>
    <dgm:cxn modelId="{8A981DA7-2E4D-421C-B50E-B8032C91028E}" type="presOf" srcId="{62650FB2-D571-4263-A7E4-53327CFA1CE1}" destId="{4CC7676A-965B-4974-8EAF-00FC9411D126}" srcOrd="0" destOrd="0" presId="urn:microsoft.com/office/officeart/2018/2/layout/IconVerticalSolidList"/>
    <dgm:cxn modelId="{24C5AFC1-BEB2-440F-8E1B-0171F48BAE65}" srcId="{62650FB2-D571-4263-A7E4-53327CFA1CE1}" destId="{B8D64B4D-8FC5-486C-B4B5-C2E0A719E885}" srcOrd="2" destOrd="0" parTransId="{5D5EF347-AC87-4E3F-A088-C70E3CE5130E}" sibTransId="{569FB9E4-1098-49C3-99A1-8BF953289526}"/>
    <dgm:cxn modelId="{3F0899CF-0117-4F17-8C2E-6533E1244FC9}" srcId="{62650FB2-D571-4263-A7E4-53327CFA1CE1}" destId="{CE063629-E84C-45B8-8586-4AB1E2644C95}" srcOrd="0" destOrd="0" parTransId="{B599A8C5-52AA-4BAE-B895-B6D28172E91A}" sibTransId="{AB888EE0-8E75-44E9-B731-7EDA95A980B6}"/>
    <dgm:cxn modelId="{27F0DECF-383B-4BCE-81BE-B1DC94BF8A97}" type="presOf" srcId="{34A726A1-B2ED-464E-B90B-D5A37F7AF8F0}" destId="{BDF1CA4A-6B4D-43CE-8F2F-C8F977754000}" srcOrd="0" destOrd="0" presId="urn:microsoft.com/office/officeart/2018/2/layout/IconVerticalSolidList"/>
    <dgm:cxn modelId="{945A69A9-77DA-4101-9F01-E863D2E5E01A}" type="presParOf" srcId="{4CC7676A-965B-4974-8EAF-00FC9411D126}" destId="{10DF40E1-45FE-4507-96DF-C589C3A69976}" srcOrd="0" destOrd="0" presId="urn:microsoft.com/office/officeart/2018/2/layout/IconVerticalSolidList"/>
    <dgm:cxn modelId="{38C9674B-815D-435E-9D0E-3F726A48252E}" type="presParOf" srcId="{10DF40E1-45FE-4507-96DF-C589C3A69976}" destId="{A1E9E93B-BFA4-4067-9737-47447F82024A}" srcOrd="0" destOrd="0" presId="urn:microsoft.com/office/officeart/2018/2/layout/IconVerticalSolidList"/>
    <dgm:cxn modelId="{0BAE8749-B71F-4123-BBF8-CA76CD97856A}" type="presParOf" srcId="{10DF40E1-45FE-4507-96DF-C589C3A69976}" destId="{D9DECFBE-22A5-4B9B-96F9-F95CE1B813F9}" srcOrd="1" destOrd="0" presId="urn:microsoft.com/office/officeart/2018/2/layout/IconVerticalSolidList"/>
    <dgm:cxn modelId="{FBFF9B2E-A9CD-4A58-81EA-D2820851471C}" type="presParOf" srcId="{10DF40E1-45FE-4507-96DF-C589C3A69976}" destId="{C93B7400-AA2B-46CC-845C-87C2764102E2}" srcOrd="2" destOrd="0" presId="urn:microsoft.com/office/officeart/2018/2/layout/IconVerticalSolidList"/>
    <dgm:cxn modelId="{EC431235-2F0F-4500-826B-0182D90153BC}" type="presParOf" srcId="{10DF40E1-45FE-4507-96DF-C589C3A69976}" destId="{3D61BB24-9CF4-41EE-BDA8-2B7DCC58DDA4}" srcOrd="3" destOrd="0" presId="urn:microsoft.com/office/officeart/2018/2/layout/IconVerticalSolidList"/>
    <dgm:cxn modelId="{1DFECEFE-3D18-4A56-B62B-32B7188CA543}" type="presParOf" srcId="{4CC7676A-965B-4974-8EAF-00FC9411D126}" destId="{60C5D855-F7A5-4CAD-9B17-1A6D127CB74D}" srcOrd="1" destOrd="0" presId="urn:microsoft.com/office/officeart/2018/2/layout/IconVerticalSolidList"/>
    <dgm:cxn modelId="{DC416683-0CDF-42E5-8DF6-1A41DFA2C0B0}" type="presParOf" srcId="{4CC7676A-965B-4974-8EAF-00FC9411D126}" destId="{11773366-5845-4A92-B87B-41ECC7A7B58E}" srcOrd="2" destOrd="0" presId="urn:microsoft.com/office/officeart/2018/2/layout/IconVerticalSolidList"/>
    <dgm:cxn modelId="{36185FEE-CA0E-4AD9-8F89-E04177178F03}" type="presParOf" srcId="{11773366-5845-4A92-B87B-41ECC7A7B58E}" destId="{5BEFE7E5-B7B6-406E-B940-63C688CDE113}" srcOrd="0" destOrd="0" presId="urn:microsoft.com/office/officeart/2018/2/layout/IconVerticalSolidList"/>
    <dgm:cxn modelId="{09F05093-C990-4607-9E2E-3A9AB54BA428}" type="presParOf" srcId="{11773366-5845-4A92-B87B-41ECC7A7B58E}" destId="{799AF3CB-F69C-4541-9676-A1026BCADF09}" srcOrd="1" destOrd="0" presId="urn:microsoft.com/office/officeart/2018/2/layout/IconVerticalSolidList"/>
    <dgm:cxn modelId="{E3A5B673-CB0D-4129-A749-0CB11891FD01}" type="presParOf" srcId="{11773366-5845-4A92-B87B-41ECC7A7B58E}" destId="{BA52A12E-566B-4B0E-9C20-A3A114F6BA9F}" srcOrd="2" destOrd="0" presId="urn:microsoft.com/office/officeart/2018/2/layout/IconVerticalSolidList"/>
    <dgm:cxn modelId="{001E73D5-FC3C-4219-A548-A2FC97868027}" type="presParOf" srcId="{11773366-5845-4A92-B87B-41ECC7A7B58E}" destId="{BDF1CA4A-6B4D-43CE-8F2F-C8F977754000}" srcOrd="3" destOrd="0" presId="urn:microsoft.com/office/officeart/2018/2/layout/IconVerticalSolidList"/>
    <dgm:cxn modelId="{6BFA40B3-A994-43E4-9DA3-FAA70B47B471}" type="presParOf" srcId="{4CC7676A-965B-4974-8EAF-00FC9411D126}" destId="{B44888DF-AEEA-4A15-B247-38F3119001FD}" srcOrd="3" destOrd="0" presId="urn:microsoft.com/office/officeart/2018/2/layout/IconVerticalSolidList"/>
    <dgm:cxn modelId="{2E38A4EE-3695-4C1B-8957-84F51BDF0887}" type="presParOf" srcId="{4CC7676A-965B-4974-8EAF-00FC9411D126}" destId="{51B5B127-CDFD-4584-89EC-3B975C1143D6}" srcOrd="4" destOrd="0" presId="urn:microsoft.com/office/officeart/2018/2/layout/IconVerticalSolidList"/>
    <dgm:cxn modelId="{D5ACF01F-A438-4722-B590-9D9160129665}" type="presParOf" srcId="{51B5B127-CDFD-4584-89EC-3B975C1143D6}" destId="{E24CBCBF-6E67-4166-8DEF-D45B2857048E}" srcOrd="0" destOrd="0" presId="urn:microsoft.com/office/officeart/2018/2/layout/IconVerticalSolidList"/>
    <dgm:cxn modelId="{442EF2E8-E8D3-40A1-865F-89B43BD7D107}" type="presParOf" srcId="{51B5B127-CDFD-4584-89EC-3B975C1143D6}" destId="{C831D194-08FF-4F8A-8176-4140880F0CA0}" srcOrd="1" destOrd="0" presId="urn:microsoft.com/office/officeart/2018/2/layout/IconVerticalSolidList"/>
    <dgm:cxn modelId="{2A25AECB-075D-4513-BA90-3BC8A4BDD1A1}" type="presParOf" srcId="{51B5B127-CDFD-4584-89EC-3B975C1143D6}" destId="{AFAABF87-F093-4BB4-A75D-9F08E79F01C4}" srcOrd="2" destOrd="0" presId="urn:microsoft.com/office/officeart/2018/2/layout/IconVerticalSolidList"/>
    <dgm:cxn modelId="{B286C470-F2C8-42CC-B784-17F81272FBB6}" type="presParOf" srcId="{51B5B127-CDFD-4584-89EC-3B975C1143D6}" destId="{CBF8854C-280A-4A7C-BC85-C4B99B14FAFB}" srcOrd="3" destOrd="0" presId="urn:microsoft.com/office/officeart/2018/2/layout/IconVerticalSolidList"/>
    <dgm:cxn modelId="{A40D4ABC-055B-4B6A-8B9E-60DA29C07FB8}" type="presParOf" srcId="{4CC7676A-965B-4974-8EAF-00FC9411D126}" destId="{51139834-8698-42D5-A516-495AAA6B7BA9}" srcOrd="5" destOrd="0" presId="urn:microsoft.com/office/officeart/2018/2/layout/IconVerticalSolidList"/>
    <dgm:cxn modelId="{6C6FF672-26FC-42B5-8111-7C76D1F1DC23}" type="presParOf" srcId="{4CC7676A-965B-4974-8EAF-00FC9411D126}" destId="{D3936139-781E-4BB8-8505-9B87D45CD14D}" srcOrd="6" destOrd="0" presId="urn:microsoft.com/office/officeart/2018/2/layout/IconVerticalSolidList"/>
    <dgm:cxn modelId="{4B5E912C-4D44-40D0-8FA9-5545F61138BA}" type="presParOf" srcId="{D3936139-781E-4BB8-8505-9B87D45CD14D}" destId="{A0C19450-C7B7-4579-A7F0-41157037ED84}" srcOrd="0" destOrd="0" presId="urn:microsoft.com/office/officeart/2018/2/layout/IconVerticalSolidList"/>
    <dgm:cxn modelId="{A8FB398F-52A3-4F4E-BB2D-9C065D95888A}" type="presParOf" srcId="{D3936139-781E-4BB8-8505-9B87D45CD14D}" destId="{47382430-E2B2-4366-9038-598E99BF69E1}" srcOrd="1" destOrd="0" presId="urn:microsoft.com/office/officeart/2018/2/layout/IconVerticalSolidList"/>
    <dgm:cxn modelId="{FFE85216-D0DA-48A7-AD39-A1D00C93F2B9}" type="presParOf" srcId="{D3936139-781E-4BB8-8505-9B87D45CD14D}" destId="{E81FF6EC-351C-4BBB-B005-9BEB042514BA}" srcOrd="2" destOrd="0" presId="urn:microsoft.com/office/officeart/2018/2/layout/IconVerticalSolidList"/>
    <dgm:cxn modelId="{BBD5D3DD-A3AF-4DB2-966C-9BABF9D8F696}" type="presParOf" srcId="{D3936139-781E-4BB8-8505-9B87D45CD14D}" destId="{33B65039-FCEE-481C-9F50-772823C253A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FE0967F-E13D-4769-9C11-02C8B24D3A33}" type="doc">
      <dgm:prSet loTypeId="urn:microsoft.com/office/officeart/2005/8/layout/default" loCatId="list" qsTypeId="urn:microsoft.com/office/officeart/2005/8/quickstyle/simple4" qsCatId="simple" csTypeId="urn:microsoft.com/office/officeart/2005/8/colors/accent1_2" csCatId="accent1"/>
      <dgm:spPr/>
      <dgm:t>
        <a:bodyPr/>
        <a:lstStyle/>
        <a:p>
          <a:endParaRPr lang="en-US"/>
        </a:p>
      </dgm:t>
    </dgm:pt>
    <dgm:pt modelId="{6118BF4C-ABF4-4647-92CE-E2EC53A7829D}">
      <dgm:prSet/>
      <dgm:spPr/>
      <dgm:t>
        <a:bodyPr/>
        <a:lstStyle/>
        <a:p>
          <a:r>
            <a:rPr lang="en-GB" b="1"/>
            <a:t>Any young person can be at risk.</a:t>
          </a:r>
          <a:endParaRPr lang="en-US"/>
        </a:p>
      </dgm:t>
    </dgm:pt>
    <dgm:pt modelId="{2282BCBA-E6CA-484B-9767-887A10DDD6DA}" type="parTrans" cxnId="{5D972C82-6939-4870-BB45-D983E76787F3}">
      <dgm:prSet/>
      <dgm:spPr/>
      <dgm:t>
        <a:bodyPr/>
        <a:lstStyle/>
        <a:p>
          <a:endParaRPr lang="en-US"/>
        </a:p>
      </dgm:t>
    </dgm:pt>
    <dgm:pt modelId="{647D0102-E612-4A28-9835-77E2C4799CD3}" type="sibTrans" cxnId="{5D972C82-6939-4870-BB45-D983E76787F3}">
      <dgm:prSet/>
      <dgm:spPr/>
      <dgm:t>
        <a:bodyPr/>
        <a:lstStyle/>
        <a:p>
          <a:endParaRPr lang="en-US"/>
        </a:p>
      </dgm:t>
    </dgm:pt>
    <dgm:pt modelId="{DF3A7EF6-E141-4E1E-9F53-2C41A4ABCF00}">
      <dgm:prSet/>
      <dgm:spPr/>
      <dgm:t>
        <a:bodyPr/>
        <a:lstStyle/>
        <a:p>
          <a:r>
            <a:rPr lang="en-GB"/>
            <a:t>Going missing</a:t>
          </a:r>
          <a:endParaRPr lang="en-US"/>
        </a:p>
      </dgm:t>
    </dgm:pt>
    <dgm:pt modelId="{A8A92D85-AC5F-44B6-BE92-BF34B2A40AEC}" type="parTrans" cxnId="{BEF5674A-D531-4C94-B8A0-020477898253}">
      <dgm:prSet/>
      <dgm:spPr/>
      <dgm:t>
        <a:bodyPr/>
        <a:lstStyle/>
        <a:p>
          <a:endParaRPr lang="en-US"/>
        </a:p>
      </dgm:t>
    </dgm:pt>
    <dgm:pt modelId="{D8E402F0-7EC0-4963-9625-58A1276F1E86}" type="sibTrans" cxnId="{BEF5674A-D531-4C94-B8A0-020477898253}">
      <dgm:prSet/>
      <dgm:spPr/>
      <dgm:t>
        <a:bodyPr/>
        <a:lstStyle/>
        <a:p>
          <a:endParaRPr lang="en-US"/>
        </a:p>
      </dgm:t>
    </dgm:pt>
    <dgm:pt modelId="{9F71B43F-7B89-4EBD-8B5A-0D509B934862}">
      <dgm:prSet/>
      <dgm:spPr/>
      <dgm:t>
        <a:bodyPr/>
        <a:lstStyle/>
        <a:p>
          <a:r>
            <a:rPr lang="en-GB"/>
            <a:t>Chaotic homelife, domestic abuse</a:t>
          </a:r>
          <a:endParaRPr lang="en-US"/>
        </a:p>
      </dgm:t>
    </dgm:pt>
    <dgm:pt modelId="{B9A2F0FE-7056-4503-9DF7-C7FA1E14AC22}" type="parTrans" cxnId="{A50DE9AA-AD19-4469-BD78-D0E9964F61AD}">
      <dgm:prSet/>
      <dgm:spPr/>
      <dgm:t>
        <a:bodyPr/>
        <a:lstStyle/>
        <a:p>
          <a:endParaRPr lang="en-US"/>
        </a:p>
      </dgm:t>
    </dgm:pt>
    <dgm:pt modelId="{BC10A088-6573-4B48-9767-31D65FE7B989}" type="sibTrans" cxnId="{A50DE9AA-AD19-4469-BD78-D0E9964F61AD}">
      <dgm:prSet/>
      <dgm:spPr/>
      <dgm:t>
        <a:bodyPr/>
        <a:lstStyle/>
        <a:p>
          <a:endParaRPr lang="en-US"/>
        </a:p>
      </dgm:t>
    </dgm:pt>
    <dgm:pt modelId="{4B217610-CB40-43B6-970F-1CD360884226}">
      <dgm:prSet/>
      <dgm:spPr/>
      <dgm:t>
        <a:bodyPr/>
        <a:lstStyle/>
        <a:p>
          <a:r>
            <a:rPr lang="en-GB"/>
            <a:t>Parents with addiction problems</a:t>
          </a:r>
          <a:endParaRPr lang="en-US"/>
        </a:p>
      </dgm:t>
    </dgm:pt>
    <dgm:pt modelId="{531EED92-7B0F-4D1B-865D-5E7E054F8D0E}" type="parTrans" cxnId="{460C758B-8D1C-4289-85C0-A8D4C3AFD471}">
      <dgm:prSet/>
      <dgm:spPr/>
      <dgm:t>
        <a:bodyPr/>
        <a:lstStyle/>
        <a:p>
          <a:endParaRPr lang="en-US"/>
        </a:p>
      </dgm:t>
    </dgm:pt>
    <dgm:pt modelId="{E883E2DF-4D4C-4643-9308-CCFD72F14156}" type="sibTrans" cxnId="{460C758B-8D1C-4289-85C0-A8D4C3AFD471}">
      <dgm:prSet/>
      <dgm:spPr/>
      <dgm:t>
        <a:bodyPr/>
        <a:lstStyle/>
        <a:p>
          <a:endParaRPr lang="en-US"/>
        </a:p>
      </dgm:t>
    </dgm:pt>
    <dgm:pt modelId="{4C8C93F3-D420-47CE-AABE-C3D4580C3BA7}">
      <dgm:prSet/>
      <dgm:spPr/>
      <dgm:t>
        <a:bodyPr/>
        <a:lstStyle/>
        <a:p>
          <a:r>
            <a:rPr lang="en-GB"/>
            <a:t>Parents with health problems</a:t>
          </a:r>
          <a:endParaRPr lang="en-US"/>
        </a:p>
      </dgm:t>
    </dgm:pt>
    <dgm:pt modelId="{788C0D52-0D30-4E97-8E88-DB742E171A2C}" type="parTrans" cxnId="{730F9E17-F5EB-4EC5-BB19-A9920B43A496}">
      <dgm:prSet/>
      <dgm:spPr/>
      <dgm:t>
        <a:bodyPr/>
        <a:lstStyle/>
        <a:p>
          <a:endParaRPr lang="en-US"/>
        </a:p>
      </dgm:t>
    </dgm:pt>
    <dgm:pt modelId="{11C7A187-4721-42F2-A894-D92E786258D5}" type="sibTrans" cxnId="{730F9E17-F5EB-4EC5-BB19-A9920B43A496}">
      <dgm:prSet/>
      <dgm:spPr/>
      <dgm:t>
        <a:bodyPr/>
        <a:lstStyle/>
        <a:p>
          <a:endParaRPr lang="en-US"/>
        </a:p>
      </dgm:t>
    </dgm:pt>
    <dgm:pt modelId="{51E109CD-066D-4F45-AEA3-E22E70133B38}">
      <dgm:prSet/>
      <dgm:spPr/>
      <dgm:t>
        <a:bodyPr/>
        <a:lstStyle/>
        <a:p>
          <a:r>
            <a:rPr lang="en-GB"/>
            <a:t>Bereavement </a:t>
          </a:r>
          <a:endParaRPr lang="en-US"/>
        </a:p>
      </dgm:t>
    </dgm:pt>
    <dgm:pt modelId="{DC3C6B88-D95F-48FA-AB8E-81A7C8211BF7}" type="parTrans" cxnId="{98AE5F83-367B-48D7-87EC-CD3B0B5669C8}">
      <dgm:prSet/>
      <dgm:spPr/>
      <dgm:t>
        <a:bodyPr/>
        <a:lstStyle/>
        <a:p>
          <a:endParaRPr lang="en-US"/>
        </a:p>
      </dgm:t>
    </dgm:pt>
    <dgm:pt modelId="{18EDF4A7-8F91-4F7E-AB3A-967B1887FA74}" type="sibTrans" cxnId="{98AE5F83-367B-48D7-87EC-CD3B0B5669C8}">
      <dgm:prSet/>
      <dgm:spPr/>
      <dgm:t>
        <a:bodyPr/>
        <a:lstStyle/>
        <a:p>
          <a:endParaRPr lang="en-US"/>
        </a:p>
      </dgm:t>
    </dgm:pt>
    <dgm:pt modelId="{45E4C8FF-78E2-4F10-8EEC-8E1BEC6BB8F8}">
      <dgm:prSet/>
      <dgm:spPr/>
      <dgm:t>
        <a:bodyPr/>
        <a:lstStyle/>
        <a:p>
          <a:r>
            <a:rPr lang="en-GB"/>
            <a:t>Mental ill health</a:t>
          </a:r>
          <a:endParaRPr lang="en-US"/>
        </a:p>
      </dgm:t>
    </dgm:pt>
    <dgm:pt modelId="{AE3B074E-30A3-4A75-BB1A-8CC7077FAC13}" type="parTrans" cxnId="{AD61A79F-D17E-48A6-B034-533361B206E2}">
      <dgm:prSet/>
      <dgm:spPr/>
      <dgm:t>
        <a:bodyPr/>
        <a:lstStyle/>
        <a:p>
          <a:endParaRPr lang="en-US"/>
        </a:p>
      </dgm:t>
    </dgm:pt>
    <dgm:pt modelId="{A3A51F80-A8FC-4B9B-A4E1-3F2AD0327D7C}" type="sibTrans" cxnId="{AD61A79F-D17E-48A6-B034-533361B206E2}">
      <dgm:prSet/>
      <dgm:spPr/>
      <dgm:t>
        <a:bodyPr/>
        <a:lstStyle/>
        <a:p>
          <a:endParaRPr lang="en-US"/>
        </a:p>
      </dgm:t>
    </dgm:pt>
    <dgm:pt modelId="{0338B09E-E8CB-49FE-B569-1BABBB78B2A7}">
      <dgm:prSet/>
      <dgm:spPr/>
      <dgm:t>
        <a:bodyPr/>
        <a:lstStyle/>
        <a:p>
          <a:r>
            <a:rPr lang="en-GB"/>
            <a:t>Social / learning difficulties</a:t>
          </a:r>
          <a:endParaRPr lang="en-US"/>
        </a:p>
      </dgm:t>
    </dgm:pt>
    <dgm:pt modelId="{2591AF57-A12E-4B55-B5C8-A10C1422980F}" type="parTrans" cxnId="{CC8CDABA-A2E9-40BE-8985-6345D10BD114}">
      <dgm:prSet/>
      <dgm:spPr/>
      <dgm:t>
        <a:bodyPr/>
        <a:lstStyle/>
        <a:p>
          <a:endParaRPr lang="en-US"/>
        </a:p>
      </dgm:t>
    </dgm:pt>
    <dgm:pt modelId="{C9D24A3B-3FCD-498F-9A9E-88896AD29FEF}" type="sibTrans" cxnId="{CC8CDABA-A2E9-40BE-8985-6345D10BD114}">
      <dgm:prSet/>
      <dgm:spPr/>
      <dgm:t>
        <a:bodyPr/>
        <a:lstStyle/>
        <a:p>
          <a:endParaRPr lang="en-US"/>
        </a:p>
      </dgm:t>
    </dgm:pt>
    <dgm:pt modelId="{54989666-3CB2-463E-B9D3-F69BCDD8C123}" type="pres">
      <dgm:prSet presAssocID="{BFE0967F-E13D-4769-9C11-02C8B24D3A33}" presName="diagram" presStyleCnt="0">
        <dgm:presLayoutVars>
          <dgm:dir/>
          <dgm:resizeHandles val="exact"/>
        </dgm:presLayoutVars>
      </dgm:prSet>
      <dgm:spPr/>
    </dgm:pt>
    <dgm:pt modelId="{F630C84D-A50F-4388-950B-E6ED59BDEB9F}" type="pres">
      <dgm:prSet presAssocID="{6118BF4C-ABF4-4647-92CE-E2EC53A7829D}" presName="node" presStyleLbl="node1" presStyleIdx="0" presStyleCnt="8">
        <dgm:presLayoutVars>
          <dgm:bulletEnabled val="1"/>
        </dgm:presLayoutVars>
      </dgm:prSet>
      <dgm:spPr/>
    </dgm:pt>
    <dgm:pt modelId="{FB2C42FE-EC4A-4A24-864F-C7B4BA3425E6}" type="pres">
      <dgm:prSet presAssocID="{647D0102-E612-4A28-9835-77E2C4799CD3}" presName="sibTrans" presStyleCnt="0"/>
      <dgm:spPr/>
    </dgm:pt>
    <dgm:pt modelId="{A3D5DC03-F283-4AFD-B861-9A127C1B5013}" type="pres">
      <dgm:prSet presAssocID="{DF3A7EF6-E141-4E1E-9F53-2C41A4ABCF00}" presName="node" presStyleLbl="node1" presStyleIdx="1" presStyleCnt="8">
        <dgm:presLayoutVars>
          <dgm:bulletEnabled val="1"/>
        </dgm:presLayoutVars>
      </dgm:prSet>
      <dgm:spPr/>
    </dgm:pt>
    <dgm:pt modelId="{F42C5B46-C96B-4B37-A87D-E1FBB1DBCC68}" type="pres">
      <dgm:prSet presAssocID="{D8E402F0-7EC0-4963-9625-58A1276F1E86}" presName="sibTrans" presStyleCnt="0"/>
      <dgm:spPr/>
    </dgm:pt>
    <dgm:pt modelId="{48D75F7F-B60B-4B81-BFB1-F2030A4539F7}" type="pres">
      <dgm:prSet presAssocID="{9F71B43F-7B89-4EBD-8B5A-0D509B934862}" presName="node" presStyleLbl="node1" presStyleIdx="2" presStyleCnt="8">
        <dgm:presLayoutVars>
          <dgm:bulletEnabled val="1"/>
        </dgm:presLayoutVars>
      </dgm:prSet>
      <dgm:spPr/>
    </dgm:pt>
    <dgm:pt modelId="{A5DD3835-0494-4E5C-89EC-A7B8D223FB81}" type="pres">
      <dgm:prSet presAssocID="{BC10A088-6573-4B48-9767-31D65FE7B989}" presName="sibTrans" presStyleCnt="0"/>
      <dgm:spPr/>
    </dgm:pt>
    <dgm:pt modelId="{40BE9AB7-19AF-4E4C-939E-41F875260C49}" type="pres">
      <dgm:prSet presAssocID="{4B217610-CB40-43B6-970F-1CD360884226}" presName="node" presStyleLbl="node1" presStyleIdx="3" presStyleCnt="8">
        <dgm:presLayoutVars>
          <dgm:bulletEnabled val="1"/>
        </dgm:presLayoutVars>
      </dgm:prSet>
      <dgm:spPr/>
    </dgm:pt>
    <dgm:pt modelId="{3ABCCB76-03F4-48A1-8D25-0D2356E94ED3}" type="pres">
      <dgm:prSet presAssocID="{E883E2DF-4D4C-4643-9308-CCFD72F14156}" presName="sibTrans" presStyleCnt="0"/>
      <dgm:spPr/>
    </dgm:pt>
    <dgm:pt modelId="{19EDEB63-2A9B-4BE4-A7F4-C1A417904174}" type="pres">
      <dgm:prSet presAssocID="{4C8C93F3-D420-47CE-AABE-C3D4580C3BA7}" presName="node" presStyleLbl="node1" presStyleIdx="4" presStyleCnt="8">
        <dgm:presLayoutVars>
          <dgm:bulletEnabled val="1"/>
        </dgm:presLayoutVars>
      </dgm:prSet>
      <dgm:spPr/>
    </dgm:pt>
    <dgm:pt modelId="{19BD6173-EA79-4F84-A6C4-658A608617D0}" type="pres">
      <dgm:prSet presAssocID="{11C7A187-4721-42F2-A894-D92E786258D5}" presName="sibTrans" presStyleCnt="0"/>
      <dgm:spPr/>
    </dgm:pt>
    <dgm:pt modelId="{9D881D03-A785-4936-9A2B-493FBD0EC4CD}" type="pres">
      <dgm:prSet presAssocID="{51E109CD-066D-4F45-AEA3-E22E70133B38}" presName="node" presStyleLbl="node1" presStyleIdx="5" presStyleCnt="8">
        <dgm:presLayoutVars>
          <dgm:bulletEnabled val="1"/>
        </dgm:presLayoutVars>
      </dgm:prSet>
      <dgm:spPr/>
    </dgm:pt>
    <dgm:pt modelId="{3FF6628B-955F-4557-ADD5-5489B2D44A0E}" type="pres">
      <dgm:prSet presAssocID="{18EDF4A7-8F91-4F7E-AB3A-967B1887FA74}" presName="sibTrans" presStyleCnt="0"/>
      <dgm:spPr/>
    </dgm:pt>
    <dgm:pt modelId="{1E9BB08B-2789-4C08-AF58-2534F15A145E}" type="pres">
      <dgm:prSet presAssocID="{45E4C8FF-78E2-4F10-8EEC-8E1BEC6BB8F8}" presName="node" presStyleLbl="node1" presStyleIdx="6" presStyleCnt="8">
        <dgm:presLayoutVars>
          <dgm:bulletEnabled val="1"/>
        </dgm:presLayoutVars>
      </dgm:prSet>
      <dgm:spPr/>
    </dgm:pt>
    <dgm:pt modelId="{57039D00-775D-4678-8CA6-220B1F4462C0}" type="pres">
      <dgm:prSet presAssocID="{A3A51F80-A8FC-4B9B-A4E1-3F2AD0327D7C}" presName="sibTrans" presStyleCnt="0"/>
      <dgm:spPr/>
    </dgm:pt>
    <dgm:pt modelId="{3D52DA8F-E457-4343-85B7-286EDEC47457}" type="pres">
      <dgm:prSet presAssocID="{0338B09E-E8CB-49FE-B569-1BABBB78B2A7}" presName="node" presStyleLbl="node1" presStyleIdx="7" presStyleCnt="8">
        <dgm:presLayoutVars>
          <dgm:bulletEnabled val="1"/>
        </dgm:presLayoutVars>
      </dgm:prSet>
      <dgm:spPr/>
    </dgm:pt>
  </dgm:ptLst>
  <dgm:cxnLst>
    <dgm:cxn modelId="{730F9E17-F5EB-4EC5-BB19-A9920B43A496}" srcId="{BFE0967F-E13D-4769-9C11-02C8B24D3A33}" destId="{4C8C93F3-D420-47CE-AABE-C3D4580C3BA7}" srcOrd="4" destOrd="0" parTransId="{788C0D52-0D30-4E97-8E88-DB742E171A2C}" sibTransId="{11C7A187-4721-42F2-A894-D92E786258D5}"/>
    <dgm:cxn modelId="{7743952F-280F-44DF-A746-9159F9F58BAC}" type="presOf" srcId="{9F71B43F-7B89-4EBD-8B5A-0D509B934862}" destId="{48D75F7F-B60B-4B81-BFB1-F2030A4539F7}" srcOrd="0" destOrd="0" presId="urn:microsoft.com/office/officeart/2005/8/layout/default"/>
    <dgm:cxn modelId="{BEF5674A-D531-4C94-B8A0-020477898253}" srcId="{BFE0967F-E13D-4769-9C11-02C8B24D3A33}" destId="{DF3A7EF6-E141-4E1E-9F53-2C41A4ABCF00}" srcOrd="1" destOrd="0" parTransId="{A8A92D85-AC5F-44B6-BE92-BF34B2A40AEC}" sibTransId="{D8E402F0-7EC0-4963-9625-58A1276F1E86}"/>
    <dgm:cxn modelId="{5D972C82-6939-4870-BB45-D983E76787F3}" srcId="{BFE0967F-E13D-4769-9C11-02C8B24D3A33}" destId="{6118BF4C-ABF4-4647-92CE-E2EC53A7829D}" srcOrd="0" destOrd="0" parTransId="{2282BCBA-E6CA-484B-9767-887A10DDD6DA}" sibTransId="{647D0102-E612-4A28-9835-77E2C4799CD3}"/>
    <dgm:cxn modelId="{98AE5F83-367B-48D7-87EC-CD3B0B5669C8}" srcId="{BFE0967F-E13D-4769-9C11-02C8B24D3A33}" destId="{51E109CD-066D-4F45-AEA3-E22E70133B38}" srcOrd="5" destOrd="0" parTransId="{DC3C6B88-D95F-48FA-AB8E-81A7C8211BF7}" sibTransId="{18EDF4A7-8F91-4F7E-AB3A-967B1887FA74}"/>
    <dgm:cxn modelId="{3B30E785-4336-4D1D-8B3E-D3E73A20BF70}" type="presOf" srcId="{51E109CD-066D-4F45-AEA3-E22E70133B38}" destId="{9D881D03-A785-4936-9A2B-493FBD0EC4CD}" srcOrd="0" destOrd="0" presId="urn:microsoft.com/office/officeart/2005/8/layout/default"/>
    <dgm:cxn modelId="{460C758B-8D1C-4289-85C0-A8D4C3AFD471}" srcId="{BFE0967F-E13D-4769-9C11-02C8B24D3A33}" destId="{4B217610-CB40-43B6-970F-1CD360884226}" srcOrd="3" destOrd="0" parTransId="{531EED92-7B0F-4D1B-865D-5E7E054F8D0E}" sibTransId="{E883E2DF-4D4C-4643-9308-CCFD72F14156}"/>
    <dgm:cxn modelId="{0F866C8C-A438-42D9-8832-D531C27EBCA2}" type="presOf" srcId="{BFE0967F-E13D-4769-9C11-02C8B24D3A33}" destId="{54989666-3CB2-463E-B9D3-F69BCDD8C123}" srcOrd="0" destOrd="0" presId="urn:microsoft.com/office/officeart/2005/8/layout/default"/>
    <dgm:cxn modelId="{AD61A79F-D17E-48A6-B034-533361B206E2}" srcId="{BFE0967F-E13D-4769-9C11-02C8B24D3A33}" destId="{45E4C8FF-78E2-4F10-8EEC-8E1BEC6BB8F8}" srcOrd="6" destOrd="0" parTransId="{AE3B074E-30A3-4A75-BB1A-8CC7077FAC13}" sibTransId="{A3A51F80-A8FC-4B9B-A4E1-3F2AD0327D7C}"/>
    <dgm:cxn modelId="{A50DE9AA-AD19-4469-BD78-D0E9964F61AD}" srcId="{BFE0967F-E13D-4769-9C11-02C8B24D3A33}" destId="{9F71B43F-7B89-4EBD-8B5A-0D509B934862}" srcOrd="2" destOrd="0" parTransId="{B9A2F0FE-7056-4503-9DF7-C7FA1E14AC22}" sibTransId="{BC10A088-6573-4B48-9767-31D65FE7B989}"/>
    <dgm:cxn modelId="{A54D18AF-791C-462F-9C2C-0B4A69A63FA0}" type="presOf" srcId="{6118BF4C-ABF4-4647-92CE-E2EC53A7829D}" destId="{F630C84D-A50F-4388-950B-E6ED59BDEB9F}" srcOrd="0" destOrd="0" presId="urn:microsoft.com/office/officeart/2005/8/layout/default"/>
    <dgm:cxn modelId="{C4D25EB4-7383-42C7-A4C3-C536DBF005BB}" type="presOf" srcId="{DF3A7EF6-E141-4E1E-9F53-2C41A4ABCF00}" destId="{A3D5DC03-F283-4AFD-B861-9A127C1B5013}" srcOrd="0" destOrd="0" presId="urn:microsoft.com/office/officeart/2005/8/layout/default"/>
    <dgm:cxn modelId="{CC8CDABA-A2E9-40BE-8985-6345D10BD114}" srcId="{BFE0967F-E13D-4769-9C11-02C8B24D3A33}" destId="{0338B09E-E8CB-49FE-B569-1BABBB78B2A7}" srcOrd="7" destOrd="0" parTransId="{2591AF57-A12E-4B55-B5C8-A10C1422980F}" sibTransId="{C9D24A3B-3FCD-498F-9A9E-88896AD29FEF}"/>
    <dgm:cxn modelId="{8AAE1EC4-5A86-40FC-B31C-D1F91B80961D}" type="presOf" srcId="{45E4C8FF-78E2-4F10-8EEC-8E1BEC6BB8F8}" destId="{1E9BB08B-2789-4C08-AF58-2534F15A145E}" srcOrd="0" destOrd="0" presId="urn:microsoft.com/office/officeart/2005/8/layout/default"/>
    <dgm:cxn modelId="{F4E328EA-A375-4E5C-B743-5DC6C7EFC193}" type="presOf" srcId="{4C8C93F3-D420-47CE-AABE-C3D4580C3BA7}" destId="{19EDEB63-2A9B-4BE4-A7F4-C1A417904174}" srcOrd="0" destOrd="0" presId="urn:microsoft.com/office/officeart/2005/8/layout/default"/>
    <dgm:cxn modelId="{8E205AEF-CDCB-42D7-A3C1-B12FFE421076}" type="presOf" srcId="{4B217610-CB40-43B6-970F-1CD360884226}" destId="{40BE9AB7-19AF-4E4C-939E-41F875260C49}" srcOrd="0" destOrd="0" presId="urn:microsoft.com/office/officeart/2005/8/layout/default"/>
    <dgm:cxn modelId="{E481A4F6-C5D4-4135-860A-650B536AAD8F}" type="presOf" srcId="{0338B09E-E8CB-49FE-B569-1BABBB78B2A7}" destId="{3D52DA8F-E457-4343-85B7-286EDEC47457}" srcOrd="0" destOrd="0" presId="urn:microsoft.com/office/officeart/2005/8/layout/default"/>
    <dgm:cxn modelId="{94EBA727-A95A-41F0-BECE-19B9EEB81FC2}" type="presParOf" srcId="{54989666-3CB2-463E-B9D3-F69BCDD8C123}" destId="{F630C84D-A50F-4388-950B-E6ED59BDEB9F}" srcOrd="0" destOrd="0" presId="urn:microsoft.com/office/officeart/2005/8/layout/default"/>
    <dgm:cxn modelId="{E93A4D1A-8E03-4466-949D-7D4E6CE30559}" type="presParOf" srcId="{54989666-3CB2-463E-B9D3-F69BCDD8C123}" destId="{FB2C42FE-EC4A-4A24-864F-C7B4BA3425E6}" srcOrd="1" destOrd="0" presId="urn:microsoft.com/office/officeart/2005/8/layout/default"/>
    <dgm:cxn modelId="{B9235635-999B-4294-B6F9-A9AE7B48FD50}" type="presParOf" srcId="{54989666-3CB2-463E-B9D3-F69BCDD8C123}" destId="{A3D5DC03-F283-4AFD-B861-9A127C1B5013}" srcOrd="2" destOrd="0" presId="urn:microsoft.com/office/officeart/2005/8/layout/default"/>
    <dgm:cxn modelId="{8CA60DBF-DD38-451D-85E1-1DF0FB0E2A75}" type="presParOf" srcId="{54989666-3CB2-463E-B9D3-F69BCDD8C123}" destId="{F42C5B46-C96B-4B37-A87D-E1FBB1DBCC68}" srcOrd="3" destOrd="0" presId="urn:microsoft.com/office/officeart/2005/8/layout/default"/>
    <dgm:cxn modelId="{040168E4-DF2A-4D7C-A850-A96C11DCC566}" type="presParOf" srcId="{54989666-3CB2-463E-B9D3-F69BCDD8C123}" destId="{48D75F7F-B60B-4B81-BFB1-F2030A4539F7}" srcOrd="4" destOrd="0" presId="urn:microsoft.com/office/officeart/2005/8/layout/default"/>
    <dgm:cxn modelId="{15E634C6-81F3-40EB-9C53-692EF5FC33E2}" type="presParOf" srcId="{54989666-3CB2-463E-B9D3-F69BCDD8C123}" destId="{A5DD3835-0494-4E5C-89EC-A7B8D223FB81}" srcOrd="5" destOrd="0" presId="urn:microsoft.com/office/officeart/2005/8/layout/default"/>
    <dgm:cxn modelId="{18F3449E-89B1-4BFB-9CCE-D41CFADFCA9A}" type="presParOf" srcId="{54989666-3CB2-463E-B9D3-F69BCDD8C123}" destId="{40BE9AB7-19AF-4E4C-939E-41F875260C49}" srcOrd="6" destOrd="0" presId="urn:microsoft.com/office/officeart/2005/8/layout/default"/>
    <dgm:cxn modelId="{0F40AF4C-C2E0-46A5-9428-E7956849696A}" type="presParOf" srcId="{54989666-3CB2-463E-B9D3-F69BCDD8C123}" destId="{3ABCCB76-03F4-48A1-8D25-0D2356E94ED3}" srcOrd="7" destOrd="0" presId="urn:microsoft.com/office/officeart/2005/8/layout/default"/>
    <dgm:cxn modelId="{8B9472C9-D352-4826-8CF8-F59F3A41D4E8}" type="presParOf" srcId="{54989666-3CB2-463E-B9D3-F69BCDD8C123}" destId="{19EDEB63-2A9B-4BE4-A7F4-C1A417904174}" srcOrd="8" destOrd="0" presId="urn:microsoft.com/office/officeart/2005/8/layout/default"/>
    <dgm:cxn modelId="{FA58B0E2-3C97-4F0D-8A1C-E0DF0B720413}" type="presParOf" srcId="{54989666-3CB2-463E-B9D3-F69BCDD8C123}" destId="{19BD6173-EA79-4F84-A6C4-658A608617D0}" srcOrd="9" destOrd="0" presId="urn:microsoft.com/office/officeart/2005/8/layout/default"/>
    <dgm:cxn modelId="{691513A7-880E-4F84-AB6C-85191505993B}" type="presParOf" srcId="{54989666-3CB2-463E-B9D3-F69BCDD8C123}" destId="{9D881D03-A785-4936-9A2B-493FBD0EC4CD}" srcOrd="10" destOrd="0" presId="urn:microsoft.com/office/officeart/2005/8/layout/default"/>
    <dgm:cxn modelId="{0C81ADA2-2B10-4DC7-971C-76A265F22385}" type="presParOf" srcId="{54989666-3CB2-463E-B9D3-F69BCDD8C123}" destId="{3FF6628B-955F-4557-ADD5-5489B2D44A0E}" srcOrd="11" destOrd="0" presId="urn:microsoft.com/office/officeart/2005/8/layout/default"/>
    <dgm:cxn modelId="{A86ADF38-65ED-4ED1-96B9-ECF59F61564D}" type="presParOf" srcId="{54989666-3CB2-463E-B9D3-F69BCDD8C123}" destId="{1E9BB08B-2789-4C08-AF58-2534F15A145E}" srcOrd="12" destOrd="0" presId="urn:microsoft.com/office/officeart/2005/8/layout/default"/>
    <dgm:cxn modelId="{AA386FEF-4C1D-4B6F-8817-CEE672284B87}" type="presParOf" srcId="{54989666-3CB2-463E-B9D3-F69BCDD8C123}" destId="{57039D00-775D-4678-8CA6-220B1F4462C0}" srcOrd="13" destOrd="0" presId="urn:microsoft.com/office/officeart/2005/8/layout/default"/>
    <dgm:cxn modelId="{25A3FF32-3834-4EE0-A8CC-CF7BE0A6309F}" type="presParOf" srcId="{54989666-3CB2-463E-B9D3-F69BCDD8C123}" destId="{3D52DA8F-E457-4343-85B7-286EDEC47457}" srcOrd="1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13BF0B9-9053-41DF-918A-CF51BC15996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9187370-EB87-4535-92BE-FE89416DBF63}">
      <dgm:prSet/>
      <dgm:spPr/>
      <dgm:t>
        <a:bodyPr/>
        <a:lstStyle/>
        <a:p>
          <a:pPr>
            <a:lnSpc>
              <a:spcPct val="100000"/>
            </a:lnSpc>
          </a:pPr>
          <a:r>
            <a:rPr lang="en-GB" b="0" i="0"/>
            <a:t>Spend a lot more or a lot less time than usual online, texting, gaming or using social media</a:t>
          </a:r>
          <a:endParaRPr lang="en-US"/>
        </a:p>
      </dgm:t>
    </dgm:pt>
    <dgm:pt modelId="{4CF821CB-120D-43E8-93E5-ABFFD694C636}" type="parTrans" cxnId="{63407DD7-389B-4E35-8AE1-E7E4B0BABE8D}">
      <dgm:prSet/>
      <dgm:spPr/>
      <dgm:t>
        <a:bodyPr/>
        <a:lstStyle/>
        <a:p>
          <a:endParaRPr lang="en-US"/>
        </a:p>
      </dgm:t>
    </dgm:pt>
    <dgm:pt modelId="{46732F4E-725F-4590-B163-C52B4858991E}" type="sibTrans" cxnId="{63407DD7-389B-4E35-8AE1-E7E4B0BABE8D}">
      <dgm:prSet/>
      <dgm:spPr/>
      <dgm:t>
        <a:bodyPr/>
        <a:lstStyle/>
        <a:p>
          <a:endParaRPr lang="en-US"/>
        </a:p>
      </dgm:t>
    </dgm:pt>
    <dgm:pt modelId="{4405E8FE-900F-4062-91F3-2D9475B95FC4}">
      <dgm:prSet/>
      <dgm:spPr/>
      <dgm:t>
        <a:bodyPr/>
        <a:lstStyle/>
        <a:p>
          <a:pPr>
            <a:lnSpc>
              <a:spcPct val="100000"/>
            </a:lnSpc>
          </a:pPr>
          <a:r>
            <a:rPr lang="en-GB"/>
            <a:t>S</a:t>
          </a:r>
          <a:r>
            <a:rPr lang="en-GB" b="0" i="0"/>
            <a:t>eem distant, upset or angry after using the internet or texting</a:t>
          </a:r>
          <a:endParaRPr lang="en-US"/>
        </a:p>
      </dgm:t>
    </dgm:pt>
    <dgm:pt modelId="{EFF7441F-CDAD-407E-A4A0-A72724027198}" type="parTrans" cxnId="{4063EC43-F42C-4C55-BEB8-0A28492F8DEC}">
      <dgm:prSet/>
      <dgm:spPr/>
      <dgm:t>
        <a:bodyPr/>
        <a:lstStyle/>
        <a:p>
          <a:endParaRPr lang="en-US"/>
        </a:p>
      </dgm:t>
    </dgm:pt>
    <dgm:pt modelId="{2DD3499E-933F-497A-9465-0410B9E46D03}" type="sibTrans" cxnId="{4063EC43-F42C-4C55-BEB8-0A28492F8DEC}">
      <dgm:prSet/>
      <dgm:spPr/>
      <dgm:t>
        <a:bodyPr/>
        <a:lstStyle/>
        <a:p>
          <a:endParaRPr lang="en-US"/>
        </a:p>
      </dgm:t>
    </dgm:pt>
    <dgm:pt modelId="{D0E22893-22FF-4E00-B060-6BCD5C07CFD2}">
      <dgm:prSet/>
      <dgm:spPr/>
      <dgm:t>
        <a:bodyPr/>
        <a:lstStyle/>
        <a:p>
          <a:pPr>
            <a:lnSpc>
              <a:spcPct val="100000"/>
            </a:lnSpc>
          </a:pPr>
          <a:r>
            <a:rPr lang="en-GB" b="0" i="0"/>
            <a:t>Be secretive about who they're talking to and what they're doing online or on their mobile phone</a:t>
          </a:r>
          <a:endParaRPr lang="en-US"/>
        </a:p>
      </dgm:t>
    </dgm:pt>
    <dgm:pt modelId="{048E313B-C0F0-4F97-906F-FC72FFCB0925}" type="parTrans" cxnId="{20A3AA8F-3B5C-4791-B0DF-3BDD4FE54EF6}">
      <dgm:prSet/>
      <dgm:spPr/>
      <dgm:t>
        <a:bodyPr/>
        <a:lstStyle/>
        <a:p>
          <a:endParaRPr lang="en-US"/>
        </a:p>
      </dgm:t>
    </dgm:pt>
    <dgm:pt modelId="{F5E2BD64-CF63-4FCB-BDFB-B3B81C1E3E8F}" type="sibTrans" cxnId="{20A3AA8F-3B5C-4791-B0DF-3BDD4FE54EF6}">
      <dgm:prSet/>
      <dgm:spPr/>
      <dgm:t>
        <a:bodyPr/>
        <a:lstStyle/>
        <a:p>
          <a:endParaRPr lang="en-US"/>
        </a:p>
      </dgm:t>
    </dgm:pt>
    <dgm:pt modelId="{16B2856F-88E8-4185-9623-D015DA21A14C}">
      <dgm:prSet/>
      <dgm:spPr/>
      <dgm:t>
        <a:bodyPr/>
        <a:lstStyle/>
        <a:p>
          <a:pPr>
            <a:lnSpc>
              <a:spcPct val="100000"/>
            </a:lnSpc>
          </a:pPr>
          <a:r>
            <a:rPr lang="en-GB" b="0" i="0" dirty="0"/>
            <a:t>Have lots of new phone numbers, texts or email addresses on their mobile phone, laptop or tablet </a:t>
          </a:r>
          <a:endParaRPr lang="en-US" dirty="0"/>
        </a:p>
      </dgm:t>
    </dgm:pt>
    <dgm:pt modelId="{DED7BA26-6EED-4ADE-9F44-D4B72FE3E275}" type="parTrans" cxnId="{F04F1D89-1DD6-4869-A9BA-29771F631A4D}">
      <dgm:prSet/>
      <dgm:spPr/>
      <dgm:t>
        <a:bodyPr/>
        <a:lstStyle/>
        <a:p>
          <a:endParaRPr lang="en-US"/>
        </a:p>
      </dgm:t>
    </dgm:pt>
    <dgm:pt modelId="{25654169-E72C-44A1-8631-B32F85AA7B9C}" type="sibTrans" cxnId="{F04F1D89-1DD6-4869-A9BA-29771F631A4D}">
      <dgm:prSet/>
      <dgm:spPr/>
      <dgm:t>
        <a:bodyPr/>
        <a:lstStyle/>
        <a:p>
          <a:endParaRPr lang="en-US"/>
        </a:p>
      </dgm:t>
    </dgm:pt>
    <dgm:pt modelId="{BF736C8F-605B-4464-920E-B9D9CA908BCF}" type="pres">
      <dgm:prSet presAssocID="{013BF0B9-9053-41DF-918A-CF51BC159969}" presName="root" presStyleCnt="0">
        <dgm:presLayoutVars>
          <dgm:dir/>
          <dgm:resizeHandles val="exact"/>
        </dgm:presLayoutVars>
      </dgm:prSet>
      <dgm:spPr/>
    </dgm:pt>
    <dgm:pt modelId="{75BD8A37-71B2-4188-912E-DF2A0870FDEC}" type="pres">
      <dgm:prSet presAssocID="{E9187370-EB87-4535-92BE-FE89416DBF63}" presName="compNode" presStyleCnt="0"/>
      <dgm:spPr/>
    </dgm:pt>
    <dgm:pt modelId="{9A2A9FD7-081C-4E4F-B198-4E4145F33BCB}" type="pres">
      <dgm:prSet presAssocID="{E9187370-EB87-4535-92BE-FE89416DBF63}" presName="bgRect" presStyleLbl="bgShp" presStyleIdx="0" presStyleCnt="4"/>
      <dgm:spPr/>
    </dgm:pt>
    <dgm:pt modelId="{2295CD55-76D6-4175-9E77-5A3234B02359}" type="pres">
      <dgm:prSet presAssocID="{E9187370-EB87-4535-92BE-FE89416DBF6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ame controller"/>
        </a:ext>
      </dgm:extLst>
    </dgm:pt>
    <dgm:pt modelId="{D292B594-E329-4B15-B9EE-DD6AE36FC8F2}" type="pres">
      <dgm:prSet presAssocID="{E9187370-EB87-4535-92BE-FE89416DBF63}" presName="spaceRect" presStyleCnt="0"/>
      <dgm:spPr/>
    </dgm:pt>
    <dgm:pt modelId="{2CC4AEBB-3202-48F8-9DFC-31536D3169BE}" type="pres">
      <dgm:prSet presAssocID="{E9187370-EB87-4535-92BE-FE89416DBF63}" presName="parTx" presStyleLbl="revTx" presStyleIdx="0" presStyleCnt="4">
        <dgm:presLayoutVars>
          <dgm:chMax val="0"/>
          <dgm:chPref val="0"/>
        </dgm:presLayoutVars>
      </dgm:prSet>
      <dgm:spPr/>
    </dgm:pt>
    <dgm:pt modelId="{DC420C28-8839-48AF-AC72-F45A80F67690}" type="pres">
      <dgm:prSet presAssocID="{46732F4E-725F-4590-B163-C52B4858991E}" presName="sibTrans" presStyleCnt="0"/>
      <dgm:spPr/>
    </dgm:pt>
    <dgm:pt modelId="{DC1044EF-0D05-41D3-B8F0-0E7EEA1FAEF7}" type="pres">
      <dgm:prSet presAssocID="{4405E8FE-900F-4062-91F3-2D9475B95FC4}" presName="compNode" presStyleCnt="0"/>
      <dgm:spPr/>
    </dgm:pt>
    <dgm:pt modelId="{3BC11832-6F47-434D-9C60-4688E7C14787}" type="pres">
      <dgm:prSet presAssocID="{4405E8FE-900F-4062-91F3-2D9475B95FC4}" presName="bgRect" presStyleLbl="bgShp" presStyleIdx="1" presStyleCnt="4"/>
      <dgm:spPr/>
    </dgm:pt>
    <dgm:pt modelId="{45B814F0-0005-487A-9D77-392174DB65BC}" type="pres">
      <dgm:prSet presAssocID="{4405E8FE-900F-4062-91F3-2D9475B95FC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Angry Face with Solid Fill"/>
        </a:ext>
      </dgm:extLst>
    </dgm:pt>
    <dgm:pt modelId="{FB97FEB2-4A98-4888-BC2F-E7234A333DBA}" type="pres">
      <dgm:prSet presAssocID="{4405E8FE-900F-4062-91F3-2D9475B95FC4}" presName="spaceRect" presStyleCnt="0"/>
      <dgm:spPr/>
    </dgm:pt>
    <dgm:pt modelId="{2B14A27C-4BD4-4B3E-84A0-A249E6731784}" type="pres">
      <dgm:prSet presAssocID="{4405E8FE-900F-4062-91F3-2D9475B95FC4}" presName="parTx" presStyleLbl="revTx" presStyleIdx="1" presStyleCnt="4">
        <dgm:presLayoutVars>
          <dgm:chMax val="0"/>
          <dgm:chPref val="0"/>
        </dgm:presLayoutVars>
      </dgm:prSet>
      <dgm:spPr/>
    </dgm:pt>
    <dgm:pt modelId="{D1D3DC08-D2E2-44A7-A55C-6F5427757901}" type="pres">
      <dgm:prSet presAssocID="{2DD3499E-933F-497A-9465-0410B9E46D03}" presName="sibTrans" presStyleCnt="0"/>
      <dgm:spPr/>
    </dgm:pt>
    <dgm:pt modelId="{71943796-C53B-450B-94B6-EC39B29FB8A6}" type="pres">
      <dgm:prSet presAssocID="{D0E22893-22FF-4E00-B060-6BCD5C07CFD2}" presName="compNode" presStyleCnt="0"/>
      <dgm:spPr/>
    </dgm:pt>
    <dgm:pt modelId="{929F5733-5F47-4E8B-811C-5640BF9CD6A6}" type="pres">
      <dgm:prSet presAssocID="{D0E22893-22FF-4E00-B060-6BCD5C07CFD2}" presName="bgRect" presStyleLbl="bgShp" presStyleIdx="2" presStyleCnt="4"/>
      <dgm:spPr/>
    </dgm:pt>
    <dgm:pt modelId="{C35E8B4D-F952-4CCE-987B-30DD4F1A9B14}" type="pres">
      <dgm:prSet presAssocID="{D0E22893-22FF-4E00-B060-6BCD5C07CFD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oustache Face with Solid Fill"/>
        </a:ext>
      </dgm:extLst>
    </dgm:pt>
    <dgm:pt modelId="{CF89EFAF-49FE-429F-AE4C-F9B4D9BB106E}" type="pres">
      <dgm:prSet presAssocID="{D0E22893-22FF-4E00-B060-6BCD5C07CFD2}" presName="spaceRect" presStyleCnt="0"/>
      <dgm:spPr/>
    </dgm:pt>
    <dgm:pt modelId="{6EA81381-A6BA-4EC4-979C-3C68AC30EF9B}" type="pres">
      <dgm:prSet presAssocID="{D0E22893-22FF-4E00-B060-6BCD5C07CFD2}" presName="parTx" presStyleLbl="revTx" presStyleIdx="2" presStyleCnt="4">
        <dgm:presLayoutVars>
          <dgm:chMax val="0"/>
          <dgm:chPref val="0"/>
        </dgm:presLayoutVars>
      </dgm:prSet>
      <dgm:spPr/>
    </dgm:pt>
    <dgm:pt modelId="{7F10E0D2-418B-4FD4-9933-00EBB6743C15}" type="pres">
      <dgm:prSet presAssocID="{F5E2BD64-CF63-4FCB-BDFB-B3B81C1E3E8F}" presName="sibTrans" presStyleCnt="0"/>
      <dgm:spPr/>
    </dgm:pt>
    <dgm:pt modelId="{468D2D0B-7C0B-456E-A8A4-402417DF7E43}" type="pres">
      <dgm:prSet presAssocID="{16B2856F-88E8-4185-9623-D015DA21A14C}" presName="compNode" presStyleCnt="0"/>
      <dgm:spPr/>
    </dgm:pt>
    <dgm:pt modelId="{295833AE-CC26-4201-935E-4EBD8A014689}" type="pres">
      <dgm:prSet presAssocID="{16B2856F-88E8-4185-9623-D015DA21A14C}" presName="bgRect" presStyleLbl="bgShp" presStyleIdx="3" presStyleCnt="4"/>
      <dgm:spPr/>
    </dgm:pt>
    <dgm:pt modelId="{D59CCEAE-7E11-4868-8183-EFC3CC302585}" type="pres">
      <dgm:prSet presAssocID="{16B2856F-88E8-4185-9623-D015DA21A14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Laptop"/>
        </a:ext>
      </dgm:extLst>
    </dgm:pt>
    <dgm:pt modelId="{1B74EB21-8819-486C-8D29-80BDF37EBA21}" type="pres">
      <dgm:prSet presAssocID="{16B2856F-88E8-4185-9623-D015DA21A14C}" presName="spaceRect" presStyleCnt="0"/>
      <dgm:spPr/>
    </dgm:pt>
    <dgm:pt modelId="{361CE6A5-E6FD-47EC-A4B4-3E7F51C8F8C0}" type="pres">
      <dgm:prSet presAssocID="{16B2856F-88E8-4185-9623-D015DA21A14C}" presName="parTx" presStyleLbl="revTx" presStyleIdx="3" presStyleCnt="4">
        <dgm:presLayoutVars>
          <dgm:chMax val="0"/>
          <dgm:chPref val="0"/>
        </dgm:presLayoutVars>
      </dgm:prSet>
      <dgm:spPr/>
    </dgm:pt>
  </dgm:ptLst>
  <dgm:cxnLst>
    <dgm:cxn modelId="{6053C430-1238-439F-B12D-FD2B96533D4A}" type="presOf" srcId="{16B2856F-88E8-4185-9623-D015DA21A14C}" destId="{361CE6A5-E6FD-47EC-A4B4-3E7F51C8F8C0}" srcOrd="0" destOrd="0" presId="urn:microsoft.com/office/officeart/2018/2/layout/IconVerticalSolidList"/>
    <dgm:cxn modelId="{4063EC43-F42C-4C55-BEB8-0A28492F8DEC}" srcId="{013BF0B9-9053-41DF-918A-CF51BC159969}" destId="{4405E8FE-900F-4062-91F3-2D9475B95FC4}" srcOrd="1" destOrd="0" parTransId="{EFF7441F-CDAD-407E-A4A0-A72724027198}" sibTransId="{2DD3499E-933F-497A-9465-0410B9E46D03}"/>
    <dgm:cxn modelId="{97C30E71-F8B3-4DE4-8950-93B61076C5EE}" type="presOf" srcId="{E9187370-EB87-4535-92BE-FE89416DBF63}" destId="{2CC4AEBB-3202-48F8-9DFC-31536D3169BE}" srcOrd="0" destOrd="0" presId="urn:microsoft.com/office/officeart/2018/2/layout/IconVerticalSolidList"/>
    <dgm:cxn modelId="{F04F1D89-1DD6-4869-A9BA-29771F631A4D}" srcId="{013BF0B9-9053-41DF-918A-CF51BC159969}" destId="{16B2856F-88E8-4185-9623-D015DA21A14C}" srcOrd="3" destOrd="0" parTransId="{DED7BA26-6EED-4ADE-9F44-D4B72FE3E275}" sibTransId="{25654169-E72C-44A1-8631-B32F85AA7B9C}"/>
    <dgm:cxn modelId="{1CD93D89-CF57-4C3B-8E92-7F3696D1D857}" type="presOf" srcId="{D0E22893-22FF-4E00-B060-6BCD5C07CFD2}" destId="{6EA81381-A6BA-4EC4-979C-3C68AC30EF9B}" srcOrd="0" destOrd="0" presId="urn:microsoft.com/office/officeart/2018/2/layout/IconVerticalSolidList"/>
    <dgm:cxn modelId="{20A3AA8F-3B5C-4791-B0DF-3BDD4FE54EF6}" srcId="{013BF0B9-9053-41DF-918A-CF51BC159969}" destId="{D0E22893-22FF-4E00-B060-6BCD5C07CFD2}" srcOrd="2" destOrd="0" parTransId="{048E313B-C0F0-4F97-906F-FC72FFCB0925}" sibTransId="{F5E2BD64-CF63-4FCB-BDFB-B3B81C1E3E8F}"/>
    <dgm:cxn modelId="{0ACD38A9-F362-4AFE-8CFD-0ABD11867A68}" type="presOf" srcId="{013BF0B9-9053-41DF-918A-CF51BC159969}" destId="{BF736C8F-605B-4464-920E-B9D9CA908BCF}" srcOrd="0" destOrd="0" presId="urn:microsoft.com/office/officeart/2018/2/layout/IconVerticalSolidList"/>
    <dgm:cxn modelId="{4D89D9B9-F4DF-4610-87E1-5FBEF71EC1C9}" type="presOf" srcId="{4405E8FE-900F-4062-91F3-2D9475B95FC4}" destId="{2B14A27C-4BD4-4B3E-84A0-A249E6731784}" srcOrd="0" destOrd="0" presId="urn:microsoft.com/office/officeart/2018/2/layout/IconVerticalSolidList"/>
    <dgm:cxn modelId="{63407DD7-389B-4E35-8AE1-E7E4B0BABE8D}" srcId="{013BF0B9-9053-41DF-918A-CF51BC159969}" destId="{E9187370-EB87-4535-92BE-FE89416DBF63}" srcOrd="0" destOrd="0" parTransId="{4CF821CB-120D-43E8-93E5-ABFFD694C636}" sibTransId="{46732F4E-725F-4590-B163-C52B4858991E}"/>
    <dgm:cxn modelId="{CC1892A9-FA06-4FF4-9BDA-108D2D68B81F}" type="presParOf" srcId="{BF736C8F-605B-4464-920E-B9D9CA908BCF}" destId="{75BD8A37-71B2-4188-912E-DF2A0870FDEC}" srcOrd="0" destOrd="0" presId="urn:microsoft.com/office/officeart/2018/2/layout/IconVerticalSolidList"/>
    <dgm:cxn modelId="{0D281E2C-64C2-497D-9826-588203645B9D}" type="presParOf" srcId="{75BD8A37-71B2-4188-912E-DF2A0870FDEC}" destId="{9A2A9FD7-081C-4E4F-B198-4E4145F33BCB}" srcOrd="0" destOrd="0" presId="urn:microsoft.com/office/officeart/2018/2/layout/IconVerticalSolidList"/>
    <dgm:cxn modelId="{FA3B8FF0-1324-4148-B137-6BD76B62C6D2}" type="presParOf" srcId="{75BD8A37-71B2-4188-912E-DF2A0870FDEC}" destId="{2295CD55-76D6-4175-9E77-5A3234B02359}" srcOrd="1" destOrd="0" presId="urn:microsoft.com/office/officeart/2018/2/layout/IconVerticalSolidList"/>
    <dgm:cxn modelId="{A425A124-F157-49C7-844C-7B0F61715CF5}" type="presParOf" srcId="{75BD8A37-71B2-4188-912E-DF2A0870FDEC}" destId="{D292B594-E329-4B15-B9EE-DD6AE36FC8F2}" srcOrd="2" destOrd="0" presId="urn:microsoft.com/office/officeart/2018/2/layout/IconVerticalSolidList"/>
    <dgm:cxn modelId="{D110AB93-B7F6-44B8-AEA6-60F04AA035E1}" type="presParOf" srcId="{75BD8A37-71B2-4188-912E-DF2A0870FDEC}" destId="{2CC4AEBB-3202-48F8-9DFC-31536D3169BE}" srcOrd="3" destOrd="0" presId="urn:microsoft.com/office/officeart/2018/2/layout/IconVerticalSolidList"/>
    <dgm:cxn modelId="{89080CB5-5DA9-4F24-91BA-BD4ED4A61831}" type="presParOf" srcId="{BF736C8F-605B-4464-920E-B9D9CA908BCF}" destId="{DC420C28-8839-48AF-AC72-F45A80F67690}" srcOrd="1" destOrd="0" presId="urn:microsoft.com/office/officeart/2018/2/layout/IconVerticalSolidList"/>
    <dgm:cxn modelId="{7FAB844E-F214-42A8-941D-E048EB634A4A}" type="presParOf" srcId="{BF736C8F-605B-4464-920E-B9D9CA908BCF}" destId="{DC1044EF-0D05-41D3-B8F0-0E7EEA1FAEF7}" srcOrd="2" destOrd="0" presId="urn:microsoft.com/office/officeart/2018/2/layout/IconVerticalSolidList"/>
    <dgm:cxn modelId="{56389A1D-97C0-4159-8917-948D39F13D23}" type="presParOf" srcId="{DC1044EF-0D05-41D3-B8F0-0E7EEA1FAEF7}" destId="{3BC11832-6F47-434D-9C60-4688E7C14787}" srcOrd="0" destOrd="0" presId="urn:microsoft.com/office/officeart/2018/2/layout/IconVerticalSolidList"/>
    <dgm:cxn modelId="{BB894F43-6F41-4973-BF53-C8A10140765E}" type="presParOf" srcId="{DC1044EF-0D05-41D3-B8F0-0E7EEA1FAEF7}" destId="{45B814F0-0005-487A-9D77-392174DB65BC}" srcOrd="1" destOrd="0" presId="urn:microsoft.com/office/officeart/2018/2/layout/IconVerticalSolidList"/>
    <dgm:cxn modelId="{B458FAE0-B1D0-49B4-8877-1911A2F8DBBE}" type="presParOf" srcId="{DC1044EF-0D05-41D3-B8F0-0E7EEA1FAEF7}" destId="{FB97FEB2-4A98-4888-BC2F-E7234A333DBA}" srcOrd="2" destOrd="0" presId="urn:microsoft.com/office/officeart/2018/2/layout/IconVerticalSolidList"/>
    <dgm:cxn modelId="{66CEA102-EF22-41CD-969B-B21AAEF9C61E}" type="presParOf" srcId="{DC1044EF-0D05-41D3-B8F0-0E7EEA1FAEF7}" destId="{2B14A27C-4BD4-4B3E-84A0-A249E6731784}" srcOrd="3" destOrd="0" presId="urn:microsoft.com/office/officeart/2018/2/layout/IconVerticalSolidList"/>
    <dgm:cxn modelId="{C249471D-DC78-4A75-8CE0-E2B52F984B88}" type="presParOf" srcId="{BF736C8F-605B-4464-920E-B9D9CA908BCF}" destId="{D1D3DC08-D2E2-44A7-A55C-6F5427757901}" srcOrd="3" destOrd="0" presId="urn:microsoft.com/office/officeart/2018/2/layout/IconVerticalSolidList"/>
    <dgm:cxn modelId="{5135A6F7-154D-4249-B491-04F1FBDC9D67}" type="presParOf" srcId="{BF736C8F-605B-4464-920E-B9D9CA908BCF}" destId="{71943796-C53B-450B-94B6-EC39B29FB8A6}" srcOrd="4" destOrd="0" presId="urn:microsoft.com/office/officeart/2018/2/layout/IconVerticalSolidList"/>
    <dgm:cxn modelId="{785CAD67-4778-4071-AA0D-5BF2C6A37918}" type="presParOf" srcId="{71943796-C53B-450B-94B6-EC39B29FB8A6}" destId="{929F5733-5F47-4E8B-811C-5640BF9CD6A6}" srcOrd="0" destOrd="0" presId="urn:microsoft.com/office/officeart/2018/2/layout/IconVerticalSolidList"/>
    <dgm:cxn modelId="{D010F4BE-DCF9-4801-949E-E7052CBC31D5}" type="presParOf" srcId="{71943796-C53B-450B-94B6-EC39B29FB8A6}" destId="{C35E8B4D-F952-4CCE-987B-30DD4F1A9B14}" srcOrd="1" destOrd="0" presId="urn:microsoft.com/office/officeart/2018/2/layout/IconVerticalSolidList"/>
    <dgm:cxn modelId="{ED7EE1DA-D8D7-46FA-949C-9281108A7335}" type="presParOf" srcId="{71943796-C53B-450B-94B6-EC39B29FB8A6}" destId="{CF89EFAF-49FE-429F-AE4C-F9B4D9BB106E}" srcOrd="2" destOrd="0" presId="urn:microsoft.com/office/officeart/2018/2/layout/IconVerticalSolidList"/>
    <dgm:cxn modelId="{9FADB3B6-8BF4-48D0-86C7-82501EA8284C}" type="presParOf" srcId="{71943796-C53B-450B-94B6-EC39B29FB8A6}" destId="{6EA81381-A6BA-4EC4-979C-3C68AC30EF9B}" srcOrd="3" destOrd="0" presId="urn:microsoft.com/office/officeart/2018/2/layout/IconVerticalSolidList"/>
    <dgm:cxn modelId="{532D2144-9056-4531-A5C4-92F41EDAB373}" type="presParOf" srcId="{BF736C8F-605B-4464-920E-B9D9CA908BCF}" destId="{7F10E0D2-418B-4FD4-9933-00EBB6743C15}" srcOrd="5" destOrd="0" presId="urn:microsoft.com/office/officeart/2018/2/layout/IconVerticalSolidList"/>
    <dgm:cxn modelId="{E53E7D3F-BD35-4B41-8BE8-95C28F99A5FE}" type="presParOf" srcId="{BF736C8F-605B-4464-920E-B9D9CA908BCF}" destId="{468D2D0B-7C0B-456E-A8A4-402417DF7E43}" srcOrd="6" destOrd="0" presId="urn:microsoft.com/office/officeart/2018/2/layout/IconVerticalSolidList"/>
    <dgm:cxn modelId="{4394C756-00DE-4D6D-A05B-0E2A2A4346EC}" type="presParOf" srcId="{468D2D0B-7C0B-456E-A8A4-402417DF7E43}" destId="{295833AE-CC26-4201-935E-4EBD8A014689}" srcOrd="0" destOrd="0" presId="urn:microsoft.com/office/officeart/2018/2/layout/IconVerticalSolidList"/>
    <dgm:cxn modelId="{B1404F9B-60B9-4A82-885A-B50D07308289}" type="presParOf" srcId="{468D2D0B-7C0B-456E-A8A4-402417DF7E43}" destId="{D59CCEAE-7E11-4868-8183-EFC3CC302585}" srcOrd="1" destOrd="0" presId="urn:microsoft.com/office/officeart/2018/2/layout/IconVerticalSolidList"/>
    <dgm:cxn modelId="{0092E237-7AD2-47A9-A309-DB2F6271C2F2}" type="presParOf" srcId="{468D2D0B-7C0B-456E-A8A4-402417DF7E43}" destId="{1B74EB21-8819-486C-8D29-80BDF37EBA21}" srcOrd="2" destOrd="0" presId="urn:microsoft.com/office/officeart/2018/2/layout/IconVerticalSolidList"/>
    <dgm:cxn modelId="{C3E4483B-B763-4712-B838-7929BD762E4E}" type="presParOf" srcId="{468D2D0B-7C0B-456E-A8A4-402417DF7E43}" destId="{361CE6A5-E6FD-47EC-A4B4-3E7F51C8F8C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F399BD5-CDFB-4F7A-B9FF-971349F8B68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DC55679-8CEF-4F4A-947E-F76828E17ED1}">
      <dgm:prSet/>
      <dgm:spPr/>
      <dgm:t>
        <a:bodyPr/>
        <a:lstStyle/>
        <a:p>
          <a:r>
            <a:rPr lang="en-GB"/>
            <a:t>P</a:t>
          </a:r>
          <a:r>
            <a:rPr lang="en-GB" b="0" i="0"/>
            <a:t>retending to be younger.</a:t>
          </a:r>
          <a:endParaRPr lang="en-US"/>
        </a:p>
      </dgm:t>
    </dgm:pt>
    <dgm:pt modelId="{EDC485BA-D6B9-4E5B-AE8B-827227FD2C7E}" type="parTrans" cxnId="{DFE04F8A-ADCD-42EE-AFFF-DBB1FE2310C5}">
      <dgm:prSet/>
      <dgm:spPr/>
      <dgm:t>
        <a:bodyPr/>
        <a:lstStyle/>
        <a:p>
          <a:endParaRPr lang="en-US"/>
        </a:p>
      </dgm:t>
    </dgm:pt>
    <dgm:pt modelId="{34B4DF3E-0C69-48A0-A5AF-583579AAC665}" type="sibTrans" cxnId="{DFE04F8A-ADCD-42EE-AFFF-DBB1FE2310C5}">
      <dgm:prSet/>
      <dgm:spPr/>
      <dgm:t>
        <a:bodyPr/>
        <a:lstStyle/>
        <a:p>
          <a:endParaRPr lang="en-US"/>
        </a:p>
      </dgm:t>
    </dgm:pt>
    <dgm:pt modelId="{43A17B49-2638-4BE9-A225-661FBF4124CA}">
      <dgm:prSet/>
      <dgm:spPr/>
      <dgm:t>
        <a:bodyPr/>
        <a:lstStyle/>
        <a:p>
          <a:r>
            <a:rPr lang="en-GB"/>
            <a:t>G</a:t>
          </a:r>
          <a:r>
            <a:rPr lang="en-GB" b="0" i="0"/>
            <a:t>iving advice or showing understanding.</a:t>
          </a:r>
          <a:endParaRPr lang="en-US"/>
        </a:p>
      </dgm:t>
    </dgm:pt>
    <dgm:pt modelId="{DEE51AA1-8A82-4ACC-BBB0-BC14395E5C2E}" type="parTrans" cxnId="{9F84C424-31FA-46B2-8DE4-7B09F3B0016F}">
      <dgm:prSet/>
      <dgm:spPr/>
      <dgm:t>
        <a:bodyPr/>
        <a:lstStyle/>
        <a:p>
          <a:endParaRPr lang="en-US"/>
        </a:p>
      </dgm:t>
    </dgm:pt>
    <dgm:pt modelId="{95F8A875-99EB-45F9-8DA9-EC5E5505E99C}" type="sibTrans" cxnId="{9F84C424-31FA-46B2-8DE4-7B09F3B0016F}">
      <dgm:prSet/>
      <dgm:spPr/>
      <dgm:t>
        <a:bodyPr/>
        <a:lstStyle/>
        <a:p>
          <a:endParaRPr lang="en-US"/>
        </a:p>
      </dgm:t>
    </dgm:pt>
    <dgm:pt modelId="{74611ADA-BADF-4902-A2BD-19A9B558481C}">
      <dgm:prSet/>
      <dgm:spPr/>
      <dgm:t>
        <a:bodyPr/>
        <a:lstStyle/>
        <a:p>
          <a:r>
            <a:rPr lang="en-GB" b="0" i="0"/>
            <a:t>Buying gifts, providing attention.</a:t>
          </a:r>
          <a:endParaRPr lang="en-US"/>
        </a:p>
      </dgm:t>
    </dgm:pt>
    <dgm:pt modelId="{1BEB5C6D-3DCE-459A-8447-C0EBEFB830E0}" type="parTrans" cxnId="{53301A3D-77DA-489C-8AF8-3A257CC08EF1}">
      <dgm:prSet/>
      <dgm:spPr/>
      <dgm:t>
        <a:bodyPr/>
        <a:lstStyle/>
        <a:p>
          <a:endParaRPr lang="en-US"/>
        </a:p>
      </dgm:t>
    </dgm:pt>
    <dgm:pt modelId="{4C862F5D-7637-43FF-B6E5-20FD381CD6D9}" type="sibTrans" cxnId="{53301A3D-77DA-489C-8AF8-3A257CC08EF1}">
      <dgm:prSet/>
      <dgm:spPr/>
      <dgm:t>
        <a:bodyPr/>
        <a:lstStyle/>
        <a:p>
          <a:endParaRPr lang="en-US"/>
        </a:p>
      </dgm:t>
    </dgm:pt>
    <dgm:pt modelId="{71917577-1809-4F5E-BDE9-2AD5A55D312F}">
      <dgm:prSet/>
      <dgm:spPr/>
      <dgm:t>
        <a:bodyPr/>
        <a:lstStyle/>
        <a:p>
          <a:r>
            <a:rPr lang="en-GB"/>
            <a:t>T</a:t>
          </a:r>
          <a:r>
            <a:rPr lang="en-GB" b="0" i="0"/>
            <a:t>aking them on trips, outings or holidays.</a:t>
          </a:r>
          <a:endParaRPr lang="en-US"/>
        </a:p>
      </dgm:t>
    </dgm:pt>
    <dgm:pt modelId="{2605CA2B-1551-4C08-B1B3-FA29F6B36129}" type="parTrans" cxnId="{FC6BECE5-15E7-4109-9C22-6E8B19F6CFAA}">
      <dgm:prSet/>
      <dgm:spPr/>
      <dgm:t>
        <a:bodyPr/>
        <a:lstStyle/>
        <a:p>
          <a:endParaRPr lang="en-US"/>
        </a:p>
      </dgm:t>
    </dgm:pt>
    <dgm:pt modelId="{6FABA4F2-437C-4819-B1AC-A698AD49F001}" type="sibTrans" cxnId="{FC6BECE5-15E7-4109-9C22-6E8B19F6CFAA}">
      <dgm:prSet/>
      <dgm:spPr/>
      <dgm:t>
        <a:bodyPr/>
        <a:lstStyle/>
        <a:p>
          <a:endParaRPr lang="en-US"/>
        </a:p>
      </dgm:t>
    </dgm:pt>
    <dgm:pt modelId="{D79C00D6-B9B1-43FC-B293-BA22404B0422}">
      <dgm:prSet/>
      <dgm:spPr/>
      <dgm:t>
        <a:bodyPr/>
        <a:lstStyle/>
        <a:p>
          <a:r>
            <a:rPr lang="en-GB"/>
            <a:t>Isolation</a:t>
          </a:r>
          <a:endParaRPr lang="en-US"/>
        </a:p>
      </dgm:t>
    </dgm:pt>
    <dgm:pt modelId="{9B8AED03-7968-4866-9A60-25E944A79C84}" type="parTrans" cxnId="{DB10E597-4097-42D2-9944-CD526FB366C6}">
      <dgm:prSet/>
      <dgm:spPr/>
      <dgm:t>
        <a:bodyPr/>
        <a:lstStyle/>
        <a:p>
          <a:endParaRPr lang="en-US"/>
        </a:p>
      </dgm:t>
    </dgm:pt>
    <dgm:pt modelId="{8A731177-E5D7-4041-B3BE-4E156D6B2DDA}" type="sibTrans" cxnId="{DB10E597-4097-42D2-9944-CD526FB366C6}">
      <dgm:prSet/>
      <dgm:spPr/>
      <dgm:t>
        <a:bodyPr/>
        <a:lstStyle/>
        <a:p>
          <a:endParaRPr lang="en-US"/>
        </a:p>
      </dgm:t>
    </dgm:pt>
    <dgm:pt modelId="{BD5FEE76-1810-479A-A9DC-DB40DE515302}">
      <dgm:prSet/>
      <dgm:spPr/>
      <dgm:t>
        <a:bodyPr/>
        <a:lstStyle/>
        <a:p>
          <a:r>
            <a:rPr lang="en-GB"/>
            <a:t>Blackmail</a:t>
          </a:r>
          <a:endParaRPr lang="en-US"/>
        </a:p>
      </dgm:t>
    </dgm:pt>
    <dgm:pt modelId="{88D23FFD-73FE-4203-9899-7991CF1408A7}" type="parTrans" cxnId="{FA669BBB-AC29-4EE5-A4FD-1BBB7E6F792E}">
      <dgm:prSet/>
      <dgm:spPr/>
      <dgm:t>
        <a:bodyPr/>
        <a:lstStyle/>
        <a:p>
          <a:endParaRPr lang="en-US"/>
        </a:p>
      </dgm:t>
    </dgm:pt>
    <dgm:pt modelId="{C7510487-651B-4CCB-991C-AD04149DE887}" type="sibTrans" cxnId="{FA669BBB-AC29-4EE5-A4FD-1BBB7E6F792E}">
      <dgm:prSet/>
      <dgm:spPr/>
      <dgm:t>
        <a:bodyPr/>
        <a:lstStyle/>
        <a:p>
          <a:endParaRPr lang="en-US"/>
        </a:p>
      </dgm:t>
    </dgm:pt>
    <dgm:pt modelId="{F3775044-D2E8-495B-A4EE-03B6B50F9397}">
      <dgm:prSet/>
      <dgm:spPr/>
      <dgm:t>
        <a:bodyPr/>
        <a:lstStyle/>
        <a:p>
          <a:r>
            <a:rPr lang="en-GB"/>
            <a:t>(NPSCC, 2024)</a:t>
          </a:r>
          <a:endParaRPr lang="en-US"/>
        </a:p>
      </dgm:t>
    </dgm:pt>
    <dgm:pt modelId="{8377FA84-C978-47DA-8D79-CC7E03279DE6}" type="parTrans" cxnId="{72E5745C-436C-44FE-80E2-DA15DEBE684D}">
      <dgm:prSet/>
      <dgm:spPr/>
      <dgm:t>
        <a:bodyPr/>
        <a:lstStyle/>
        <a:p>
          <a:endParaRPr lang="en-US"/>
        </a:p>
      </dgm:t>
    </dgm:pt>
    <dgm:pt modelId="{8693798A-13A8-4141-B759-26F6D88C1BE3}" type="sibTrans" cxnId="{72E5745C-436C-44FE-80E2-DA15DEBE684D}">
      <dgm:prSet/>
      <dgm:spPr/>
      <dgm:t>
        <a:bodyPr/>
        <a:lstStyle/>
        <a:p>
          <a:endParaRPr lang="en-US"/>
        </a:p>
      </dgm:t>
    </dgm:pt>
    <dgm:pt modelId="{92787B8D-D66F-4399-B204-761F5D00D8AF}" type="pres">
      <dgm:prSet presAssocID="{AF399BD5-CDFB-4F7A-B9FF-971349F8B686}" presName="linear" presStyleCnt="0">
        <dgm:presLayoutVars>
          <dgm:animLvl val="lvl"/>
          <dgm:resizeHandles val="exact"/>
        </dgm:presLayoutVars>
      </dgm:prSet>
      <dgm:spPr/>
    </dgm:pt>
    <dgm:pt modelId="{D5FE8F31-D599-4854-9F96-3D6E6045ABF3}" type="pres">
      <dgm:prSet presAssocID="{EDC55679-8CEF-4F4A-947E-F76828E17ED1}" presName="parentText" presStyleLbl="node1" presStyleIdx="0" presStyleCnt="7">
        <dgm:presLayoutVars>
          <dgm:chMax val="0"/>
          <dgm:bulletEnabled val="1"/>
        </dgm:presLayoutVars>
      </dgm:prSet>
      <dgm:spPr/>
    </dgm:pt>
    <dgm:pt modelId="{0AD9F13A-CD11-4485-8B10-A232AC98B3F9}" type="pres">
      <dgm:prSet presAssocID="{34B4DF3E-0C69-48A0-A5AF-583579AAC665}" presName="spacer" presStyleCnt="0"/>
      <dgm:spPr/>
    </dgm:pt>
    <dgm:pt modelId="{F3B5617E-EC18-4E16-B1BD-A5DC9A9454F3}" type="pres">
      <dgm:prSet presAssocID="{43A17B49-2638-4BE9-A225-661FBF4124CA}" presName="parentText" presStyleLbl="node1" presStyleIdx="1" presStyleCnt="7">
        <dgm:presLayoutVars>
          <dgm:chMax val="0"/>
          <dgm:bulletEnabled val="1"/>
        </dgm:presLayoutVars>
      </dgm:prSet>
      <dgm:spPr/>
    </dgm:pt>
    <dgm:pt modelId="{26AA7EA8-84E6-451F-A8C4-605D92D180CD}" type="pres">
      <dgm:prSet presAssocID="{95F8A875-99EB-45F9-8DA9-EC5E5505E99C}" presName="spacer" presStyleCnt="0"/>
      <dgm:spPr/>
    </dgm:pt>
    <dgm:pt modelId="{3BDAD403-9BD7-432A-9169-3117F85534ED}" type="pres">
      <dgm:prSet presAssocID="{74611ADA-BADF-4902-A2BD-19A9B558481C}" presName="parentText" presStyleLbl="node1" presStyleIdx="2" presStyleCnt="7">
        <dgm:presLayoutVars>
          <dgm:chMax val="0"/>
          <dgm:bulletEnabled val="1"/>
        </dgm:presLayoutVars>
      </dgm:prSet>
      <dgm:spPr/>
    </dgm:pt>
    <dgm:pt modelId="{C2DA1D12-7CD6-4668-B35E-C1DC7F575C97}" type="pres">
      <dgm:prSet presAssocID="{4C862F5D-7637-43FF-B6E5-20FD381CD6D9}" presName="spacer" presStyleCnt="0"/>
      <dgm:spPr/>
    </dgm:pt>
    <dgm:pt modelId="{B57E28B5-36A7-4E80-87AF-6888C778D47E}" type="pres">
      <dgm:prSet presAssocID="{71917577-1809-4F5E-BDE9-2AD5A55D312F}" presName="parentText" presStyleLbl="node1" presStyleIdx="3" presStyleCnt="7">
        <dgm:presLayoutVars>
          <dgm:chMax val="0"/>
          <dgm:bulletEnabled val="1"/>
        </dgm:presLayoutVars>
      </dgm:prSet>
      <dgm:spPr/>
    </dgm:pt>
    <dgm:pt modelId="{E16E6D24-715B-4BCD-AA06-415AE54E606B}" type="pres">
      <dgm:prSet presAssocID="{6FABA4F2-437C-4819-B1AC-A698AD49F001}" presName="spacer" presStyleCnt="0"/>
      <dgm:spPr/>
    </dgm:pt>
    <dgm:pt modelId="{70175DED-01B6-4917-BD0F-EC93A139B464}" type="pres">
      <dgm:prSet presAssocID="{D79C00D6-B9B1-43FC-B293-BA22404B0422}" presName="parentText" presStyleLbl="node1" presStyleIdx="4" presStyleCnt="7">
        <dgm:presLayoutVars>
          <dgm:chMax val="0"/>
          <dgm:bulletEnabled val="1"/>
        </dgm:presLayoutVars>
      </dgm:prSet>
      <dgm:spPr/>
    </dgm:pt>
    <dgm:pt modelId="{F00FA552-83BE-4319-9177-8467C76B4E0B}" type="pres">
      <dgm:prSet presAssocID="{8A731177-E5D7-4041-B3BE-4E156D6B2DDA}" presName="spacer" presStyleCnt="0"/>
      <dgm:spPr/>
    </dgm:pt>
    <dgm:pt modelId="{3DE47385-3E36-4E27-847A-8F3336F4C351}" type="pres">
      <dgm:prSet presAssocID="{BD5FEE76-1810-479A-A9DC-DB40DE515302}" presName="parentText" presStyleLbl="node1" presStyleIdx="5" presStyleCnt="7">
        <dgm:presLayoutVars>
          <dgm:chMax val="0"/>
          <dgm:bulletEnabled val="1"/>
        </dgm:presLayoutVars>
      </dgm:prSet>
      <dgm:spPr/>
    </dgm:pt>
    <dgm:pt modelId="{2E88E355-1282-4706-A73F-22A1E2D1C718}" type="pres">
      <dgm:prSet presAssocID="{C7510487-651B-4CCB-991C-AD04149DE887}" presName="spacer" presStyleCnt="0"/>
      <dgm:spPr/>
    </dgm:pt>
    <dgm:pt modelId="{E752677A-BC08-4974-90DC-BE4599C82182}" type="pres">
      <dgm:prSet presAssocID="{F3775044-D2E8-495B-A4EE-03B6B50F9397}" presName="parentText" presStyleLbl="node1" presStyleIdx="6" presStyleCnt="7">
        <dgm:presLayoutVars>
          <dgm:chMax val="0"/>
          <dgm:bulletEnabled val="1"/>
        </dgm:presLayoutVars>
      </dgm:prSet>
      <dgm:spPr/>
    </dgm:pt>
  </dgm:ptLst>
  <dgm:cxnLst>
    <dgm:cxn modelId="{9F84C424-31FA-46B2-8DE4-7B09F3B0016F}" srcId="{AF399BD5-CDFB-4F7A-B9FF-971349F8B686}" destId="{43A17B49-2638-4BE9-A225-661FBF4124CA}" srcOrd="1" destOrd="0" parTransId="{DEE51AA1-8A82-4ACC-BBB0-BC14395E5C2E}" sibTransId="{95F8A875-99EB-45F9-8DA9-EC5E5505E99C}"/>
    <dgm:cxn modelId="{76844D2E-BDBD-4FFF-AD31-5212B76ACB68}" type="presOf" srcId="{74611ADA-BADF-4902-A2BD-19A9B558481C}" destId="{3BDAD403-9BD7-432A-9169-3117F85534ED}" srcOrd="0" destOrd="0" presId="urn:microsoft.com/office/officeart/2005/8/layout/vList2"/>
    <dgm:cxn modelId="{FA772B3B-8808-4CAC-8DD4-D9A6A80310B1}" type="presOf" srcId="{BD5FEE76-1810-479A-A9DC-DB40DE515302}" destId="{3DE47385-3E36-4E27-847A-8F3336F4C351}" srcOrd="0" destOrd="0" presId="urn:microsoft.com/office/officeart/2005/8/layout/vList2"/>
    <dgm:cxn modelId="{047A923B-3F32-417D-AFBA-0C0909EB428A}" type="presOf" srcId="{43A17B49-2638-4BE9-A225-661FBF4124CA}" destId="{F3B5617E-EC18-4E16-B1BD-A5DC9A9454F3}" srcOrd="0" destOrd="0" presId="urn:microsoft.com/office/officeart/2005/8/layout/vList2"/>
    <dgm:cxn modelId="{53301A3D-77DA-489C-8AF8-3A257CC08EF1}" srcId="{AF399BD5-CDFB-4F7A-B9FF-971349F8B686}" destId="{74611ADA-BADF-4902-A2BD-19A9B558481C}" srcOrd="2" destOrd="0" parTransId="{1BEB5C6D-3DCE-459A-8447-C0EBEFB830E0}" sibTransId="{4C862F5D-7637-43FF-B6E5-20FD381CD6D9}"/>
    <dgm:cxn modelId="{72E5745C-436C-44FE-80E2-DA15DEBE684D}" srcId="{AF399BD5-CDFB-4F7A-B9FF-971349F8B686}" destId="{F3775044-D2E8-495B-A4EE-03B6B50F9397}" srcOrd="6" destOrd="0" parTransId="{8377FA84-C978-47DA-8D79-CC7E03279DE6}" sibTransId="{8693798A-13A8-4141-B759-26F6D88C1BE3}"/>
    <dgm:cxn modelId="{2DBDA07A-BBD7-4CBA-991F-A617DBEC6020}" type="presOf" srcId="{F3775044-D2E8-495B-A4EE-03B6B50F9397}" destId="{E752677A-BC08-4974-90DC-BE4599C82182}" srcOrd="0" destOrd="0" presId="urn:microsoft.com/office/officeart/2005/8/layout/vList2"/>
    <dgm:cxn modelId="{DFE04F8A-ADCD-42EE-AFFF-DBB1FE2310C5}" srcId="{AF399BD5-CDFB-4F7A-B9FF-971349F8B686}" destId="{EDC55679-8CEF-4F4A-947E-F76828E17ED1}" srcOrd="0" destOrd="0" parTransId="{EDC485BA-D6B9-4E5B-AE8B-827227FD2C7E}" sibTransId="{34B4DF3E-0C69-48A0-A5AF-583579AAC665}"/>
    <dgm:cxn modelId="{DB10E597-4097-42D2-9944-CD526FB366C6}" srcId="{AF399BD5-CDFB-4F7A-B9FF-971349F8B686}" destId="{D79C00D6-B9B1-43FC-B293-BA22404B0422}" srcOrd="4" destOrd="0" parTransId="{9B8AED03-7968-4866-9A60-25E944A79C84}" sibTransId="{8A731177-E5D7-4041-B3BE-4E156D6B2DDA}"/>
    <dgm:cxn modelId="{EBB849B2-17A1-4BE0-96B9-0B2BAB96F112}" type="presOf" srcId="{EDC55679-8CEF-4F4A-947E-F76828E17ED1}" destId="{D5FE8F31-D599-4854-9F96-3D6E6045ABF3}" srcOrd="0" destOrd="0" presId="urn:microsoft.com/office/officeart/2005/8/layout/vList2"/>
    <dgm:cxn modelId="{FA669BBB-AC29-4EE5-A4FD-1BBB7E6F792E}" srcId="{AF399BD5-CDFB-4F7A-B9FF-971349F8B686}" destId="{BD5FEE76-1810-479A-A9DC-DB40DE515302}" srcOrd="5" destOrd="0" parTransId="{88D23FFD-73FE-4203-9899-7991CF1408A7}" sibTransId="{C7510487-651B-4CCB-991C-AD04149DE887}"/>
    <dgm:cxn modelId="{FC6BECE5-15E7-4109-9C22-6E8B19F6CFAA}" srcId="{AF399BD5-CDFB-4F7A-B9FF-971349F8B686}" destId="{71917577-1809-4F5E-BDE9-2AD5A55D312F}" srcOrd="3" destOrd="0" parTransId="{2605CA2B-1551-4C08-B1B3-FA29F6B36129}" sibTransId="{6FABA4F2-437C-4819-B1AC-A698AD49F001}"/>
    <dgm:cxn modelId="{18B62FEB-7076-4E79-BC12-0121E0484B4E}" type="presOf" srcId="{AF399BD5-CDFB-4F7A-B9FF-971349F8B686}" destId="{92787B8D-D66F-4399-B204-761F5D00D8AF}" srcOrd="0" destOrd="0" presId="urn:microsoft.com/office/officeart/2005/8/layout/vList2"/>
    <dgm:cxn modelId="{42A740EB-A82B-455C-BD20-2CEC8CB65E06}" type="presOf" srcId="{71917577-1809-4F5E-BDE9-2AD5A55D312F}" destId="{B57E28B5-36A7-4E80-87AF-6888C778D47E}" srcOrd="0" destOrd="0" presId="urn:microsoft.com/office/officeart/2005/8/layout/vList2"/>
    <dgm:cxn modelId="{910939EC-DCC6-43AF-B772-DF9CBE84F672}" type="presOf" srcId="{D79C00D6-B9B1-43FC-B293-BA22404B0422}" destId="{70175DED-01B6-4917-BD0F-EC93A139B464}" srcOrd="0" destOrd="0" presId="urn:microsoft.com/office/officeart/2005/8/layout/vList2"/>
    <dgm:cxn modelId="{B38A0A93-AC6F-4597-BDB7-5FAA90D77687}" type="presParOf" srcId="{92787B8D-D66F-4399-B204-761F5D00D8AF}" destId="{D5FE8F31-D599-4854-9F96-3D6E6045ABF3}" srcOrd="0" destOrd="0" presId="urn:microsoft.com/office/officeart/2005/8/layout/vList2"/>
    <dgm:cxn modelId="{42EA5719-F692-4114-860E-47A339D5E4E5}" type="presParOf" srcId="{92787B8D-D66F-4399-B204-761F5D00D8AF}" destId="{0AD9F13A-CD11-4485-8B10-A232AC98B3F9}" srcOrd="1" destOrd="0" presId="urn:microsoft.com/office/officeart/2005/8/layout/vList2"/>
    <dgm:cxn modelId="{11601AF5-8012-49ED-9C18-997A2F5DAFB7}" type="presParOf" srcId="{92787B8D-D66F-4399-B204-761F5D00D8AF}" destId="{F3B5617E-EC18-4E16-B1BD-A5DC9A9454F3}" srcOrd="2" destOrd="0" presId="urn:microsoft.com/office/officeart/2005/8/layout/vList2"/>
    <dgm:cxn modelId="{77B2A9B7-0875-475A-BF77-852D7E869B54}" type="presParOf" srcId="{92787B8D-D66F-4399-B204-761F5D00D8AF}" destId="{26AA7EA8-84E6-451F-A8C4-605D92D180CD}" srcOrd="3" destOrd="0" presId="urn:microsoft.com/office/officeart/2005/8/layout/vList2"/>
    <dgm:cxn modelId="{389CC1D5-F4A9-40AB-8FBD-53C3FF4CD4C4}" type="presParOf" srcId="{92787B8D-D66F-4399-B204-761F5D00D8AF}" destId="{3BDAD403-9BD7-432A-9169-3117F85534ED}" srcOrd="4" destOrd="0" presId="urn:microsoft.com/office/officeart/2005/8/layout/vList2"/>
    <dgm:cxn modelId="{382EC78E-7B8E-45F5-82B2-72D8388EF01F}" type="presParOf" srcId="{92787B8D-D66F-4399-B204-761F5D00D8AF}" destId="{C2DA1D12-7CD6-4668-B35E-C1DC7F575C97}" srcOrd="5" destOrd="0" presId="urn:microsoft.com/office/officeart/2005/8/layout/vList2"/>
    <dgm:cxn modelId="{E14F540E-F185-404D-942C-300B0A17E25F}" type="presParOf" srcId="{92787B8D-D66F-4399-B204-761F5D00D8AF}" destId="{B57E28B5-36A7-4E80-87AF-6888C778D47E}" srcOrd="6" destOrd="0" presId="urn:microsoft.com/office/officeart/2005/8/layout/vList2"/>
    <dgm:cxn modelId="{A4E0FFD6-F492-4C63-9F31-63CB8115A7E0}" type="presParOf" srcId="{92787B8D-D66F-4399-B204-761F5D00D8AF}" destId="{E16E6D24-715B-4BCD-AA06-415AE54E606B}" srcOrd="7" destOrd="0" presId="urn:microsoft.com/office/officeart/2005/8/layout/vList2"/>
    <dgm:cxn modelId="{F2DA1021-FA38-4204-B9AF-4DE0FA133346}" type="presParOf" srcId="{92787B8D-D66F-4399-B204-761F5D00D8AF}" destId="{70175DED-01B6-4917-BD0F-EC93A139B464}" srcOrd="8" destOrd="0" presId="urn:microsoft.com/office/officeart/2005/8/layout/vList2"/>
    <dgm:cxn modelId="{8E2FAEE8-9E9C-4EBC-A941-2937832494CD}" type="presParOf" srcId="{92787B8D-D66F-4399-B204-761F5D00D8AF}" destId="{F00FA552-83BE-4319-9177-8467C76B4E0B}" srcOrd="9" destOrd="0" presId="urn:microsoft.com/office/officeart/2005/8/layout/vList2"/>
    <dgm:cxn modelId="{7C110EF3-8792-4D53-87B0-67F19FACA6FF}" type="presParOf" srcId="{92787B8D-D66F-4399-B204-761F5D00D8AF}" destId="{3DE47385-3E36-4E27-847A-8F3336F4C351}" srcOrd="10" destOrd="0" presId="urn:microsoft.com/office/officeart/2005/8/layout/vList2"/>
    <dgm:cxn modelId="{77484C75-19D4-4416-82F3-97DF6ADFB5E5}" type="presParOf" srcId="{92787B8D-D66F-4399-B204-761F5D00D8AF}" destId="{2E88E355-1282-4706-A73F-22A1E2D1C718}" srcOrd="11" destOrd="0" presId="urn:microsoft.com/office/officeart/2005/8/layout/vList2"/>
    <dgm:cxn modelId="{29F00F62-632A-4BD5-95D3-11267A63C19E}" type="presParOf" srcId="{92787B8D-D66F-4399-B204-761F5D00D8AF}" destId="{E752677A-BC08-4974-90DC-BE4599C82182}"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00C73E9-2B6B-4D76-BD61-3C1BAEDD14E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55036F9E-415E-409B-896D-37659D3F130C}">
      <dgm:prSet/>
      <dgm:spPr/>
      <dgm:t>
        <a:bodyPr/>
        <a:lstStyle/>
        <a:p>
          <a:r>
            <a:rPr lang="en-GB" b="0" i="0"/>
            <a:t>The criminal offences introduced by the Act came into effect on 31 January 2024. These offences cover:</a:t>
          </a:r>
          <a:endParaRPr lang="en-US"/>
        </a:p>
      </dgm:t>
    </dgm:pt>
    <dgm:pt modelId="{1C8C270E-986A-4B72-AA0D-9905C0D4CB58}" type="parTrans" cxnId="{26756FB2-0D09-4B08-9400-166D8C8E0B60}">
      <dgm:prSet/>
      <dgm:spPr/>
      <dgm:t>
        <a:bodyPr/>
        <a:lstStyle/>
        <a:p>
          <a:endParaRPr lang="en-US"/>
        </a:p>
      </dgm:t>
    </dgm:pt>
    <dgm:pt modelId="{42EA56F3-8D08-49D4-BDCF-C8ECFCBBF41C}" type="sibTrans" cxnId="{26756FB2-0D09-4B08-9400-166D8C8E0B60}">
      <dgm:prSet/>
      <dgm:spPr/>
      <dgm:t>
        <a:bodyPr/>
        <a:lstStyle/>
        <a:p>
          <a:endParaRPr lang="en-US"/>
        </a:p>
      </dgm:t>
    </dgm:pt>
    <dgm:pt modelId="{145516C9-55E6-4717-8900-6DA017480521}">
      <dgm:prSet/>
      <dgm:spPr/>
      <dgm:t>
        <a:bodyPr/>
        <a:lstStyle/>
        <a:p>
          <a:r>
            <a:rPr lang="en-GB" b="0" i="0"/>
            <a:t>Encouraging or assisting serious self-harm</a:t>
          </a:r>
          <a:endParaRPr lang="en-US"/>
        </a:p>
      </dgm:t>
    </dgm:pt>
    <dgm:pt modelId="{9696D389-CE4A-4CCC-B110-BA608BDA87A3}" type="parTrans" cxnId="{DA9473F9-2675-4094-860A-C902B0E575E5}">
      <dgm:prSet/>
      <dgm:spPr/>
      <dgm:t>
        <a:bodyPr/>
        <a:lstStyle/>
        <a:p>
          <a:endParaRPr lang="en-US"/>
        </a:p>
      </dgm:t>
    </dgm:pt>
    <dgm:pt modelId="{B98E4E36-288A-4651-AA8E-323A0D79CEEF}" type="sibTrans" cxnId="{DA9473F9-2675-4094-860A-C902B0E575E5}">
      <dgm:prSet/>
      <dgm:spPr/>
      <dgm:t>
        <a:bodyPr/>
        <a:lstStyle/>
        <a:p>
          <a:endParaRPr lang="en-US"/>
        </a:p>
      </dgm:t>
    </dgm:pt>
    <dgm:pt modelId="{A7AFAA79-2021-4D06-8751-82D1CAF733BD}">
      <dgm:prSet/>
      <dgm:spPr/>
      <dgm:t>
        <a:bodyPr/>
        <a:lstStyle/>
        <a:p>
          <a:r>
            <a:rPr lang="en-GB" b="0" i="0"/>
            <a:t>Cyberflashing</a:t>
          </a:r>
          <a:endParaRPr lang="en-US"/>
        </a:p>
      </dgm:t>
    </dgm:pt>
    <dgm:pt modelId="{C00C3113-E674-4914-9259-212EC3EE7BD4}" type="parTrans" cxnId="{CC629F0A-F470-4036-9513-12ABAAE31855}">
      <dgm:prSet/>
      <dgm:spPr/>
      <dgm:t>
        <a:bodyPr/>
        <a:lstStyle/>
        <a:p>
          <a:endParaRPr lang="en-US"/>
        </a:p>
      </dgm:t>
    </dgm:pt>
    <dgm:pt modelId="{3BBB40A8-0C8C-4A18-8A3E-869E0D7DD7A9}" type="sibTrans" cxnId="{CC629F0A-F470-4036-9513-12ABAAE31855}">
      <dgm:prSet/>
      <dgm:spPr/>
      <dgm:t>
        <a:bodyPr/>
        <a:lstStyle/>
        <a:p>
          <a:endParaRPr lang="en-US"/>
        </a:p>
      </dgm:t>
    </dgm:pt>
    <dgm:pt modelId="{922AE62B-FDB8-440B-9DB3-E24A40873D3C}">
      <dgm:prSet/>
      <dgm:spPr/>
      <dgm:t>
        <a:bodyPr/>
        <a:lstStyle/>
        <a:p>
          <a:r>
            <a:rPr lang="en-GB" dirty="0"/>
            <a:t>S</a:t>
          </a:r>
          <a:r>
            <a:rPr lang="en-GB" b="0" i="0" dirty="0"/>
            <a:t>ending false information intended to cause non-trivial harm</a:t>
          </a:r>
          <a:endParaRPr lang="en-US" dirty="0"/>
        </a:p>
      </dgm:t>
    </dgm:pt>
    <dgm:pt modelId="{5291D3A0-F791-4938-A9E4-0241C41FDD26}" type="parTrans" cxnId="{D3E7E727-AE43-4109-8874-B943A98BF96F}">
      <dgm:prSet/>
      <dgm:spPr/>
      <dgm:t>
        <a:bodyPr/>
        <a:lstStyle/>
        <a:p>
          <a:endParaRPr lang="en-US"/>
        </a:p>
      </dgm:t>
    </dgm:pt>
    <dgm:pt modelId="{81081078-BB15-4BFD-BCE0-FAE8E11C105F}" type="sibTrans" cxnId="{D3E7E727-AE43-4109-8874-B943A98BF96F}">
      <dgm:prSet/>
      <dgm:spPr/>
      <dgm:t>
        <a:bodyPr/>
        <a:lstStyle/>
        <a:p>
          <a:endParaRPr lang="en-US"/>
        </a:p>
      </dgm:t>
    </dgm:pt>
    <dgm:pt modelId="{F25D5A12-43CB-4944-8EB5-7470C53A26FA}">
      <dgm:prSet/>
      <dgm:spPr/>
      <dgm:t>
        <a:bodyPr/>
        <a:lstStyle/>
        <a:p>
          <a:r>
            <a:rPr lang="en-GB" b="0" i="0"/>
            <a:t>Threatening communications</a:t>
          </a:r>
          <a:endParaRPr lang="en-US"/>
        </a:p>
      </dgm:t>
    </dgm:pt>
    <dgm:pt modelId="{AF722A00-B843-467B-909E-B10C5573BF4B}" type="parTrans" cxnId="{60E9A86A-820E-4E4A-B2F8-3A4A89A00B64}">
      <dgm:prSet/>
      <dgm:spPr/>
      <dgm:t>
        <a:bodyPr/>
        <a:lstStyle/>
        <a:p>
          <a:endParaRPr lang="en-US"/>
        </a:p>
      </dgm:t>
    </dgm:pt>
    <dgm:pt modelId="{FFB8FDC4-45FF-4C4B-9DCA-20C8F92E1E18}" type="sibTrans" cxnId="{60E9A86A-820E-4E4A-B2F8-3A4A89A00B64}">
      <dgm:prSet/>
      <dgm:spPr/>
      <dgm:t>
        <a:bodyPr/>
        <a:lstStyle/>
        <a:p>
          <a:endParaRPr lang="en-US"/>
        </a:p>
      </dgm:t>
    </dgm:pt>
    <dgm:pt modelId="{0D1450C8-C247-4005-8D66-12AA80ACC661}">
      <dgm:prSet/>
      <dgm:spPr/>
      <dgm:t>
        <a:bodyPr/>
        <a:lstStyle/>
        <a:p>
          <a:r>
            <a:rPr lang="en-GB" b="0" i="0"/>
            <a:t>Intimate image abuse</a:t>
          </a:r>
          <a:endParaRPr lang="en-US"/>
        </a:p>
      </dgm:t>
    </dgm:pt>
    <dgm:pt modelId="{3B0316B6-A02E-49F7-AC0F-BE201EBFFE42}" type="parTrans" cxnId="{F2683493-72B9-41A8-9E51-29387BCA3ACF}">
      <dgm:prSet/>
      <dgm:spPr/>
      <dgm:t>
        <a:bodyPr/>
        <a:lstStyle/>
        <a:p>
          <a:endParaRPr lang="en-US"/>
        </a:p>
      </dgm:t>
    </dgm:pt>
    <dgm:pt modelId="{5C433AC9-4F24-41B6-A858-AC901BDA9CF2}" type="sibTrans" cxnId="{F2683493-72B9-41A8-9E51-29387BCA3ACF}">
      <dgm:prSet/>
      <dgm:spPr/>
      <dgm:t>
        <a:bodyPr/>
        <a:lstStyle/>
        <a:p>
          <a:endParaRPr lang="en-US"/>
        </a:p>
      </dgm:t>
    </dgm:pt>
    <dgm:pt modelId="{241F7CC8-DC08-496F-92F3-30F17CED348D}">
      <dgm:prSet/>
      <dgm:spPr/>
      <dgm:t>
        <a:bodyPr/>
        <a:lstStyle/>
        <a:p>
          <a:r>
            <a:rPr lang="en-GB" b="0" i="0" dirty="0"/>
            <a:t>Epilepsy trolling</a:t>
          </a:r>
          <a:endParaRPr lang="en-US" dirty="0"/>
        </a:p>
      </dgm:t>
    </dgm:pt>
    <dgm:pt modelId="{4E701B2E-6983-44FF-801C-265AE156DD0E}" type="parTrans" cxnId="{9E11AB3A-722D-452C-83A9-6C46AE8611BA}">
      <dgm:prSet/>
      <dgm:spPr/>
      <dgm:t>
        <a:bodyPr/>
        <a:lstStyle/>
        <a:p>
          <a:endParaRPr lang="en-US"/>
        </a:p>
      </dgm:t>
    </dgm:pt>
    <dgm:pt modelId="{21D63A86-D561-462D-984E-73DCB954B08F}" type="sibTrans" cxnId="{9E11AB3A-722D-452C-83A9-6C46AE8611BA}">
      <dgm:prSet/>
      <dgm:spPr/>
      <dgm:t>
        <a:bodyPr/>
        <a:lstStyle/>
        <a:p>
          <a:endParaRPr lang="en-US"/>
        </a:p>
      </dgm:t>
    </dgm:pt>
    <dgm:pt modelId="{A3DD49C9-2A96-4614-85C3-BBAC7E5650CE}" type="pres">
      <dgm:prSet presAssocID="{100C73E9-2B6B-4D76-BD61-3C1BAEDD14E9}" presName="vert0" presStyleCnt="0">
        <dgm:presLayoutVars>
          <dgm:dir/>
          <dgm:animOne val="branch"/>
          <dgm:animLvl val="lvl"/>
        </dgm:presLayoutVars>
      </dgm:prSet>
      <dgm:spPr/>
    </dgm:pt>
    <dgm:pt modelId="{2F7353F2-4268-4AFE-AB8B-56949F2B2ACB}" type="pres">
      <dgm:prSet presAssocID="{55036F9E-415E-409B-896D-37659D3F130C}" presName="thickLine" presStyleLbl="alignNode1" presStyleIdx="0" presStyleCnt="7"/>
      <dgm:spPr/>
    </dgm:pt>
    <dgm:pt modelId="{7CF67BA3-D328-4889-9723-4B39D6198CAF}" type="pres">
      <dgm:prSet presAssocID="{55036F9E-415E-409B-896D-37659D3F130C}" presName="horz1" presStyleCnt="0"/>
      <dgm:spPr/>
    </dgm:pt>
    <dgm:pt modelId="{9FA6027E-727A-47CC-8C8D-C9CED05BE5D1}" type="pres">
      <dgm:prSet presAssocID="{55036F9E-415E-409B-896D-37659D3F130C}" presName="tx1" presStyleLbl="revTx" presStyleIdx="0" presStyleCnt="7"/>
      <dgm:spPr/>
    </dgm:pt>
    <dgm:pt modelId="{00BEBE27-34BD-49EF-89C0-146DFD5F7785}" type="pres">
      <dgm:prSet presAssocID="{55036F9E-415E-409B-896D-37659D3F130C}" presName="vert1" presStyleCnt="0"/>
      <dgm:spPr/>
    </dgm:pt>
    <dgm:pt modelId="{1E225FF5-AA04-496E-99DB-970405016354}" type="pres">
      <dgm:prSet presAssocID="{145516C9-55E6-4717-8900-6DA017480521}" presName="thickLine" presStyleLbl="alignNode1" presStyleIdx="1" presStyleCnt="7"/>
      <dgm:spPr/>
    </dgm:pt>
    <dgm:pt modelId="{FE7D2F9B-D818-41D5-BC51-B1E8FFC21C95}" type="pres">
      <dgm:prSet presAssocID="{145516C9-55E6-4717-8900-6DA017480521}" presName="horz1" presStyleCnt="0"/>
      <dgm:spPr/>
    </dgm:pt>
    <dgm:pt modelId="{CC868063-DB96-446B-842F-DAA1A6CC2859}" type="pres">
      <dgm:prSet presAssocID="{145516C9-55E6-4717-8900-6DA017480521}" presName="tx1" presStyleLbl="revTx" presStyleIdx="1" presStyleCnt="7"/>
      <dgm:spPr/>
    </dgm:pt>
    <dgm:pt modelId="{56CF04D1-5440-46EE-BBA1-334875CBDA68}" type="pres">
      <dgm:prSet presAssocID="{145516C9-55E6-4717-8900-6DA017480521}" presName="vert1" presStyleCnt="0"/>
      <dgm:spPr/>
    </dgm:pt>
    <dgm:pt modelId="{F8EF673B-17FC-4B29-A4E8-2A5DE57892CD}" type="pres">
      <dgm:prSet presAssocID="{A7AFAA79-2021-4D06-8751-82D1CAF733BD}" presName="thickLine" presStyleLbl="alignNode1" presStyleIdx="2" presStyleCnt="7"/>
      <dgm:spPr/>
    </dgm:pt>
    <dgm:pt modelId="{26873B3D-7901-41C1-97F5-88A0F52BC3F5}" type="pres">
      <dgm:prSet presAssocID="{A7AFAA79-2021-4D06-8751-82D1CAF733BD}" presName="horz1" presStyleCnt="0"/>
      <dgm:spPr/>
    </dgm:pt>
    <dgm:pt modelId="{39064320-7E55-486D-B1C3-4D5E49BE8956}" type="pres">
      <dgm:prSet presAssocID="{A7AFAA79-2021-4D06-8751-82D1CAF733BD}" presName="tx1" presStyleLbl="revTx" presStyleIdx="2" presStyleCnt="7"/>
      <dgm:spPr/>
    </dgm:pt>
    <dgm:pt modelId="{F3C1BF97-52DD-402D-BCAD-2BEF7194C2C0}" type="pres">
      <dgm:prSet presAssocID="{A7AFAA79-2021-4D06-8751-82D1CAF733BD}" presName="vert1" presStyleCnt="0"/>
      <dgm:spPr/>
    </dgm:pt>
    <dgm:pt modelId="{353F1355-119C-4702-9811-25C64BE72B89}" type="pres">
      <dgm:prSet presAssocID="{922AE62B-FDB8-440B-9DB3-E24A40873D3C}" presName="thickLine" presStyleLbl="alignNode1" presStyleIdx="3" presStyleCnt="7"/>
      <dgm:spPr/>
    </dgm:pt>
    <dgm:pt modelId="{CEC15DE8-8C09-4ABC-B2AE-EE6544B9CD92}" type="pres">
      <dgm:prSet presAssocID="{922AE62B-FDB8-440B-9DB3-E24A40873D3C}" presName="horz1" presStyleCnt="0"/>
      <dgm:spPr/>
    </dgm:pt>
    <dgm:pt modelId="{6E501D8A-2630-4113-BB80-B68824C5EB26}" type="pres">
      <dgm:prSet presAssocID="{922AE62B-FDB8-440B-9DB3-E24A40873D3C}" presName="tx1" presStyleLbl="revTx" presStyleIdx="3" presStyleCnt="7"/>
      <dgm:spPr/>
    </dgm:pt>
    <dgm:pt modelId="{8B50CDBA-374D-4099-A718-78B0EF1C89BE}" type="pres">
      <dgm:prSet presAssocID="{922AE62B-FDB8-440B-9DB3-E24A40873D3C}" presName="vert1" presStyleCnt="0"/>
      <dgm:spPr/>
    </dgm:pt>
    <dgm:pt modelId="{92116D62-811F-4AF8-9427-566BCE7228BC}" type="pres">
      <dgm:prSet presAssocID="{F25D5A12-43CB-4944-8EB5-7470C53A26FA}" presName="thickLine" presStyleLbl="alignNode1" presStyleIdx="4" presStyleCnt="7"/>
      <dgm:spPr/>
    </dgm:pt>
    <dgm:pt modelId="{5F81CBED-C6E7-466E-9898-8C368951CA76}" type="pres">
      <dgm:prSet presAssocID="{F25D5A12-43CB-4944-8EB5-7470C53A26FA}" presName="horz1" presStyleCnt="0"/>
      <dgm:spPr/>
    </dgm:pt>
    <dgm:pt modelId="{972ED746-8FEB-4EF4-A209-28611D5797A0}" type="pres">
      <dgm:prSet presAssocID="{F25D5A12-43CB-4944-8EB5-7470C53A26FA}" presName="tx1" presStyleLbl="revTx" presStyleIdx="4" presStyleCnt="7"/>
      <dgm:spPr/>
    </dgm:pt>
    <dgm:pt modelId="{C51F859D-3710-4B3E-91CD-A36CD2F8D2E0}" type="pres">
      <dgm:prSet presAssocID="{F25D5A12-43CB-4944-8EB5-7470C53A26FA}" presName="vert1" presStyleCnt="0"/>
      <dgm:spPr/>
    </dgm:pt>
    <dgm:pt modelId="{45EF1F75-3BB9-4793-B276-621D75C4D59E}" type="pres">
      <dgm:prSet presAssocID="{0D1450C8-C247-4005-8D66-12AA80ACC661}" presName="thickLine" presStyleLbl="alignNode1" presStyleIdx="5" presStyleCnt="7"/>
      <dgm:spPr/>
    </dgm:pt>
    <dgm:pt modelId="{C15FB55E-14D1-47C5-8792-6315755B2BEE}" type="pres">
      <dgm:prSet presAssocID="{0D1450C8-C247-4005-8D66-12AA80ACC661}" presName="horz1" presStyleCnt="0"/>
      <dgm:spPr/>
    </dgm:pt>
    <dgm:pt modelId="{3EDFBB6E-6DCB-40DF-89BF-0BD8E7926467}" type="pres">
      <dgm:prSet presAssocID="{0D1450C8-C247-4005-8D66-12AA80ACC661}" presName="tx1" presStyleLbl="revTx" presStyleIdx="5" presStyleCnt="7"/>
      <dgm:spPr/>
    </dgm:pt>
    <dgm:pt modelId="{4FF87643-9A1D-47AC-98C4-B999D64D27D0}" type="pres">
      <dgm:prSet presAssocID="{0D1450C8-C247-4005-8D66-12AA80ACC661}" presName="vert1" presStyleCnt="0"/>
      <dgm:spPr/>
    </dgm:pt>
    <dgm:pt modelId="{0C82D380-D7BF-47A1-9B12-7F5601C3DFA0}" type="pres">
      <dgm:prSet presAssocID="{241F7CC8-DC08-496F-92F3-30F17CED348D}" presName="thickLine" presStyleLbl="alignNode1" presStyleIdx="6" presStyleCnt="7"/>
      <dgm:spPr/>
    </dgm:pt>
    <dgm:pt modelId="{46CD632F-7F0D-4F36-A744-8BCABCDA33AE}" type="pres">
      <dgm:prSet presAssocID="{241F7CC8-DC08-496F-92F3-30F17CED348D}" presName="horz1" presStyleCnt="0"/>
      <dgm:spPr/>
    </dgm:pt>
    <dgm:pt modelId="{4B7EBFD5-AA2A-4B1B-8C03-93C144B3B2AD}" type="pres">
      <dgm:prSet presAssocID="{241F7CC8-DC08-496F-92F3-30F17CED348D}" presName="tx1" presStyleLbl="revTx" presStyleIdx="6" presStyleCnt="7"/>
      <dgm:spPr/>
    </dgm:pt>
    <dgm:pt modelId="{49830273-2EED-49E0-B5BA-82269F761140}" type="pres">
      <dgm:prSet presAssocID="{241F7CC8-DC08-496F-92F3-30F17CED348D}" presName="vert1" presStyleCnt="0"/>
      <dgm:spPr/>
    </dgm:pt>
  </dgm:ptLst>
  <dgm:cxnLst>
    <dgm:cxn modelId="{CC629F0A-F470-4036-9513-12ABAAE31855}" srcId="{100C73E9-2B6B-4D76-BD61-3C1BAEDD14E9}" destId="{A7AFAA79-2021-4D06-8751-82D1CAF733BD}" srcOrd="2" destOrd="0" parTransId="{C00C3113-E674-4914-9259-212EC3EE7BD4}" sibTransId="{3BBB40A8-0C8C-4A18-8A3E-869E0D7DD7A9}"/>
    <dgm:cxn modelId="{9F2B030B-4952-46B9-B695-74330E2DDB32}" type="presOf" srcId="{0D1450C8-C247-4005-8D66-12AA80ACC661}" destId="{3EDFBB6E-6DCB-40DF-89BF-0BD8E7926467}" srcOrd="0" destOrd="0" presId="urn:microsoft.com/office/officeart/2008/layout/LinedList"/>
    <dgm:cxn modelId="{D3E7E727-AE43-4109-8874-B943A98BF96F}" srcId="{100C73E9-2B6B-4D76-BD61-3C1BAEDD14E9}" destId="{922AE62B-FDB8-440B-9DB3-E24A40873D3C}" srcOrd="3" destOrd="0" parTransId="{5291D3A0-F791-4938-A9E4-0241C41FDD26}" sibTransId="{81081078-BB15-4BFD-BCE0-FAE8E11C105F}"/>
    <dgm:cxn modelId="{9E11AB3A-722D-452C-83A9-6C46AE8611BA}" srcId="{100C73E9-2B6B-4D76-BD61-3C1BAEDD14E9}" destId="{241F7CC8-DC08-496F-92F3-30F17CED348D}" srcOrd="6" destOrd="0" parTransId="{4E701B2E-6983-44FF-801C-265AE156DD0E}" sibTransId="{21D63A86-D561-462D-984E-73DCB954B08F}"/>
    <dgm:cxn modelId="{B757C55D-FBE5-46E4-8E05-BEFF157B84E6}" type="presOf" srcId="{241F7CC8-DC08-496F-92F3-30F17CED348D}" destId="{4B7EBFD5-AA2A-4B1B-8C03-93C144B3B2AD}" srcOrd="0" destOrd="0" presId="urn:microsoft.com/office/officeart/2008/layout/LinedList"/>
    <dgm:cxn modelId="{3EC40660-B7C1-4628-B275-9F26FE900112}" type="presOf" srcId="{A7AFAA79-2021-4D06-8751-82D1CAF733BD}" destId="{39064320-7E55-486D-B1C3-4D5E49BE8956}" srcOrd="0" destOrd="0" presId="urn:microsoft.com/office/officeart/2008/layout/LinedList"/>
    <dgm:cxn modelId="{EA784E60-C2D9-4CE9-9859-F380550A5C19}" type="presOf" srcId="{145516C9-55E6-4717-8900-6DA017480521}" destId="{CC868063-DB96-446B-842F-DAA1A6CC2859}" srcOrd="0" destOrd="0" presId="urn:microsoft.com/office/officeart/2008/layout/LinedList"/>
    <dgm:cxn modelId="{60E9A86A-820E-4E4A-B2F8-3A4A89A00B64}" srcId="{100C73E9-2B6B-4D76-BD61-3C1BAEDD14E9}" destId="{F25D5A12-43CB-4944-8EB5-7470C53A26FA}" srcOrd="4" destOrd="0" parTransId="{AF722A00-B843-467B-909E-B10C5573BF4B}" sibTransId="{FFB8FDC4-45FF-4C4B-9DCA-20C8F92E1E18}"/>
    <dgm:cxn modelId="{0041136F-35B6-4DE7-8606-51D7A7635138}" type="presOf" srcId="{100C73E9-2B6B-4D76-BD61-3C1BAEDD14E9}" destId="{A3DD49C9-2A96-4614-85C3-BBAC7E5650CE}" srcOrd="0" destOrd="0" presId="urn:microsoft.com/office/officeart/2008/layout/LinedList"/>
    <dgm:cxn modelId="{9E2D587E-BC66-49F0-ACDA-17BA6C1A60C9}" type="presOf" srcId="{55036F9E-415E-409B-896D-37659D3F130C}" destId="{9FA6027E-727A-47CC-8C8D-C9CED05BE5D1}" srcOrd="0" destOrd="0" presId="urn:microsoft.com/office/officeart/2008/layout/LinedList"/>
    <dgm:cxn modelId="{F2683493-72B9-41A8-9E51-29387BCA3ACF}" srcId="{100C73E9-2B6B-4D76-BD61-3C1BAEDD14E9}" destId="{0D1450C8-C247-4005-8D66-12AA80ACC661}" srcOrd="5" destOrd="0" parTransId="{3B0316B6-A02E-49F7-AC0F-BE201EBFFE42}" sibTransId="{5C433AC9-4F24-41B6-A858-AC901BDA9CF2}"/>
    <dgm:cxn modelId="{26756FB2-0D09-4B08-9400-166D8C8E0B60}" srcId="{100C73E9-2B6B-4D76-BD61-3C1BAEDD14E9}" destId="{55036F9E-415E-409B-896D-37659D3F130C}" srcOrd="0" destOrd="0" parTransId="{1C8C270E-986A-4B72-AA0D-9905C0D4CB58}" sibTransId="{42EA56F3-8D08-49D4-BDCF-C8ECFCBBF41C}"/>
    <dgm:cxn modelId="{49D334C4-17E8-4318-961E-FB84BC68C77A}" type="presOf" srcId="{F25D5A12-43CB-4944-8EB5-7470C53A26FA}" destId="{972ED746-8FEB-4EF4-A209-28611D5797A0}" srcOrd="0" destOrd="0" presId="urn:microsoft.com/office/officeart/2008/layout/LinedList"/>
    <dgm:cxn modelId="{8E1717D1-219C-4B50-94F7-2E863A567A81}" type="presOf" srcId="{922AE62B-FDB8-440B-9DB3-E24A40873D3C}" destId="{6E501D8A-2630-4113-BB80-B68824C5EB26}" srcOrd="0" destOrd="0" presId="urn:microsoft.com/office/officeart/2008/layout/LinedList"/>
    <dgm:cxn modelId="{DA9473F9-2675-4094-860A-C902B0E575E5}" srcId="{100C73E9-2B6B-4D76-BD61-3C1BAEDD14E9}" destId="{145516C9-55E6-4717-8900-6DA017480521}" srcOrd="1" destOrd="0" parTransId="{9696D389-CE4A-4CCC-B110-BA608BDA87A3}" sibTransId="{B98E4E36-288A-4651-AA8E-323A0D79CEEF}"/>
    <dgm:cxn modelId="{4EF24D30-53D2-4BBF-93FA-A59126AC1E74}" type="presParOf" srcId="{A3DD49C9-2A96-4614-85C3-BBAC7E5650CE}" destId="{2F7353F2-4268-4AFE-AB8B-56949F2B2ACB}" srcOrd="0" destOrd="0" presId="urn:microsoft.com/office/officeart/2008/layout/LinedList"/>
    <dgm:cxn modelId="{F15C3774-BE93-4D45-BAC1-515AA81E2AA0}" type="presParOf" srcId="{A3DD49C9-2A96-4614-85C3-BBAC7E5650CE}" destId="{7CF67BA3-D328-4889-9723-4B39D6198CAF}" srcOrd="1" destOrd="0" presId="urn:microsoft.com/office/officeart/2008/layout/LinedList"/>
    <dgm:cxn modelId="{DCCFDB11-5C4D-432D-833F-86CBBF1C3DB0}" type="presParOf" srcId="{7CF67BA3-D328-4889-9723-4B39D6198CAF}" destId="{9FA6027E-727A-47CC-8C8D-C9CED05BE5D1}" srcOrd="0" destOrd="0" presId="urn:microsoft.com/office/officeart/2008/layout/LinedList"/>
    <dgm:cxn modelId="{FF440DCC-FA55-42E4-B71C-2F88676BB7E1}" type="presParOf" srcId="{7CF67BA3-D328-4889-9723-4B39D6198CAF}" destId="{00BEBE27-34BD-49EF-89C0-146DFD5F7785}" srcOrd="1" destOrd="0" presId="urn:microsoft.com/office/officeart/2008/layout/LinedList"/>
    <dgm:cxn modelId="{E764BD7B-F933-46F9-89D5-68514BFB44D7}" type="presParOf" srcId="{A3DD49C9-2A96-4614-85C3-BBAC7E5650CE}" destId="{1E225FF5-AA04-496E-99DB-970405016354}" srcOrd="2" destOrd="0" presId="urn:microsoft.com/office/officeart/2008/layout/LinedList"/>
    <dgm:cxn modelId="{CDFD53C8-9027-4E63-87BA-97A974BF63F5}" type="presParOf" srcId="{A3DD49C9-2A96-4614-85C3-BBAC7E5650CE}" destId="{FE7D2F9B-D818-41D5-BC51-B1E8FFC21C95}" srcOrd="3" destOrd="0" presId="urn:microsoft.com/office/officeart/2008/layout/LinedList"/>
    <dgm:cxn modelId="{500C7323-C77C-4DDA-9D5F-946B4DB8F80C}" type="presParOf" srcId="{FE7D2F9B-D818-41D5-BC51-B1E8FFC21C95}" destId="{CC868063-DB96-446B-842F-DAA1A6CC2859}" srcOrd="0" destOrd="0" presId="urn:microsoft.com/office/officeart/2008/layout/LinedList"/>
    <dgm:cxn modelId="{C09008C6-EB4F-4AE2-8C63-E36C4C4CE17F}" type="presParOf" srcId="{FE7D2F9B-D818-41D5-BC51-B1E8FFC21C95}" destId="{56CF04D1-5440-46EE-BBA1-334875CBDA68}" srcOrd="1" destOrd="0" presId="urn:microsoft.com/office/officeart/2008/layout/LinedList"/>
    <dgm:cxn modelId="{E5C0A718-D05C-49BF-9288-93F76B26B108}" type="presParOf" srcId="{A3DD49C9-2A96-4614-85C3-BBAC7E5650CE}" destId="{F8EF673B-17FC-4B29-A4E8-2A5DE57892CD}" srcOrd="4" destOrd="0" presId="urn:microsoft.com/office/officeart/2008/layout/LinedList"/>
    <dgm:cxn modelId="{1497F29B-0226-41A1-9B13-58EDDCA28F64}" type="presParOf" srcId="{A3DD49C9-2A96-4614-85C3-BBAC7E5650CE}" destId="{26873B3D-7901-41C1-97F5-88A0F52BC3F5}" srcOrd="5" destOrd="0" presId="urn:microsoft.com/office/officeart/2008/layout/LinedList"/>
    <dgm:cxn modelId="{13882FDF-3383-40B6-904B-908568F86C1A}" type="presParOf" srcId="{26873B3D-7901-41C1-97F5-88A0F52BC3F5}" destId="{39064320-7E55-486D-B1C3-4D5E49BE8956}" srcOrd="0" destOrd="0" presId="urn:microsoft.com/office/officeart/2008/layout/LinedList"/>
    <dgm:cxn modelId="{F791ED01-EFBD-498D-ABEC-8D0F74120969}" type="presParOf" srcId="{26873B3D-7901-41C1-97F5-88A0F52BC3F5}" destId="{F3C1BF97-52DD-402D-BCAD-2BEF7194C2C0}" srcOrd="1" destOrd="0" presId="urn:microsoft.com/office/officeart/2008/layout/LinedList"/>
    <dgm:cxn modelId="{EDDD94F2-8366-4959-ADBC-662AB351922D}" type="presParOf" srcId="{A3DD49C9-2A96-4614-85C3-BBAC7E5650CE}" destId="{353F1355-119C-4702-9811-25C64BE72B89}" srcOrd="6" destOrd="0" presId="urn:microsoft.com/office/officeart/2008/layout/LinedList"/>
    <dgm:cxn modelId="{2AF4C0D6-E5DF-4D91-AF00-871422268ABE}" type="presParOf" srcId="{A3DD49C9-2A96-4614-85C3-BBAC7E5650CE}" destId="{CEC15DE8-8C09-4ABC-B2AE-EE6544B9CD92}" srcOrd="7" destOrd="0" presId="urn:microsoft.com/office/officeart/2008/layout/LinedList"/>
    <dgm:cxn modelId="{13EF7078-8B47-4BBC-83A2-E1DB2649FC16}" type="presParOf" srcId="{CEC15DE8-8C09-4ABC-B2AE-EE6544B9CD92}" destId="{6E501D8A-2630-4113-BB80-B68824C5EB26}" srcOrd="0" destOrd="0" presId="urn:microsoft.com/office/officeart/2008/layout/LinedList"/>
    <dgm:cxn modelId="{019369D3-115E-400E-BB6B-FD7476425F4C}" type="presParOf" srcId="{CEC15DE8-8C09-4ABC-B2AE-EE6544B9CD92}" destId="{8B50CDBA-374D-4099-A718-78B0EF1C89BE}" srcOrd="1" destOrd="0" presId="urn:microsoft.com/office/officeart/2008/layout/LinedList"/>
    <dgm:cxn modelId="{8DF3A9E3-12B7-4A27-A96F-4DCE3CA5B710}" type="presParOf" srcId="{A3DD49C9-2A96-4614-85C3-BBAC7E5650CE}" destId="{92116D62-811F-4AF8-9427-566BCE7228BC}" srcOrd="8" destOrd="0" presId="urn:microsoft.com/office/officeart/2008/layout/LinedList"/>
    <dgm:cxn modelId="{03730C40-E155-487C-A912-50F969DF99D1}" type="presParOf" srcId="{A3DD49C9-2A96-4614-85C3-BBAC7E5650CE}" destId="{5F81CBED-C6E7-466E-9898-8C368951CA76}" srcOrd="9" destOrd="0" presId="urn:microsoft.com/office/officeart/2008/layout/LinedList"/>
    <dgm:cxn modelId="{9A6FA738-CB50-46C8-A6AC-8B88AC041FC6}" type="presParOf" srcId="{5F81CBED-C6E7-466E-9898-8C368951CA76}" destId="{972ED746-8FEB-4EF4-A209-28611D5797A0}" srcOrd="0" destOrd="0" presId="urn:microsoft.com/office/officeart/2008/layout/LinedList"/>
    <dgm:cxn modelId="{C085784B-FAFF-486A-8ECF-83A4D242FBEF}" type="presParOf" srcId="{5F81CBED-C6E7-466E-9898-8C368951CA76}" destId="{C51F859D-3710-4B3E-91CD-A36CD2F8D2E0}" srcOrd="1" destOrd="0" presId="urn:microsoft.com/office/officeart/2008/layout/LinedList"/>
    <dgm:cxn modelId="{3F493BAD-18D7-442D-9C82-FCD97DCDDF32}" type="presParOf" srcId="{A3DD49C9-2A96-4614-85C3-BBAC7E5650CE}" destId="{45EF1F75-3BB9-4793-B276-621D75C4D59E}" srcOrd="10" destOrd="0" presId="urn:microsoft.com/office/officeart/2008/layout/LinedList"/>
    <dgm:cxn modelId="{2C17E379-0CCB-4516-BDAC-BA131E33DAD6}" type="presParOf" srcId="{A3DD49C9-2A96-4614-85C3-BBAC7E5650CE}" destId="{C15FB55E-14D1-47C5-8792-6315755B2BEE}" srcOrd="11" destOrd="0" presId="urn:microsoft.com/office/officeart/2008/layout/LinedList"/>
    <dgm:cxn modelId="{CCECB5C2-EC6C-4957-AE94-FB54312EBA94}" type="presParOf" srcId="{C15FB55E-14D1-47C5-8792-6315755B2BEE}" destId="{3EDFBB6E-6DCB-40DF-89BF-0BD8E7926467}" srcOrd="0" destOrd="0" presId="urn:microsoft.com/office/officeart/2008/layout/LinedList"/>
    <dgm:cxn modelId="{223DB21C-9116-4A2C-A443-AECB08F46A9C}" type="presParOf" srcId="{C15FB55E-14D1-47C5-8792-6315755B2BEE}" destId="{4FF87643-9A1D-47AC-98C4-B999D64D27D0}" srcOrd="1" destOrd="0" presId="urn:microsoft.com/office/officeart/2008/layout/LinedList"/>
    <dgm:cxn modelId="{46946F03-0E42-4231-829F-EFB8B89F33D1}" type="presParOf" srcId="{A3DD49C9-2A96-4614-85C3-BBAC7E5650CE}" destId="{0C82D380-D7BF-47A1-9B12-7F5601C3DFA0}" srcOrd="12" destOrd="0" presId="urn:microsoft.com/office/officeart/2008/layout/LinedList"/>
    <dgm:cxn modelId="{D37632E7-CB36-427F-8294-07C13C99DB2C}" type="presParOf" srcId="{A3DD49C9-2A96-4614-85C3-BBAC7E5650CE}" destId="{46CD632F-7F0D-4F36-A744-8BCABCDA33AE}" srcOrd="13" destOrd="0" presId="urn:microsoft.com/office/officeart/2008/layout/LinedList"/>
    <dgm:cxn modelId="{B100DA88-57F2-4077-80CE-0671382156B4}" type="presParOf" srcId="{46CD632F-7F0D-4F36-A744-8BCABCDA33AE}" destId="{4B7EBFD5-AA2A-4B1B-8C03-93C144B3B2AD}" srcOrd="0" destOrd="0" presId="urn:microsoft.com/office/officeart/2008/layout/LinedList"/>
    <dgm:cxn modelId="{4AC4028A-392B-4115-8C20-A881DFEA4D37}" type="presParOf" srcId="{46CD632F-7F0D-4F36-A744-8BCABCDA33AE}" destId="{49830273-2EED-49E0-B5BA-82269F76114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E9E93B-BFA4-4067-9737-47447F82024A}">
      <dsp:nvSpPr>
        <dsp:cNvPr id="0" name=""/>
        <dsp:cNvSpPr/>
      </dsp:nvSpPr>
      <dsp:spPr>
        <a:xfrm>
          <a:off x="0" y="1805"/>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DECFBE-22A5-4B9B-96F9-F95CE1B813F9}">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61BB24-9CF4-41EE-BDA8-2B7DCC58DDA4}">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Define CSE</a:t>
          </a:r>
          <a:endParaRPr lang="en-US" sz="2200" kern="1200"/>
        </a:p>
      </dsp:txBody>
      <dsp:txXfrm>
        <a:off x="1057183" y="1805"/>
        <a:ext cx="9458416" cy="915310"/>
      </dsp:txXfrm>
    </dsp:sp>
    <dsp:sp modelId="{5BEFE7E5-B7B6-406E-B940-63C688CDE113}">
      <dsp:nvSpPr>
        <dsp:cNvPr id="0" name=""/>
        <dsp:cNvSpPr/>
      </dsp:nvSpPr>
      <dsp:spPr>
        <a:xfrm>
          <a:off x="0" y="1145944"/>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9AF3CB-F69C-4541-9676-A1026BCADF09}">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F1CA4A-6B4D-43CE-8F2F-C8F977754000}">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Examine the different types of online abuse</a:t>
          </a:r>
          <a:endParaRPr lang="en-US" sz="2200" kern="1200"/>
        </a:p>
      </dsp:txBody>
      <dsp:txXfrm>
        <a:off x="1057183" y="1145944"/>
        <a:ext cx="9458416" cy="915310"/>
      </dsp:txXfrm>
    </dsp:sp>
    <dsp:sp modelId="{E24CBCBF-6E67-4166-8DEF-D45B2857048E}">
      <dsp:nvSpPr>
        <dsp:cNvPr id="0" name=""/>
        <dsp:cNvSpPr/>
      </dsp:nvSpPr>
      <dsp:spPr>
        <a:xfrm>
          <a:off x="0" y="2290082"/>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31D194-08FF-4F8A-8176-4140880F0CA0}">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F8854C-280A-4A7C-BC85-C4B99B14FAFB}">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Examine who is more vulnerable to online abuse</a:t>
          </a:r>
          <a:endParaRPr lang="en-US" sz="2200" kern="1200"/>
        </a:p>
      </dsp:txBody>
      <dsp:txXfrm>
        <a:off x="1057183" y="2290082"/>
        <a:ext cx="9458416" cy="915310"/>
      </dsp:txXfrm>
    </dsp:sp>
    <dsp:sp modelId="{A0C19450-C7B7-4579-A7F0-41157037ED84}">
      <dsp:nvSpPr>
        <dsp:cNvPr id="0" name=""/>
        <dsp:cNvSpPr/>
      </dsp:nvSpPr>
      <dsp:spPr>
        <a:xfrm>
          <a:off x="0" y="3434221"/>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382430-E2B2-4366-9038-598E99BF69E1}">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B65039-FCEE-481C-9F50-772823C253A6}">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Examine key leglisation</a:t>
          </a:r>
          <a:endParaRPr lang="en-US" sz="2200" kern="1200"/>
        </a:p>
      </dsp:txBody>
      <dsp:txXfrm>
        <a:off x="1057183" y="3434221"/>
        <a:ext cx="9458416" cy="9153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30C84D-A50F-4388-950B-E6ED59BDEB9F}">
      <dsp:nvSpPr>
        <dsp:cNvPr id="0" name=""/>
        <dsp:cNvSpPr/>
      </dsp:nvSpPr>
      <dsp:spPr>
        <a:xfrm>
          <a:off x="3080"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1" kern="1200"/>
            <a:t>Any young person can be at risk.</a:t>
          </a:r>
          <a:endParaRPr lang="en-US" sz="2500" kern="1200"/>
        </a:p>
      </dsp:txBody>
      <dsp:txXfrm>
        <a:off x="3080" y="587032"/>
        <a:ext cx="2444055" cy="1466433"/>
      </dsp:txXfrm>
    </dsp:sp>
    <dsp:sp modelId="{A3D5DC03-F283-4AFD-B861-9A127C1B5013}">
      <dsp:nvSpPr>
        <dsp:cNvPr id="0" name=""/>
        <dsp:cNvSpPr/>
      </dsp:nvSpPr>
      <dsp:spPr>
        <a:xfrm>
          <a:off x="2691541"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Going missing</a:t>
          </a:r>
          <a:endParaRPr lang="en-US" sz="2500" kern="1200"/>
        </a:p>
      </dsp:txBody>
      <dsp:txXfrm>
        <a:off x="2691541" y="587032"/>
        <a:ext cx="2444055" cy="1466433"/>
      </dsp:txXfrm>
    </dsp:sp>
    <dsp:sp modelId="{48D75F7F-B60B-4B81-BFB1-F2030A4539F7}">
      <dsp:nvSpPr>
        <dsp:cNvPr id="0" name=""/>
        <dsp:cNvSpPr/>
      </dsp:nvSpPr>
      <dsp:spPr>
        <a:xfrm>
          <a:off x="5380002"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Chaotic homelife, domestic abuse</a:t>
          </a:r>
          <a:endParaRPr lang="en-US" sz="2500" kern="1200"/>
        </a:p>
      </dsp:txBody>
      <dsp:txXfrm>
        <a:off x="5380002" y="587032"/>
        <a:ext cx="2444055" cy="1466433"/>
      </dsp:txXfrm>
    </dsp:sp>
    <dsp:sp modelId="{40BE9AB7-19AF-4E4C-939E-41F875260C49}">
      <dsp:nvSpPr>
        <dsp:cNvPr id="0" name=""/>
        <dsp:cNvSpPr/>
      </dsp:nvSpPr>
      <dsp:spPr>
        <a:xfrm>
          <a:off x="8068463"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Parents with addiction problems</a:t>
          </a:r>
          <a:endParaRPr lang="en-US" sz="2500" kern="1200"/>
        </a:p>
      </dsp:txBody>
      <dsp:txXfrm>
        <a:off x="8068463" y="587032"/>
        <a:ext cx="2444055" cy="1466433"/>
      </dsp:txXfrm>
    </dsp:sp>
    <dsp:sp modelId="{19EDEB63-2A9B-4BE4-A7F4-C1A417904174}">
      <dsp:nvSpPr>
        <dsp:cNvPr id="0" name=""/>
        <dsp:cNvSpPr/>
      </dsp:nvSpPr>
      <dsp:spPr>
        <a:xfrm>
          <a:off x="3080" y="2297871"/>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Parents with health problems</a:t>
          </a:r>
          <a:endParaRPr lang="en-US" sz="2500" kern="1200"/>
        </a:p>
      </dsp:txBody>
      <dsp:txXfrm>
        <a:off x="3080" y="2297871"/>
        <a:ext cx="2444055" cy="1466433"/>
      </dsp:txXfrm>
    </dsp:sp>
    <dsp:sp modelId="{9D881D03-A785-4936-9A2B-493FBD0EC4CD}">
      <dsp:nvSpPr>
        <dsp:cNvPr id="0" name=""/>
        <dsp:cNvSpPr/>
      </dsp:nvSpPr>
      <dsp:spPr>
        <a:xfrm>
          <a:off x="2691541" y="2297871"/>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Bereavement </a:t>
          </a:r>
          <a:endParaRPr lang="en-US" sz="2500" kern="1200"/>
        </a:p>
      </dsp:txBody>
      <dsp:txXfrm>
        <a:off x="2691541" y="2297871"/>
        <a:ext cx="2444055" cy="1466433"/>
      </dsp:txXfrm>
    </dsp:sp>
    <dsp:sp modelId="{1E9BB08B-2789-4C08-AF58-2534F15A145E}">
      <dsp:nvSpPr>
        <dsp:cNvPr id="0" name=""/>
        <dsp:cNvSpPr/>
      </dsp:nvSpPr>
      <dsp:spPr>
        <a:xfrm>
          <a:off x="5380002" y="2297871"/>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Mental ill health</a:t>
          </a:r>
          <a:endParaRPr lang="en-US" sz="2500" kern="1200"/>
        </a:p>
      </dsp:txBody>
      <dsp:txXfrm>
        <a:off x="5380002" y="2297871"/>
        <a:ext cx="2444055" cy="1466433"/>
      </dsp:txXfrm>
    </dsp:sp>
    <dsp:sp modelId="{3D52DA8F-E457-4343-85B7-286EDEC47457}">
      <dsp:nvSpPr>
        <dsp:cNvPr id="0" name=""/>
        <dsp:cNvSpPr/>
      </dsp:nvSpPr>
      <dsp:spPr>
        <a:xfrm>
          <a:off x="8068463" y="2297871"/>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Social / learning difficulties</a:t>
          </a:r>
          <a:endParaRPr lang="en-US" sz="2500" kern="1200"/>
        </a:p>
      </dsp:txBody>
      <dsp:txXfrm>
        <a:off x="8068463" y="2297871"/>
        <a:ext cx="2444055" cy="14664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2A9FD7-081C-4E4F-B198-4E4145F33BCB}">
      <dsp:nvSpPr>
        <dsp:cNvPr id="0" name=""/>
        <dsp:cNvSpPr/>
      </dsp:nvSpPr>
      <dsp:spPr>
        <a:xfrm>
          <a:off x="0" y="1805"/>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95CD55-76D6-4175-9E77-5A3234B02359}">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CC4AEBB-3202-48F8-9DFC-31536D3169BE}">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b="0" i="0" kern="1200"/>
            <a:t>Spend a lot more or a lot less time than usual online, texting, gaming or using social media</a:t>
          </a:r>
          <a:endParaRPr lang="en-US" sz="2200" kern="1200"/>
        </a:p>
      </dsp:txBody>
      <dsp:txXfrm>
        <a:off x="1057183" y="1805"/>
        <a:ext cx="9458416" cy="915310"/>
      </dsp:txXfrm>
    </dsp:sp>
    <dsp:sp modelId="{3BC11832-6F47-434D-9C60-4688E7C14787}">
      <dsp:nvSpPr>
        <dsp:cNvPr id="0" name=""/>
        <dsp:cNvSpPr/>
      </dsp:nvSpPr>
      <dsp:spPr>
        <a:xfrm>
          <a:off x="0" y="1145944"/>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B814F0-0005-487A-9D77-392174DB65BC}">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14A27C-4BD4-4B3E-84A0-A249E6731784}">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t>S</a:t>
          </a:r>
          <a:r>
            <a:rPr lang="en-GB" sz="2200" b="0" i="0" kern="1200"/>
            <a:t>eem distant, upset or angry after using the internet or texting</a:t>
          </a:r>
          <a:endParaRPr lang="en-US" sz="2200" kern="1200"/>
        </a:p>
      </dsp:txBody>
      <dsp:txXfrm>
        <a:off x="1057183" y="1145944"/>
        <a:ext cx="9458416" cy="915310"/>
      </dsp:txXfrm>
    </dsp:sp>
    <dsp:sp modelId="{929F5733-5F47-4E8B-811C-5640BF9CD6A6}">
      <dsp:nvSpPr>
        <dsp:cNvPr id="0" name=""/>
        <dsp:cNvSpPr/>
      </dsp:nvSpPr>
      <dsp:spPr>
        <a:xfrm>
          <a:off x="0" y="2290082"/>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5E8B4D-F952-4CCE-987B-30DD4F1A9B14}">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A81381-A6BA-4EC4-979C-3C68AC30EF9B}">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b="0" i="0" kern="1200"/>
            <a:t>Be secretive about who they're talking to and what they're doing online or on their mobile phone</a:t>
          </a:r>
          <a:endParaRPr lang="en-US" sz="2200" kern="1200"/>
        </a:p>
      </dsp:txBody>
      <dsp:txXfrm>
        <a:off x="1057183" y="2290082"/>
        <a:ext cx="9458416" cy="915310"/>
      </dsp:txXfrm>
    </dsp:sp>
    <dsp:sp modelId="{295833AE-CC26-4201-935E-4EBD8A014689}">
      <dsp:nvSpPr>
        <dsp:cNvPr id="0" name=""/>
        <dsp:cNvSpPr/>
      </dsp:nvSpPr>
      <dsp:spPr>
        <a:xfrm>
          <a:off x="0" y="3434221"/>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9CCEAE-7E11-4868-8183-EFC3CC302585}">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1CE6A5-E6FD-47EC-A4B4-3E7F51C8F8C0}">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b="0" i="0" kern="1200" dirty="0"/>
            <a:t>Have lots of new phone numbers, texts or email addresses on their mobile phone, laptop or tablet </a:t>
          </a:r>
          <a:endParaRPr lang="en-US" sz="2200" kern="1200" dirty="0"/>
        </a:p>
      </dsp:txBody>
      <dsp:txXfrm>
        <a:off x="1057183" y="3434221"/>
        <a:ext cx="9458416" cy="9153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FE8F31-D599-4854-9F96-3D6E6045ABF3}">
      <dsp:nvSpPr>
        <dsp:cNvPr id="0" name=""/>
        <dsp:cNvSpPr/>
      </dsp:nvSpPr>
      <dsp:spPr>
        <a:xfrm>
          <a:off x="0" y="93698"/>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a:t>
          </a:r>
          <a:r>
            <a:rPr lang="en-GB" sz="2200" b="0" i="0" kern="1200"/>
            <a:t>retending to be younger.</a:t>
          </a:r>
          <a:endParaRPr lang="en-US" sz="2200" kern="1200"/>
        </a:p>
      </dsp:txBody>
      <dsp:txXfrm>
        <a:off x="26387" y="120085"/>
        <a:ext cx="10462826" cy="487766"/>
      </dsp:txXfrm>
    </dsp:sp>
    <dsp:sp modelId="{F3B5617E-EC18-4E16-B1BD-A5DC9A9454F3}">
      <dsp:nvSpPr>
        <dsp:cNvPr id="0" name=""/>
        <dsp:cNvSpPr/>
      </dsp:nvSpPr>
      <dsp:spPr>
        <a:xfrm>
          <a:off x="0" y="697598"/>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G</a:t>
          </a:r>
          <a:r>
            <a:rPr lang="en-GB" sz="2200" b="0" i="0" kern="1200"/>
            <a:t>iving advice or showing understanding.</a:t>
          </a:r>
          <a:endParaRPr lang="en-US" sz="2200" kern="1200"/>
        </a:p>
      </dsp:txBody>
      <dsp:txXfrm>
        <a:off x="26387" y="723985"/>
        <a:ext cx="10462826" cy="487766"/>
      </dsp:txXfrm>
    </dsp:sp>
    <dsp:sp modelId="{3BDAD403-9BD7-432A-9169-3117F85534ED}">
      <dsp:nvSpPr>
        <dsp:cNvPr id="0" name=""/>
        <dsp:cNvSpPr/>
      </dsp:nvSpPr>
      <dsp:spPr>
        <a:xfrm>
          <a:off x="0" y="1301499"/>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0" i="0" kern="1200"/>
            <a:t>Buying gifts, providing attention.</a:t>
          </a:r>
          <a:endParaRPr lang="en-US" sz="2200" kern="1200"/>
        </a:p>
      </dsp:txBody>
      <dsp:txXfrm>
        <a:off x="26387" y="1327886"/>
        <a:ext cx="10462826" cy="487766"/>
      </dsp:txXfrm>
    </dsp:sp>
    <dsp:sp modelId="{B57E28B5-36A7-4E80-87AF-6888C778D47E}">
      <dsp:nvSpPr>
        <dsp:cNvPr id="0" name=""/>
        <dsp:cNvSpPr/>
      </dsp:nvSpPr>
      <dsp:spPr>
        <a:xfrm>
          <a:off x="0" y="1905399"/>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a:t>
          </a:r>
          <a:r>
            <a:rPr lang="en-GB" sz="2200" b="0" i="0" kern="1200"/>
            <a:t>aking them on trips, outings or holidays.</a:t>
          </a:r>
          <a:endParaRPr lang="en-US" sz="2200" kern="1200"/>
        </a:p>
      </dsp:txBody>
      <dsp:txXfrm>
        <a:off x="26387" y="1931786"/>
        <a:ext cx="10462826" cy="487766"/>
      </dsp:txXfrm>
    </dsp:sp>
    <dsp:sp modelId="{70175DED-01B6-4917-BD0F-EC93A139B464}">
      <dsp:nvSpPr>
        <dsp:cNvPr id="0" name=""/>
        <dsp:cNvSpPr/>
      </dsp:nvSpPr>
      <dsp:spPr>
        <a:xfrm>
          <a:off x="0" y="2509299"/>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Isolation</a:t>
          </a:r>
          <a:endParaRPr lang="en-US" sz="2200" kern="1200"/>
        </a:p>
      </dsp:txBody>
      <dsp:txXfrm>
        <a:off x="26387" y="2535686"/>
        <a:ext cx="10462826" cy="487766"/>
      </dsp:txXfrm>
    </dsp:sp>
    <dsp:sp modelId="{3DE47385-3E36-4E27-847A-8F3336F4C351}">
      <dsp:nvSpPr>
        <dsp:cNvPr id="0" name=""/>
        <dsp:cNvSpPr/>
      </dsp:nvSpPr>
      <dsp:spPr>
        <a:xfrm>
          <a:off x="0" y="3113199"/>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Blackmail</a:t>
          </a:r>
          <a:endParaRPr lang="en-US" sz="2200" kern="1200"/>
        </a:p>
      </dsp:txBody>
      <dsp:txXfrm>
        <a:off x="26387" y="3139586"/>
        <a:ext cx="10462826" cy="487766"/>
      </dsp:txXfrm>
    </dsp:sp>
    <dsp:sp modelId="{E752677A-BC08-4974-90DC-BE4599C82182}">
      <dsp:nvSpPr>
        <dsp:cNvPr id="0" name=""/>
        <dsp:cNvSpPr/>
      </dsp:nvSpPr>
      <dsp:spPr>
        <a:xfrm>
          <a:off x="0" y="3717099"/>
          <a:ext cx="10515600" cy="5405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(NPSCC, 2024)</a:t>
          </a:r>
          <a:endParaRPr lang="en-US" sz="2200" kern="1200"/>
        </a:p>
      </dsp:txBody>
      <dsp:txXfrm>
        <a:off x="26387" y="3743486"/>
        <a:ext cx="10462826" cy="48776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7353F2-4268-4AFE-AB8B-56949F2B2ACB}">
      <dsp:nvSpPr>
        <dsp:cNvPr id="0" name=""/>
        <dsp:cNvSpPr/>
      </dsp:nvSpPr>
      <dsp:spPr>
        <a:xfrm>
          <a:off x="0" y="680"/>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A6027E-727A-47CC-8C8D-C9CED05BE5D1}">
      <dsp:nvSpPr>
        <dsp:cNvPr id="0" name=""/>
        <dsp:cNvSpPr/>
      </dsp:nvSpPr>
      <dsp:spPr>
        <a:xfrm>
          <a:off x="0" y="680"/>
          <a:ext cx="10515600" cy="796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a:t>The criminal offences introduced by the Act came into effect on 31 January 2024. These offences cover:</a:t>
          </a:r>
          <a:endParaRPr lang="en-US" sz="2200" kern="1200"/>
        </a:p>
      </dsp:txBody>
      <dsp:txXfrm>
        <a:off x="0" y="680"/>
        <a:ext cx="10515600" cy="796336"/>
      </dsp:txXfrm>
    </dsp:sp>
    <dsp:sp modelId="{1E225FF5-AA04-496E-99DB-970405016354}">
      <dsp:nvSpPr>
        <dsp:cNvPr id="0" name=""/>
        <dsp:cNvSpPr/>
      </dsp:nvSpPr>
      <dsp:spPr>
        <a:xfrm>
          <a:off x="0" y="797016"/>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C868063-DB96-446B-842F-DAA1A6CC2859}">
      <dsp:nvSpPr>
        <dsp:cNvPr id="0" name=""/>
        <dsp:cNvSpPr/>
      </dsp:nvSpPr>
      <dsp:spPr>
        <a:xfrm>
          <a:off x="0" y="797016"/>
          <a:ext cx="10515600" cy="796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a:t>Encouraging or assisting serious self-harm</a:t>
          </a:r>
          <a:endParaRPr lang="en-US" sz="2200" kern="1200"/>
        </a:p>
      </dsp:txBody>
      <dsp:txXfrm>
        <a:off x="0" y="797016"/>
        <a:ext cx="10515600" cy="796336"/>
      </dsp:txXfrm>
    </dsp:sp>
    <dsp:sp modelId="{F8EF673B-17FC-4B29-A4E8-2A5DE57892CD}">
      <dsp:nvSpPr>
        <dsp:cNvPr id="0" name=""/>
        <dsp:cNvSpPr/>
      </dsp:nvSpPr>
      <dsp:spPr>
        <a:xfrm>
          <a:off x="0" y="1593352"/>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9064320-7E55-486D-B1C3-4D5E49BE8956}">
      <dsp:nvSpPr>
        <dsp:cNvPr id="0" name=""/>
        <dsp:cNvSpPr/>
      </dsp:nvSpPr>
      <dsp:spPr>
        <a:xfrm>
          <a:off x="0" y="1593352"/>
          <a:ext cx="10515600" cy="796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a:t>Cyberflashing</a:t>
          </a:r>
          <a:endParaRPr lang="en-US" sz="2200" kern="1200"/>
        </a:p>
      </dsp:txBody>
      <dsp:txXfrm>
        <a:off x="0" y="1593352"/>
        <a:ext cx="10515600" cy="796336"/>
      </dsp:txXfrm>
    </dsp:sp>
    <dsp:sp modelId="{353F1355-119C-4702-9811-25C64BE72B89}">
      <dsp:nvSpPr>
        <dsp:cNvPr id="0" name=""/>
        <dsp:cNvSpPr/>
      </dsp:nvSpPr>
      <dsp:spPr>
        <a:xfrm>
          <a:off x="0" y="2389688"/>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501D8A-2630-4113-BB80-B68824C5EB26}">
      <dsp:nvSpPr>
        <dsp:cNvPr id="0" name=""/>
        <dsp:cNvSpPr/>
      </dsp:nvSpPr>
      <dsp:spPr>
        <a:xfrm>
          <a:off x="0" y="2389688"/>
          <a:ext cx="10515600" cy="796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S</a:t>
          </a:r>
          <a:r>
            <a:rPr lang="en-GB" sz="2200" b="0" i="0" kern="1200" dirty="0"/>
            <a:t>ending false information intended to cause non-trivial harm</a:t>
          </a:r>
          <a:endParaRPr lang="en-US" sz="2200" kern="1200" dirty="0"/>
        </a:p>
      </dsp:txBody>
      <dsp:txXfrm>
        <a:off x="0" y="2389688"/>
        <a:ext cx="10515600" cy="796336"/>
      </dsp:txXfrm>
    </dsp:sp>
    <dsp:sp modelId="{92116D62-811F-4AF8-9427-566BCE7228BC}">
      <dsp:nvSpPr>
        <dsp:cNvPr id="0" name=""/>
        <dsp:cNvSpPr/>
      </dsp:nvSpPr>
      <dsp:spPr>
        <a:xfrm>
          <a:off x="0" y="3186025"/>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2ED746-8FEB-4EF4-A209-28611D5797A0}">
      <dsp:nvSpPr>
        <dsp:cNvPr id="0" name=""/>
        <dsp:cNvSpPr/>
      </dsp:nvSpPr>
      <dsp:spPr>
        <a:xfrm>
          <a:off x="0" y="3186025"/>
          <a:ext cx="10515600" cy="796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a:t>Threatening communications</a:t>
          </a:r>
          <a:endParaRPr lang="en-US" sz="2200" kern="1200"/>
        </a:p>
      </dsp:txBody>
      <dsp:txXfrm>
        <a:off x="0" y="3186025"/>
        <a:ext cx="10515600" cy="796336"/>
      </dsp:txXfrm>
    </dsp:sp>
    <dsp:sp modelId="{45EF1F75-3BB9-4793-B276-621D75C4D59E}">
      <dsp:nvSpPr>
        <dsp:cNvPr id="0" name=""/>
        <dsp:cNvSpPr/>
      </dsp:nvSpPr>
      <dsp:spPr>
        <a:xfrm>
          <a:off x="0" y="3982361"/>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DFBB6E-6DCB-40DF-89BF-0BD8E7926467}">
      <dsp:nvSpPr>
        <dsp:cNvPr id="0" name=""/>
        <dsp:cNvSpPr/>
      </dsp:nvSpPr>
      <dsp:spPr>
        <a:xfrm>
          <a:off x="0" y="3982361"/>
          <a:ext cx="10515600" cy="796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a:t>Intimate image abuse</a:t>
          </a:r>
          <a:endParaRPr lang="en-US" sz="2200" kern="1200"/>
        </a:p>
      </dsp:txBody>
      <dsp:txXfrm>
        <a:off x="0" y="3982361"/>
        <a:ext cx="10515600" cy="796336"/>
      </dsp:txXfrm>
    </dsp:sp>
    <dsp:sp modelId="{0C82D380-D7BF-47A1-9B12-7F5601C3DFA0}">
      <dsp:nvSpPr>
        <dsp:cNvPr id="0" name=""/>
        <dsp:cNvSpPr/>
      </dsp:nvSpPr>
      <dsp:spPr>
        <a:xfrm>
          <a:off x="0" y="4778697"/>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7EBFD5-AA2A-4B1B-8C03-93C144B3B2AD}">
      <dsp:nvSpPr>
        <dsp:cNvPr id="0" name=""/>
        <dsp:cNvSpPr/>
      </dsp:nvSpPr>
      <dsp:spPr>
        <a:xfrm>
          <a:off x="0" y="4778697"/>
          <a:ext cx="10515600" cy="796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0" i="0" kern="1200" dirty="0"/>
            <a:t>Epilepsy trolling</a:t>
          </a:r>
          <a:endParaRPr lang="en-US" sz="2200" kern="1200" dirty="0"/>
        </a:p>
      </dsp:txBody>
      <dsp:txXfrm>
        <a:off x="0" y="4778697"/>
        <a:ext cx="10515600" cy="79633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BEC1FC-05E1-43C8-937B-60917F1B9DDC}" type="datetimeFigureOut">
              <a:rPr lang="en-GB" smtClean="0"/>
              <a:t>29/10/2024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5C1641E-1146-4129-9814-5CF299470996}" type="slidenum">
              <a:rPr lang="en-GB" smtClean="0"/>
              <a:t>‹#›</a:t>
            </a:fld>
            <a:endParaRPr lang="en-GB"/>
          </a:p>
        </p:txBody>
      </p:sp>
    </p:spTree>
    <p:extLst>
      <p:ext uri="{BB962C8B-B14F-4D97-AF65-F5344CB8AC3E}">
        <p14:creationId xmlns:p14="http://schemas.microsoft.com/office/powerpoint/2010/main" val="42244270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legislation.gov.uk/ukpga/1988/27/section/1#commentary-key-2683a4eee0b787bf5ab46f298cd08de7"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digital-detective.net/digital-forensics-documents/ACPO_Good_Practice_Guide_for_Digital_Evidence_v5.pdf"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3</a:t>
            </a:fld>
            <a:endParaRPr lang="en-GB"/>
          </a:p>
        </p:txBody>
      </p:sp>
    </p:spTree>
    <p:extLst>
      <p:ext uri="{BB962C8B-B14F-4D97-AF65-F5344CB8AC3E}">
        <p14:creationId xmlns:p14="http://schemas.microsoft.com/office/powerpoint/2010/main" val="16634637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Gotham"/>
              </a:rPr>
              <a:t>CSE is not a specific criminal offence. </a:t>
            </a:r>
            <a:r>
              <a:rPr lang="en-GB" b="0" i="0">
                <a:solidFill>
                  <a:srgbClr val="000000"/>
                </a:solidFill>
                <a:effectLst/>
                <a:latin typeface="Gotham"/>
              </a:rPr>
              <a:t>It encompasses a range of different forms of serious criminal conduct and a number of individual offences`</a:t>
            </a:r>
            <a:endParaRPr lang="en-GB"/>
          </a:p>
        </p:txBody>
      </p:sp>
      <p:sp>
        <p:nvSpPr>
          <p:cNvPr id="4" name="Slide Number Placeholder 3"/>
          <p:cNvSpPr>
            <a:spLocks noGrp="1"/>
          </p:cNvSpPr>
          <p:nvPr>
            <p:ph type="sldNum" sz="quarter" idx="5"/>
          </p:nvPr>
        </p:nvSpPr>
        <p:spPr/>
        <p:txBody>
          <a:bodyPr/>
          <a:lstStyle/>
          <a:p>
            <a:fld id="{75C1641E-1146-4129-9814-5CF299470996}" type="slidenum">
              <a:rPr lang="en-GB" smtClean="0"/>
              <a:t>4</a:t>
            </a:fld>
            <a:endParaRPr lang="en-GB"/>
          </a:p>
        </p:txBody>
      </p:sp>
    </p:spTree>
    <p:extLst>
      <p:ext uri="{BB962C8B-B14F-4D97-AF65-F5344CB8AC3E}">
        <p14:creationId xmlns:p14="http://schemas.microsoft.com/office/powerpoint/2010/main" val="13508622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5</a:t>
            </a:fld>
            <a:endParaRPr lang="en-GB"/>
          </a:p>
        </p:txBody>
      </p:sp>
    </p:spTree>
    <p:extLst>
      <p:ext uri="{BB962C8B-B14F-4D97-AF65-F5344CB8AC3E}">
        <p14:creationId xmlns:p14="http://schemas.microsoft.com/office/powerpoint/2010/main" val="24913469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Bullied, homeless, gang crime, addiction, peer group  (COP, 2023</a:t>
            </a:r>
          </a:p>
        </p:txBody>
      </p:sp>
      <p:sp>
        <p:nvSpPr>
          <p:cNvPr id="4" name="Slide Number Placeholder 3"/>
          <p:cNvSpPr>
            <a:spLocks noGrp="1"/>
          </p:cNvSpPr>
          <p:nvPr>
            <p:ph type="sldNum" sz="quarter" idx="5"/>
          </p:nvPr>
        </p:nvSpPr>
        <p:spPr/>
        <p:txBody>
          <a:bodyPr/>
          <a:lstStyle/>
          <a:p>
            <a:fld id="{75C1641E-1146-4129-9814-5CF299470996}" type="slidenum">
              <a:rPr lang="en-GB" smtClean="0"/>
              <a:t>6</a:t>
            </a:fld>
            <a:endParaRPr lang="en-GB"/>
          </a:p>
        </p:txBody>
      </p:sp>
    </p:spTree>
    <p:extLst>
      <p:ext uri="{BB962C8B-B14F-4D97-AF65-F5344CB8AC3E}">
        <p14:creationId xmlns:p14="http://schemas.microsoft.com/office/powerpoint/2010/main" val="39292056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7</a:t>
            </a:fld>
            <a:endParaRPr lang="en-GB"/>
          </a:p>
        </p:txBody>
      </p:sp>
    </p:spTree>
    <p:extLst>
      <p:ext uri="{BB962C8B-B14F-4D97-AF65-F5344CB8AC3E}">
        <p14:creationId xmlns:p14="http://schemas.microsoft.com/office/powerpoint/2010/main" val="26243980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NSPCC, 2024</a:t>
            </a:r>
          </a:p>
        </p:txBody>
      </p:sp>
      <p:sp>
        <p:nvSpPr>
          <p:cNvPr id="4" name="Slide Number Placeholder 3"/>
          <p:cNvSpPr>
            <a:spLocks noGrp="1"/>
          </p:cNvSpPr>
          <p:nvPr>
            <p:ph type="sldNum" sz="quarter" idx="5"/>
          </p:nvPr>
        </p:nvSpPr>
        <p:spPr/>
        <p:txBody>
          <a:bodyPr/>
          <a:lstStyle/>
          <a:p>
            <a:fld id="{75C1641E-1146-4129-9814-5CF299470996}" type="slidenum">
              <a:rPr lang="en-GB" smtClean="0"/>
              <a:t>10</a:t>
            </a:fld>
            <a:endParaRPr lang="en-GB"/>
          </a:p>
        </p:txBody>
      </p:sp>
    </p:spTree>
    <p:extLst>
      <p:ext uri="{BB962C8B-B14F-4D97-AF65-F5344CB8AC3E}">
        <p14:creationId xmlns:p14="http://schemas.microsoft.com/office/powerpoint/2010/main" val="7734002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highlight>
                  <a:srgbClr val="FFFFFF"/>
                </a:highlight>
                <a:latin typeface="Roboto" panose="02000000000000000000" pitchFamily="2" charset="0"/>
              </a:rPr>
              <a:t>When bullying happens online it can feel as if you’re being attacked everywhere, even inside your own home. It can seem like there’s no escape. The effects can last a long time and affect a person in many ways:</a:t>
            </a:r>
          </a:p>
          <a:p>
            <a:r>
              <a:rPr lang="en-GB" b="0" i="0" dirty="0" err="1">
                <a:solidFill>
                  <a:srgbClr val="333333"/>
                </a:solidFill>
                <a:effectLst/>
                <a:highlight>
                  <a:srgbClr val="FFFFFF"/>
                </a:highlight>
                <a:latin typeface="Roboto" panose="02000000000000000000" pitchFamily="2" charset="0"/>
              </a:rPr>
              <a:t>Unicef</a:t>
            </a:r>
            <a:r>
              <a:rPr lang="en-GB" b="0" i="0" dirty="0">
                <a:solidFill>
                  <a:srgbClr val="333333"/>
                </a:solidFill>
                <a:effectLst/>
                <a:highlight>
                  <a:srgbClr val="FFFFFF"/>
                </a:highlight>
                <a:latin typeface="Roboto" panose="02000000000000000000" pitchFamily="2" charset="0"/>
              </a:rPr>
              <a:t> 2024</a:t>
            </a:r>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12</a:t>
            </a:fld>
            <a:endParaRPr lang="en-GB"/>
          </a:p>
        </p:txBody>
      </p:sp>
    </p:spTree>
    <p:extLst>
      <p:ext uri="{BB962C8B-B14F-4D97-AF65-F5344CB8AC3E}">
        <p14:creationId xmlns:p14="http://schemas.microsoft.com/office/powerpoint/2010/main" val="27882121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15</a:t>
            </a:fld>
            <a:endParaRPr lang="en-GB"/>
          </a:p>
        </p:txBody>
      </p:sp>
    </p:spTree>
    <p:extLst>
      <p:ext uri="{BB962C8B-B14F-4D97-AF65-F5344CB8AC3E}">
        <p14:creationId xmlns:p14="http://schemas.microsoft.com/office/powerpoint/2010/main" val="590031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16</a:t>
            </a:fld>
            <a:endParaRPr lang="en-GB"/>
          </a:p>
        </p:txBody>
      </p:sp>
    </p:spTree>
    <p:extLst>
      <p:ext uri="{BB962C8B-B14F-4D97-AF65-F5344CB8AC3E}">
        <p14:creationId xmlns:p14="http://schemas.microsoft.com/office/powerpoint/2010/main" val="18636028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b="0" i="0" dirty="0">
                <a:solidFill>
                  <a:srgbClr val="333333"/>
                </a:solidFill>
                <a:effectLst/>
                <a:highlight>
                  <a:srgbClr val="FFFFFF"/>
                </a:highlight>
                <a:latin typeface="Source Sans Pro" panose="020B0503030403020204" pitchFamily="34" charset="0"/>
              </a:rPr>
              <a:t>for the purposes of sexual gain (e.g. to obtain new IIOC or bring about a sexual encounter), financial gain or other personal gain.</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17</a:t>
            </a:fld>
            <a:endParaRPr lang="en-GB"/>
          </a:p>
        </p:txBody>
      </p:sp>
    </p:spTree>
    <p:extLst>
      <p:ext uri="{BB962C8B-B14F-4D97-AF65-F5344CB8AC3E}">
        <p14:creationId xmlns:p14="http://schemas.microsoft.com/office/powerpoint/2010/main" val="14016458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E1E1E"/>
                </a:solidFill>
                <a:effectLst/>
                <a:highlight>
                  <a:srgbClr val="FFFFFF"/>
                </a:highlight>
                <a:latin typeface="arial" panose="020B0604020202020204" pitchFamily="34" charset="0"/>
              </a:rPr>
              <a:t>In this section “electronic communication” includes—</a:t>
            </a:r>
          </a:p>
          <a:p>
            <a:pPr algn="l"/>
            <a:r>
              <a:rPr lang="en-GB" b="1" i="0" u="none" strike="noStrike" dirty="0">
                <a:solidFill>
                  <a:srgbClr val="0A64D7"/>
                </a:solidFill>
                <a:effectLst/>
                <a:highlight>
                  <a:srgbClr val="FFFFFF"/>
                </a:highlight>
                <a:latin typeface="arial" panose="020B0604020202020204" pitchFamily="34" charset="0"/>
                <a:hlinkClick r:id="rId3" tooltip="View the commentary text for this item"/>
              </a:rPr>
              <a:t>F7</a:t>
            </a:r>
            <a:r>
              <a:rPr lang="en-GB" b="0" i="0" dirty="0">
                <a:solidFill>
                  <a:srgbClr val="1E1E1E"/>
                </a:solidFill>
                <a:effectLst/>
                <a:highlight>
                  <a:srgbClr val="FFFFFF"/>
                </a:highlight>
                <a:latin typeface="arial" panose="020B0604020202020204" pitchFamily="34" charset="0"/>
              </a:rPr>
              <a:t>(a)any oral or other communication by means of </a:t>
            </a:r>
            <a:r>
              <a:rPr lang="en-GB" b="1" i="0" dirty="0">
                <a:solidFill>
                  <a:srgbClr val="000000"/>
                </a:solidFill>
                <a:effectLst/>
                <a:highlight>
                  <a:srgbClr val="FFFFFF"/>
                </a:highlight>
                <a:latin typeface="arial" panose="020B0604020202020204" pitchFamily="34" charset="0"/>
              </a:rPr>
              <a:t>[</a:t>
            </a:r>
            <a:r>
              <a:rPr lang="en-GB" b="1" i="0" u="none" strike="noStrike" dirty="0">
                <a:solidFill>
                  <a:srgbClr val="0A64D7"/>
                </a:solidFill>
                <a:effectLst/>
                <a:highlight>
                  <a:srgbClr val="FFFFFF"/>
                </a:highlight>
                <a:latin typeface="arial" panose="020B0604020202020204" pitchFamily="34" charset="0"/>
                <a:hlinkClick r:id="rId3" tooltip="View the commentary text for this item"/>
              </a:rPr>
              <a:t>F7</a:t>
            </a:r>
            <a:r>
              <a:rPr lang="en-GB" b="0" i="0" dirty="0">
                <a:solidFill>
                  <a:srgbClr val="1E1E1E"/>
                </a:solidFill>
                <a:effectLst/>
                <a:highlight>
                  <a:srgbClr val="FFFFFF"/>
                </a:highlight>
                <a:latin typeface="arial" panose="020B0604020202020204" pitchFamily="34" charset="0"/>
              </a:rPr>
              <a:t>an electronic communications network</a:t>
            </a:r>
            <a:r>
              <a:rPr lang="en-GB" b="1" i="0" dirty="0">
                <a:solidFill>
                  <a:srgbClr val="000000"/>
                </a:solidFill>
                <a:effectLst/>
                <a:highlight>
                  <a:srgbClr val="FFFFFF"/>
                </a:highlight>
                <a:latin typeface="arial" panose="020B0604020202020204" pitchFamily="34" charset="0"/>
              </a:rPr>
              <a:t>]</a:t>
            </a:r>
            <a:r>
              <a:rPr lang="en-GB" b="0" i="0" dirty="0">
                <a:solidFill>
                  <a:srgbClr val="1E1E1E"/>
                </a:solidFill>
                <a:effectLst/>
                <a:highlight>
                  <a:srgbClr val="FFFFFF"/>
                </a:highlight>
                <a:latin typeface="arial" panose="020B0604020202020204" pitchFamily="34" charset="0"/>
              </a:rPr>
              <a:t> (c. 12)); and</a:t>
            </a:r>
          </a:p>
          <a:p>
            <a:pPr algn="l"/>
            <a:r>
              <a:rPr lang="en-GB" b="0" i="0" dirty="0">
                <a:solidFill>
                  <a:srgbClr val="1E1E1E"/>
                </a:solidFill>
                <a:effectLst/>
                <a:highlight>
                  <a:srgbClr val="FFFFFF"/>
                </a:highlight>
                <a:latin typeface="arial" panose="020B0604020202020204" pitchFamily="34" charset="0"/>
              </a:rPr>
              <a:t>(b)any communication (however sent) that is in electronic form</a:t>
            </a:r>
          </a:p>
          <a:p>
            <a:endParaRPr lang="en-GB" dirty="0"/>
          </a:p>
          <a:p>
            <a:pPr algn="l"/>
            <a:r>
              <a:rPr lang="en-GB" b="0" i="0" dirty="0">
                <a:solidFill>
                  <a:srgbClr val="1E1E1E"/>
                </a:solidFill>
                <a:effectLst/>
                <a:highlight>
                  <a:srgbClr val="FFFFFF"/>
                </a:highlight>
                <a:latin typeface="arial" panose="020B0604020202020204" pitchFamily="34" charset="0"/>
              </a:rPr>
              <a:t> person guilty of an offence under this section is liable—</a:t>
            </a:r>
          </a:p>
          <a:p>
            <a:pPr algn="l"/>
            <a:r>
              <a:rPr lang="en-GB" b="0" i="0" dirty="0">
                <a:solidFill>
                  <a:srgbClr val="1E1E1E"/>
                </a:solidFill>
                <a:effectLst/>
                <a:highlight>
                  <a:srgbClr val="FFFFFF"/>
                </a:highlight>
                <a:latin typeface="arial" panose="020B0604020202020204" pitchFamily="34" charset="0"/>
              </a:rPr>
              <a:t>(a)on conviction on indictment to imprisonment for a term not exceeding two years or a fine (or both);</a:t>
            </a:r>
          </a:p>
          <a:p>
            <a:pPr algn="l"/>
            <a:r>
              <a:rPr lang="en-GB" b="0" i="0" dirty="0">
                <a:solidFill>
                  <a:srgbClr val="1E1E1E"/>
                </a:solidFill>
                <a:effectLst/>
                <a:highlight>
                  <a:srgbClr val="FFFFFF"/>
                </a:highlight>
                <a:latin typeface="arial" panose="020B0604020202020204" pitchFamily="34" charset="0"/>
              </a:rPr>
              <a:t>(b)on summary conviction to imprisonment for a term not exceeding 12 months or a fine (or both).</a:t>
            </a:r>
          </a:p>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20</a:t>
            </a:fld>
            <a:endParaRPr lang="en-GB"/>
          </a:p>
        </p:txBody>
      </p:sp>
    </p:spTree>
    <p:extLst>
      <p:ext uri="{BB962C8B-B14F-4D97-AF65-F5344CB8AC3E}">
        <p14:creationId xmlns:p14="http://schemas.microsoft.com/office/powerpoint/2010/main" val="34750847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E1E1E"/>
                </a:solidFill>
                <a:effectLst/>
                <a:highlight>
                  <a:srgbClr val="FFFFFF"/>
                </a:highlight>
                <a:latin typeface="arial" panose="020B0604020202020204" pitchFamily="34" charset="0"/>
              </a:rPr>
              <a:t>For the purposes of this section, a communication is sexual if—</a:t>
            </a:r>
          </a:p>
          <a:p>
            <a:pPr algn="l"/>
            <a:r>
              <a:rPr lang="en-GB" b="0" i="0" dirty="0">
                <a:solidFill>
                  <a:srgbClr val="1E1E1E"/>
                </a:solidFill>
                <a:effectLst/>
                <a:highlight>
                  <a:srgbClr val="FFFFFF"/>
                </a:highlight>
                <a:latin typeface="arial" panose="020B0604020202020204" pitchFamily="34" charset="0"/>
              </a:rPr>
              <a:t>(a)any part of it relates to sexual activity, or</a:t>
            </a:r>
          </a:p>
          <a:p>
            <a:pPr algn="l"/>
            <a:r>
              <a:rPr lang="en-GB" b="0" i="0" dirty="0">
                <a:solidFill>
                  <a:srgbClr val="1E1E1E"/>
                </a:solidFill>
                <a:effectLst/>
                <a:highlight>
                  <a:srgbClr val="FFFFFF"/>
                </a:highlight>
                <a:latin typeface="arial" panose="020B0604020202020204" pitchFamily="34" charset="0"/>
              </a:rPr>
              <a:t>(b)a reasonable person would, in all the circumstances but regardless of any person's purpose, consider any part of the communication to be sexual;</a:t>
            </a:r>
          </a:p>
          <a:p>
            <a:pPr algn="just"/>
            <a:r>
              <a:rPr lang="en-GB" b="0" i="0" dirty="0">
                <a:solidFill>
                  <a:srgbClr val="1E1E1E"/>
                </a:solidFill>
                <a:effectLst/>
                <a:highlight>
                  <a:srgbClr val="FFFFFF"/>
                </a:highlight>
                <a:latin typeface="arial" panose="020B0604020202020204" pitchFamily="34" charset="0"/>
              </a:rPr>
              <a:t>and in paragraph (a) “sexual activity” means an activity that a reasonable person would, in all the circumstances but regardless of any person's purpose, consider to be sexual.</a:t>
            </a:r>
          </a:p>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21</a:t>
            </a:fld>
            <a:endParaRPr lang="en-GB"/>
          </a:p>
        </p:txBody>
      </p:sp>
    </p:spTree>
    <p:extLst>
      <p:ext uri="{BB962C8B-B14F-4D97-AF65-F5344CB8AC3E}">
        <p14:creationId xmlns:p14="http://schemas.microsoft.com/office/powerpoint/2010/main" val="3247251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Exchanged images via social media with unregistered social media accounts. </a:t>
            </a:r>
          </a:p>
          <a:p>
            <a:r>
              <a:rPr lang="en-GB" dirty="0"/>
              <a:t>Evidence found on the devices of the child. </a:t>
            </a:r>
          </a:p>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22</a:t>
            </a:fld>
            <a:endParaRPr lang="en-GB"/>
          </a:p>
        </p:txBody>
      </p:sp>
    </p:spTree>
    <p:extLst>
      <p:ext uri="{BB962C8B-B14F-4D97-AF65-F5344CB8AC3E}">
        <p14:creationId xmlns:p14="http://schemas.microsoft.com/office/powerpoint/2010/main" val="8385718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E1E1E"/>
                </a:solidFill>
                <a:effectLst/>
                <a:highlight>
                  <a:srgbClr val="FFFFFF"/>
                </a:highlight>
                <a:latin typeface="arial" panose="020B0604020202020204" pitchFamily="34" charset="0"/>
              </a:rPr>
              <a:t>A person guilty of an offence under this section is liable—</a:t>
            </a:r>
          </a:p>
          <a:p>
            <a:pPr algn="l"/>
            <a:r>
              <a:rPr lang="en-GB" b="0" i="0" dirty="0">
                <a:solidFill>
                  <a:srgbClr val="1E1E1E"/>
                </a:solidFill>
                <a:effectLst/>
                <a:highlight>
                  <a:srgbClr val="FFFFFF"/>
                </a:highlight>
                <a:latin typeface="arial" panose="020B0604020202020204" pitchFamily="34" charset="0"/>
              </a:rPr>
              <a:t>(a)on summary conviction, to imprisonment for a term not exceeding 6 months or a fine not exceeding the statutory maximum or both;</a:t>
            </a:r>
          </a:p>
          <a:p>
            <a:pPr algn="l"/>
            <a:r>
              <a:rPr lang="en-GB" b="0" i="0" dirty="0">
                <a:solidFill>
                  <a:srgbClr val="1E1E1E"/>
                </a:solidFill>
                <a:effectLst/>
                <a:highlight>
                  <a:srgbClr val="FFFFFF"/>
                </a:highlight>
                <a:latin typeface="arial" panose="020B0604020202020204" pitchFamily="34" charset="0"/>
              </a:rPr>
              <a:t>(b)on conviction on indictment, to imprisonment for a term not exceeding 14 years.</a:t>
            </a:r>
            <a:r>
              <a:rPr lang="en-GB" b="1" i="0" dirty="0">
                <a:solidFill>
                  <a:srgbClr val="000000"/>
                </a:solidFill>
                <a:effectLst/>
                <a:highlight>
                  <a:srgbClr val="FFFFFF"/>
                </a:highlight>
                <a:latin typeface="arial" panose="020B0604020202020204" pitchFamily="34" charset="0"/>
              </a:rPr>
              <a:t>]</a:t>
            </a:r>
            <a:endParaRPr lang="en-GB" b="0" i="0" dirty="0">
              <a:solidFill>
                <a:srgbClr val="1E1E1E"/>
              </a:solidFill>
              <a:effectLst/>
              <a:highlight>
                <a:srgbClr val="FFFFFF"/>
              </a:highligh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24</a:t>
            </a:fld>
            <a:endParaRPr lang="en-GB"/>
          </a:p>
        </p:txBody>
      </p:sp>
    </p:spTree>
    <p:extLst>
      <p:ext uri="{BB962C8B-B14F-4D97-AF65-F5344CB8AC3E}">
        <p14:creationId xmlns:p14="http://schemas.microsoft.com/office/powerpoint/2010/main" val="27113939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E1E1E"/>
                </a:solidFill>
                <a:effectLst/>
                <a:highlight>
                  <a:srgbClr val="FFFFFF"/>
                </a:highlight>
                <a:latin typeface="arial" panose="020B0604020202020204" pitchFamily="34" charset="0"/>
              </a:rPr>
              <a:t>A person guilty of an offence under this section is liable—</a:t>
            </a:r>
          </a:p>
          <a:p>
            <a:pPr algn="l"/>
            <a:r>
              <a:rPr lang="en-GB" b="0" i="0" dirty="0">
                <a:solidFill>
                  <a:srgbClr val="1E1E1E"/>
                </a:solidFill>
                <a:effectLst/>
                <a:highlight>
                  <a:srgbClr val="FFFFFF"/>
                </a:highlight>
                <a:latin typeface="arial" panose="020B0604020202020204" pitchFamily="34" charset="0"/>
              </a:rPr>
              <a:t>(a)on summary conviction, to imprisonment for a term not exceeding 6 months or a fine not exceeding the statutory maximum or both;</a:t>
            </a:r>
          </a:p>
          <a:p>
            <a:pPr algn="l"/>
            <a:r>
              <a:rPr lang="en-GB" b="0" i="0" dirty="0">
                <a:solidFill>
                  <a:srgbClr val="1E1E1E"/>
                </a:solidFill>
                <a:effectLst/>
                <a:highlight>
                  <a:srgbClr val="FFFFFF"/>
                </a:highlight>
                <a:latin typeface="arial" panose="020B0604020202020204" pitchFamily="34" charset="0"/>
              </a:rPr>
              <a:t>(b)on conviction on indictment, to imprisonment for a term not exceeding 14 years.</a:t>
            </a:r>
            <a:r>
              <a:rPr lang="en-GB" b="1" i="0" dirty="0">
                <a:solidFill>
                  <a:srgbClr val="000000"/>
                </a:solidFill>
                <a:effectLst/>
                <a:highlight>
                  <a:srgbClr val="FFFFFF"/>
                </a:highlight>
                <a:latin typeface="arial" panose="020B0604020202020204" pitchFamily="34" charset="0"/>
              </a:rPr>
              <a:t>]</a:t>
            </a:r>
            <a:endParaRPr lang="en-GB" b="0" i="0" dirty="0">
              <a:solidFill>
                <a:srgbClr val="1E1E1E"/>
              </a:solidFill>
              <a:effectLst/>
              <a:highlight>
                <a:srgbClr val="FFFFFF"/>
              </a:highligh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25</a:t>
            </a:fld>
            <a:endParaRPr lang="en-GB"/>
          </a:p>
        </p:txBody>
      </p:sp>
    </p:spTree>
    <p:extLst>
      <p:ext uri="{BB962C8B-B14F-4D97-AF65-F5344CB8AC3E}">
        <p14:creationId xmlns:p14="http://schemas.microsoft.com/office/powerpoint/2010/main" val="12113605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27</a:t>
            </a:fld>
            <a:endParaRPr lang="en-GB"/>
          </a:p>
        </p:txBody>
      </p:sp>
    </p:spTree>
    <p:extLst>
      <p:ext uri="{BB962C8B-B14F-4D97-AF65-F5344CB8AC3E}">
        <p14:creationId xmlns:p14="http://schemas.microsoft.com/office/powerpoint/2010/main" val="28045718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28</a:t>
            </a:fld>
            <a:endParaRPr lang="en-GB"/>
          </a:p>
        </p:txBody>
      </p:sp>
    </p:spTree>
    <p:extLst>
      <p:ext uri="{BB962C8B-B14F-4D97-AF65-F5344CB8AC3E}">
        <p14:creationId xmlns:p14="http://schemas.microsoft.com/office/powerpoint/2010/main" val="39076750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a:r>
              <a:rPr lang="en-GB" b="0" i="0" dirty="0">
                <a:solidFill>
                  <a:srgbClr val="141414"/>
                </a:solidFill>
                <a:effectLst/>
                <a:latin typeface="ReithSans"/>
              </a:rPr>
              <a:t>Hawkes was already a registered sex offender after he was given a community order last year for exposure and sexual activity with a child under 16. That registration ran until November 2033.</a:t>
            </a:r>
          </a:p>
          <a:p>
            <a:pPr algn="l" rtl="0"/>
            <a:r>
              <a:rPr lang="en-GB" b="0" i="0" dirty="0">
                <a:solidFill>
                  <a:srgbClr val="141414"/>
                </a:solidFill>
                <a:effectLst/>
                <a:latin typeface="ReithSans"/>
              </a:rPr>
              <a:t>He has now been sentenced to 66 weeks in jail for two offences of sending a photograph or film of genitals to cause alarm, distress, or humiliation, and for breaching previous court orders.</a:t>
            </a:r>
          </a:p>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29</a:t>
            </a:fld>
            <a:endParaRPr lang="en-GB"/>
          </a:p>
        </p:txBody>
      </p:sp>
    </p:spTree>
    <p:extLst>
      <p:ext uri="{BB962C8B-B14F-4D97-AF65-F5344CB8AC3E}">
        <p14:creationId xmlns:p14="http://schemas.microsoft.com/office/powerpoint/2010/main" val="21684274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Gotham"/>
              </a:rPr>
              <a:t>These offences apply regardless of whether the child consented to the sexual activity but, unlike the offences relating to children under 13, an offence is not committed if the defendant reasonably believed that the victim was 16 years or over.</a:t>
            </a:r>
          </a:p>
          <a:p>
            <a:endParaRPr lang="en-GB" b="0" i="0" dirty="0">
              <a:solidFill>
                <a:srgbClr val="000000"/>
              </a:solidFill>
              <a:effectLst/>
              <a:latin typeface="Gotham"/>
            </a:endParaRPr>
          </a:p>
          <a:p>
            <a:r>
              <a:rPr lang="en-GB" b="0" i="0" dirty="0">
                <a:solidFill>
                  <a:srgbClr val="000000"/>
                </a:solidFill>
                <a:effectLst/>
                <a:latin typeface="Gotham"/>
              </a:rPr>
              <a:t>These offences carry a minimum sentence of 10 or 14 years’ imprisonment, depending on which offence applies. Where the offender is under 18, the maximum sentence is 5 years’ imprisonment. If any of these offences is committed against a child under 13, the defendant’s belief of the age of the child is irrelevant.</a:t>
            </a:r>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30</a:t>
            </a:fld>
            <a:endParaRPr lang="en-GB"/>
          </a:p>
        </p:txBody>
      </p:sp>
    </p:spTree>
    <p:extLst>
      <p:ext uri="{BB962C8B-B14F-4D97-AF65-F5344CB8AC3E}">
        <p14:creationId xmlns:p14="http://schemas.microsoft.com/office/powerpoint/2010/main" val="26193535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31</a:t>
            </a:fld>
            <a:endParaRPr lang="en-GB"/>
          </a:p>
        </p:txBody>
      </p:sp>
    </p:spTree>
    <p:extLst>
      <p:ext uri="{BB962C8B-B14F-4D97-AF65-F5344CB8AC3E}">
        <p14:creationId xmlns:p14="http://schemas.microsoft.com/office/powerpoint/2010/main" val="180880687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32</a:t>
            </a:fld>
            <a:endParaRPr lang="en-GB"/>
          </a:p>
        </p:txBody>
      </p:sp>
    </p:spTree>
    <p:extLst>
      <p:ext uri="{BB962C8B-B14F-4D97-AF65-F5344CB8AC3E}">
        <p14:creationId xmlns:p14="http://schemas.microsoft.com/office/powerpoint/2010/main" val="21014452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Microsoft Word - Revised Good Practice Guide for Digital </a:t>
            </a:r>
            <a:r>
              <a:rPr lang="en-GB" dirty="0" err="1">
                <a:hlinkClick r:id="rId3"/>
              </a:rPr>
              <a:t>Evidence_Vers</a:t>
            </a:r>
            <a:r>
              <a:rPr lang="en-GB" dirty="0">
                <a:hlinkClick r:id="rId3"/>
              </a:rPr>
              <a:t> 5_Oct 2011 (digital-detective.net)</a:t>
            </a:r>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33</a:t>
            </a:fld>
            <a:endParaRPr lang="en-GB"/>
          </a:p>
        </p:txBody>
      </p:sp>
    </p:spTree>
    <p:extLst>
      <p:ext uri="{BB962C8B-B14F-4D97-AF65-F5344CB8AC3E}">
        <p14:creationId xmlns:p14="http://schemas.microsoft.com/office/powerpoint/2010/main" val="22821533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34</a:t>
            </a:fld>
            <a:endParaRPr lang="en-GB"/>
          </a:p>
        </p:txBody>
      </p:sp>
    </p:spTree>
    <p:extLst>
      <p:ext uri="{BB962C8B-B14F-4D97-AF65-F5344CB8AC3E}">
        <p14:creationId xmlns:p14="http://schemas.microsoft.com/office/powerpoint/2010/main" val="321338773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TARIAN - the Regional Organised Crime Unit, part funded by the Home Office, Welsh Government and the three Southern Wales Police Forces is a multi-disciplinary team of Police officers and Police staff seconded from the three forces of Dyfed-Powys, Gwent and South Wales. With departments ranging from fraud and cyber-crime investigators to asset recovery experts and intelligence specialists, the teams are dedicated to disrupting and dismantling Organised Crime Groups across the whole of Southern Wales. </a:t>
            </a:r>
          </a:p>
        </p:txBody>
      </p:sp>
      <p:sp>
        <p:nvSpPr>
          <p:cNvPr id="4" name="Slide Number Placeholder 3"/>
          <p:cNvSpPr>
            <a:spLocks noGrp="1"/>
          </p:cNvSpPr>
          <p:nvPr>
            <p:ph type="sldNum" sz="quarter" idx="5"/>
          </p:nvPr>
        </p:nvSpPr>
        <p:spPr/>
        <p:txBody>
          <a:bodyPr/>
          <a:lstStyle/>
          <a:p>
            <a:fld id="{75C1641E-1146-4129-9814-5CF299470996}" type="slidenum">
              <a:rPr lang="en-GB" smtClean="0"/>
              <a:t>35</a:t>
            </a:fld>
            <a:endParaRPr lang="en-GB"/>
          </a:p>
        </p:txBody>
      </p:sp>
    </p:spTree>
    <p:extLst>
      <p:ext uri="{BB962C8B-B14F-4D97-AF65-F5344CB8AC3E}">
        <p14:creationId xmlns:p14="http://schemas.microsoft.com/office/powerpoint/2010/main" val="37063734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Regional Cyber Crime Unit within Tarian has a remit that covers the main principles of the CONTEST Strategy: </a:t>
            </a:r>
          </a:p>
          <a:p>
            <a:endParaRPr lang="en-GB" dirty="0"/>
          </a:p>
          <a:p>
            <a:r>
              <a:rPr lang="en-GB" dirty="0"/>
              <a:t>Pursue - Prosecuting and disrupting those engaged in Cybercrime The RCCU tackles those responsible for the most serious incidents of: • Computer and network intrusion • Distribution of malware • Denial of service attacks • Phishing </a:t>
            </a:r>
          </a:p>
          <a:p>
            <a:r>
              <a:rPr lang="en-GB" dirty="0"/>
              <a:t>Prevent - Prevent people from becoming involved in or providing support for Cybercrime Using a variety of tactics to identify and divert possible Cyber offenders, e.g. conducting cease and desist visits to those identified from International Intelligence as purchasers of known Malware variants. The Prevent capability has recently expanded to improve the capacity for pro-active engagements. </a:t>
            </a:r>
          </a:p>
          <a:p>
            <a:r>
              <a:rPr lang="en-GB" dirty="0"/>
              <a:t>Protect - Strengthen the protection of individuals, communities and organisations against Cybercrime The Unit are working collaboratively with Welsh Government with the aim of developing a ‘secure digital nation’. Current information available suggests that 80% of Cybercrime is preventable and it is our intention through partnership engagement and education to develop Wales as a safe place to live, visit and do business. Our Regional Cyber Protect Officer reached out to over 700 small, medium enterprise businesses in 2016 raising awareness of Cybercrime and advising how to protect themselves. The Protect capability has expanded to improve the capacity for pro-active engagements Prepare - Prepare our staff to understand and effectively deal with Cybercrime Major contributor to the All Wales Cyber Operational Framework, seeking to develop and pool the expertise across Law Enforcement in Wales. </a:t>
            </a:r>
            <a:r>
              <a:rPr lang="en-GB"/>
              <a:t>Developing and coordinating bespoke training for delivery at local and Regional level.</a:t>
            </a:r>
            <a:endParaRPr lang="en-GB" dirty="0"/>
          </a:p>
        </p:txBody>
      </p:sp>
      <p:sp>
        <p:nvSpPr>
          <p:cNvPr id="4" name="Slide Number Placeholder 3"/>
          <p:cNvSpPr>
            <a:spLocks noGrp="1"/>
          </p:cNvSpPr>
          <p:nvPr>
            <p:ph type="sldNum" sz="quarter" idx="5"/>
          </p:nvPr>
        </p:nvSpPr>
        <p:spPr/>
        <p:txBody>
          <a:bodyPr/>
          <a:lstStyle/>
          <a:p>
            <a:fld id="{75C1641E-1146-4129-9814-5CF299470996}" type="slidenum">
              <a:rPr lang="en-GB" smtClean="0"/>
              <a:t>37</a:t>
            </a:fld>
            <a:endParaRPr lang="en-GB"/>
          </a:p>
        </p:txBody>
      </p:sp>
    </p:spTree>
    <p:extLst>
      <p:ext uri="{BB962C8B-B14F-4D97-AF65-F5344CB8AC3E}">
        <p14:creationId xmlns:p14="http://schemas.microsoft.com/office/powerpoint/2010/main" val="6035118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73A34-8FF2-03DD-B826-DA3720F90E4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A539414-235E-DAA5-70DE-C62163DCDBF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DD50586-CF80-7261-0108-DBC3FCC443BB}"/>
              </a:ext>
            </a:extLst>
          </p:cNvPr>
          <p:cNvSpPr>
            <a:spLocks noGrp="1"/>
          </p:cNvSpPr>
          <p:nvPr>
            <p:ph type="dt" sz="half" idx="10"/>
          </p:nvPr>
        </p:nvSpPr>
        <p:spPr/>
        <p:txBody>
          <a:bodyPr/>
          <a:lstStyle/>
          <a:p>
            <a:fld id="{C60E14B5-179B-4599-A0F0-BD9BEDDC4FC8}" type="datetimeFigureOut">
              <a:rPr lang="en-GB" smtClean="0"/>
              <a:t>29/10/2024</a:t>
            </a:fld>
            <a:endParaRPr lang="en-GB"/>
          </a:p>
        </p:txBody>
      </p:sp>
      <p:sp>
        <p:nvSpPr>
          <p:cNvPr id="5" name="Footer Placeholder 4">
            <a:extLst>
              <a:ext uri="{FF2B5EF4-FFF2-40B4-BE49-F238E27FC236}">
                <a16:creationId xmlns:a16="http://schemas.microsoft.com/office/drawing/2014/main" id="{39B73AF4-C81A-57F1-372D-5745551ACF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943B3F-5AF0-88A2-19FD-A0C91B6532CD}"/>
              </a:ext>
            </a:extLst>
          </p:cNvPr>
          <p:cNvSpPr>
            <a:spLocks noGrp="1"/>
          </p:cNvSpPr>
          <p:nvPr>
            <p:ph type="sldNum" sz="quarter" idx="12"/>
          </p:nvPr>
        </p:nvSpPr>
        <p:spPr/>
        <p:txBody>
          <a:bodyPr/>
          <a:lstStyle/>
          <a:p>
            <a:fld id="{F7A576F9-C08F-4175-89B9-6A44676CCE33}" type="slidenum">
              <a:rPr lang="en-GB" smtClean="0"/>
              <a:t>‹#›</a:t>
            </a:fld>
            <a:endParaRPr lang="en-GB"/>
          </a:p>
        </p:txBody>
      </p:sp>
    </p:spTree>
    <p:extLst>
      <p:ext uri="{BB962C8B-B14F-4D97-AF65-F5344CB8AC3E}">
        <p14:creationId xmlns:p14="http://schemas.microsoft.com/office/powerpoint/2010/main" val="141047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7FA2F-AC46-63D9-E709-2C4246D9C42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1A7838-BB52-9B3D-BAC7-F571967CBE8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CE9DE9-FC94-5503-284C-B51B85D22313}"/>
              </a:ext>
            </a:extLst>
          </p:cNvPr>
          <p:cNvSpPr>
            <a:spLocks noGrp="1"/>
          </p:cNvSpPr>
          <p:nvPr>
            <p:ph type="dt" sz="half" idx="10"/>
          </p:nvPr>
        </p:nvSpPr>
        <p:spPr/>
        <p:txBody>
          <a:bodyPr/>
          <a:lstStyle/>
          <a:p>
            <a:fld id="{C60E14B5-179B-4599-A0F0-BD9BEDDC4FC8}" type="datetimeFigureOut">
              <a:rPr lang="en-GB" smtClean="0"/>
              <a:t>29/10/2024</a:t>
            </a:fld>
            <a:endParaRPr lang="en-GB"/>
          </a:p>
        </p:txBody>
      </p:sp>
      <p:sp>
        <p:nvSpPr>
          <p:cNvPr id="5" name="Footer Placeholder 4">
            <a:extLst>
              <a:ext uri="{FF2B5EF4-FFF2-40B4-BE49-F238E27FC236}">
                <a16:creationId xmlns:a16="http://schemas.microsoft.com/office/drawing/2014/main" id="{F09C065A-2449-796A-9ECA-4EBB322969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60AAED-13CA-EED9-C101-ED295D75DC63}"/>
              </a:ext>
            </a:extLst>
          </p:cNvPr>
          <p:cNvSpPr>
            <a:spLocks noGrp="1"/>
          </p:cNvSpPr>
          <p:nvPr>
            <p:ph type="sldNum" sz="quarter" idx="12"/>
          </p:nvPr>
        </p:nvSpPr>
        <p:spPr/>
        <p:txBody>
          <a:bodyPr/>
          <a:lstStyle/>
          <a:p>
            <a:fld id="{F7A576F9-C08F-4175-89B9-6A44676CCE33}" type="slidenum">
              <a:rPr lang="en-GB" smtClean="0"/>
              <a:t>‹#›</a:t>
            </a:fld>
            <a:endParaRPr lang="en-GB"/>
          </a:p>
        </p:txBody>
      </p:sp>
    </p:spTree>
    <p:extLst>
      <p:ext uri="{BB962C8B-B14F-4D97-AF65-F5344CB8AC3E}">
        <p14:creationId xmlns:p14="http://schemas.microsoft.com/office/powerpoint/2010/main" val="12627536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CCFE7-200C-70D7-AF17-E322C491970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5A8B6C6-ABE8-9509-6780-1B21E484999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BD3FCD1-6B47-750F-B78F-CF76B167E790}"/>
              </a:ext>
            </a:extLst>
          </p:cNvPr>
          <p:cNvSpPr>
            <a:spLocks noGrp="1"/>
          </p:cNvSpPr>
          <p:nvPr>
            <p:ph type="dt" sz="half" idx="10"/>
          </p:nvPr>
        </p:nvSpPr>
        <p:spPr/>
        <p:txBody>
          <a:bodyPr/>
          <a:lstStyle/>
          <a:p>
            <a:fld id="{C60E14B5-179B-4599-A0F0-BD9BEDDC4FC8}" type="datetimeFigureOut">
              <a:rPr lang="en-GB" smtClean="0"/>
              <a:t>29/10/2024</a:t>
            </a:fld>
            <a:endParaRPr lang="en-GB"/>
          </a:p>
        </p:txBody>
      </p:sp>
      <p:sp>
        <p:nvSpPr>
          <p:cNvPr id="5" name="Footer Placeholder 4">
            <a:extLst>
              <a:ext uri="{FF2B5EF4-FFF2-40B4-BE49-F238E27FC236}">
                <a16:creationId xmlns:a16="http://schemas.microsoft.com/office/drawing/2014/main" id="{727F1E0B-5A28-DD6F-5881-534D102B40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9C95D3-6052-5B4F-8FA4-849EBAB2E855}"/>
              </a:ext>
            </a:extLst>
          </p:cNvPr>
          <p:cNvSpPr>
            <a:spLocks noGrp="1"/>
          </p:cNvSpPr>
          <p:nvPr>
            <p:ph type="sldNum" sz="quarter" idx="12"/>
          </p:nvPr>
        </p:nvSpPr>
        <p:spPr/>
        <p:txBody>
          <a:bodyPr/>
          <a:lstStyle/>
          <a:p>
            <a:fld id="{F7A576F9-C08F-4175-89B9-6A44676CCE33}" type="slidenum">
              <a:rPr lang="en-GB" smtClean="0"/>
              <a:t>‹#›</a:t>
            </a:fld>
            <a:endParaRPr lang="en-GB"/>
          </a:p>
        </p:txBody>
      </p:sp>
    </p:spTree>
    <p:extLst>
      <p:ext uri="{BB962C8B-B14F-4D97-AF65-F5344CB8AC3E}">
        <p14:creationId xmlns:p14="http://schemas.microsoft.com/office/powerpoint/2010/main" val="33161722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7DB97-3037-4C99-2555-558DBA3AA0C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C82CCE6-9880-6D7D-0F9E-923B48ECABB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E3D6D92-C753-B49C-AA50-0A3A92A6C3F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A7D521E-A61A-2276-A885-C28B7FCB1886}"/>
              </a:ext>
            </a:extLst>
          </p:cNvPr>
          <p:cNvSpPr>
            <a:spLocks noGrp="1"/>
          </p:cNvSpPr>
          <p:nvPr>
            <p:ph type="dt" sz="half" idx="10"/>
          </p:nvPr>
        </p:nvSpPr>
        <p:spPr/>
        <p:txBody>
          <a:bodyPr/>
          <a:lstStyle/>
          <a:p>
            <a:fld id="{C60E14B5-179B-4599-A0F0-BD9BEDDC4FC8}" type="datetimeFigureOut">
              <a:rPr lang="en-GB" smtClean="0"/>
              <a:t>29/10/2024</a:t>
            </a:fld>
            <a:endParaRPr lang="en-GB"/>
          </a:p>
        </p:txBody>
      </p:sp>
      <p:sp>
        <p:nvSpPr>
          <p:cNvPr id="6" name="Footer Placeholder 5">
            <a:extLst>
              <a:ext uri="{FF2B5EF4-FFF2-40B4-BE49-F238E27FC236}">
                <a16:creationId xmlns:a16="http://schemas.microsoft.com/office/drawing/2014/main" id="{D3282997-5F9F-16E3-F683-CBEE2E57CC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665581-CE98-4AF8-929E-B9A95D1F29B7}"/>
              </a:ext>
            </a:extLst>
          </p:cNvPr>
          <p:cNvSpPr>
            <a:spLocks noGrp="1"/>
          </p:cNvSpPr>
          <p:nvPr>
            <p:ph type="sldNum" sz="quarter" idx="12"/>
          </p:nvPr>
        </p:nvSpPr>
        <p:spPr/>
        <p:txBody>
          <a:bodyPr/>
          <a:lstStyle/>
          <a:p>
            <a:fld id="{F7A576F9-C08F-4175-89B9-6A44676CCE33}" type="slidenum">
              <a:rPr lang="en-GB" smtClean="0"/>
              <a:t>‹#›</a:t>
            </a:fld>
            <a:endParaRPr lang="en-GB"/>
          </a:p>
        </p:txBody>
      </p:sp>
    </p:spTree>
    <p:extLst>
      <p:ext uri="{BB962C8B-B14F-4D97-AF65-F5344CB8AC3E}">
        <p14:creationId xmlns:p14="http://schemas.microsoft.com/office/powerpoint/2010/main" val="20238678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A0989-DC76-71E5-53C5-6C107B830E6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6C8CE9-9455-6FD4-E769-64D46B1CE79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9B934F4-D6C0-86F0-2932-B9D705C538A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E56082C-FB4A-EF19-F37D-05E5D91AFE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3B88B41-D5EC-B2BA-732E-21755D7CF71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8892F23-3D68-71C6-FBC6-1EE54682AD0E}"/>
              </a:ext>
            </a:extLst>
          </p:cNvPr>
          <p:cNvSpPr>
            <a:spLocks noGrp="1"/>
          </p:cNvSpPr>
          <p:nvPr>
            <p:ph type="dt" sz="half" idx="10"/>
          </p:nvPr>
        </p:nvSpPr>
        <p:spPr/>
        <p:txBody>
          <a:bodyPr/>
          <a:lstStyle/>
          <a:p>
            <a:fld id="{C60E14B5-179B-4599-A0F0-BD9BEDDC4FC8}" type="datetimeFigureOut">
              <a:rPr lang="en-GB" smtClean="0"/>
              <a:t>29/10/2024</a:t>
            </a:fld>
            <a:endParaRPr lang="en-GB"/>
          </a:p>
        </p:txBody>
      </p:sp>
      <p:sp>
        <p:nvSpPr>
          <p:cNvPr id="8" name="Footer Placeholder 7">
            <a:extLst>
              <a:ext uri="{FF2B5EF4-FFF2-40B4-BE49-F238E27FC236}">
                <a16:creationId xmlns:a16="http://schemas.microsoft.com/office/drawing/2014/main" id="{E7594CA6-EDFD-868E-94B4-29734686E42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B9C916E-FE37-7DE9-C433-373686D411A4}"/>
              </a:ext>
            </a:extLst>
          </p:cNvPr>
          <p:cNvSpPr>
            <a:spLocks noGrp="1"/>
          </p:cNvSpPr>
          <p:nvPr>
            <p:ph type="sldNum" sz="quarter" idx="12"/>
          </p:nvPr>
        </p:nvSpPr>
        <p:spPr/>
        <p:txBody>
          <a:bodyPr/>
          <a:lstStyle/>
          <a:p>
            <a:fld id="{F7A576F9-C08F-4175-89B9-6A44676CCE33}" type="slidenum">
              <a:rPr lang="en-GB" smtClean="0"/>
              <a:t>‹#›</a:t>
            </a:fld>
            <a:endParaRPr lang="en-GB"/>
          </a:p>
        </p:txBody>
      </p:sp>
    </p:spTree>
    <p:extLst>
      <p:ext uri="{BB962C8B-B14F-4D97-AF65-F5344CB8AC3E}">
        <p14:creationId xmlns:p14="http://schemas.microsoft.com/office/powerpoint/2010/main" val="18295848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023A0-A7E1-1C18-82B6-1DB324A50FD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E6564D6-B416-5A6A-FD40-173ED6416B03}"/>
              </a:ext>
            </a:extLst>
          </p:cNvPr>
          <p:cNvSpPr>
            <a:spLocks noGrp="1"/>
          </p:cNvSpPr>
          <p:nvPr>
            <p:ph type="dt" sz="half" idx="10"/>
          </p:nvPr>
        </p:nvSpPr>
        <p:spPr/>
        <p:txBody>
          <a:bodyPr/>
          <a:lstStyle/>
          <a:p>
            <a:fld id="{C60E14B5-179B-4599-A0F0-BD9BEDDC4FC8}" type="datetimeFigureOut">
              <a:rPr lang="en-GB" smtClean="0"/>
              <a:t>29/10/2024</a:t>
            </a:fld>
            <a:endParaRPr lang="en-GB"/>
          </a:p>
        </p:txBody>
      </p:sp>
      <p:sp>
        <p:nvSpPr>
          <p:cNvPr id="4" name="Footer Placeholder 3">
            <a:extLst>
              <a:ext uri="{FF2B5EF4-FFF2-40B4-BE49-F238E27FC236}">
                <a16:creationId xmlns:a16="http://schemas.microsoft.com/office/drawing/2014/main" id="{B39D8592-7A5E-C839-56DD-253088340B0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A0D6743-8CA0-A075-8116-86B0FED2BE50}"/>
              </a:ext>
            </a:extLst>
          </p:cNvPr>
          <p:cNvSpPr>
            <a:spLocks noGrp="1"/>
          </p:cNvSpPr>
          <p:nvPr>
            <p:ph type="sldNum" sz="quarter" idx="12"/>
          </p:nvPr>
        </p:nvSpPr>
        <p:spPr/>
        <p:txBody>
          <a:bodyPr/>
          <a:lstStyle/>
          <a:p>
            <a:fld id="{F7A576F9-C08F-4175-89B9-6A44676CCE33}" type="slidenum">
              <a:rPr lang="en-GB" smtClean="0"/>
              <a:t>‹#›</a:t>
            </a:fld>
            <a:endParaRPr lang="en-GB"/>
          </a:p>
        </p:txBody>
      </p:sp>
    </p:spTree>
    <p:extLst>
      <p:ext uri="{BB962C8B-B14F-4D97-AF65-F5344CB8AC3E}">
        <p14:creationId xmlns:p14="http://schemas.microsoft.com/office/powerpoint/2010/main" val="2421782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AD47947-FA96-463F-8C59-C742768242DF}"/>
              </a:ext>
            </a:extLst>
          </p:cNvPr>
          <p:cNvSpPr>
            <a:spLocks noGrp="1"/>
          </p:cNvSpPr>
          <p:nvPr>
            <p:ph type="dt" sz="half" idx="10"/>
          </p:nvPr>
        </p:nvSpPr>
        <p:spPr/>
        <p:txBody>
          <a:bodyPr/>
          <a:lstStyle/>
          <a:p>
            <a:fld id="{C60E14B5-179B-4599-A0F0-BD9BEDDC4FC8}" type="datetimeFigureOut">
              <a:rPr lang="en-GB" smtClean="0"/>
              <a:t>29/10/2024</a:t>
            </a:fld>
            <a:endParaRPr lang="en-GB"/>
          </a:p>
        </p:txBody>
      </p:sp>
      <p:sp>
        <p:nvSpPr>
          <p:cNvPr id="3" name="Footer Placeholder 2">
            <a:extLst>
              <a:ext uri="{FF2B5EF4-FFF2-40B4-BE49-F238E27FC236}">
                <a16:creationId xmlns:a16="http://schemas.microsoft.com/office/drawing/2014/main" id="{A5194D61-F754-302F-D011-875A240FFC8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67A1B43-8514-40B6-0B45-B6188E31A930}"/>
              </a:ext>
            </a:extLst>
          </p:cNvPr>
          <p:cNvSpPr>
            <a:spLocks noGrp="1"/>
          </p:cNvSpPr>
          <p:nvPr>
            <p:ph type="sldNum" sz="quarter" idx="12"/>
          </p:nvPr>
        </p:nvSpPr>
        <p:spPr/>
        <p:txBody>
          <a:bodyPr/>
          <a:lstStyle/>
          <a:p>
            <a:fld id="{F7A576F9-C08F-4175-89B9-6A44676CCE33}" type="slidenum">
              <a:rPr lang="en-GB" smtClean="0"/>
              <a:t>‹#›</a:t>
            </a:fld>
            <a:endParaRPr lang="en-GB"/>
          </a:p>
        </p:txBody>
      </p:sp>
    </p:spTree>
    <p:extLst>
      <p:ext uri="{BB962C8B-B14F-4D97-AF65-F5344CB8AC3E}">
        <p14:creationId xmlns:p14="http://schemas.microsoft.com/office/powerpoint/2010/main" val="27657260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BF103-DDEF-C83C-7526-14DB815245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77E83A6-C46B-F3EA-CF38-888D4931C75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EFCC23D-7646-45D7-55F5-258178EAE4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38E87E-9F58-57BA-FBE0-8434DBCD1AD9}"/>
              </a:ext>
            </a:extLst>
          </p:cNvPr>
          <p:cNvSpPr>
            <a:spLocks noGrp="1"/>
          </p:cNvSpPr>
          <p:nvPr>
            <p:ph type="dt" sz="half" idx="10"/>
          </p:nvPr>
        </p:nvSpPr>
        <p:spPr/>
        <p:txBody>
          <a:bodyPr/>
          <a:lstStyle/>
          <a:p>
            <a:fld id="{C60E14B5-179B-4599-A0F0-BD9BEDDC4FC8}" type="datetimeFigureOut">
              <a:rPr lang="en-GB" smtClean="0"/>
              <a:t>29/10/2024</a:t>
            </a:fld>
            <a:endParaRPr lang="en-GB"/>
          </a:p>
        </p:txBody>
      </p:sp>
      <p:sp>
        <p:nvSpPr>
          <p:cNvPr id="6" name="Footer Placeholder 5">
            <a:extLst>
              <a:ext uri="{FF2B5EF4-FFF2-40B4-BE49-F238E27FC236}">
                <a16:creationId xmlns:a16="http://schemas.microsoft.com/office/drawing/2014/main" id="{8F608500-719B-B466-9670-029A65E113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E163E9-227A-A221-56E8-8F2C7D307575}"/>
              </a:ext>
            </a:extLst>
          </p:cNvPr>
          <p:cNvSpPr>
            <a:spLocks noGrp="1"/>
          </p:cNvSpPr>
          <p:nvPr>
            <p:ph type="sldNum" sz="quarter" idx="12"/>
          </p:nvPr>
        </p:nvSpPr>
        <p:spPr/>
        <p:txBody>
          <a:bodyPr/>
          <a:lstStyle/>
          <a:p>
            <a:fld id="{F7A576F9-C08F-4175-89B9-6A44676CCE33}" type="slidenum">
              <a:rPr lang="en-GB" smtClean="0"/>
              <a:t>‹#›</a:t>
            </a:fld>
            <a:endParaRPr lang="en-GB"/>
          </a:p>
        </p:txBody>
      </p:sp>
    </p:spTree>
    <p:extLst>
      <p:ext uri="{BB962C8B-B14F-4D97-AF65-F5344CB8AC3E}">
        <p14:creationId xmlns:p14="http://schemas.microsoft.com/office/powerpoint/2010/main" val="2999240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12D7A-4CC5-ACA4-C11A-E25FE76C47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9709D11-92D0-4B5B-9712-5175F11C728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150CBAD-9D49-93A2-EB25-13B8E943E4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264A42-856B-7B36-EC74-3CCE2AA7FAB2}"/>
              </a:ext>
            </a:extLst>
          </p:cNvPr>
          <p:cNvSpPr>
            <a:spLocks noGrp="1"/>
          </p:cNvSpPr>
          <p:nvPr>
            <p:ph type="dt" sz="half" idx="10"/>
          </p:nvPr>
        </p:nvSpPr>
        <p:spPr/>
        <p:txBody>
          <a:bodyPr/>
          <a:lstStyle/>
          <a:p>
            <a:fld id="{C60E14B5-179B-4599-A0F0-BD9BEDDC4FC8}" type="datetimeFigureOut">
              <a:rPr lang="en-GB" smtClean="0"/>
              <a:t>29/10/2024</a:t>
            </a:fld>
            <a:endParaRPr lang="en-GB"/>
          </a:p>
        </p:txBody>
      </p:sp>
      <p:sp>
        <p:nvSpPr>
          <p:cNvPr id="6" name="Footer Placeholder 5">
            <a:extLst>
              <a:ext uri="{FF2B5EF4-FFF2-40B4-BE49-F238E27FC236}">
                <a16:creationId xmlns:a16="http://schemas.microsoft.com/office/drawing/2014/main" id="{EB27126A-1DB8-CA9C-C914-DED6FBAC28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467F91-6330-53EF-3C89-52489AFF02E9}"/>
              </a:ext>
            </a:extLst>
          </p:cNvPr>
          <p:cNvSpPr>
            <a:spLocks noGrp="1"/>
          </p:cNvSpPr>
          <p:nvPr>
            <p:ph type="sldNum" sz="quarter" idx="12"/>
          </p:nvPr>
        </p:nvSpPr>
        <p:spPr/>
        <p:txBody>
          <a:bodyPr/>
          <a:lstStyle/>
          <a:p>
            <a:fld id="{F7A576F9-C08F-4175-89B9-6A44676CCE33}" type="slidenum">
              <a:rPr lang="en-GB" smtClean="0"/>
              <a:t>‹#›</a:t>
            </a:fld>
            <a:endParaRPr lang="en-GB"/>
          </a:p>
        </p:txBody>
      </p:sp>
    </p:spTree>
    <p:extLst>
      <p:ext uri="{BB962C8B-B14F-4D97-AF65-F5344CB8AC3E}">
        <p14:creationId xmlns:p14="http://schemas.microsoft.com/office/powerpoint/2010/main" val="60228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6666D-3482-0B9A-EA1B-C359746BC73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09526C-49A4-B15E-A633-42286F018C2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262BD0-0557-56E9-7150-46CF2DDB76F1}"/>
              </a:ext>
            </a:extLst>
          </p:cNvPr>
          <p:cNvSpPr>
            <a:spLocks noGrp="1"/>
          </p:cNvSpPr>
          <p:nvPr>
            <p:ph type="dt" sz="half" idx="10"/>
          </p:nvPr>
        </p:nvSpPr>
        <p:spPr/>
        <p:txBody>
          <a:bodyPr/>
          <a:lstStyle/>
          <a:p>
            <a:fld id="{C60E14B5-179B-4599-A0F0-BD9BEDDC4FC8}" type="datetimeFigureOut">
              <a:rPr lang="en-GB" smtClean="0"/>
              <a:t>29/10/2024</a:t>
            </a:fld>
            <a:endParaRPr lang="en-GB"/>
          </a:p>
        </p:txBody>
      </p:sp>
      <p:sp>
        <p:nvSpPr>
          <p:cNvPr id="5" name="Footer Placeholder 4">
            <a:extLst>
              <a:ext uri="{FF2B5EF4-FFF2-40B4-BE49-F238E27FC236}">
                <a16:creationId xmlns:a16="http://schemas.microsoft.com/office/drawing/2014/main" id="{A1AB1FD2-604F-CF0C-3DB5-C1DFAF12ED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773D14-086E-6014-AB43-D1CC8DFB8D7D}"/>
              </a:ext>
            </a:extLst>
          </p:cNvPr>
          <p:cNvSpPr>
            <a:spLocks noGrp="1"/>
          </p:cNvSpPr>
          <p:nvPr>
            <p:ph type="sldNum" sz="quarter" idx="12"/>
          </p:nvPr>
        </p:nvSpPr>
        <p:spPr/>
        <p:txBody>
          <a:bodyPr/>
          <a:lstStyle/>
          <a:p>
            <a:fld id="{F7A576F9-C08F-4175-89B9-6A44676CCE33}" type="slidenum">
              <a:rPr lang="en-GB" smtClean="0"/>
              <a:t>‹#›</a:t>
            </a:fld>
            <a:endParaRPr lang="en-GB"/>
          </a:p>
        </p:txBody>
      </p:sp>
    </p:spTree>
    <p:extLst>
      <p:ext uri="{BB962C8B-B14F-4D97-AF65-F5344CB8AC3E}">
        <p14:creationId xmlns:p14="http://schemas.microsoft.com/office/powerpoint/2010/main" val="6785469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630D24-2A80-A3BE-A8E8-9128AA18396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94789F-D378-3076-CCAA-FCEAEAF5E3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996925-B871-2EC2-EFB4-B9D7F05FF9F8}"/>
              </a:ext>
            </a:extLst>
          </p:cNvPr>
          <p:cNvSpPr>
            <a:spLocks noGrp="1"/>
          </p:cNvSpPr>
          <p:nvPr>
            <p:ph type="dt" sz="half" idx="10"/>
          </p:nvPr>
        </p:nvSpPr>
        <p:spPr/>
        <p:txBody>
          <a:bodyPr/>
          <a:lstStyle/>
          <a:p>
            <a:fld id="{C60E14B5-179B-4599-A0F0-BD9BEDDC4FC8}" type="datetimeFigureOut">
              <a:rPr lang="en-GB" smtClean="0"/>
              <a:t>29/10/2024</a:t>
            </a:fld>
            <a:endParaRPr lang="en-GB"/>
          </a:p>
        </p:txBody>
      </p:sp>
      <p:sp>
        <p:nvSpPr>
          <p:cNvPr id="5" name="Footer Placeholder 4">
            <a:extLst>
              <a:ext uri="{FF2B5EF4-FFF2-40B4-BE49-F238E27FC236}">
                <a16:creationId xmlns:a16="http://schemas.microsoft.com/office/drawing/2014/main" id="{1B9AC057-A5CE-28E9-0CF8-88CD953A67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5070DA-D693-54D7-ACD9-AA30E0DC1889}"/>
              </a:ext>
            </a:extLst>
          </p:cNvPr>
          <p:cNvSpPr>
            <a:spLocks noGrp="1"/>
          </p:cNvSpPr>
          <p:nvPr>
            <p:ph type="sldNum" sz="quarter" idx="12"/>
          </p:nvPr>
        </p:nvSpPr>
        <p:spPr/>
        <p:txBody>
          <a:bodyPr/>
          <a:lstStyle/>
          <a:p>
            <a:fld id="{F7A576F9-C08F-4175-89B9-6A44676CCE33}" type="slidenum">
              <a:rPr lang="en-GB" smtClean="0"/>
              <a:t>‹#›</a:t>
            </a:fld>
            <a:endParaRPr lang="en-GB"/>
          </a:p>
        </p:txBody>
      </p:sp>
    </p:spTree>
    <p:extLst>
      <p:ext uri="{BB962C8B-B14F-4D97-AF65-F5344CB8AC3E}">
        <p14:creationId xmlns:p14="http://schemas.microsoft.com/office/powerpoint/2010/main" val="1743520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AF591D-007F-A98E-4B33-4B8B3AACA8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96C7E45-5100-5FF1-B86F-694F7091B96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BEEAC11-07A3-F929-EBA3-A6A1A437114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60E14B5-179B-4599-A0F0-BD9BEDDC4FC8}" type="datetimeFigureOut">
              <a:rPr lang="en-GB" smtClean="0"/>
              <a:t>29/10/2024</a:t>
            </a:fld>
            <a:endParaRPr lang="en-GB"/>
          </a:p>
        </p:txBody>
      </p:sp>
      <p:sp>
        <p:nvSpPr>
          <p:cNvPr id="5" name="Footer Placeholder 4">
            <a:extLst>
              <a:ext uri="{FF2B5EF4-FFF2-40B4-BE49-F238E27FC236}">
                <a16:creationId xmlns:a16="http://schemas.microsoft.com/office/drawing/2014/main" id="{04778A20-BCAD-EEF9-E34F-11497FF720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AB82B60-3B68-5A2B-5B28-586E86C9262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7A576F9-C08F-4175-89B9-6A44676CCE33}" type="slidenum">
              <a:rPr lang="en-GB" smtClean="0"/>
              <a:t>‹#›</a:t>
            </a:fld>
            <a:endParaRPr lang="en-GB"/>
          </a:p>
        </p:txBody>
      </p:sp>
    </p:spTree>
    <p:extLst>
      <p:ext uri="{BB962C8B-B14F-4D97-AF65-F5344CB8AC3E}">
        <p14:creationId xmlns:p14="http://schemas.microsoft.com/office/powerpoint/2010/main" val="28183817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2.jpe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bbc.com/news/uk-england-essex-68543605.amp"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digital-detective.net/digital-forensics-documents/ACPO_Good_Practice_Guide_for_Digital_Evidence_v5.pdf"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29.png"/></Relationships>
</file>

<file path=ppt/slides/_rels/slide34.xml.rels><?xml version="1.0" encoding="UTF-8" standalone="yes"?>
<Relationships xmlns="http://schemas.openxmlformats.org/package/2006/relationships"><Relationship Id="rId3" Type="http://schemas.openxmlformats.org/officeDocument/2006/relationships/hyperlink" Target="https://www.ceopeducation.co.uk/"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30.png"/></Relationships>
</file>

<file path=ppt/slides/_rels/slide3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Slide Background">
            <a:extLst>
              <a:ext uri="{FF2B5EF4-FFF2-40B4-BE49-F238E27FC236}">
                <a16:creationId xmlns:a16="http://schemas.microsoft.com/office/drawing/2014/main" id="{AA857166-A416-4C5E-8AA9-5D5D1E13D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13A48C6C-3CC4-4EE5-A773-EC1EB7F59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0" y="0"/>
            <a:ext cx="4617491" cy="6858000"/>
          </a:xfrm>
          <a:prstGeom prst="rect">
            <a:avLst/>
          </a:prstGeom>
          <a:ln>
            <a:noFill/>
          </a:ln>
          <a:effectLst>
            <a:outerShdw blurRad="203200" dist="88900" dir="21540000" sx="94000" sy="94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0" y="-1"/>
            <a:ext cx="4617491" cy="5136739"/>
          </a:xfrm>
          <a:prstGeom prst="rect">
            <a:avLst/>
          </a:prstGeom>
          <a:ln>
            <a:noFill/>
          </a:ln>
          <a:effectLst>
            <a:outerShdw blurRad="177800" dist="101600" dir="5400000" sx="97000" sy="97000" algn="t"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599F6F4-D294-4D4E-066F-0548855FED61}"/>
              </a:ext>
            </a:extLst>
          </p:cNvPr>
          <p:cNvSpPr>
            <a:spLocks noGrp="1"/>
          </p:cNvSpPr>
          <p:nvPr>
            <p:ph type="title"/>
          </p:nvPr>
        </p:nvSpPr>
        <p:spPr>
          <a:xfrm>
            <a:off x="652887" y="617921"/>
            <a:ext cx="3482041" cy="3988585"/>
          </a:xfrm>
        </p:spPr>
        <p:txBody>
          <a:bodyPr vert="horz" lIns="91440" tIns="45720" rIns="91440" bIns="45720" rtlCol="0" anchor="ctr">
            <a:normAutofit/>
          </a:bodyPr>
          <a:lstStyle/>
          <a:p>
            <a:r>
              <a:rPr lang="en-US" kern="1200">
                <a:solidFill>
                  <a:schemeClr val="tx1"/>
                </a:solidFill>
                <a:latin typeface="+mj-lt"/>
                <a:ea typeface="+mj-ea"/>
                <a:cs typeface="+mj-cs"/>
              </a:rPr>
              <a:t>CSE Online</a:t>
            </a:r>
          </a:p>
        </p:txBody>
      </p:sp>
      <p:pic>
        <p:nvPicPr>
          <p:cNvPr id="5" name="Content Placeholder 4" descr="A silhouette of a person using a computer&#10;&#10;Description automatically generated">
            <a:extLst>
              <a:ext uri="{FF2B5EF4-FFF2-40B4-BE49-F238E27FC236}">
                <a16:creationId xmlns:a16="http://schemas.microsoft.com/office/drawing/2014/main" id="{705D2A7C-2852-E2B7-F0F9-B0DE0718BE4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249288" y="617921"/>
            <a:ext cx="6309671" cy="5711599"/>
          </a:xfrm>
          <a:prstGeom prst="rect">
            <a:avLst/>
          </a:prstGeom>
        </p:spPr>
      </p:pic>
    </p:spTree>
    <p:extLst>
      <p:ext uri="{BB962C8B-B14F-4D97-AF65-F5344CB8AC3E}">
        <p14:creationId xmlns:p14="http://schemas.microsoft.com/office/powerpoint/2010/main" val="835423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CD7942-ED4A-D565-3EF6-01C60592DF13}"/>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Health Warning</a:t>
            </a:r>
          </a:p>
        </p:txBody>
      </p:sp>
      <p:grpSp>
        <p:nvGrpSpPr>
          <p:cNvPr id="12" name="Group 11">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52594237-959A-A0A7-BB5F-5B8F6F9A7A9C}"/>
              </a:ext>
            </a:extLst>
          </p:cNvPr>
          <p:cNvPicPr>
            <a:picLocks noGrp="1" noChangeAspect="1"/>
          </p:cNvPicPr>
          <p:nvPr>
            <p:ph idx="1"/>
          </p:nvPr>
        </p:nvPicPr>
        <p:blipFill>
          <a:blip r:embed="rId2"/>
          <a:stretch>
            <a:fillRect/>
          </a:stretch>
        </p:blipFill>
        <p:spPr>
          <a:xfrm>
            <a:off x="6005126" y="666728"/>
            <a:ext cx="5370733" cy="5465791"/>
          </a:xfrm>
          <a:prstGeom prst="rect">
            <a:avLst/>
          </a:prstGeom>
        </p:spPr>
      </p:pic>
    </p:spTree>
    <p:extLst>
      <p:ext uri="{BB962C8B-B14F-4D97-AF65-F5344CB8AC3E}">
        <p14:creationId xmlns:p14="http://schemas.microsoft.com/office/powerpoint/2010/main" val="40785970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07F73-6F61-439C-43E8-E0BE2A61C5F8}"/>
              </a:ext>
            </a:extLst>
          </p:cNvPr>
          <p:cNvSpPr>
            <a:spLocks noGrp="1"/>
          </p:cNvSpPr>
          <p:nvPr>
            <p:ph type="title"/>
          </p:nvPr>
        </p:nvSpPr>
        <p:spPr/>
        <p:txBody>
          <a:bodyPr/>
          <a:lstStyle/>
          <a:p>
            <a:r>
              <a:rPr lang="en-GB" dirty="0"/>
              <a:t>Objectives</a:t>
            </a:r>
          </a:p>
        </p:txBody>
      </p:sp>
      <p:graphicFrame>
        <p:nvGraphicFramePr>
          <p:cNvPr id="5" name="Content Placeholder 2">
            <a:extLst>
              <a:ext uri="{FF2B5EF4-FFF2-40B4-BE49-F238E27FC236}">
                <a16:creationId xmlns:a16="http://schemas.microsoft.com/office/drawing/2014/main" id="{170ED2F1-679D-254A-19EB-464BE47E35E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20395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608344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D69703-AEB9-71A6-4690-6315BB1B60A0}"/>
              </a:ext>
            </a:extLst>
          </p:cNvPr>
          <p:cNvSpPr>
            <a:spLocks noGrp="1"/>
          </p:cNvSpPr>
          <p:nvPr>
            <p:ph type="ctrTitle"/>
          </p:nvPr>
        </p:nvSpPr>
        <p:spPr>
          <a:xfrm>
            <a:off x="1155558" y="637762"/>
            <a:ext cx="4284397" cy="5576770"/>
          </a:xfrm>
        </p:spPr>
        <p:txBody>
          <a:bodyPr anchor="ctr">
            <a:normAutofit/>
          </a:bodyPr>
          <a:lstStyle/>
          <a:p>
            <a:pPr algn="l"/>
            <a:r>
              <a:rPr lang="en-GB" sz="6600">
                <a:solidFill>
                  <a:schemeClr val="bg1"/>
                </a:solidFill>
              </a:rPr>
              <a:t>Definition of CSE</a:t>
            </a:r>
          </a:p>
        </p:txBody>
      </p:sp>
      <p:sp>
        <p:nvSpPr>
          <p:cNvPr id="30" name="Rectangle 29">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0"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B6478D05-3425-4C2C-4EC8-697ADA0B47AD}"/>
              </a:ext>
            </a:extLst>
          </p:cNvPr>
          <p:cNvSpPr>
            <a:spLocks noGrp="1"/>
          </p:cNvSpPr>
          <p:nvPr>
            <p:ph type="subTitle" idx="1"/>
          </p:nvPr>
        </p:nvSpPr>
        <p:spPr>
          <a:xfrm>
            <a:off x="6739464" y="637762"/>
            <a:ext cx="4305881" cy="5860946"/>
          </a:xfrm>
        </p:spPr>
        <p:txBody>
          <a:bodyPr anchor="ctr">
            <a:normAutofit/>
          </a:bodyPr>
          <a:lstStyle/>
          <a:p>
            <a:pPr algn="l"/>
            <a:r>
              <a:rPr lang="en-GB" sz="2500" b="0" i="0">
                <a:effectLst/>
                <a:latin typeface="Gotham"/>
              </a:rPr>
              <a:t>“Child sexual exploitation is a form of child sexual abuse. It occurs where an individual or group takes advantage of an imbalance of power to coerce, manipulate or deceive a child or young person under the age of 18 into sexual activity (a) in exchange for something the victim needs or wants, and/or (b) for the financial advantage or increased status of the perpetrator or facilitator”.</a:t>
            </a:r>
          </a:p>
          <a:p>
            <a:pPr algn="l"/>
            <a:endParaRPr lang="en-GB" sz="2500">
              <a:latin typeface="Gotham"/>
            </a:endParaRPr>
          </a:p>
          <a:p>
            <a:pPr algn="l"/>
            <a:r>
              <a:rPr lang="en-GB" sz="2500">
                <a:latin typeface="Gotham"/>
              </a:rPr>
              <a:t>(College of Policing, 2024)</a:t>
            </a:r>
            <a:endParaRPr lang="en-GB" sz="2500"/>
          </a:p>
        </p:txBody>
      </p:sp>
    </p:spTree>
    <p:extLst>
      <p:ext uri="{BB962C8B-B14F-4D97-AF65-F5344CB8AC3E}">
        <p14:creationId xmlns:p14="http://schemas.microsoft.com/office/powerpoint/2010/main" val="1671156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type="wd">
                                    <p:tmPct val="15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3" name="Rectangle 12">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879BE1D-C785-B2B3-F654-41A386E97EAE}"/>
              </a:ext>
            </a:extLst>
          </p:cNvPr>
          <p:cNvSpPr>
            <a:spLocks noGrp="1"/>
          </p:cNvSpPr>
          <p:nvPr>
            <p:ph idx="1"/>
          </p:nvPr>
        </p:nvSpPr>
        <p:spPr>
          <a:xfrm>
            <a:off x="761802" y="1409700"/>
            <a:ext cx="4646905" cy="4946649"/>
          </a:xfrm>
        </p:spPr>
        <p:txBody>
          <a:bodyPr anchor="ctr">
            <a:normAutofit/>
          </a:bodyPr>
          <a:lstStyle/>
          <a:p>
            <a:pPr marL="0" indent="0">
              <a:buNone/>
            </a:pPr>
            <a:endParaRPr lang="en-GB" sz="1400" dirty="0"/>
          </a:p>
          <a:p>
            <a:pPr marL="0" indent="0">
              <a:buNone/>
            </a:pPr>
            <a:endParaRPr lang="en-GB" sz="1400" dirty="0"/>
          </a:p>
          <a:p>
            <a:pPr marL="0" indent="0">
              <a:buNone/>
            </a:pPr>
            <a:r>
              <a:rPr lang="en-GB" sz="2000" dirty="0"/>
              <a:t>Victims may be sexually exploited (even if it appears consensual)</a:t>
            </a:r>
          </a:p>
          <a:p>
            <a:pPr marL="0" indent="0">
              <a:buNone/>
            </a:pPr>
            <a:endParaRPr lang="en-GB" sz="2000" dirty="0"/>
          </a:p>
          <a:p>
            <a:pPr marL="0" indent="0">
              <a:buNone/>
            </a:pPr>
            <a:r>
              <a:rPr lang="en-GB" sz="2000" dirty="0"/>
              <a:t>Violence and coercion are typical behaviours involved in the process. </a:t>
            </a:r>
          </a:p>
          <a:p>
            <a:pPr marL="0" indent="0">
              <a:buNone/>
            </a:pPr>
            <a:endParaRPr lang="en-GB" sz="2000" dirty="0"/>
          </a:p>
          <a:p>
            <a:pPr marL="0" indent="0">
              <a:buNone/>
            </a:pPr>
            <a:r>
              <a:rPr lang="en-GB" sz="2000" dirty="0"/>
              <a:t>Physical contact is not necessary, and exploitation may occur via technology. </a:t>
            </a:r>
          </a:p>
          <a:p>
            <a:pPr marL="0" indent="0">
              <a:buNone/>
            </a:pPr>
            <a:endParaRPr lang="en-GB" sz="2000" dirty="0"/>
          </a:p>
          <a:p>
            <a:pPr marL="0" indent="0">
              <a:buNone/>
            </a:pPr>
            <a:r>
              <a:rPr lang="en-GB" sz="2000" dirty="0"/>
              <a:t>Many victims do not recognise the true nature of what is happening with some not seeing themselves as victims. </a:t>
            </a:r>
          </a:p>
          <a:p>
            <a:pPr marL="0" indent="0">
              <a:buNone/>
            </a:pPr>
            <a:endParaRPr lang="en-GB" sz="1400" dirty="0"/>
          </a:p>
          <a:p>
            <a:pPr marL="0" indent="0">
              <a:buNone/>
            </a:pPr>
            <a:endParaRPr lang="en-GB" sz="1400" dirty="0"/>
          </a:p>
        </p:txBody>
      </p:sp>
      <p:pic>
        <p:nvPicPr>
          <p:cNvPr id="6" name="Picture 5" descr="A hand covering a face&#10;&#10;Description automatically generated">
            <a:extLst>
              <a:ext uri="{FF2B5EF4-FFF2-40B4-BE49-F238E27FC236}">
                <a16:creationId xmlns:a16="http://schemas.microsoft.com/office/drawing/2014/main" id="{B5B26950-CEE5-7D8F-4391-DE255644AC8A}"/>
              </a:ext>
            </a:extLst>
          </p:cNvPr>
          <p:cNvPicPr>
            <a:picLocks noChangeAspect="1"/>
          </p:cNvPicPr>
          <p:nvPr/>
        </p:nvPicPr>
        <p:blipFill>
          <a:blip r:embed="rId3">
            <a:extLst>
              <a:ext uri="{28A0092B-C50C-407E-A947-70E740481C1C}">
                <a14:useLocalDpi xmlns:a14="http://schemas.microsoft.com/office/drawing/2010/main" val="0"/>
              </a:ext>
            </a:extLst>
          </a:blip>
          <a:srcRect l="26976" r="14069" b="-1"/>
          <a:stretch/>
        </p:blipFill>
        <p:spPr>
          <a:xfrm>
            <a:off x="6096000" y="1"/>
            <a:ext cx="6102825" cy="6858000"/>
          </a:xfrm>
          <a:prstGeom prst="rect">
            <a:avLst/>
          </a:prstGeom>
        </p:spPr>
      </p:pic>
    </p:spTree>
    <p:extLst>
      <p:ext uri="{BB962C8B-B14F-4D97-AF65-F5344CB8AC3E}">
        <p14:creationId xmlns:p14="http://schemas.microsoft.com/office/powerpoint/2010/main" val="23496960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0DBF233-7C61-CFFA-7FF8-0C6EA47C8051}"/>
              </a:ext>
            </a:extLst>
          </p:cNvPr>
          <p:cNvPicPr>
            <a:picLocks noChangeAspect="1"/>
          </p:cNvPicPr>
          <p:nvPr/>
        </p:nvPicPr>
        <p:blipFill>
          <a:blip r:embed="rId3">
            <a:duotone>
              <a:schemeClr val="bg2">
                <a:shade val="45000"/>
                <a:satMod val="135000"/>
              </a:schemeClr>
              <a:prstClr val="white"/>
            </a:duotone>
          </a:blip>
          <a:srcRect t="1573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F37DFB-83ED-3C9E-B661-EE4AE6C8606D}"/>
              </a:ext>
            </a:extLst>
          </p:cNvPr>
          <p:cNvSpPr>
            <a:spLocks noGrp="1"/>
          </p:cNvSpPr>
          <p:nvPr>
            <p:ph type="title"/>
          </p:nvPr>
        </p:nvSpPr>
        <p:spPr>
          <a:xfrm>
            <a:off x="838200" y="365125"/>
            <a:ext cx="10515600" cy="1325563"/>
          </a:xfrm>
        </p:spPr>
        <p:txBody>
          <a:bodyPr>
            <a:normAutofit/>
          </a:bodyPr>
          <a:lstStyle/>
          <a:p>
            <a:r>
              <a:rPr lang="en-GB" dirty="0"/>
              <a:t>Risk Factors</a:t>
            </a:r>
          </a:p>
        </p:txBody>
      </p:sp>
      <p:graphicFrame>
        <p:nvGraphicFramePr>
          <p:cNvPr id="5" name="Content Placeholder 2">
            <a:extLst>
              <a:ext uri="{FF2B5EF4-FFF2-40B4-BE49-F238E27FC236}">
                <a16:creationId xmlns:a16="http://schemas.microsoft.com/office/drawing/2014/main" id="{DBDA9067-EC4E-465F-5477-89CCC88D76C8}"/>
              </a:ext>
            </a:extLst>
          </p:cNvPr>
          <p:cNvGraphicFramePr>
            <a:graphicFrameLocks noGrp="1"/>
          </p:cNvGraphicFramePr>
          <p:nvPr>
            <p:ph idx="1"/>
            <p:extLst>
              <p:ext uri="{D42A27DB-BD31-4B8C-83A1-F6EECF244321}">
                <p14:modId xmlns:p14="http://schemas.microsoft.com/office/powerpoint/2010/main" val="275845763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256637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41">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2A8E4DF-D262-9A62-29E5-1E09A68D8B4B}"/>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Scale of CSEA</a:t>
            </a:r>
          </a:p>
        </p:txBody>
      </p:sp>
      <p:sp>
        <p:nvSpPr>
          <p:cNvPr id="3" name="Content Placeholder 2">
            <a:extLst>
              <a:ext uri="{FF2B5EF4-FFF2-40B4-BE49-F238E27FC236}">
                <a16:creationId xmlns:a16="http://schemas.microsoft.com/office/drawing/2014/main" id="{66FB4F80-A3F7-1153-256F-5D325F43904B}"/>
              </a:ext>
            </a:extLst>
          </p:cNvPr>
          <p:cNvSpPr>
            <a:spLocks noGrp="1"/>
          </p:cNvSpPr>
          <p:nvPr>
            <p:ph idx="1"/>
          </p:nvPr>
        </p:nvSpPr>
        <p:spPr>
          <a:xfrm>
            <a:off x="6503158" y="649480"/>
            <a:ext cx="4862447" cy="5546047"/>
          </a:xfrm>
        </p:spPr>
        <p:txBody>
          <a:bodyPr anchor="ctr">
            <a:normAutofit/>
          </a:bodyPr>
          <a:lstStyle/>
          <a:p>
            <a:r>
              <a:rPr lang="en-GB" sz="2000"/>
              <a:t>Approx 450 suspects are arrested each month in the UK. </a:t>
            </a:r>
          </a:p>
          <a:p>
            <a:r>
              <a:rPr lang="en-GB" sz="2000"/>
              <a:t>600 children each month need to be safeguarded because of online  CSEA. </a:t>
            </a:r>
          </a:p>
          <a:p>
            <a:r>
              <a:rPr lang="en-GB" sz="2000" b="0" i="0">
                <a:effectLst/>
                <a:highlight>
                  <a:srgbClr val="FFFFFF"/>
                </a:highlight>
                <a:latin typeface="GDS Transport"/>
              </a:rPr>
              <a:t>2.88 million accounts were registered globally across the most harmful child sexual abuse dark web sites, with at least 5% believed to be registered in the UK (National Crime Agency, 2018)</a:t>
            </a:r>
            <a:endParaRPr lang="en-GB" sz="2000"/>
          </a:p>
          <a:p>
            <a:endParaRPr lang="en-GB" sz="2000"/>
          </a:p>
          <a:p>
            <a:pPr marL="0" indent="0">
              <a:buNone/>
            </a:pPr>
            <a:r>
              <a:rPr lang="en-GB" sz="2000"/>
              <a:t>“</a:t>
            </a:r>
            <a:r>
              <a:rPr lang="en-GB" sz="2000" b="0" i="0">
                <a:effectLst/>
                <a:highlight>
                  <a:srgbClr val="FFFFFF"/>
                </a:highlight>
                <a:latin typeface="GDS Transport"/>
              </a:rPr>
              <a:t>it is estimated there are 80,000 people who present a sexual threat to children online” </a:t>
            </a:r>
          </a:p>
          <a:p>
            <a:pPr marL="0" indent="0">
              <a:buNone/>
            </a:pPr>
            <a:r>
              <a:rPr lang="en-GB" sz="2000">
                <a:highlight>
                  <a:srgbClr val="FFFFFF"/>
                </a:highlight>
                <a:latin typeface="GDS Transport"/>
              </a:rPr>
              <a:t>(Home Office, 2019)</a:t>
            </a:r>
          </a:p>
          <a:p>
            <a:pPr marL="0" indent="0">
              <a:buNone/>
            </a:pPr>
            <a:endParaRPr lang="en-GB" sz="2000">
              <a:highlight>
                <a:srgbClr val="FFFFFF"/>
              </a:highlight>
              <a:latin typeface="GDS Transport"/>
            </a:endParaRPr>
          </a:p>
        </p:txBody>
      </p:sp>
    </p:spTree>
    <p:extLst>
      <p:ext uri="{BB962C8B-B14F-4D97-AF65-F5344CB8AC3E}">
        <p14:creationId xmlns:p14="http://schemas.microsoft.com/office/powerpoint/2010/main" val="20497415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99BC76-70AB-CB61-8BC6-9CEDF6D14D07}"/>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Consent</a:t>
            </a:r>
          </a:p>
        </p:txBody>
      </p:sp>
      <p:sp>
        <p:nvSpPr>
          <p:cNvPr id="3" name="Content Placeholder 2">
            <a:extLst>
              <a:ext uri="{FF2B5EF4-FFF2-40B4-BE49-F238E27FC236}">
                <a16:creationId xmlns:a16="http://schemas.microsoft.com/office/drawing/2014/main" id="{064C81B5-1C54-9C65-8703-53C06E737935}"/>
              </a:ext>
            </a:extLst>
          </p:cNvPr>
          <p:cNvSpPr>
            <a:spLocks noGrp="1"/>
          </p:cNvSpPr>
          <p:nvPr>
            <p:ph idx="1"/>
          </p:nvPr>
        </p:nvSpPr>
        <p:spPr>
          <a:xfrm>
            <a:off x="6503158" y="649480"/>
            <a:ext cx="4862447" cy="5546047"/>
          </a:xfrm>
        </p:spPr>
        <p:txBody>
          <a:bodyPr anchor="ctr">
            <a:normAutofit/>
          </a:bodyPr>
          <a:lstStyle/>
          <a:p>
            <a:r>
              <a:rPr lang="en-GB" sz="2000" b="0" i="0">
                <a:effectLst/>
                <a:latin typeface="Gotham"/>
              </a:rPr>
              <a:t>The fact that a young person is 16 or 17 years old and has reached the legal age of consent should not be taken to mean that they are no longer at risk of sexual exploitation.</a:t>
            </a:r>
          </a:p>
          <a:p>
            <a:endParaRPr lang="en-GB" sz="2000">
              <a:latin typeface="Gotham"/>
            </a:endParaRPr>
          </a:p>
          <a:p>
            <a:r>
              <a:rPr lang="en-GB" sz="2000">
                <a:latin typeface="Gotham"/>
              </a:rPr>
              <a:t>They are still classified as children under the Children Act 1989. </a:t>
            </a:r>
          </a:p>
          <a:p>
            <a:endParaRPr lang="en-GB" sz="2000">
              <a:latin typeface="Gotham"/>
            </a:endParaRPr>
          </a:p>
          <a:p>
            <a:r>
              <a:rPr lang="en-GB" sz="2000">
                <a:latin typeface="Gotham"/>
              </a:rPr>
              <a:t>Disclosure should not be ignored or downplayed if the victim is over 16 or has left mainstream school. </a:t>
            </a:r>
          </a:p>
        </p:txBody>
      </p:sp>
    </p:spTree>
    <p:extLst>
      <p:ext uri="{BB962C8B-B14F-4D97-AF65-F5344CB8AC3E}">
        <p14:creationId xmlns:p14="http://schemas.microsoft.com/office/powerpoint/2010/main" val="12069295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B068B58-6F94-4AFF-A8A7-18573884D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1" name="Picture 20">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23" name="Rectangle 22">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BE5B028C-7535-45E5-9D2C-32C50D0E0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F25F2334-5BA4-4660-3E89-566F8A25F4B1}"/>
              </a:ext>
            </a:extLst>
          </p:cNvPr>
          <p:cNvSpPr>
            <a:spLocks noGrp="1"/>
          </p:cNvSpPr>
          <p:nvPr>
            <p:ph type="title"/>
          </p:nvPr>
        </p:nvSpPr>
        <p:spPr>
          <a:xfrm>
            <a:off x="1191966" y="900622"/>
            <a:ext cx="4997189" cy="1893524"/>
          </a:xfrm>
        </p:spPr>
        <p:txBody>
          <a:bodyPr anchor="b">
            <a:normAutofit/>
          </a:bodyPr>
          <a:lstStyle/>
          <a:p>
            <a:r>
              <a:rPr lang="en-GB" sz="4800"/>
              <a:t>What is online abuse?</a:t>
            </a:r>
          </a:p>
        </p:txBody>
      </p:sp>
      <p:sp>
        <p:nvSpPr>
          <p:cNvPr id="3" name="Content Placeholder 2">
            <a:extLst>
              <a:ext uri="{FF2B5EF4-FFF2-40B4-BE49-F238E27FC236}">
                <a16:creationId xmlns:a16="http://schemas.microsoft.com/office/drawing/2014/main" id="{72DD66E3-3FF4-7BA7-F3F2-45D1ED8A781D}"/>
              </a:ext>
            </a:extLst>
          </p:cNvPr>
          <p:cNvSpPr>
            <a:spLocks noGrp="1"/>
          </p:cNvSpPr>
          <p:nvPr>
            <p:ph idx="1"/>
          </p:nvPr>
        </p:nvSpPr>
        <p:spPr>
          <a:xfrm>
            <a:off x="1191966" y="2965593"/>
            <a:ext cx="4997189" cy="2941544"/>
          </a:xfrm>
        </p:spPr>
        <p:txBody>
          <a:bodyPr>
            <a:normAutofit/>
          </a:bodyPr>
          <a:lstStyle/>
          <a:p>
            <a:pPr marL="0" indent="0">
              <a:buNone/>
            </a:pPr>
            <a:r>
              <a:rPr lang="en-GB" sz="1500" b="0" i="0">
                <a:effectLst/>
                <a:highlight>
                  <a:srgbClr val="FAFAFA"/>
                </a:highlight>
                <a:latin typeface="Arial" panose="020B0604020202020204" pitchFamily="34" charset="0"/>
              </a:rPr>
              <a:t>It can happen across any device that's connected to the web, like computers, tablets and mobile phones. </a:t>
            </a:r>
          </a:p>
          <a:p>
            <a:pPr marL="0" indent="0">
              <a:buNone/>
            </a:pPr>
            <a:endParaRPr lang="en-GB" sz="1500" b="0" i="0">
              <a:effectLst/>
              <a:highlight>
                <a:srgbClr val="FAFAFA"/>
              </a:highlight>
              <a:latin typeface="Arial" panose="020B0604020202020204" pitchFamily="34" charset="0"/>
            </a:endParaRPr>
          </a:p>
          <a:p>
            <a:r>
              <a:rPr lang="en-GB" sz="1500" b="0" i="0">
                <a:effectLst/>
                <a:highlight>
                  <a:srgbClr val="FAFAFA"/>
                </a:highlight>
                <a:latin typeface="Arial" panose="020B0604020202020204" pitchFamily="34" charset="0"/>
              </a:rPr>
              <a:t>social media</a:t>
            </a:r>
          </a:p>
          <a:p>
            <a:pPr>
              <a:buFont typeface="Arial" panose="020B0604020202020204" pitchFamily="34" charset="0"/>
              <a:buChar char="•"/>
            </a:pPr>
            <a:r>
              <a:rPr lang="en-GB" sz="1500" b="0" i="0">
                <a:effectLst/>
                <a:highlight>
                  <a:srgbClr val="FAFAFA"/>
                </a:highlight>
                <a:latin typeface="Arial" panose="020B0604020202020204" pitchFamily="34" charset="0"/>
              </a:rPr>
              <a:t>text messages and messaging apps</a:t>
            </a:r>
          </a:p>
          <a:p>
            <a:pPr>
              <a:buFont typeface="Arial" panose="020B0604020202020204" pitchFamily="34" charset="0"/>
              <a:buChar char="•"/>
            </a:pPr>
            <a:r>
              <a:rPr lang="en-GB" sz="1500" b="0" i="0">
                <a:effectLst/>
                <a:highlight>
                  <a:srgbClr val="FAFAFA"/>
                </a:highlight>
                <a:latin typeface="Arial" panose="020B0604020202020204" pitchFamily="34" charset="0"/>
              </a:rPr>
              <a:t>emails</a:t>
            </a:r>
          </a:p>
          <a:p>
            <a:pPr>
              <a:buFont typeface="Arial" panose="020B0604020202020204" pitchFamily="34" charset="0"/>
              <a:buChar char="•"/>
            </a:pPr>
            <a:r>
              <a:rPr lang="en-GB" sz="1500" b="0" i="0">
                <a:effectLst/>
                <a:highlight>
                  <a:srgbClr val="FAFAFA"/>
                </a:highlight>
                <a:latin typeface="Arial" panose="020B0604020202020204" pitchFamily="34" charset="0"/>
              </a:rPr>
              <a:t>online chats</a:t>
            </a:r>
          </a:p>
          <a:p>
            <a:pPr>
              <a:buFont typeface="Arial" panose="020B0604020202020204" pitchFamily="34" charset="0"/>
              <a:buChar char="•"/>
            </a:pPr>
            <a:r>
              <a:rPr lang="en-GB" sz="1500" b="0" i="0">
                <a:effectLst/>
                <a:highlight>
                  <a:srgbClr val="FAFAFA"/>
                </a:highlight>
                <a:latin typeface="Arial" panose="020B0604020202020204" pitchFamily="34" charset="0"/>
              </a:rPr>
              <a:t>online gaming</a:t>
            </a:r>
          </a:p>
          <a:p>
            <a:pPr>
              <a:buFont typeface="Arial" panose="020B0604020202020204" pitchFamily="34" charset="0"/>
              <a:buChar char="•"/>
            </a:pPr>
            <a:r>
              <a:rPr lang="en-GB" sz="1500" b="0" i="0">
                <a:effectLst/>
                <a:highlight>
                  <a:srgbClr val="FAFAFA"/>
                </a:highlight>
                <a:latin typeface="Arial" panose="020B0604020202020204" pitchFamily="34" charset="0"/>
              </a:rPr>
              <a:t>live-streaming sites.</a:t>
            </a:r>
          </a:p>
          <a:p>
            <a:endParaRPr lang="en-GB" sz="1500"/>
          </a:p>
        </p:txBody>
      </p:sp>
      <p:pic>
        <p:nvPicPr>
          <p:cNvPr id="5" name="Picture 4">
            <a:extLst>
              <a:ext uri="{FF2B5EF4-FFF2-40B4-BE49-F238E27FC236}">
                <a16:creationId xmlns:a16="http://schemas.microsoft.com/office/drawing/2014/main" id="{C0E09580-A71B-746C-E58B-0C2EB636C363}"/>
              </a:ext>
            </a:extLst>
          </p:cNvPr>
          <p:cNvPicPr>
            <a:picLocks noChangeAspect="1"/>
          </p:cNvPicPr>
          <p:nvPr/>
        </p:nvPicPr>
        <p:blipFill>
          <a:blip r:embed="rId3"/>
          <a:srcRect l="18441" r="28621"/>
          <a:stretch/>
        </p:blipFill>
        <p:spPr>
          <a:xfrm>
            <a:off x="6575741" y="895610"/>
            <a:ext cx="4890576" cy="5058020"/>
          </a:xfrm>
          <a:prstGeom prst="rect">
            <a:avLst/>
          </a:prstGeom>
        </p:spPr>
      </p:pic>
    </p:spTree>
    <p:extLst>
      <p:ext uri="{BB962C8B-B14F-4D97-AF65-F5344CB8AC3E}">
        <p14:creationId xmlns:p14="http://schemas.microsoft.com/office/powerpoint/2010/main" val="38311686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31492-04C2-C659-59C2-FC0B674A876F}"/>
              </a:ext>
            </a:extLst>
          </p:cNvPr>
          <p:cNvSpPr>
            <a:spLocks noGrp="1"/>
          </p:cNvSpPr>
          <p:nvPr>
            <p:ph type="title"/>
          </p:nvPr>
        </p:nvSpPr>
        <p:spPr/>
        <p:txBody>
          <a:bodyPr/>
          <a:lstStyle/>
          <a:p>
            <a:r>
              <a:rPr lang="en-GB" dirty="0"/>
              <a:t>Signs of online abuse</a:t>
            </a:r>
          </a:p>
        </p:txBody>
      </p:sp>
      <p:graphicFrame>
        <p:nvGraphicFramePr>
          <p:cNvPr id="5" name="Content Placeholder 2">
            <a:extLst>
              <a:ext uri="{FF2B5EF4-FFF2-40B4-BE49-F238E27FC236}">
                <a16:creationId xmlns:a16="http://schemas.microsoft.com/office/drawing/2014/main" id="{AB396CCF-2DFB-31DF-6C6E-FD6899DC2945}"/>
              </a:ext>
            </a:extLst>
          </p:cNvPr>
          <p:cNvGraphicFramePr>
            <a:graphicFrameLocks noGrp="1"/>
          </p:cNvGraphicFramePr>
          <p:nvPr>
            <p:ph idx="1"/>
            <p:extLst>
              <p:ext uri="{D42A27DB-BD31-4B8C-83A1-F6EECF244321}">
                <p14:modId xmlns:p14="http://schemas.microsoft.com/office/powerpoint/2010/main" val="228675833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27829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4DCE7-8C05-D977-2AAC-F7D51EAA79C9}"/>
              </a:ext>
            </a:extLst>
          </p:cNvPr>
          <p:cNvSpPr>
            <a:spLocks noGrp="1"/>
          </p:cNvSpPr>
          <p:nvPr>
            <p:ph type="title"/>
          </p:nvPr>
        </p:nvSpPr>
        <p:spPr>
          <a:xfrm>
            <a:off x="761840" y="1138265"/>
            <a:ext cx="4544762" cy="1401183"/>
          </a:xfrm>
        </p:spPr>
        <p:txBody>
          <a:bodyPr anchor="t">
            <a:normAutofit/>
          </a:bodyPr>
          <a:lstStyle/>
          <a:p>
            <a:r>
              <a:rPr lang="en-GB" sz="3200"/>
              <a:t>Cyberbullying</a:t>
            </a:r>
          </a:p>
        </p:txBody>
      </p:sp>
      <p:cxnSp>
        <p:nvCxnSpPr>
          <p:cNvPr id="12" name="Straight Connector 11">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AB24154-5014-8EE2-35DD-9767B34A4096}"/>
              </a:ext>
            </a:extLst>
          </p:cNvPr>
          <p:cNvSpPr>
            <a:spLocks noGrp="1"/>
          </p:cNvSpPr>
          <p:nvPr>
            <p:ph idx="1"/>
          </p:nvPr>
        </p:nvSpPr>
        <p:spPr>
          <a:xfrm>
            <a:off x="761840" y="2019300"/>
            <a:ext cx="4544762" cy="4134811"/>
          </a:xfrm>
        </p:spPr>
        <p:txBody>
          <a:bodyPr>
            <a:noAutofit/>
          </a:bodyPr>
          <a:lstStyle/>
          <a:p>
            <a:pPr marL="0" indent="0">
              <a:buNone/>
            </a:pPr>
            <a:r>
              <a:rPr lang="en-GB" sz="1800" dirty="0">
                <a:latin typeface="Arial" panose="020B0604020202020204" pitchFamily="34" charset="0"/>
                <a:cs typeface="Arial" panose="020B0604020202020204" pitchFamily="34" charset="0"/>
              </a:rPr>
              <a:t>Cyberbullying or online bullying is any type of bullying that happens online.</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b="0" i="0" dirty="0">
                <a:effectLst/>
                <a:highlight>
                  <a:srgbClr val="FFFFFF"/>
                </a:highlight>
                <a:latin typeface="Arial" panose="020B0604020202020204" pitchFamily="34" charset="0"/>
                <a:cs typeface="Arial" panose="020B0604020202020204" pitchFamily="34" charset="0"/>
              </a:rPr>
              <a:t>Online bullying has been increasingly enabled by wider access to the internet and greater use of smartphones, social media and networking applications.</a:t>
            </a:r>
          </a:p>
          <a:p>
            <a:pPr marL="0" indent="0">
              <a:buNone/>
            </a:pPr>
            <a:endParaRPr lang="en-GB" sz="1800" dirty="0">
              <a:highlight>
                <a:srgbClr val="FFFFFF"/>
              </a:highlight>
              <a:latin typeface="Arial" panose="020B0604020202020204" pitchFamily="34" charset="0"/>
              <a:cs typeface="Arial" panose="020B0604020202020204" pitchFamily="34" charset="0"/>
            </a:endParaRPr>
          </a:p>
          <a:p>
            <a:pPr marL="0" indent="0">
              <a:buNone/>
            </a:pPr>
            <a:r>
              <a:rPr lang="en-GB" sz="1800" dirty="0">
                <a:highlight>
                  <a:srgbClr val="FFFFFF"/>
                </a:highlight>
                <a:latin typeface="Arial" panose="020B0604020202020204" pitchFamily="34" charset="0"/>
                <a:cs typeface="Arial" panose="020B0604020202020204" pitchFamily="34" charset="0"/>
              </a:rPr>
              <a:t>An e</a:t>
            </a:r>
            <a:r>
              <a:rPr lang="en-GB" sz="1800" b="0" i="0" dirty="0">
                <a:effectLst/>
                <a:highlight>
                  <a:srgbClr val="FFFFFF"/>
                </a:highlight>
                <a:latin typeface="Arial" panose="020B0604020202020204" pitchFamily="34" charset="0"/>
                <a:cs typeface="Arial" panose="020B0604020202020204" pitchFamily="34" charset="0"/>
              </a:rPr>
              <a:t>stimated one out of five children aged 10 to 15 years in England and Wales experienced at least one type of online bullying behaviour. This equates to approximately 764,000 children (Office for National Statistics, 2020)</a:t>
            </a:r>
            <a:endParaRPr lang="en-GB" sz="18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9493D8F7-A481-C75C-132D-4A08641C5716}"/>
              </a:ext>
            </a:extLst>
          </p:cNvPr>
          <p:cNvPicPr>
            <a:picLocks noChangeAspect="1"/>
          </p:cNvPicPr>
          <p:nvPr/>
        </p:nvPicPr>
        <p:blipFill>
          <a:blip r:embed="rId2"/>
          <a:stretch>
            <a:fillRect/>
          </a:stretch>
        </p:blipFill>
        <p:spPr>
          <a:xfrm>
            <a:off x="6138687" y="771753"/>
            <a:ext cx="5222281" cy="5316095"/>
          </a:xfrm>
          <a:prstGeom prst="rect">
            <a:avLst/>
          </a:prstGeom>
        </p:spPr>
      </p:pic>
    </p:spTree>
    <p:extLst>
      <p:ext uri="{BB962C8B-B14F-4D97-AF65-F5344CB8AC3E}">
        <p14:creationId xmlns:p14="http://schemas.microsoft.com/office/powerpoint/2010/main" val="32173504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C27AB6-57B7-20B3-16A1-BF67CAEB155A}"/>
              </a:ext>
            </a:extLst>
          </p:cNvPr>
          <p:cNvSpPr>
            <a:spLocks noGrp="1"/>
          </p:cNvSpPr>
          <p:nvPr>
            <p:ph type="title"/>
          </p:nvPr>
        </p:nvSpPr>
        <p:spPr>
          <a:xfrm>
            <a:off x="1171074" y="1396686"/>
            <a:ext cx="3240506" cy="4064628"/>
          </a:xfrm>
        </p:spPr>
        <p:txBody>
          <a:bodyPr>
            <a:normAutofit/>
          </a:bodyPr>
          <a:lstStyle/>
          <a:p>
            <a:r>
              <a:rPr lang="en-GB">
                <a:solidFill>
                  <a:srgbClr val="FFFFFF"/>
                </a:solidFill>
              </a:rPr>
              <a:t>Effects of cyberbullying</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BF210DE-38AC-9968-EC34-4527BE1BF8FF}"/>
              </a:ext>
            </a:extLst>
          </p:cNvPr>
          <p:cNvSpPr>
            <a:spLocks noGrp="1"/>
          </p:cNvSpPr>
          <p:nvPr>
            <p:ph idx="1"/>
          </p:nvPr>
        </p:nvSpPr>
        <p:spPr>
          <a:xfrm>
            <a:off x="5370153" y="1526033"/>
            <a:ext cx="5536397" cy="3935281"/>
          </a:xfrm>
        </p:spPr>
        <p:txBody>
          <a:bodyPr>
            <a:normAutofit/>
          </a:bodyPr>
          <a:lstStyle/>
          <a:p>
            <a:pPr marL="0" indent="0" rtl="0">
              <a:buNone/>
            </a:pPr>
            <a:r>
              <a:rPr lang="en-GB" b="1" i="0" dirty="0">
                <a:effectLst/>
                <a:highlight>
                  <a:srgbClr val="FFFFFF"/>
                </a:highlight>
                <a:latin typeface="Roboto" panose="02000000000000000000" pitchFamily="2" charset="0"/>
              </a:rPr>
              <a:t>Mentally</a:t>
            </a:r>
            <a:r>
              <a:rPr lang="en-GB" b="0" i="0" dirty="0">
                <a:effectLst/>
                <a:highlight>
                  <a:srgbClr val="FFFFFF"/>
                </a:highlight>
                <a:latin typeface="Roboto" panose="02000000000000000000" pitchFamily="2" charset="0"/>
              </a:rPr>
              <a:t> – feeling upset, embarrassed, stupid, even afraid or angry </a:t>
            </a:r>
          </a:p>
          <a:p>
            <a:pPr marL="0" indent="0" rtl="0">
              <a:buNone/>
            </a:pPr>
            <a:r>
              <a:rPr lang="en-GB" b="1" i="0" dirty="0">
                <a:effectLst/>
                <a:highlight>
                  <a:srgbClr val="FFFFFF"/>
                </a:highlight>
                <a:latin typeface="Roboto" panose="02000000000000000000" pitchFamily="2" charset="0"/>
              </a:rPr>
              <a:t>Emotionally</a:t>
            </a:r>
            <a:r>
              <a:rPr lang="en-GB" b="0" i="0" dirty="0">
                <a:effectLst/>
                <a:highlight>
                  <a:srgbClr val="FFFFFF"/>
                </a:highlight>
                <a:latin typeface="Roboto" panose="02000000000000000000" pitchFamily="2" charset="0"/>
              </a:rPr>
              <a:t> – feeling ashamed or losing interest in the things you love</a:t>
            </a:r>
          </a:p>
          <a:p>
            <a:pPr marL="0" indent="0" rtl="0">
              <a:buNone/>
            </a:pPr>
            <a:r>
              <a:rPr lang="en-GB" b="1" i="0" dirty="0">
                <a:effectLst/>
                <a:highlight>
                  <a:srgbClr val="FFFFFF"/>
                </a:highlight>
                <a:latin typeface="Roboto" panose="02000000000000000000" pitchFamily="2" charset="0"/>
              </a:rPr>
              <a:t>Physically</a:t>
            </a:r>
            <a:r>
              <a:rPr lang="en-GB" b="0" i="0" dirty="0">
                <a:effectLst/>
                <a:highlight>
                  <a:srgbClr val="FFFFFF"/>
                </a:highlight>
                <a:latin typeface="Roboto" panose="02000000000000000000" pitchFamily="2" charset="0"/>
              </a:rPr>
              <a:t> – tired (loss of sleep), or experiencing symptoms like stomach aches and headaches</a:t>
            </a:r>
          </a:p>
          <a:p>
            <a:endParaRPr lang="en-GB" dirty="0"/>
          </a:p>
        </p:txBody>
      </p:sp>
    </p:spTree>
    <p:extLst>
      <p:ext uri="{BB962C8B-B14F-4D97-AF65-F5344CB8AC3E}">
        <p14:creationId xmlns:p14="http://schemas.microsoft.com/office/powerpoint/2010/main" val="28704654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91F368-9CBA-E47B-3B15-74EA5010A253}"/>
              </a:ext>
            </a:extLst>
          </p:cNvPr>
          <p:cNvSpPr>
            <a:spLocks noGrp="1"/>
          </p:cNvSpPr>
          <p:nvPr>
            <p:ph type="title"/>
          </p:nvPr>
        </p:nvSpPr>
        <p:spPr>
          <a:xfrm>
            <a:off x="686834" y="1153572"/>
            <a:ext cx="3200400" cy="4461163"/>
          </a:xfrm>
        </p:spPr>
        <p:txBody>
          <a:bodyPr>
            <a:normAutofit/>
          </a:bodyPr>
          <a:lstStyle/>
          <a:p>
            <a:r>
              <a:rPr lang="en-GB">
                <a:solidFill>
                  <a:srgbClr val="FFFFFF"/>
                </a:solidFill>
              </a:rPr>
              <a:t>Grooming</a:t>
            </a:r>
          </a:p>
        </p:txBody>
      </p:sp>
      <p:sp>
        <p:nvSpPr>
          <p:cNvPr id="16" name="Arc 1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894F2C6-65F0-3068-1AAB-07BB9C053A3C}"/>
              </a:ext>
            </a:extLst>
          </p:cNvPr>
          <p:cNvSpPr>
            <a:spLocks noGrp="1"/>
          </p:cNvSpPr>
          <p:nvPr>
            <p:ph idx="1"/>
          </p:nvPr>
        </p:nvSpPr>
        <p:spPr>
          <a:xfrm>
            <a:off x="4447308" y="591344"/>
            <a:ext cx="6906491" cy="5585619"/>
          </a:xfrm>
        </p:spPr>
        <p:txBody>
          <a:bodyPr anchor="ctr">
            <a:normAutofit/>
          </a:bodyPr>
          <a:lstStyle/>
          <a:p>
            <a:pPr marL="0" indent="0">
              <a:buNone/>
            </a:pPr>
            <a:r>
              <a:rPr lang="en-GB" sz="2200" b="0" i="0" dirty="0">
                <a:effectLst/>
                <a:highlight>
                  <a:srgbClr val="FAFAFA"/>
                </a:highlight>
                <a:latin typeface="Arial" panose="020B0604020202020204" pitchFamily="34" charset="0"/>
              </a:rPr>
              <a:t>Grooming is when someone builds a relationship connection with a child or young person so they can manipulate and exploit them. </a:t>
            </a:r>
          </a:p>
          <a:p>
            <a:pPr marL="0" indent="0">
              <a:buNone/>
            </a:pPr>
            <a:r>
              <a:rPr lang="en-GB" sz="2200" b="0" i="0" dirty="0">
                <a:effectLst/>
                <a:highlight>
                  <a:srgbClr val="FAFAFA"/>
                </a:highlight>
                <a:latin typeface="Arial" panose="020B0604020202020204" pitchFamily="34" charset="0"/>
              </a:rPr>
              <a:t>The relationship a groomer builds can take different forms. This could be mentor, romantic and or authority figure. </a:t>
            </a:r>
          </a:p>
          <a:p>
            <a:pPr marL="0" indent="0">
              <a:buNone/>
            </a:pPr>
            <a:endParaRPr lang="en-GB" sz="2200" b="0" i="0" dirty="0">
              <a:effectLst/>
              <a:highlight>
                <a:srgbClr val="FAFAFA"/>
              </a:highlight>
              <a:latin typeface="Arial" panose="020B0604020202020204" pitchFamily="34" charset="0"/>
            </a:endParaRPr>
          </a:p>
          <a:p>
            <a:r>
              <a:rPr lang="en-GB" sz="2200" b="0" i="0" dirty="0">
                <a:effectLst/>
                <a:highlight>
                  <a:srgbClr val="FAFAFA"/>
                </a:highlight>
                <a:latin typeface="Arial" panose="020B0604020202020204" pitchFamily="34" charset="0"/>
              </a:rPr>
              <a:t>Children can be groomed online through:</a:t>
            </a:r>
          </a:p>
          <a:p>
            <a:pPr>
              <a:buFont typeface="Arial" panose="020B0604020202020204" pitchFamily="34" charset="0"/>
              <a:buChar char="•"/>
            </a:pPr>
            <a:r>
              <a:rPr lang="en-GB" sz="2200" b="0" i="0" dirty="0">
                <a:effectLst/>
                <a:highlight>
                  <a:srgbClr val="FAFAFA"/>
                </a:highlight>
                <a:latin typeface="Arial" panose="020B0604020202020204" pitchFamily="34" charset="0"/>
              </a:rPr>
              <a:t>social media networks</a:t>
            </a:r>
          </a:p>
          <a:p>
            <a:pPr>
              <a:buFont typeface="Arial" panose="020B0604020202020204" pitchFamily="34" charset="0"/>
              <a:buChar char="•"/>
            </a:pPr>
            <a:r>
              <a:rPr lang="en-GB" sz="2200" b="0" i="0" dirty="0">
                <a:effectLst/>
                <a:highlight>
                  <a:srgbClr val="FAFAFA"/>
                </a:highlight>
                <a:latin typeface="Arial" panose="020B0604020202020204" pitchFamily="34" charset="0"/>
              </a:rPr>
              <a:t>text messages and messaging apps, like WhatsApp</a:t>
            </a:r>
          </a:p>
          <a:p>
            <a:pPr>
              <a:buFont typeface="Arial" panose="020B0604020202020204" pitchFamily="34" charset="0"/>
              <a:buChar char="•"/>
            </a:pPr>
            <a:r>
              <a:rPr lang="en-GB" sz="2200" b="0" i="0" dirty="0">
                <a:effectLst/>
                <a:highlight>
                  <a:srgbClr val="FAFAFA"/>
                </a:highlight>
                <a:latin typeface="Arial" panose="020B0604020202020204" pitchFamily="34" charset="0"/>
              </a:rPr>
              <a:t>email</a:t>
            </a:r>
          </a:p>
          <a:p>
            <a:pPr>
              <a:buFont typeface="Arial" panose="020B0604020202020204" pitchFamily="34" charset="0"/>
              <a:buChar char="•"/>
            </a:pPr>
            <a:r>
              <a:rPr lang="en-GB" sz="2200" b="0" i="0" dirty="0">
                <a:effectLst/>
                <a:highlight>
                  <a:srgbClr val="FAFAFA"/>
                </a:highlight>
                <a:latin typeface="Arial" panose="020B0604020202020204" pitchFamily="34" charset="0"/>
              </a:rPr>
              <a:t>text, voice and video chats in forums, games and apps.</a:t>
            </a:r>
          </a:p>
          <a:p>
            <a:pPr marL="0" indent="0">
              <a:buNone/>
            </a:pPr>
            <a:endParaRPr lang="en-GB" sz="2200" dirty="0">
              <a:highlight>
                <a:srgbClr val="FAFAFA"/>
              </a:highlight>
              <a:latin typeface="Arial" panose="020B0604020202020204" pitchFamily="34" charset="0"/>
            </a:endParaRPr>
          </a:p>
          <a:p>
            <a:pPr marL="0" indent="0">
              <a:buNone/>
            </a:pPr>
            <a:endParaRPr lang="en-GB" sz="2200" dirty="0"/>
          </a:p>
        </p:txBody>
      </p:sp>
    </p:spTree>
    <p:extLst>
      <p:ext uri="{BB962C8B-B14F-4D97-AF65-F5344CB8AC3E}">
        <p14:creationId xmlns:p14="http://schemas.microsoft.com/office/powerpoint/2010/main" val="20837247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2DAD2-1669-4DBE-3861-9F477AB0E92C}"/>
              </a:ext>
            </a:extLst>
          </p:cNvPr>
          <p:cNvSpPr>
            <a:spLocks noGrp="1"/>
          </p:cNvSpPr>
          <p:nvPr>
            <p:ph type="title"/>
          </p:nvPr>
        </p:nvSpPr>
        <p:spPr/>
        <p:txBody>
          <a:bodyPr/>
          <a:lstStyle/>
          <a:p>
            <a:r>
              <a:rPr lang="en-GB" dirty="0"/>
              <a:t>Grooming tactics. </a:t>
            </a:r>
          </a:p>
        </p:txBody>
      </p:sp>
      <p:pic>
        <p:nvPicPr>
          <p:cNvPr id="5" name="Content Placeholder 4">
            <a:extLst>
              <a:ext uri="{FF2B5EF4-FFF2-40B4-BE49-F238E27FC236}">
                <a16:creationId xmlns:a16="http://schemas.microsoft.com/office/drawing/2014/main" id="{81328128-AE9B-1269-0AF3-A6957CC56044}"/>
              </a:ext>
            </a:extLst>
          </p:cNvPr>
          <p:cNvPicPr>
            <a:picLocks noGrp="1" noChangeAspect="1"/>
          </p:cNvPicPr>
          <p:nvPr>
            <p:ph idx="1"/>
          </p:nvPr>
        </p:nvPicPr>
        <p:blipFill>
          <a:blip r:embed="rId2"/>
          <a:stretch>
            <a:fillRect/>
          </a:stretch>
        </p:blipFill>
        <p:spPr>
          <a:xfrm>
            <a:off x="2770182" y="1825625"/>
            <a:ext cx="6651636" cy="4351338"/>
          </a:xfrm>
        </p:spPr>
      </p:pic>
    </p:spTree>
    <p:extLst>
      <p:ext uri="{BB962C8B-B14F-4D97-AF65-F5344CB8AC3E}">
        <p14:creationId xmlns:p14="http://schemas.microsoft.com/office/powerpoint/2010/main" val="25072781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C8C9CA-9131-8531-A02B-93E8A1641C15}"/>
              </a:ext>
            </a:extLst>
          </p:cNvPr>
          <p:cNvSpPr>
            <a:spLocks noGrp="1"/>
          </p:cNvSpPr>
          <p:nvPr>
            <p:ph type="title"/>
          </p:nvPr>
        </p:nvSpPr>
        <p:spPr/>
        <p:txBody>
          <a:bodyPr/>
          <a:lstStyle/>
          <a:p>
            <a:r>
              <a:rPr lang="en-GB" dirty="0"/>
              <a:t>Groomer Tactics</a:t>
            </a:r>
          </a:p>
        </p:txBody>
      </p:sp>
      <p:graphicFrame>
        <p:nvGraphicFramePr>
          <p:cNvPr id="12" name="Content Placeholder 2">
            <a:extLst>
              <a:ext uri="{FF2B5EF4-FFF2-40B4-BE49-F238E27FC236}">
                <a16:creationId xmlns:a16="http://schemas.microsoft.com/office/drawing/2014/main" id="{13B75218-FE03-A636-9568-267917663FC3}"/>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11908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BB724F-B195-74C1-349A-C84838C32078}"/>
              </a:ext>
            </a:extLst>
          </p:cNvPr>
          <p:cNvSpPr>
            <a:spLocks noGrp="1"/>
          </p:cNvSpPr>
          <p:nvPr>
            <p:ph type="title"/>
          </p:nvPr>
        </p:nvSpPr>
        <p:spPr>
          <a:xfrm>
            <a:off x="686834" y="1153572"/>
            <a:ext cx="3200400" cy="4461163"/>
          </a:xfrm>
        </p:spPr>
        <p:txBody>
          <a:bodyPr>
            <a:normAutofit/>
          </a:bodyPr>
          <a:lstStyle/>
          <a:p>
            <a:r>
              <a:rPr lang="en-GB">
                <a:solidFill>
                  <a:srgbClr val="FFFFFF"/>
                </a:solidFill>
              </a:rPr>
              <a:t>Sexting</a:t>
            </a:r>
          </a:p>
        </p:txBody>
      </p:sp>
      <p:sp>
        <p:nvSpPr>
          <p:cNvPr id="26" name="Arc 2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4778BC9-ACAE-A1DA-F8CE-2A4120B9826A}"/>
              </a:ext>
            </a:extLst>
          </p:cNvPr>
          <p:cNvSpPr>
            <a:spLocks noGrp="1"/>
          </p:cNvSpPr>
          <p:nvPr>
            <p:ph idx="1"/>
          </p:nvPr>
        </p:nvSpPr>
        <p:spPr>
          <a:xfrm>
            <a:off x="4447308" y="591344"/>
            <a:ext cx="6906491" cy="5585619"/>
          </a:xfrm>
        </p:spPr>
        <p:txBody>
          <a:bodyPr anchor="ctr">
            <a:normAutofit/>
          </a:bodyPr>
          <a:lstStyle/>
          <a:p>
            <a:r>
              <a:rPr lang="en-GB" b="0" i="0">
                <a:effectLst/>
                <a:highlight>
                  <a:srgbClr val="FFFFFF"/>
                </a:highlight>
                <a:latin typeface="NSPCC-Regular"/>
              </a:rPr>
              <a:t>Sexting is when people share a sexual message and/or a naked or semi-naked image, video or text message with another person. </a:t>
            </a:r>
          </a:p>
          <a:p>
            <a:r>
              <a:rPr lang="en-GB">
                <a:highlight>
                  <a:srgbClr val="FFFFFF"/>
                </a:highlight>
                <a:latin typeface="NSPCC-Regular"/>
              </a:rPr>
              <a:t>The victim may consent to sending images, or they may be coerced into sharing images. </a:t>
            </a:r>
          </a:p>
          <a:p>
            <a:r>
              <a:rPr lang="en-GB">
                <a:highlight>
                  <a:srgbClr val="FFFFFF"/>
                </a:highlight>
                <a:latin typeface="NSPCC-Regular"/>
              </a:rPr>
              <a:t>Once shared they have no control over how the images is used. </a:t>
            </a:r>
          </a:p>
          <a:p>
            <a:r>
              <a:rPr lang="en-GB">
                <a:highlight>
                  <a:srgbClr val="FFFFFF"/>
                </a:highlight>
                <a:latin typeface="NSPCC-Regular"/>
              </a:rPr>
              <a:t>Leading to bullying or blackmail victim into further abuse. </a:t>
            </a:r>
            <a:endParaRPr lang="en-GB"/>
          </a:p>
        </p:txBody>
      </p:sp>
    </p:spTree>
    <p:extLst>
      <p:ext uri="{BB962C8B-B14F-4D97-AF65-F5344CB8AC3E}">
        <p14:creationId xmlns:p14="http://schemas.microsoft.com/office/powerpoint/2010/main" val="18216563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D3F733-F0FE-D0E3-AA9F-408E8838DDC8}"/>
              </a:ext>
            </a:extLst>
          </p:cNvPr>
          <p:cNvSpPr>
            <a:spLocks noGrp="1"/>
          </p:cNvSpPr>
          <p:nvPr>
            <p:ph type="title"/>
          </p:nvPr>
        </p:nvSpPr>
        <p:spPr>
          <a:xfrm>
            <a:off x="836679" y="723898"/>
            <a:ext cx="6002110" cy="1495425"/>
          </a:xfrm>
        </p:spPr>
        <p:txBody>
          <a:bodyPr>
            <a:normAutofit/>
          </a:bodyPr>
          <a:lstStyle/>
          <a:p>
            <a:r>
              <a:rPr lang="en-GB" sz="4000" dirty="0"/>
              <a:t>Sexual abuse</a:t>
            </a:r>
          </a:p>
        </p:txBody>
      </p:sp>
      <p:sp>
        <p:nvSpPr>
          <p:cNvPr id="3" name="Content Placeholder 2">
            <a:extLst>
              <a:ext uri="{FF2B5EF4-FFF2-40B4-BE49-F238E27FC236}">
                <a16:creationId xmlns:a16="http://schemas.microsoft.com/office/drawing/2014/main" id="{D7C0E084-F69E-BE29-9776-DE1A8DAB0556}"/>
              </a:ext>
            </a:extLst>
          </p:cNvPr>
          <p:cNvSpPr>
            <a:spLocks noGrp="1"/>
          </p:cNvSpPr>
          <p:nvPr>
            <p:ph idx="1"/>
          </p:nvPr>
        </p:nvSpPr>
        <p:spPr>
          <a:xfrm>
            <a:off x="836680" y="2405067"/>
            <a:ext cx="6002110" cy="3729034"/>
          </a:xfrm>
        </p:spPr>
        <p:txBody>
          <a:bodyPr>
            <a:normAutofit/>
          </a:bodyPr>
          <a:lstStyle/>
          <a:p>
            <a:pPr marL="0" indent="0">
              <a:buNone/>
            </a:pPr>
            <a:r>
              <a:rPr lang="en-GB" sz="1700" b="1">
                <a:highlight>
                  <a:srgbClr val="FFFFFF"/>
                </a:highlight>
                <a:latin typeface="Arial" panose="020B0604020202020204" pitchFamily="34" charset="0"/>
                <a:cs typeface="Arial" panose="020B0604020202020204" pitchFamily="34" charset="0"/>
              </a:rPr>
              <a:t>F</a:t>
            </a:r>
            <a:r>
              <a:rPr lang="en-GB" sz="1700" b="1" i="0">
                <a:effectLst/>
                <a:highlight>
                  <a:srgbClr val="FFFFFF"/>
                </a:highlight>
                <a:latin typeface="Arial" panose="020B0604020202020204" pitchFamily="34" charset="0"/>
                <a:cs typeface="Arial" panose="020B0604020202020204" pitchFamily="34" charset="0"/>
              </a:rPr>
              <a:t>orcing or enticing a child to take part in sexual activity, whether the child is aware of what is happening or not. </a:t>
            </a:r>
          </a:p>
          <a:p>
            <a:pPr marL="0" indent="0">
              <a:buNone/>
            </a:pPr>
            <a:r>
              <a:rPr lang="en-GB" sz="1700" b="1">
                <a:highlight>
                  <a:srgbClr val="FFFFFF"/>
                </a:highlight>
                <a:latin typeface="Arial" panose="020B0604020202020204" pitchFamily="34" charset="0"/>
                <a:cs typeface="Arial" panose="020B0604020202020204" pitchFamily="34" charset="0"/>
              </a:rPr>
              <a:t>Abuse may be physical or online including non-contact activities. </a:t>
            </a:r>
          </a:p>
          <a:p>
            <a:pPr marL="0" indent="0">
              <a:buNone/>
            </a:pPr>
            <a:endParaRPr lang="en-GB" sz="1700">
              <a:highlight>
                <a:srgbClr val="FFFFFF"/>
              </a:highlight>
              <a:latin typeface="Arial" panose="020B0604020202020204" pitchFamily="34" charset="0"/>
              <a:cs typeface="Arial" panose="020B0604020202020204" pitchFamily="34" charset="0"/>
            </a:endParaRPr>
          </a:p>
          <a:p>
            <a:pPr>
              <a:buFont typeface="Arial" panose="020B0604020202020204" pitchFamily="34" charset="0"/>
              <a:buChar char="•"/>
            </a:pPr>
            <a:r>
              <a:rPr lang="en-GB" sz="1700">
                <a:latin typeface="Arial" panose="020B0604020202020204" pitchFamily="34" charset="0"/>
                <a:cs typeface="Arial" panose="020B0604020202020204" pitchFamily="34" charset="0"/>
              </a:rPr>
              <a:t>Victims in or</a:t>
            </a:r>
            <a:r>
              <a:rPr lang="en-GB" sz="1700" b="0" i="0">
                <a:effectLst/>
                <a:latin typeface="Arial" panose="020B0604020202020204" pitchFamily="34" charset="0"/>
                <a:cs typeface="Arial" panose="020B0604020202020204" pitchFamily="34" charset="0"/>
              </a:rPr>
              <a:t> looking at, or in the production of, sexual images</a:t>
            </a:r>
          </a:p>
          <a:p>
            <a:pPr>
              <a:buFont typeface="Arial" panose="020B0604020202020204" pitchFamily="34" charset="0"/>
              <a:buChar char="•"/>
            </a:pPr>
            <a:r>
              <a:rPr lang="en-GB" sz="1700">
                <a:latin typeface="Arial" panose="020B0604020202020204" pitchFamily="34" charset="0"/>
                <a:cs typeface="Arial" panose="020B0604020202020204" pitchFamily="34" charset="0"/>
              </a:rPr>
              <a:t>Victims forced to</a:t>
            </a:r>
            <a:r>
              <a:rPr lang="en-GB" sz="1700" b="0" i="0">
                <a:effectLst/>
                <a:latin typeface="Arial" panose="020B0604020202020204" pitchFamily="34" charset="0"/>
                <a:cs typeface="Arial" panose="020B0604020202020204" pitchFamily="34" charset="0"/>
              </a:rPr>
              <a:t> watching sexual activities</a:t>
            </a:r>
          </a:p>
          <a:p>
            <a:pPr>
              <a:buFont typeface="Arial" panose="020B0604020202020204" pitchFamily="34" charset="0"/>
              <a:buChar char="•"/>
            </a:pPr>
            <a:r>
              <a:rPr lang="en-GB" sz="1700" b="0" i="0">
                <a:effectLst/>
                <a:latin typeface="Arial" panose="020B0604020202020204" pitchFamily="34" charset="0"/>
                <a:cs typeface="Arial" panose="020B0604020202020204" pitchFamily="34" charset="0"/>
              </a:rPr>
              <a:t>encouraging </a:t>
            </a:r>
            <a:r>
              <a:rPr lang="en-GB" sz="1700">
                <a:latin typeface="Arial" panose="020B0604020202020204" pitchFamily="34" charset="0"/>
                <a:cs typeface="Arial" panose="020B0604020202020204" pitchFamily="34" charset="0"/>
              </a:rPr>
              <a:t>victims</a:t>
            </a:r>
            <a:r>
              <a:rPr lang="en-GB" sz="1700" b="0" i="0">
                <a:effectLst/>
                <a:latin typeface="Arial" panose="020B0604020202020204" pitchFamily="34" charset="0"/>
                <a:cs typeface="Arial" panose="020B0604020202020204" pitchFamily="34" charset="0"/>
              </a:rPr>
              <a:t> to behave in sexually inappropriate ways</a:t>
            </a:r>
          </a:p>
          <a:p>
            <a:pPr>
              <a:buFont typeface="Arial" panose="020B0604020202020204" pitchFamily="34" charset="0"/>
              <a:buChar char="•"/>
            </a:pPr>
            <a:r>
              <a:rPr lang="en-GB" sz="1700" b="0" i="0">
                <a:effectLst/>
                <a:latin typeface="Arial" panose="020B0604020202020204" pitchFamily="34" charset="0"/>
                <a:cs typeface="Arial" panose="020B0604020202020204" pitchFamily="34" charset="0"/>
              </a:rPr>
              <a:t>grooming a child in preparation for abuse</a:t>
            </a:r>
          </a:p>
          <a:p>
            <a:pPr marL="0" indent="0">
              <a:buNone/>
            </a:pPr>
            <a:endParaRPr lang="en-GB" sz="1700" i="0" dirty="0">
              <a:effectLst/>
              <a:highlight>
                <a:srgbClr val="FFFFFF"/>
              </a:highlight>
              <a:latin typeface="Arial" panose="020B0604020202020204" pitchFamily="34" charset="0"/>
              <a:cs typeface="Arial" panose="020B0604020202020204" pitchFamily="34" charset="0"/>
            </a:endParaRPr>
          </a:p>
          <a:p>
            <a:pPr marL="0" indent="0">
              <a:buNone/>
            </a:pPr>
            <a:endParaRPr lang="en-GB" sz="1700" i="0" dirty="0">
              <a:effectLst/>
              <a:highlight>
                <a:srgbClr val="FFFFFF"/>
              </a:highlight>
              <a:latin typeface="Arial" panose="020B0604020202020204" pitchFamily="34" charset="0"/>
              <a:cs typeface="Arial" panose="020B0604020202020204" pitchFamily="34" charset="0"/>
            </a:endParaRPr>
          </a:p>
          <a:p>
            <a:pPr marL="0" indent="0">
              <a:buNone/>
            </a:pPr>
            <a:endParaRPr lang="en-GB" sz="1700" i="0" dirty="0">
              <a:effectLst/>
              <a:highlight>
                <a:srgbClr val="FFFFFF"/>
              </a:highlight>
              <a:latin typeface="Arial" panose="020B0604020202020204" pitchFamily="34" charset="0"/>
              <a:cs typeface="Arial" panose="020B0604020202020204" pitchFamily="34" charset="0"/>
            </a:endParaRPr>
          </a:p>
        </p:txBody>
      </p:sp>
      <p:pic>
        <p:nvPicPr>
          <p:cNvPr id="5" name="Picture 4" descr="A child sitting on the floor with her hands on her head&#10;&#10;Description automatically generated">
            <a:extLst>
              <a:ext uri="{FF2B5EF4-FFF2-40B4-BE49-F238E27FC236}">
                <a16:creationId xmlns:a16="http://schemas.microsoft.com/office/drawing/2014/main" id="{9171E718-FFD8-6405-41B8-A185CDEFE9A2}"/>
              </a:ext>
            </a:extLst>
          </p:cNvPr>
          <p:cNvPicPr>
            <a:picLocks noChangeAspect="1"/>
          </p:cNvPicPr>
          <p:nvPr/>
        </p:nvPicPr>
        <p:blipFill>
          <a:blip r:embed="rId3"/>
          <a:srcRect l="31998" r="2482"/>
          <a:stretch/>
        </p:blipFill>
        <p:spPr>
          <a:xfrm>
            <a:off x="7199440" y="10"/>
            <a:ext cx="4992560" cy="6857990"/>
          </a:xfrm>
          <a:prstGeom prst="rect">
            <a:avLst/>
          </a:prstGeom>
          <a:effectLst/>
        </p:spPr>
      </p:pic>
    </p:spTree>
    <p:extLst>
      <p:ext uri="{BB962C8B-B14F-4D97-AF65-F5344CB8AC3E}">
        <p14:creationId xmlns:p14="http://schemas.microsoft.com/office/powerpoint/2010/main" val="3118027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8FDA5-0709-303D-E71E-0C7C04A57BBA}"/>
              </a:ext>
            </a:extLst>
          </p:cNvPr>
          <p:cNvSpPr>
            <a:spLocks noGrp="1"/>
          </p:cNvSpPr>
          <p:nvPr>
            <p:ph type="title"/>
          </p:nvPr>
        </p:nvSpPr>
        <p:spPr/>
        <p:txBody>
          <a:bodyPr/>
          <a:lstStyle/>
          <a:p>
            <a:r>
              <a:rPr lang="en-GB" dirty="0"/>
              <a:t>Sexual exploitation</a:t>
            </a:r>
          </a:p>
        </p:txBody>
      </p:sp>
      <p:sp>
        <p:nvSpPr>
          <p:cNvPr id="3" name="Content Placeholder 2">
            <a:extLst>
              <a:ext uri="{FF2B5EF4-FFF2-40B4-BE49-F238E27FC236}">
                <a16:creationId xmlns:a16="http://schemas.microsoft.com/office/drawing/2014/main" id="{781019D8-760C-C1D6-CB87-A893575CB3AC}"/>
              </a:ext>
            </a:extLst>
          </p:cNvPr>
          <p:cNvSpPr>
            <a:spLocks noGrp="1"/>
          </p:cNvSpPr>
          <p:nvPr>
            <p:ph idx="1"/>
          </p:nvPr>
        </p:nvSpPr>
        <p:spPr/>
        <p:txBody>
          <a:bodyPr>
            <a:normAutofit fontScale="92500"/>
          </a:bodyPr>
          <a:lstStyle/>
          <a:p>
            <a:pPr marL="0" indent="0">
              <a:buNone/>
            </a:pPr>
            <a:r>
              <a:rPr lang="en-GB" b="0" i="0" dirty="0">
                <a:solidFill>
                  <a:srgbClr val="333333"/>
                </a:solidFill>
                <a:effectLst/>
                <a:highlight>
                  <a:srgbClr val="FFFFFF"/>
                </a:highlight>
                <a:latin typeface="Arial" panose="020B0604020202020204" pitchFamily="34" charset="0"/>
                <a:cs typeface="Arial" panose="020B0604020202020204" pitchFamily="34" charset="0"/>
              </a:rPr>
              <a:t>It occurs where an individual or group takes advantage of an imbalance of power to coerce, manipulate or deceive a child or young person into sexual activity.</a:t>
            </a:r>
          </a:p>
          <a:p>
            <a:pPr marL="0" indent="0">
              <a:buNone/>
            </a:pPr>
            <a:endParaRPr lang="en-GB" dirty="0">
              <a:solidFill>
                <a:srgbClr val="333333"/>
              </a:solidFill>
              <a:highlight>
                <a:srgbClr val="FFFFFF"/>
              </a:highlight>
              <a:latin typeface="Arial" panose="020B0604020202020204" pitchFamily="34" charset="0"/>
              <a:cs typeface="Arial" panose="020B0604020202020204" pitchFamily="34" charset="0"/>
            </a:endParaRPr>
          </a:p>
          <a:p>
            <a:pPr marL="0" indent="0">
              <a:buNone/>
            </a:pPr>
            <a:r>
              <a:rPr lang="en-GB" b="1" i="0" dirty="0">
                <a:solidFill>
                  <a:srgbClr val="333333"/>
                </a:solidFill>
                <a:effectLst/>
                <a:highlight>
                  <a:srgbClr val="FFFFFF"/>
                </a:highlight>
                <a:latin typeface="Arial" panose="020B0604020202020204" pitchFamily="34" charset="0"/>
                <a:cs typeface="Arial" panose="020B0604020202020204" pitchFamily="34" charset="0"/>
              </a:rPr>
              <a:t>Live Streaming</a:t>
            </a:r>
            <a:r>
              <a:rPr lang="en-GB" b="0" i="0" dirty="0">
                <a:solidFill>
                  <a:srgbClr val="333333"/>
                </a:solidFill>
                <a:effectLst/>
                <a:highlight>
                  <a:srgbClr val="FFFFFF"/>
                </a:highlight>
                <a:latin typeface="Arial" panose="020B0604020202020204" pitchFamily="34" charset="0"/>
                <a:cs typeface="Arial" panose="020B0604020202020204" pitchFamily="34" charset="0"/>
              </a:rPr>
              <a:t> – Live streaming services can be used by offenders  to incite victims to commit or watch sexual acts via webcam.</a:t>
            </a:r>
          </a:p>
          <a:p>
            <a:pPr marL="0" indent="0">
              <a:buNone/>
            </a:pPr>
            <a:endParaRPr lang="en-GB" b="0" dirty="0">
              <a:solidFill>
                <a:srgbClr val="333333"/>
              </a:solidFill>
              <a:highlight>
                <a:srgbClr val="FFFFFF"/>
              </a:highlight>
              <a:latin typeface="Arial" panose="020B0604020202020204" pitchFamily="34" charset="0"/>
              <a:cs typeface="Arial" panose="020B0604020202020204" pitchFamily="34" charset="0"/>
            </a:endParaRPr>
          </a:p>
          <a:p>
            <a:pPr marL="0" indent="0">
              <a:buNone/>
            </a:pPr>
            <a:r>
              <a:rPr lang="en-GB" b="1" i="0" dirty="0">
                <a:solidFill>
                  <a:srgbClr val="333333"/>
                </a:solidFill>
                <a:effectLst/>
                <a:highlight>
                  <a:srgbClr val="FFFFFF"/>
                </a:highlight>
                <a:latin typeface="Arial" panose="020B0604020202020204" pitchFamily="34" charset="0"/>
                <a:cs typeface="Arial" panose="020B0604020202020204" pitchFamily="34" charset="0"/>
              </a:rPr>
              <a:t>Online coercion and blackmail</a:t>
            </a:r>
            <a:r>
              <a:rPr lang="en-GB" b="0" i="0" dirty="0">
                <a:solidFill>
                  <a:srgbClr val="333333"/>
                </a:solidFill>
                <a:effectLst/>
                <a:highlight>
                  <a:srgbClr val="FFFFFF"/>
                </a:highlight>
                <a:latin typeface="Arial" panose="020B0604020202020204" pitchFamily="34" charset="0"/>
                <a:cs typeface="Arial" panose="020B0604020202020204" pitchFamily="34" charset="0"/>
              </a:rPr>
              <a:t> – The coercion or blackmail of a child by technological means, using sexual images and/or videos depicting that child, for the purposes a gain.</a:t>
            </a:r>
            <a:endParaRPr lang="en-GB" dirty="0">
              <a:latin typeface="Arial" panose="020B0604020202020204" pitchFamily="34" charset="0"/>
              <a:cs typeface="Arial" panose="020B0604020202020204" pitchFamily="34" charset="0"/>
            </a:endParaRPr>
          </a:p>
          <a:p>
            <a:pPr marL="0" indent="0">
              <a:buNone/>
            </a:pPr>
            <a:endParaRPr lang="en-GB" b="0" i="0" dirty="0">
              <a:solidFill>
                <a:srgbClr val="333333"/>
              </a:solidFill>
              <a:effectLst/>
              <a:highlight>
                <a:srgbClr val="FFFFFF"/>
              </a:highlight>
              <a:latin typeface="Source Sans Pro" panose="020B0503030403020204" pitchFamily="34" charset="0"/>
            </a:endParaRPr>
          </a:p>
          <a:p>
            <a:pPr marL="0" indent="0">
              <a:buNone/>
            </a:pPr>
            <a:endParaRPr lang="en-GB" dirty="0">
              <a:solidFill>
                <a:srgbClr val="333333"/>
              </a:solidFill>
              <a:highlight>
                <a:srgbClr val="FFFFFF"/>
              </a:highlight>
              <a:latin typeface="Source Sans Pro" panose="020B0503030403020204" pitchFamily="34" charset="0"/>
            </a:endParaRPr>
          </a:p>
        </p:txBody>
      </p:sp>
    </p:spTree>
    <p:extLst>
      <p:ext uri="{BB962C8B-B14F-4D97-AF65-F5344CB8AC3E}">
        <p14:creationId xmlns:p14="http://schemas.microsoft.com/office/powerpoint/2010/main" val="3465599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665B6A9-5DC2-54F9-2970-FA1EC2F1FB13}"/>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dirty="0">
                <a:solidFill>
                  <a:schemeClr val="bg1">
                    <a:lumMod val="95000"/>
                    <a:lumOff val="5000"/>
                  </a:schemeClr>
                </a:solidFill>
              </a:rPr>
              <a:t>Leglisation</a:t>
            </a:r>
          </a:p>
        </p:txBody>
      </p:sp>
    </p:spTree>
    <p:extLst>
      <p:ext uri="{BB962C8B-B14F-4D97-AF65-F5344CB8AC3E}">
        <p14:creationId xmlns:p14="http://schemas.microsoft.com/office/powerpoint/2010/main" val="761230375"/>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26DA5-9167-DA16-F226-0D283DA00607}"/>
              </a:ext>
            </a:extLst>
          </p:cNvPr>
          <p:cNvSpPr>
            <a:spLocks noGrp="1"/>
          </p:cNvSpPr>
          <p:nvPr>
            <p:ph type="title"/>
          </p:nvPr>
        </p:nvSpPr>
        <p:spPr/>
        <p:txBody>
          <a:bodyPr>
            <a:normAutofit/>
          </a:bodyPr>
          <a:lstStyle/>
          <a:p>
            <a:r>
              <a:rPr lang="en-GB" sz="4000" b="0" i="0" dirty="0">
                <a:solidFill>
                  <a:srgbClr val="1E1E1E"/>
                </a:solidFill>
                <a:effectLst/>
                <a:highlight>
                  <a:srgbClr val="FFFFFF"/>
                </a:highlight>
                <a:latin typeface="Roboto" panose="02000000000000000000" pitchFamily="2" charset="0"/>
              </a:rPr>
              <a:t>Malicious Communications Act 1988</a:t>
            </a:r>
            <a:br>
              <a:rPr lang="en-GB" sz="4000" b="0" i="0" dirty="0">
                <a:solidFill>
                  <a:srgbClr val="1E1E1E"/>
                </a:solidFill>
                <a:effectLst/>
                <a:highlight>
                  <a:srgbClr val="FFFFFF"/>
                </a:highlight>
                <a:latin typeface="Roboto" panose="02000000000000000000" pitchFamily="2" charset="0"/>
              </a:rPr>
            </a:br>
            <a:r>
              <a:rPr lang="en-GB" sz="4000" b="0" i="0" dirty="0">
                <a:solidFill>
                  <a:srgbClr val="1E1E1E"/>
                </a:solidFill>
                <a:effectLst/>
                <a:highlight>
                  <a:srgbClr val="FFFFFF"/>
                </a:highlight>
                <a:latin typeface="Roboto" panose="02000000000000000000" pitchFamily="2" charset="0"/>
              </a:rPr>
              <a:t>Section 1</a:t>
            </a:r>
            <a:endParaRPr lang="en-GB" sz="4000" dirty="0"/>
          </a:p>
        </p:txBody>
      </p:sp>
      <p:sp>
        <p:nvSpPr>
          <p:cNvPr id="3" name="Content Placeholder 2">
            <a:extLst>
              <a:ext uri="{FF2B5EF4-FFF2-40B4-BE49-F238E27FC236}">
                <a16:creationId xmlns:a16="http://schemas.microsoft.com/office/drawing/2014/main" id="{D56BE46B-DDCF-55DF-8F48-56C08BDFC91D}"/>
              </a:ext>
            </a:extLst>
          </p:cNvPr>
          <p:cNvSpPr>
            <a:spLocks noGrp="1"/>
          </p:cNvSpPr>
          <p:nvPr>
            <p:ph idx="1"/>
          </p:nvPr>
        </p:nvSpPr>
        <p:spPr/>
        <p:txBody>
          <a:bodyPr>
            <a:normAutofit fontScale="85000" lnSpcReduction="20000"/>
          </a:bodyPr>
          <a:lstStyle/>
          <a:p>
            <a:pPr algn="l"/>
            <a:r>
              <a:rPr lang="en-GB" b="1" i="0">
                <a:solidFill>
                  <a:srgbClr val="000000"/>
                </a:solidFill>
                <a:effectLst/>
                <a:latin typeface="arial" panose="020B0604020202020204" pitchFamily="34" charset="0"/>
              </a:rPr>
              <a:t>Offence of sending letters etc. with intent to cause distress or anxiety.</a:t>
            </a:r>
          </a:p>
          <a:p>
            <a:pPr algn="l"/>
            <a:endParaRPr lang="en-GB" b="0" i="0">
              <a:solidFill>
                <a:srgbClr val="000000"/>
              </a:solidFill>
              <a:effectLst/>
              <a:latin typeface="Roboto" panose="02000000000000000000" pitchFamily="2" charset="0"/>
            </a:endParaRPr>
          </a:p>
          <a:p>
            <a:pPr marL="0" indent="0" algn="l">
              <a:buNone/>
            </a:pPr>
            <a:r>
              <a:rPr lang="en-GB" b="0" i="0">
                <a:solidFill>
                  <a:srgbClr val="1E1E1E"/>
                </a:solidFill>
                <a:effectLst/>
                <a:highlight>
                  <a:srgbClr val="FFFFFF"/>
                </a:highlight>
                <a:latin typeface="arial" panose="020B0604020202020204" pitchFamily="34" charset="0"/>
              </a:rPr>
              <a:t>Any person who sends to another person—</a:t>
            </a:r>
          </a:p>
          <a:p>
            <a:pPr marL="0" indent="0" algn="l">
              <a:buNone/>
            </a:pPr>
            <a:r>
              <a:rPr lang="en-GB" b="0" i="0">
                <a:solidFill>
                  <a:srgbClr val="1E1E1E"/>
                </a:solidFill>
                <a:effectLst/>
                <a:highlight>
                  <a:srgbClr val="FFFFFF"/>
                </a:highlight>
                <a:latin typeface="arial" panose="020B0604020202020204" pitchFamily="34" charset="0"/>
              </a:rPr>
              <a:t>(a)a </a:t>
            </a:r>
            <a:r>
              <a:rPr lang="en-GB" b="1">
                <a:solidFill>
                  <a:srgbClr val="000000"/>
                </a:solidFill>
                <a:highlight>
                  <a:srgbClr val="FFFFFF"/>
                </a:highlight>
                <a:latin typeface="arial" panose="020B0604020202020204" pitchFamily="34" charset="0"/>
              </a:rPr>
              <a:t>(</a:t>
            </a:r>
            <a:r>
              <a:rPr lang="en-GB" b="0" i="0">
                <a:solidFill>
                  <a:srgbClr val="1E1E1E"/>
                </a:solidFill>
                <a:effectLst/>
                <a:highlight>
                  <a:srgbClr val="FFFFFF"/>
                </a:highlight>
                <a:latin typeface="arial" panose="020B0604020202020204" pitchFamily="34" charset="0"/>
              </a:rPr>
              <a:t>letter, electronic communication or article of any description</a:t>
            </a:r>
            <a:r>
              <a:rPr lang="en-GB" b="1">
                <a:solidFill>
                  <a:srgbClr val="000000"/>
                </a:solidFill>
                <a:highlight>
                  <a:srgbClr val="FFFFFF"/>
                </a:highlight>
                <a:latin typeface="arial" panose="020B0604020202020204" pitchFamily="34" charset="0"/>
              </a:rPr>
              <a:t>)</a:t>
            </a:r>
            <a:r>
              <a:rPr lang="en-GB" b="0" i="0">
                <a:solidFill>
                  <a:srgbClr val="1E1E1E"/>
                </a:solidFill>
                <a:effectLst/>
                <a:highlight>
                  <a:srgbClr val="FFFFFF"/>
                </a:highlight>
                <a:latin typeface="arial" panose="020B0604020202020204" pitchFamily="34" charset="0"/>
              </a:rPr>
              <a:t>which conveys—</a:t>
            </a:r>
          </a:p>
          <a:p>
            <a:pPr marL="0" indent="0" algn="l">
              <a:buNone/>
            </a:pPr>
            <a:r>
              <a:rPr lang="en-GB" b="0" i="0">
                <a:solidFill>
                  <a:srgbClr val="1E1E1E"/>
                </a:solidFill>
                <a:effectLst/>
                <a:highlight>
                  <a:srgbClr val="FFFFFF"/>
                </a:highlight>
                <a:latin typeface="arial" panose="020B0604020202020204" pitchFamily="34" charset="0"/>
              </a:rPr>
              <a:t>(i)a message which is indecent or grossly offensive;</a:t>
            </a:r>
          </a:p>
          <a:p>
            <a:pPr marL="0" indent="0" algn="l">
              <a:buNone/>
            </a:pPr>
            <a:r>
              <a:rPr lang="en-GB" b="0" i="0">
                <a:solidFill>
                  <a:srgbClr val="1E1E1E"/>
                </a:solidFill>
                <a:effectLst/>
                <a:highlight>
                  <a:srgbClr val="FFFFFF"/>
                </a:highlight>
                <a:latin typeface="arial" panose="020B0604020202020204" pitchFamily="34" charset="0"/>
              </a:rPr>
              <a:t>(b)any </a:t>
            </a:r>
            <a:r>
              <a:rPr lang="en-GB" b="1" i="0">
                <a:solidFill>
                  <a:srgbClr val="000000"/>
                </a:solidFill>
                <a:effectLst/>
                <a:highlight>
                  <a:srgbClr val="FFFFFF"/>
                </a:highlight>
                <a:latin typeface="arial" panose="020B0604020202020204" pitchFamily="34" charset="0"/>
              </a:rPr>
              <a:t>[</a:t>
            </a:r>
            <a:r>
              <a:rPr lang="en-GB" b="0" i="0">
                <a:solidFill>
                  <a:srgbClr val="1E1E1E"/>
                </a:solidFill>
                <a:effectLst/>
                <a:highlight>
                  <a:srgbClr val="FFFFFF"/>
                </a:highlight>
                <a:latin typeface="arial" panose="020B0604020202020204" pitchFamily="34" charset="0"/>
              </a:rPr>
              <a:t>article or </a:t>
            </a:r>
            <a:r>
              <a:rPr lang="en-GB" b="0" i="0">
                <a:solidFill>
                  <a:srgbClr val="1E1E1E"/>
                </a:solidFill>
                <a:effectLst/>
                <a:highlight>
                  <a:srgbClr val="FFFF00"/>
                </a:highlight>
                <a:latin typeface="arial" panose="020B0604020202020204" pitchFamily="34" charset="0"/>
              </a:rPr>
              <a:t>electronic communication</a:t>
            </a:r>
            <a:r>
              <a:rPr lang="en-GB" b="1" i="0">
                <a:solidFill>
                  <a:srgbClr val="000000"/>
                </a:solidFill>
                <a:effectLst/>
                <a:highlight>
                  <a:srgbClr val="FFFFFF"/>
                </a:highlight>
                <a:latin typeface="arial" panose="020B0604020202020204" pitchFamily="34" charset="0"/>
              </a:rPr>
              <a:t>]</a:t>
            </a:r>
            <a:r>
              <a:rPr lang="en-GB" b="0" i="0">
                <a:solidFill>
                  <a:srgbClr val="1E1E1E"/>
                </a:solidFill>
                <a:effectLst/>
                <a:highlight>
                  <a:srgbClr val="FFFFFF"/>
                </a:highlight>
                <a:latin typeface="arial" panose="020B0604020202020204" pitchFamily="34" charset="0"/>
              </a:rPr>
              <a:t> which is, in whole or part, of an indecent or grossly offensive nature,</a:t>
            </a:r>
          </a:p>
          <a:p>
            <a:pPr marL="0" indent="0" algn="just">
              <a:buNone/>
            </a:pPr>
            <a:r>
              <a:rPr lang="en-GB" b="0" i="0">
                <a:solidFill>
                  <a:srgbClr val="1E1E1E"/>
                </a:solidFill>
                <a:effectLst/>
                <a:highlight>
                  <a:srgbClr val="FFFFFF"/>
                </a:highlight>
                <a:latin typeface="arial" panose="020B0604020202020204" pitchFamily="34" charset="0"/>
              </a:rPr>
              <a:t>is guilty of an offence if his purpose, or one of his purposes, in sending it is that it should, so far as falling within paragraph (a) or (b) above, cause distress or anxiety to the recipient or to any other person to whom he intends that it or its contents or nature should be communicated.</a:t>
            </a:r>
          </a:p>
          <a:p>
            <a:pPr marL="0" indent="0">
              <a:buNone/>
            </a:pPr>
            <a:endParaRPr lang="en-GB" dirty="0"/>
          </a:p>
        </p:txBody>
      </p:sp>
    </p:spTree>
    <p:extLst>
      <p:ext uri="{BB962C8B-B14F-4D97-AF65-F5344CB8AC3E}">
        <p14:creationId xmlns:p14="http://schemas.microsoft.com/office/powerpoint/2010/main" val="21945869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Rectangle 5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87979E3-FF79-7190-20C5-B406CD009D94}"/>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Sexual Offences Act 2003 Section 15A</a:t>
            </a:r>
          </a:p>
        </p:txBody>
      </p:sp>
      <p:sp>
        <p:nvSpPr>
          <p:cNvPr id="3" name="Content Placeholder 2">
            <a:extLst>
              <a:ext uri="{FF2B5EF4-FFF2-40B4-BE49-F238E27FC236}">
                <a16:creationId xmlns:a16="http://schemas.microsoft.com/office/drawing/2014/main" id="{905320E2-26C1-71D5-93FF-6147B4F99C0E}"/>
              </a:ext>
            </a:extLst>
          </p:cNvPr>
          <p:cNvSpPr>
            <a:spLocks noGrp="1"/>
          </p:cNvSpPr>
          <p:nvPr>
            <p:ph idx="1"/>
          </p:nvPr>
        </p:nvSpPr>
        <p:spPr>
          <a:xfrm>
            <a:off x="6503158" y="649480"/>
            <a:ext cx="4862447" cy="5546047"/>
          </a:xfrm>
        </p:spPr>
        <p:txBody>
          <a:bodyPr anchor="ctr">
            <a:normAutofit/>
          </a:bodyPr>
          <a:lstStyle/>
          <a:p>
            <a:pPr marL="0" indent="0">
              <a:buNone/>
            </a:pPr>
            <a:r>
              <a:rPr lang="en-GB" sz="2000" b="1">
                <a:highlight>
                  <a:srgbClr val="FFFFFF"/>
                </a:highlight>
                <a:latin typeface="arial" panose="020B0604020202020204" pitchFamily="34" charset="0"/>
              </a:rPr>
              <a:t>S</a:t>
            </a:r>
            <a:r>
              <a:rPr lang="en-GB" sz="2000" b="1" i="0">
                <a:effectLst/>
                <a:highlight>
                  <a:srgbClr val="FFFFFF"/>
                </a:highlight>
                <a:latin typeface="arial" panose="020B0604020202020204" pitchFamily="34" charset="0"/>
              </a:rPr>
              <a:t>exual communication with a child</a:t>
            </a:r>
          </a:p>
          <a:p>
            <a:pPr marL="0" indent="0">
              <a:buNone/>
            </a:pPr>
            <a:endParaRPr lang="en-GB" sz="2000" b="1" i="0">
              <a:effectLst/>
              <a:highlight>
                <a:srgbClr val="FFFFFF"/>
              </a:highlight>
              <a:latin typeface="arial" panose="020B0604020202020204" pitchFamily="34" charset="0"/>
            </a:endParaRPr>
          </a:p>
          <a:p>
            <a:pPr marL="0" indent="0">
              <a:buNone/>
            </a:pPr>
            <a:r>
              <a:rPr lang="en-GB" sz="2000" b="0" i="0">
                <a:effectLst/>
                <a:highlight>
                  <a:srgbClr val="FFFFFF"/>
                </a:highlight>
                <a:latin typeface="arial" panose="020B0604020202020204" pitchFamily="34" charset="0"/>
              </a:rPr>
              <a:t>(1)A person aged 18 or over (A) commits an offence if—</a:t>
            </a:r>
          </a:p>
          <a:p>
            <a:pPr marL="0" indent="0">
              <a:buNone/>
            </a:pPr>
            <a:r>
              <a:rPr lang="en-GB" sz="2000" b="0" i="0">
                <a:effectLst/>
                <a:highlight>
                  <a:srgbClr val="FFFFFF"/>
                </a:highlight>
                <a:latin typeface="arial" panose="020B0604020202020204" pitchFamily="34" charset="0"/>
              </a:rPr>
              <a:t>(a)for the purpose of obtaining sexual gratification, A intentionally communicates with another person (B),</a:t>
            </a:r>
          </a:p>
          <a:p>
            <a:pPr marL="0" indent="0">
              <a:buNone/>
            </a:pPr>
            <a:r>
              <a:rPr lang="en-GB" sz="2000" b="0" i="0">
                <a:effectLst/>
                <a:highlight>
                  <a:srgbClr val="FFFFFF"/>
                </a:highlight>
                <a:latin typeface="arial" panose="020B0604020202020204" pitchFamily="34" charset="0"/>
              </a:rPr>
              <a:t>(b)the communication is sexual or is intended to encourage B to make (whether to A or to another) a communication that is sexual, and</a:t>
            </a:r>
          </a:p>
          <a:p>
            <a:pPr marL="0" indent="0">
              <a:buNone/>
            </a:pPr>
            <a:r>
              <a:rPr lang="en-GB" sz="2000" b="0" i="0">
                <a:effectLst/>
                <a:highlight>
                  <a:srgbClr val="FFFFFF"/>
                </a:highlight>
                <a:latin typeface="arial" panose="020B0604020202020204" pitchFamily="34" charset="0"/>
              </a:rPr>
              <a:t>(c)B is under 16 and A does not reasonably believe that B is 16 or over.</a:t>
            </a:r>
          </a:p>
          <a:p>
            <a:endParaRPr lang="en-GB" sz="2000"/>
          </a:p>
        </p:txBody>
      </p:sp>
    </p:spTree>
    <p:extLst>
      <p:ext uri="{BB962C8B-B14F-4D97-AF65-F5344CB8AC3E}">
        <p14:creationId xmlns:p14="http://schemas.microsoft.com/office/powerpoint/2010/main" val="42531667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9" name="Rectangle 18">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7C6DCA-FAB2-5121-3ACC-1EA65772DB4E}"/>
              </a:ext>
            </a:extLst>
          </p:cNvPr>
          <p:cNvSpPr>
            <a:spLocks noGrp="1"/>
          </p:cNvSpPr>
          <p:nvPr>
            <p:ph type="title"/>
          </p:nvPr>
        </p:nvSpPr>
        <p:spPr>
          <a:xfrm>
            <a:off x="761803" y="350196"/>
            <a:ext cx="4646904" cy="1624520"/>
          </a:xfrm>
        </p:spPr>
        <p:txBody>
          <a:bodyPr anchor="ctr">
            <a:normAutofit/>
          </a:bodyPr>
          <a:lstStyle/>
          <a:p>
            <a:r>
              <a:rPr lang="en-GB" sz="4000"/>
              <a:t>Case Study </a:t>
            </a:r>
          </a:p>
        </p:txBody>
      </p:sp>
      <p:sp>
        <p:nvSpPr>
          <p:cNvPr id="3" name="Content Placeholder 2">
            <a:extLst>
              <a:ext uri="{FF2B5EF4-FFF2-40B4-BE49-F238E27FC236}">
                <a16:creationId xmlns:a16="http://schemas.microsoft.com/office/drawing/2014/main" id="{0392F36D-53AF-4929-907A-570E29C79CCA}"/>
              </a:ext>
            </a:extLst>
          </p:cNvPr>
          <p:cNvSpPr>
            <a:spLocks noGrp="1"/>
          </p:cNvSpPr>
          <p:nvPr>
            <p:ph idx="1"/>
          </p:nvPr>
        </p:nvSpPr>
        <p:spPr>
          <a:xfrm>
            <a:off x="761802" y="2743200"/>
            <a:ext cx="4646905" cy="3613149"/>
          </a:xfrm>
        </p:spPr>
        <p:txBody>
          <a:bodyPr anchor="ctr">
            <a:normAutofit/>
          </a:bodyPr>
          <a:lstStyle/>
          <a:p>
            <a:r>
              <a:rPr lang="en-GB" sz="2000"/>
              <a:t>Offender: Thomas Quinn</a:t>
            </a:r>
          </a:p>
          <a:p>
            <a:r>
              <a:rPr lang="en-GB" sz="2000"/>
              <a:t>Sentenced to 40 months</a:t>
            </a:r>
          </a:p>
          <a:p>
            <a:r>
              <a:rPr lang="en-GB" sz="2000"/>
              <a:t>Making indecent images of children.</a:t>
            </a:r>
          </a:p>
          <a:p>
            <a:r>
              <a:rPr lang="en-GB" sz="2000"/>
              <a:t>Attempting sexual communication with 9-year-old girl. </a:t>
            </a:r>
          </a:p>
          <a:p>
            <a:r>
              <a:rPr lang="en-GB" sz="2000"/>
              <a:t>Incident location Chester.</a:t>
            </a:r>
          </a:p>
          <a:p>
            <a:endParaRPr lang="en-GB" sz="2000"/>
          </a:p>
        </p:txBody>
      </p:sp>
      <p:pic>
        <p:nvPicPr>
          <p:cNvPr id="5" name="Picture 4">
            <a:extLst>
              <a:ext uri="{FF2B5EF4-FFF2-40B4-BE49-F238E27FC236}">
                <a16:creationId xmlns:a16="http://schemas.microsoft.com/office/drawing/2014/main" id="{AF1D19FA-73D1-E063-E557-41E6F89AF201}"/>
              </a:ext>
            </a:extLst>
          </p:cNvPr>
          <p:cNvPicPr>
            <a:picLocks noChangeAspect="1"/>
          </p:cNvPicPr>
          <p:nvPr/>
        </p:nvPicPr>
        <p:blipFill>
          <a:blip r:embed="rId3"/>
          <a:srcRect l="5661" r="2834"/>
          <a:stretch/>
        </p:blipFill>
        <p:spPr>
          <a:xfrm>
            <a:off x="6096000" y="1"/>
            <a:ext cx="6102825" cy="6858000"/>
          </a:xfrm>
          <a:prstGeom prst="rect">
            <a:avLst/>
          </a:prstGeom>
        </p:spPr>
      </p:pic>
    </p:spTree>
    <p:extLst>
      <p:ext uri="{BB962C8B-B14F-4D97-AF65-F5344CB8AC3E}">
        <p14:creationId xmlns:p14="http://schemas.microsoft.com/office/powerpoint/2010/main" val="34520381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Rectangle 5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5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5B1DC1-B61C-B812-3E74-A2E316075344}"/>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Sexual Offences Act 2003 Arranging or facilitating commission of a child sex offence</a:t>
            </a:r>
          </a:p>
        </p:txBody>
      </p:sp>
      <p:sp>
        <p:nvSpPr>
          <p:cNvPr id="3" name="Content Placeholder 2">
            <a:extLst>
              <a:ext uri="{FF2B5EF4-FFF2-40B4-BE49-F238E27FC236}">
                <a16:creationId xmlns:a16="http://schemas.microsoft.com/office/drawing/2014/main" id="{7144CF13-5DFD-3F2B-477B-3E11932B3D1F}"/>
              </a:ext>
            </a:extLst>
          </p:cNvPr>
          <p:cNvSpPr>
            <a:spLocks noGrp="1"/>
          </p:cNvSpPr>
          <p:nvPr>
            <p:ph idx="1"/>
          </p:nvPr>
        </p:nvSpPr>
        <p:spPr>
          <a:xfrm>
            <a:off x="6503158" y="649480"/>
            <a:ext cx="4862447" cy="5546047"/>
          </a:xfrm>
        </p:spPr>
        <p:txBody>
          <a:bodyPr anchor="ctr">
            <a:normAutofit/>
          </a:bodyPr>
          <a:lstStyle/>
          <a:p>
            <a:pPr marL="0" indent="0">
              <a:buNone/>
            </a:pPr>
            <a:br>
              <a:rPr lang="en-GB" sz="2000" b="0" i="0">
                <a:effectLst/>
                <a:highlight>
                  <a:srgbClr val="FFFFFF"/>
                </a:highlight>
                <a:latin typeface="arial" panose="020B0604020202020204" pitchFamily="34" charset="0"/>
              </a:rPr>
            </a:br>
            <a:r>
              <a:rPr lang="en-GB" sz="2000" b="0" i="0">
                <a:effectLst/>
                <a:highlight>
                  <a:srgbClr val="FFFFFF"/>
                </a:highlight>
                <a:latin typeface="arial" panose="020B0604020202020204" pitchFamily="34" charset="0"/>
              </a:rPr>
              <a:t>A person commits an offence if—</a:t>
            </a:r>
          </a:p>
          <a:p>
            <a:pPr marL="0" indent="0">
              <a:buNone/>
            </a:pPr>
            <a:r>
              <a:rPr lang="en-GB" sz="2000" b="0" i="0">
                <a:effectLst/>
                <a:highlight>
                  <a:srgbClr val="FFFFFF"/>
                </a:highlight>
                <a:latin typeface="arial" panose="020B0604020202020204" pitchFamily="34" charset="0"/>
              </a:rPr>
              <a:t>(a)he intentionally arranges or facilitates something that he intends to do, intends another person to do, or believes that another person will do, in any part of the world, and</a:t>
            </a:r>
          </a:p>
          <a:p>
            <a:pPr marL="0" indent="0">
              <a:buNone/>
            </a:pPr>
            <a:r>
              <a:rPr lang="en-GB" sz="2000" b="0" i="0">
                <a:effectLst/>
                <a:highlight>
                  <a:srgbClr val="FFFFFF"/>
                </a:highlight>
                <a:latin typeface="arial" panose="020B0604020202020204" pitchFamily="34" charset="0"/>
              </a:rPr>
              <a:t>(b)doing it will involve the commission of an offence under any of sections</a:t>
            </a:r>
          </a:p>
          <a:p>
            <a:endParaRPr lang="en-GB" sz="2000"/>
          </a:p>
        </p:txBody>
      </p:sp>
    </p:spTree>
    <p:extLst>
      <p:ext uri="{BB962C8B-B14F-4D97-AF65-F5344CB8AC3E}">
        <p14:creationId xmlns:p14="http://schemas.microsoft.com/office/powerpoint/2010/main" val="35582863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9C15B2-4273-3C87-5C9A-7942A14846C3}"/>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Sexual Offences Act 2003 Section 43</a:t>
            </a:r>
          </a:p>
        </p:txBody>
      </p:sp>
      <p:sp>
        <p:nvSpPr>
          <p:cNvPr id="3" name="Content Placeholder 2">
            <a:extLst>
              <a:ext uri="{FF2B5EF4-FFF2-40B4-BE49-F238E27FC236}">
                <a16:creationId xmlns:a16="http://schemas.microsoft.com/office/drawing/2014/main" id="{44FA96B7-52DF-8E7C-2E49-E62A6889E649}"/>
              </a:ext>
            </a:extLst>
          </p:cNvPr>
          <p:cNvSpPr>
            <a:spLocks noGrp="1"/>
          </p:cNvSpPr>
          <p:nvPr>
            <p:ph idx="1"/>
          </p:nvPr>
        </p:nvSpPr>
        <p:spPr>
          <a:xfrm>
            <a:off x="6503158" y="649480"/>
            <a:ext cx="4862447" cy="5546047"/>
          </a:xfrm>
        </p:spPr>
        <p:txBody>
          <a:bodyPr anchor="ctr">
            <a:normAutofit/>
          </a:bodyPr>
          <a:lstStyle/>
          <a:p>
            <a:pPr marL="0" indent="0">
              <a:buNone/>
            </a:pPr>
            <a:r>
              <a:rPr lang="en-GB" sz="2000">
                <a:latin typeface="Arial" panose="020B0604020202020204" pitchFamily="34" charset="0"/>
                <a:cs typeface="Arial" panose="020B0604020202020204" pitchFamily="34" charset="0"/>
              </a:rPr>
              <a:t>Causing or inciting sexual exploitation of a child</a:t>
            </a:r>
          </a:p>
          <a:p>
            <a:pPr marL="0" indent="0">
              <a:buNone/>
            </a:pPr>
            <a:r>
              <a:rPr lang="en-GB" sz="2000" b="0" i="0">
                <a:effectLst/>
                <a:highlight>
                  <a:srgbClr val="FFFFFF"/>
                </a:highlight>
                <a:latin typeface="Arial" panose="020B0604020202020204" pitchFamily="34" charset="0"/>
                <a:cs typeface="Arial" panose="020B0604020202020204" pitchFamily="34" charset="0"/>
              </a:rPr>
              <a:t>A person (A) commits an offence if—</a:t>
            </a:r>
          </a:p>
          <a:p>
            <a:pPr marL="0" indent="0">
              <a:buNone/>
            </a:pPr>
            <a:r>
              <a:rPr lang="en-GB" sz="2000" b="0" i="0">
                <a:effectLst/>
                <a:highlight>
                  <a:srgbClr val="FFFFFF"/>
                </a:highlight>
                <a:latin typeface="Arial" panose="020B0604020202020204" pitchFamily="34" charset="0"/>
                <a:cs typeface="Arial" panose="020B0604020202020204" pitchFamily="34" charset="0"/>
              </a:rPr>
              <a:t>(a)he intentionally causes or incites another person (B) to be sexually exploited in any part of the world, and</a:t>
            </a:r>
          </a:p>
          <a:p>
            <a:pPr marL="0" indent="0">
              <a:buNone/>
            </a:pPr>
            <a:r>
              <a:rPr lang="en-GB" sz="2000" b="0" i="0">
                <a:effectLst/>
                <a:highlight>
                  <a:srgbClr val="FFFFFF"/>
                </a:highlight>
                <a:latin typeface="Arial" panose="020B0604020202020204" pitchFamily="34" charset="0"/>
                <a:cs typeface="Arial" panose="020B0604020202020204" pitchFamily="34" charset="0"/>
              </a:rPr>
              <a:t>(b)either—</a:t>
            </a:r>
          </a:p>
          <a:p>
            <a:pPr marL="0" indent="0">
              <a:buNone/>
            </a:pPr>
            <a:r>
              <a:rPr lang="en-GB" sz="2000" b="0" i="0">
                <a:effectLst/>
                <a:highlight>
                  <a:srgbClr val="FFFFFF"/>
                </a:highlight>
                <a:latin typeface="Arial" panose="020B0604020202020204" pitchFamily="34" charset="0"/>
                <a:cs typeface="Arial" panose="020B0604020202020204" pitchFamily="34" charset="0"/>
              </a:rPr>
              <a:t>(i)B is under 18, and A does not reasonably believe that B is 18 or over, or</a:t>
            </a:r>
          </a:p>
          <a:p>
            <a:pPr marL="0" indent="0">
              <a:buNone/>
            </a:pPr>
            <a:r>
              <a:rPr lang="en-GB" sz="2000" b="0" i="0">
                <a:effectLst/>
                <a:highlight>
                  <a:srgbClr val="FFFFFF"/>
                </a:highlight>
                <a:latin typeface="Arial" panose="020B0604020202020204" pitchFamily="34" charset="0"/>
                <a:cs typeface="Arial" panose="020B0604020202020204" pitchFamily="34" charset="0"/>
              </a:rPr>
              <a:t>(ii)B is under 13.</a:t>
            </a:r>
          </a:p>
          <a:p>
            <a:endParaRPr lang="en-GB" sz="2000"/>
          </a:p>
        </p:txBody>
      </p:sp>
    </p:spTree>
    <p:extLst>
      <p:ext uri="{BB962C8B-B14F-4D97-AF65-F5344CB8AC3E}">
        <p14:creationId xmlns:p14="http://schemas.microsoft.com/office/powerpoint/2010/main" val="417047961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E1C558-61C3-7664-6FCF-8EE1C4214304}"/>
              </a:ext>
            </a:extLst>
          </p:cNvPr>
          <p:cNvSpPr>
            <a:spLocks noGrp="1"/>
          </p:cNvSpPr>
          <p:nvPr>
            <p:ph type="title"/>
          </p:nvPr>
        </p:nvSpPr>
        <p:spPr>
          <a:xfrm>
            <a:off x="826396" y="586855"/>
            <a:ext cx="4230100" cy="3387497"/>
          </a:xfrm>
        </p:spPr>
        <p:txBody>
          <a:bodyPr anchor="b">
            <a:normAutofit/>
          </a:bodyPr>
          <a:lstStyle/>
          <a:p>
            <a:pPr algn="r"/>
            <a:r>
              <a:rPr lang="en-GB" sz="4000" dirty="0">
                <a:solidFill>
                  <a:srgbClr val="FFFFFF"/>
                </a:solidFill>
              </a:rPr>
              <a:t>Sexual Offence Act 2003</a:t>
            </a:r>
          </a:p>
        </p:txBody>
      </p:sp>
      <p:sp>
        <p:nvSpPr>
          <p:cNvPr id="3" name="Content Placeholder 2">
            <a:extLst>
              <a:ext uri="{FF2B5EF4-FFF2-40B4-BE49-F238E27FC236}">
                <a16:creationId xmlns:a16="http://schemas.microsoft.com/office/drawing/2014/main" id="{DAB50EFE-4C62-62D2-BED5-1B615443BD4F}"/>
              </a:ext>
            </a:extLst>
          </p:cNvPr>
          <p:cNvSpPr>
            <a:spLocks noGrp="1"/>
          </p:cNvSpPr>
          <p:nvPr>
            <p:ph idx="1"/>
          </p:nvPr>
        </p:nvSpPr>
        <p:spPr>
          <a:xfrm>
            <a:off x="6503158" y="649480"/>
            <a:ext cx="4862447" cy="5546047"/>
          </a:xfrm>
        </p:spPr>
        <p:txBody>
          <a:bodyPr anchor="ctr">
            <a:normAutofit/>
          </a:bodyPr>
          <a:lstStyle/>
          <a:p>
            <a:r>
              <a:rPr lang="en-GB" sz="2000" dirty="0"/>
              <a:t>Arranging or facilitating sexual exploitation of a child.</a:t>
            </a:r>
          </a:p>
          <a:p>
            <a:r>
              <a:rPr lang="en-GB" sz="2000" b="0" i="0" dirty="0">
                <a:effectLst/>
                <a:highlight>
                  <a:srgbClr val="FFFFFF"/>
                </a:highlight>
                <a:latin typeface="arial" panose="020B0604020202020204" pitchFamily="34" charset="0"/>
              </a:rPr>
              <a:t>A person (A) commits an offence if—</a:t>
            </a:r>
          </a:p>
          <a:p>
            <a:r>
              <a:rPr lang="en-GB" sz="2000" b="0" i="0" dirty="0">
                <a:effectLst/>
                <a:highlight>
                  <a:srgbClr val="FFFFFF"/>
                </a:highlight>
                <a:latin typeface="arial" panose="020B0604020202020204" pitchFamily="34" charset="0"/>
              </a:rPr>
              <a:t>(a) he intentionally arranges or facilitates the sexual exploitation in any part of the world of another person (B), and</a:t>
            </a:r>
          </a:p>
          <a:p>
            <a:r>
              <a:rPr lang="en-GB" sz="2000" b="0" i="0" dirty="0">
                <a:effectLst/>
                <a:highlight>
                  <a:srgbClr val="FFFFFF"/>
                </a:highlight>
                <a:latin typeface="arial" panose="020B0604020202020204" pitchFamily="34" charset="0"/>
              </a:rPr>
              <a:t>(b) either—</a:t>
            </a:r>
          </a:p>
          <a:p>
            <a:r>
              <a:rPr lang="en-GB" sz="2000" b="0" i="0" dirty="0">
                <a:effectLst/>
                <a:highlight>
                  <a:srgbClr val="FFFFFF"/>
                </a:highlight>
                <a:latin typeface="arial" panose="020B0604020202020204" pitchFamily="34" charset="0"/>
              </a:rPr>
              <a:t>(</a:t>
            </a:r>
            <a:r>
              <a:rPr lang="en-GB" sz="2000" b="0" i="0" dirty="0" err="1">
                <a:effectLst/>
                <a:highlight>
                  <a:srgbClr val="FFFFFF"/>
                </a:highlight>
                <a:latin typeface="arial" panose="020B0604020202020204" pitchFamily="34" charset="0"/>
              </a:rPr>
              <a:t>i</a:t>
            </a:r>
            <a:r>
              <a:rPr lang="en-GB" sz="2000" b="0" i="0" dirty="0">
                <a:effectLst/>
                <a:highlight>
                  <a:srgbClr val="FFFFFF"/>
                </a:highlight>
                <a:latin typeface="arial" panose="020B0604020202020204" pitchFamily="34" charset="0"/>
              </a:rPr>
              <a:t>) B is under 18, and A does not reasonably believe that B is 18 or over, or</a:t>
            </a:r>
          </a:p>
          <a:p>
            <a:r>
              <a:rPr lang="en-GB" sz="2000" b="0" i="0" dirty="0">
                <a:effectLst/>
                <a:highlight>
                  <a:srgbClr val="FFFFFF"/>
                </a:highlight>
                <a:latin typeface="arial" panose="020B0604020202020204" pitchFamily="34" charset="0"/>
              </a:rPr>
              <a:t>(ii) B is under 13.</a:t>
            </a:r>
          </a:p>
          <a:p>
            <a:endParaRPr lang="en-GB" sz="2000" dirty="0"/>
          </a:p>
        </p:txBody>
      </p:sp>
    </p:spTree>
    <p:extLst>
      <p:ext uri="{BB962C8B-B14F-4D97-AF65-F5344CB8AC3E}">
        <p14:creationId xmlns:p14="http://schemas.microsoft.com/office/powerpoint/2010/main" val="30554992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BECE54-2B0F-1DCF-804A-41D5BEF35B4A}"/>
              </a:ext>
            </a:extLst>
          </p:cNvPr>
          <p:cNvSpPr>
            <a:spLocks noGrp="1"/>
          </p:cNvSpPr>
          <p:nvPr>
            <p:ph type="title"/>
          </p:nvPr>
        </p:nvSpPr>
        <p:spPr>
          <a:xfrm>
            <a:off x="761800" y="762001"/>
            <a:ext cx="5334197" cy="1708242"/>
          </a:xfrm>
        </p:spPr>
        <p:txBody>
          <a:bodyPr anchor="ctr">
            <a:normAutofit/>
          </a:bodyPr>
          <a:lstStyle/>
          <a:p>
            <a:r>
              <a:rPr lang="en-GB" sz="4000"/>
              <a:t>Online Safety Act 2023</a:t>
            </a:r>
          </a:p>
        </p:txBody>
      </p:sp>
      <p:sp>
        <p:nvSpPr>
          <p:cNvPr id="3" name="Content Placeholder 2">
            <a:extLst>
              <a:ext uri="{FF2B5EF4-FFF2-40B4-BE49-F238E27FC236}">
                <a16:creationId xmlns:a16="http://schemas.microsoft.com/office/drawing/2014/main" id="{513E2173-A135-8797-F231-AD7D43A0F871}"/>
              </a:ext>
            </a:extLst>
          </p:cNvPr>
          <p:cNvSpPr>
            <a:spLocks noGrp="1"/>
          </p:cNvSpPr>
          <p:nvPr>
            <p:ph idx="1"/>
          </p:nvPr>
        </p:nvSpPr>
        <p:spPr>
          <a:xfrm>
            <a:off x="761800" y="2470244"/>
            <a:ext cx="5334197" cy="3769835"/>
          </a:xfrm>
        </p:spPr>
        <p:txBody>
          <a:bodyPr anchor="ctr">
            <a:normAutofit/>
          </a:bodyPr>
          <a:lstStyle/>
          <a:p>
            <a:pPr marL="0" indent="0">
              <a:buNone/>
            </a:pPr>
            <a:r>
              <a:rPr lang="en-GB" sz="2400" dirty="0">
                <a:latin typeface="Arial" panose="020B0604020202020204" pitchFamily="34" charset="0"/>
                <a:cs typeface="Arial" panose="020B0604020202020204" pitchFamily="34" charset="0"/>
              </a:rPr>
              <a:t>New legalisation designed to protect children and adults online. </a:t>
            </a:r>
          </a:p>
          <a:p>
            <a:pPr marL="0" indent="0">
              <a:buNone/>
            </a:pPr>
            <a:r>
              <a:rPr lang="en-GB" sz="2400" dirty="0">
                <a:latin typeface="Arial" panose="020B0604020202020204" pitchFamily="34" charset="0"/>
                <a:cs typeface="Arial" panose="020B0604020202020204" pitchFamily="34" charset="0"/>
              </a:rPr>
              <a:t>New duties placed on social media companies making them more responsible for user safety. </a:t>
            </a:r>
          </a:p>
          <a:p>
            <a:pPr marL="0" indent="0">
              <a:buNone/>
            </a:pPr>
            <a:r>
              <a:rPr lang="en-GB" sz="2400" b="0" i="0" dirty="0">
                <a:effectLst/>
                <a:latin typeface="Arial" panose="020B0604020202020204" pitchFamily="34" charset="0"/>
                <a:cs typeface="Arial" panose="020B0604020202020204" pitchFamily="34" charset="0"/>
              </a:rPr>
              <a:t>Platforms will be required to prevent children from accessing harmful and age-inappropriate content.</a:t>
            </a:r>
          </a:p>
          <a:p>
            <a:pPr marL="0" indent="0">
              <a:buNone/>
            </a:pPr>
            <a:r>
              <a:rPr lang="en-GB" sz="2400" dirty="0">
                <a:latin typeface="Arial" panose="020B0604020202020204" pitchFamily="34" charset="0"/>
                <a:cs typeface="Arial" panose="020B0604020202020204" pitchFamily="34" charset="0"/>
              </a:rPr>
              <a:t>Introduced new offences. </a:t>
            </a:r>
          </a:p>
          <a:p>
            <a:endParaRPr lang="en-GB" sz="2000" dirty="0"/>
          </a:p>
        </p:txBody>
      </p:sp>
      <p:pic>
        <p:nvPicPr>
          <p:cNvPr id="7" name="Picture 6">
            <a:extLst>
              <a:ext uri="{FF2B5EF4-FFF2-40B4-BE49-F238E27FC236}">
                <a16:creationId xmlns:a16="http://schemas.microsoft.com/office/drawing/2014/main" id="{8D0B678A-7D76-B9A2-8F81-5747E5A02CA7}"/>
              </a:ext>
            </a:extLst>
          </p:cNvPr>
          <p:cNvPicPr>
            <a:picLocks noChangeAspect="1"/>
          </p:cNvPicPr>
          <p:nvPr/>
        </p:nvPicPr>
        <p:blipFill>
          <a:blip r:embed="rId2"/>
          <a:srcRect l="5971" r="1"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2439359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DF750D7A-DE1D-837C-7754-DA523845590C}"/>
              </a:ext>
            </a:extLst>
          </p:cNvPr>
          <p:cNvGraphicFramePr>
            <a:graphicFrameLocks noGrp="1"/>
          </p:cNvGraphicFramePr>
          <p:nvPr>
            <p:ph idx="1"/>
          </p:nvPr>
        </p:nvGraphicFramePr>
        <p:xfrm>
          <a:off x="838200" y="601249"/>
          <a:ext cx="10515600" cy="55757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13251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5CB6603-C422-E074-1129-4F94F81BDE96}"/>
              </a:ext>
            </a:extLst>
          </p:cNvPr>
          <p:cNvSpPr>
            <a:spLocks noGrp="1"/>
          </p:cNvSpPr>
          <p:nvPr>
            <p:ph type="title"/>
          </p:nvPr>
        </p:nvSpPr>
        <p:spPr>
          <a:xfrm>
            <a:off x="1137036" y="548640"/>
            <a:ext cx="9916632" cy="1188720"/>
          </a:xfrm>
        </p:spPr>
        <p:txBody>
          <a:bodyPr>
            <a:normAutofit/>
          </a:bodyPr>
          <a:lstStyle/>
          <a:p>
            <a:r>
              <a:rPr lang="en-GB">
                <a:solidFill>
                  <a:schemeClr val="tx1">
                    <a:lumMod val="85000"/>
                    <a:lumOff val="15000"/>
                  </a:schemeClr>
                </a:solidFill>
              </a:rPr>
              <a:t>Online Safety Act 2023 </a:t>
            </a:r>
          </a:p>
        </p:txBody>
      </p:sp>
      <p:sp>
        <p:nvSpPr>
          <p:cNvPr id="3" name="Content Placeholder 2">
            <a:extLst>
              <a:ext uri="{FF2B5EF4-FFF2-40B4-BE49-F238E27FC236}">
                <a16:creationId xmlns:a16="http://schemas.microsoft.com/office/drawing/2014/main" id="{A2848FC7-E135-8486-785F-6AE5CD243628}"/>
              </a:ext>
            </a:extLst>
          </p:cNvPr>
          <p:cNvSpPr>
            <a:spLocks noGrp="1"/>
          </p:cNvSpPr>
          <p:nvPr>
            <p:ph idx="1"/>
          </p:nvPr>
        </p:nvSpPr>
        <p:spPr>
          <a:xfrm>
            <a:off x="1957987" y="2431767"/>
            <a:ext cx="8276026" cy="3685156"/>
          </a:xfrm>
        </p:spPr>
        <p:txBody>
          <a:bodyPr anchor="ctr">
            <a:normAutofit/>
          </a:bodyPr>
          <a:lstStyle/>
          <a:p>
            <a:pPr marL="0" indent="0">
              <a:buNone/>
            </a:pPr>
            <a:r>
              <a:rPr lang="en-GB" sz="2400" b="0" i="0" dirty="0">
                <a:solidFill>
                  <a:schemeClr val="tx1">
                    <a:lumMod val="85000"/>
                    <a:lumOff val="15000"/>
                  </a:schemeClr>
                </a:solidFill>
                <a:effectLst/>
                <a:latin typeface="Arial" panose="020B0604020202020204" pitchFamily="34" charset="0"/>
                <a:cs typeface="Arial" panose="020B0604020202020204" pitchFamily="34" charset="0"/>
              </a:rPr>
              <a:t>Offences of sending or showing flashing images</a:t>
            </a:r>
          </a:p>
          <a:p>
            <a:pPr marL="0" indent="0">
              <a:buNone/>
            </a:pPr>
            <a:endParaRPr lang="en-GB" sz="2400" b="0" i="0" dirty="0">
              <a:solidFill>
                <a:schemeClr val="tx1">
                  <a:lumMod val="85000"/>
                  <a:lumOff val="15000"/>
                </a:schemeClr>
              </a:solidFill>
              <a:effectLst/>
              <a:latin typeface="Arial" panose="020B0604020202020204" pitchFamily="34" charset="0"/>
              <a:cs typeface="Arial" panose="020B0604020202020204" pitchFamily="34" charset="0"/>
            </a:endParaRPr>
          </a:p>
          <a:p>
            <a:pPr marL="0" indent="0">
              <a:buNone/>
            </a:pPr>
            <a:r>
              <a:rPr lang="en-GB" sz="2400" b="0" i="0" dirty="0">
                <a:solidFill>
                  <a:schemeClr val="tx1">
                    <a:lumMod val="85000"/>
                    <a:lumOff val="15000"/>
                  </a:schemeClr>
                </a:solidFill>
                <a:effectLst/>
                <a:latin typeface="Arial" panose="020B0604020202020204" pitchFamily="34" charset="0"/>
                <a:cs typeface="Arial" panose="020B0604020202020204" pitchFamily="34" charset="0"/>
              </a:rPr>
              <a:t>A person (A) commits an offence if—</a:t>
            </a:r>
          </a:p>
          <a:p>
            <a:pPr marL="0" indent="0">
              <a:buNone/>
            </a:pPr>
            <a:r>
              <a:rPr lang="en-GB" sz="2400" b="0" i="0" dirty="0">
                <a:solidFill>
                  <a:schemeClr val="tx1">
                    <a:lumMod val="85000"/>
                    <a:lumOff val="15000"/>
                  </a:schemeClr>
                </a:solidFill>
                <a:effectLst/>
                <a:latin typeface="Arial" panose="020B0604020202020204" pitchFamily="34" charset="0"/>
                <a:cs typeface="Arial" panose="020B0604020202020204" pitchFamily="34" charset="0"/>
              </a:rPr>
              <a:t>(a)A sends a communication by electronic means which consists of or includes flashing images,</a:t>
            </a:r>
          </a:p>
          <a:p>
            <a:pPr marL="0" indent="0">
              <a:buNone/>
            </a:pPr>
            <a:r>
              <a:rPr lang="en-GB" sz="2400" b="0" i="0" dirty="0">
                <a:solidFill>
                  <a:schemeClr val="tx1">
                    <a:lumMod val="85000"/>
                    <a:lumOff val="15000"/>
                  </a:schemeClr>
                </a:solidFill>
                <a:effectLst/>
                <a:latin typeface="Arial" panose="020B0604020202020204" pitchFamily="34" charset="0"/>
                <a:cs typeface="Arial" panose="020B0604020202020204" pitchFamily="34" charset="0"/>
              </a:rPr>
              <a:t>(b)either condition 1 or condition 2 is met, and</a:t>
            </a:r>
          </a:p>
          <a:p>
            <a:pPr marL="0" indent="0">
              <a:buNone/>
            </a:pPr>
            <a:r>
              <a:rPr lang="en-GB" sz="2400" b="0" i="0" dirty="0">
                <a:solidFill>
                  <a:schemeClr val="tx1">
                    <a:lumMod val="85000"/>
                    <a:lumOff val="15000"/>
                  </a:schemeClr>
                </a:solidFill>
                <a:effectLst/>
                <a:latin typeface="Arial" panose="020B0604020202020204" pitchFamily="34" charset="0"/>
                <a:cs typeface="Arial" panose="020B0604020202020204" pitchFamily="34" charset="0"/>
              </a:rPr>
              <a:t>(c)A has no reasonable excuse for sending the communication.</a:t>
            </a:r>
          </a:p>
          <a:p>
            <a:endParaRPr lang="en-GB" sz="2000" dirty="0">
              <a:solidFill>
                <a:schemeClr val="tx1">
                  <a:lumMod val="85000"/>
                  <a:lumOff val="15000"/>
                </a:schemeClr>
              </a:solidFill>
            </a:endParaRPr>
          </a:p>
        </p:txBody>
      </p:sp>
    </p:spTree>
    <p:extLst>
      <p:ext uri="{BB962C8B-B14F-4D97-AF65-F5344CB8AC3E}">
        <p14:creationId xmlns:p14="http://schemas.microsoft.com/office/powerpoint/2010/main" val="37706974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526805-86F4-F2C7-1640-635882408B60}"/>
              </a:ext>
            </a:extLst>
          </p:cNvPr>
          <p:cNvSpPr>
            <a:spLocks noGrp="1"/>
          </p:cNvSpPr>
          <p:nvPr>
            <p:ph type="title"/>
          </p:nvPr>
        </p:nvSpPr>
        <p:spPr>
          <a:xfrm>
            <a:off x="836679" y="723898"/>
            <a:ext cx="6002110" cy="1495425"/>
          </a:xfrm>
        </p:spPr>
        <p:txBody>
          <a:bodyPr>
            <a:normAutofit/>
          </a:bodyPr>
          <a:lstStyle/>
          <a:p>
            <a:r>
              <a:rPr lang="en-GB" sz="4000"/>
              <a:t>Case Study – Nicholas Hawkes 2024</a:t>
            </a:r>
          </a:p>
        </p:txBody>
      </p:sp>
      <p:sp>
        <p:nvSpPr>
          <p:cNvPr id="3" name="Content Placeholder 2">
            <a:extLst>
              <a:ext uri="{FF2B5EF4-FFF2-40B4-BE49-F238E27FC236}">
                <a16:creationId xmlns:a16="http://schemas.microsoft.com/office/drawing/2014/main" id="{2128F147-D9E5-F3AD-6D5E-CD0657A93787}"/>
              </a:ext>
            </a:extLst>
          </p:cNvPr>
          <p:cNvSpPr>
            <a:spLocks noGrp="1"/>
          </p:cNvSpPr>
          <p:nvPr>
            <p:ph idx="1"/>
          </p:nvPr>
        </p:nvSpPr>
        <p:spPr>
          <a:xfrm>
            <a:off x="836680" y="2405067"/>
            <a:ext cx="6002110" cy="3729034"/>
          </a:xfrm>
        </p:spPr>
        <p:txBody>
          <a:bodyPr>
            <a:normAutofit/>
          </a:bodyPr>
          <a:lstStyle/>
          <a:p>
            <a:r>
              <a:rPr lang="en-GB" sz="2000" dirty="0"/>
              <a:t>Registered sex offender</a:t>
            </a:r>
          </a:p>
          <a:p>
            <a:r>
              <a:rPr lang="en-GB" sz="2000" dirty="0"/>
              <a:t>Charged with sending picture of his penis to a 15-year-old girl. </a:t>
            </a:r>
          </a:p>
          <a:p>
            <a:r>
              <a:rPr lang="en-GB" sz="2000" dirty="0"/>
              <a:t>First person to be jailed for cyber  -flashing offence in England and Wales. </a:t>
            </a:r>
          </a:p>
          <a:p>
            <a:r>
              <a:rPr lang="en-GB" sz="2000" dirty="0"/>
              <a:t>Shots sent via Whatsapp. </a:t>
            </a:r>
          </a:p>
          <a:p>
            <a:r>
              <a:rPr lang="en-GB" sz="2000" dirty="0"/>
              <a:t>Jailed for 15 months. </a:t>
            </a:r>
          </a:p>
          <a:p>
            <a:r>
              <a:rPr lang="en-GB" sz="2000" dirty="0">
                <a:hlinkClick r:id="rId3"/>
              </a:rPr>
              <a:t>https://www.bbc.com/news/uk-england-essex-68543605.amp</a:t>
            </a:r>
            <a:endParaRPr lang="en-GB" sz="2000" dirty="0"/>
          </a:p>
          <a:p>
            <a:endParaRPr lang="en-GB" sz="2000" dirty="0"/>
          </a:p>
          <a:p>
            <a:endParaRPr lang="en-GB" sz="2000" dirty="0"/>
          </a:p>
        </p:txBody>
      </p:sp>
      <p:pic>
        <p:nvPicPr>
          <p:cNvPr id="5" name="Picture 4">
            <a:extLst>
              <a:ext uri="{FF2B5EF4-FFF2-40B4-BE49-F238E27FC236}">
                <a16:creationId xmlns:a16="http://schemas.microsoft.com/office/drawing/2014/main" id="{7A4AB062-ACFA-283C-996F-0ACED3F4076F}"/>
              </a:ext>
            </a:extLst>
          </p:cNvPr>
          <p:cNvPicPr>
            <a:picLocks noChangeAspect="1"/>
          </p:cNvPicPr>
          <p:nvPr/>
        </p:nvPicPr>
        <p:blipFill>
          <a:blip r:embed="rId4"/>
          <a:srcRect l="16191" r="11192"/>
          <a:stretch/>
        </p:blipFill>
        <p:spPr>
          <a:xfrm>
            <a:off x="7199440" y="10"/>
            <a:ext cx="4992560" cy="6857990"/>
          </a:xfrm>
          <a:prstGeom prst="rect">
            <a:avLst/>
          </a:prstGeom>
          <a:effectLst/>
        </p:spPr>
      </p:pic>
    </p:spTree>
    <p:extLst>
      <p:ext uri="{BB962C8B-B14F-4D97-AF65-F5344CB8AC3E}">
        <p14:creationId xmlns:p14="http://schemas.microsoft.com/office/powerpoint/2010/main" val="249239974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8A76D-9B1D-CB18-0488-7A5C2A7E1194}"/>
              </a:ext>
            </a:extLst>
          </p:cNvPr>
          <p:cNvSpPr>
            <a:spLocks noGrp="1"/>
          </p:cNvSpPr>
          <p:nvPr>
            <p:ph type="title"/>
          </p:nvPr>
        </p:nvSpPr>
        <p:spPr/>
        <p:txBody>
          <a:bodyPr/>
          <a:lstStyle/>
          <a:p>
            <a:r>
              <a:rPr lang="en-GB"/>
              <a:t>Offences against children under 16</a:t>
            </a:r>
            <a:endParaRPr lang="en-GB" dirty="0"/>
          </a:p>
        </p:txBody>
      </p:sp>
      <p:sp>
        <p:nvSpPr>
          <p:cNvPr id="3" name="Content Placeholder 2">
            <a:extLst>
              <a:ext uri="{FF2B5EF4-FFF2-40B4-BE49-F238E27FC236}">
                <a16:creationId xmlns:a16="http://schemas.microsoft.com/office/drawing/2014/main" id="{DD4112BF-E9A5-3F9B-01EB-0CBC62116062}"/>
              </a:ext>
            </a:extLst>
          </p:cNvPr>
          <p:cNvSpPr>
            <a:spLocks noGrp="1"/>
          </p:cNvSpPr>
          <p:nvPr>
            <p:ph idx="1"/>
          </p:nvPr>
        </p:nvSpPr>
        <p:spPr/>
        <p:txBody>
          <a:bodyPr>
            <a:normAutofit lnSpcReduction="10000"/>
          </a:bodyPr>
          <a:lstStyle/>
          <a:p>
            <a:pPr algn="l">
              <a:buFont typeface="Arial" panose="020B0604020202020204" pitchFamily="34" charset="0"/>
              <a:buChar char="•"/>
            </a:pPr>
            <a:r>
              <a:rPr lang="en-GB" b="0" i="0">
                <a:solidFill>
                  <a:srgbClr val="000000"/>
                </a:solidFill>
                <a:effectLst/>
                <a:latin typeface="Gotham"/>
              </a:rPr>
              <a:t>sexual activity with a child</a:t>
            </a:r>
          </a:p>
          <a:p>
            <a:pPr algn="l">
              <a:buFont typeface="Arial" panose="020B0604020202020204" pitchFamily="34" charset="0"/>
              <a:buChar char="•"/>
            </a:pPr>
            <a:r>
              <a:rPr lang="en-GB" b="0" i="0">
                <a:solidFill>
                  <a:srgbClr val="000000"/>
                </a:solidFill>
                <a:effectLst/>
                <a:latin typeface="Gotham"/>
              </a:rPr>
              <a:t>causing or inciting a child to engage in sexual activity</a:t>
            </a:r>
          </a:p>
          <a:p>
            <a:pPr algn="l">
              <a:buFont typeface="Arial" panose="020B0604020202020204" pitchFamily="34" charset="0"/>
              <a:buChar char="•"/>
            </a:pPr>
            <a:r>
              <a:rPr lang="en-GB" b="0" i="0">
                <a:solidFill>
                  <a:srgbClr val="000000"/>
                </a:solidFill>
                <a:effectLst/>
                <a:latin typeface="Gotham"/>
              </a:rPr>
              <a:t>engaging in sexual activity in the presence of a child</a:t>
            </a:r>
          </a:p>
          <a:p>
            <a:pPr algn="l">
              <a:buFont typeface="Arial" panose="020B0604020202020204" pitchFamily="34" charset="0"/>
              <a:buChar char="•"/>
            </a:pPr>
            <a:r>
              <a:rPr lang="en-GB" b="0" i="0">
                <a:solidFill>
                  <a:srgbClr val="000000"/>
                </a:solidFill>
                <a:effectLst/>
                <a:latin typeface="Gotham"/>
              </a:rPr>
              <a:t>causing a child to watch a sexual act</a:t>
            </a:r>
          </a:p>
          <a:p>
            <a:pPr algn="l">
              <a:buFont typeface="Arial" panose="020B0604020202020204" pitchFamily="34" charset="0"/>
              <a:buChar char="•"/>
            </a:pPr>
            <a:r>
              <a:rPr lang="en-GB" b="0" i="0">
                <a:solidFill>
                  <a:srgbClr val="000000"/>
                </a:solidFill>
                <a:effectLst/>
                <a:latin typeface="Gotham"/>
              </a:rPr>
              <a:t>arranging or facilitating the commission of a child sex offence</a:t>
            </a:r>
          </a:p>
          <a:p>
            <a:pPr algn="l">
              <a:buFont typeface="Arial" panose="020B0604020202020204" pitchFamily="34" charset="0"/>
              <a:buChar char="•"/>
            </a:pPr>
            <a:r>
              <a:rPr lang="en-GB" b="0" i="0">
                <a:solidFill>
                  <a:srgbClr val="000000"/>
                </a:solidFill>
                <a:effectLst/>
                <a:latin typeface="Gotham"/>
              </a:rPr>
              <a:t>meeting a child following sexual grooming (under s 15 an offence is committed if an adult meets or communicates with a child on at least one occasion, and then meets the child, arranges to meet the child or (the adult or child) travels for such a meeting, where the adult intends to commit a sexual offence)</a:t>
            </a:r>
          </a:p>
          <a:p>
            <a:endParaRPr lang="en-GB" dirty="0"/>
          </a:p>
        </p:txBody>
      </p:sp>
    </p:spTree>
    <p:extLst>
      <p:ext uri="{BB962C8B-B14F-4D97-AF65-F5344CB8AC3E}">
        <p14:creationId xmlns:p14="http://schemas.microsoft.com/office/powerpoint/2010/main" val="24611897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B090D-111A-F0FC-E123-8C74A3500484}"/>
              </a:ext>
            </a:extLst>
          </p:cNvPr>
          <p:cNvSpPr>
            <a:spLocks noGrp="1"/>
          </p:cNvSpPr>
          <p:nvPr>
            <p:ph type="title"/>
          </p:nvPr>
        </p:nvSpPr>
        <p:spPr>
          <a:xfrm>
            <a:off x="481013" y="3752849"/>
            <a:ext cx="3290887" cy="2452687"/>
          </a:xfrm>
        </p:spPr>
        <p:txBody>
          <a:bodyPr anchor="ctr">
            <a:normAutofit/>
          </a:bodyPr>
          <a:lstStyle/>
          <a:p>
            <a:br>
              <a:rPr lang="en-GB" sz="2800" dirty="0"/>
            </a:br>
            <a:br>
              <a:rPr lang="en-GB" sz="2800" dirty="0"/>
            </a:br>
            <a:br>
              <a:rPr lang="en-GB" sz="2800" dirty="0"/>
            </a:br>
            <a:r>
              <a:rPr lang="en-GB" sz="2800" dirty="0"/>
              <a:t>   Electronic evidence</a:t>
            </a:r>
            <a:br>
              <a:rPr lang="en-GB" sz="2800" dirty="0"/>
            </a:br>
            <a:br>
              <a:rPr lang="en-GB" sz="2800" dirty="0"/>
            </a:br>
            <a:endParaRPr lang="en-GB" sz="2800" dirty="0"/>
          </a:p>
        </p:txBody>
      </p:sp>
      <p:pic>
        <p:nvPicPr>
          <p:cNvPr id="5" name="Picture 4">
            <a:extLst>
              <a:ext uri="{FF2B5EF4-FFF2-40B4-BE49-F238E27FC236}">
                <a16:creationId xmlns:a16="http://schemas.microsoft.com/office/drawing/2014/main" id="{6F445654-D22F-0572-5FBE-D1C54B2752DF}"/>
              </a:ext>
            </a:extLst>
          </p:cNvPr>
          <p:cNvPicPr>
            <a:picLocks noChangeAspect="1"/>
          </p:cNvPicPr>
          <p:nvPr/>
        </p:nvPicPr>
        <p:blipFill>
          <a:blip r:embed="rId3"/>
          <a:srcRect t="27326" b="10563"/>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66C3F782-CA77-D00E-83C7-9DE484B42836}"/>
              </a:ext>
            </a:extLst>
          </p:cNvPr>
          <p:cNvSpPr>
            <a:spLocks noGrp="1"/>
          </p:cNvSpPr>
          <p:nvPr>
            <p:ph idx="1"/>
          </p:nvPr>
        </p:nvSpPr>
        <p:spPr>
          <a:xfrm>
            <a:off x="4223982" y="3752850"/>
            <a:ext cx="7485413" cy="2452687"/>
          </a:xfrm>
        </p:spPr>
        <p:txBody>
          <a:bodyPr anchor="ctr">
            <a:normAutofit fontScale="92500" lnSpcReduction="10000"/>
          </a:bodyPr>
          <a:lstStyle/>
          <a:p>
            <a:endParaRPr lang="en-GB" sz="1800" dirty="0"/>
          </a:p>
          <a:p>
            <a:r>
              <a:rPr lang="en-GB" sz="2000" dirty="0"/>
              <a:t>Where technology has been used it should be treated as a crime scene.</a:t>
            </a:r>
          </a:p>
          <a:p>
            <a:r>
              <a:rPr lang="en-GB" sz="2000" dirty="0"/>
              <a:t>Seek specialist support ( High tech crime unit)- re seizing of evidence.</a:t>
            </a:r>
          </a:p>
          <a:p>
            <a:r>
              <a:rPr lang="en-GB" sz="2000" dirty="0"/>
              <a:t>Any seized images should be placed in a sealed envelope. </a:t>
            </a:r>
          </a:p>
          <a:p>
            <a:r>
              <a:rPr lang="en-GB" sz="2000" dirty="0"/>
              <a:t>Undertake appropriate risk assessment – consider offender access to children. </a:t>
            </a:r>
          </a:p>
        </p:txBody>
      </p:sp>
    </p:spTree>
    <p:extLst>
      <p:ext uri="{BB962C8B-B14F-4D97-AF65-F5344CB8AC3E}">
        <p14:creationId xmlns:p14="http://schemas.microsoft.com/office/powerpoint/2010/main" val="6590932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8E5F7E-D49F-43D2-06A6-21C89A7CC6A7}"/>
              </a:ext>
            </a:extLst>
          </p:cNvPr>
          <p:cNvSpPr>
            <a:spLocks noGrp="1"/>
          </p:cNvSpPr>
          <p:nvPr>
            <p:ph type="title"/>
          </p:nvPr>
        </p:nvSpPr>
        <p:spPr>
          <a:xfrm>
            <a:off x="838200" y="365125"/>
            <a:ext cx="10515600" cy="1306443"/>
          </a:xfrm>
        </p:spPr>
        <p:txBody>
          <a:bodyPr>
            <a:normAutofit/>
          </a:bodyPr>
          <a:lstStyle/>
          <a:p>
            <a:r>
              <a:rPr lang="en-GB" sz="4000"/>
              <a:t>Further considerations</a:t>
            </a:r>
          </a:p>
        </p:txBody>
      </p:sp>
      <p:sp>
        <p:nvSpPr>
          <p:cNvPr id="3" name="Content Placeholder 2">
            <a:extLst>
              <a:ext uri="{FF2B5EF4-FFF2-40B4-BE49-F238E27FC236}">
                <a16:creationId xmlns:a16="http://schemas.microsoft.com/office/drawing/2014/main" id="{A69D7AB3-D704-C0D5-EA72-38659A88AC09}"/>
              </a:ext>
            </a:extLst>
          </p:cNvPr>
          <p:cNvSpPr>
            <a:spLocks noGrp="1"/>
          </p:cNvSpPr>
          <p:nvPr>
            <p:ph idx="1"/>
          </p:nvPr>
        </p:nvSpPr>
        <p:spPr>
          <a:xfrm>
            <a:off x="838200" y="1825625"/>
            <a:ext cx="5257800" cy="4303464"/>
          </a:xfrm>
        </p:spPr>
        <p:txBody>
          <a:bodyPr>
            <a:noAutofit/>
          </a:bodyPr>
          <a:lstStyle/>
          <a:p>
            <a:r>
              <a:rPr lang="en-GB" sz="2400" dirty="0"/>
              <a:t>Devices which can store digital media, including watches. </a:t>
            </a:r>
          </a:p>
          <a:p>
            <a:r>
              <a:rPr lang="en-GB" sz="2400" dirty="0"/>
              <a:t>Pen drives. </a:t>
            </a:r>
          </a:p>
          <a:p>
            <a:r>
              <a:rPr lang="en-GB" sz="2400" dirty="0"/>
              <a:t>Wireless storage to remote devices, including printers.</a:t>
            </a:r>
          </a:p>
          <a:p>
            <a:r>
              <a:rPr lang="en-GB" sz="2400" dirty="0"/>
              <a:t>Mobile phones.</a:t>
            </a:r>
          </a:p>
          <a:p>
            <a:r>
              <a:rPr lang="en-GB" sz="2400" dirty="0"/>
              <a:t>Indicators of an interest in children, toys present when the suspect is childless for example.</a:t>
            </a:r>
          </a:p>
          <a:p>
            <a:r>
              <a:rPr lang="en-GB" sz="2400" dirty="0"/>
              <a:t>Printed images.</a:t>
            </a:r>
          </a:p>
          <a:p>
            <a:r>
              <a:rPr lang="en-GB" sz="2400" dirty="0"/>
              <a:t>Innocent images of children (magazines, medical documents). </a:t>
            </a:r>
          </a:p>
        </p:txBody>
      </p:sp>
      <p:pic>
        <p:nvPicPr>
          <p:cNvPr id="5" name="Picture 4">
            <a:extLst>
              <a:ext uri="{FF2B5EF4-FFF2-40B4-BE49-F238E27FC236}">
                <a16:creationId xmlns:a16="http://schemas.microsoft.com/office/drawing/2014/main" id="{D9CBD722-C1F4-B133-B352-F03BE4653B8E}"/>
              </a:ext>
            </a:extLst>
          </p:cNvPr>
          <p:cNvPicPr>
            <a:picLocks noChangeAspect="1"/>
          </p:cNvPicPr>
          <p:nvPr/>
        </p:nvPicPr>
        <p:blipFill>
          <a:blip r:embed="rId3"/>
          <a:srcRect l="11974" r="9080"/>
          <a:stretch/>
        </p:blipFill>
        <p:spPr>
          <a:xfrm>
            <a:off x="6548718" y="1904282"/>
            <a:ext cx="4805081" cy="4224808"/>
          </a:xfrm>
          <a:prstGeom prst="rect">
            <a:avLst/>
          </a:prstGeom>
        </p:spPr>
      </p:pic>
    </p:spTree>
    <p:extLst>
      <p:ext uri="{BB962C8B-B14F-4D97-AF65-F5344CB8AC3E}">
        <p14:creationId xmlns:p14="http://schemas.microsoft.com/office/powerpoint/2010/main" val="14145685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4E37431-20F0-4DD6-84A9-ED2B64494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AE98B72-66C6-4AB4-AF0D-BA830DE86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07EAFC6-733F-403D-BB4D-05A3A2874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17A36730-4CB0-4F61-AD11-A44C97658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C69C79E1-F916-4929-A4F3-DE763D4BF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767334AB-16BD-4EC7-8C6B-4B5171600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7EC802-E0A5-934C-E6B3-8E6E8A8CB7DA}"/>
              </a:ext>
            </a:extLst>
          </p:cNvPr>
          <p:cNvSpPr>
            <a:spLocks noGrp="1"/>
          </p:cNvSpPr>
          <p:nvPr>
            <p:ph type="title"/>
          </p:nvPr>
        </p:nvSpPr>
        <p:spPr>
          <a:xfrm>
            <a:off x="660042" y="891652"/>
            <a:ext cx="4412021" cy="3030724"/>
          </a:xfrm>
        </p:spPr>
        <p:txBody>
          <a:bodyPr vert="horz" lIns="91440" tIns="45720" rIns="91440" bIns="45720" rtlCol="0" anchor="b">
            <a:normAutofit/>
          </a:bodyPr>
          <a:lstStyle/>
          <a:p>
            <a:pPr algn="r"/>
            <a:r>
              <a:rPr lang="en-US" sz="4000" kern="1200">
                <a:solidFill>
                  <a:srgbClr val="FFFFFF"/>
                </a:solidFill>
                <a:latin typeface="+mj-lt"/>
                <a:ea typeface="+mj-ea"/>
                <a:cs typeface="+mj-cs"/>
              </a:rPr>
              <a:t>ACPO Good Practice Guide for Digital Evidence 2012</a:t>
            </a:r>
          </a:p>
        </p:txBody>
      </p:sp>
      <p:pic>
        <p:nvPicPr>
          <p:cNvPr id="5" name="Content Placeholder 4" descr="Close-up of a cover with a wifi symbol&#10;&#10;Description automatically generated">
            <a:hlinkClick r:id="rId3"/>
            <a:extLst>
              <a:ext uri="{FF2B5EF4-FFF2-40B4-BE49-F238E27FC236}">
                <a16:creationId xmlns:a16="http://schemas.microsoft.com/office/drawing/2014/main" id="{06FFE35F-4081-6C20-9E30-9B8AB5BA5151}"/>
              </a:ext>
            </a:extLst>
          </p:cNvPr>
          <p:cNvPicPr>
            <a:picLocks noGrp="1" noChangeAspect="1"/>
          </p:cNvPicPr>
          <p:nvPr>
            <p:ph idx="1"/>
          </p:nvPr>
        </p:nvPicPr>
        <p:blipFill>
          <a:blip r:embed="rId4"/>
          <a:srcRect l="3882"/>
          <a:stretch/>
        </p:blipFill>
        <p:spPr>
          <a:xfrm>
            <a:off x="6277717" y="457199"/>
            <a:ext cx="5244886" cy="5899152"/>
          </a:xfrm>
          <a:prstGeom prst="rect">
            <a:avLst/>
          </a:prstGeom>
        </p:spPr>
      </p:pic>
    </p:spTree>
    <p:extLst>
      <p:ext uri="{BB962C8B-B14F-4D97-AF65-F5344CB8AC3E}">
        <p14:creationId xmlns:p14="http://schemas.microsoft.com/office/powerpoint/2010/main" val="2572743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A3B523-4766-ABA7-0B8F-D1BD39FF6E26}"/>
              </a:ext>
            </a:extLst>
          </p:cNvPr>
          <p:cNvSpPr>
            <a:spLocks noGrp="1"/>
          </p:cNvSpPr>
          <p:nvPr>
            <p:ph type="title"/>
          </p:nvPr>
        </p:nvSpPr>
        <p:spPr>
          <a:xfrm>
            <a:off x="793662" y="386930"/>
            <a:ext cx="10066122" cy="1298448"/>
          </a:xfrm>
        </p:spPr>
        <p:txBody>
          <a:bodyPr anchor="b">
            <a:normAutofit/>
          </a:bodyPr>
          <a:lstStyle/>
          <a:p>
            <a:r>
              <a:rPr lang="en-GB" sz="4800" dirty="0"/>
              <a:t>Guidance and support</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1FE3310-220D-160F-CD17-2C109B7016CD}"/>
              </a:ext>
            </a:extLst>
          </p:cNvPr>
          <p:cNvSpPr>
            <a:spLocks noGrp="1"/>
          </p:cNvSpPr>
          <p:nvPr>
            <p:ph idx="1"/>
          </p:nvPr>
        </p:nvSpPr>
        <p:spPr>
          <a:xfrm>
            <a:off x="793661" y="2599509"/>
            <a:ext cx="4530898" cy="3639450"/>
          </a:xfrm>
        </p:spPr>
        <p:txBody>
          <a:bodyPr anchor="ctr">
            <a:normAutofit/>
          </a:bodyPr>
          <a:lstStyle/>
          <a:p>
            <a:r>
              <a:rPr lang="en-GB" sz="2000">
                <a:latin typeface="Arial" panose="020B0604020202020204" pitchFamily="34" charset="0"/>
                <a:cs typeface="Arial" panose="020B0604020202020204" pitchFamily="34" charset="0"/>
              </a:rPr>
              <a:t>The Thinkuknow website provides information to both carers and children regarding online protection. </a:t>
            </a:r>
          </a:p>
          <a:p>
            <a:endParaRPr lang="en-GB" sz="2000">
              <a:latin typeface="Arial" panose="020B0604020202020204" pitchFamily="34" charset="0"/>
              <a:cs typeface="Arial" panose="020B0604020202020204" pitchFamily="34" charset="0"/>
            </a:endParaRPr>
          </a:p>
          <a:p>
            <a:r>
              <a:rPr lang="en-GB" sz="2000">
                <a:latin typeface="Arial" panose="020B0604020202020204" pitchFamily="34" charset="0"/>
                <a:cs typeface="Arial" panose="020B0604020202020204" pitchFamily="34" charset="0"/>
                <a:hlinkClick r:id="rId3"/>
              </a:rPr>
              <a:t>https://www.ceopeducation.co.uk/</a:t>
            </a:r>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a:p>
            <a:endParaRPr lang="en-GB" sz="200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2C74A2E-ABBE-677A-B264-0C8961AE9361}"/>
              </a:ext>
            </a:extLst>
          </p:cNvPr>
          <p:cNvPicPr>
            <a:picLocks noChangeAspect="1"/>
          </p:cNvPicPr>
          <p:nvPr/>
        </p:nvPicPr>
        <p:blipFill>
          <a:blip r:embed="rId4"/>
          <a:srcRect r="2305"/>
          <a:stretch/>
        </p:blipFill>
        <p:spPr>
          <a:xfrm>
            <a:off x="5911532" y="2484255"/>
            <a:ext cx="5150277" cy="3714244"/>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402779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diagram of a crime&#10;&#10;Description automatically generated">
            <a:extLst>
              <a:ext uri="{FF2B5EF4-FFF2-40B4-BE49-F238E27FC236}">
                <a16:creationId xmlns:a16="http://schemas.microsoft.com/office/drawing/2014/main" id="{52A3E02A-1DB3-ACA0-7C33-A6BB378F2762}"/>
              </a:ext>
            </a:extLst>
          </p:cNvPr>
          <p:cNvPicPr>
            <a:picLocks noGrp="1" noChangeAspect="1"/>
          </p:cNvPicPr>
          <p:nvPr>
            <p:ph idx="1"/>
          </p:nvPr>
        </p:nvPicPr>
        <p:blipFill>
          <a:blip r:embed="rId3"/>
          <a:srcRect r="13762"/>
          <a:stretch/>
        </p:blipFill>
        <p:spPr>
          <a:xfrm>
            <a:off x="20" y="1282"/>
            <a:ext cx="12191980" cy="6856718"/>
          </a:xfrm>
          <a:prstGeom prst="rect">
            <a:avLst/>
          </a:prstGeom>
        </p:spPr>
      </p:pic>
    </p:spTree>
    <p:extLst>
      <p:ext uri="{BB962C8B-B14F-4D97-AF65-F5344CB8AC3E}">
        <p14:creationId xmlns:p14="http://schemas.microsoft.com/office/powerpoint/2010/main" val="36473806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7E8C7-E1E2-83F4-589C-71C2738998CA}"/>
              </a:ext>
            </a:extLst>
          </p:cNvPr>
          <p:cNvSpPr>
            <a:spLocks noGrp="1"/>
          </p:cNvSpPr>
          <p:nvPr>
            <p:ph type="title"/>
          </p:nvPr>
        </p:nvSpPr>
        <p:spPr/>
        <p:txBody>
          <a:bodyPr/>
          <a:lstStyle/>
          <a:p>
            <a:r>
              <a:rPr lang="en-GB" dirty="0"/>
              <a:t>Tarian Vision</a:t>
            </a:r>
          </a:p>
        </p:txBody>
      </p:sp>
      <p:sp>
        <p:nvSpPr>
          <p:cNvPr id="3" name="Content Placeholder 2">
            <a:extLst>
              <a:ext uri="{FF2B5EF4-FFF2-40B4-BE49-F238E27FC236}">
                <a16:creationId xmlns:a16="http://schemas.microsoft.com/office/drawing/2014/main" id="{4F78521B-46E7-0245-90B3-4B84F9E16AC3}"/>
              </a:ext>
            </a:extLst>
          </p:cNvPr>
          <p:cNvSpPr>
            <a:spLocks noGrp="1"/>
          </p:cNvSpPr>
          <p:nvPr>
            <p:ph idx="1"/>
          </p:nvPr>
        </p:nvSpPr>
        <p:spPr/>
        <p:txBody>
          <a:bodyPr/>
          <a:lstStyle/>
          <a:p>
            <a:pPr marL="0" indent="0">
              <a:buNone/>
            </a:pPr>
            <a:r>
              <a:rPr lang="en-GB" dirty="0"/>
              <a:t>To protect the communities of the Southern Wales Region from the threats and risks of Serious and Organised Crime. </a:t>
            </a:r>
          </a:p>
          <a:p>
            <a:pPr marL="0" indent="0">
              <a:buNone/>
            </a:pPr>
            <a:endParaRPr lang="en-GB" dirty="0"/>
          </a:p>
          <a:p>
            <a:pPr marL="0" indent="0">
              <a:buNone/>
            </a:pPr>
            <a:r>
              <a:rPr lang="en-GB" dirty="0"/>
              <a:t>Their mission is to identify, disrupt and dismantle organised crime groups causing most harm to the Southern Wales Region.</a:t>
            </a:r>
          </a:p>
          <a:p>
            <a:pPr marL="0" indent="0">
              <a:buNone/>
            </a:pPr>
            <a:endParaRPr lang="en-GB" dirty="0"/>
          </a:p>
          <a:p>
            <a:pPr marL="0" indent="0">
              <a:buNone/>
            </a:pPr>
            <a:r>
              <a:rPr lang="en-GB" dirty="0"/>
              <a:t>Tarian teams include CSE investigation. </a:t>
            </a:r>
          </a:p>
          <a:p>
            <a:pPr marL="0" indent="0">
              <a:buNone/>
            </a:pPr>
            <a:endParaRPr lang="en-GB" dirty="0"/>
          </a:p>
        </p:txBody>
      </p:sp>
    </p:spTree>
    <p:extLst>
      <p:ext uri="{BB962C8B-B14F-4D97-AF65-F5344CB8AC3E}">
        <p14:creationId xmlns:p14="http://schemas.microsoft.com/office/powerpoint/2010/main" val="175526705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map with text on it&#10;&#10;Description automatically generated with medium confidence">
            <a:extLst>
              <a:ext uri="{FF2B5EF4-FFF2-40B4-BE49-F238E27FC236}">
                <a16:creationId xmlns:a16="http://schemas.microsoft.com/office/drawing/2014/main" id="{828E0287-0D5A-39E6-801D-3AA0D7861668}"/>
              </a:ext>
            </a:extLst>
          </p:cNvPr>
          <p:cNvPicPr>
            <a:picLocks noGrp="1" noChangeAspect="1"/>
          </p:cNvPicPr>
          <p:nvPr>
            <p:ph idx="1"/>
          </p:nvPr>
        </p:nvPicPr>
        <p:blipFill>
          <a:blip r:embed="rId3"/>
          <a:stretch>
            <a:fillRect/>
          </a:stretch>
        </p:blipFill>
        <p:spPr>
          <a:xfrm>
            <a:off x="643467" y="661839"/>
            <a:ext cx="10905066" cy="5534321"/>
          </a:xfrm>
          <a:prstGeom prst="rect">
            <a:avLst/>
          </a:prstGeom>
        </p:spPr>
      </p:pic>
    </p:spTree>
    <p:extLst>
      <p:ext uri="{BB962C8B-B14F-4D97-AF65-F5344CB8AC3E}">
        <p14:creationId xmlns:p14="http://schemas.microsoft.com/office/powerpoint/2010/main" val="322547813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79ECD8-43B9-9279-8AD1-A3263BB20484}"/>
              </a:ext>
            </a:extLst>
          </p:cNvPr>
          <p:cNvSpPr>
            <a:spLocks noGrp="1"/>
          </p:cNvSpPr>
          <p:nvPr>
            <p:ph type="title"/>
          </p:nvPr>
        </p:nvSpPr>
        <p:spPr>
          <a:xfrm>
            <a:off x="838200" y="365125"/>
            <a:ext cx="10515600" cy="1325563"/>
          </a:xfrm>
        </p:spPr>
        <p:txBody>
          <a:bodyPr>
            <a:normAutofit/>
          </a:bodyPr>
          <a:lstStyle/>
          <a:p>
            <a:r>
              <a:rPr lang="en-GB" sz="5400"/>
              <a:t>SWP: When you are ready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8F15ACE-7437-D7DD-E017-2E8F916C008C}"/>
              </a:ext>
            </a:extLst>
          </p:cNvPr>
          <p:cNvSpPr>
            <a:spLocks noGrp="1"/>
          </p:cNvSpPr>
          <p:nvPr>
            <p:ph idx="1"/>
          </p:nvPr>
        </p:nvSpPr>
        <p:spPr>
          <a:xfrm>
            <a:off x="838200" y="1929384"/>
            <a:ext cx="10515600" cy="4251960"/>
          </a:xfrm>
        </p:spPr>
        <p:txBody>
          <a:bodyPr>
            <a:normAutofit/>
          </a:bodyPr>
          <a:lstStyle/>
          <a:p>
            <a:r>
              <a:rPr lang="en-GB" sz="2200" b="0" i="0" dirty="0">
                <a:effectLst/>
                <a:latin typeface="lato-regular"/>
              </a:rPr>
              <a:t>South Wales Police is supporting a new national campaign that focuses on encouraging victims and survivors of child sexual abuse and exploitation to reach out for support.</a:t>
            </a:r>
          </a:p>
          <a:p>
            <a:r>
              <a:rPr lang="en-GB" sz="2200" dirty="0">
                <a:latin typeface="lato-regular"/>
              </a:rPr>
              <a:t>Focus placed upon a hard-hitting film around the challenges of disclosure for victims. </a:t>
            </a:r>
          </a:p>
          <a:p>
            <a:endParaRPr lang="en-GB" sz="2200" dirty="0">
              <a:latin typeface="lato-regular"/>
            </a:endParaRPr>
          </a:p>
          <a:p>
            <a:r>
              <a:rPr lang="en-GB" sz="2200" dirty="0">
                <a:latin typeface="lato-regular"/>
              </a:rPr>
              <a:t>Link saved on Moodle for the video. </a:t>
            </a:r>
          </a:p>
          <a:p>
            <a:pPr marL="0" indent="0">
              <a:buNone/>
            </a:pPr>
            <a:endParaRPr lang="en-GB" sz="2200" dirty="0">
              <a:latin typeface="lato-regular"/>
            </a:endParaRPr>
          </a:p>
        </p:txBody>
      </p:sp>
    </p:spTree>
    <p:extLst>
      <p:ext uri="{BB962C8B-B14F-4D97-AF65-F5344CB8AC3E}">
        <p14:creationId xmlns:p14="http://schemas.microsoft.com/office/powerpoint/2010/main" val="49705384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ny question marks on black background">
            <a:extLst>
              <a:ext uri="{FF2B5EF4-FFF2-40B4-BE49-F238E27FC236}">
                <a16:creationId xmlns:a16="http://schemas.microsoft.com/office/drawing/2014/main" id="{F7A0F5C2-E548-AB52-1615-04F1CBFF21EE}"/>
              </a:ext>
            </a:extLst>
          </p:cNvPr>
          <p:cNvPicPr>
            <a:picLocks noChangeAspect="1"/>
          </p:cNvPicPr>
          <p:nvPr/>
        </p:nvPicPr>
        <p:blipFill>
          <a:blip r:embed="rId2"/>
          <a:srcRect t="7787"/>
          <a:stretch/>
        </p:blipFill>
        <p:spPr>
          <a:xfrm>
            <a:off x="20" y="10"/>
            <a:ext cx="12191980" cy="6857990"/>
          </a:xfrm>
          <a:prstGeom prst="rect">
            <a:avLst/>
          </a:prstGeom>
        </p:spPr>
      </p:pic>
      <p:sp>
        <p:nvSpPr>
          <p:cNvPr id="9" name="Freeform 24">
            <a:extLst>
              <a:ext uri="{FF2B5EF4-FFF2-40B4-BE49-F238E27FC236}">
                <a16:creationId xmlns:a16="http://schemas.microsoft.com/office/drawing/2014/main" id="{A414F261-E931-45CB-8605-20FFD6826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775200"/>
            <a:ext cx="4838700" cy="1323975"/>
          </a:xfrm>
          <a:custGeom>
            <a:avLst/>
            <a:gdLst>
              <a:gd name="connsiteX0" fmla="*/ 0 w 4838700"/>
              <a:gd name="connsiteY0" fmla="*/ 0 h 1323975"/>
              <a:gd name="connsiteX1" fmla="*/ 4838700 w 4838700"/>
              <a:gd name="connsiteY1" fmla="*/ 0 h 1323975"/>
              <a:gd name="connsiteX2" fmla="*/ 4838700 w 4838700"/>
              <a:gd name="connsiteY2" fmla="*/ 78123 h 1323975"/>
              <a:gd name="connsiteX3" fmla="*/ 4822272 w 4838700"/>
              <a:gd name="connsiteY3" fmla="*/ 81440 h 1323975"/>
              <a:gd name="connsiteX4" fmla="*/ 4781550 w 4838700"/>
              <a:gd name="connsiteY4" fmla="*/ 142875 h 1323975"/>
              <a:gd name="connsiteX5" fmla="*/ 4822272 w 4838700"/>
              <a:gd name="connsiteY5" fmla="*/ 204311 h 1323975"/>
              <a:gd name="connsiteX6" fmla="*/ 4838700 w 4838700"/>
              <a:gd name="connsiteY6" fmla="*/ 207627 h 1323975"/>
              <a:gd name="connsiteX7" fmla="*/ 4838700 w 4838700"/>
              <a:gd name="connsiteY7" fmla="*/ 287197 h 1323975"/>
              <a:gd name="connsiteX8" fmla="*/ 4822272 w 4838700"/>
              <a:gd name="connsiteY8" fmla="*/ 290514 h 1323975"/>
              <a:gd name="connsiteX9" fmla="*/ 4781550 w 4838700"/>
              <a:gd name="connsiteY9" fmla="*/ 351949 h 1323975"/>
              <a:gd name="connsiteX10" fmla="*/ 4822272 w 4838700"/>
              <a:gd name="connsiteY10" fmla="*/ 413385 h 1323975"/>
              <a:gd name="connsiteX11" fmla="*/ 4838700 w 4838700"/>
              <a:gd name="connsiteY11" fmla="*/ 416701 h 1323975"/>
              <a:gd name="connsiteX12" fmla="*/ 4838700 w 4838700"/>
              <a:gd name="connsiteY12" fmla="*/ 496271 h 1323975"/>
              <a:gd name="connsiteX13" fmla="*/ 4822272 w 4838700"/>
              <a:gd name="connsiteY13" fmla="*/ 499588 h 1323975"/>
              <a:gd name="connsiteX14" fmla="*/ 4781550 w 4838700"/>
              <a:gd name="connsiteY14" fmla="*/ 561023 h 1323975"/>
              <a:gd name="connsiteX15" fmla="*/ 4822272 w 4838700"/>
              <a:gd name="connsiteY15" fmla="*/ 622459 h 1323975"/>
              <a:gd name="connsiteX16" fmla="*/ 4838700 w 4838700"/>
              <a:gd name="connsiteY16" fmla="*/ 625775 h 1323975"/>
              <a:gd name="connsiteX17" fmla="*/ 4838700 w 4838700"/>
              <a:gd name="connsiteY17" fmla="*/ 705345 h 1323975"/>
              <a:gd name="connsiteX18" fmla="*/ 4822272 w 4838700"/>
              <a:gd name="connsiteY18" fmla="*/ 708662 h 1323975"/>
              <a:gd name="connsiteX19" fmla="*/ 4781550 w 4838700"/>
              <a:gd name="connsiteY19" fmla="*/ 770097 h 1323975"/>
              <a:gd name="connsiteX20" fmla="*/ 4822272 w 4838700"/>
              <a:gd name="connsiteY20" fmla="*/ 831533 h 1323975"/>
              <a:gd name="connsiteX21" fmla="*/ 4838700 w 4838700"/>
              <a:gd name="connsiteY21" fmla="*/ 834849 h 1323975"/>
              <a:gd name="connsiteX22" fmla="*/ 4838700 w 4838700"/>
              <a:gd name="connsiteY22" fmla="*/ 914419 h 1323975"/>
              <a:gd name="connsiteX23" fmla="*/ 4822272 w 4838700"/>
              <a:gd name="connsiteY23" fmla="*/ 917736 h 1323975"/>
              <a:gd name="connsiteX24" fmla="*/ 4781550 w 4838700"/>
              <a:gd name="connsiteY24" fmla="*/ 979171 h 1323975"/>
              <a:gd name="connsiteX25" fmla="*/ 4822272 w 4838700"/>
              <a:gd name="connsiteY25" fmla="*/ 1040607 h 1323975"/>
              <a:gd name="connsiteX26" fmla="*/ 4838700 w 4838700"/>
              <a:gd name="connsiteY26" fmla="*/ 1043923 h 1323975"/>
              <a:gd name="connsiteX27" fmla="*/ 4838700 w 4838700"/>
              <a:gd name="connsiteY27" fmla="*/ 1123491 h 1323975"/>
              <a:gd name="connsiteX28" fmla="*/ 4822272 w 4838700"/>
              <a:gd name="connsiteY28" fmla="*/ 1126808 h 1323975"/>
              <a:gd name="connsiteX29" fmla="*/ 4781550 w 4838700"/>
              <a:gd name="connsiteY29" fmla="*/ 1188243 h 1323975"/>
              <a:gd name="connsiteX30" fmla="*/ 4822272 w 4838700"/>
              <a:gd name="connsiteY30" fmla="*/ 1249679 h 1323975"/>
              <a:gd name="connsiteX31" fmla="*/ 4838700 w 4838700"/>
              <a:gd name="connsiteY31" fmla="*/ 1252995 h 1323975"/>
              <a:gd name="connsiteX32" fmla="*/ 4838700 w 4838700"/>
              <a:gd name="connsiteY32" fmla="*/ 1323975 h 1323975"/>
              <a:gd name="connsiteX33" fmla="*/ 0 w 4838700"/>
              <a:gd name="connsiteY33" fmla="*/ 1323975 h 1323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4838700" h="1323975">
                <a:moveTo>
                  <a:pt x="0" y="0"/>
                </a:moveTo>
                <a:lnTo>
                  <a:pt x="4838700" y="0"/>
                </a:lnTo>
                <a:lnTo>
                  <a:pt x="4838700" y="78123"/>
                </a:lnTo>
                <a:lnTo>
                  <a:pt x="4822272" y="81440"/>
                </a:lnTo>
                <a:cubicBezTo>
                  <a:pt x="4798341" y="91561"/>
                  <a:pt x="4781550" y="115257"/>
                  <a:pt x="4781550" y="142875"/>
                </a:cubicBezTo>
                <a:cubicBezTo>
                  <a:pt x="4781550" y="170493"/>
                  <a:pt x="4798341" y="194189"/>
                  <a:pt x="4822272" y="204311"/>
                </a:cubicBezTo>
                <a:lnTo>
                  <a:pt x="4838700" y="207627"/>
                </a:lnTo>
                <a:lnTo>
                  <a:pt x="4838700" y="287197"/>
                </a:lnTo>
                <a:lnTo>
                  <a:pt x="4822272" y="290514"/>
                </a:lnTo>
                <a:cubicBezTo>
                  <a:pt x="4798341" y="300635"/>
                  <a:pt x="4781550" y="324331"/>
                  <a:pt x="4781550" y="351949"/>
                </a:cubicBezTo>
                <a:cubicBezTo>
                  <a:pt x="4781550" y="379567"/>
                  <a:pt x="4798341" y="403263"/>
                  <a:pt x="4822272" y="413385"/>
                </a:cubicBezTo>
                <a:lnTo>
                  <a:pt x="4838700" y="416701"/>
                </a:lnTo>
                <a:lnTo>
                  <a:pt x="4838700" y="496271"/>
                </a:lnTo>
                <a:lnTo>
                  <a:pt x="4822272" y="499588"/>
                </a:lnTo>
                <a:cubicBezTo>
                  <a:pt x="4798341" y="509709"/>
                  <a:pt x="4781550" y="533405"/>
                  <a:pt x="4781550" y="561023"/>
                </a:cubicBezTo>
                <a:cubicBezTo>
                  <a:pt x="4781550" y="588641"/>
                  <a:pt x="4798341" y="612337"/>
                  <a:pt x="4822272" y="622459"/>
                </a:cubicBezTo>
                <a:lnTo>
                  <a:pt x="4838700" y="625775"/>
                </a:lnTo>
                <a:lnTo>
                  <a:pt x="4838700" y="705345"/>
                </a:lnTo>
                <a:lnTo>
                  <a:pt x="4822272" y="708662"/>
                </a:lnTo>
                <a:cubicBezTo>
                  <a:pt x="4798341" y="718783"/>
                  <a:pt x="4781550" y="742479"/>
                  <a:pt x="4781550" y="770097"/>
                </a:cubicBezTo>
                <a:cubicBezTo>
                  <a:pt x="4781550" y="797715"/>
                  <a:pt x="4798341" y="821411"/>
                  <a:pt x="4822272" y="831533"/>
                </a:cubicBezTo>
                <a:lnTo>
                  <a:pt x="4838700" y="834849"/>
                </a:lnTo>
                <a:lnTo>
                  <a:pt x="4838700" y="914419"/>
                </a:lnTo>
                <a:lnTo>
                  <a:pt x="4822272" y="917736"/>
                </a:lnTo>
                <a:cubicBezTo>
                  <a:pt x="4798341" y="927857"/>
                  <a:pt x="4781550" y="951553"/>
                  <a:pt x="4781550" y="979171"/>
                </a:cubicBezTo>
                <a:cubicBezTo>
                  <a:pt x="4781550" y="1006789"/>
                  <a:pt x="4798341" y="1030485"/>
                  <a:pt x="4822272" y="1040607"/>
                </a:cubicBezTo>
                <a:lnTo>
                  <a:pt x="4838700" y="1043923"/>
                </a:lnTo>
                <a:lnTo>
                  <a:pt x="4838700" y="1123491"/>
                </a:lnTo>
                <a:lnTo>
                  <a:pt x="4822272" y="1126808"/>
                </a:lnTo>
                <a:cubicBezTo>
                  <a:pt x="4798341" y="1136929"/>
                  <a:pt x="4781550" y="1160625"/>
                  <a:pt x="4781550" y="1188243"/>
                </a:cubicBezTo>
                <a:cubicBezTo>
                  <a:pt x="4781550" y="1215861"/>
                  <a:pt x="4798341" y="1239557"/>
                  <a:pt x="4822272" y="1249679"/>
                </a:cubicBezTo>
                <a:lnTo>
                  <a:pt x="4838700" y="1252995"/>
                </a:lnTo>
                <a:lnTo>
                  <a:pt x="4838700" y="1323975"/>
                </a:lnTo>
                <a:lnTo>
                  <a:pt x="0" y="1323975"/>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DFC0C5-E288-FDC2-B19B-21839A8AA91C}"/>
              </a:ext>
            </a:extLst>
          </p:cNvPr>
          <p:cNvSpPr>
            <a:spLocks noGrp="1"/>
          </p:cNvSpPr>
          <p:nvPr>
            <p:ph type="title"/>
          </p:nvPr>
        </p:nvSpPr>
        <p:spPr>
          <a:xfrm>
            <a:off x="1276350" y="4981575"/>
            <a:ext cx="3228976" cy="860426"/>
          </a:xfrm>
          <a:prstGeom prst="rect">
            <a:avLst/>
          </a:prstGeom>
          <a:noFill/>
          <a:ln w="174625" cap="sq" cmpd="thinThick">
            <a:noFill/>
            <a:miter lim="800000"/>
          </a:ln>
        </p:spPr>
        <p:txBody>
          <a:bodyPr vert="horz" lIns="91440" tIns="45720" rIns="91440" bIns="45720" rtlCol="0" anchor="ctr">
            <a:normAutofit/>
          </a:bodyPr>
          <a:lstStyle/>
          <a:p>
            <a:pPr algn="r"/>
            <a:r>
              <a:rPr lang="en-US" sz="2400" dirty="0">
                <a:solidFill>
                  <a:srgbClr val="FFFFFF"/>
                </a:solidFill>
              </a:rPr>
              <a:t>Any questions?</a:t>
            </a:r>
          </a:p>
        </p:txBody>
      </p:sp>
      <p:cxnSp>
        <p:nvCxnSpPr>
          <p:cNvPr id="11" name="Straight Connector 10">
            <a:extLst>
              <a:ext uri="{FF2B5EF4-FFF2-40B4-BE49-F238E27FC236}">
                <a16:creationId xmlns:a16="http://schemas.microsoft.com/office/drawing/2014/main" id="{B63CF8AD-BB19-4F90-BDE5-B3B3F56F4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 y="4876800"/>
            <a:ext cx="4791456" cy="3175"/>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24E62CA-FAA3-4628-AEF3-5033C77149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 y="5969000"/>
            <a:ext cx="4791456" cy="3175"/>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30590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1903</TotalTime>
  <Words>3047</Words>
  <Application>Microsoft Office PowerPoint</Application>
  <PresentationFormat>Widescreen</PresentationFormat>
  <Paragraphs>272</Paragraphs>
  <Slides>39</Slides>
  <Notes>25</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39</vt:i4>
      </vt:variant>
    </vt:vector>
  </HeadingPairs>
  <TitlesOfParts>
    <vt:vector size="52" baseType="lpstr">
      <vt:lpstr>Aptos</vt:lpstr>
      <vt:lpstr>Aptos Display</vt:lpstr>
      <vt:lpstr>Arial</vt:lpstr>
      <vt:lpstr>Arial</vt:lpstr>
      <vt:lpstr>Calibri</vt:lpstr>
      <vt:lpstr>GDS Transport</vt:lpstr>
      <vt:lpstr>Gotham</vt:lpstr>
      <vt:lpstr>lato-regular</vt:lpstr>
      <vt:lpstr>NSPCC-Regular</vt:lpstr>
      <vt:lpstr>ReithSans</vt:lpstr>
      <vt:lpstr>Roboto</vt:lpstr>
      <vt:lpstr>Source Sans Pro</vt:lpstr>
      <vt:lpstr>Office Theme</vt:lpstr>
      <vt:lpstr>CSE Online</vt:lpstr>
      <vt:lpstr>Health Warning</vt:lpstr>
      <vt:lpstr>Objectives</vt:lpstr>
      <vt:lpstr>Definition of CSE</vt:lpstr>
      <vt:lpstr>PowerPoint Presentation</vt:lpstr>
      <vt:lpstr>Risk Factors</vt:lpstr>
      <vt:lpstr>Scale of CSEA</vt:lpstr>
      <vt:lpstr>Consent</vt:lpstr>
      <vt:lpstr>What is online abuse?</vt:lpstr>
      <vt:lpstr>Signs of online abuse</vt:lpstr>
      <vt:lpstr>Cyberbullying</vt:lpstr>
      <vt:lpstr>Effects of cyberbullying</vt:lpstr>
      <vt:lpstr>Grooming</vt:lpstr>
      <vt:lpstr>Grooming tactics. </vt:lpstr>
      <vt:lpstr>Groomer Tactics</vt:lpstr>
      <vt:lpstr>Sexting</vt:lpstr>
      <vt:lpstr>Sexual abuse</vt:lpstr>
      <vt:lpstr>Sexual exploitation</vt:lpstr>
      <vt:lpstr>Leglisation</vt:lpstr>
      <vt:lpstr>Malicious Communications Act 1988 Section 1</vt:lpstr>
      <vt:lpstr>Sexual Offences Act 2003 Section 15A</vt:lpstr>
      <vt:lpstr>Case Study </vt:lpstr>
      <vt:lpstr>Sexual Offences Act 2003 Arranging or facilitating commission of a child sex offence</vt:lpstr>
      <vt:lpstr>Sexual Offences Act 2003 Section 43</vt:lpstr>
      <vt:lpstr>Sexual Offence Act 2003</vt:lpstr>
      <vt:lpstr>Online Safety Act 2023</vt:lpstr>
      <vt:lpstr>PowerPoint Presentation</vt:lpstr>
      <vt:lpstr>Online Safety Act 2023 </vt:lpstr>
      <vt:lpstr>Case Study – Nicholas Hawkes 2024</vt:lpstr>
      <vt:lpstr>Offences against children under 16</vt:lpstr>
      <vt:lpstr>      Electronic evidence  </vt:lpstr>
      <vt:lpstr>Further considerations</vt:lpstr>
      <vt:lpstr>ACPO Good Practice Guide for Digital Evidence 2012</vt:lpstr>
      <vt:lpstr>Guidance and support</vt:lpstr>
      <vt:lpstr>PowerPoint Presentation</vt:lpstr>
      <vt:lpstr>Tarian Vision</vt:lpstr>
      <vt:lpstr>PowerPoint Presentation</vt:lpstr>
      <vt:lpstr>SWP: When you are ready </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Kelly Andrews</cp:lastModifiedBy>
  <cp:revision>17</cp:revision>
  <dcterms:created xsi:type="dcterms:W3CDTF">2024-08-01T12:43:34Z</dcterms:created>
  <dcterms:modified xsi:type="dcterms:W3CDTF">2024-10-29T08:41:24Z</dcterms:modified>
</cp:coreProperties>
</file>