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64"/>
    <p:restoredTop sz="94625"/>
  </p:normalViewPr>
  <p:slideViewPr>
    <p:cSldViewPr snapToGrid="0">
      <p:cViewPr varScale="1">
        <p:scale>
          <a:sx n="86" d="100"/>
          <a:sy n="86" d="100"/>
        </p:scale>
        <p:origin x="288" y="4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le brown" userId="31ebf1b9e33b5678" providerId="LiveId" clId="{CE80C857-A89B-55D1-9AE1-0BDE3E059867}"/>
    <pc:docChg chg="undo redo custSel modSld">
      <pc:chgData name="danielle brown" userId="31ebf1b9e33b5678" providerId="LiveId" clId="{CE80C857-A89B-55D1-9AE1-0BDE3E059867}" dt="2026-07-19T23:01:25.071" v="867" actId="20577"/>
      <pc:docMkLst>
        <pc:docMk/>
      </pc:docMkLst>
      <pc:sldChg chg="addSp delSp modSp mod">
        <pc:chgData name="danielle brown" userId="31ebf1b9e33b5678" providerId="LiveId" clId="{CE80C857-A89B-55D1-9AE1-0BDE3E059867}" dt="2026-07-19T23:01:25.071" v="867" actId="20577"/>
        <pc:sldMkLst>
          <pc:docMk/>
          <pc:sldMk cId="2570376330" sldId="256"/>
        </pc:sldMkLst>
        <pc:spChg chg="mod">
          <ac:chgData name="danielle brown" userId="31ebf1b9e33b5678" providerId="LiveId" clId="{CE80C857-A89B-55D1-9AE1-0BDE3E059867}" dt="2026-07-19T22:55:21.571" v="633" actId="255"/>
          <ac:spMkLst>
            <pc:docMk/>
            <pc:sldMk cId="2570376330" sldId="256"/>
            <ac:spMk id="12" creationId="{59BFE473-7622-1681-5B1C-2A8078AFF8AB}"/>
          </ac:spMkLst>
        </pc:spChg>
        <pc:spChg chg="mod">
          <ac:chgData name="danielle brown" userId="31ebf1b9e33b5678" providerId="LiveId" clId="{CE80C857-A89B-55D1-9AE1-0BDE3E059867}" dt="2026-07-18T23:16:25.664" v="1" actId="255"/>
          <ac:spMkLst>
            <pc:docMk/>
            <pc:sldMk cId="2570376330" sldId="256"/>
            <ac:spMk id="14" creationId="{596FD142-A2BE-A553-3790-4361A0B9F1BC}"/>
          </ac:spMkLst>
        </pc:spChg>
        <pc:spChg chg="add mod">
          <ac:chgData name="danielle brown" userId="31ebf1b9e33b5678" providerId="LiveId" clId="{CE80C857-A89B-55D1-9AE1-0BDE3E059867}" dt="2026-07-19T00:04:47.121" v="291" actId="1076"/>
          <ac:spMkLst>
            <pc:docMk/>
            <pc:sldMk cId="2570376330" sldId="256"/>
            <ac:spMk id="16" creationId="{F2A87F97-FE0D-0CBF-0A62-BE4DB111D8F8}"/>
          </ac:spMkLst>
        </pc:spChg>
        <pc:spChg chg="add mod">
          <ac:chgData name="danielle brown" userId="31ebf1b9e33b5678" providerId="LiveId" clId="{CE80C857-A89B-55D1-9AE1-0BDE3E059867}" dt="2026-07-19T23:01:16.653" v="866" actId="20577"/>
          <ac:spMkLst>
            <pc:docMk/>
            <pc:sldMk cId="2570376330" sldId="256"/>
            <ac:spMk id="17" creationId="{17359E0C-AB25-C631-DCCE-712149835E0E}"/>
          </ac:spMkLst>
        </pc:spChg>
        <pc:spChg chg="add del mod">
          <ac:chgData name="danielle brown" userId="31ebf1b9e33b5678" providerId="LiveId" clId="{CE80C857-A89B-55D1-9AE1-0BDE3E059867}" dt="2026-07-19T22:54:48.264" v="622"/>
          <ac:spMkLst>
            <pc:docMk/>
            <pc:sldMk cId="2570376330" sldId="256"/>
            <ac:spMk id="18" creationId="{7C11872F-D436-F03D-FDB7-0A426EC4EFF6}"/>
          </ac:spMkLst>
        </pc:spChg>
        <pc:spChg chg="add mod">
          <ac:chgData name="danielle brown" userId="31ebf1b9e33b5678" providerId="LiveId" clId="{CE80C857-A89B-55D1-9AE1-0BDE3E059867}" dt="2026-07-19T23:01:25.071" v="867" actId="20577"/>
          <ac:spMkLst>
            <pc:docMk/>
            <pc:sldMk cId="2570376330" sldId="256"/>
            <ac:spMk id="19" creationId="{F56799E2-9BAB-8A53-72E9-7CB299E7A69A}"/>
          </ac:spMkLst>
        </pc:spChg>
        <pc:graphicFrameChg chg="mod">
          <ac:chgData name="danielle brown" userId="31ebf1b9e33b5678" providerId="LiveId" clId="{CE80C857-A89B-55D1-9AE1-0BDE3E059867}" dt="2026-07-19T22:54:54.477" v="624"/>
          <ac:graphicFrameMkLst>
            <pc:docMk/>
            <pc:sldMk cId="2570376330" sldId="256"/>
            <ac:graphicFrameMk id="15" creationId="{93CAF619-8B38-6C64-5944-37235E21E017}"/>
          </ac:graphicFrameMkLst>
        </pc:graphicFrame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layout>
        <c:manualLayout>
          <c:xMode val="edge"/>
          <c:yMode val="edge"/>
          <c:x val="0.18076869841925192"/>
          <c:y val="0.13095171146852622"/>
        </c:manualLayout>
      </c:layout>
      <c:overlay val="0"/>
      <c:spPr>
        <a:noFill/>
        <a:ln>
          <a:noFill/>
        </a:ln>
        <a:effectLst/>
      </c:spPr>
      <c:txPr>
        <a:bodyPr rot="0" spcFirstLastPara="1" vertOverflow="ellipsis" vert="horz" wrap="square" anchor="ctr" anchorCtr="1"/>
        <a:lstStyle/>
        <a:p>
          <a:pPr>
            <a:defRPr sz="1600" b="1" i="0" u="none" strike="noStrike" kern="1200" baseline="0">
              <a:solidFill>
                <a:schemeClr val="tx2"/>
              </a:solidFill>
              <a:latin typeface="+mn-lt"/>
              <a:ea typeface="+mn-ea"/>
              <a:cs typeface="+mn-cs"/>
            </a:defRPr>
          </a:pPr>
          <a:endParaRPr lang="en-US"/>
        </a:p>
      </c:txPr>
    </c:title>
    <c:autoTitleDeleted val="0"/>
    <c:plotArea>
      <c:layout>
        <c:manualLayout>
          <c:layoutTarget val="inner"/>
          <c:xMode val="edge"/>
          <c:yMode val="edge"/>
          <c:x val="6.4806286327961565E-2"/>
          <c:y val="3.2689892400554865E-2"/>
          <c:w val="0.88182537575170694"/>
          <c:h val="0.85947540584111271"/>
        </c:manualLayout>
      </c:layout>
      <c:barChart>
        <c:barDir val="col"/>
        <c:grouping val="clustered"/>
        <c:varyColors val="0"/>
        <c:ser>
          <c:idx val="0"/>
          <c:order val="0"/>
          <c:tx>
            <c:strRef>
              <c:f>Sheet1!$B$1</c:f>
              <c:strCache>
                <c:ptCount val="1"/>
                <c:pt idx="0">
                  <c:v>Average Response Time</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2"/>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Sheet1!$A$2:$A$7</c:f>
              <c:strCache>
                <c:ptCount val="5"/>
                <c:pt idx="0">
                  <c:v>2021/22</c:v>
                </c:pt>
                <c:pt idx="1">
                  <c:v>2022/23</c:v>
                </c:pt>
                <c:pt idx="2">
                  <c:v>2023/24</c:v>
                </c:pt>
                <c:pt idx="3">
                  <c:v>2024/25</c:v>
                </c:pt>
                <c:pt idx="4">
                  <c:v>2025/26</c:v>
                </c:pt>
              </c:strCache>
            </c:strRef>
          </c:cat>
          <c:val>
            <c:numRef>
              <c:f>Sheet1!$B$2:$B$7</c:f>
              <c:numCache>
                <c:formatCode>General</c:formatCode>
                <c:ptCount val="6"/>
                <c:pt idx="0">
                  <c:v>40.299999999999997</c:v>
                </c:pt>
                <c:pt idx="1">
                  <c:v>36.200000000000003</c:v>
                </c:pt>
                <c:pt idx="2">
                  <c:v>36.4</c:v>
                </c:pt>
                <c:pt idx="3">
                  <c:v>35.4</c:v>
                </c:pt>
                <c:pt idx="4">
                  <c:v>30</c:v>
                </c:pt>
              </c:numCache>
            </c:numRef>
          </c:val>
          <c:extLst>
            <c:ext xmlns:c16="http://schemas.microsoft.com/office/drawing/2014/chart" uri="{C3380CC4-5D6E-409C-BE32-E72D297353CC}">
              <c16:uniqueId val="{00000000-78D0-7841-B4BE-FA51D59D5950}"/>
            </c:ext>
          </c:extLst>
        </c:ser>
        <c:dLbls>
          <c:dLblPos val="inEnd"/>
          <c:showLegendKey val="0"/>
          <c:showVal val="1"/>
          <c:showCatName val="0"/>
          <c:showSerName val="0"/>
          <c:showPercent val="0"/>
          <c:showBubbleSize val="0"/>
        </c:dLbls>
        <c:gapWidth val="100"/>
        <c:overlap val="-24"/>
        <c:axId val="2022733824"/>
        <c:axId val="2022724416"/>
      </c:barChart>
      <c:catAx>
        <c:axId val="2022733824"/>
        <c:scaling>
          <c:orientation val="minMax"/>
        </c:scaling>
        <c:delete val="0"/>
        <c:axPos val="b"/>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2022724416"/>
        <c:crosses val="autoZero"/>
        <c:auto val="1"/>
        <c:lblAlgn val="ctr"/>
        <c:lblOffset val="100"/>
        <c:noMultiLvlLbl val="0"/>
      </c:catAx>
      <c:valAx>
        <c:axId val="2022724416"/>
        <c:scaling>
          <c:orientation val="minMax"/>
        </c:scaling>
        <c:delete val="0"/>
        <c:axPos val="l"/>
        <c:majorGridlines>
          <c:spPr>
            <a:ln w="9525" cap="flat" cmpd="sng" algn="ctr">
              <a:solidFill>
                <a:schemeClr val="tx2">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2022733824"/>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7">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lumOff val="2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29DFB5-9E0F-964A-B7E8-296BCEDC755A}" type="datetimeFigureOut">
              <a:rPr lang="en-US" smtClean="0"/>
              <a:t>7/19/26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AB869C-A607-7745-8436-666902281CF5}" type="slidenum">
              <a:rPr lang="en-US" smtClean="0"/>
              <a:t>‹#›</a:t>
            </a:fld>
            <a:endParaRPr lang="en-US"/>
          </a:p>
        </p:txBody>
      </p:sp>
    </p:spTree>
    <p:extLst>
      <p:ext uri="{BB962C8B-B14F-4D97-AF65-F5344CB8AC3E}">
        <p14:creationId xmlns:p14="http://schemas.microsoft.com/office/powerpoint/2010/main" val="3488105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AB869C-A607-7745-8436-666902281CF5}" type="slidenum">
              <a:rPr lang="en-US" smtClean="0"/>
              <a:t>1</a:t>
            </a:fld>
            <a:endParaRPr lang="en-US"/>
          </a:p>
        </p:txBody>
      </p:sp>
    </p:spTree>
    <p:extLst>
      <p:ext uri="{BB962C8B-B14F-4D97-AF65-F5344CB8AC3E}">
        <p14:creationId xmlns:p14="http://schemas.microsoft.com/office/powerpoint/2010/main" val="40194842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06C3C-BAFC-9AF8-1F1C-3776759BEED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5880E63-1555-641E-3DD6-B316E05F35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34048DC-40C6-F97F-896B-2AEAC10BD67D}"/>
              </a:ext>
            </a:extLst>
          </p:cNvPr>
          <p:cNvSpPr>
            <a:spLocks noGrp="1"/>
          </p:cNvSpPr>
          <p:nvPr>
            <p:ph type="dt" sz="half" idx="10"/>
          </p:nvPr>
        </p:nvSpPr>
        <p:spPr/>
        <p:txBody>
          <a:bodyPr/>
          <a:lstStyle/>
          <a:p>
            <a:fld id="{42517924-883E-B740-8AD0-2B3C1E7F3D58}" type="datetimeFigureOut">
              <a:rPr lang="en-US" smtClean="0"/>
              <a:t>7/18/26</a:t>
            </a:fld>
            <a:endParaRPr lang="en-US"/>
          </a:p>
        </p:txBody>
      </p:sp>
      <p:sp>
        <p:nvSpPr>
          <p:cNvPr id="5" name="Footer Placeholder 4">
            <a:extLst>
              <a:ext uri="{FF2B5EF4-FFF2-40B4-BE49-F238E27FC236}">
                <a16:creationId xmlns:a16="http://schemas.microsoft.com/office/drawing/2014/main" id="{136B79C6-C42C-0706-4337-BC5E92732A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18915BE-B5A8-C9C0-EB9E-DE7DB6918243}"/>
              </a:ext>
            </a:extLst>
          </p:cNvPr>
          <p:cNvSpPr>
            <a:spLocks noGrp="1"/>
          </p:cNvSpPr>
          <p:nvPr>
            <p:ph type="sldNum" sz="quarter" idx="12"/>
          </p:nvPr>
        </p:nvSpPr>
        <p:spPr/>
        <p:txBody>
          <a:bodyPr/>
          <a:lstStyle/>
          <a:p>
            <a:fld id="{7D48864A-F814-824A-9F61-3C262E74E8C0}" type="slidenum">
              <a:rPr lang="en-US" smtClean="0"/>
              <a:t>‹#›</a:t>
            </a:fld>
            <a:endParaRPr lang="en-US"/>
          </a:p>
        </p:txBody>
      </p:sp>
    </p:spTree>
    <p:extLst>
      <p:ext uri="{BB962C8B-B14F-4D97-AF65-F5344CB8AC3E}">
        <p14:creationId xmlns:p14="http://schemas.microsoft.com/office/powerpoint/2010/main" val="18923147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BA7EB-2BEC-8458-372C-E511391F7D7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CCEAE10-3CED-2819-5435-5749295EBAA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12E9E15-6FD8-78CC-CD71-00A30BB894D3}"/>
              </a:ext>
            </a:extLst>
          </p:cNvPr>
          <p:cNvSpPr>
            <a:spLocks noGrp="1"/>
          </p:cNvSpPr>
          <p:nvPr>
            <p:ph type="dt" sz="half" idx="10"/>
          </p:nvPr>
        </p:nvSpPr>
        <p:spPr/>
        <p:txBody>
          <a:bodyPr/>
          <a:lstStyle/>
          <a:p>
            <a:fld id="{42517924-883E-B740-8AD0-2B3C1E7F3D58}" type="datetimeFigureOut">
              <a:rPr lang="en-US" smtClean="0"/>
              <a:t>7/18/26</a:t>
            </a:fld>
            <a:endParaRPr lang="en-US"/>
          </a:p>
        </p:txBody>
      </p:sp>
      <p:sp>
        <p:nvSpPr>
          <p:cNvPr id="5" name="Footer Placeholder 4">
            <a:extLst>
              <a:ext uri="{FF2B5EF4-FFF2-40B4-BE49-F238E27FC236}">
                <a16:creationId xmlns:a16="http://schemas.microsoft.com/office/drawing/2014/main" id="{7AF6F604-18FE-1134-49F6-5A59CC8E6A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C20513-6B64-65D1-D328-3122F829210E}"/>
              </a:ext>
            </a:extLst>
          </p:cNvPr>
          <p:cNvSpPr>
            <a:spLocks noGrp="1"/>
          </p:cNvSpPr>
          <p:nvPr>
            <p:ph type="sldNum" sz="quarter" idx="12"/>
          </p:nvPr>
        </p:nvSpPr>
        <p:spPr/>
        <p:txBody>
          <a:bodyPr/>
          <a:lstStyle/>
          <a:p>
            <a:fld id="{7D48864A-F814-824A-9F61-3C262E74E8C0}" type="slidenum">
              <a:rPr lang="en-US" smtClean="0"/>
              <a:t>‹#›</a:t>
            </a:fld>
            <a:endParaRPr lang="en-US"/>
          </a:p>
        </p:txBody>
      </p:sp>
    </p:spTree>
    <p:extLst>
      <p:ext uri="{BB962C8B-B14F-4D97-AF65-F5344CB8AC3E}">
        <p14:creationId xmlns:p14="http://schemas.microsoft.com/office/powerpoint/2010/main" val="35786492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05F15-899B-3512-4ED9-3A2EEE9A0C5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94BF2BF-E49F-3231-785A-7631D53589F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D168B12-2773-4FE8-D93B-C5215EBA0DF2}"/>
              </a:ext>
            </a:extLst>
          </p:cNvPr>
          <p:cNvSpPr>
            <a:spLocks noGrp="1"/>
          </p:cNvSpPr>
          <p:nvPr>
            <p:ph type="dt" sz="half" idx="10"/>
          </p:nvPr>
        </p:nvSpPr>
        <p:spPr/>
        <p:txBody>
          <a:bodyPr/>
          <a:lstStyle/>
          <a:p>
            <a:fld id="{42517924-883E-B740-8AD0-2B3C1E7F3D58}" type="datetimeFigureOut">
              <a:rPr lang="en-US" smtClean="0"/>
              <a:t>7/18/26</a:t>
            </a:fld>
            <a:endParaRPr lang="en-US"/>
          </a:p>
        </p:txBody>
      </p:sp>
      <p:sp>
        <p:nvSpPr>
          <p:cNvPr id="5" name="Footer Placeholder 4">
            <a:extLst>
              <a:ext uri="{FF2B5EF4-FFF2-40B4-BE49-F238E27FC236}">
                <a16:creationId xmlns:a16="http://schemas.microsoft.com/office/drawing/2014/main" id="{28DEB61E-EEC8-5D25-8F48-F1A15DC114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C5B466-FEB6-8D63-5280-8518D44149AC}"/>
              </a:ext>
            </a:extLst>
          </p:cNvPr>
          <p:cNvSpPr>
            <a:spLocks noGrp="1"/>
          </p:cNvSpPr>
          <p:nvPr>
            <p:ph type="sldNum" sz="quarter" idx="12"/>
          </p:nvPr>
        </p:nvSpPr>
        <p:spPr/>
        <p:txBody>
          <a:bodyPr/>
          <a:lstStyle/>
          <a:p>
            <a:fld id="{7D48864A-F814-824A-9F61-3C262E74E8C0}" type="slidenum">
              <a:rPr lang="en-US" smtClean="0"/>
              <a:t>‹#›</a:t>
            </a:fld>
            <a:endParaRPr lang="en-US"/>
          </a:p>
        </p:txBody>
      </p:sp>
    </p:spTree>
    <p:extLst>
      <p:ext uri="{BB962C8B-B14F-4D97-AF65-F5344CB8AC3E}">
        <p14:creationId xmlns:p14="http://schemas.microsoft.com/office/powerpoint/2010/main" val="533877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6576A-CC60-7E51-DAAF-B1C0BED5E7F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51CA6D2-724A-21CD-004B-350EB97F722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916CC9C-8CD8-6FE9-D14A-3469DD3F553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362CEC4-0ADD-5E3A-A86D-7EA572FF3942}"/>
              </a:ext>
            </a:extLst>
          </p:cNvPr>
          <p:cNvSpPr>
            <a:spLocks noGrp="1"/>
          </p:cNvSpPr>
          <p:nvPr>
            <p:ph type="dt" sz="half" idx="10"/>
          </p:nvPr>
        </p:nvSpPr>
        <p:spPr/>
        <p:txBody>
          <a:bodyPr/>
          <a:lstStyle/>
          <a:p>
            <a:fld id="{42517924-883E-B740-8AD0-2B3C1E7F3D58}" type="datetimeFigureOut">
              <a:rPr lang="en-US" smtClean="0"/>
              <a:t>7/18/26</a:t>
            </a:fld>
            <a:endParaRPr lang="en-US"/>
          </a:p>
        </p:txBody>
      </p:sp>
      <p:sp>
        <p:nvSpPr>
          <p:cNvPr id="6" name="Footer Placeholder 5">
            <a:extLst>
              <a:ext uri="{FF2B5EF4-FFF2-40B4-BE49-F238E27FC236}">
                <a16:creationId xmlns:a16="http://schemas.microsoft.com/office/drawing/2014/main" id="{7E7F99B2-E5FF-BA0A-63D6-04A53CD8CF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00510B-B946-20F3-0DF7-558C7A683104}"/>
              </a:ext>
            </a:extLst>
          </p:cNvPr>
          <p:cNvSpPr>
            <a:spLocks noGrp="1"/>
          </p:cNvSpPr>
          <p:nvPr>
            <p:ph type="sldNum" sz="quarter" idx="12"/>
          </p:nvPr>
        </p:nvSpPr>
        <p:spPr/>
        <p:txBody>
          <a:bodyPr/>
          <a:lstStyle/>
          <a:p>
            <a:fld id="{7D48864A-F814-824A-9F61-3C262E74E8C0}" type="slidenum">
              <a:rPr lang="en-US" smtClean="0"/>
              <a:t>‹#›</a:t>
            </a:fld>
            <a:endParaRPr lang="en-US"/>
          </a:p>
        </p:txBody>
      </p:sp>
    </p:spTree>
    <p:extLst>
      <p:ext uri="{BB962C8B-B14F-4D97-AF65-F5344CB8AC3E}">
        <p14:creationId xmlns:p14="http://schemas.microsoft.com/office/powerpoint/2010/main" val="40478326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C479E-4DDE-0C30-4B66-FA057BEFC59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2B45AAB-24AB-7B83-CBE6-643F4CA82D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4A4B61A-663D-09EA-1B4E-C47A555D712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EC116D-F9FE-9837-8377-73FCFD353A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388CF5A-40E8-1B8F-D0C5-1B1D0392921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A9E9965-DAA5-0FCC-2662-6CCB8EC836B0}"/>
              </a:ext>
            </a:extLst>
          </p:cNvPr>
          <p:cNvSpPr>
            <a:spLocks noGrp="1"/>
          </p:cNvSpPr>
          <p:nvPr>
            <p:ph type="dt" sz="half" idx="10"/>
          </p:nvPr>
        </p:nvSpPr>
        <p:spPr/>
        <p:txBody>
          <a:bodyPr/>
          <a:lstStyle/>
          <a:p>
            <a:fld id="{42517924-883E-B740-8AD0-2B3C1E7F3D58}" type="datetimeFigureOut">
              <a:rPr lang="en-US" smtClean="0"/>
              <a:t>7/18/26</a:t>
            </a:fld>
            <a:endParaRPr lang="en-US"/>
          </a:p>
        </p:txBody>
      </p:sp>
      <p:sp>
        <p:nvSpPr>
          <p:cNvPr id="8" name="Footer Placeholder 7">
            <a:extLst>
              <a:ext uri="{FF2B5EF4-FFF2-40B4-BE49-F238E27FC236}">
                <a16:creationId xmlns:a16="http://schemas.microsoft.com/office/drawing/2014/main" id="{11157BC1-938E-136E-92AC-6EB37B93190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39B8435-B20A-D3AA-A7A3-C43D21C6A4CB}"/>
              </a:ext>
            </a:extLst>
          </p:cNvPr>
          <p:cNvSpPr>
            <a:spLocks noGrp="1"/>
          </p:cNvSpPr>
          <p:nvPr>
            <p:ph type="sldNum" sz="quarter" idx="12"/>
          </p:nvPr>
        </p:nvSpPr>
        <p:spPr/>
        <p:txBody>
          <a:bodyPr/>
          <a:lstStyle/>
          <a:p>
            <a:fld id="{7D48864A-F814-824A-9F61-3C262E74E8C0}" type="slidenum">
              <a:rPr lang="en-US" smtClean="0"/>
              <a:t>‹#›</a:t>
            </a:fld>
            <a:endParaRPr lang="en-US"/>
          </a:p>
        </p:txBody>
      </p:sp>
    </p:spTree>
    <p:extLst>
      <p:ext uri="{BB962C8B-B14F-4D97-AF65-F5344CB8AC3E}">
        <p14:creationId xmlns:p14="http://schemas.microsoft.com/office/powerpoint/2010/main" val="2873555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CAB84-D4E0-08A5-D6E5-846DEF7253C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E0390BE-CE66-6D57-7436-A74AF4BD0E68}"/>
              </a:ext>
            </a:extLst>
          </p:cNvPr>
          <p:cNvSpPr>
            <a:spLocks noGrp="1"/>
          </p:cNvSpPr>
          <p:nvPr>
            <p:ph type="dt" sz="half" idx="10"/>
          </p:nvPr>
        </p:nvSpPr>
        <p:spPr/>
        <p:txBody>
          <a:bodyPr/>
          <a:lstStyle/>
          <a:p>
            <a:fld id="{42517924-883E-B740-8AD0-2B3C1E7F3D58}" type="datetimeFigureOut">
              <a:rPr lang="en-US" smtClean="0"/>
              <a:t>7/18/26</a:t>
            </a:fld>
            <a:endParaRPr lang="en-US"/>
          </a:p>
        </p:txBody>
      </p:sp>
      <p:sp>
        <p:nvSpPr>
          <p:cNvPr id="4" name="Footer Placeholder 3">
            <a:extLst>
              <a:ext uri="{FF2B5EF4-FFF2-40B4-BE49-F238E27FC236}">
                <a16:creationId xmlns:a16="http://schemas.microsoft.com/office/drawing/2014/main" id="{E9E989CE-60D0-A346-43F7-8FF83E98D8D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397B81-FAB3-AFDB-D2A3-1F14F749D217}"/>
              </a:ext>
            </a:extLst>
          </p:cNvPr>
          <p:cNvSpPr>
            <a:spLocks noGrp="1"/>
          </p:cNvSpPr>
          <p:nvPr>
            <p:ph type="sldNum" sz="quarter" idx="12"/>
          </p:nvPr>
        </p:nvSpPr>
        <p:spPr/>
        <p:txBody>
          <a:bodyPr/>
          <a:lstStyle/>
          <a:p>
            <a:fld id="{7D48864A-F814-824A-9F61-3C262E74E8C0}" type="slidenum">
              <a:rPr lang="en-US" smtClean="0"/>
              <a:t>‹#›</a:t>
            </a:fld>
            <a:endParaRPr lang="en-US"/>
          </a:p>
        </p:txBody>
      </p:sp>
    </p:spTree>
    <p:extLst>
      <p:ext uri="{BB962C8B-B14F-4D97-AF65-F5344CB8AC3E}">
        <p14:creationId xmlns:p14="http://schemas.microsoft.com/office/powerpoint/2010/main" val="26186847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76302F-9418-B0FC-9C48-30F2F00AB241}"/>
              </a:ext>
            </a:extLst>
          </p:cNvPr>
          <p:cNvSpPr>
            <a:spLocks noGrp="1"/>
          </p:cNvSpPr>
          <p:nvPr>
            <p:ph type="dt" sz="half" idx="10"/>
          </p:nvPr>
        </p:nvSpPr>
        <p:spPr/>
        <p:txBody>
          <a:bodyPr/>
          <a:lstStyle/>
          <a:p>
            <a:fld id="{42517924-883E-B740-8AD0-2B3C1E7F3D58}" type="datetimeFigureOut">
              <a:rPr lang="en-US" smtClean="0"/>
              <a:t>7/18/26</a:t>
            </a:fld>
            <a:endParaRPr lang="en-US"/>
          </a:p>
        </p:txBody>
      </p:sp>
      <p:sp>
        <p:nvSpPr>
          <p:cNvPr id="3" name="Footer Placeholder 2">
            <a:extLst>
              <a:ext uri="{FF2B5EF4-FFF2-40B4-BE49-F238E27FC236}">
                <a16:creationId xmlns:a16="http://schemas.microsoft.com/office/drawing/2014/main" id="{3E9A3BE5-CDD0-7F54-3121-F3BCD5A661E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1996ECA-86C0-95DF-96EE-155FC3E20D2A}"/>
              </a:ext>
            </a:extLst>
          </p:cNvPr>
          <p:cNvSpPr>
            <a:spLocks noGrp="1"/>
          </p:cNvSpPr>
          <p:nvPr>
            <p:ph type="sldNum" sz="quarter" idx="12"/>
          </p:nvPr>
        </p:nvSpPr>
        <p:spPr/>
        <p:txBody>
          <a:bodyPr/>
          <a:lstStyle/>
          <a:p>
            <a:fld id="{7D48864A-F814-824A-9F61-3C262E74E8C0}" type="slidenum">
              <a:rPr lang="en-US" smtClean="0"/>
              <a:t>‹#›</a:t>
            </a:fld>
            <a:endParaRPr lang="en-US"/>
          </a:p>
        </p:txBody>
      </p:sp>
    </p:spTree>
    <p:extLst>
      <p:ext uri="{BB962C8B-B14F-4D97-AF65-F5344CB8AC3E}">
        <p14:creationId xmlns:p14="http://schemas.microsoft.com/office/powerpoint/2010/main" val="12329146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A91D6-FCB5-C041-7DF1-A1E04DACE79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29ACEF9-2DB2-4448-287A-79D9E2E0705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8124F9F-BD6B-6309-3868-4E001BB937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B408E78-3271-B2C4-6E7A-A9ECC0160FF7}"/>
              </a:ext>
            </a:extLst>
          </p:cNvPr>
          <p:cNvSpPr>
            <a:spLocks noGrp="1"/>
          </p:cNvSpPr>
          <p:nvPr>
            <p:ph type="dt" sz="half" idx="10"/>
          </p:nvPr>
        </p:nvSpPr>
        <p:spPr/>
        <p:txBody>
          <a:bodyPr/>
          <a:lstStyle/>
          <a:p>
            <a:fld id="{42517924-883E-B740-8AD0-2B3C1E7F3D58}" type="datetimeFigureOut">
              <a:rPr lang="en-US" smtClean="0"/>
              <a:t>7/18/26</a:t>
            </a:fld>
            <a:endParaRPr lang="en-US"/>
          </a:p>
        </p:txBody>
      </p:sp>
      <p:sp>
        <p:nvSpPr>
          <p:cNvPr id="6" name="Footer Placeholder 5">
            <a:extLst>
              <a:ext uri="{FF2B5EF4-FFF2-40B4-BE49-F238E27FC236}">
                <a16:creationId xmlns:a16="http://schemas.microsoft.com/office/drawing/2014/main" id="{C5FA7AB7-C395-C371-9952-EF3F3F699FD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BD46475-8B95-4359-B86C-E14E41C4FAE5}"/>
              </a:ext>
            </a:extLst>
          </p:cNvPr>
          <p:cNvSpPr>
            <a:spLocks noGrp="1"/>
          </p:cNvSpPr>
          <p:nvPr>
            <p:ph type="sldNum" sz="quarter" idx="12"/>
          </p:nvPr>
        </p:nvSpPr>
        <p:spPr/>
        <p:txBody>
          <a:bodyPr/>
          <a:lstStyle/>
          <a:p>
            <a:fld id="{7D48864A-F814-824A-9F61-3C262E74E8C0}" type="slidenum">
              <a:rPr lang="en-US" smtClean="0"/>
              <a:t>‹#›</a:t>
            </a:fld>
            <a:endParaRPr lang="en-US"/>
          </a:p>
        </p:txBody>
      </p:sp>
    </p:spTree>
    <p:extLst>
      <p:ext uri="{BB962C8B-B14F-4D97-AF65-F5344CB8AC3E}">
        <p14:creationId xmlns:p14="http://schemas.microsoft.com/office/powerpoint/2010/main" val="27123406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3F86A-A6F5-601F-2962-A3EEE7D1ED5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5FA54A5-7F0C-1979-EDEB-F4BA7C4AA29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427BC83-F5D8-EF9B-5331-B024C006EA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B2FEA31-D225-2588-BD2E-C5F0FA930A9B}"/>
              </a:ext>
            </a:extLst>
          </p:cNvPr>
          <p:cNvSpPr>
            <a:spLocks noGrp="1"/>
          </p:cNvSpPr>
          <p:nvPr>
            <p:ph type="dt" sz="half" idx="10"/>
          </p:nvPr>
        </p:nvSpPr>
        <p:spPr/>
        <p:txBody>
          <a:bodyPr/>
          <a:lstStyle/>
          <a:p>
            <a:fld id="{42517924-883E-B740-8AD0-2B3C1E7F3D58}" type="datetimeFigureOut">
              <a:rPr lang="en-US" smtClean="0"/>
              <a:t>7/18/26</a:t>
            </a:fld>
            <a:endParaRPr lang="en-US"/>
          </a:p>
        </p:txBody>
      </p:sp>
      <p:sp>
        <p:nvSpPr>
          <p:cNvPr id="6" name="Footer Placeholder 5">
            <a:extLst>
              <a:ext uri="{FF2B5EF4-FFF2-40B4-BE49-F238E27FC236}">
                <a16:creationId xmlns:a16="http://schemas.microsoft.com/office/drawing/2014/main" id="{3E6CB6D9-10BF-E1AF-6836-BE01C5543B4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F5F124F-3006-6458-8474-E9422355A215}"/>
              </a:ext>
            </a:extLst>
          </p:cNvPr>
          <p:cNvSpPr>
            <a:spLocks noGrp="1"/>
          </p:cNvSpPr>
          <p:nvPr>
            <p:ph type="sldNum" sz="quarter" idx="12"/>
          </p:nvPr>
        </p:nvSpPr>
        <p:spPr/>
        <p:txBody>
          <a:bodyPr/>
          <a:lstStyle/>
          <a:p>
            <a:fld id="{7D48864A-F814-824A-9F61-3C262E74E8C0}" type="slidenum">
              <a:rPr lang="en-US" smtClean="0"/>
              <a:t>‹#›</a:t>
            </a:fld>
            <a:endParaRPr lang="en-US"/>
          </a:p>
        </p:txBody>
      </p:sp>
    </p:spTree>
    <p:extLst>
      <p:ext uri="{BB962C8B-B14F-4D97-AF65-F5344CB8AC3E}">
        <p14:creationId xmlns:p14="http://schemas.microsoft.com/office/powerpoint/2010/main" val="4094135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8A2F2-2AB6-219E-9955-D06EF817715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19867B0-6773-5E35-6CE8-AC6F3D9D439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7AF5366-349E-D002-E975-E65A12C5AA70}"/>
              </a:ext>
            </a:extLst>
          </p:cNvPr>
          <p:cNvSpPr>
            <a:spLocks noGrp="1"/>
          </p:cNvSpPr>
          <p:nvPr>
            <p:ph type="dt" sz="half" idx="10"/>
          </p:nvPr>
        </p:nvSpPr>
        <p:spPr/>
        <p:txBody>
          <a:bodyPr/>
          <a:lstStyle/>
          <a:p>
            <a:fld id="{42517924-883E-B740-8AD0-2B3C1E7F3D58}" type="datetimeFigureOut">
              <a:rPr lang="en-US" smtClean="0"/>
              <a:t>7/18/26</a:t>
            </a:fld>
            <a:endParaRPr lang="en-US"/>
          </a:p>
        </p:txBody>
      </p:sp>
      <p:sp>
        <p:nvSpPr>
          <p:cNvPr id="5" name="Footer Placeholder 4">
            <a:extLst>
              <a:ext uri="{FF2B5EF4-FFF2-40B4-BE49-F238E27FC236}">
                <a16:creationId xmlns:a16="http://schemas.microsoft.com/office/drawing/2014/main" id="{8C569F02-12F8-A134-0214-3D8E4C9ECD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06947B5-1175-4FCE-5E51-E2301D308905}"/>
              </a:ext>
            </a:extLst>
          </p:cNvPr>
          <p:cNvSpPr>
            <a:spLocks noGrp="1"/>
          </p:cNvSpPr>
          <p:nvPr>
            <p:ph type="sldNum" sz="quarter" idx="12"/>
          </p:nvPr>
        </p:nvSpPr>
        <p:spPr/>
        <p:txBody>
          <a:bodyPr/>
          <a:lstStyle/>
          <a:p>
            <a:fld id="{7D48864A-F814-824A-9F61-3C262E74E8C0}" type="slidenum">
              <a:rPr lang="en-US" smtClean="0"/>
              <a:t>‹#›</a:t>
            </a:fld>
            <a:endParaRPr lang="en-US"/>
          </a:p>
        </p:txBody>
      </p:sp>
    </p:spTree>
    <p:extLst>
      <p:ext uri="{BB962C8B-B14F-4D97-AF65-F5344CB8AC3E}">
        <p14:creationId xmlns:p14="http://schemas.microsoft.com/office/powerpoint/2010/main" val="40357006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010B95C-10C2-2E3A-C53A-B129A8616BE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D682978-5617-535B-57E7-205A4B5A101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2576F0D-C943-3FBF-AF20-6BCEE717C406}"/>
              </a:ext>
            </a:extLst>
          </p:cNvPr>
          <p:cNvSpPr>
            <a:spLocks noGrp="1"/>
          </p:cNvSpPr>
          <p:nvPr>
            <p:ph type="dt" sz="half" idx="10"/>
          </p:nvPr>
        </p:nvSpPr>
        <p:spPr/>
        <p:txBody>
          <a:bodyPr/>
          <a:lstStyle/>
          <a:p>
            <a:fld id="{42517924-883E-B740-8AD0-2B3C1E7F3D58}" type="datetimeFigureOut">
              <a:rPr lang="en-US" smtClean="0"/>
              <a:t>7/18/26</a:t>
            </a:fld>
            <a:endParaRPr lang="en-US"/>
          </a:p>
        </p:txBody>
      </p:sp>
      <p:sp>
        <p:nvSpPr>
          <p:cNvPr id="5" name="Footer Placeholder 4">
            <a:extLst>
              <a:ext uri="{FF2B5EF4-FFF2-40B4-BE49-F238E27FC236}">
                <a16:creationId xmlns:a16="http://schemas.microsoft.com/office/drawing/2014/main" id="{7F88AFB4-DAA6-5121-4BAC-21A1FE9C510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9A72BA-AB66-290C-907E-C3FDF322C5D8}"/>
              </a:ext>
            </a:extLst>
          </p:cNvPr>
          <p:cNvSpPr>
            <a:spLocks noGrp="1"/>
          </p:cNvSpPr>
          <p:nvPr>
            <p:ph type="sldNum" sz="quarter" idx="12"/>
          </p:nvPr>
        </p:nvSpPr>
        <p:spPr/>
        <p:txBody>
          <a:bodyPr/>
          <a:lstStyle/>
          <a:p>
            <a:fld id="{7D48864A-F814-824A-9F61-3C262E74E8C0}" type="slidenum">
              <a:rPr lang="en-US" smtClean="0"/>
              <a:t>‹#›</a:t>
            </a:fld>
            <a:endParaRPr lang="en-US"/>
          </a:p>
        </p:txBody>
      </p:sp>
    </p:spTree>
    <p:extLst>
      <p:ext uri="{BB962C8B-B14F-4D97-AF65-F5344CB8AC3E}">
        <p14:creationId xmlns:p14="http://schemas.microsoft.com/office/powerpoint/2010/main" val="4373031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5A1E13-C878-8E5F-5702-C850261619B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02287E2-2170-8D6B-7592-E8BCA4F61C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7DDC6E-7041-9B1D-25D6-35A21DEFA9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2517924-883E-B740-8AD0-2B3C1E7F3D58}" type="datetimeFigureOut">
              <a:rPr lang="en-US" smtClean="0"/>
              <a:t>7/18/26</a:t>
            </a:fld>
            <a:endParaRPr lang="en-US"/>
          </a:p>
        </p:txBody>
      </p:sp>
      <p:sp>
        <p:nvSpPr>
          <p:cNvPr id="5" name="Footer Placeholder 4">
            <a:extLst>
              <a:ext uri="{FF2B5EF4-FFF2-40B4-BE49-F238E27FC236}">
                <a16:creationId xmlns:a16="http://schemas.microsoft.com/office/drawing/2014/main" id="{AF8DE224-013F-2BAA-6388-4CA926F726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DA853B17-CBC8-6A92-813C-0CBD01B9237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D48864A-F814-824A-9F61-3C262E74E8C0}" type="slidenum">
              <a:rPr lang="en-US" smtClean="0"/>
              <a:t>‹#›</a:t>
            </a:fld>
            <a:endParaRPr lang="en-US"/>
          </a:p>
        </p:txBody>
      </p:sp>
    </p:spTree>
    <p:extLst>
      <p:ext uri="{BB962C8B-B14F-4D97-AF65-F5344CB8AC3E}">
        <p14:creationId xmlns:p14="http://schemas.microsoft.com/office/powerpoint/2010/main" val="31150672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chart" Target="../charts/char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D40E9DA-01BF-7FB9-54B4-6D52B3FC753C}"/>
              </a:ext>
            </a:extLst>
          </p:cNvPr>
          <p:cNvSpPr txBox="1"/>
          <p:nvPr/>
        </p:nvSpPr>
        <p:spPr>
          <a:xfrm>
            <a:off x="176656" y="4409502"/>
            <a:ext cx="3807501" cy="707886"/>
          </a:xfrm>
          <a:prstGeom prst="rect">
            <a:avLst/>
          </a:prstGeom>
          <a:noFill/>
        </p:spPr>
        <p:txBody>
          <a:bodyPr wrap="square">
            <a:spAutoFit/>
          </a:bodyPr>
          <a:lstStyle/>
          <a:p>
            <a:pPr marL="171450" indent="-171450">
              <a:buFont typeface="Arial" panose="020B0604020202020204" pitchFamily="34" charset="0"/>
              <a:buChar char="•"/>
            </a:pPr>
            <a:r>
              <a:rPr lang="en-GB" sz="1000" dirty="0">
                <a:solidFill>
                  <a:srgbClr val="000000"/>
                </a:solidFill>
              </a:rPr>
              <a:t>They </a:t>
            </a:r>
            <a:r>
              <a:rPr lang="en-GB" sz="1000" b="0" i="0" u="none" strike="noStrike" dirty="0">
                <a:solidFill>
                  <a:srgbClr val="000000"/>
                </a:solidFill>
                <a:effectLst/>
              </a:rPr>
              <a:t>answer around two million 999 calls a year and our crews attend more than 3000 emergencies a day. Our 24-hour 111 integrated urgent care services London answer around two million calls a year.</a:t>
            </a:r>
            <a:endParaRPr lang="en-US" sz="1000" dirty="0"/>
          </a:p>
        </p:txBody>
      </p:sp>
      <p:pic>
        <p:nvPicPr>
          <p:cNvPr id="6" name="Picture 5">
            <a:extLst>
              <a:ext uri="{FF2B5EF4-FFF2-40B4-BE49-F238E27FC236}">
                <a16:creationId xmlns:a16="http://schemas.microsoft.com/office/drawing/2014/main" id="{E56636FF-D6FF-B6DD-31C6-A1C679E08BF6}"/>
              </a:ext>
            </a:extLst>
          </p:cNvPr>
          <p:cNvPicPr>
            <a:picLocks noChangeAspect="1"/>
          </p:cNvPicPr>
          <p:nvPr/>
        </p:nvPicPr>
        <p:blipFill>
          <a:blip r:embed="rId3"/>
          <a:stretch>
            <a:fillRect/>
          </a:stretch>
        </p:blipFill>
        <p:spPr>
          <a:xfrm>
            <a:off x="176656" y="154899"/>
            <a:ext cx="3594100" cy="762000"/>
          </a:xfrm>
          <a:prstGeom prst="rect">
            <a:avLst/>
          </a:prstGeom>
        </p:spPr>
      </p:pic>
      <p:sp>
        <p:nvSpPr>
          <p:cNvPr id="8" name="TextBox 7">
            <a:extLst>
              <a:ext uri="{FF2B5EF4-FFF2-40B4-BE49-F238E27FC236}">
                <a16:creationId xmlns:a16="http://schemas.microsoft.com/office/drawing/2014/main" id="{F0B45D8A-AE65-FA32-9CE9-938558047534}"/>
              </a:ext>
            </a:extLst>
          </p:cNvPr>
          <p:cNvSpPr txBox="1"/>
          <p:nvPr/>
        </p:nvSpPr>
        <p:spPr>
          <a:xfrm>
            <a:off x="176655" y="5044723"/>
            <a:ext cx="3807501" cy="1015663"/>
          </a:xfrm>
          <a:prstGeom prst="rect">
            <a:avLst/>
          </a:prstGeom>
          <a:noFill/>
        </p:spPr>
        <p:txBody>
          <a:bodyPr wrap="square">
            <a:spAutoFit/>
          </a:bodyPr>
          <a:lstStyle/>
          <a:p>
            <a:pPr marL="171450" indent="-171450">
              <a:buFont typeface="Arial" panose="020B0604020202020204" pitchFamily="34" charset="0"/>
              <a:buChar char="•"/>
            </a:pPr>
            <a:r>
              <a:rPr lang="en-GB" sz="1000" dirty="0">
                <a:solidFill>
                  <a:srgbClr val="000000"/>
                </a:solidFill>
              </a:rPr>
              <a:t>Their</a:t>
            </a:r>
            <a:r>
              <a:rPr lang="en-GB" sz="1000" b="0" i="0" u="none" strike="noStrike" dirty="0">
                <a:solidFill>
                  <a:srgbClr val="000000"/>
                </a:solidFill>
                <a:effectLst/>
              </a:rPr>
              <a:t> main role is to respond to emergency 999 calls, providing medical care to patients across the capital, 24-hours a day, 365 days a year. Other services </a:t>
            </a:r>
            <a:r>
              <a:rPr lang="en-GB" sz="1000" dirty="0">
                <a:solidFill>
                  <a:srgbClr val="000000"/>
                </a:solidFill>
              </a:rPr>
              <a:t>they</a:t>
            </a:r>
            <a:r>
              <a:rPr lang="en-GB" sz="1000" b="0" i="0" u="none" strike="noStrike" dirty="0">
                <a:solidFill>
                  <a:srgbClr val="000000"/>
                </a:solidFill>
                <a:effectLst/>
              </a:rPr>
              <a:t> offer include providing pre-arranged patient transport and finding hospital beds. Working with the police and the fire service, </a:t>
            </a:r>
            <a:r>
              <a:rPr lang="en-GB" sz="1000" dirty="0">
                <a:solidFill>
                  <a:srgbClr val="000000"/>
                </a:solidFill>
              </a:rPr>
              <a:t>they’</a:t>
            </a:r>
            <a:r>
              <a:rPr lang="en-GB" sz="1000" b="0" i="0" u="none" strike="noStrike" dirty="0">
                <a:solidFill>
                  <a:srgbClr val="000000"/>
                </a:solidFill>
                <a:effectLst/>
              </a:rPr>
              <a:t>re prepared for dealing with large-scale or major incidents in the capital.</a:t>
            </a:r>
            <a:endParaRPr lang="en-US" sz="1000" dirty="0"/>
          </a:p>
        </p:txBody>
      </p:sp>
      <p:sp>
        <p:nvSpPr>
          <p:cNvPr id="10" name="TextBox 9">
            <a:extLst>
              <a:ext uri="{FF2B5EF4-FFF2-40B4-BE49-F238E27FC236}">
                <a16:creationId xmlns:a16="http://schemas.microsoft.com/office/drawing/2014/main" id="{362ED3E4-A198-6DFB-237B-3E5AF7B7EA15}"/>
              </a:ext>
            </a:extLst>
          </p:cNvPr>
          <p:cNvSpPr txBox="1"/>
          <p:nvPr/>
        </p:nvSpPr>
        <p:spPr>
          <a:xfrm>
            <a:off x="176656" y="3953338"/>
            <a:ext cx="3420980" cy="553998"/>
          </a:xfrm>
          <a:prstGeom prst="rect">
            <a:avLst/>
          </a:prstGeom>
          <a:noFill/>
        </p:spPr>
        <p:txBody>
          <a:bodyPr wrap="square">
            <a:spAutoFit/>
          </a:bodyPr>
          <a:lstStyle/>
          <a:p>
            <a:pPr marL="171450" indent="-171450">
              <a:buFont typeface="Arial" panose="020B0604020202020204" pitchFamily="34" charset="0"/>
              <a:buChar char="•"/>
            </a:pPr>
            <a:r>
              <a:rPr lang="en-GB" sz="1000" dirty="0">
                <a:solidFill>
                  <a:srgbClr val="000000"/>
                </a:solidFill>
              </a:rPr>
              <a:t>They</a:t>
            </a:r>
            <a:r>
              <a:rPr lang="en-GB" sz="1000" b="0" i="0" u="none" strike="noStrike" dirty="0">
                <a:solidFill>
                  <a:srgbClr val="000000"/>
                </a:solidFill>
                <a:effectLst/>
              </a:rPr>
              <a:t> cover an area of 620sq miles and have more than 8,000 people who work or volunteer for </a:t>
            </a:r>
            <a:r>
              <a:rPr lang="en-GB" sz="1000" dirty="0">
                <a:solidFill>
                  <a:srgbClr val="000000"/>
                </a:solidFill>
              </a:rPr>
              <a:t>them</a:t>
            </a:r>
            <a:r>
              <a:rPr lang="en-GB" sz="1000" b="0" i="0" u="none" strike="noStrike" dirty="0">
                <a:solidFill>
                  <a:srgbClr val="000000"/>
                </a:solidFill>
                <a:effectLst/>
              </a:rPr>
              <a:t> – rising to 10,000 </a:t>
            </a:r>
            <a:r>
              <a:rPr lang="en-GB" sz="1000" dirty="0">
                <a:solidFill>
                  <a:srgbClr val="000000"/>
                </a:solidFill>
              </a:rPr>
              <a:t>if you include </a:t>
            </a:r>
            <a:r>
              <a:rPr lang="en-GB" sz="1000" b="0" i="0" u="none" strike="noStrike" dirty="0">
                <a:solidFill>
                  <a:srgbClr val="000000"/>
                </a:solidFill>
                <a:effectLst/>
              </a:rPr>
              <a:t>bank staff and students.</a:t>
            </a:r>
            <a:endParaRPr lang="en-US" sz="1000" dirty="0"/>
          </a:p>
        </p:txBody>
      </p:sp>
      <p:sp>
        <p:nvSpPr>
          <p:cNvPr id="12" name="TextBox 11">
            <a:extLst>
              <a:ext uri="{FF2B5EF4-FFF2-40B4-BE49-F238E27FC236}">
                <a16:creationId xmlns:a16="http://schemas.microsoft.com/office/drawing/2014/main" id="{59BFE473-7622-1681-5B1C-2A8078AFF8AB}"/>
              </a:ext>
            </a:extLst>
          </p:cNvPr>
          <p:cNvSpPr txBox="1"/>
          <p:nvPr/>
        </p:nvSpPr>
        <p:spPr>
          <a:xfrm>
            <a:off x="256086" y="1619737"/>
            <a:ext cx="3435239" cy="1785104"/>
          </a:xfrm>
          <a:prstGeom prst="rect">
            <a:avLst/>
          </a:prstGeom>
          <a:noFill/>
        </p:spPr>
        <p:txBody>
          <a:bodyPr wrap="square">
            <a:spAutoFit/>
          </a:bodyPr>
          <a:lstStyle/>
          <a:p>
            <a:pPr algn="l" rtl="0" fontAlgn="base">
              <a:buFont typeface="Arial" panose="020B0604020202020204" pitchFamily="34" charset="0"/>
              <a:buChar char="•"/>
            </a:pPr>
            <a:r>
              <a:rPr lang="en-GB" sz="1000" b="0" i="0" dirty="0">
                <a:effectLst/>
              </a:rPr>
              <a:t>National Health Service (NHS) and Regional Ambulance Services The National Health Service (NHS) was established in 1948, which included the creation of ambulance services across the country. The new services were initially organized at a local level, but in 1974 they were reorganized into regional ambulance services. This helped to standardize ambulance care across the country and allowed for more efficient use of resources. In 1991, the regional ambulance services were merged into the National Health Service Ambulance Service (NHAS). (NHS England, 2021)</a:t>
            </a:r>
          </a:p>
        </p:txBody>
      </p:sp>
      <p:sp>
        <p:nvSpPr>
          <p:cNvPr id="13" name="TextBox 12">
            <a:extLst>
              <a:ext uri="{FF2B5EF4-FFF2-40B4-BE49-F238E27FC236}">
                <a16:creationId xmlns:a16="http://schemas.microsoft.com/office/drawing/2014/main" id="{4A94C94D-0526-2310-CD43-7F93C79C0790}"/>
              </a:ext>
            </a:extLst>
          </p:cNvPr>
          <p:cNvSpPr txBox="1"/>
          <p:nvPr/>
        </p:nvSpPr>
        <p:spPr>
          <a:xfrm>
            <a:off x="256086" y="1342738"/>
            <a:ext cx="2353456" cy="276999"/>
          </a:xfrm>
          <a:prstGeom prst="rect">
            <a:avLst/>
          </a:prstGeom>
          <a:noFill/>
        </p:spPr>
        <p:txBody>
          <a:bodyPr wrap="square" rtlCol="0">
            <a:spAutoFit/>
          </a:bodyPr>
          <a:lstStyle/>
          <a:p>
            <a:r>
              <a:rPr lang="en-US" sz="1200" dirty="0"/>
              <a:t>History:</a:t>
            </a:r>
          </a:p>
        </p:txBody>
      </p:sp>
      <p:sp>
        <p:nvSpPr>
          <p:cNvPr id="14" name="TextBox 13">
            <a:extLst>
              <a:ext uri="{FF2B5EF4-FFF2-40B4-BE49-F238E27FC236}">
                <a16:creationId xmlns:a16="http://schemas.microsoft.com/office/drawing/2014/main" id="{596FD142-A2BE-A553-3790-4361A0B9F1BC}"/>
              </a:ext>
            </a:extLst>
          </p:cNvPr>
          <p:cNvSpPr txBox="1"/>
          <p:nvPr/>
        </p:nvSpPr>
        <p:spPr>
          <a:xfrm>
            <a:off x="256086" y="3572896"/>
            <a:ext cx="1514007" cy="276999"/>
          </a:xfrm>
          <a:prstGeom prst="rect">
            <a:avLst/>
          </a:prstGeom>
          <a:noFill/>
        </p:spPr>
        <p:txBody>
          <a:bodyPr wrap="square" rtlCol="0">
            <a:spAutoFit/>
          </a:bodyPr>
          <a:lstStyle/>
          <a:p>
            <a:r>
              <a:rPr lang="en-US" sz="1200" dirty="0"/>
              <a:t>Function:</a:t>
            </a:r>
          </a:p>
        </p:txBody>
      </p:sp>
      <p:graphicFrame>
        <p:nvGraphicFramePr>
          <p:cNvPr id="15" name="Chart 14">
            <a:extLst>
              <a:ext uri="{FF2B5EF4-FFF2-40B4-BE49-F238E27FC236}">
                <a16:creationId xmlns:a16="http://schemas.microsoft.com/office/drawing/2014/main" id="{93CAF619-8B38-6C64-5944-37235E21E017}"/>
              </a:ext>
            </a:extLst>
          </p:cNvPr>
          <p:cNvGraphicFramePr/>
          <p:nvPr>
            <p:extLst>
              <p:ext uri="{D42A27DB-BD31-4B8C-83A1-F6EECF244321}">
                <p14:modId xmlns:p14="http://schemas.microsoft.com/office/powerpoint/2010/main" val="4225064212"/>
              </p:ext>
            </p:extLst>
          </p:nvPr>
        </p:nvGraphicFramePr>
        <p:xfrm>
          <a:off x="4192248" y="3163417"/>
          <a:ext cx="3807501" cy="2133840"/>
        </p:xfrm>
        <a:graphic>
          <a:graphicData uri="http://schemas.openxmlformats.org/drawingml/2006/chart">
            <c:chart xmlns:c="http://schemas.openxmlformats.org/drawingml/2006/chart" xmlns:r="http://schemas.openxmlformats.org/officeDocument/2006/relationships" r:id="rId4"/>
          </a:graphicData>
        </a:graphic>
      </p:graphicFrame>
      <p:sp>
        <p:nvSpPr>
          <p:cNvPr id="16" name="TextBox 15">
            <a:extLst>
              <a:ext uri="{FF2B5EF4-FFF2-40B4-BE49-F238E27FC236}">
                <a16:creationId xmlns:a16="http://schemas.microsoft.com/office/drawing/2014/main" id="{F2A87F97-FE0D-0CBF-0A62-BE4DB111D8F8}"/>
              </a:ext>
            </a:extLst>
          </p:cNvPr>
          <p:cNvSpPr txBox="1"/>
          <p:nvPr/>
        </p:nvSpPr>
        <p:spPr>
          <a:xfrm>
            <a:off x="4192249" y="5552554"/>
            <a:ext cx="3807501" cy="707886"/>
          </a:xfrm>
          <a:prstGeom prst="rect">
            <a:avLst/>
          </a:prstGeom>
          <a:noFill/>
        </p:spPr>
        <p:txBody>
          <a:bodyPr wrap="square" rtlCol="0">
            <a:spAutoFit/>
          </a:bodyPr>
          <a:lstStyle/>
          <a:p>
            <a:r>
              <a:rPr lang="en-US" sz="1000" dirty="0"/>
              <a:t>Figure 1. NHS England Category 2 ambulance response times (financial year averages). 2025/26 is based on monthly averages so far as the full years data hasn’t been documented yet. Response times remain above the NHS standard of 18 minutes</a:t>
            </a:r>
          </a:p>
        </p:txBody>
      </p:sp>
      <p:sp>
        <p:nvSpPr>
          <p:cNvPr id="17" name="TextBox 16">
            <a:extLst>
              <a:ext uri="{FF2B5EF4-FFF2-40B4-BE49-F238E27FC236}">
                <a16:creationId xmlns:a16="http://schemas.microsoft.com/office/drawing/2014/main" id="{17359E0C-AB25-C631-DCCE-712149835E0E}"/>
              </a:ext>
            </a:extLst>
          </p:cNvPr>
          <p:cNvSpPr txBox="1"/>
          <p:nvPr/>
        </p:nvSpPr>
        <p:spPr>
          <a:xfrm>
            <a:off x="8169639" y="704537"/>
            <a:ext cx="3132945" cy="2308324"/>
          </a:xfrm>
          <a:prstGeom prst="rect">
            <a:avLst/>
          </a:prstGeom>
          <a:noFill/>
        </p:spPr>
        <p:txBody>
          <a:bodyPr wrap="square" rtlCol="0">
            <a:spAutoFit/>
          </a:bodyPr>
          <a:lstStyle/>
          <a:p>
            <a:r>
              <a:rPr lang="en-US" dirty="0"/>
              <a:t>Staffing issue:</a:t>
            </a:r>
          </a:p>
          <a:p>
            <a:r>
              <a:rPr lang="en-US" dirty="0"/>
              <a:t>Queueing outside A and E: Ambulances are frequently unable to of load patients into the hospital emergency department due to lack of available beds wider social care constraints.</a:t>
            </a:r>
          </a:p>
        </p:txBody>
      </p:sp>
      <p:sp>
        <p:nvSpPr>
          <p:cNvPr id="19" name="TextBox 18">
            <a:extLst>
              <a:ext uri="{FF2B5EF4-FFF2-40B4-BE49-F238E27FC236}">
                <a16:creationId xmlns:a16="http://schemas.microsoft.com/office/drawing/2014/main" id="{F56799E2-9BAB-8A53-72E9-7CB299E7A69A}"/>
              </a:ext>
            </a:extLst>
          </p:cNvPr>
          <p:cNvSpPr txBox="1"/>
          <p:nvPr/>
        </p:nvSpPr>
        <p:spPr>
          <a:xfrm>
            <a:off x="8319541" y="3867462"/>
            <a:ext cx="2458387" cy="2585323"/>
          </a:xfrm>
          <a:prstGeom prst="rect">
            <a:avLst/>
          </a:prstGeom>
          <a:noFill/>
        </p:spPr>
        <p:txBody>
          <a:bodyPr wrap="square" rtlCol="0">
            <a:spAutoFit/>
          </a:bodyPr>
          <a:lstStyle/>
          <a:p>
            <a:r>
              <a:rPr lang="en-US" dirty="0"/>
              <a:t>Recruitment issues: Trusts struggle to recruit and retain paramedics due to the </a:t>
            </a:r>
            <a:r>
              <a:rPr lang="en-US" dirty="0" err="1"/>
              <a:t>intense,highly</a:t>
            </a:r>
            <a:r>
              <a:rPr lang="en-US" dirty="0"/>
              <a:t>  demanding nature of the </a:t>
            </a:r>
            <a:r>
              <a:rPr lang="en-US" dirty="0" err="1"/>
              <a:t>job,streesful</a:t>
            </a:r>
            <a:r>
              <a:rPr lang="en-US" dirty="0"/>
              <a:t> work </a:t>
            </a:r>
            <a:r>
              <a:rPr lang="en-US" dirty="0" err="1"/>
              <a:t>enviroments</a:t>
            </a:r>
            <a:r>
              <a:rPr lang="en-US" dirty="0"/>
              <a:t> and play disputes.</a:t>
            </a:r>
          </a:p>
        </p:txBody>
      </p:sp>
    </p:spTree>
    <p:extLst>
      <p:ext uri="{BB962C8B-B14F-4D97-AF65-F5344CB8AC3E}">
        <p14:creationId xmlns:p14="http://schemas.microsoft.com/office/powerpoint/2010/main" val="25703763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2002</TotalTime>
  <Words>343</Words>
  <Application>Microsoft Macintosh PowerPoint</Application>
  <PresentationFormat>Widescreen</PresentationFormat>
  <Paragraphs>12</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danielle brown</dc:creator>
  <cp:lastModifiedBy>danielle brown</cp:lastModifiedBy>
  <cp:revision>1</cp:revision>
  <dcterms:created xsi:type="dcterms:W3CDTF">2026-07-18T22:03:17Z</dcterms:created>
  <dcterms:modified xsi:type="dcterms:W3CDTF">2026-07-20T07:26:12Z</dcterms:modified>
</cp:coreProperties>
</file>