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8" r:id="rId5"/>
    <p:sldId id="362" r:id="rId6"/>
    <p:sldId id="447" r:id="rId7"/>
    <p:sldId id="502" r:id="rId8"/>
    <p:sldId id="446" r:id="rId9"/>
    <p:sldId id="448" r:id="rId10"/>
    <p:sldId id="505" r:id="rId11"/>
    <p:sldId id="459" r:id="rId12"/>
    <p:sldId id="506" r:id="rId13"/>
    <p:sldId id="509" r:id="rId14"/>
    <p:sldId id="460" r:id="rId15"/>
    <p:sldId id="463" r:id="rId16"/>
    <p:sldId id="464" r:id="rId17"/>
    <p:sldId id="468" r:id="rId18"/>
    <p:sldId id="507" r:id="rId19"/>
    <p:sldId id="511" r:id="rId20"/>
    <p:sldId id="471" r:id="rId21"/>
    <p:sldId id="488" r:id="rId22"/>
    <p:sldId id="510" r:id="rId23"/>
    <p:sldId id="491" r:id="rId24"/>
    <p:sldId id="494" r:id="rId25"/>
    <p:sldId id="495" r:id="rId26"/>
    <p:sldId id="473" r:id="rId27"/>
    <p:sldId id="474" r:id="rId28"/>
    <p:sldId id="481" r:id="rId29"/>
    <p:sldId id="482" r:id="rId30"/>
    <p:sldId id="483" r:id="rId31"/>
    <p:sldId id="484" r:id="rId32"/>
    <p:sldId id="485" r:id="rId33"/>
    <p:sldId id="445" r:id="rId34"/>
    <p:sldId id="396" r:id="rId35"/>
    <p:sldId id="512" r:id="rId3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265" autoAdjust="0"/>
    <p:restoredTop sz="89020" autoAdjust="0"/>
  </p:normalViewPr>
  <p:slideViewPr>
    <p:cSldViewPr>
      <p:cViewPr varScale="1">
        <p:scale>
          <a:sx n="101" d="100"/>
          <a:sy n="101" d="100"/>
        </p:scale>
        <p:origin x="1512"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8D08310-4CAA-9F10-1ABE-71E46FC1984A}"/>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394E0435-0793-5BD8-CFEE-3043D3EEE103}"/>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53D544DA-314B-45F6-AB3E-815F2ABE647F}" type="datetimeFigureOut">
              <a:rPr lang="en-GB"/>
              <a:pPr>
                <a:defRPr/>
              </a:pPr>
              <a:t>28/07/2024</a:t>
            </a:fld>
            <a:endParaRPr lang="en-GB"/>
          </a:p>
        </p:txBody>
      </p:sp>
      <p:sp>
        <p:nvSpPr>
          <p:cNvPr id="4" name="Footer Placeholder 3">
            <a:extLst>
              <a:ext uri="{FF2B5EF4-FFF2-40B4-BE49-F238E27FC236}">
                <a16:creationId xmlns:a16="http://schemas.microsoft.com/office/drawing/2014/main" id="{1F7174D5-E5F4-2574-5305-330106BA1705}"/>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99F881A3-F5FA-220D-C500-AB1FF1933F90}"/>
              </a:ext>
            </a:extLst>
          </p:cNvPr>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E6C4F0E3-B623-416B-B220-A61438C95505}"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C16C4BD-9B92-893D-9DAB-A93B5720D28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7DFD4D20-945E-ECE0-4D64-71A858505289}"/>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3019570-F514-4229-BD38-25EFF40BFEB8}" type="datetimeFigureOut">
              <a:rPr lang="en-GB"/>
              <a:pPr>
                <a:defRPr/>
              </a:pPr>
              <a:t>28/07/2024</a:t>
            </a:fld>
            <a:endParaRPr lang="en-GB"/>
          </a:p>
        </p:txBody>
      </p:sp>
      <p:sp>
        <p:nvSpPr>
          <p:cNvPr id="4" name="Slide Image Placeholder 3">
            <a:extLst>
              <a:ext uri="{FF2B5EF4-FFF2-40B4-BE49-F238E27FC236}">
                <a16:creationId xmlns:a16="http://schemas.microsoft.com/office/drawing/2014/main" id="{E631669D-C11B-A9F6-740E-142A2CC1EF36}"/>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E39440FD-5ACD-D4A7-0D5C-EFEE7E58BC53}"/>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FC02F395-F5DF-9E41-79D0-7E0CFD68D2DB}"/>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8C07EB5A-7BA7-AF00-7906-6F9573CFA8E9}"/>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FDFAF967-B201-4C1A-AD82-4FB154CDE85F}"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4E839097-A6AF-0D5B-13F4-8E2A8AF2C7A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9F59C7A-83C1-C203-C9FB-8C7DEB5E38F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Inevitable </a:t>
            </a:r>
          </a:p>
          <a:p>
            <a:endParaRPr lang="en-GB" altLang="en-US"/>
          </a:p>
        </p:txBody>
      </p:sp>
      <p:sp>
        <p:nvSpPr>
          <p:cNvPr id="4" name="Slide Number Placeholder 3">
            <a:extLst>
              <a:ext uri="{FF2B5EF4-FFF2-40B4-BE49-F238E27FC236}">
                <a16:creationId xmlns:a16="http://schemas.microsoft.com/office/drawing/2014/main" id="{664209BC-67C8-C3EB-CD95-90458EC51385}"/>
              </a:ext>
            </a:extLst>
          </p:cNvPr>
          <p:cNvSpPr>
            <a:spLocks noGrp="1"/>
          </p:cNvSpPr>
          <p:nvPr>
            <p:ph type="sldNum" sz="quarter" idx="5"/>
          </p:nvPr>
        </p:nvSpPr>
        <p:spPr/>
        <p:txBody>
          <a:bodyPr/>
          <a:lstStyle/>
          <a:p>
            <a:pPr>
              <a:defRPr/>
            </a:pPr>
            <a:fld id="{7D3937D2-255B-405B-BB5C-A2B5368406DB}" type="slidenum">
              <a:rPr lang="en-GB" smtClean="0"/>
              <a:pPr>
                <a:defRPr/>
              </a:pPr>
              <a:t>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AA368-805F-0E8F-BE49-694DF23E0CAD}"/>
              </a:ext>
            </a:extLst>
          </p:cNvPr>
          <p:cNvSpPr>
            <a:spLocks noGrp="1"/>
          </p:cNvSpPr>
          <p:nvPr>
            <p:ph type="dt" sz="half" idx="10"/>
          </p:nvPr>
        </p:nvSpPr>
        <p:spPr>
          <a:xfrm>
            <a:off x="395288" y="6524625"/>
            <a:ext cx="971550" cy="219075"/>
          </a:xfrm>
        </p:spPr>
        <p:txBody>
          <a:bodyPr/>
          <a:lstStyle>
            <a:lvl1pPr>
              <a:defRPr/>
            </a:lvl1pPr>
          </a:lstStyle>
          <a:p>
            <a:pPr>
              <a:defRPr/>
            </a:pPr>
            <a:fld id="{B209BC9F-1830-4A53-921A-6CA9E5B182E5}" type="datetimeFigureOut">
              <a:rPr lang="en-GB"/>
              <a:pPr>
                <a:defRPr/>
              </a:pPr>
              <a:t>28/07/2024</a:t>
            </a:fld>
            <a:endParaRPr lang="en-GB"/>
          </a:p>
        </p:txBody>
      </p:sp>
      <p:sp>
        <p:nvSpPr>
          <p:cNvPr id="5" name="Footer Placeholder 4">
            <a:extLst>
              <a:ext uri="{FF2B5EF4-FFF2-40B4-BE49-F238E27FC236}">
                <a16:creationId xmlns:a16="http://schemas.microsoft.com/office/drawing/2014/main" id="{DC41576E-F335-AAC5-851B-B750315EDE67}"/>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3ADFDB83-591F-20E7-12E9-10A81CF76E08}"/>
              </a:ext>
            </a:extLst>
          </p:cNvPr>
          <p:cNvSpPr>
            <a:spLocks noGrp="1"/>
          </p:cNvSpPr>
          <p:nvPr>
            <p:ph type="sldNum" sz="quarter" idx="12"/>
          </p:nvPr>
        </p:nvSpPr>
        <p:spPr/>
        <p:txBody>
          <a:bodyPr/>
          <a:lstStyle>
            <a:lvl1pPr>
              <a:defRPr/>
            </a:lvl1pPr>
          </a:lstStyle>
          <a:p>
            <a:pPr>
              <a:defRPr/>
            </a:pPr>
            <a:fld id="{9D95F7B5-70AE-4F36-9B41-CE372E39179D}" type="slidenum">
              <a:rPr lang="en-GB"/>
              <a:pPr>
                <a:defRPr/>
              </a:pPr>
              <a:t>‹#›</a:t>
            </a:fld>
            <a:endParaRPr lang="en-GB"/>
          </a:p>
        </p:txBody>
      </p:sp>
    </p:spTree>
    <p:extLst>
      <p:ext uri="{BB962C8B-B14F-4D97-AF65-F5344CB8AC3E}">
        <p14:creationId xmlns:p14="http://schemas.microsoft.com/office/powerpoint/2010/main" val="5548381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13AA96-25C8-9AFC-A6FD-D49D17A72CE5}"/>
              </a:ext>
            </a:extLst>
          </p:cNvPr>
          <p:cNvSpPr>
            <a:spLocks noGrp="1"/>
          </p:cNvSpPr>
          <p:nvPr>
            <p:ph type="dt" sz="half" idx="10"/>
          </p:nvPr>
        </p:nvSpPr>
        <p:spPr/>
        <p:txBody>
          <a:bodyPr/>
          <a:lstStyle>
            <a:lvl1pPr>
              <a:defRPr/>
            </a:lvl1pPr>
          </a:lstStyle>
          <a:p>
            <a:pPr>
              <a:defRPr/>
            </a:pPr>
            <a:fld id="{C6F8E26B-93BC-48C5-B19D-C54229F4CA3C}" type="datetimeFigureOut">
              <a:rPr lang="en-GB"/>
              <a:pPr>
                <a:defRPr/>
              </a:pPr>
              <a:t>28/07/2024</a:t>
            </a:fld>
            <a:endParaRPr lang="en-GB"/>
          </a:p>
        </p:txBody>
      </p:sp>
      <p:sp>
        <p:nvSpPr>
          <p:cNvPr id="5" name="Footer Placeholder 4">
            <a:extLst>
              <a:ext uri="{FF2B5EF4-FFF2-40B4-BE49-F238E27FC236}">
                <a16:creationId xmlns:a16="http://schemas.microsoft.com/office/drawing/2014/main" id="{F6E0EC66-68A3-B2C2-6907-0DC48B75110C}"/>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AB8B2A1F-A850-CAAA-9544-D37FEE230942}"/>
              </a:ext>
            </a:extLst>
          </p:cNvPr>
          <p:cNvSpPr>
            <a:spLocks noGrp="1"/>
          </p:cNvSpPr>
          <p:nvPr>
            <p:ph type="sldNum" sz="quarter" idx="12"/>
          </p:nvPr>
        </p:nvSpPr>
        <p:spPr/>
        <p:txBody>
          <a:bodyPr/>
          <a:lstStyle>
            <a:lvl1pPr>
              <a:defRPr/>
            </a:lvl1pPr>
          </a:lstStyle>
          <a:p>
            <a:pPr>
              <a:defRPr/>
            </a:pPr>
            <a:fld id="{31F39FB2-A99E-48A8-8920-3F4B4E0AD60E}" type="slidenum">
              <a:rPr lang="en-GB"/>
              <a:pPr>
                <a:defRPr/>
              </a:pPr>
              <a:t>‹#›</a:t>
            </a:fld>
            <a:endParaRPr lang="en-GB"/>
          </a:p>
        </p:txBody>
      </p:sp>
    </p:spTree>
    <p:extLst>
      <p:ext uri="{BB962C8B-B14F-4D97-AF65-F5344CB8AC3E}">
        <p14:creationId xmlns:p14="http://schemas.microsoft.com/office/powerpoint/2010/main" val="232886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14E619-78D9-C3E4-2841-5F4A49CBF05A}"/>
              </a:ext>
            </a:extLst>
          </p:cNvPr>
          <p:cNvSpPr>
            <a:spLocks noGrp="1"/>
          </p:cNvSpPr>
          <p:nvPr>
            <p:ph type="dt" sz="half" idx="10"/>
          </p:nvPr>
        </p:nvSpPr>
        <p:spPr/>
        <p:txBody>
          <a:bodyPr/>
          <a:lstStyle>
            <a:lvl1pPr>
              <a:defRPr/>
            </a:lvl1pPr>
          </a:lstStyle>
          <a:p>
            <a:pPr>
              <a:defRPr/>
            </a:pPr>
            <a:fld id="{6FD37C9B-6159-41E4-A20B-C50B9F66CD27}" type="datetimeFigureOut">
              <a:rPr lang="en-GB"/>
              <a:pPr>
                <a:defRPr/>
              </a:pPr>
              <a:t>28/07/2024</a:t>
            </a:fld>
            <a:endParaRPr lang="en-GB" dirty="0"/>
          </a:p>
        </p:txBody>
      </p:sp>
      <p:sp>
        <p:nvSpPr>
          <p:cNvPr id="5" name="Slide Number Placeholder 5">
            <a:extLst>
              <a:ext uri="{FF2B5EF4-FFF2-40B4-BE49-F238E27FC236}">
                <a16:creationId xmlns:a16="http://schemas.microsoft.com/office/drawing/2014/main" id="{F7998928-8D64-AB4D-0934-D3A704101D3F}"/>
              </a:ext>
            </a:extLst>
          </p:cNvPr>
          <p:cNvSpPr>
            <a:spLocks noGrp="1"/>
          </p:cNvSpPr>
          <p:nvPr>
            <p:ph type="sldNum" sz="quarter" idx="11"/>
          </p:nvPr>
        </p:nvSpPr>
        <p:spPr/>
        <p:txBody>
          <a:bodyPr/>
          <a:lstStyle>
            <a:lvl1pPr>
              <a:defRPr/>
            </a:lvl1pPr>
          </a:lstStyle>
          <a:p>
            <a:pPr>
              <a:defRPr/>
            </a:pPr>
            <a:fld id="{9C8C2A1C-7E56-47F2-AC65-B3AB9F14D3A1}" type="slidenum">
              <a:rPr lang="en-GB"/>
              <a:pPr>
                <a:defRPr/>
              </a:pPr>
              <a:t>‹#›</a:t>
            </a:fld>
            <a:endParaRPr lang="en-GB" dirty="0"/>
          </a:p>
        </p:txBody>
      </p:sp>
    </p:spTree>
    <p:extLst>
      <p:ext uri="{BB962C8B-B14F-4D97-AF65-F5344CB8AC3E}">
        <p14:creationId xmlns:p14="http://schemas.microsoft.com/office/powerpoint/2010/main" val="2730929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208AC1E-D428-F2F6-B6D3-63DBECE1CF68}"/>
              </a:ext>
            </a:extLst>
          </p:cNvPr>
          <p:cNvSpPr>
            <a:spLocks noGrp="1"/>
          </p:cNvSpPr>
          <p:nvPr>
            <p:ph type="dt" sz="half" idx="10"/>
          </p:nvPr>
        </p:nvSpPr>
        <p:spPr/>
        <p:txBody>
          <a:bodyPr/>
          <a:lstStyle>
            <a:lvl1pPr>
              <a:defRPr/>
            </a:lvl1pPr>
          </a:lstStyle>
          <a:p>
            <a:pPr>
              <a:defRPr/>
            </a:pPr>
            <a:fld id="{2494C0AB-4456-4114-8B86-B79F56BE48A7}" type="datetimeFigureOut">
              <a:rPr lang="en-GB"/>
              <a:pPr>
                <a:defRPr/>
              </a:pPr>
              <a:t>28/07/2024</a:t>
            </a:fld>
            <a:endParaRPr lang="en-GB" dirty="0"/>
          </a:p>
        </p:txBody>
      </p:sp>
      <p:sp>
        <p:nvSpPr>
          <p:cNvPr id="6" name="Slide Number Placeholder 5">
            <a:extLst>
              <a:ext uri="{FF2B5EF4-FFF2-40B4-BE49-F238E27FC236}">
                <a16:creationId xmlns:a16="http://schemas.microsoft.com/office/drawing/2014/main" id="{7B0C7D78-F46D-874C-B811-7B34F623371D}"/>
              </a:ext>
            </a:extLst>
          </p:cNvPr>
          <p:cNvSpPr>
            <a:spLocks noGrp="1"/>
          </p:cNvSpPr>
          <p:nvPr>
            <p:ph type="sldNum" sz="quarter" idx="11"/>
          </p:nvPr>
        </p:nvSpPr>
        <p:spPr/>
        <p:txBody>
          <a:bodyPr/>
          <a:lstStyle>
            <a:lvl1pPr>
              <a:defRPr/>
            </a:lvl1pPr>
          </a:lstStyle>
          <a:p>
            <a:pPr>
              <a:defRPr/>
            </a:pPr>
            <a:fld id="{A3E170BE-2CC5-4E21-95C4-BE0C03F1486A}" type="slidenum">
              <a:rPr lang="en-GB"/>
              <a:pPr>
                <a:defRPr/>
              </a:pPr>
              <a:t>‹#›</a:t>
            </a:fld>
            <a:endParaRPr lang="en-GB" dirty="0"/>
          </a:p>
        </p:txBody>
      </p:sp>
    </p:spTree>
    <p:extLst>
      <p:ext uri="{BB962C8B-B14F-4D97-AF65-F5344CB8AC3E}">
        <p14:creationId xmlns:p14="http://schemas.microsoft.com/office/powerpoint/2010/main" val="4068374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11BF756-736A-E77D-7C6B-993D3DD60E1A}"/>
              </a:ext>
            </a:extLst>
          </p:cNvPr>
          <p:cNvSpPr>
            <a:spLocks noGrp="1"/>
          </p:cNvSpPr>
          <p:nvPr>
            <p:ph type="dt" sz="half" idx="10"/>
          </p:nvPr>
        </p:nvSpPr>
        <p:spPr/>
        <p:txBody>
          <a:bodyPr/>
          <a:lstStyle>
            <a:lvl1pPr>
              <a:defRPr/>
            </a:lvl1pPr>
          </a:lstStyle>
          <a:p>
            <a:pPr>
              <a:defRPr/>
            </a:pPr>
            <a:fld id="{703CAE51-9822-4966-B3DD-2C5397642A2D}" type="datetimeFigureOut">
              <a:rPr lang="en-GB"/>
              <a:pPr>
                <a:defRPr/>
              </a:pPr>
              <a:t>28/07/2024</a:t>
            </a:fld>
            <a:endParaRPr lang="en-GB" dirty="0"/>
          </a:p>
        </p:txBody>
      </p:sp>
      <p:sp>
        <p:nvSpPr>
          <p:cNvPr id="8" name="Slide Number Placeholder 5">
            <a:extLst>
              <a:ext uri="{FF2B5EF4-FFF2-40B4-BE49-F238E27FC236}">
                <a16:creationId xmlns:a16="http://schemas.microsoft.com/office/drawing/2014/main" id="{1D52A136-D996-91CB-C066-5DE415D71BA6}"/>
              </a:ext>
            </a:extLst>
          </p:cNvPr>
          <p:cNvSpPr>
            <a:spLocks noGrp="1"/>
          </p:cNvSpPr>
          <p:nvPr>
            <p:ph type="sldNum" sz="quarter" idx="11"/>
          </p:nvPr>
        </p:nvSpPr>
        <p:spPr/>
        <p:txBody>
          <a:bodyPr/>
          <a:lstStyle>
            <a:lvl1pPr>
              <a:defRPr/>
            </a:lvl1pPr>
          </a:lstStyle>
          <a:p>
            <a:pPr>
              <a:defRPr/>
            </a:pPr>
            <a:fld id="{16D96CDE-9D07-4A72-8CE0-164A022F85E5}" type="slidenum">
              <a:rPr lang="en-GB"/>
              <a:pPr>
                <a:defRPr/>
              </a:pPr>
              <a:t>‹#›</a:t>
            </a:fld>
            <a:endParaRPr lang="en-GB" dirty="0"/>
          </a:p>
        </p:txBody>
      </p:sp>
    </p:spTree>
    <p:extLst>
      <p:ext uri="{BB962C8B-B14F-4D97-AF65-F5344CB8AC3E}">
        <p14:creationId xmlns:p14="http://schemas.microsoft.com/office/powerpoint/2010/main" val="2235987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5C2E50CE-40DD-01A2-0628-4A4A4879F96E}"/>
              </a:ext>
            </a:extLst>
          </p:cNvPr>
          <p:cNvSpPr>
            <a:spLocks noGrp="1"/>
          </p:cNvSpPr>
          <p:nvPr>
            <p:ph type="dt" sz="half" idx="10"/>
          </p:nvPr>
        </p:nvSpPr>
        <p:spPr/>
        <p:txBody>
          <a:bodyPr/>
          <a:lstStyle>
            <a:lvl1pPr>
              <a:defRPr/>
            </a:lvl1pPr>
          </a:lstStyle>
          <a:p>
            <a:pPr>
              <a:defRPr/>
            </a:pPr>
            <a:fld id="{20ACE397-E922-4BA5-B382-EBD6A69AC0E4}" type="datetimeFigureOut">
              <a:rPr lang="en-GB"/>
              <a:pPr>
                <a:defRPr/>
              </a:pPr>
              <a:t>28/07/2024</a:t>
            </a:fld>
            <a:endParaRPr lang="en-GB" dirty="0"/>
          </a:p>
        </p:txBody>
      </p:sp>
      <p:sp>
        <p:nvSpPr>
          <p:cNvPr id="4" name="Slide Number Placeholder 5">
            <a:extLst>
              <a:ext uri="{FF2B5EF4-FFF2-40B4-BE49-F238E27FC236}">
                <a16:creationId xmlns:a16="http://schemas.microsoft.com/office/drawing/2014/main" id="{5F7996B2-F4C5-BCAA-9DE5-D6AC3905262C}"/>
              </a:ext>
            </a:extLst>
          </p:cNvPr>
          <p:cNvSpPr>
            <a:spLocks noGrp="1"/>
          </p:cNvSpPr>
          <p:nvPr>
            <p:ph type="sldNum" sz="quarter" idx="11"/>
          </p:nvPr>
        </p:nvSpPr>
        <p:spPr/>
        <p:txBody>
          <a:bodyPr/>
          <a:lstStyle>
            <a:lvl1pPr>
              <a:defRPr/>
            </a:lvl1pPr>
          </a:lstStyle>
          <a:p>
            <a:pPr>
              <a:defRPr/>
            </a:pPr>
            <a:fld id="{31D03D5B-2DAE-470F-8255-D8164658D39A}" type="slidenum">
              <a:rPr lang="en-GB"/>
              <a:pPr>
                <a:defRPr/>
              </a:pPr>
              <a:t>‹#›</a:t>
            </a:fld>
            <a:endParaRPr lang="en-GB" dirty="0"/>
          </a:p>
        </p:txBody>
      </p:sp>
    </p:spTree>
    <p:extLst>
      <p:ext uri="{BB962C8B-B14F-4D97-AF65-F5344CB8AC3E}">
        <p14:creationId xmlns:p14="http://schemas.microsoft.com/office/powerpoint/2010/main" val="2109425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00B9BE3-4277-6D00-2F3D-1EEFB0E58E92}"/>
              </a:ext>
            </a:extLst>
          </p:cNvPr>
          <p:cNvSpPr>
            <a:spLocks noGrp="1"/>
          </p:cNvSpPr>
          <p:nvPr>
            <p:ph type="dt" sz="half" idx="10"/>
          </p:nvPr>
        </p:nvSpPr>
        <p:spPr/>
        <p:txBody>
          <a:bodyPr/>
          <a:lstStyle>
            <a:lvl1pPr>
              <a:defRPr/>
            </a:lvl1pPr>
          </a:lstStyle>
          <a:p>
            <a:pPr>
              <a:defRPr/>
            </a:pPr>
            <a:fld id="{FB8CD015-F11E-4A42-ACF3-57FF2512F216}" type="datetimeFigureOut">
              <a:rPr lang="en-GB"/>
              <a:pPr>
                <a:defRPr/>
              </a:pPr>
              <a:t>28/07/2024</a:t>
            </a:fld>
            <a:endParaRPr lang="en-GB" dirty="0"/>
          </a:p>
        </p:txBody>
      </p:sp>
      <p:sp>
        <p:nvSpPr>
          <p:cNvPr id="3" name="Slide Number Placeholder 5">
            <a:extLst>
              <a:ext uri="{FF2B5EF4-FFF2-40B4-BE49-F238E27FC236}">
                <a16:creationId xmlns:a16="http://schemas.microsoft.com/office/drawing/2014/main" id="{1E5F34E2-BD01-48AC-EF61-4739CEFC98BD}"/>
              </a:ext>
            </a:extLst>
          </p:cNvPr>
          <p:cNvSpPr>
            <a:spLocks noGrp="1"/>
          </p:cNvSpPr>
          <p:nvPr>
            <p:ph type="sldNum" sz="quarter" idx="11"/>
          </p:nvPr>
        </p:nvSpPr>
        <p:spPr/>
        <p:txBody>
          <a:bodyPr/>
          <a:lstStyle>
            <a:lvl1pPr>
              <a:defRPr/>
            </a:lvl1pPr>
          </a:lstStyle>
          <a:p>
            <a:pPr>
              <a:defRPr/>
            </a:pPr>
            <a:fld id="{653F52E4-C4C5-4E6E-9842-89955642912F}" type="slidenum">
              <a:rPr lang="en-GB"/>
              <a:pPr>
                <a:defRPr/>
              </a:pPr>
              <a:t>‹#›</a:t>
            </a:fld>
            <a:endParaRPr lang="en-GB" dirty="0"/>
          </a:p>
        </p:txBody>
      </p:sp>
    </p:spTree>
    <p:extLst>
      <p:ext uri="{BB962C8B-B14F-4D97-AF65-F5344CB8AC3E}">
        <p14:creationId xmlns:p14="http://schemas.microsoft.com/office/powerpoint/2010/main" val="668203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766D82B-8D6F-D3F3-9F48-687F8E198396}"/>
              </a:ext>
            </a:extLst>
          </p:cNvPr>
          <p:cNvSpPr>
            <a:spLocks noGrp="1"/>
          </p:cNvSpPr>
          <p:nvPr>
            <p:ph type="dt" sz="half" idx="10"/>
          </p:nvPr>
        </p:nvSpPr>
        <p:spPr/>
        <p:txBody>
          <a:bodyPr/>
          <a:lstStyle>
            <a:lvl1pPr>
              <a:defRPr/>
            </a:lvl1pPr>
          </a:lstStyle>
          <a:p>
            <a:pPr>
              <a:defRPr/>
            </a:pPr>
            <a:fld id="{077013CC-6C25-4B22-8968-8790C62D1404}" type="datetimeFigureOut">
              <a:rPr lang="en-GB"/>
              <a:pPr>
                <a:defRPr/>
              </a:pPr>
              <a:t>28/07/2024</a:t>
            </a:fld>
            <a:endParaRPr lang="en-GB" dirty="0"/>
          </a:p>
        </p:txBody>
      </p:sp>
      <p:sp>
        <p:nvSpPr>
          <p:cNvPr id="6" name="Slide Number Placeholder 5">
            <a:extLst>
              <a:ext uri="{FF2B5EF4-FFF2-40B4-BE49-F238E27FC236}">
                <a16:creationId xmlns:a16="http://schemas.microsoft.com/office/drawing/2014/main" id="{932B853A-544C-113A-BA5C-BDEF224A7043}"/>
              </a:ext>
            </a:extLst>
          </p:cNvPr>
          <p:cNvSpPr>
            <a:spLocks noGrp="1"/>
          </p:cNvSpPr>
          <p:nvPr>
            <p:ph type="sldNum" sz="quarter" idx="11"/>
          </p:nvPr>
        </p:nvSpPr>
        <p:spPr/>
        <p:txBody>
          <a:bodyPr/>
          <a:lstStyle>
            <a:lvl1pPr>
              <a:defRPr/>
            </a:lvl1pPr>
          </a:lstStyle>
          <a:p>
            <a:pPr>
              <a:defRPr/>
            </a:pPr>
            <a:fld id="{622CEFCA-F245-4A14-92F2-109BAC84D146}" type="slidenum">
              <a:rPr lang="en-GB"/>
              <a:pPr>
                <a:defRPr/>
              </a:pPr>
              <a:t>‹#›</a:t>
            </a:fld>
            <a:endParaRPr lang="en-GB" dirty="0"/>
          </a:p>
        </p:txBody>
      </p:sp>
    </p:spTree>
    <p:extLst>
      <p:ext uri="{BB962C8B-B14F-4D97-AF65-F5344CB8AC3E}">
        <p14:creationId xmlns:p14="http://schemas.microsoft.com/office/powerpoint/2010/main" val="480202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0B2D9BF-8F90-A9D5-202A-9313B6B2640E}"/>
              </a:ext>
            </a:extLst>
          </p:cNvPr>
          <p:cNvSpPr>
            <a:spLocks noGrp="1"/>
          </p:cNvSpPr>
          <p:nvPr>
            <p:ph type="dt" sz="half" idx="10"/>
          </p:nvPr>
        </p:nvSpPr>
        <p:spPr/>
        <p:txBody>
          <a:bodyPr/>
          <a:lstStyle>
            <a:lvl1pPr>
              <a:defRPr/>
            </a:lvl1pPr>
          </a:lstStyle>
          <a:p>
            <a:pPr>
              <a:defRPr/>
            </a:pPr>
            <a:fld id="{C4352D6E-A7D7-49FA-A539-213947F9AABB}" type="datetimeFigureOut">
              <a:rPr lang="en-GB"/>
              <a:pPr>
                <a:defRPr/>
              </a:pPr>
              <a:t>28/07/2024</a:t>
            </a:fld>
            <a:endParaRPr lang="en-GB" dirty="0"/>
          </a:p>
        </p:txBody>
      </p:sp>
      <p:sp>
        <p:nvSpPr>
          <p:cNvPr id="6" name="Slide Number Placeholder 5">
            <a:extLst>
              <a:ext uri="{FF2B5EF4-FFF2-40B4-BE49-F238E27FC236}">
                <a16:creationId xmlns:a16="http://schemas.microsoft.com/office/drawing/2014/main" id="{8D71442D-F848-2C2E-AA6B-845D98F0C5EB}"/>
              </a:ext>
            </a:extLst>
          </p:cNvPr>
          <p:cNvSpPr>
            <a:spLocks noGrp="1"/>
          </p:cNvSpPr>
          <p:nvPr>
            <p:ph type="sldNum" sz="quarter" idx="11"/>
          </p:nvPr>
        </p:nvSpPr>
        <p:spPr/>
        <p:txBody>
          <a:bodyPr/>
          <a:lstStyle>
            <a:lvl1pPr>
              <a:defRPr/>
            </a:lvl1pPr>
          </a:lstStyle>
          <a:p>
            <a:pPr>
              <a:defRPr/>
            </a:pPr>
            <a:fld id="{97DBE55B-F087-4C8F-8D5E-7ECB7E65E8D0}" type="slidenum">
              <a:rPr lang="en-GB"/>
              <a:pPr>
                <a:defRPr/>
              </a:pPr>
              <a:t>‹#›</a:t>
            </a:fld>
            <a:endParaRPr lang="en-GB" dirty="0"/>
          </a:p>
        </p:txBody>
      </p:sp>
    </p:spTree>
    <p:extLst>
      <p:ext uri="{BB962C8B-B14F-4D97-AF65-F5344CB8AC3E}">
        <p14:creationId xmlns:p14="http://schemas.microsoft.com/office/powerpoint/2010/main" val="4069506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6D754E-7120-6CD5-5D04-24880D841F67}"/>
              </a:ext>
            </a:extLst>
          </p:cNvPr>
          <p:cNvSpPr>
            <a:spLocks noGrp="1"/>
          </p:cNvSpPr>
          <p:nvPr>
            <p:ph type="dt" sz="half" idx="10"/>
          </p:nvPr>
        </p:nvSpPr>
        <p:spPr/>
        <p:txBody>
          <a:bodyPr/>
          <a:lstStyle>
            <a:lvl1pPr>
              <a:defRPr/>
            </a:lvl1pPr>
          </a:lstStyle>
          <a:p>
            <a:pPr>
              <a:defRPr/>
            </a:pPr>
            <a:fld id="{B2208AC0-643A-459D-9C35-E19D6533AA41}" type="datetimeFigureOut">
              <a:rPr lang="en-GB"/>
              <a:pPr>
                <a:defRPr/>
              </a:pPr>
              <a:t>28/07/2024</a:t>
            </a:fld>
            <a:endParaRPr lang="en-GB" dirty="0"/>
          </a:p>
        </p:txBody>
      </p:sp>
      <p:sp>
        <p:nvSpPr>
          <p:cNvPr id="5" name="Slide Number Placeholder 5">
            <a:extLst>
              <a:ext uri="{FF2B5EF4-FFF2-40B4-BE49-F238E27FC236}">
                <a16:creationId xmlns:a16="http://schemas.microsoft.com/office/drawing/2014/main" id="{EE5D0BE2-5FE1-0025-0A0F-D500D94036AE}"/>
              </a:ext>
            </a:extLst>
          </p:cNvPr>
          <p:cNvSpPr>
            <a:spLocks noGrp="1"/>
          </p:cNvSpPr>
          <p:nvPr>
            <p:ph type="sldNum" sz="quarter" idx="11"/>
          </p:nvPr>
        </p:nvSpPr>
        <p:spPr/>
        <p:txBody>
          <a:bodyPr/>
          <a:lstStyle>
            <a:lvl1pPr>
              <a:defRPr/>
            </a:lvl1pPr>
          </a:lstStyle>
          <a:p>
            <a:pPr>
              <a:defRPr/>
            </a:pPr>
            <a:fld id="{AC477AE0-B61B-4834-B7BF-CC7527E37CD9}" type="slidenum">
              <a:rPr lang="en-GB"/>
              <a:pPr>
                <a:defRPr/>
              </a:pPr>
              <a:t>‹#›</a:t>
            </a:fld>
            <a:endParaRPr lang="en-GB" dirty="0"/>
          </a:p>
        </p:txBody>
      </p:sp>
    </p:spTree>
    <p:extLst>
      <p:ext uri="{BB962C8B-B14F-4D97-AF65-F5344CB8AC3E}">
        <p14:creationId xmlns:p14="http://schemas.microsoft.com/office/powerpoint/2010/main" val="1207355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992630-A3F3-7E34-CDB7-9C1F7BC3458B}"/>
              </a:ext>
            </a:extLst>
          </p:cNvPr>
          <p:cNvSpPr>
            <a:spLocks noGrp="1"/>
          </p:cNvSpPr>
          <p:nvPr>
            <p:ph type="dt" sz="half" idx="10"/>
          </p:nvPr>
        </p:nvSpPr>
        <p:spPr/>
        <p:txBody>
          <a:bodyPr/>
          <a:lstStyle>
            <a:lvl1pPr>
              <a:defRPr/>
            </a:lvl1pPr>
          </a:lstStyle>
          <a:p>
            <a:pPr>
              <a:defRPr/>
            </a:pPr>
            <a:fld id="{56CA1208-76CA-4B39-9F8C-721E93C9A0A8}" type="datetimeFigureOut">
              <a:rPr lang="en-GB"/>
              <a:pPr>
                <a:defRPr/>
              </a:pPr>
              <a:t>28/07/2024</a:t>
            </a:fld>
            <a:endParaRPr lang="en-GB" dirty="0"/>
          </a:p>
        </p:txBody>
      </p:sp>
      <p:sp>
        <p:nvSpPr>
          <p:cNvPr id="5" name="Slide Number Placeholder 5">
            <a:extLst>
              <a:ext uri="{FF2B5EF4-FFF2-40B4-BE49-F238E27FC236}">
                <a16:creationId xmlns:a16="http://schemas.microsoft.com/office/drawing/2014/main" id="{4BE9783F-B137-03AC-7C7F-C8313A9D02A9}"/>
              </a:ext>
            </a:extLst>
          </p:cNvPr>
          <p:cNvSpPr>
            <a:spLocks noGrp="1"/>
          </p:cNvSpPr>
          <p:nvPr>
            <p:ph type="sldNum" sz="quarter" idx="11"/>
          </p:nvPr>
        </p:nvSpPr>
        <p:spPr/>
        <p:txBody>
          <a:bodyPr/>
          <a:lstStyle>
            <a:lvl1pPr>
              <a:defRPr/>
            </a:lvl1pPr>
          </a:lstStyle>
          <a:p>
            <a:pPr>
              <a:defRPr/>
            </a:pPr>
            <a:fld id="{BCEB8123-E1EE-4231-89A7-8D993E1CBE5A}" type="slidenum">
              <a:rPr lang="en-GB"/>
              <a:pPr>
                <a:defRPr/>
              </a:pPr>
              <a:t>‹#›</a:t>
            </a:fld>
            <a:endParaRPr lang="en-GB" dirty="0"/>
          </a:p>
        </p:txBody>
      </p:sp>
    </p:spTree>
    <p:extLst>
      <p:ext uri="{BB962C8B-B14F-4D97-AF65-F5344CB8AC3E}">
        <p14:creationId xmlns:p14="http://schemas.microsoft.com/office/powerpoint/2010/main" val="3058336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76CBB3A-6EAF-4AE6-6CAE-55ACCAAC2AB2}"/>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B260798-7C05-2E82-AFCC-6673DE59A161}"/>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30FB8920-A9B9-F814-8C91-2EB470F8B0D2}"/>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C866D430-01D6-406F-9ED2-848C60CA0B6F}" type="datetimeFigureOut">
              <a:rPr lang="en-GB"/>
              <a:pPr>
                <a:defRPr/>
              </a:pPr>
              <a:t>28/07/2024</a:t>
            </a:fld>
            <a:endParaRPr lang="en-GB" dirty="0"/>
          </a:p>
        </p:txBody>
      </p:sp>
      <p:sp>
        <p:nvSpPr>
          <p:cNvPr id="6" name="Slide Number Placeholder 5">
            <a:extLst>
              <a:ext uri="{FF2B5EF4-FFF2-40B4-BE49-F238E27FC236}">
                <a16:creationId xmlns:a16="http://schemas.microsoft.com/office/drawing/2014/main" id="{3A8BA5F2-C0FB-01D3-C999-63D53B92FFC6}"/>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78730933-E9E9-4B68-B429-00CA95B75B11}"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4035" r:id="rId1"/>
    <p:sldLayoutId id="2147484036" r:id="rId2"/>
    <p:sldLayoutId id="2147484026" r:id="rId3"/>
    <p:sldLayoutId id="2147484027" r:id="rId4"/>
    <p:sldLayoutId id="2147484028" r:id="rId5"/>
    <p:sldLayoutId id="2147484029" r:id="rId6"/>
    <p:sldLayoutId id="2147484030" r:id="rId7"/>
    <p:sldLayoutId id="2147484031" r:id="rId8"/>
    <p:sldLayoutId id="2147484032" r:id="rId9"/>
    <p:sldLayoutId id="2147484033" r:id="rId10"/>
    <p:sldLayoutId id="2147484034"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hyperlink" Target="https://creativecommons.org/licenses/by/3.0/" TargetMode="External"/><Relationship Id="rId4" Type="http://schemas.openxmlformats.org/officeDocument/2006/relationships/hyperlink" Target="https://foto.wuestenigel.com/arzt-mit-stethoskop-vor-blauen-hintergrund/" TargetMode="Externa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VS1qpKaDgMI?feature=oembed" TargetMode="External"/><Relationship Id="rId4" Type="http://schemas.openxmlformats.org/officeDocument/2006/relationships/hyperlink" Target="https://www.youtube.com/watch?v=VS1qpKaDgMI"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8212AA2-A203-C59B-7B07-0A69076A133E}"/>
              </a:ext>
            </a:extLst>
          </p:cNvPr>
          <p:cNvSpPr>
            <a:spLocks noGrp="1" noChangeArrowheads="1"/>
          </p:cNvSpPr>
          <p:nvPr>
            <p:ph type="ctrTitle"/>
          </p:nvPr>
        </p:nvSpPr>
        <p:spPr>
          <a:xfrm>
            <a:off x="755650" y="1484313"/>
            <a:ext cx="7772400" cy="1470025"/>
          </a:xfrm>
        </p:spPr>
        <p:txBody>
          <a:bodyPr/>
          <a:lstStyle/>
          <a:p>
            <a:pPr eaLnBrk="1" hangingPunct="1"/>
            <a:r>
              <a:rPr lang="en-GB" altLang="en-US" sz="3600" b="1">
                <a:solidFill>
                  <a:schemeClr val="bg1"/>
                </a:solidFill>
                <a:cs typeface="Arial" panose="020B0604020202020204" pitchFamily="34" charset="0"/>
              </a:rPr>
              <a:t>Changemakers: Building your Personal Brand for Sustainable Employment (BMHP5015_LON)</a:t>
            </a:r>
          </a:p>
        </p:txBody>
      </p:sp>
      <p:sp>
        <p:nvSpPr>
          <p:cNvPr id="6147" name="TextBox 4">
            <a:extLst>
              <a:ext uri="{FF2B5EF4-FFF2-40B4-BE49-F238E27FC236}">
                <a16:creationId xmlns:a16="http://schemas.microsoft.com/office/drawing/2014/main" id="{4D36EE17-8DC6-F6D8-DB4B-7FAEF8C1966A}"/>
              </a:ext>
            </a:extLst>
          </p:cNvPr>
          <p:cNvSpPr txBox="1">
            <a:spLocks noChangeArrowheads="1"/>
          </p:cNvSpPr>
          <p:nvPr/>
        </p:nvSpPr>
        <p:spPr bwMode="auto">
          <a:xfrm>
            <a:off x="250825" y="3500438"/>
            <a:ext cx="8785225"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3600" b="1" u="sng" dirty="0">
                <a:solidFill>
                  <a:schemeClr val="bg1"/>
                </a:solidFill>
                <a:cs typeface="Arial" panose="020B0604020202020204" pitchFamily="34" charset="0"/>
              </a:rPr>
              <a:t>Week 8</a:t>
            </a:r>
          </a:p>
          <a:p>
            <a:pPr algn="ctr" eaLnBrk="1" hangingPunct="1">
              <a:spcBef>
                <a:spcPct val="0"/>
              </a:spcBef>
              <a:buFontTx/>
              <a:buNone/>
            </a:pPr>
            <a:r>
              <a:rPr lang="en-GB" altLang="en-US" b="1" dirty="0">
                <a:solidFill>
                  <a:schemeClr val="bg1"/>
                </a:solidFill>
                <a:cs typeface="Arial" panose="020B0604020202020204" pitchFamily="34" charset="0"/>
              </a:rPr>
              <a:t> </a:t>
            </a:r>
          </a:p>
          <a:p>
            <a:pPr algn="ctr" eaLnBrk="1" hangingPunct="1">
              <a:spcBef>
                <a:spcPct val="0"/>
              </a:spcBef>
              <a:buFontTx/>
              <a:buNone/>
            </a:pPr>
            <a:r>
              <a:rPr lang="en-GB" altLang="en-US" b="1" dirty="0">
                <a:solidFill>
                  <a:schemeClr val="bg1"/>
                </a:solidFill>
                <a:cs typeface="Arial" panose="020B0604020202020204" pitchFamily="34" charset="0"/>
              </a:rPr>
              <a:t>Unit 4-Topic 3: Plan, prepare, perform  </a:t>
            </a:r>
          </a:p>
          <a:p>
            <a:pPr algn="ctr" eaLnBrk="1" hangingPunct="1">
              <a:spcBef>
                <a:spcPct val="0"/>
              </a:spcBef>
              <a:buFontTx/>
              <a:buNone/>
            </a:pPr>
            <a:r>
              <a:rPr lang="en-GB" altLang="en-US" b="1" dirty="0">
                <a:solidFill>
                  <a:schemeClr val="bg1"/>
                </a:solidFill>
                <a:cs typeface="Arial" panose="020B0604020202020204" pitchFamily="34" charset="0"/>
              </a:rPr>
              <a:t>       Unit 4-Topic 4: Career role models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6DBD4D97-5761-F5EB-6931-9C888E65FAE6}"/>
              </a:ext>
            </a:extLst>
          </p:cNvPr>
          <p:cNvSpPr>
            <a:spLocks noGrp="1" noChangeArrowheads="1"/>
          </p:cNvSpPr>
          <p:nvPr>
            <p:ph type="title"/>
          </p:nvPr>
        </p:nvSpPr>
        <p:spPr>
          <a:xfrm>
            <a:off x="457200" y="274638"/>
            <a:ext cx="8229600" cy="922114"/>
          </a:xfrm>
        </p:spPr>
        <p:txBody>
          <a:bodyPr/>
          <a:lstStyle/>
          <a:p>
            <a:pPr eaLnBrk="1" hangingPunct="1"/>
            <a:r>
              <a:rPr lang="en-GB" altLang="en-US" sz="4000" b="1" dirty="0"/>
              <a:t>Lesson Objectives </a:t>
            </a:r>
          </a:p>
        </p:txBody>
      </p:sp>
      <p:sp>
        <p:nvSpPr>
          <p:cNvPr id="7171" name="Content Placeholder 2">
            <a:extLst>
              <a:ext uri="{FF2B5EF4-FFF2-40B4-BE49-F238E27FC236}">
                <a16:creationId xmlns:a16="http://schemas.microsoft.com/office/drawing/2014/main" id="{F9839FA4-3AA2-C75A-E316-7809F6BF9F4F}"/>
              </a:ext>
            </a:extLst>
          </p:cNvPr>
          <p:cNvSpPr>
            <a:spLocks noGrp="1" noChangeArrowheads="1"/>
          </p:cNvSpPr>
          <p:nvPr>
            <p:ph idx="1"/>
          </p:nvPr>
        </p:nvSpPr>
        <p:spPr>
          <a:xfrm>
            <a:off x="354360" y="1470819"/>
            <a:ext cx="8435280" cy="3916362"/>
          </a:xfrm>
        </p:spPr>
        <p:txBody>
          <a:bodyPr/>
          <a:lstStyle/>
          <a:p>
            <a:pPr eaLnBrk="1" hangingPunct="1"/>
            <a:r>
              <a:rPr lang="en-GB" altLang="en-US" sz="2600" dirty="0"/>
              <a:t>Discuss changing career</a:t>
            </a:r>
          </a:p>
          <a:p>
            <a:pPr eaLnBrk="1" hangingPunct="1"/>
            <a:r>
              <a:rPr lang="en-GB" altLang="en-US" sz="2600" dirty="0"/>
              <a:t>Discuss the impact of changes due to technology</a:t>
            </a:r>
          </a:p>
          <a:p>
            <a:pPr eaLnBrk="1" hangingPunct="1"/>
            <a:r>
              <a:rPr lang="en-GB" altLang="en-US" sz="2600" dirty="0"/>
              <a:t>Understand the future of employment using technology</a:t>
            </a:r>
          </a:p>
          <a:p>
            <a:pPr eaLnBrk="1" hangingPunct="1"/>
            <a:r>
              <a:rPr lang="en-GB" altLang="en-US" sz="2600" dirty="0"/>
              <a:t>Discuss the fragility of technology in health and social care</a:t>
            </a:r>
          </a:p>
          <a:p>
            <a:pPr eaLnBrk="1" hangingPunct="1"/>
            <a:r>
              <a:rPr lang="en-GB" altLang="en-US" sz="2600" dirty="0"/>
              <a:t>Discuss antifragile thinking</a:t>
            </a:r>
          </a:p>
          <a:p>
            <a:pPr eaLnBrk="1" hangingPunct="1"/>
            <a:r>
              <a:rPr lang="en-GB" altLang="en-US" sz="2600" dirty="0"/>
              <a:t>Understand social learning theory </a:t>
            </a:r>
          </a:p>
          <a:p>
            <a:pPr eaLnBrk="1" hangingPunct="1"/>
            <a:r>
              <a:rPr lang="en-GB" altLang="en-US" sz="2600" dirty="0"/>
              <a:t>Discuss the importance of mentors and their roles.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61D9ED9-3F64-4FB2-1EDA-91E2912BA4EA}"/>
              </a:ext>
            </a:extLst>
          </p:cNvPr>
          <p:cNvSpPr>
            <a:spLocks noGrp="1" noChangeArrowheads="1"/>
          </p:cNvSpPr>
          <p:nvPr>
            <p:ph type="title"/>
          </p:nvPr>
        </p:nvSpPr>
        <p:spPr>
          <a:xfrm>
            <a:off x="457200" y="274638"/>
            <a:ext cx="8229600" cy="1143000"/>
          </a:xfrm>
        </p:spPr>
        <p:txBody>
          <a:bodyPr wrap="square" anchor="ctr">
            <a:normAutofit/>
          </a:bodyPr>
          <a:lstStyle/>
          <a:p>
            <a:r>
              <a:rPr lang="en-GB" altLang="en-US" b="1" dirty="0"/>
              <a:t>In-class discussion </a:t>
            </a:r>
          </a:p>
        </p:txBody>
      </p:sp>
      <p:sp>
        <p:nvSpPr>
          <p:cNvPr id="2" name="Content Placeholder 1">
            <a:extLst>
              <a:ext uri="{FF2B5EF4-FFF2-40B4-BE49-F238E27FC236}">
                <a16:creationId xmlns:a16="http://schemas.microsoft.com/office/drawing/2014/main" id="{CC44A82C-D909-40AE-0736-21989E1BDB76}"/>
              </a:ext>
            </a:extLst>
          </p:cNvPr>
          <p:cNvSpPr>
            <a:spLocks noGrp="1"/>
          </p:cNvSpPr>
          <p:nvPr>
            <p:ph sz="half" idx="1"/>
          </p:nvPr>
        </p:nvSpPr>
        <p:spPr>
          <a:xfrm>
            <a:off x="457200" y="2060847"/>
            <a:ext cx="4038600" cy="3528393"/>
          </a:xfrm>
        </p:spPr>
        <p:txBody>
          <a:bodyPr wrap="square" anchor="t">
            <a:normAutofit/>
          </a:bodyPr>
          <a:lstStyle/>
          <a:p>
            <a:r>
              <a:rPr lang="en-GB" altLang="en-US" dirty="0"/>
              <a:t>Have you ever thought of changing your career path and if so, why?</a:t>
            </a:r>
          </a:p>
          <a:p>
            <a:endParaRPr lang="en-GB" dirty="0"/>
          </a:p>
        </p:txBody>
      </p:sp>
      <p:pic>
        <p:nvPicPr>
          <p:cNvPr id="4" name="Picture 3" descr="A doctor holding a sign&#10;&#10;Description automatically generated">
            <a:extLst>
              <a:ext uri="{FF2B5EF4-FFF2-40B4-BE49-F238E27FC236}">
                <a16:creationId xmlns:a16="http://schemas.microsoft.com/office/drawing/2014/main" id="{165BF6D2-EE30-12EF-4ADD-06F47F81884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48200" y="2214866"/>
            <a:ext cx="4038600" cy="2759710"/>
          </a:xfrm>
          <a:prstGeom prst="rect">
            <a:avLst/>
          </a:prstGeom>
          <a:noFill/>
        </p:spPr>
      </p:pic>
      <p:sp>
        <p:nvSpPr>
          <p:cNvPr id="5" name="TextBox 4">
            <a:extLst>
              <a:ext uri="{FF2B5EF4-FFF2-40B4-BE49-F238E27FC236}">
                <a16:creationId xmlns:a16="http://schemas.microsoft.com/office/drawing/2014/main" id="{2B7DD313-33E0-A25C-3FC2-AC9C4C7F2CAA}"/>
              </a:ext>
            </a:extLst>
          </p:cNvPr>
          <p:cNvSpPr txBox="1"/>
          <p:nvPr/>
        </p:nvSpPr>
        <p:spPr>
          <a:xfrm>
            <a:off x="6314036" y="4774521"/>
            <a:ext cx="2372764" cy="200055"/>
          </a:xfrm>
          <a:prstGeom prst="rect">
            <a:avLst/>
          </a:prstGeom>
          <a:solidFill>
            <a:srgbClr val="000000"/>
          </a:solidFill>
        </p:spPr>
        <p:txBody>
          <a:bodyPr wrap="none" rtlCol="0">
            <a:spAutoFit/>
          </a:bodyPr>
          <a:lstStyle/>
          <a:p>
            <a:pPr algn="r">
              <a:spcAft>
                <a:spcPts val="600"/>
              </a:spcAft>
            </a:pPr>
            <a:r>
              <a:rPr lang="en-GB" sz="700">
                <a:solidFill>
                  <a:srgbClr val="FFFFFF"/>
                </a:solidFill>
                <a:latin typeface="+mn-lt"/>
                <a:hlinkClick r:id="rId4" tooltip="https://foto.wuestenigel.com/arzt-mit-stethoskop-vor-blauen-hintergrund/">
                  <a:extLst>
                    <a:ext uri="{A12FA001-AC4F-418D-AE19-62706E023703}">
                      <ahyp:hlinkClr xmlns:ahyp="http://schemas.microsoft.com/office/drawing/2018/hyperlinkcolor" val="tx"/>
                    </a:ext>
                  </a:extLst>
                </a:hlinkClick>
              </a:rPr>
              <a:t>This Photo</a:t>
            </a:r>
            <a:r>
              <a:rPr lang="en-GB" sz="700">
                <a:solidFill>
                  <a:srgbClr val="FFFFFF"/>
                </a:solidFill>
                <a:latin typeface="+mn-lt"/>
              </a:rPr>
              <a:t> by Unknown Author is licensed under </a:t>
            </a:r>
            <a:r>
              <a:rPr lang="en-GB" sz="700">
                <a:solidFill>
                  <a:srgbClr val="FFFFFF"/>
                </a:solidFill>
                <a:latin typeface="+mn-lt"/>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latin typeface="+mn-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7364F57-ADB1-34D0-A015-71B356ACF4A2}"/>
              </a:ext>
            </a:extLst>
          </p:cNvPr>
          <p:cNvSpPr>
            <a:spLocks noGrp="1" noChangeArrowheads="1"/>
          </p:cNvSpPr>
          <p:nvPr>
            <p:ph type="title"/>
          </p:nvPr>
        </p:nvSpPr>
        <p:spPr>
          <a:xfrm>
            <a:off x="457200" y="274638"/>
            <a:ext cx="8229600" cy="561975"/>
          </a:xfrm>
        </p:spPr>
        <p:txBody>
          <a:bodyPr/>
          <a:lstStyle/>
          <a:p>
            <a:r>
              <a:rPr lang="en-GB" altLang="en-US" b="1"/>
              <a:t>Changing career</a:t>
            </a:r>
          </a:p>
        </p:txBody>
      </p:sp>
      <p:pic>
        <p:nvPicPr>
          <p:cNvPr id="3" name="Picture 2">
            <a:extLst>
              <a:ext uri="{FF2B5EF4-FFF2-40B4-BE49-F238E27FC236}">
                <a16:creationId xmlns:a16="http://schemas.microsoft.com/office/drawing/2014/main" id="{E25961A2-DDC7-06B6-AEFA-7101A5EABD41}"/>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755576" y="1196818"/>
            <a:ext cx="7344358" cy="446436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F3E39E6-8699-341A-FB54-31B1154E33AA}"/>
              </a:ext>
            </a:extLst>
          </p:cNvPr>
          <p:cNvSpPr>
            <a:spLocks noGrp="1" noChangeArrowheads="1"/>
          </p:cNvSpPr>
          <p:nvPr>
            <p:ph type="title"/>
          </p:nvPr>
        </p:nvSpPr>
        <p:spPr>
          <a:xfrm>
            <a:off x="457200" y="0"/>
            <a:ext cx="8229600" cy="836712"/>
          </a:xfrm>
        </p:spPr>
        <p:txBody>
          <a:bodyPr vert="horz" wrap="square" lIns="91440" tIns="45720" rIns="91440" bIns="45720" numCol="1" anchor="ctr" anchorCtr="0" compatLnSpc="1">
            <a:prstTxWarp prst="textNoShape">
              <a:avLst/>
            </a:prstTxWarp>
            <a:normAutofit/>
          </a:bodyPr>
          <a:lstStyle/>
          <a:p>
            <a:r>
              <a:rPr lang="en-GB" altLang="en-US" b="1" dirty="0"/>
              <a:t>Discuss in pairs</a:t>
            </a:r>
          </a:p>
        </p:txBody>
      </p:sp>
      <p:pic>
        <p:nvPicPr>
          <p:cNvPr id="7" name="Picture 6">
            <a:extLst>
              <a:ext uri="{FF2B5EF4-FFF2-40B4-BE49-F238E27FC236}">
                <a16:creationId xmlns:a16="http://schemas.microsoft.com/office/drawing/2014/main" id="{186B3B48-8401-8885-0E92-B2AC51809990}"/>
              </a:ext>
            </a:extLst>
          </p:cNvPr>
          <p:cNvPicPr>
            <a:picLocks noChangeAspect="1"/>
          </p:cNvPicPr>
          <p:nvPr/>
        </p:nvPicPr>
        <p:blipFill>
          <a:blip r:embed="rId2"/>
          <a:stretch>
            <a:fillRect/>
          </a:stretch>
        </p:blipFill>
        <p:spPr>
          <a:xfrm>
            <a:off x="99417" y="1052736"/>
            <a:ext cx="5189565" cy="3697566"/>
          </a:xfrm>
          <a:prstGeom prst="rect">
            <a:avLst/>
          </a:prstGeom>
          <a:noFill/>
        </p:spPr>
      </p:pic>
      <p:sp>
        <p:nvSpPr>
          <p:cNvPr id="6" name="TextBox 5">
            <a:extLst>
              <a:ext uri="{FF2B5EF4-FFF2-40B4-BE49-F238E27FC236}">
                <a16:creationId xmlns:a16="http://schemas.microsoft.com/office/drawing/2014/main" id="{0078D020-752A-67D2-8AB5-50DED71218E4}"/>
              </a:ext>
            </a:extLst>
          </p:cNvPr>
          <p:cNvSpPr txBox="1"/>
          <p:nvPr/>
        </p:nvSpPr>
        <p:spPr bwMode="auto">
          <a:xfrm>
            <a:off x="5370884" y="2060848"/>
            <a:ext cx="3600400" cy="3556992"/>
          </a:xfrm>
          <a:prstGeom prst="rect">
            <a:avLst/>
          </a:prstGeom>
          <a:solidFill>
            <a:schemeClr val="accent2">
              <a:lumMod val="20000"/>
              <a:lumOff val="80000"/>
            </a:schemeClr>
          </a:solidFill>
          <a:ln>
            <a:noFill/>
          </a:ln>
        </p:spPr>
        <p:txBody>
          <a:bodyPr vert="horz" wrap="square" lIns="91440" tIns="45720" rIns="91440" bIns="45720" numCol="1" anchor="t" anchorCtr="0" compatLnSpc="1">
            <a:prstTxWarp prst="textNoShape">
              <a:avLst/>
            </a:prstTxWarp>
            <a:normAutofit/>
          </a:bodyPr>
          <a:lstStyle/>
          <a:p>
            <a:pPr marL="342900" indent="-342900">
              <a:spcBef>
                <a:spcPct val="20000"/>
              </a:spcBef>
              <a:buFont typeface="Arial" panose="020B0604020202020204" pitchFamily="34" charset="0"/>
              <a:buChar char="•"/>
              <a:defRPr/>
            </a:pPr>
            <a:r>
              <a:rPr lang="en-US" sz="2400" dirty="0">
                <a:latin typeface="+mn-lt"/>
              </a:rPr>
              <a:t>And what is the impact of changes due to technology in the health and social care profession?</a:t>
            </a:r>
          </a:p>
          <a:p>
            <a:pPr marL="342900" indent="-342900">
              <a:spcBef>
                <a:spcPct val="20000"/>
              </a:spcBef>
              <a:buFont typeface="Arial" panose="020B0604020202020204" pitchFamily="34" charset="0"/>
              <a:buChar char="•"/>
              <a:defRPr/>
            </a:pPr>
            <a:endParaRPr lang="en-US" sz="2400" dirty="0">
              <a:latin typeface="+mn-lt"/>
            </a:endParaRPr>
          </a:p>
          <a:p>
            <a:pPr marL="342900" indent="-342900">
              <a:spcBef>
                <a:spcPct val="20000"/>
              </a:spcBef>
              <a:buFont typeface="Arial" panose="020B0604020202020204" pitchFamily="34" charset="0"/>
              <a:buChar char="•"/>
              <a:defRPr/>
            </a:pPr>
            <a:r>
              <a:rPr lang="en-US" sz="2400" dirty="0">
                <a:latin typeface="+mn-lt"/>
              </a:rPr>
              <a:t>Write your answer in this week’s Forum on Moodle.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BE8B7760-58DB-2397-8B16-204AE61BF42E}"/>
              </a:ext>
            </a:extLst>
          </p:cNvPr>
          <p:cNvSpPr>
            <a:spLocks noGrp="1" noChangeArrowheads="1"/>
          </p:cNvSpPr>
          <p:nvPr>
            <p:ph type="title"/>
          </p:nvPr>
        </p:nvSpPr>
        <p:spPr>
          <a:xfrm>
            <a:off x="251520" y="116632"/>
            <a:ext cx="8229600" cy="1224136"/>
          </a:xfrm>
        </p:spPr>
        <p:txBody>
          <a:bodyPr/>
          <a:lstStyle/>
          <a:p>
            <a:r>
              <a:rPr lang="en-GB" altLang="en-US" sz="3600" b="1" dirty="0"/>
              <a:t>Impact of technological changes in health and social care</a:t>
            </a:r>
          </a:p>
        </p:txBody>
      </p:sp>
      <p:sp>
        <p:nvSpPr>
          <p:cNvPr id="12291" name="Content Placeholder 1">
            <a:extLst>
              <a:ext uri="{FF2B5EF4-FFF2-40B4-BE49-F238E27FC236}">
                <a16:creationId xmlns:a16="http://schemas.microsoft.com/office/drawing/2014/main" id="{10F0C0F8-63B8-4ECA-5E25-7906BAFFEA4C}"/>
              </a:ext>
            </a:extLst>
          </p:cNvPr>
          <p:cNvSpPr>
            <a:spLocks noGrp="1" noChangeArrowheads="1"/>
          </p:cNvSpPr>
          <p:nvPr>
            <p:ph idx="1"/>
          </p:nvPr>
        </p:nvSpPr>
        <p:spPr>
          <a:xfrm>
            <a:off x="539552" y="1844824"/>
            <a:ext cx="8229600" cy="3816102"/>
          </a:xfrm>
        </p:spPr>
        <p:txBody>
          <a:bodyPr/>
          <a:lstStyle/>
          <a:p>
            <a:pPr>
              <a:defRPr/>
            </a:pPr>
            <a:r>
              <a:rPr lang="en-GB" altLang="en-US" sz="2400" dirty="0"/>
              <a:t>A potential lack of infrastructure with appropriate digital capability</a:t>
            </a:r>
          </a:p>
          <a:p>
            <a:pPr>
              <a:defRPr/>
            </a:pPr>
            <a:r>
              <a:rPr lang="en-GB" altLang="en-US" sz="2400" dirty="0"/>
              <a:t>A potential lack of interoperability, meaning that different systems for storing data.</a:t>
            </a:r>
          </a:p>
          <a:p>
            <a:pPr>
              <a:defRPr/>
            </a:pPr>
            <a:r>
              <a:rPr lang="en-GB" altLang="en-US" sz="2400" dirty="0"/>
              <a:t>A potential lack of digital leadership and specialist digital skills, and a lack of digital skills in the wider workforce.</a:t>
            </a:r>
          </a:p>
          <a:p>
            <a:pPr>
              <a:defRPr/>
            </a:pPr>
            <a:r>
              <a:rPr lang="en-GB" altLang="en-US" sz="2400" dirty="0"/>
              <a:t>The risk of excluding from care patients who cannot or prefer not to use digital services.</a:t>
            </a:r>
          </a:p>
          <a:p>
            <a:pPr marL="0" indent="0" algn="r">
              <a:buFont typeface="Arial" panose="020B0604020202020204" pitchFamily="34" charset="0"/>
              <a:buNone/>
              <a:defRPr/>
            </a:pPr>
            <a:r>
              <a:rPr lang="en-GB" altLang="en-US" sz="2400" dirty="0"/>
              <a:t>					</a:t>
            </a:r>
            <a:r>
              <a:rPr lang="en-GB" altLang="en-US" sz="1400" dirty="0"/>
              <a:t>(Sheikh, et al., 2021).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6B816445-3BF3-3CE9-6161-53082BDCB15A}"/>
              </a:ext>
            </a:extLst>
          </p:cNvPr>
          <p:cNvSpPr>
            <a:spLocks noGrp="1" noChangeArrowheads="1"/>
          </p:cNvSpPr>
          <p:nvPr>
            <p:ph type="title"/>
          </p:nvPr>
        </p:nvSpPr>
        <p:spPr/>
        <p:txBody>
          <a:bodyPr/>
          <a:lstStyle/>
          <a:p>
            <a:r>
              <a:rPr lang="en-GB" altLang="en-US" sz="3600" b="1"/>
              <a:t>How to adapt change due to technology in health and social care</a:t>
            </a:r>
          </a:p>
        </p:txBody>
      </p:sp>
      <p:sp>
        <p:nvSpPr>
          <p:cNvPr id="3" name="Content Placeholder 2">
            <a:extLst>
              <a:ext uri="{FF2B5EF4-FFF2-40B4-BE49-F238E27FC236}">
                <a16:creationId xmlns:a16="http://schemas.microsoft.com/office/drawing/2014/main" id="{5BC6BCE0-20FB-131C-A451-45CE02E92B57}"/>
              </a:ext>
            </a:extLst>
          </p:cNvPr>
          <p:cNvSpPr>
            <a:spLocks noGrp="1"/>
          </p:cNvSpPr>
          <p:nvPr>
            <p:ph idx="1"/>
          </p:nvPr>
        </p:nvSpPr>
        <p:spPr>
          <a:xfrm>
            <a:off x="457200" y="1600200"/>
            <a:ext cx="8147248" cy="3341688"/>
          </a:xfrm>
        </p:spPr>
        <p:txBody>
          <a:bodyPr/>
          <a:lstStyle/>
          <a:p>
            <a:pPr marL="0" indent="0">
              <a:buFont typeface="Arial" panose="020B0604020202020204" pitchFamily="34" charset="0"/>
              <a:buNone/>
              <a:defRPr/>
            </a:pPr>
            <a:r>
              <a:rPr lang="en-GB" sz="2800" dirty="0"/>
              <a:t>Adapting to technological changes in health and social care can involve several strategies:</a:t>
            </a:r>
          </a:p>
          <a:p>
            <a:pPr>
              <a:defRPr/>
            </a:pPr>
            <a:r>
              <a:rPr lang="en-GB" sz="2800" dirty="0"/>
              <a:t>Training for staff in using new technologies.</a:t>
            </a:r>
          </a:p>
          <a:p>
            <a:pPr>
              <a:defRPr/>
            </a:pPr>
            <a:r>
              <a:rPr lang="en-GB" sz="2800" dirty="0"/>
              <a:t>Practice skills to improve your ability to adapt change (computer skills etc)</a:t>
            </a:r>
          </a:p>
          <a:p>
            <a:pPr>
              <a:defRPr/>
            </a:pPr>
            <a:r>
              <a:rPr lang="en-GB" sz="2800" dirty="0"/>
              <a:t>Updating policies or integrating new technologies into existing systems.</a:t>
            </a:r>
          </a:p>
        </p:txBody>
      </p:sp>
      <p:sp>
        <p:nvSpPr>
          <p:cNvPr id="17412" name="TextBox 3">
            <a:extLst>
              <a:ext uri="{FF2B5EF4-FFF2-40B4-BE49-F238E27FC236}">
                <a16:creationId xmlns:a16="http://schemas.microsoft.com/office/drawing/2014/main" id="{0DC4943B-C115-A2F0-7F44-7A0773F4C8B8}"/>
              </a:ext>
            </a:extLst>
          </p:cNvPr>
          <p:cNvSpPr txBox="1">
            <a:spLocks noChangeArrowheads="1"/>
          </p:cNvSpPr>
          <p:nvPr/>
        </p:nvSpPr>
        <p:spPr bwMode="auto">
          <a:xfrm>
            <a:off x="6588125" y="5257800"/>
            <a:ext cx="23764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t>(Redeker, 2012)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676A88D2-44C7-D601-C9F9-EC52C2FE052D}"/>
              </a:ext>
            </a:extLst>
          </p:cNvPr>
          <p:cNvSpPr>
            <a:spLocks noGrp="1" noChangeArrowheads="1"/>
          </p:cNvSpPr>
          <p:nvPr>
            <p:ph type="title"/>
          </p:nvPr>
        </p:nvSpPr>
        <p:spPr>
          <a:xfrm>
            <a:off x="457200" y="274638"/>
            <a:ext cx="8229600" cy="1066130"/>
          </a:xfrm>
        </p:spPr>
        <p:txBody>
          <a:bodyPr/>
          <a:lstStyle/>
          <a:p>
            <a:r>
              <a:rPr lang="en-GB" altLang="en-US" sz="3600" b="1" dirty="0"/>
              <a:t>The future of employment using technology in health and social care</a:t>
            </a:r>
          </a:p>
        </p:txBody>
      </p:sp>
      <p:sp>
        <p:nvSpPr>
          <p:cNvPr id="19459" name="Content Placeholder 1">
            <a:extLst>
              <a:ext uri="{FF2B5EF4-FFF2-40B4-BE49-F238E27FC236}">
                <a16:creationId xmlns:a16="http://schemas.microsoft.com/office/drawing/2014/main" id="{3FE37345-A134-5824-7712-5CFC5C23C9A3}"/>
              </a:ext>
            </a:extLst>
          </p:cNvPr>
          <p:cNvSpPr>
            <a:spLocks noGrp="1" noChangeArrowheads="1"/>
          </p:cNvSpPr>
          <p:nvPr>
            <p:ph idx="1"/>
          </p:nvPr>
        </p:nvSpPr>
        <p:spPr>
          <a:xfrm>
            <a:off x="611560" y="1556792"/>
            <a:ext cx="7704769" cy="3734594"/>
          </a:xfrm>
        </p:spPr>
        <p:txBody>
          <a:bodyPr/>
          <a:lstStyle/>
          <a:p>
            <a:r>
              <a:rPr lang="en-GB" altLang="en-US" sz="2400" dirty="0"/>
              <a:t>The future of employment in health and social care using technology is expected to see significant changes with the integration of artificial intelligence (AI) and other digital tools. </a:t>
            </a:r>
          </a:p>
          <a:p>
            <a:endParaRPr lang="en-GB" altLang="en-US" sz="2400" dirty="0"/>
          </a:p>
          <a:p>
            <a:r>
              <a:rPr lang="en-GB" altLang="en-US" sz="2400" dirty="0"/>
              <a:t>Technology is largely seen as ‘complementary’ to the workforce, with health and social care sectors anticipated to experience net employment increases over the next 20 years.</a:t>
            </a:r>
          </a:p>
        </p:txBody>
      </p:sp>
      <p:sp>
        <p:nvSpPr>
          <p:cNvPr id="19460" name="TextBox 2">
            <a:extLst>
              <a:ext uri="{FF2B5EF4-FFF2-40B4-BE49-F238E27FC236}">
                <a16:creationId xmlns:a16="http://schemas.microsoft.com/office/drawing/2014/main" id="{A32DB8E0-8949-3652-9AEC-F5A7B836A3AB}"/>
              </a:ext>
            </a:extLst>
          </p:cNvPr>
          <p:cNvSpPr txBox="1">
            <a:spLocks noChangeArrowheads="1"/>
          </p:cNvSpPr>
          <p:nvPr/>
        </p:nvSpPr>
        <p:spPr bwMode="auto">
          <a:xfrm>
            <a:off x="7092280" y="5291386"/>
            <a:ext cx="18288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algn="r"/>
            <a:r>
              <a:rPr lang="en-GB" altLang="en-US" sz="1600"/>
              <a:t>(Howard, 2019)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405F44ED-6979-C6FF-9BC6-7032141CA740}"/>
              </a:ext>
            </a:extLst>
          </p:cNvPr>
          <p:cNvSpPr>
            <a:spLocks noGrp="1" noChangeArrowheads="1"/>
          </p:cNvSpPr>
          <p:nvPr>
            <p:ph type="title"/>
          </p:nvPr>
        </p:nvSpPr>
        <p:spPr/>
        <p:txBody>
          <a:bodyPr/>
          <a:lstStyle/>
          <a:p>
            <a:r>
              <a:rPr lang="en-GB" altLang="en-US" sz="3600" b="1" dirty="0"/>
              <a:t>The future of employment using technology in health and social care</a:t>
            </a:r>
          </a:p>
        </p:txBody>
      </p:sp>
      <p:sp>
        <p:nvSpPr>
          <p:cNvPr id="20483" name="Content Placeholder 2">
            <a:extLst>
              <a:ext uri="{FF2B5EF4-FFF2-40B4-BE49-F238E27FC236}">
                <a16:creationId xmlns:a16="http://schemas.microsoft.com/office/drawing/2014/main" id="{DFFBC4E1-50EA-5D1D-01DA-5BAEF1503916}"/>
              </a:ext>
            </a:extLst>
          </p:cNvPr>
          <p:cNvSpPr>
            <a:spLocks noGrp="1" noChangeArrowheads="1"/>
          </p:cNvSpPr>
          <p:nvPr>
            <p:ph idx="1"/>
          </p:nvPr>
        </p:nvSpPr>
        <p:spPr>
          <a:xfrm>
            <a:off x="457200" y="1600200"/>
            <a:ext cx="7499350" cy="3413125"/>
          </a:xfrm>
        </p:spPr>
        <p:txBody>
          <a:bodyPr/>
          <a:lstStyle/>
          <a:p>
            <a:r>
              <a:rPr lang="en-GB" altLang="en-US" sz="2400" dirty="0"/>
              <a:t>AI and related technologies are predicted to have a lower risk of job displacement in health and social care compared to other sectors. </a:t>
            </a:r>
          </a:p>
          <a:p>
            <a:endParaRPr lang="en-GB" altLang="en-US" sz="2400" dirty="0"/>
          </a:p>
          <a:p>
            <a:r>
              <a:rPr lang="en-GB" altLang="en-US" sz="2400" dirty="0"/>
              <a:t>There are various potential scenarios for the future, including a ‘techlash’ against new tools, uneven spread of digital technology, or a more optimistic view where evidence-based support leads to rapid and widespread change.</a:t>
            </a:r>
          </a:p>
        </p:txBody>
      </p:sp>
      <p:sp>
        <p:nvSpPr>
          <p:cNvPr id="20484" name="TextBox 2">
            <a:extLst>
              <a:ext uri="{FF2B5EF4-FFF2-40B4-BE49-F238E27FC236}">
                <a16:creationId xmlns:a16="http://schemas.microsoft.com/office/drawing/2014/main" id="{C1F9401A-50C0-84D5-6046-9B694E1959A1}"/>
              </a:ext>
            </a:extLst>
          </p:cNvPr>
          <p:cNvSpPr txBox="1">
            <a:spLocks noChangeArrowheads="1"/>
          </p:cNvSpPr>
          <p:nvPr/>
        </p:nvSpPr>
        <p:spPr bwMode="auto">
          <a:xfrm>
            <a:off x="7092950" y="5254625"/>
            <a:ext cx="18002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a:t>(Howard, 2019)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47839B4-0FBC-A739-0552-373FA679B303}"/>
              </a:ext>
            </a:extLst>
          </p:cNvPr>
          <p:cNvSpPr>
            <a:spLocks noGrp="1" noChangeArrowheads="1"/>
          </p:cNvSpPr>
          <p:nvPr>
            <p:ph type="title"/>
          </p:nvPr>
        </p:nvSpPr>
        <p:spPr/>
        <p:txBody>
          <a:bodyPr/>
          <a:lstStyle/>
          <a:p>
            <a:r>
              <a:rPr lang="en-GB" altLang="en-US" sz="3600" b="1" dirty="0"/>
              <a:t>Video – Digital transformation in health and social care</a:t>
            </a:r>
          </a:p>
        </p:txBody>
      </p:sp>
      <p:pic>
        <p:nvPicPr>
          <p:cNvPr id="2" name="Online Media 1" title="Digital transformation in health and social care | NHSX">
            <a:hlinkClick r:id="" action="ppaction://media"/>
            <a:extLst>
              <a:ext uri="{FF2B5EF4-FFF2-40B4-BE49-F238E27FC236}">
                <a16:creationId xmlns:a16="http://schemas.microsoft.com/office/drawing/2014/main" id="{D8481CE2-EE9E-F72F-D6E3-7AE3940BAE68}"/>
              </a:ext>
            </a:extLst>
          </p:cNvPr>
          <p:cNvPicPr>
            <a:picLocks noGrp="1" noRot="1" noChangeAspect="1"/>
          </p:cNvPicPr>
          <p:nvPr>
            <p:ph idx="1"/>
            <a:videoFile r:link="rId1"/>
          </p:nvPr>
        </p:nvPicPr>
        <p:blipFill>
          <a:blip r:embed="rId3"/>
          <a:stretch>
            <a:fillRect/>
          </a:stretch>
        </p:blipFill>
        <p:spPr>
          <a:xfrm>
            <a:off x="1831478" y="1628800"/>
            <a:ext cx="5481044" cy="3096344"/>
          </a:xfrm>
          <a:prstGeom prst="rect">
            <a:avLst/>
          </a:prstGeom>
        </p:spPr>
      </p:pic>
      <p:sp>
        <p:nvSpPr>
          <p:cNvPr id="4" name="TextBox 3">
            <a:extLst>
              <a:ext uri="{FF2B5EF4-FFF2-40B4-BE49-F238E27FC236}">
                <a16:creationId xmlns:a16="http://schemas.microsoft.com/office/drawing/2014/main" id="{4331D01A-2185-4B60-4AAA-DAA765F43116}"/>
              </a:ext>
            </a:extLst>
          </p:cNvPr>
          <p:cNvSpPr txBox="1"/>
          <p:nvPr/>
        </p:nvSpPr>
        <p:spPr>
          <a:xfrm>
            <a:off x="1941029" y="4978042"/>
            <a:ext cx="5261942" cy="646331"/>
          </a:xfrm>
          <a:prstGeom prst="rect">
            <a:avLst/>
          </a:prstGeom>
          <a:noFill/>
        </p:spPr>
        <p:txBody>
          <a:bodyPr wrap="square">
            <a:spAutoFit/>
          </a:bodyPr>
          <a:lstStyle/>
          <a:p>
            <a:r>
              <a:rPr lang="en-GB" dirty="0">
                <a:hlinkClick r:id="rId4"/>
              </a:rPr>
              <a:t>Digital transformation in health and social care | NHSX (youtube.com)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355A4027-52CF-12EF-7344-AD5A6E59147D}"/>
              </a:ext>
            </a:extLst>
          </p:cNvPr>
          <p:cNvSpPr>
            <a:spLocks noGrp="1" noChangeArrowheads="1"/>
          </p:cNvSpPr>
          <p:nvPr>
            <p:ph type="title"/>
          </p:nvPr>
        </p:nvSpPr>
        <p:spPr/>
        <p:txBody>
          <a:bodyPr/>
          <a:lstStyle/>
          <a:p>
            <a:r>
              <a:rPr lang="en-GB" altLang="en-US" sz="3600" b="1" dirty="0"/>
              <a:t>The fragility of technology in health and social care</a:t>
            </a:r>
          </a:p>
        </p:txBody>
      </p:sp>
      <p:sp>
        <p:nvSpPr>
          <p:cNvPr id="22531" name="Content Placeholder 1">
            <a:extLst>
              <a:ext uri="{FF2B5EF4-FFF2-40B4-BE49-F238E27FC236}">
                <a16:creationId xmlns:a16="http://schemas.microsoft.com/office/drawing/2014/main" id="{C09502C9-833B-5A93-A26F-07E0F2BC0954}"/>
              </a:ext>
            </a:extLst>
          </p:cNvPr>
          <p:cNvSpPr>
            <a:spLocks noGrp="1" noChangeArrowheads="1"/>
          </p:cNvSpPr>
          <p:nvPr>
            <p:ph idx="1"/>
          </p:nvPr>
        </p:nvSpPr>
        <p:spPr>
          <a:xfrm>
            <a:off x="457200" y="1600200"/>
            <a:ext cx="8229600" cy="3916363"/>
          </a:xfrm>
        </p:spPr>
        <p:txBody>
          <a:bodyPr/>
          <a:lstStyle/>
          <a:p>
            <a:r>
              <a:rPr lang="en-GB" altLang="en-US" sz="2400" dirty="0"/>
              <a:t>The fragility of technology in health and social care refers to the challenges and risks associated with implementing digital solutions in these sectors. </a:t>
            </a:r>
          </a:p>
          <a:p>
            <a:r>
              <a:rPr lang="en-GB" altLang="en-US" sz="2400" dirty="0"/>
              <a:t>Key barriers include workforce constraints, tight budgets, attitudes towards risk, and relationships between care providers and stakeholders. </a:t>
            </a:r>
          </a:p>
          <a:p>
            <a:r>
              <a:rPr lang="en-GB" altLang="en-US" sz="2400" dirty="0"/>
              <a:t>There is also concern about uneven spread of technology, low-quality evidence stifling uptake, and issues with trust in how patient data is used.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34B1A50D-8A2C-02CF-0CA2-E40C68ACE052}"/>
              </a:ext>
            </a:extLst>
          </p:cNvPr>
          <p:cNvSpPr>
            <a:spLocks noGrp="1" noChangeArrowheads="1"/>
          </p:cNvSpPr>
          <p:nvPr>
            <p:ph type="title"/>
          </p:nvPr>
        </p:nvSpPr>
        <p:spPr>
          <a:xfrm>
            <a:off x="457200" y="273050"/>
            <a:ext cx="8229600" cy="1143000"/>
          </a:xfrm>
        </p:spPr>
        <p:txBody>
          <a:bodyPr/>
          <a:lstStyle/>
          <a:p>
            <a:r>
              <a:rPr lang="en-GB" altLang="en-US" sz="3600" b="1" dirty="0"/>
              <a:t>Anti-fragility: In health and social care employment</a:t>
            </a:r>
          </a:p>
        </p:txBody>
      </p:sp>
      <p:sp>
        <p:nvSpPr>
          <p:cNvPr id="23555" name="Content Placeholder 1">
            <a:extLst>
              <a:ext uri="{FF2B5EF4-FFF2-40B4-BE49-F238E27FC236}">
                <a16:creationId xmlns:a16="http://schemas.microsoft.com/office/drawing/2014/main" id="{7AC5CEA0-04F5-8124-E93F-A42636A5BE6D}"/>
              </a:ext>
            </a:extLst>
          </p:cNvPr>
          <p:cNvSpPr>
            <a:spLocks noGrp="1" noChangeArrowheads="1"/>
          </p:cNvSpPr>
          <p:nvPr>
            <p:ph idx="1"/>
          </p:nvPr>
        </p:nvSpPr>
        <p:spPr>
          <a:xfrm>
            <a:off x="464046" y="1686718"/>
            <a:ext cx="7931224" cy="3484563"/>
          </a:xfrm>
        </p:spPr>
        <p:txBody>
          <a:bodyPr/>
          <a:lstStyle/>
          <a:p>
            <a:r>
              <a:rPr lang="en-GB" altLang="en-US" sz="2400" dirty="0"/>
              <a:t>Anti-fragility is a concept that refers to systems that flourish and grow when exposed to instability, uncertainty, and stressors. </a:t>
            </a:r>
          </a:p>
          <a:p>
            <a:endParaRPr lang="en-GB" altLang="en-US" sz="2400" dirty="0"/>
          </a:p>
          <a:p>
            <a:r>
              <a:rPr lang="en-GB" altLang="en-US" sz="2400" dirty="0"/>
              <a:t>In the context of health and social care employment, this could mean creating work environments that not only survive unpredictable challenges but also benefit from them, leading to improved resilience and adaptability among workers.</a:t>
            </a:r>
          </a:p>
        </p:txBody>
      </p:sp>
      <p:sp>
        <p:nvSpPr>
          <p:cNvPr id="23556" name="TextBox 2">
            <a:extLst>
              <a:ext uri="{FF2B5EF4-FFF2-40B4-BE49-F238E27FC236}">
                <a16:creationId xmlns:a16="http://schemas.microsoft.com/office/drawing/2014/main" id="{7DC2E323-E84B-8381-B1CE-52F2CE2EB5F2}"/>
              </a:ext>
            </a:extLst>
          </p:cNvPr>
          <p:cNvSpPr txBox="1">
            <a:spLocks noChangeArrowheads="1"/>
          </p:cNvSpPr>
          <p:nvPr/>
        </p:nvSpPr>
        <p:spPr bwMode="auto">
          <a:xfrm>
            <a:off x="5580063" y="5073650"/>
            <a:ext cx="33845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algn="r"/>
            <a:r>
              <a:rPr lang="en-GB" altLang="en-US" dirty="0"/>
              <a:t>(Larsson and Tacking, 2023)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07F76D44-D233-93F6-CF98-69020088C206}"/>
              </a:ext>
            </a:extLst>
          </p:cNvPr>
          <p:cNvSpPr>
            <a:spLocks noGrp="1" noChangeArrowheads="1"/>
          </p:cNvSpPr>
          <p:nvPr>
            <p:ph type="title"/>
          </p:nvPr>
        </p:nvSpPr>
        <p:spPr>
          <a:xfrm>
            <a:off x="457199" y="104835"/>
            <a:ext cx="8229600" cy="1143000"/>
          </a:xfrm>
        </p:spPr>
        <p:txBody>
          <a:bodyPr/>
          <a:lstStyle/>
          <a:p>
            <a:r>
              <a:rPr lang="en-GB" altLang="en-US" b="1" dirty="0"/>
              <a:t>What is Antifragile thinking </a:t>
            </a:r>
          </a:p>
        </p:txBody>
      </p:sp>
      <p:pic>
        <p:nvPicPr>
          <p:cNvPr id="3" name="Picture 2">
            <a:extLst>
              <a:ext uri="{FF2B5EF4-FFF2-40B4-BE49-F238E27FC236}">
                <a16:creationId xmlns:a16="http://schemas.microsoft.com/office/drawing/2014/main" id="{95DE109B-B1BC-BBE5-F668-A597362FC905}"/>
              </a:ext>
            </a:extLst>
          </p:cNvPr>
          <p:cNvPicPr>
            <a:picLocks noChangeAspect="1"/>
          </p:cNvPicPr>
          <p:nvPr/>
        </p:nvPicPr>
        <p:blipFill>
          <a:blip r:embed="rId2"/>
          <a:stretch>
            <a:fillRect/>
          </a:stretch>
        </p:blipFill>
        <p:spPr>
          <a:xfrm>
            <a:off x="300060" y="1247835"/>
            <a:ext cx="8543879" cy="436233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27B47C0-A84B-5DBA-378A-B89D9666FFDD}"/>
              </a:ext>
            </a:extLst>
          </p:cNvPr>
          <p:cNvSpPr>
            <a:spLocks noGrp="1" noChangeArrowheads="1"/>
          </p:cNvSpPr>
          <p:nvPr>
            <p:ph type="title"/>
          </p:nvPr>
        </p:nvSpPr>
        <p:spPr>
          <a:xfrm>
            <a:off x="457200" y="274638"/>
            <a:ext cx="8229600" cy="417512"/>
          </a:xfrm>
        </p:spPr>
        <p:txBody>
          <a:bodyPr/>
          <a:lstStyle/>
          <a:p>
            <a:r>
              <a:rPr lang="en-GB" altLang="en-US"/>
              <a:t>Individual task </a:t>
            </a:r>
          </a:p>
        </p:txBody>
      </p:sp>
      <p:sp>
        <p:nvSpPr>
          <p:cNvPr id="2" name="TextBox 1">
            <a:extLst>
              <a:ext uri="{FF2B5EF4-FFF2-40B4-BE49-F238E27FC236}">
                <a16:creationId xmlns:a16="http://schemas.microsoft.com/office/drawing/2014/main" id="{25637154-E596-C81E-28C3-B0DDE5B4A7B3}"/>
              </a:ext>
            </a:extLst>
          </p:cNvPr>
          <p:cNvSpPr txBox="1"/>
          <p:nvPr/>
        </p:nvSpPr>
        <p:spPr>
          <a:xfrm>
            <a:off x="685179" y="4479064"/>
            <a:ext cx="8313613" cy="1077218"/>
          </a:xfrm>
          <a:prstGeom prst="rect">
            <a:avLst/>
          </a:prstGeom>
          <a:noFill/>
        </p:spPr>
        <p:txBody>
          <a:bodyPr wrap="square">
            <a:spAutoFit/>
          </a:bodyPr>
          <a:lstStyle/>
          <a:p>
            <a:pPr>
              <a:defRPr/>
            </a:pPr>
            <a:r>
              <a:rPr lang="en-GB" sz="3200" dirty="0">
                <a:solidFill>
                  <a:srgbClr val="0070C0"/>
                </a:solidFill>
              </a:rPr>
              <a:t>Write your answer in this week’s Forum on Moodle.</a:t>
            </a:r>
          </a:p>
        </p:txBody>
      </p:sp>
      <p:pic>
        <p:nvPicPr>
          <p:cNvPr id="5" name="Picture 4">
            <a:extLst>
              <a:ext uri="{FF2B5EF4-FFF2-40B4-BE49-F238E27FC236}">
                <a16:creationId xmlns:a16="http://schemas.microsoft.com/office/drawing/2014/main" id="{DD0837B0-76AF-887D-38BB-337CAE451D8D}"/>
              </a:ext>
            </a:extLst>
          </p:cNvPr>
          <p:cNvPicPr>
            <a:picLocks noChangeAspect="1"/>
          </p:cNvPicPr>
          <p:nvPr/>
        </p:nvPicPr>
        <p:blipFill>
          <a:blip r:embed="rId2"/>
          <a:stretch>
            <a:fillRect/>
          </a:stretch>
        </p:blipFill>
        <p:spPr>
          <a:xfrm>
            <a:off x="228162" y="1196752"/>
            <a:ext cx="8736325" cy="278001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06E38C97-AAF9-4B5E-985E-8E56A831FD09}"/>
              </a:ext>
            </a:extLst>
          </p:cNvPr>
          <p:cNvSpPr>
            <a:spLocks noGrp="1" noChangeArrowheads="1"/>
          </p:cNvSpPr>
          <p:nvPr>
            <p:ph type="title"/>
          </p:nvPr>
        </p:nvSpPr>
        <p:spPr>
          <a:xfrm>
            <a:off x="457200" y="30382"/>
            <a:ext cx="8229600" cy="1598418"/>
          </a:xfrm>
        </p:spPr>
        <p:txBody>
          <a:bodyPr/>
          <a:lstStyle/>
          <a:p>
            <a:r>
              <a:rPr lang="en-GB" altLang="en-US" sz="4000" b="1" dirty="0"/>
              <a:t>What is social learning theory?</a:t>
            </a:r>
          </a:p>
        </p:txBody>
      </p:sp>
      <p:sp>
        <p:nvSpPr>
          <p:cNvPr id="26627" name="Content Placeholder 2">
            <a:extLst>
              <a:ext uri="{FF2B5EF4-FFF2-40B4-BE49-F238E27FC236}">
                <a16:creationId xmlns:a16="http://schemas.microsoft.com/office/drawing/2014/main" id="{A4092117-C601-B02D-B7EC-AC500401BD2E}"/>
              </a:ext>
            </a:extLst>
          </p:cNvPr>
          <p:cNvSpPr>
            <a:spLocks noGrp="1" noChangeArrowheads="1"/>
          </p:cNvSpPr>
          <p:nvPr>
            <p:ph idx="1"/>
          </p:nvPr>
        </p:nvSpPr>
        <p:spPr>
          <a:xfrm>
            <a:off x="899592" y="1772816"/>
            <a:ext cx="7532910" cy="3168352"/>
          </a:xfrm>
        </p:spPr>
        <p:txBody>
          <a:bodyPr/>
          <a:lstStyle/>
          <a:p>
            <a:pPr marL="0" indent="0">
              <a:buNone/>
            </a:pPr>
            <a:r>
              <a:rPr lang="en-GB" altLang="en-US" dirty="0"/>
              <a:t>Social learning theory, proposed by Albert Bandura, emphasises the importance of observing, modelling, and copying the behaviours, attitudes, and emotional reactions of others. </a:t>
            </a:r>
          </a:p>
        </p:txBody>
      </p:sp>
      <p:sp>
        <p:nvSpPr>
          <p:cNvPr id="26628" name="TextBox 2">
            <a:extLst>
              <a:ext uri="{FF2B5EF4-FFF2-40B4-BE49-F238E27FC236}">
                <a16:creationId xmlns:a16="http://schemas.microsoft.com/office/drawing/2014/main" id="{C419CBDA-F970-A3FE-2A4D-E5581CC37518}"/>
              </a:ext>
            </a:extLst>
          </p:cNvPr>
          <p:cNvSpPr txBox="1">
            <a:spLocks noChangeArrowheads="1"/>
          </p:cNvSpPr>
          <p:nvPr/>
        </p:nvSpPr>
        <p:spPr bwMode="auto">
          <a:xfrm>
            <a:off x="6300192" y="5373216"/>
            <a:ext cx="266382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algn="r"/>
            <a:r>
              <a:rPr lang="en-GB" altLang="en-US" sz="1400" dirty="0"/>
              <a:t>(Pratt, et al., 2010)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06E38C97-AAF9-4B5E-985E-8E56A831FD09}"/>
              </a:ext>
            </a:extLst>
          </p:cNvPr>
          <p:cNvSpPr>
            <a:spLocks noGrp="1" noChangeArrowheads="1"/>
          </p:cNvSpPr>
          <p:nvPr>
            <p:ph type="title"/>
          </p:nvPr>
        </p:nvSpPr>
        <p:spPr>
          <a:xfrm>
            <a:off x="457200" y="274638"/>
            <a:ext cx="8229600" cy="1066130"/>
          </a:xfrm>
        </p:spPr>
        <p:txBody>
          <a:bodyPr/>
          <a:lstStyle/>
          <a:p>
            <a:r>
              <a:rPr lang="en-GB" altLang="en-US" sz="4000" b="1" dirty="0"/>
              <a:t>What is social learning theory?</a:t>
            </a:r>
          </a:p>
        </p:txBody>
      </p:sp>
      <p:sp>
        <p:nvSpPr>
          <p:cNvPr id="26627" name="Content Placeholder 2">
            <a:extLst>
              <a:ext uri="{FF2B5EF4-FFF2-40B4-BE49-F238E27FC236}">
                <a16:creationId xmlns:a16="http://schemas.microsoft.com/office/drawing/2014/main" id="{A4092117-C601-B02D-B7EC-AC500401BD2E}"/>
              </a:ext>
            </a:extLst>
          </p:cNvPr>
          <p:cNvSpPr>
            <a:spLocks noGrp="1" noChangeArrowheads="1"/>
          </p:cNvSpPr>
          <p:nvPr>
            <p:ph idx="1"/>
          </p:nvPr>
        </p:nvSpPr>
        <p:spPr>
          <a:xfrm>
            <a:off x="395536" y="1598472"/>
            <a:ext cx="3385071" cy="3982392"/>
          </a:xfrm>
        </p:spPr>
        <p:txBody>
          <a:bodyPr/>
          <a:lstStyle/>
          <a:p>
            <a:pPr marL="0" indent="0">
              <a:buNone/>
            </a:pPr>
            <a:r>
              <a:rPr lang="en-GB" altLang="en-US" sz="2400" dirty="0"/>
              <a:t>Social learning theory considers how both environmental and cognitive factors interact to influence human learning and behaviour.</a:t>
            </a:r>
          </a:p>
        </p:txBody>
      </p:sp>
      <p:pic>
        <p:nvPicPr>
          <p:cNvPr id="26629" name="Picture 3">
            <a:extLst>
              <a:ext uri="{FF2B5EF4-FFF2-40B4-BE49-F238E27FC236}">
                <a16:creationId xmlns:a16="http://schemas.microsoft.com/office/drawing/2014/main" id="{4EEB56D3-7101-5527-6A96-6E3DC76B09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3928" y="1586142"/>
            <a:ext cx="5075883" cy="3808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2">
            <a:extLst>
              <a:ext uri="{FF2B5EF4-FFF2-40B4-BE49-F238E27FC236}">
                <a16:creationId xmlns:a16="http://schemas.microsoft.com/office/drawing/2014/main" id="{FDD1C48A-5FBB-71EF-09C6-F586B9430C58}"/>
              </a:ext>
            </a:extLst>
          </p:cNvPr>
          <p:cNvSpPr txBox="1">
            <a:spLocks noChangeArrowheads="1"/>
          </p:cNvSpPr>
          <p:nvPr/>
        </p:nvSpPr>
        <p:spPr bwMode="auto">
          <a:xfrm>
            <a:off x="6300192" y="5373216"/>
            <a:ext cx="266382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algn="r"/>
            <a:r>
              <a:rPr lang="en-GB" altLang="en-US" sz="1400" dirty="0"/>
              <a:t>(Pratt, et al., 2010) </a:t>
            </a:r>
          </a:p>
        </p:txBody>
      </p:sp>
    </p:spTree>
    <p:extLst>
      <p:ext uri="{BB962C8B-B14F-4D97-AF65-F5344CB8AC3E}">
        <p14:creationId xmlns:p14="http://schemas.microsoft.com/office/powerpoint/2010/main" val="1072501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B32B7473-2EE7-C43A-5693-36169048A392}"/>
              </a:ext>
            </a:extLst>
          </p:cNvPr>
          <p:cNvSpPr>
            <a:spLocks noGrp="1" noChangeArrowheads="1"/>
          </p:cNvSpPr>
          <p:nvPr>
            <p:ph type="title"/>
          </p:nvPr>
        </p:nvSpPr>
        <p:spPr/>
        <p:txBody>
          <a:bodyPr/>
          <a:lstStyle/>
          <a:p>
            <a:r>
              <a:rPr lang="en-GB" altLang="en-US" sz="3600" b="1"/>
              <a:t>Social learning theory and role models</a:t>
            </a:r>
          </a:p>
        </p:txBody>
      </p:sp>
      <p:pic>
        <p:nvPicPr>
          <p:cNvPr id="5" name="Picture 4">
            <a:extLst>
              <a:ext uri="{FF2B5EF4-FFF2-40B4-BE49-F238E27FC236}">
                <a16:creationId xmlns:a16="http://schemas.microsoft.com/office/drawing/2014/main" id="{D9168B54-7515-A233-3511-13F59FB1BA8F}"/>
              </a:ext>
            </a:extLst>
          </p:cNvPr>
          <p:cNvPicPr>
            <a:picLocks noChangeAspect="1"/>
          </p:cNvPicPr>
          <p:nvPr/>
        </p:nvPicPr>
        <p:blipFill>
          <a:blip r:embed="rId2"/>
          <a:stretch>
            <a:fillRect/>
          </a:stretch>
        </p:blipFill>
        <p:spPr>
          <a:xfrm>
            <a:off x="4450505" y="2060848"/>
            <a:ext cx="4561583" cy="3296457"/>
          </a:xfrm>
          <a:prstGeom prst="rect">
            <a:avLst/>
          </a:prstGeom>
        </p:spPr>
      </p:pic>
      <p:pic>
        <p:nvPicPr>
          <p:cNvPr id="6" name="Picture 5">
            <a:extLst>
              <a:ext uri="{FF2B5EF4-FFF2-40B4-BE49-F238E27FC236}">
                <a16:creationId xmlns:a16="http://schemas.microsoft.com/office/drawing/2014/main" id="{2B6E5CBD-6704-064E-7D2A-0F9F9B87526D}"/>
              </a:ext>
            </a:extLst>
          </p:cNvPr>
          <p:cNvPicPr>
            <a:picLocks noChangeAspect="1"/>
          </p:cNvPicPr>
          <p:nvPr/>
        </p:nvPicPr>
        <p:blipFill>
          <a:blip r:embed="rId3"/>
          <a:stretch>
            <a:fillRect/>
          </a:stretch>
        </p:blipFill>
        <p:spPr>
          <a:xfrm>
            <a:off x="107504" y="1355400"/>
            <a:ext cx="5536194" cy="2155378"/>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B0B49418-F3D6-21B9-64B1-9D1CAD83B132}"/>
              </a:ext>
            </a:extLst>
          </p:cNvPr>
          <p:cNvSpPr>
            <a:spLocks noGrp="1" noChangeArrowheads="1"/>
          </p:cNvSpPr>
          <p:nvPr>
            <p:ph type="title"/>
          </p:nvPr>
        </p:nvSpPr>
        <p:spPr/>
        <p:txBody>
          <a:bodyPr/>
          <a:lstStyle/>
          <a:p>
            <a:r>
              <a:rPr lang="en-GB" altLang="en-US" b="1"/>
              <a:t>Mentoring</a:t>
            </a:r>
          </a:p>
        </p:txBody>
      </p:sp>
      <p:pic>
        <p:nvPicPr>
          <p:cNvPr id="3" name="Picture 2">
            <a:extLst>
              <a:ext uri="{FF2B5EF4-FFF2-40B4-BE49-F238E27FC236}">
                <a16:creationId xmlns:a16="http://schemas.microsoft.com/office/drawing/2014/main" id="{A74953C9-4C5B-D155-6A86-FE3AB0D387C7}"/>
              </a:ext>
            </a:extLst>
          </p:cNvPr>
          <p:cNvPicPr>
            <a:picLocks noChangeAspect="1"/>
          </p:cNvPicPr>
          <p:nvPr/>
        </p:nvPicPr>
        <p:blipFill>
          <a:blip r:embed="rId2"/>
          <a:stretch>
            <a:fillRect/>
          </a:stretch>
        </p:blipFill>
        <p:spPr>
          <a:xfrm>
            <a:off x="603593" y="1707154"/>
            <a:ext cx="7936813" cy="3443691"/>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0355A96D-93AA-3611-F313-5A4BDA0F77C9}"/>
              </a:ext>
            </a:extLst>
          </p:cNvPr>
          <p:cNvSpPr>
            <a:spLocks noGrp="1" noChangeArrowheads="1"/>
          </p:cNvSpPr>
          <p:nvPr>
            <p:ph type="title"/>
          </p:nvPr>
        </p:nvSpPr>
        <p:spPr/>
        <p:txBody>
          <a:bodyPr/>
          <a:lstStyle/>
          <a:p>
            <a:r>
              <a:rPr lang="en-GB" altLang="en-US" b="1" dirty="0"/>
              <a:t>Discuss in Pairs </a:t>
            </a:r>
          </a:p>
        </p:txBody>
      </p:sp>
      <p:sp>
        <p:nvSpPr>
          <p:cNvPr id="3" name="Content Placeholder 2">
            <a:extLst>
              <a:ext uri="{FF2B5EF4-FFF2-40B4-BE49-F238E27FC236}">
                <a16:creationId xmlns:a16="http://schemas.microsoft.com/office/drawing/2014/main" id="{8002CA82-5440-F7AF-3C1B-94EA11560958}"/>
              </a:ext>
            </a:extLst>
          </p:cNvPr>
          <p:cNvSpPr>
            <a:spLocks noGrp="1"/>
          </p:cNvSpPr>
          <p:nvPr>
            <p:ph idx="1"/>
          </p:nvPr>
        </p:nvSpPr>
        <p:spPr>
          <a:xfrm>
            <a:off x="457200" y="1600200"/>
            <a:ext cx="8229600" cy="3916363"/>
          </a:xfrm>
        </p:spPr>
        <p:txBody>
          <a:bodyPr/>
          <a:lstStyle/>
          <a:p>
            <a:pPr>
              <a:defRPr/>
            </a:pPr>
            <a:r>
              <a:rPr lang="en-GB" dirty="0"/>
              <a:t>Why do you think mentoring is important in health and social care?</a:t>
            </a:r>
          </a:p>
          <a:p>
            <a:pPr>
              <a:defRPr/>
            </a:pPr>
            <a:r>
              <a:rPr lang="en-GB" dirty="0"/>
              <a:t>Any examples?</a:t>
            </a:r>
          </a:p>
          <a:p>
            <a:pPr>
              <a:defRPr/>
            </a:pPr>
            <a:endParaRPr lang="en-GB" dirty="0"/>
          </a:p>
          <a:p>
            <a:pPr marL="0" indent="0">
              <a:buFont typeface="Arial" panose="020B0604020202020204" pitchFamily="34" charset="0"/>
              <a:buNone/>
              <a:defRPr/>
            </a:pPr>
            <a:r>
              <a:rPr lang="en-GB" dirty="0">
                <a:solidFill>
                  <a:srgbClr val="0070C0"/>
                </a:solidFill>
              </a:rPr>
              <a:t>Write your answer in this week’s Forum on Moodle. </a:t>
            </a:r>
          </a:p>
          <a:p>
            <a:pPr>
              <a:defRPr/>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1154244D-9494-BED4-F12E-62399808A54C}"/>
              </a:ext>
            </a:extLst>
          </p:cNvPr>
          <p:cNvSpPr>
            <a:spLocks noGrp="1" noChangeArrowheads="1"/>
          </p:cNvSpPr>
          <p:nvPr>
            <p:ph type="title"/>
          </p:nvPr>
        </p:nvSpPr>
        <p:spPr>
          <a:xfrm>
            <a:off x="457200" y="274638"/>
            <a:ext cx="8229600" cy="633412"/>
          </a:xfrm>
        </p:spPr>
        <p:txBody>
          <a:bodyPr/>
          <a:lstStyle/>
          <a:p>
            <a:r>
              <a:rPr lang="en-GB" altLang="en-US" sz="3600" b="1"/>
              <a:t>Importance of mentoring</a:t>
            </a:r>
          </a:p>
        </p:txBody>
      </p:sp>
      <p:sp>
        <p:nvSpPr>
          <p:cNvPr id="2" name="Content Placeholder 1">
            <a:extLst>
              <a:ext uri="{FF2B5EF4-FFF2-40B4-BE49-F238E27FC236}">
                <a16:creationId xmlns:a16="http://schemas.microsoft.com/office/drawing/2014/main" id="{9CF78EC5-6E30-2D63-E9ED-13E06F7C76E8}"/>
              </a:ext>
            </a:extLst>
          </p:cNvPr>
          <p:cNvSpPr>
            <a:spLocks noGrp="1"/>
          </p:cNvSpPr>
          <p:nvPr>
            <p:ph idx="1"/>
          </p:nvPr>
        </p:nvSpPr>
        <p:spPr>
          <a:xfrm>
            <a:off x="457200" y="996950"/>
            <a:ext cx="8229600" cy="3917950"/>
          </a:xfrm>
        </p:spPr>
        <p:txBody>
          <a:bodyPr/>
          <a:lstStyle/>
          <a:p>
            <a:pPr marL="0" indent="0">
              <a:buFont typeface="Arial" panose="020B0604020202020204" pitchFamily="34" charset="0"/>
              <a:buNone/>
              <a:defRPr/>
            </a:pPr>
            <a:r>
              <a:rPr lang="en-GB" sz="2800" dirty="0"/>
              <a:t>Mentoring can benefit both the mentors and the mentees in various ways, such as:</a:t>
            </a:r>
          </a:p>
          <a:p>
            <a:pPr>
              <a:defRPr/>
            </a:pPr>
            <a:r>
              <a:rPr lang="en-GB" sz="2800" dirty="0"/>
              <a:t>Boosting interpersonal skills</a:t>
            </a:r>
          </a:p>
          <a:p>
            <a:pPr>
              <a:defRPr/>
            </a:pPr>
            <a:r>
              <a:rPr lang="en-GB" sz="2800" dirty="0"/>
              <a:t>Strengthening knowledge</a:t>
            </a:r>
          </a:p>
          <a:p>
            <a:pPr>
              <a:defRPr/>
            </a:pPr>
            <a:r>
              <a:rPr lang="en-GB" sz="2800" dirty="0"/>
              <a:t>Expanding network</a:t>
            </a:r>
          </a:p>
          <a:p>
            <a:pPr>
              <a:defRPr/>
            </a:pPr>
            <a:r>
              <a:rPr lang="en-GB" sz="2800" dirty="0"/>
              <a:t>Receiving recognition</a:t>
            </a:r>
          </a:p>
          <a:p>
            <a:pPr>
              <a:defRPr/>
            </a:pPr>
            <a:r>
              <a:rPr lang="en-GB" sz="2800" dirty="0"/>
              <a:t>Establishing leadership skills</a:t>
            </a:r>
          </a:p>
          <a:p>
            <a:pPr>
              <a:defRPr/>
            </a:pPr>
            <a:r>
              <a:rPr lang="en-GB" sz="2800" dirty="0"/>
              <a:t>Adding to qualifications</a:t>
            </a:r>
          </a:p>
        </p:txBody>
      </p:sp>
      <p:sp>
        <p:nvSpPr>
          <p:cNvPr id="30724" name="TextBox 3">
            <a:extLst>
              <a:ext uri="{FF2B5EF4-FFF2-40B4-BE49-F238E27FC236}">
                <a16:creationId xmlns:a16="http://schemas.microsoft.com/office/drawing/2014/main" id="{3D3F528A-049E-15F7-CE4C-4033D08136AE}"/>
              </a:ext>
            </a:extLst>
          </p:cNvPr>
          <p:cNvSpPr txBox="1">
            <a:spLocks noChangeArrowheads="1"/>
          </p:cNvSpPr>
          <p:nvPr/>
        </p:nvSpPr>
        <p:spPr bwMode="auto">
          <a:xfrm>
            <a:off x="5292080" y="5229200"/>
            <a:ext cx="35433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algn="r"/>
            <a:r>
              <a:rPr lang="en-GB" altLang="en-US" sz="1400" dirty="0"/>
              <a:t>(Whiting and de </a:t>
            </a:r>
            <a:r>
              <a:rPr lang="en-GB" altLang="en-US" sz="1400" dirty="0" err="1"/>
              <a:t>Janasz</a:t>
            </a:r>
            <a:r>
              <a:rPr lang="en-GB" altLang="en-US" sz="1400" dirty="0"/>
              <a:t>, 2004)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ED35E10F-AC9B-0D6A-6959-6C3EEE0E7C0B}"/>
              </a:ext>
            </a:extLst>
          </p:cNvPr>
          <p:cNvSpPr>
            <a:spLocks noGrp="1" noChangeArrowheads="1"/>
          </p:cNvSpPr>
          <p:nvPr>
            <p:ph type="title"/>
          </p:nvPr>
        </p:nvSpPr>
        <p:spPr>
          <a:xfrm>
            <a:off x="457200" y="274638"/>
            <a:ext cx="8229600" cy="850106"/>
          </a:xfrm>
        </p:spPr>
        <p:txBody>
          <a:bodyPr/>
          <a:lstStyle/>
          <a:p>
            <a:r>
              <a:rPr lang="en-GB" altLang="en-US" sz="4000" b="1" dirty="0"/>
              <a:t>Why you need a career mentor</a:t>
            </a:r>
          </a:p>
        </p:txBody>
      </p:sp>
      <p:pic>
        <p:nvPicPr>
          <p:cNvPr id="4" name="Picture 3">
            <a:extLst>
              <a:ext uri="{FF2B5EF4-FFF2-40B4-BE49-F238E27FC236}">
                <a16:creationId xmlns:a16="http://schemas.microsoft.com/office/drawing/2014/main" id="{1D3310E5-47DD-3383-FD5E-55462632536D}"/>
              </a:ext>
            </a:extLst>
          </p:cNvPr>
          <p:cNvPicPr>
            <a:picLocks noChangeAspect="1"/>
          </p:cNvPicPr>
          <p:nvPr/>
        </p:nvPicPr>
        <p:blipFill>
          <a:blip r:embed="rId2"/>
          <a:stretch>
            <a:fillRect/>
          </a:stretch>
        </p:blipFill>
        <p:spPr>
          <a:xfrm>
            <a:off x="125760" y="1988840"/>
            <a:ext cx="8892480" cy="3051278"/>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E7FF03F1-D91E-6DC3-BA3C-8DA25E10998B}"/>
              </a:ext>
            </a:extLst>
          </p:cNvPr>
          <p:cNvSpPr>
            <a:spLocks noGrp="1" noChangeArrowheads="1"/>
          </p:cNvSpPr>
          <p:nvPr>
            <p:ph type="title"/>
          </p:nvPr>
        </p:nvSpPr>
        <p:spPr>
          <a:xfrm>
            <a:off x="457200" y="274638"/>
            <a:ext cx="8229600" cy="994122"/>
          </a:xfrm>
        </p:spPr>
        <p:txBody>
          <a:bodyPr/>
          <a:lstStyle/>
          <a:p>
            <a:r>
              <a:rPr lang="en-GB" altLang="en-US" sz="4000" b="1" dirty="0"/>
              <a:t>Why you need a career mentor</a:t>
            </a:r>
          </a:p>
        </p:txBody>
      </p:sp>
      <p:pic>
        <p:nvPicPr>
          <p:cNvPr id="4" name="Picture 3">
            <a:extLst>
              <a:ext uri="{FF2B5EF4-FFF2-40B4-BE49-F238E27FC236}">
                <a16:creationId xmlns:a16="http://schemas.microsoft.com/office/drawing/2014/main" id="{264F863A-8BBC-CE86-546B-2E63D97CA418}"/>
              </a:ext>
            </a:extLst>
          </p:cNvPr>
          <p:cNvPicPr>
            <a:picLocks noChangeAspect="1"/>
          </p:cNvPicPr>
          <p:nvPr/>
        </p:nvPicPr>
        <p:blipFill>
          <a:blip r:embed="rId2"/>
          <a:stretch>
            <a:fillRect/>
          </a:stretch>
        </p:blipFill>
        <p:spPr>
          <a:xfrm>
            <a:off x="91765" y="2132856"/>
            <a:ext cx="8959356" cy="2848056"/>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B2775451-9F53-3D48-AB32-53BFF9F7D11F}"/>
              </a:ext>
            </a:extLst>
          </p:cNvPr>
          <p:cNvSpPr>
            <a:spLocks noGrp="1" noChangeArrowheads="1"/>
          </p:cNvSpPr>
          <p:nvPr>
            <p:ph type="title"/>
          </p:nvPr>
        </p:nvSpPr>
        <p:spPr/>
        <p:txBody>
          <a:bodyPr/>
          <a:lstStyle/>
          <a:p>
            <a:r>
              <a:rPr lang="en-GB" altLang="en-US" sz="4000" b="1" dirty="0"/>
              <a:t>Why you need a career mentor</a:t>
            </a:r>
          </a:p>
        </p:txBody>
      </p:sp>
      <p:pic>
        <p:nvPicPr>
          <p:cNvPr id="3" name="Picture 2">
            <a:extLst>
              <a:ext uri="{FF2B5EF4-FFF2-40B4-BE49-F238E27FC236}">
                <a16:creationId xmlns:a16="http://schemas.microsoft.com/office/drawing/2014/main" id="{5099B509-968A-5732-CD78-39FE327AC116}"/>
              </a:ext>
            </a:extLst>
          </p:cNvPr>
          <p:cNvPicPr>
            <a:picLocks noChangeAspect="1"/>
          </p:cNvPicPr>
          <p:nvPr/>
        </p:nvPicPr>
        <p:blipFill>
          <a:blip r:embed="rId2"/>
          <a:stretch>
            <a:fillRect/>
          </a:stretch>
        </p:blipFill>
        <p:spPr>
          <a:xfrm>
            <a:off x="115127" y="1979292"/>
            <a:ext cx="8913745" cy="2899415"/>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9AD70194-C2D9-E3F4-F3CB-92306770C750}"/>
              </a:ext>
            </a:extLst>
          </p:cNvPr>
          <p:cNvSpPr>
            <a:spLocks noGrp="1" noChangeArrowheads="1"/>
          </p:cNvSpPr>
          <p:nvPr>
            <p:ph type="title"/>
          </p:nvPr>
        </p:nvSpPr>
        <p:spPr>
          <a:xfrm>
            <a:off x="457200" y="188640"/>
            <a:ext cx="8229600" cy="1036612"/>
          </a:xfrm>
        </p:spPr>
        <p:txBody>
          <a:bodyPr/>
          <a:lstStyle/>
          <a:p>
            <a:r>
              <a:rPr lang="en-GB" altLang="en-US" sz="4000" b="1" dirty="0"/>
              <a:t>What are the benefits to the mentee?</a:t>
            </a:r>
          </a:p>
        </p:txBody>
      </p:sp>
      <p:sp>
        <p:nvSpPr>
          <p:cNvPr id="34819" name="Content Placeholder 3">
            <a:extLst>
              <a:ext uri="{FF2B5EF4-FFF2-40B4-BE49-F238E27FC236}">
                <a16:creationId xmlns:a16="http://schemas.microsoft.com/office/drawing/2014/main" id="{E719C23B-CE20-7837-F32F-EA3B2EA0944D}"/>
              </a:ext>
            </a:extLst>
          </p:cNvPr>
          <p:cNvSpPr>
            <a:spLocks noGrp="1" noChangeArrowheads="1"/>
          </p:cNvSpPr>
          <p:nvPr>
            <p:ph idx="1"/>
          </p:nvPr>
        </p:nvSpPr>
        <p:spPr>
          <a:xfrm>
            <a:off x="457200" y="1628800"/>
            <a:ext cx="8229600" cy="3917950"/>
          </a:xfrm>
        </p:spPr>
        <p:txBody>
          <a:bodyPr/>
          <a:lstStyle/>
          <a:p>
            <a:r>
              <a:rPr lang="en-GB" altLang="en-US" sz="2600" dirty="0"/>
              <a:t>Gain valuable advice</a:t>
            </a:r>
          </a:p>
          <a:p>
            <a:r>
              <a:rPr lang="en-GB" altLang="en-US" sz="2600" dirty="0"/>
              <a:t>Develop knowledge and skills </a:t>
            </a:r>
          </a:p>
          <a:p>
            <a:r>
              <a:rPr lang="en-GB" altLang="en-US" sz="2600" dirty="0"/>
              <a:t>Learn new perspective </a:t>
            </a:r>
          </a:p>
          <a:p>
            <a:r>
              <a:rPr lang="en-GB" altLang="en-US" sz="2600" dirty="0"/>
              <a:t>Build network</a:t>
            </a:r>
          </a:p>
          <a:p>
            <a:r>
              <a:rPr lang="en-GB" altLang="en-US" sz="2600" dirty="0"/>
              <a:t>Advance your career</a:t>
            </a:r>
          </a:p>
          <a:p>
            <a:r>
              <a:rPr lang="en-GB" altLang="en-US" sz="2600" dirty="0"/>
              <a:t>Increased productivity and better time management.</a:t>
            </a:r>
          </a:p>
          <a:p>
            <a:r>
              <a:rPr lang="en-GB" altLang="en-US" sz="2600" dirty="0"/>
              <a:t>More focused goals.</a:t>
            </a:r>
          </a:p>
          <a:p>
            <a:r>
              <a:rPr lang="en-GB" altLang="en-US" sz="2600" dirty="0"/>
              <a:t>Increased motivation. 				</a:t>
            </a:r>
          </a:p>
        </p:txBody>
      </p:sp>
      <p:sp>
        <p:nvSpPr>
          <p:cNvPr id="3" name="TextBox 2">
            <a:extLst>
              <a:ext uri="{FF2B5EF4-FFF2-40B4-BE49-F238E27FC236}">
                <a16:creationId xmlns:a16="http://schemas.microsoft.com/office/drawing/2014/main" id="{42B8DEB1-70D7-0862-9DB1-FE66B3CEE62D}"/>
              </a:ext>
            </a:extLst>
          </p:cNvPr>
          <p:cNvSpPr txBox="1"/>
          <p:nvPr/>
        </p:nvSpPr>
        <p:spPr>
          <a:xfrm>
            <a:off x="7164288" y="5362084"/>
            <a:ext cx="1781944" cy="369332"/>
          </a:xfrm>
          <a:prstGeom prst="rect">
            <a:avLst/>
          </a:prstGeom>
          <a:noFill/>
        </p:spPr>
        <p:txBody>
          <a:bodyPr wrap="square">
            <a:spAutoFit/>
          </a:bodyPr>
          <a:lstStyle/>
          <a:p>
            <a:pPr algn="r"/>
            <a:r>
              <a:rPr lang="en-GB" altLang="en-US" sz="1800" dirty="0"/>
              <a:t>(</a:t>
            </a:r>
            <a:r>
              <a:rPr lang="en-GB" altLang="en-US" sz="1800" dirty="0" err="1"/>
              <a:t>Klinge</a:t>
            </a:r>
            <a:r>
              <a:rPr lang="en-GB" altLang="en-US" sz="1800" dirty="0"/>
              <a:t>,  2015)</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96F8D45D-1691-2D20-6CDD-E07401ABEFCE}"/>
              </a:ext>
            </a:extLst>
          </p:cNvPr>
          <p:cNvSpPr>
            <a:spLocks noGrp="1" noChangeArrowheads="1"/>
          </p:cNvSpPr>
          <p:nvPr>
            <p:ph type="title"/>
          </p:nvPr>
        </p:nvSpPr>
        <p:spPr>
          <a:xfrm>
            <a:off x="457200" y="274638"/>
            <a:ext cx="8229600" cy="490537"/>
          </a:xfrm>
        </p:spPr>
        <p:txBody>
          <a:bodyPr/>
          <a:lstStyle/>
          <a:p>
            <a:r>
              <a:rPr lang="en-GB" altLang="en-US" sz="3600" b="1"/>
              <a:t>Individual task</a:t>
            </a:r>
          </a:p>
        </p:txBody>
      </p:sp>
      <p:sp>
        <p:nvSpPr>
          <p:cNvPr id="3" name="Content Placeholder 2">
            <a:extLst>
              <a:ext uri="{FF2B5EF4-FFF2-40B4-BE49-F238E27FC236}">
                <a16:creationId xmlns:a16="http://schemas.microsoft.com/office/drawing/2014/main" id="{4743614B-7585-C443-3D67-21DE255F47E7}"/>
              </a:ext>
            </a:extLst>
          </p:cNvPr>
          <p:cNvSpPr>
            <a:spLocks noGrp="1"/>
          </p:cNvSpPr>
          <p:nvPr>
            <p:ph idx="1"/>
          </p:nvPr>
        </p:nvSpPr>
        <p:spPr/>
        <p:txBody>
          <a:bodyPr/>
          <a:lstStyle/>
          <a:p>
            <a:r>
              <a:rPr lang="en-GB" dirty="0"/>
              <a:t>Reflect on how the benefits of having a mentor might help you to achieve your ambitions.</a:t>
            </a:r>
          </a:p>
          <a:p>
            <a:r>
              <a:rPr lang="en-GB" dirty="0"/>
              <a:t>Write about how your mentor or role model helped you to achieve a goal.</a:t>
            </a:r>
          </a:p>
          <a:p>
            <a:r>
              <a:rPr lang="en-GB" dirty="0"/>
              <a:t>Write your answer on this week’s Forum on Moodle.</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54C56891-59DE-663C-F65B-FDA7791F9A90}"/>
              </a:ext>
            </a:extLst>
          </p:cNvPr>
          <p:cNvSpPr>
            <a:spLocks noGrp="1" noChangeArrowheads="1"/>
          </p:cNvSpPr>
          <p:nvPr>
            <p:ph type="title"/>
          </p:nvPr>
        </p:nvSpPr>
        <p:spPr>
          <a:xfrm>
            <a:off x="457200" y="274638"/>
            <a:ext cx="8229600" cy="922114"/>
          </a:xfrm>
        </p:spPr>
        <p:txBody>
          <a:bodyPr/>
          <a:lstStyle/>
          <a:p>
            <a:r>
              <a:rPr lang="en-GB" altLang="en-US" sz="4000" b="1" dirty="0"/>
              <a:t>Who should I ask to be my mentor</a:t>
            </a:r>
          </a:p>
        </p:txBody>
      </p:sp>
      <p:pic>
        <p:nvPicPr>
          <p:cNvPr id="3" name="Picture 2">
            <a:extLst>
              <a:ext uri="{FF2B5EF4-FFF2-40B4-BE49-F238E27FC236}">
                <a16:creationId xmlns:a16="http://schemas.microsoft.com/office/drawing/2014/main" id="{DDAC8D1F-04F3-613D-EE09-B323B938B70D}"/>
              </a:ext>
            </a:extLst>
          </p:cNvPr>
          <p:cNvPicPr>
            <a:picLocks noChangeAspect="1"/>
          </p:cNvPicPr>
          <p:nvPr/>
        </p:nvPicPr>
        <p:blipFill>
          <a:blip r:embed="rId2"/>
          <a:stretch>
            <a:fillRect/>
          </a:stretch>
        </p:blipFill>
        <p:spPr>
          <a:xfrm>
            <a:off x="60868" y="1844824"/>
            <a:ext cx="9022264" cy="36004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8254FA27-2632-51B6-03FB-8EB1844A5128}"/>
              </a:ext>
            </a:extLst>
          </p:cNvPr>
          <p:cNvSpPr>
            <a:spLocks noGrp="1" noChangeArrowheads="1"/>
          </p:cNvSpPr>
          <p:nvPr>
            <p:ph type="title"/>
          </p:nvPr>
        </p:nvSpPr>
        <p:spPr/>
        <p:txBody>
          <a:bodyPr/>
          <a:lstStyle/>
          <a:p>
            <a:r>
              <a:rPr lang="en-GB" altLang="en-US" sz="4000" b="1" dirty="0"/>
              <a:t>Who should I ask to be my mentor</a:t>
            </a:r>
          </a:p>
        </p:txBody>
      </p:sp>
      <p:pic>
        <p:nvPicPr>
          <p:cNvPr id="3" name="Picture 2">
            <a:extLst>
              <a:ext uri="{FF2B5EF4-FFF2-40B4-BE49-F238E27FC236}">
                <a16:creationId xmlns:a16="http://schemas.microsoft.com/office/drawing/2014/main" id="{50C712DE-5F65-BDD0-0A06-D755523503BB}"/>
              </a:ext>
            </a:extLst>
          </p:cNvPr>
          <p:cNvPicPr>
            <a:picLocks noChangeAspect="1"/>
          </p:cNvPicPr>
          <p:nvPr/>
        </p:nvPicPr>
        <p:blipFill>
          <a:blip r:embed="rId2"/>
          <a:stretch>
            <a:fillRect/>
          </a:stretch>
        </p:blipFill>
        <p:spPr>
          <a:xfrm>
            <a:off x="181297" y="1844824"/>
            <a:ext cx="8781405" cy="3373693"/>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7645250D-BC98-33DD-0333-7165009AA953}"/>
              </a:ext>
            </a:extLst>
          </p:cNvPr>
          <p:cNvSpPr>
            <a:spLocks noGrp="1" noChangeArrowheads="1"/>
          </p:cNvSpPr>
          <p:nvPr>
            <p:ph type="title"/>
          </p:nvPr>
        </p:nvSpPr>
        <p:spPr>
          <a:xfrm>
            <a:off x="457200" y="274638"/>
            <a:ext cx="8229600" cy="994122"/>
          </a:xfrm>
        </p:spPr>
        <p:txBody>
          <a:bodyPr/>
          <a:lstStyle/>
          <a:p>
            <a:r>
              <a:rPr lang="en-GB" altLang="en-US" sz="4000" b="1" dirty="0"/>
              <a:t>Who should I ask to be my mentor</a:t>
            </a:r>
          </a:p>
        </p:txBody>
      </p:sp>
      <p:pic>
        <p:nvPicPr>
          <p:cNvPr id="3" name="Picture 2">
            <a:extLst>
              <a:ext uri="{FF2B5EF4-FFF2-40B4-BE49-F238E27FC236}">
                <a16:creationId xmlns:a16="http://schemas.microsoft.com/office/drawing/2014/main" id="{94BBC0C8-D821-5E65-2E2D-15E1B53C277F}"/>
              </a:ext>
            </a:extLst>
          </p:cNvPr>
          <p:cNvPicPr>
            <a:picLocks noChangeAspect="1"/>
          </p:cNvPicPr>
          <p:nvPr/>
        </p:nvPicPr>
        <p:blipFill>
          <a:blip r:embed="rId2"/>
          <a:stretch>
            <a:fillRect/>
          </a:stretch>
        </p:blipFill>
        <p:spPr>
          <a:xfrm>
            <a:off x="75463" y="1663969"/>
            <a:ext cx="8993073" cy="3530061"/>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9CF3D958-7B1B-4CB1-0567-9247B8582D52}"/>
              </a:ext>
            </a:extLst>
          </p:cNvPr>
          <p:cNvSpPr>
            <a:spLocks noGrp="1" noChangeArrowheads="1"/>
          </p:cNvSpPr>
          <p:nvPr>
            <p:ph type="title"/>
          </p:nvPr>
        </p:nvSpPr>
        <p:spPr>
          <a:xfrm>
            <a:off x="468313" y="136524"/>
            <a:ext cx="8505825" cy="1132235"/>
          </a:xfrm>
        </p:spPr>
        <p:txBody>
          <a:bodyPr/>
          <a:lstStyle/>
          <a:p>
            <a:r>
              <a:rPr lang="en-GB" altLang="en-US" sz="4000" b="1" dirty="0"/>
              <a:t>Where you can start to look for a mentor</a:t>
            </a:r>
          </a:p>
        </p:txBody>
      </p:sp>
      <p:pic>
        <p:nvPicPr>
          <p:cNvPr id="4" name="Picture 3">
            <a:extLst>
              <a:ext uri="{FF2B5EF4-FFF2-40B4-BE49-F238E27FC236}">
                <a16:creationId xmlns:a16="http://schemas.microsoft.com/office/drawing/2014/main" id="{45540257-8435-1FEC-1137-E433FD892E30}"/>
              </a:ext>
            </a:extLst>
          </p:cNvPr>
          <p:cNvPicPr>
            <a:picLocks noChangeAspect="1"/>
          </p:cNvPicPr>
          <p:nvPr/>
        </p:nvPicPr>
        <p:blipFill>
          <a:blip r:embed="rId2"/>
          <a:stretch>
            <a:fillRect/>
          </a:stretch>
        </p:blipFill>
        <p:spPr>
          <a:xfrm>
            <a:off x="133749" y="1704637"/>
            <a:ext cx="8876501" cy="3448725"/>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932D5219-9210-DBD7-3015-0A472A519CC9}"/>
              </a:ext>
            </a:extLst>
          </p:cNvPr>
          <p:cNvSpPr>
            <a:spLocks noGrp="1" noChangeArrowheads="1"/>
          </p:cNvSpPr>
          <p:nvPr>
            <p:ph type="title"/>
          </p:nvPr>
        </p:nvSpPr>
        <p:spPr>
          <a:xfrm>
            <a:off x="457200" y="274638"/>
            <a:ext cx="8229600" cy="346075"/>
          </a:xfrm>
        </p:spPr>
        <p:txBody>
          <a:bodyPr/>
          <a:lstStyle/>
          <a:p>
            <a:r>
              <a:rPr lang="en-GB" altLang="en-US" b="1"/>
              <a:t>Conclusion</a:t>
            </a:r>
          </a:p>
        </p:txBody>
      </p:sp>
      <p:sp>
        <p:nvSpPr>
          <p:cNvPr id="40963" name="Content Placeholder 2">
            <a:extLst>
              <a:ext uri="{FF2B5EF4-FFF2-40B4-BE49-F238E27FC236}">
                <a16:creationId xmlns:a16="http://schemas.microsoft.com/office/drawing/2014/main" id="{8EFEF874-F446-5F9A-3F51-E38D13F34138}"/>
              </a:ext>
            </a:extLst>
          </p:cNvPr>
          <p:cNvSpPr>
            <a:spLocks noGrp="1" noChangeArrowheads="1"/>
          </p:cNvSpPr>
          <p:nvPr>
            <p:ph idx="1"/>
          </p:nvPr>
        </p:nvSpPr>
        <p:spPr>
          <a:xfrm>
            <a:off x="457200" y="981075"/>
            <a:ext cx="8229600" cy="4535488"/>
          </a:xfrm>
        </p:spPr>
        <p:txBody>
          <a:bodyPr/>
          <a:lstStyle/>
          <a:p>
            <a:r>
              <a:rPr lang="en-GB" altLang="en-US" sz="2800" dirty="0"/>
              <a:t>Adapting to technological changes in health and social care can involve training for staff in using new technologies.</a:t>
            </a:r>
          </a:p>
          <a:p>
            <a:r>
              <a:rPr lang="en-GB" altLang="en-US" sz="2800" dirty="0"/>
              <a:t>The fragility of technology in health and social care refers to the challenges and risks associated with implementing digital solutions in these sectors.</a:t>
            </a:r>
          </a:p>
          <a:p>
            <a:r>
              <a:rPr lang="en-GB" altLang="en-US" sz="2800" dirty="0"/>
              <a:t>Mentoring can benefit both the mentors and the mentees in strengthening knowledge and expanding their network.</a:t>
            </a:r>
          </a:p>
          <a:p>
            <a:endParaRPr lang="en-GB" altLang="en-US" sz="2800" dirty="0"/>
          </a:p>
          <a:p>
            <a:endParaRPr lang="en-GB" altLang="en-US" dirty="0"/>
          </a:p>
          <a:p>
            <a:endParaRPr lang="en-GB"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5247A6CB-FFCF-05A3-0862-C2588855F5C3}"/>
              </a:ext>
            </a:extLst>
          </p:cNvPr>
          <p:cNvSpPr>
            <a:spLocks noGrp="1" noChangeArrowheads="1"/>
          </p:cNvSpPr>
          <p:nvPr>
            <p:ph type="title"/>
          </p:nvPr>
        </p:nvSpPr>
        <p:spPr>
          <a:xfrm>
            <a:off x="457200" y="333375"/>
            <a:ext cx="8096250" cy="71438"/>
          </a:xfrm>
        </p:spPr>
        <p:txBody>
          <a:bodyPr/>
          <a:lstStyle/>
          <a:p>
            <a:pPr eaLnBrk="1" hangingPunct="1"/>
            <a:r>
              <a:rPr lang="en-GB" altLang="en-US" b="1"/>
              <a:t>References</a:t>
            </a:r>
          </a:p>
        </p:txBody>
      </p:sp>
      <p:sp>
        <p:nvSpPr>
          <p:cNvPr id="41987" name="Content Placeholder 2">
            <a:extLst>
              <a:ext uri="{FF2B5EF4-FFF2-40B4-BE49-F238E27FC236}">
                <a16:creationId xmlns:a16="http://schemas.microsoft.com/office/drawing/2014/main" id="{76C7D76D-E75B-78CA-73B1-EE7C23866CF1}"/>
              </a:ext>
            </a:extLst>
          </p:cNvPr>
          <p:cNvSpPr>
            <a:spLocks noGrp="1" noChangeArrowheads="1"/>
          </p:cNvSpPr>
          <p:nvPr>
            <p:ph idx="1"/>
          </p:nvPr>
        </p:nvSpPr>
        <p:spPr>
          <a:xfrm>
            <a:off x="358775" y="908050"/>
            <a:ext cx="8229600" cy="4321175"/>
          </a:xfrm>
        </p:spPr>
        <p:txBody>
          <a:bodyPr/>
          <a:lstStyle/>
          <a:p>
            <a:pPr eaLnBrk="1" hangingPunct="1"/>
            <a:r>
              <a:rPr lang="en-GB" altLang="en-US" sz="1400"/>
              <a:t>Klinge, C.M., (2015). A conceptual framework for mentoring in a learning organization. Adult learning, 26(4), pp.160-166.</a:t>
            </a:r>
          </a:p>
          <a:p>
            <a:pPr eaLnBrk="1" hangingPunct="1"/>
            <a:endParaRPr lang="en-GB" altLang="en-US" sz="1400"/>
          </a:p>
          <a:p>
            <a:pPr eaLnBrk="1" hangingPunct="1"/>
            <a:r>
              <a:rPr lang="en-GB" altLang="en-US" sz="1400"/>
              <a:t>Larsson, J. and Tacking, N., (2023). Antifragility in Small Industry Companies: An Exploration of Resilience and Adaption.</a:t>
            </a:r>
          </a:p>
          <a:p>
            <a:pPr eaLnBrk="1" hangingPunct="1"/>
            <a:endParaRPr lang="en-GB" altLang="en-US" sz="1400"/>
          </a:p>
          <a:p>
            <a:pPr eaLnBrk="1" hangingPunct="1"/>
            <a:r>
              <a:rPr lang="en-GB" altLang="en-US" sz="1400"/>
              <a:t>Pratt, T.C., Cullen, F.T., Sellers, C.S., Thomas Winfree Jr, L., Madensen, T.D., Daigle, L.E., Fearn, N.E. and Gau, J.M., (2010). The empirical status of social learning theory: A meta‐analysis. Justice Quarterly, 27(6), pp.765-802.</a:t>
            </a:r>
          </a:p>
          <a:p>
            <a:pPr eaLnBrk="1" hangingPunct="1"/>
            <a:endParaRPr lang="en-GB" altLang="en-US" sz="1400"/>
          </a:p>
          <a:p>
            <a:pPr eaLnBrk="1" hangingPunct="1"/>
            <a:r>
              <a:rPr lang="en-GB" altLang="en-US" sz="1400"/>
              <a:t>Redeker, C., Leis, M., Leendertse, M., Punie, Y., Gijsbers, G., Kirschner, P.A., Stoyanov, S. and Hoogveld, B.,( 2012). The future of learning: Preparing for change.</a:t>
            </a:r>
          </a:p>
          <a:p>
            <a:pPr eaLnBrk="1" hangingPunct="1"/>
            <a:endParaRPr lang="en-GB" altLang="en-US" sz="1400"/>
          </a:p>
          <a:p>
            <a:pPr eaLnBrk="1" hangingPunct="1"/>
            <a:r>
              <a:rPr lang="en-GB" altLang="en-US" sz="1400"/>
              <a:t>Sheikh, A., Anderson, M., Albala, S., Casadei, B., Franklin, B.D., Richards, M., Taylor, D., Tibble, H. and Mossialos, E., (2021). Health information technology and digital innovation for national learning health and care systems. The Lancet Digital Health, 3(6), pp.e383-e396.</a:t>
            </a:r>
          </a:p>
          <a:p>
            <a:pPr eaLnBrk="1" hangingPunct="1"/>
            <a:endParaRPr lang="en-GB" altLang="en-US" sz="1400"/>
          </a:p>
          <a:p>
            <a:pPr eaLnBrk="1" hangingPunct="1"/>
            <a:r>
              <a:rPr lang="en-GB" altLang="en-US" sz="1400"/>
              <a:t>Whiting, V.R. and de Janasz, S.C., 2004. Mentoring in the 21st century: Using the internet to build skills and networks. Journal of Management Education, 28(3), pp.275-293.</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A25242-F223-F7E5-1856-498B387FB965}"/>
              </a:ext>
            </a:extLst>
          </p:cNvPr>
          <p:cNvSpPr>
            <a:spLocks noGrp="1"/>
          </p:cNvSpPr>
          <p:nvPr>
            <p:ph idx="1"/>
          </p:nvPr>
        </p:nvSpPr>
        <p:spPr/>
        <p:txBody>
          <a:bodyPr/>
          <a:lstStyle/>
          <a:p>
            <a:pPr marL="0" indent="0" algn="ctr">
              <a:buNone/>
            </a:pPr>
            <a:r>
              <a:rPr lang="en-GB" sz="6600" dirty="0"/>
              <a:t>Any questions?</a:t>
            </a:r>
          </a:p>
        </p:txBody>
      </p:sp>
    </p:spTree>
    <p:extLst>
      <p:ext uri="{BB962C8B-B14F-4D97-AF65-F5344CB8AC3E}">
        <p14:creationId xmlns:p14="http://schemas.microsoft.com/office/powerpoint/2010/main" val="37396857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292D6C58-3861-46FA-A662-9E464B68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1280</Words>
  <Application>Microsoft Office PowerPoint</Application>
  <PresentationFormat>On-screen Show (4:3)</PresentationFormat>
  <Paragraphs>120</Paragraphs>
  <Slides>32</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Myriad Pro</vt:lpstr>
      <vt:lpstr>Arial</vt:lpstr>
      <vt:lpstr>Calibri</vt:lpstr>
      <vt:lpstr>20140311PresentationUWTSDTemplate</vt:lpstr>
      <vt:lpstr>Changemakers: Building your Personal Brand for Sustainable Employment (BMHP5015_LON)</vt:lpstr>
      <vt:lpstr>Lesson Objectives </vt:lpstr>
      <vt:lpstr>In-class discussion </vt:lpstr>
      <vt:lpstr>Changing career</vt:lpstr>
      <vt:lpstr>Discuss in pairs</vt:lpstr>
      <vt:lpstr>Impact of technological changes in health and social care</vt:lpstr>
      <vt:lpstr>How to adapt change due to technology in health and social care</vt:lpstr>
      <vt:lpstr>The future of employment using technology in health and social care</vt:lpstr>
      <vt:lpstr>The future of employment using technology in health and social care</vt:lpstr>
      <vt:lpstr>Video – Digital transformation in health and social care</vt:lpstr>
      <vt:lpstr>The fragility of technology in health and social care</vt:lpstr>
      <vt:lpstr>Anti-fragility: In health and social care employment</vt:lpstr>
      <vt:lpstr>What is Antifragile thinking </vt:lpstr>
      <vt:lpstr>Individual task </vt:lpstr>
      <vt:lpstr>What is social learning theory?</vt:lpstr>
      <vt:lpstr>What is social learning theory?</vt:lpstr>
      <vt:lpstr>Social learning theory and role models</vt:lpstr>
      <vt:lpstr>Mentoring</vt:lpstr>
      <vt:lpstr>Discuss in Pairs </vt:lpstr>
      <vt:lpstr>Importance of mentoring</vt:lpstr>
      <vt:lpstr>Why you need a career mentor</vt:lpstr>
      <vt:lpstr>Why you need a career mentor</vt:lpstr>
      <vt:lpstr>Why you need a career mentor</vt:lpstr>
      <vt:lpstr>What are the benefits to the mentee?</vt:lpstr>
      <vt:lpstr>Individual task</vt:lpstr>
      <vt:lpstr>Who should I ask to be my mentor</vt:lpstr>
      <vt:lpstr>Who should I ask to be my mentor</vt:lpstr>
      <vt:lpstr>Who should I ask to be my mentor</vt:lpstr>
      <vt:lpstr>Where you can start to look for a mentor</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Eleni Koutsogeorgou-Andreou</cp:lastModifiedBy>
  <cp:revision>267</cp:revision>
  <dcterms:created xsi:type="dcterms:W3CDTF">2015-04-14T15:21:28Z</dcterms:created>
  <dcterms:modified xsi:type="dcterms:W3CDTF">2024-07-28T19:53:20Z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