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21"/>
  </p:notesMasterIdLst>
  <p:handoutMasterIdLst>
    <p:handoutMasterId r:id="rId22"/>
  </p:handoutMasterIdLst>
  <p:sldIdLst>
    <p:sldId id="316" r:id="rId2"/>
    <p:sldId id="347" r:id="rId3"/>
    <p:sldId id="318" r:id="rId4"/>
    <p:sldId id="348" r:id="rId5"/>
    <p:sldId id="320" r:id="rId6"/>
    <p:sldId id="344" r:id="rId7"/>
    <p:sldId id="329" r:id="rId8"/>
    <p:sldId id="330" r:id="rId9"/>
    <p:sldId id="342" r:id="rId10"/>
    <p:sldId id="343" r:id="rId11"/>
    <p:sldId id="332" r:id="rId12"/>
    <p:sldId id="333" r:id="rId13"/>
    <p:sldId id="334" r:id="rId14"/>
    <p:sldId id="350" r:id="rId15"/>
    <p:sldId id="309" r:id="rId16"/>
    <p:sldId id="337" r:id="rId17"/>
    <p:sldId id="339" r:id="rId18"/>
    <p:sldId id="349" r:id="rId19"/>
    <p:sldId id="346" r:id="rId20"/>
  </p:sldIdLst>
  <p:sldSz cx="9902825" cy="6858000"/>
  <p:notesSz cx="6858000" cy="9144000"/>
  <p:custDataLst>
    <p:tags r:id="rId23"/>
  </p:custDataLst>
  <p:defaultTextStyle>
    <a:defPPr>
      <a:defRPr lang="en-US"/>
    </a:defPPr>
    <a:lvl1pPr algn="ctr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laser" initials="0" lastIdx="15" clrIdx="0"/>
  <p:cmAuthor id="1" name="V, Sindhuja" initials="VS" lastIdx="18" clrIdx="1"/>
  <p:cmAuthor id="2" name="Praveenkumar, RS" initials="PR" lastIdx="5" clrIdx="2"/>
  <p:cmAuthor id="3" name="lw-dlf" initials="Q" lastIdx="8" clrIdx="3"/>
  <p:cmAuthor id="4" name="lw_dlf" initials="Q" lastIdx="4" clrIdx="4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AF0D2"/>
    <a:srgbClr val="FFCC00"/>
    <a:srgbClr val="CCFFCC"/>
    <a:srgbClr val="FFFFCC"/>
    <a:srgbClr val="CCFFFF"/>
    <a:srgbClr val="FF0000"/>
    <a:srgbClr val="FF3399"/>
    <a:srgbClr val="00FFCC"/>
    <a:srgbClr val="00FF99"/>
    <a:srgbClr val="CC99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763" autoAdjust="0"/>
    <p:restoredTop sz="91553" autoAdjust="0"/>
  </p:normalViewPr>
  <p:slideViewPr>
    <p:cSldViewPr showGuides="1">
      <p:cViewPr varScale="1">
        <p:scale>
          <a:sx n="73" d="100"/>
          <a:sy n="73" d="100"/>
        </p:scale>
        <p:origin x="-90" y="-552"/>
      </p:cViewPr>
      <p:guideLst>
        <p:guide orient="horz" pos="2160"/>
        <p:guide orient="horz" pos="538"/>
        <p:guide orient="horz" pos="1059"/>
        <p:guide orient="horz" pos="3929"/>
        <p:guide pos="5977"/>
        <p:guide pos="384"/>
        <p:guide pos="573"/>
        <p:guide pos="246"/>
        <p:guide pos="6237"/>
        <p:guide pos="3117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gs" Target="tags/tag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8294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8294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fld id="{1B89D26B-ED6C-4127-9818-7A7C85DC69FB}" type="slidenum">
              <a:rPr lang="en-US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98532788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2CAE4D-1AE0-4A6D-A1CF-8D994AB6A9EC}" type="datetimeFigureOut">
              <a:rPr lang="en-GB" smtClean="0"/>
              <a:pPr/>
              <a:t>27/07/2017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54088" y="685800"/>
            <a:ext cx="4949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2177A2-074A-4627-B4BB-21BAF3A5364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3951508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9C045EE-50E3-48B7-A0AD-32032635CDF3}" type="slidenum">
              <a:rPr lang="en-GB"/>
              <a:pPr/>
              <a:t>6</a:t>
            </a:fld>
            <a:endParaRPr lang="en-GB" dirty="0"/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954088" y="685800"/>
            <a:ext cx="4949825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2130426"/>
            <a:ext cx="8416925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85901" y="3886200"/>
            <a:ext cx="6931024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2225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300" y="1600201"/>
            <a:ext cx="8912225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638" y="4406901"/>
            <a:ext cx="8416925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2638" y="2906714"/>
            <a:ext cx="8416925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2225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5300" y="1600201"/>
            <a:ext cx="4379914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7614" y="1600201"/>
            <a:ext cx="4379912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2225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535113"/>
            <a:ext cx="4375150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1" y="2174875"/>
            <a:ext cx="4375150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30788" y="1535113"/>
            <a:ext cx="437673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30788" y="2174875"/>
            <a:ext cx="4376737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2225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273050"/>
            <a:ext cx="3257550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1914" y="273051"/>
            <a:ext cx="5535611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435101"/>
            <a:ext cx="3257550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514" y="4800601"/>
            <a:ext cx="5940424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41514" y="612776"/>
            <a:ext cx="5940424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514" y="5367338"/>
            <a:ext cx="5940424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2225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300" y="1600201"/>
            <a:ext cx="8912225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80264" y="274639"/>
            <a:ext cx="2227262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300" y="274639"/>
            <a:ext cx="6532564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0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20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 algn="l">
              <a:defRPr/>
            </a:pPr>
            <a:r>
              <a:rPr lang="en-GB" altLang="en-US" sz="800" dirty="0"/>
              <a:t>Slide </a:t>
            </a:r>
            <a:r>
              <a:rPr lang="en-GB" altLang="en-US" sz="800" dirty="0" smtClean="0"/>
              <a:t>1.</a:t>
            </a:r>
            <a:fld id="{AC078460-10DE-47CE-A288-BF9A97944FAA}" type="slidenum">
              <a:rPr lang="en-GB" altLang="en-US" sz="800" smtClean="0"/>
              <a:pPr algn="l">
                <a:defRPr/>
              </a:pPr>
              <a:t>‹#›</a:t>
            </a:fld>
            <a:endParaRPr lang="en-GB" altLang="en-US" sz="800" dirty="0">
              <a:latin typeface="Times" pitchFamily="18" charset="0"/>
            </a:endParaRPr>
          </a:p>
        </p:txBody>
      </p:sp>
      <p:sp>
        <p:nvSpPr>
          <p:cNvPr id="3" name="Text Box 23"/>
          <p:cNvSpPr txBox="1">
            <a:spLocks noChangeArrowheads="1"/>
          </p:cNvSpPr>
          <p:nvPr userDrawn="1"/>
        </p:nvSpPr>
        <p:spPr bwMode="auto">
          <a:xfrm>
            <a:off x="943701" y="6524625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IN" altLang="en-US" sz="800" dirty="0" smtClean="0">
                <a:cs typeface="Times New Roman" pitchFamily="18" charset="0"/>
              </a:rPr>
              <a:t>© 2017, 2015, 2012 Pearson education, Inc. All Rights Reserved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900112" y="2090172"/>
            <a:ext cx="8102600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IE" sz="4000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Chapter 1</a:t>
            </a:r>
            <a:endParaRPr lang="en-IE" sz="4000" kern="0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fontAlgn="auto">
              <a:spcBef>
                <a:spcPts val="2400"/>
              </a:spcBef>
              <a:spcAft>
                <a:spcPts val="0"/>
              </a:spcAft>
              <a:defRPr/>
            </a:pPr>
            <a:r>
              <a:rPr lang="en-IN" sz="3600" b="1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Operations strategy – developing resources and processes for strategic impact</a:t>
            </a:r>
            <a:endParaRPr lang="en-IN" sz="3600" b="1" kern="0" dirty="0">
              <a:solidFill>
                <a:sysClr val="windowText" lastClr="00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 bwMode="auto">
          <a:xfrm>
            <a:off x="2886648" y="2292441"/>
            <a:ext cx="4070654" cy="2576597"/>
          </a:xfrm>
          <a:prstGeom prst="rect">
            <a:avLst/>
          </a:prstGeom>
          <a:solidFill>
            <a:srgbClr val="E6E6E6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sm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4" name="Right Arrow 3"/>
          <p:cNvSpPr/>
          <p:nvPr/>
        </p:nvSpPr>
        <p:spPr bwMode="auto">
          <a:xfrm>
            <a:off x="1023960" y="2482164"/>
            <a:ext cx="2084969" cy="896208"/>
          </a:xfrm>
          <a:prstGeom prst="rightArrow">
            <a:avLst/>
          </a:prstGeom>
          <a:solidFill>
            <a:srgbClr val="E7BD8C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sm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900963" y="2784313"/>
            <a:ext cx="21086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Transformed resources</a:t>
            </a:r>
            <a:endParaRPr lang="en-US" sz="1200" dirty="0"/>
          </a:p>
        </p:txBody>
      </p:sp>
      <p:sp>
        <p:nvSpPr>
          <p:cNvPr id="6" name="Right Arrow 5"/>
          <p:cNvSpPr/>
          <p:nvPr/>
        </p:nvSpPr>
        <p:spPr bwMode="auto">
          <a:xfrm>
            <a:off x="1047672" y="3972830"/>
            <a:ext cx="2084969" cy="896208"/>
          </a:xfrm>
          <a:prstGeom prst="rightArrow">
            <a:avLst/>
          </a:prstGeom>
          <a:solidFill>
            <a:srgbClr val="E7BD8C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sm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924676" y="4270105"/>
            <a:ext cx="21086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Transforming resources</a:t>
            </a:r>
            <a:endParaRPr lang="en-US" sz="1200" dirty="0"/>
          </a:p>
        </p:txBody>
      </p:sp>
      <p:sp>
        <p:nvSpPr>
          <p:cNvPr id="8" name="TextBox 7"/>
          <p:cNvSpPr txBox="1"/>
          <p:nvPr/>
        </p:nvSpPr>
        <p:spPr>
          <a:xfrm>
            <a:off x="924676" y="4696214"/>
            <a:ext cx="2108681" cy="6647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200" dirty="0" smtClean="0"/>
              <a:t>People</a:t>
            </a:r>
          </a:p>
          <a:p>
            <a:pPr algn="l"/>
            <a:r>
              <a:rPr lang="en-US" sz="1200" dirty="0" smtClean="0"/>
              <a:t>Facilities (technology, buildings, etc.)</a:t>
            </a:r>
            <a:endParaRPr lang="en-US" sz="1200" dirty="0"/>
          </a:p>
        </p:txBody>
      </p:sp>
      <p:sp>
        <p:nvSpPr>
          <p:cNvPr id="9" name="TextBox 8"/>
          <p:cNvSpPr txBox="1"/>
          <p:nvPr/>
        </p:nvSpPr>
        <p:spPr>
          <a:xfrm>
            <a:off x="924676" y="1844337"/>
            <a:ext cx="2108681" cy="6647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200" dirty="0" smtClean="0"/>
              <a:t>Materials</a:t>
            </a:r>
          </a:p>
          <a:p>
            <a:pPr algn="l"/>
            <a:r>
              <a:rPr lang="en-US" sz="1200" dirty="0" smtClean="0"/>
              <a:t>Information</a:t>
            </a:r>
          </a:p>
          <a:p>
            <a:pPr algn="l"/>
            <a:r>
              <a:rPr lang="en-US" sz="1200" dirty="0" smtClean="0"/>
              <a:t>Customers</a:t>
            </a:r>
          </a:p>
        </p:txBody>
      </p:sp>
      <p:sp>
        <p:nvSpPr>
          <p:cNvPr id="10" name="Right Arrow 9"/>
          <p:cNvSpPr/>
          <p:nvPr/>
        </p:nvSpPr>
        <p:spPr bwMode="auto">
          <a:xfrm>
            <a:off x="7056586" y="3076623"/>
            <a:ext cx="1886400" cy="896208"/>
          </a:xfrm>
          <a:prstGeom prst="rightArrow">
            <a:avLst/>
          </a:prstGeom>
          <a:solidFill>
            <a:srgbClr val="E7BD8C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sm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3283785" y="2740545"/>
            <a:ext cx="3177096" cy="1792416"/>
            <a:chOff x="2708920" y="4879404"/>
            <a:chExt cx="2304256" cy="1152128"/>
          </a:xfrm>
          <a:solidFill>
            <a:srgbClr val="1ACFFE"/>
          </a:solidFill>
        </p:grpSpPr>
        <p:sp>
          <p:nvSpPr>
            <p:cNvPr id="20" name="Rounded Rectangle 19"/>
            <p:cNvSpPr/>
            <p:nvPr/>
          </p:nvSpPr>
          <p:spPr bwMode="auto">
            <a:xfrm>
              <a:off x="2708920" y="4879404"/>
              <a:ext cx="432048" cy="288032"/>
            </a:xfrm>
            <a:prstGeom prst="roundRect">
              <a:avLst/>
            </a:prstGeom>
            <a:grp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 w="sm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sp>
          <p:nvSpPr>
            <p:cNvPr id="21" name="Rounded Rectangle 20"/>
            <p:cNvSpPr/>
            <p:nvPr/>
          </p:nvSpPr>
          <p:spPr bwMode="auto">
            <a:xfrm>
              <a:off x="4581128" y="5311452"/>
              <a:ext cx="432048" cy="288032"/>
            </a:xfrm>
            <a:prstGeom prst="roundRect">
              <a:avLst/>
            </a:prstGeom>
            <a:grp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 w="sm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sp>
          <p:nvSpPr>
            <p:cNvPr id="22" name="Rounded Rectangle 21"/>
            <p:cNvSpPr/>
            <p:nvPr/>
          </p:nvSpPr>
          <p:spPr bwMode="auto">
            <a:xfrm>
              <a:off x="3717032" y="5239444"/>
              <a:ext cx="432048" cy="288032"/>
            </a:xfrm>
            <a:prstGeom prst="roundRect">
              <a:avLst/>
            </a:prstGeom>
            <a:grp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 w="sm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sp>
          <p:nvSpPr>
            <p:cNvPr id="23" name="Rounded Rectangle 22"/>
            <p:cNvSpPr/>
            <p:nvPr/>
          </p:nvSpPr>
          <p:spPr bwMode="auto">
            <a:xfrm>
              <a:off x="3140968" y="5743500"/>
              <a:ext cx="432048" cy="288032"/>
            </a:xfrm>
            <a:prstGeom prst="roundRect">
              <a:avLst/>
            </a:prstGeom>
            <a:grp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 w="sm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sp>
          <p:nvSpPr>
            <p:cNvPr id="24" name="Rounded Rectangle 23"/>
            <p:cNvSpPr/>
            <p:nvPr/>
          </p:nvSpPr>
          <p:spPr bwMode="auto">
            <a:xfrm>
              <a:off x="4077072" y="5743500"/>
              <a:ext cx="432048" cy="288032"/>
            </a:xfrm>
            <a:prstGeom prst="roundRect">
              <a:avLst/>
            </a:prstGeom>
            <a:grp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 w="sm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sp>
          <p:nvSpPr>
            <p:cNvPr id="25" name="Rounded Rectangle 24"/>
            <p:cNvSpPr/>
            <p:nvPr/>
          </p:nvSpPr>
          <p:spPr bwMode="auto">
            <a:xfrm>
              <a:off x="4005064" y="4879404"/>
              <a:ext cx="432048" cy="288032"/>
            </a:xfrm>
            <a:prstGeom prst="roundRect">
              <a:avLst/>
            </a:prstGeom>
            <a:grp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 w="sm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cxnSp>
          <p:nvCxnSpPr>
            <p:cNvPr id="26" name="Straight Arrow Connector 25"/>
            <p:cNvCxnSpPr>
              <a:stCxn id="20" idx="3"/>
              <a:endCxn id="25" idx="1"/>
            </p:cNvCxnSpPr>
            <p:nvPr/>
          </p:nvCxnSpPr>
          <p:spPr bwMode="auto">
            <a:xfrm>
              <a:off x="3140968" y="5023420"/>
              <a:ext cx="864096" cy="0"/>
            </a:xfrm>
            <a:prstGeom prst="straightConnector1">
              <a:avLst/>
            </a:prstGeom>
            <a:grp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27" name="Straight Arrow Connector 26"/>
            <p:cNvCxnSpPr>
              <a:stCxn id="20" idx="3"/>
              <a:endCxn id="22" idx="1"/>
            </p:cNvCxnSpPr>
            <p:nvPr/>
          </p:nvCxnSpPr>
          <p:spPr bwMode="auto">
            <a:xfrm>
              <a:off x="3140968" y="5023420"/>
              <a:ext cx="576064" cy="360040"/>
            </a:xfrm>
            <a:prstGeom prst="straightConnector1">
              <a:avLst/>
            </a:prstGeom>
            <a:grp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28" name="Straight Arrow Connector 27"/>
            <p:cNvCxnSpPr>
              <a:stCxn id="25" idx="3"/>
              <a:endCxn id="21" idx="0"/>
            </p:cNvCxnSpPr>
            <p:nvPr/>
          </p:nvCxnSpPr>
          <p:spPr bwMode="auto">
            <a:xfrm>
              <a:off x="4437112" y="5023420"/>
              <a:ext cx="360040" cy="288032"/>
            </a:xfrm>
            <a:prstGeom prst="straightConnector1">
              <a:avLst/>
            </a:prstGeom>
            <a:grp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29" name="Straight Arrow Connector 28"/>
            <p:cNvCxnSpPr>
              <a:stCxn id="22" idx="3"/>
              <a:endCxn id="21" idx="1"/>
            </p:cNvCxnSpPr>
            <p:nvPr/>
          </p:nvCxnSpPr>
          <p:spPr bwMode="auto">
            <a:xfrm>
              <a:off x="4149080" y="5383460"/>
              <a:ext cx="432048" cy="72008"/>
            </a:xfrm>
            <a:prstGeom prst="straightConnector1">
              <a:avLst/>
            </a:prstGeom>
            <a:grp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30" name="Straight Arrow Connector 29"/>
            <p:cNvCxnSpPr>
              <a:stCxn id="24" idx="3"/>
              <a:endCxn id="21" idx="2"/>
            </p:cNvCxnSpPr>
            <p:nvPr/>
          </p:nvCxnSpPr>
          <p:spPr bwMode="auto">
            <a:xfrm flipV="1">
              <a:off x="4509120" y="5599484"/>
              <a:ext cx="288032" cy="288032"/>
            </a:xfrm>
            <a:prstGeom prst="straightConnector1">
              <a:avLst/>
            </a:prstGeom>
            <a:grp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31" name="Straight Arrow Connector 30"/>
            <p:cNvCxnSpPr>
              <a:stCxn id="23" idx="3"/>
              <a:endCxn id="21" idx="1"/>
            </p:cNvCxnSpPr>
            <p:nvPr/>
          </p:nvCxnSpPr>
          <p:spPr bwMode="auto">
            <a:xfrm flipV="1">
              <a:off x="3573016" y="5455468"/>
              <a:ext cx="1008112" cy="432048"/>
            </a:xfrm>
            <a:prstGeom prst="straightConnector1">
              <a:avLst/>
            </a:prstGeom>
            <a:grp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32" name="Straight Arrow Connector 31"/>
            <p:cNvCxnSpPr>
              <a:stCxn id="23" idx="3"/>
              <a:endCxn id="24" idx="1"/>
            </p:cNvCxnSpPr>
            <p:nvPr/>
          </p:nvCxnSpPr>
          <p:spPr bwMode="auto">
            <a:xfrm>
              <a:off x="3573016" y="5887516"/>
              <a:ext cx="504056" cy="0"/>
            </a:xfrm>
            <a:prstGeom prst="straightConnector1">
              <a:avLst/>
            </a:prstGeom>
            <a:grp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33" name="Straight Arrow Connector 32"/>
            <p:cNvCxnSpPr>
              <a:stCxn id="20" idx="2"/>
              <a:endCxn id="23" idx="0"/>
            </p:cNvCxnSpPr>
            <p:nvPr/>
          </p:nvCxnSpPr>
          <p:spPr bwMode="auto">
            <a:xfrm>
              <a:off x="2924944" y="5167436"/>
              <a:ext cx="432048" cy="576064"/>
            </a:xfrm>
            <a:prstGeom prst="straightConnector1">
              <a:avLst/>
            </a:prstGeom>
            <a:grp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34" name="Straight Arrow Connector 33"/>
            <p:cNvCxnSpPr>
              <a:stCxn id="23" idx="0"/>
              <a:endCxn id="22" idx="1"/>
            </p:cNvCxnSpPr>
            <p:nvPr/>
          </p:nvCxnSpPr>
          <p:spPr bwMode="auto">
            <a:xfrm flipV="1">
              <a:off x="3356992" y="5383460"/>
              <a:ext cx="360040" cy="360040"/>
            </a:xfrm>
            <a:prstGeom prst="straightConnector1">
              <a:avLst/>
            </a:prstGeom>
            <a:grp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</p:grpSp>
      <p:grpSp>
        <p:nvGrpSpPr>
          <p:cNvPr id="12" name="Group 11"/>
          <p:cNvGrpSpPr/>
          <p:nvPr/>
        </p:nvGrpSpPr>
        <p:grpSpPr>
          <a:xfrm>
            <a:off x="2886648" y="5093090"/>
            <a:ext cx="3872085" cy="784182"/>
            <a:chOff x="1844824" y="3871292"/>
            <a:chExt cx="2808312" cy="504056"/>
          </a:xfrm>
        </p:grpSpPr>
        <p:sp>
          <p:nvSpPr>
            <p:cNvPr id="18" name="Rounded Rectangular Callout 17"/>
            <p:cNvSpPr/>
            <p:nvPr/>
          </p:nvSpPr>
          <p:spPr bwMode="auto">
            <a:xfrm>
              <a:off x="1844824" y="3871292"/>
              <a:ext cx="2808312" cy="504056"/>
            </a:xfrm>
            <a:prstGeom prst="wedgeRoundRectCallout">
              <a:avLst>
                <a:gd name="adj1" fmla="val -2396"/>
                <a:gd name="adj2" fmla="val -133610"/>
                <a:gd name="adj3" fmla="val 16667"/>
              </a:avLst>
            </a:prstGeom>
            <a:solidFill>
              <a:srgbClr val="FFFFFF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 w="sm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1876707" y="3959743"/>
              <a:ext cx="2743088" cy="338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en-GB" sz="1400" dirty="0" smtClean="0"/>
                <a:t>Transforming resources (people and facilities) are organised to form processes</a:t>
              </a:r>
            </a:p>
          </p:txBody>
        </p:sp>
      </p:grpSp>
      <p:sp>
        <p:nvSpPr>
          <p:cNvPr id="13" name="TextBox 12"/>
          <p:cNvSpPr txBox="1"/>
          <p:nvPr/>
        </p:nvSpPr>
        <p:spPr>
          <a:xfrm>
            <a:off x="6916893" y="3386753"/>
            <a:ext cx="208496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Products and services</a:t>
            </a:r>
          </a:p>
        </p:txBody>
      </p:sp>
      <p:grpSp>
        <p:nvGrpSpPr>
          <p:cNvPr id="14" name="Group 13"/>
          <p:cNvGrpSpPr/>
          <p:nvPr/>
        </p:nvGrpSpPr>
        <p:grpSpPr>
          <a:xfrm>
            <a:off x="2985932" y="1172181"/>
            <a:ext cx="3886085" cy="896208"/>
            <a:chOff x="1916832" y="1351012"/>
            <a:chExt cx="2818466" cy="576064"/>
          </a:xfrm>
        </p:grpSpPr>
        <p:sp>
          <p:nvSpPr>
            <p:cNvPr id="16" name="Rounded Rectangular Callout 15"/>
            <p:cNvSpPr/>
            <p:nvPr/>
          </p:nvSpPr>
          <p:spPr bwMode="auto">
            <a:xfrm>
              <a:off x="1916832" y="1351012"/>
              <a:ext cx="2808312" cy="576064"/>
            </a:xfrm>
            <a:prstGeom prst="wedgeRoundRectCallout">
              <a:avLst>
                <a:gd name="adj1" fmla="val -45532"/>
                <a:gd name="adj2" fmla="val 100188"/>
                <a:gd name="adj3" fmla="val 16667"/>
              </a:avLst>
            </a:prstGeom>
            <a:solidFill>
              <a:srgbClr val="FFFFFF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 w="sm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1923209" y="1413176"/>
              <a:ext cx="2812089" cy="4807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/>
              <a:r>
                <a:rPr lang="en-US" sz="1400" dirty="0" smtClean="0"/>
                <a:t>Transformed resources (materials, information and </a:t>
              </a:r>
              <a:r>
                <a:rPr lang="en-GB" sz="1400" dirty="0" smtClean="0"/>
                <a:t>customers</a:t>
              </a:r>
              <a:r>
                <a:rPr lang="en-US" sz="1400" dirty="0" smtClean="0"/>
                <a:t>) have value added as they move through the operation’s processes</a:t>
              </a:r>
            </a:p>
          </p:txBody>
        </p:sp>
      </p:grpSp>
      <p:sp>
        <p:nvSpPr>
          <p:cNvPr id="35" name="Text Box 51"/>
          <p:cNvSpPr txBox="1">
            <a:spLocks noChangeArrowheads="1"/>
          </p:cNvSpPr>
          <p:nvPr/>
        </p:nvSpPr>
        <p:spPr bwMode="auto">
          <a:xfrm>
            <a:off x="63437" y="27040"/>
            <a:ext cx="9775950" cy="95410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 wrap="square">
            <a:spAutoFit/>
          </a:bodyPr>
          <a:lstStyle/>
          <a:p>
            <a:r>
              <a:rPr lang="en-US" sz="2800" b="1" dirty="0" smtClean="0"/>
              <a:t>All operations transform input resources into </a:t>
            </a:r>
            <a:br>
              <a:rPr lang="en-US" sz="2800" b="1" dirty="0" smtClean="0"/>
            </a:br>
            <a:r>
              <a:rPr lang="en-US" sz="2800" b="1" dirty="0" smtClean="0"/>
              <a:t>products and services</a:t>
            </a:r>
            <a:endParaRPr lang="en-US" sz="2800" b="1" dirty="0"/>
          </a:p>
        </p:txBody>
      </p:sp>
    </p:spTree>
    <p:extLst>
      <p:ext uri="{BB962C8B-B14F-4D97-AF65-F5344CB8AC3E}">
        <p14:creationId xmlns="" xmlns:p14="http://schemas.microsoft.com/office/powerpoint/2010/main" val="1958091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7" name="Text Box 3"/>
          <p:cNvSpPr txBox="1">
            <a:spLocks noChangeArrowheads="1"/>
          </p:cNvSpPr>
          <p:nvPr/>
        </p:nvSpPr>
        <p:spPr bwMode="auto">
          <a:xfrm>
            <a:off x="458868" y="1205544"/>
            <a:ext cx="5273675" cy="591700"/>
          </a:xfrm>
          <a:prstGeom prst="rect">
            <a:avLst/>
          </a:prstGeom>
          <a:noFill/>
          <a:ln w="12700">
            <a:noFill/>
            <a:miter lim="800000"/>
            <a:headEnd/>
            <a:tailEnd type="none" w="med" len="lg"/>
          </a:ln>
          <a:effectLst/>
        </p:spPr>
        <p:txBody>
          <a:bodyPr>
            <a:spAutoFit/>
          </a:bodyPr>
          <a:lstStyle/>
          <a:p>
            <a:pPr algn="l">
              <a:lnSpc>
                <a:spcPct val="155000"/>
              </a:lnSpc>
              <a:spcBef>
                <a:spcPct val="50000"/>
              </a:spcBef>
            </a:pPr>
            <a:r>
              <a:rPr lang="en-US" sz="2400" i="1" dirty="0" smtClean="0"/>
              <a:t>‘… </a:t>
            </a:r>
            <a:r>
              <a:rPr lang="en-US" sz="2400" i="1" dirty="0"/>
              <a:t>the </a:t>
            </a:r>
            <a:r>
              <a:rPr lang="en-US" sz="2400" b="1" i="1" dirty="0"/>
              <a:t>total pattern</a:t>
            </a:r>
            <a:r>
              <a:rPr lang="en-US" sz="2400" i="1" dirty="0"/>
              <a:t> of decisions </a:t>
            </a:r>
            <a:r>
              <a:rPr lang="en-US" sz="2400" i="1" dirty="0" smtClean="0"/>
              <a:t>…</a:t>
            </a:r>
            <a:endParaRPr lang="en-US" sz="2400" i="1" dirty="0"/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458868" y="4636131"/>
            <a:ext cx="6861175" cy="461665"/>
          </a:xfrm>
          <a:prstGeom prst="rect">
            <a:avLst/>
          </a:prstGeom>
          <a:noFill/>
          <a:ln w="25400">
            <a:noFill/>
            <a:miter lim="800000"/>
            <a:headEnd type="none" w="med" len="lg"/>
            <a:tailEnd type="none" w="sm" len="med"/>
          </a:ln>
          <a:effectLst/>
        </p:spPr>
        <p:txBody>
          <a:bodyPr>
            <a:spAutoFit/>
          </a:bodyPr>
          <a:lstStyle/>
          <a:p>
            <a:pPr algn="l" eaLnBrk="1" hangingPunct="1">
              <a:spcBef>
                <a:spcPct val="50000"/>
              </a:spcBef>
            </a:pPr>
            <a:r>
              <a:rPr lang="en-US" sz="2400" i="1" dirty="0" smtClean="0"/>
              <a:t>… </a:t>
            </a:r>
            <a:r>
              <a:rPr lang="en-US" sz="2400" i="1" dirty="0"/>
              <a:t>whilst managing the </a:t>
            </a:r>
            <a:r>
              <a:rPr lang="en-US" sz="2400" b="1" i="1" dirty="0"/>
              <a:t>risks</a:t>
            </a:r>
            <a:r>
              <a:rPr lang="en-US" sz="2400" i="1" dirty="0"/>
              <a:t> of </a:t>
            </a:r>
            <a:r>
              <a:rPr lang="en-US" sz="2400" i="1" dirty="0" smtClean="0"/>
              <a:t>misalignment’.</a:t>
            </a:r>
            <a:endParaRPr lang="en-GB" sz="2400" i="1" dirty="0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458868" y="3449336"/>
            <a:ext cx="8501063" cy="831263"/>
          </a:xfrm>
          <a:prstGeom prst="rect">
            <a:avLst/>
          </a:prstGeom>
          <a:noFill/>
          <a:ln w="25400">
            <a:noFill/>
            <a:miter lim="800000"/>
            <a:headEnd type="none" w="med" len="lg"/>
            <a:tailEnd type="none" w="sm" len="med"/>
          </a:ln>
          <a:effectLst/>
        </p:spPr>
        <p:txBody>
          <a:bodyPr>
            <a:spAutoFit/>
          </a:bodyPr>
          <a:lstStyle/>
          <a:p>
            <a:pPr algn="l" eaLnBrk="1" hangingPunct="1">
              <a:spcBef>
                <a:spcPct val="50000"/>
              </a:spcBef>
              <a:tabLst>
                <a:tab pos="449263" algn="l"/>
              </a:tabLst>
            </a:pPr>
            <a:r>
              <a:rPr lang="en-US" sz="2400" i="1" dirty="0" smtClean="0"/>
              <a:t>… </a:t>
            </a:r>
            <a:r>
              <a:rPr lang="en-US" sz="2400" i="1" dirty="0"/>
              <a:t>through the on-going reconciliation of </a:t>
            </a:r>
            <a:r>
              <a:rPr lang="en-US" sz="2400" b="1" i="1" dirty="0"/>
              <a:t>market 			requirements</a:t>
            </a:r>
            <a:r>
              <a:rPr lang="en-US" sz="2400" i="1" dirty="0"/>
              <a:t> and </a:t>
            </a:r>
            <a:r>
              <a:rPr lang="en-US" sz="2400" b="1" i="1" dirty="0"/>
              <a:t>operations resources </a:t>
            </a:r>
            <a:r>
              <a:rPr lang="en-US" sz="2400" b="1" i="1" dirty="0" smtClean="0"/>
              <a:t>…</a:t>
            </a:r>
            <a:endParaRPr lang="en-GB" sz="2400" b="1" dirty="0"/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458868" y="2837605"/>
            <a:ext cx="6827838" cy="591700"/>
          </a:xfrm>
          <a:prstGeom prst="rect">
            <a:avLst/>
          </a:prstGeom>
          <a:noFill/>
          <a:ln w="25400">
            <a:noFill/>
            <a:miter lim="800000"/>
            <a:headEnd type="none" w="med" len="lg"/>
            <a:tailEnd type="none" w="sm" len="med"/>
          </a:ln>
          <a:effectLst/>
        </p:spPr>
        <p:txBody>
          <a:bodyPr>
            <a:spAutoFit/>
          </a:bodyPr>
          <a:lstStyle/>
          <a:p>
            <a:pPr algn="l">
              <a:lnSpc>
                <a:spcPct val="155000"/>
              </a:lnSpc>
              <a:spcBef>
                <a:spcPct val="50000"/>
              </a:spcBef>
            </a:pPr>
            <a:r>
              <a:rPr lang="en-US" sz="2400" i="1" dirty="0" smtClean="0"/>
              <a:t>… </a:t>
            </a:r>
            <a:r>
              <a:rPr lang="en-US" sz="2400" i="1" dirty="0"/>
              <a:t>and their contribution to </a:t>
            </a:r>
            <a:r>
              <a:rPr lang="en-US" sz="2400" b="1" i="1" dirty="0"/>
              <a:t>overall strategy</a:t>
            </a:r>
            <a:r>
              <a:rPr lang="en-US" sz="2400" b="1" i="1" dirty="0" smtClean="0"/>
              <a:t>…</a:t>
            </a:r>
            <a:endParaRPr lang="en-GB" sz="2400" b="1" dirty="0"/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458868" y="2429006"/>
            <a:ext cx="5543550" cy="461665"/>
          </a:xfrm>
          <a:prstGeom prst="rect">
            <a:avLst/>
          </a:prstGeom>
          <a:noFill/>
          <a:ln w="25400">
            <a:noFill/>
            <a:miter lim="800000"/>
            <a:headEnd type="none" w="med" len="lg"/>
            <a:tailEnd type="none" w="sm" len="med"/>
          </a:ln>
          <a:effectLst/>
        </p:spPr>
        <p:txBody>
          <a:bodyPr>
            <a:spAutoFit/>
          </a:bodyPr>
          <a:lstStyle/>
          <a:p>
            <a:pPr algn="l" eaLnBrk="1" hangingPunct="1">
              <a:spcBef>
                <a:spcPct val="50000"/>
              </a:spcBef>
            </a:pPr>
            <a:r>
              <a:rPr lang="en-US" sz="2400" i="1" dirty="0" smtClean="0"/>
              <a:t>… </a:t>
            </a:r>
            <a:r>
              <a:rPr lang="en-US" sz="2400" i="1" dirty="0"/>
              <a:t>of </a:t>
            </a:r>
            <a:r>
              <a:rPr lang="en-US" sz="2400" b="1" i="1" dirty="0"/>
              <a:t>any type</a:t>
            </a:r>
            <a:r>
              <a:rPr lang="en-US" sz="2400" i="1" dirty="0"/>
              <a:t> of operation </a:t>
            </a:r>
            <a:r>
              <a:rPr lang="en-US" sz="2400" i="1" dirty="0" smtClean="0"/>
              <a:t>...</a:t>
            </a:r>
            <a:endParaRPr lang="en-GB" sz="2400" i="1" dirty="0"/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458868" y="1817275"/>
            <a:ext cx="6335713" cy="591700"/>
          </a:xfrm>
          <a:prstGeom prst="rect">
            <a:avLst/>
          </a:prstGeom>
          <a:noFill/>
          <a:ln w="25400">
            <a:noFill/>
            <a:miter lim="800000"/>
            <a:headEnd type="none" w="med" len="lg"/>
            <a:tailEnd type="none" w="sm" len="med"/>
          </a:ln>
          <a:effectLst/>
        </p:spPr>
        <p:txBody>
          <a:bodyPr>
            <a:spAutoFit/>
          </a:bodyPr>
          <a:lstStyle/>
          <a:p>
            <a:pPr algn="l">
              <a:lnSpc>
                <a:spcPct val="155000"/>
              </a:lnSpc>
              <a:spcBef>
                <a:spcPct val="50000"/>
              </a:spcBef>
            </a:pPr>
            <a:r>
              <a:rPr lang="en-US" sz="2400" i="1" dirty="0" smtClean="0"/>
              <a:t>… </a:t>
            </a:r>
            <a:r>
              <a:rPr lang="en-US" sz="2400" i="1" dirty="0"/>
              <a:t>that shape the </a:t>
            </a:r>
            <a:r>
              <a:rPr lang="en-US" sz="2400" b="1" i="1" dirty="0"/>
              <a:t>long-term capabilities </a:t>
            </a:r>
            <a:r>
              <a:rPr lang="en-US" sz="2400" b="1" i="1" dirty="0" smtClean="0"/>
              <a:t>…</a:t>
            </a:r>
            <a:endParaRPr lang="en-GB" sz="2400" b="1" dirty="0"/>
          </a:p>
        </p:txBody>
      </p:sp>
      <p:sp>
        <p:nvSpPr>
          <p:cNvPr id="72715" name="Text Box 11"/>
          <p:cNvSpPr txBox="1">
            <a:spLocks noChangeArrowheads="1"/>
          </p:cNvSpPr>
          <p:nvPr/>
        </p:nvSpPr>
        <p:spPr bwMode="auto">
          <a:xfrm>
            <a:off x="458868" y="4227533"/>
            <a:ext cx="7993061" cy="461665"/>
          </a:xfrm>
          <a:prstGeom prst="rect">
            <a:avLst/>
          </a:prstGeom>
          <a:noFill/>
          <a:ln w="25400">
            <a:noFill/>
            <a:miter lim="800000"/>
            <a:headEnd type="none" w="med" len="lg"/>
            <a:tailEnd type="none" w="sm" len="med"/>
          </a:ln>
          <a:effectLst/>
        </p:spPr>
        <p:txBody>
          <a:bodyPr>
            <a:spAutoFit/>
          </a:bodyPr>
          <a:lstStyle/>
          <a:p>
            <a:pPr algn="l" eaLnBrk="1" hangingPunct="1">
              <a:spcBef>
                <a:spcPct val="50000"/>
              </a:spcBef>
            </a:pPr>
            <a:r>
              <a:rPr lang="en-US" sz="2400" i="1" dirty="0" smtClean="0"/>
              <a:t>… </a:t>
            </a:r>
            <a:r>
              <a:rPr lang="en-US" sz="2400" i="1" dirty="0"/>
              <a:t>so as to achieve a </a:t>
            </a:r>
            <a:r>
              <a:rPr lang="en-US" sz="2400" b="1" i="1" dirty="0"/>
              <a:t>sustainable fit </a:t>
            </a:r>
            <a:r>
              <a:rPr lang="en-US" sz="2400" i="1" dirty="0"/>
              <a:t>between the two </a:t>
            </a:r>
            <a:r>
              <a:rPr lang="en-US" sz="2400" i="1" dirty="0" smtClean="0"/>
              <a:t>…</a:t>
            </a:r>
            <a:endParaRPr lang="en-GB" sz="2400" i="1" dirty="0"/>
          </a:p>
        </p:txBody>
      </p:sp>
      <p:sp>
        <p:nvSpPr>
          <p:cNvPr id="10" name="Text Box 5"/>
          <p:cNvSpPr txBox="1">
            <a:spLocks noChangeArrowheads="1"/>
          </p:cNvSpPr>
          <p:nvPr/>
        </p:nvSpPr>
        <p:spPr bwMode="auto">
          <a:xfrm>
            <a:off x="950119" y="457508"/>
            <a:ext cx="800258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GB" sz="2800" b="1" dirty="0" smtClean="0"/>
              <a:t>Operations strategy is…</a:t>
            </a:r>
            <a:endParaRPr lang="en-US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27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27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27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27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727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727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7" grpId="0"/>
      <p:bldP spid="72709" grpId="0"/>
      <p:bldP spid="72712" grpId="0"/>
      <p:bldP spid="72713" grpId="0"/>
      <p:bldP spid="72714" grpId="0"/>
      <p:bldP spid="727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158994" y="1258936"/>
            <a:ext cx="7555606" cy="4842053"/>
            <a:chOff x="1628801" y="2735611"/>
            <a:chExt cx="3238117" cy="2626455"/>
          </a:xfrm>
        </p:grpSpPr>
        <p:grpSp>
          <p:nvGrpSpPr>
            <p:cNvPr id="3" name="Group 2"/>
            <p:cNvGrpSpPr/>
            <p:nvPr/>
          </p:nvGrpSpPr>
          <p:grpSpPr>
            <a:xfrm>
              <a:off x="1628801" y="3583260"/>
              <a:ext cx="3238117" cy="410654"/>
              <a:chOff x="1367260" y="3991776"/>
              <a:chExt cx="3859697" cy="410654"/>
            </a:xfrm>
          </p:grpSpPr>
          <p:sp>
            <p:nvSpPr>
              <p:cNvPr id="26" name="AutoShape 2"/>
              <p:cNvSpPr>
                <a:spLocks noChangeArrowheads="1"/>
              </p:cNvSpPr>
              <p:nvPr/>
            </p:nvSpPr>
            <p:spPr bwMode="auto">
              <a:xfrm>
                <a:off x="1367260" y="3991776"/>
                <a:ext cx="3859697" cy="410654"/>
              </a:xfrm>
              <a:prstGeom prst="leftRightArrow">
                <a:avLst>
                  <a:gd name="adj1" fmla="val 58333"/>
                  <a:gd name="adj2" fmla="val 102885"/>
                </a:avLst>
              </a:prstGeom>
              <a:solidFill>
                <a:srgbClr val="FFCC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none" anchor="ctr"/>
              <a:lstStyle/>
              <a:p>
                <a:pPr>
                  <a:defRPr/>
                </a:pPr>
                <a:endParaRPr lang="en-US" dirty="0"/>
              </a:p>
            </p:txBody>
          </p:sp>
          <p:sp>
            <p:nvSpPr>
              <p:cNvPr id="27" name="Text Box 3"/>
              <p:cNvSpPr txBox="1">
                <a:spLocks noChangeArrowheads="1"/>
              </p:cNvSpPr>
              <p:nvPr/>
            </p:nvSpPr>
            <p:spPr bwMode="auto">
              <a:xfrm>
                <a:off x="2834991" y="4039899"/>
                <a:ext cx="930047" cy="20033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dirty="0"/>
                  <a:t>Volume</a:t>
                </a:r>
                <a:endParaRPr lang="en-US" dirty="0"/>
              </a:p>
            </p:txBody>
          </p:sp>
          <p:sp>
            <p:nvSpPr>
              <p:cNvPr id="28" name="Text Box 19"/>
              <p:cNvSpPr txBox="1">
                <a:spLocks noChangeArrowheads="1"/>
              </p:cNvSpPr>
              <p:nvPr/>
            </p:nvSpPr>
            <p:spPr bwMode="auto">
              <a:xfrm>
                <a:off x="1832283" y="4140424"/>
                <a:ext cx="186010" cy="20033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endParaRPr lang="en-US" dirty="0"/>
              </a:p>
            </p:txBody>
          </p:sp>
          <p:sp>
            <p:nvSpPr>
              <p:cNvPr id="29" name="Text Box 20"/>
              <p:cNvSpPr txBox="1">
                <a:spLocks noChangeArrowheads="1"/>
              </p:cNvSpPr>
              <p:nvPr/>
            </p:nvSpPr>
            <p:spPr bwMode="auto">
              <a:xfrm>
                <a:off x="1684426" y="4068298"/>
                <a:ext cx="541138" cy="20033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i="1" dirty="0"/>
                  <a:t>Low</a:t>
                </a:r>
                <a:endParaRPr lang="en-US" i="1" dirty="0"/>
              </a:p>
            </p:txBody>
          </p:sp>
          <p:sp>
            <p:nvSpPr>
              <p:cNvPr id="30" name="Text Box 24"/>
              <p:cNvSpPr txBox="1">
                <a:spLocks noChangeArrowheads="1"/>
              </p:cNvSpPr>
              <p:nvPr/>
            </p:nvSpPr>
            <p:spPr bwMode="auto">
              <a:xfrm>
                <a:off x="4285494" y="4079547"/>
                <a:ext cx="625004" cy="20033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 algn="r">
                  <a:spcBef>
                    <a:spcPct val="50000"/>
                  </a:spcBef>
                </a:pPr>
                <a:r>
                  <a:rPr lang="en-GB" i="1" dirty="0"/>
                  <a:t>High</a:t>
                </a:r>
                <a:endParaRPr lang="en-US" i="1" dirty="0"/>
              </a:p>
            </p:txBody>
          </p:sp>
        </p:grpSp>
        <p:grpSp>
          <p:nvGrpSpPr>
            <p:cNvPr id="4" name="Group 3"/>
            <p:cNvGrpSpPr/>
            <p:nvPr/>
          </p:nvGrpSpPr>
          <p:grpSpPr>
            <a:xfrm>
              <a:off x="1628801" y="4036702"/>
              <a:ext cx="3238117" cy="410654"/>
              <a:chOff x="1367260" y="4505094"/>
              <a:chExt cx="3859697" cy="410654"/>
            </a:xfrm>
          </p:grpSpPr>
          <p:sp>
            <p:nvSpPr>
              <p:cNvPr id="22" name="AutoShape 4"/>
              <p:cNvSpPr>
                <a:spLocks noChangeArrowheads="1"/>
              </p:cNvSpPr>
              <p:nvPr/>
            </p:nvSpPr>
            <p:spPr bwMode="auto">
              <a:xfrm>
                <a:off x="1367260" y="4505094"/>
                <a:ext cx="3859697" cy="410654"/>
              </a:xfrm>
              <a:prstGeom prst="leftRightArrow">
                <a:avLst>
                  <a:gd name="adj1" fmla="val 58333"/>
                  <a:gd name="adj2" fmla="val 102885"/>
                </a:avLst>
              </a:prstGeom>
              <a:solidFill>
                <a:srgbClr val="66CC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none" anchor="ctr"/>
              <a:lstStyle/>
              <a:p>
                <a:pPr>
                  <a:defRPr/>
                </a:pPr>
                <a:endParaRPr lang="en-US" dirty="0"/>
              </a:p>
            </p:txBody>
          </p:sp>
          <p:sp>
            <p:nvSpPr>
              <p:cNvPr id="23" name="Text Box 16"/>
              <p:cNvSpPr txBox="1">
                <a:spLocks noChangeArrowheads="1"/>
              </p:cNvSpPr>
              <p:nvPr/>
            </p:nvSpPr>
            <p:spPr bwMode="auto">
              <a:xfrm>
                <a:off x="2834991" y="4546800"/>
                <a:ext cx="930047" cy="20033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dirty="0"/>
                  <a:t>Variety</a:t>
                </a:r>
                <a:endParaRPr lang="en-US" dirty="0"/>
              </a:p>
            </p:txBody>
          </p:sp>
          <p:sp>
            <p:nvSpPr>
              <p:cNvPr id="24" name="Text Box 21"/>
              <p:cNvSpPr txBox="1">
                <a:spLocks noChangeArrowheads="1"/>
              </p:cNvSpPr>
              <p:nvPr/>
            </p:nvSpPr>
            <p:spPr bwMode="auto">
              <a:xfrm>
                <a:off x="1690238" y="4574130"/>
                <a:ext cx="528965" cy="20033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i="1" dirty="0"/>
                  <a:t>High</a:t>
                </a:r>
                <a:endParaRPr lang="en-US" i="1" dirty="0"/>
              </a:p>
            </p:txBody>
          </p:sp>
          <p:sp>
            <p:nvSpPr>
              <p:cNvPr id="25" name="Text Box 25"/>
              <p:cNvSpPr txBox="1">
                <a:spLocks noChangeArrowheads="1"/>
              </p:cNvSpPr>
              <p:nvPr/>
            </p:nvSpPr>
            <p:spPr bwMode="auto">
              <a:xfrm>
                <a:off x="4113833" y="4592865"/>
                <a:ext cx="796665" cy="20033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 algn="r">
                  <a:spcBef>
                    <a:spcPct val="50000"/>
                  </a:spcBef>
                </a:pPr>
                <a:r>
                  <a:rPr lang="en-GB" i="1" dirty="0"/>
                  <a:t>Low</a:t>
                </a:r>
                <a:endParaRPr lang="en-US" i="1" dirty="0"/>
              </a:p>
            </p:txBody>
          </p:sp>
        </p:grpSp>
        <p:grpSp>
          <p:nvGrpSpPr>
            <p:cNvPr id="5" name="Group 4"/>
            <p:cNvGrpSpPr/>
            <p:nvPr/>
          </p:nvGrpSpPr>
          <p:grpSpPr>
            <a:xfrm>
              <a:off x="1628801" y="4501678"/>
              <a:ext cx="3238117" cy="410654"/>
              <a:chOff x="1367260" y="5018412"/>
              <a:chExt cx="3859697" cy="410654"/>
            </a:xfrm>
          </p:grpSpPr>
          <p:sp>
            <p:nvSpPr>
              <p:cNvPr id="18" name="AutoShape 5"/>
              <p:cNvSpPr>
                <a:spLocks noChangeArrowheads="1"/>
              </p:cNvSpPr>
              <p:nvPr/>
            </p:nvSpPr>
            <p:spPr bwMode="auto">
              <a:xfrm>
                <a:off x="1367260" y="5018412"/>
                <a:ext cx="3859697" cy="410654"/>
              </a:xfrm>
              <a:prstGeom prst="leftRightArrow">
                <a:avLst>
                  <a:gd name="adj1" fmla="val 58333"/>
                  <a:gd name="adj2" fmla="val 102885"/>
                </a:avLst>
              </a:prstGeom>
              <a:solidFill>
                <a:srgbClr val="CCFF66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none" anchor="ctr"/>
              <a:lstStyle/>
              <a:p>
                <a:pPr>
                  <a:defRPr/>
                </a:pPr>
                <a:endParaRPr lang="en-US" dirty="0"/>
              </a:p>
            </p:txBody>
          </p:sp>
          <p:sp>
            <p:nvSpPr>
              <p:cNvPr id="19" name="Text Box 17"/>
              <p:cNvSpPr txBox="1">
                <a:spLocks noChangeArrowheads="1"/>
              </p:cNvSpPr>
              <p:nvPr/>
            </p:nvSpPr>
            <p:spPr bwMode="auto">
              <a:xfrm>
                <a:off x="2834991" y="5062257"/>
                <a:ext cx="930047" cy="20033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dirty="0"/>
                  <a:t>Variation</a:t>
                </a:r>
                <a:endParaRPr lang="en-US" dirty="0"/>
              </a:p>
            </p:txBody>
          </p:sp>
          <p:sp>
            <p:nvSpPr>
              <p:cNvPr id="20" name="Text Box 22"/>
              <p:cNvSpPr txBox="1">
                <a:spLocks noChangeArrowheads="1"/>
              </p:cNvSpPr>
              <p:nvPr/>
            </p:nvSpPr>
            <p:spPr bwMode="auto">
              <a:xfrm>
                <a:off x="1696051" y="5088518"/>
                <a:ext cx="701174" cy="20033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i="1" dirty="0"/>
                  <a:t>High</a:t>
                </a:r>
                <a:endParaRPr lang="en-US" i="1" dirty="0"/>
              </a:p>
            </p:txBody>
          </p:sp>
          <p:sp>
            <p:nvSpPr>
              <p:cNvPr id="21" name="Text Box 26"/>
              <p:cNvSpPr txBox="1">
                <a:spLocks noChangeArrowheads="1"/>
              </p:cNvSpPr>
              <p:nvPr/>
            </p:nvSpPr>
            <p:spPr bwMode="auto">
              <a:xfrm>
                <a:off x="4199664" y="5095489"/>
                <a:ext cx="710834" cy="20033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 algn="r">
                  <a:spcBef>
                    <a:spcPct val="50000"/>
                  </a:spcBef>
                </a:pPr>
                <a:r>
                  <a:rPr lang="en-GB" i="1" dirty="0"/>
                  <a:t>Low</a:t>
                </a:r>
                <a:endParaRPr lang="en-US" i="1" dirty="0"/>
              </a:p>
            </p:txBody>
          </p:sp>
        </p:grpSp>
        <p:grpSp>
          <p:nvGrpSpPr>
            <p:cNvPr id="6" name="Group 5"/>
            <p:cNvGrpSpPr/>
            <p:nvPr/>
          </p:nvGrpSpPr>
          <p:grpSpPr>
            <a:xfrm>
              <a:off x="1628801" y="4951412"/>
              <a:ext cx="3238117" cy="410654"/>
              <a:chOff x="1367260" y="6556982"/>
              <a:chExt cx="3859697" cy="410654"/>
            </a:xfrm>
          </p:grpSpPr>
          <p:sp>
            <p:nvSpPr>
              <p:cNvPr id="14" name="AutoShape 6"/>
              <p:cNvSpPr>
                <a:spLocks noChangeArrowheads="1"/>
              </p:cNvSpPr>
              <p:nvPr/>
            </p:nvSpPr>
            <p:spPr bwMode="auto">
              <a:xfrm>
                <a:off x="1367260" y="6556982"/>
                <a:ext cx="3859697" cy="410654"/>
              </a:xfrm>
              <a:prstGeom prst="leftRightArrow">
                <a:avLst>
                  <a:gd name="adj1" fmla="val 58333"/>
                  <a:gd name="adj2" fmla="val 102885"/>
                </a:avLst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none" anchor="ctr"/>
              <a:lstStyle/>
              <a:p>
                <a:pPr>
                  <a:defRPr/>
                </a:pPr>
                <a:endParaRPr lang="en-US" dirty="0"/>
              </a:p>
            </p:txBody>
          </p:sp>
          <p:sp>
            <p:nvSpPr>
              <p:cNvPr id="15" name="Text Box 18"/>
              <p:cNvSpPr txBox="1">
                <a:spLocks noChangeArrowheads="1"/>
              </p:cNvSpPr>
              <p:nvPr/>
            </p:nvSpPr>
            <p:spPr bwMode="auto">
              <a:xfrm>
                <a:off x="2834991" y="6614730"/>
                <a:ext cx="930047" cy="20033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dirty="0"/>
                  <a:t>Visibility</a:t>
                </a:r>
                <a:endParaRPr lang="en-US" dirty="0"/>
              </a:p>
            </p:txBody>
          </p:sp>
          <p:sp>
            <p:nvSpPr>
              <p:cNvPr id="16" name="Text Box 23"/>
              <p:cNvSpPr txBox="1">
                <a:spLocks noChangeArrowheads="1"/>
              </p:cNvSpPr>
              <p:nvPr/>
            </p:nvSpPr>
            <p:spPr bwMode="auto">
              <a:xfrm>
                <a:off x="1701864" y="6630296"/>
                <a:ext cx="781191" cy="20033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i="1" dirty="0"/>
                  <a:t>High</a:t>
                </a:r>
                <a:endParaRPr lang="en-US" i="1" dirty="0"/>
              </a:p>
            </p:txBody>
          </p:sp>
          <p:sp>
            <p:nvSpPr>
              <p:cNvPr id="17" name="Text Box 27"/>
              <p:cNvSpPr txBox="1">
                <a:spLocks noChangeArrowheads="1"/>
              </p:cNvSpPr>
              <p:nvPr/>
            </p:nvSpPr>
            <p:spPr bwMode="auto">
              <a:xfrm>
                <a:off x="4199664" y="6635128"/>
                <a:ext cx="710834" cy="20033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 algn="r">
                  <a:spcBef>
                    <a:spcPct val="50000"/>
                  </a:spcBef>
                </a:pPr>
                <a:r>
                  <a:rPr lang="en-GB" i="1" dirty="0"/>
                  <a:t>Low</a:t>
                </a:r>
                <a:endParaRPr lang="en-US" i="1" dirty="0"/>
              </a:p>
            </p:txBody>
          </p:sp>
        </p:grpSp>
        <p:sp>
          <p:nvSpPr>
            <p:cNvPr id="7" name="Freeform 30"/>
            <p:cNvSpPr>
              <a:spLocks/>
            </p:cNvSpPr>
            <p:nvPr/>
          </p:nvSpPr>
          <p:spPr bwMode="auto">
            <a:xfrm>
              <a:off x="2629880" y="3727276"/>
              <a:ext cx="1411949" cy="1368152"/>
            </a:xfrm>
            <a:custGeom>
              <a:avLst/>
              <a:gdLst>
                <a:gd name="connsiteX0" fmla="*/ 5785 w 10000"/>
                <a:gd name="connsiteY0" fmla="*/ 0 h 10000"/>
                <a:gd name="connsiteX1" fmla="*/ 0 w 10000"/>
                <a:gd name="connsiteY1" fmla="*/ 3554 h 10000"/>
                <a:gd name="connsiteX2" fmla="*/ 3098 w 10000"/>
                <a:gd name="connsiteY2" fmla="*/ 6528 h 10000"/>
                <a:gd name="connsiteX3" fmla="*/ 10000 w 10000"/>
                <a:gd name="connsiteY3" fmla="*/ 10000 h 10000"/>
                <a:gd name="connsiteX0" fmla="*/ 15056 w 19271"/>
                <a:gd name="connsiteY0" fmla="*/ 0 h 10000"/>
                <a:gd name="connsiteX1" fmla="*/ 0 w 19271"/>
                <a:gd name="connsiteY1" fmla="*/ 3343 h 10000"/>
                <a:gd name="connsiteX2" fmla="*/ 12369 w 19271"/>
                <a:gd name="connsiteY2" fmla="*/ 6528 h 10000"/>
                <a:gd name="connsiteX3" fmla="*/ 19271 w 19271"/>
                <a:gd name="connsiteY3" fmla="*/ 10000 h 10000"/>
                <a:gd name="connsiteX0" fmla="*/ 15056 w 19271"/>
                <a:gd name="connsiteY0" fmla="*/ 0 h 10000"/>
                <a:gd name="connsiteX1" fmla="*/ 0 w 19271"/>
                <a:gd name="connsiteY1" fmla="*/ 3343 h 10000"/>
                <a:gd name="connsiteX2" fmla="*/ 7265 w 19271"/>
                <a:gd name="connsiteY2" fmla="*/ 6438 h 10000"/>
                <a:gd name="connsiteX3" fmla="*/ 19271 w 19271"/>
                <a:gd name="connsiteY3" fmla="*/ 10000 h 10000"/>
                <a:gd name="connsiteX0" fmla="*/ 15056 w 15056"/>
                <a:gd name="connsiteY0" fmla="*/ 0 h 9668"/>
                <a:gd name="connsiteX1" fmla="*/ 0 w 15056"/>
                <a:gd name="connsiteY1" fmla="*/ 3343 h 9668"/>
                <a:gd name="connsiteX2" fmla="*/ 7265 w 15056"/>
                <a:gd name="connsiteY2" fmla="*/ 6438 h 9668"/>
                <a:gd name="connsiteX3" fmla="*/ 7916 w 15056"/>
                <a:gd name="connsiteY3" fmla="*/ 9668 h 9668"/>
                <a:gd name="connsiteX0" fmla="*/ 10000 w 10000"/>
                <a:gd name="connsiteY0" fmla="*/ 0 h 10000"/>
                <a:gd name="connsiteX1" fmla="*/ 0 w 10000"/>
                <a:gd name="connsiteY1" fmla="*/ 3458 h 10000"/>
                <a:gd name="connsiteX2" fmla="*/ 4825 w 10000"/>
                <a:gd name="connsiteY2" fmla="*/ 6659 h 10000"/>
                <a:gd name="connsiteX3" fmla="*/ 5258 w 10000"/>
                <a:gd name="connsiteY3" fmla="*/ 10000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00" h="10000">
                  <a:moveTo>
                    <a:pt x="10000" y="0"/>
                  </a:moveTo>
                  <a:lnTo>
                    <a:pt x="0" y="3458"/>
                  </a:lnTo>
                  <a:lnTo>
                    <a:pt x="4825" y="6659"/>
                  </a:lnTo>
                  <a:cubicBezTo>
                    <a:pt x="4969" y="7773"/>
                    <a:pt x="5114" y="8886"/>
                    <a:pt x="5258" y="10000"/>
                  </a:cubicBezTo>
                </a:path>
              </a:pathLst>
            </a:custGeom>
            <a:noFill/>
            <a:ln w="38100" cap="flat" cmpd="sng">
              <a:solidFill>
                <a:srgbClr val="008000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8" name="Text Box 32"/>
            <p:cNvSpPr txBox="1">
              <a:spLocks noChangeArrowheads="1"/>
            </p:cNvSpPr>
            <p:nvPr/>
          </p:nvSpPr>
          <p:spPr bwMode="auto">
            <a:xfrm>
              <a:off x="3356992" y="2748722"/>
              <a:ext cx="861912" cy="200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dirty="0" smtClean="0"/>
                <a:t>Ocado</a:t>
              </a:r>
              <a:endParaRPr lang="en-GB" dirty="0"/>
            </a:p>
          </p:txBody>
        </p:sp>
        <p:sp>
          <p:nvSpPr>
            <p:cNvPr id="9" name="Line 33"/>
            <p:cNvSpPr>
              <a:spLocks noChangeShapeType="1"/>
            </p:cNvSpPr>
            <p:nvPr/>
          </p:nvSpPr>
          <p:spPr bwMode="auto">
            <a:xfrm flipH="1">
              <a:off x="3789040" y="3007196"/>
              <a:ext cx="0" cy="72008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" name="Freeform 31"/>
            <p:cNvSpPr>
              <a:spLocks/>
            </p:cNvSpPr>
            <p:nvPr/>
          </p:nvSpPr>
          <p:spPr bwMode="auto">
            <a:xfrm>
              <a:off x="2453658" y="3760727"/>
              <a:ext cx="567202" cy="1391655"/>
            </a:xfrm>
            <a:custGeom>
              <a:avLst/>
              <a:gdLst>
                <a:gd name="connsiteX0" fmla="*/ 6831 w 9173"/>
                <a:gd name="connsiteY0" fmla="*/ 0 h 10000"/>
                <a:gd name="connsiteX1" fmla="*/ 0 w 9173"/>
                <a:gd name="connsiteY1" fmla="*/ 3571 h 10000"/>
                <a:gd name="connsiteX2" fmla="*/ 9173 w 9173"/>
                <a:gd name="connsiteY2" fmla="*/ 6597 h 10000"/>
                <a:gd name="connsiteX3" fmla="*/ 1311 w 9173"/>
                <a:gd name="connsiteY3" fmla="*/ 10000 h 10000"/>
                <a:gd name="connsiteX0" fmla="*/ 7447 w 10000"/>
                <a:gd name="connsiteY0" fmla="*/ 0 h 9820"/>
                <a:gd name="connsiteX1" fmla="*/ 0 w 10000"/>
                <a:gd name="connsiteY1" fmla="*/ 3571 h 9820"/>
                <a:gd name="connsiteX2" fmla="*/ 10000 w 10000"/>
                <a:gd name="connsiteY2" fmla="*/ 6597 h 9820"/>
                <a:gd name="connsiteX3" fmla="*/ 1880 w 10000"/>
                <a:gd name="connsiteY3" fmla="*/ 9820 h 9820"/>
                <a:gd name="connsiteX0" fmla="*/ 7222 w 9775"/>
                <a:gd name="connsiteY0" fmla="*/ 0 h 10000"/>
                <a:gd name="connsiteX1" fmla="*/ 0 w 9775"/>
                <a:gd name="connsiteY1" fmla="*/ 3483 h 10000"/>
                <a:gd name="connsiteX2" fmla="*/ 9775 w 9775"/>
                <a:gd name="connsiteY2" fmla="*/ 6718 h 10000"/>
                <a:gd name="connsiteX3" fmla="*/ 1655 w 9775"/>
                <a:gd name="connsiteY3" fmla="*/ 10000 h 10000"/>
                <a:gd name="connsiteX0" fmla="*/ 7388 w 10000"/>
                <a:gd name="connsiteY0" fmla="*/ 0 h 9847"/>
                <a:gd name="connsiteX1" fmla="*/ 0 w 10000"/>
                <a:gd name="connsiteY1" fmla="*/ 3330 h 9847"/>
                <a:gd name="connsiteX2" fmla="*/ 10000 w 10000"/>
                <a:gd name="connsiteY2" fmla="*/ 6565 h 9847"/>
                <a:gd name="connsiteX3" fmla="*/ 1693 w 10000"/>
                <a:gd name="connsiteY3" fmla="*/ 9847 h 9847"/>
                <a:gd name="connsiteX0" fmla="*/ 11536 w 11536"/>
                <a:gd name="connsiteY0" fmla="*/ 0 h 10031"/>
                <a:gd name="connsiteX1" fmla="*/ 0 w 11536"/>
                <a:gd name="connsiteY1" fmla="*/ 3413 h 10031"/>
                <a:gd name="connsiteX2" fmla="*/ 10000 w 11536"/>
                <a:gd name="connsiteY2" fmla="*/ 6698 h 10031"/>
                <a:gd name="connsiteX3" fmla="*/ 1693 w 11536"/>
                <a:gd name="connsiteY3" fmla="*/ 10031 h 10031"/>
                <a:gd name="connsiteX0" fmla="*/ 11075 w 11075"/>
                <a:gd name="connsiteY0" fmla="*/ 0 h 10031"/>
                <a:gd name="connsiteX1" fmla="*/ 0 w 11075"/>
                <a:gd name="connsiteY1" fmla="*/ 3351 h 10031"/>
                <a:gd name="connsiteX2" fmla="*/ 9539 w 11075"/>
                <a:gd name="connsiteY2" fmla="*/ 6698 h 10031"/>
                <a:gd name="connsiteX3" fmla="*/ 1232 w 11075"/>
                <a:gd name="connsiteY3" fmla="*/ 10031 h 10031"/>
                <a:gd name="connsiteX0" fmla="*/ 13380 w 13380"/>
                <a:gd name="connsiteY0" fmla="*/ 0 h 10031"/>
                <a:gd name="connsiteX1" fmla="*/ 0 w 13380"/>
                <a:gd name="connsiteY1" fmla="*/ 3320 h 10031"/>
                <a:gd name="connsiteX2" fmla="*/ 11844 w 13380"/>
                <a:gd name="connsiteY2" fmla="*/ 6698 h 10031"/>
                <a:gd name="connsiteX3" fmla="*/ 3537 w 13380"/>
                <a:gd name="connsiteY3" fmla="*/ 10031 h 10031"/>
                <a:gd name="connsiteX0" fmla="*/ 13380 w 13380"/>
                <a:gd name="connsiteY0" fmla="*/ 0 h 10031"/>
                <a:gd name="connsiteX1" fmla="*/ 0 w 13380"/>
                <a:gd name="connsiteY1" fmla="*/ 3320 h 10031"/>
                <a:gd name="connsiteX2" fmla="*/ 7926 w 13380"/>
                <a:gd name="connsiteY2" fmla="*/ 6636 h 10031"/>
                <a:gd name="connsiteX3" fmla="*/ 3537 w 13380"/>
                <a:gd name="connsiteY3" fmla="*/ 10031 h 10031"/>
                <a:gd name="connsiteX0" fmla="*/ 13380 w 13380"/>
                <a:gd name="connsiteY0" fmla="*/ 0 h 10031"/>
                <a:gd name="connsiteX1" fmla="*/ 0 w 13380"/>
                <a:gd name="connsiteY1" fmla="*/ 3320 h 10031"/>
                <a:gd name="connsiteX2" fmla="*/ 5161 w 13380"/>
                <a:gd name="connsiteY2" fmla="*/ 6574 h 10031"/>
                <a:gd name="connsiteX3" fmla="*/ 3537 w 13380"/>
                <a:gd name="connsiteY3" fmla="*/ 10031 h 10031"/>
                <a:gd name="connsiteX0" fmla="*/ 13380 w 13380"/>
                <a:gd name="connsiteY0" fmla="*/ 0 h 10031"/>
                <a:gd name="connsiteX1" fmla="*/ 0 w 13380"/>
                <a:gd name="connsiteY1" fmla="*/ 3320 h 10031"/>
                <a:gd name="connsiteX2" fmla="*/ 5161 w 13380"/>
                <a:gd name="connsiteY2" fmla="*/ 6574 h 10031"/>
                <a:gd name="connsiteX3" fmla="*/ 3537 w 13380"/>
                <a:gd name="connsiteY3" fmla="*/ 10031 h 10031"/>
                <a:gd name="connsiteX0" fmla="*/ 13380 w 13380"/>
                <a:gd name="connsiteY0" fmla="*/ 0 h 10000"/>
                <a:gd name="connsiteX1" fmla="*/ 0 w 13380"/>
                <a:gd name="connsiteY1" fmla="*/ 3320 h 10000"/>
                <a:gd name="connsiteX2" fmla="*/ 5161 w 13380"/>
                <a:gd name="connsiteY2" fmla="*/ 6574 h 10000"/>
                <a:gd name="connsiteX3" fmla="*/ 1233 w 13380"/>
                <a:gd name="connsiteY3" fmla="*/ 10000 h 10000"/>
                <a:gd name="connsiteX0" fmla="*/ 13380 w 13380"/>
                <a:gd name="connsiteY0" fmla="*/ 0 h 10142"/>
                <a:gd name="connsiteX1" fmla="*/ 0 w 13380"/>
                <a:gd name="connsiteY1" fmla="*/ 3320 h 10142"/>
                <a:gd name="connsiteX2" fmla="*/ 5161 w 13380"/>
                <a:gd name="connsiteY2" fmla="*/ 6574 h 10142"/>
                <a:gd name="connsiteX3" fmla="*/ 10681 w 13380"/>
                <a:gd name="connsiteY3" fmla="*/ 10142 h 10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80" h="10142">
                  <a:moveTo>
                    <a:pt x="13380" y="0"/>
                  </a:moveTo>
                  <a:lnTo>
                    <a:pt x="0" y="3320"/>
                  </a:lnTo>
                  <a:lnTo>
                    <a:pt x="5161" y="6574"/>
                  </a:lnTo>
                  <a:lnTo>
                    <a:pt x="10681" y="10142"/>
                  </a:lnTo>
                </a:path>
              </a:pathLst>
            </a:custGeom>
            <a:noFill/>
            <a:ln w="38100" cap="flat" cmpd="sng">
              <a:solidFill>
                <a:srgbClr val="CC00CC"/>
              </a:solidFill>
              <a:prstDash val="solid"/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" name="Text Box 34"/>
            <p:cNvSpPr txBox="1">
              <a:spLocks noChangeArrowheads="1"/>
            </p:cNvSpPr>
            <p:nvPr/>
          </p:nvSpPr>
          <p:spPr bwMode="auto">
            <a:xfrm>
              <a:off x="1772816" y="2735611"/>
              <a:ext cx="1152128" cy="3505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dirty="0" smtClean="0"/>
                <a:t>Conventional supermarket</a:t>
              </a:r>
              <a:endParaRPr lang="en-US" dirty="0"/>
            </a:p>
          </p:txBody>
        </p:sp>
        <p:sp>
          <p:nvSpPr>
            <p:cNvPr id="12" name="Line 35"/>
            <p:cNvSpPr>
              <a:spLocks noChangeShapeType="1"/>
            </p:cNvSpPr>
            <p:nvPr/>
          </p:nvSpPr>
          <p:spPr bwMode="auto">
            <a:xfrm>
              <a:off x="2540190" y="3109024"/>
              <a:ext cx="240738" cy="76226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31" name="Text Box 34"/>
          <p:cNvSpPr txBox="1">
            <a:spLocks noChangeArrowheads="1"/>
          </p:cNvSpPr>
          <p:nvPr/>
        </p:nvSpPr>
        <p:spPr bwMode="auto">
          <a:xfrm>
            <a:off x="382465" y="26621"/>
            <a:ext cx="9137894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b="1" dirty="0" smtClean="0"/>
              <a:t>The Four Vs analysis for</a:t>
            </a:r>
            <a:r>
              <a:rPr lang="en-US" sz="2800" b="1" dirty="0" smtClean="0"/>
              <a:t> </a:t>
            </a:r>
            <a:r>
              <a:rPr lang="en-GB" sz="2800" b="1" dirty="0" smtClean="0"/>
              <a:t>a conventional </a:t>
            </a:r>
            <a:br>
              <a:rPr lang="en-GB" sz="2800" b="1" dirty="0" smtClean="0"/>
            </a:br>
            <a:r>
              <a:rPr lang="en-GB" sz="2800" b="1" dirty="0" smtClean="0"/>
              <a:t>supermarket and Ocado</a:t>
            </a:r>
            <a:endParaRPr lang="en-US" sz="2800" b="1" dirty="0"/>
          </a:p>
        </p:txBody>
      </p:sp>
    </p:spTree>
    <p:extLst>
      <p:ext uri="{BB962C8B-B14F-4D97-AF65-F5344CB8AC3E}">
        <p14:creationId xmlns="" xmlns:p14="http://schemas.microsoft.com/office/powerpoint/2010/main" val="1235144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Text Box 2"/>
          <p:cNvSpPr txBox="1">
            <a:spLocks noChangeArrowheads="1"/>
          </p:cNvSpPr>
          <p:nvPr/>
        </p:nvSpPr>
        <p:spPr bwMode="auto">
          <a:xfrm>
            <a:off x="498476" y="1277552"/>
            <a:ext cx="5226051" cy="523220"/>
          </a:xfrm>
          <a:prstGeom prst="rect">
            <a:avLst/>
          </a:prstGeom>
          <a:noFill/>
          <a:ln w="25400">
            <a:noFill/>
            <a:miter lim="800000"/>
            <a:headEnd type="none" w="med" len="lg"/>
            <a:tailEnd type="none" w="sm" len="med"/>
          </a:ln>
          <a:effectLst/>
        </p:spPr>
        <p:txBody>
          <a:bodyPr>
            <a:spAutoFit/>
          </a:bodyPr>
          <a:lstStyle/>
          <a:p>
            <a:pPr algn="l" eaLnBrk="1" hangingPunct="1">
              <a:spcBef>
                <a:spcPct val="50000"/>
              </a:spcBef>
            </a:pPr>
            <a:r>
              <a:rPr lang="en-GB" sz="2800" dirty="0"/>
              <a:t>Products or services?</a:t>
            </a:r>
          </a:p>
        </p:txBody>
      </p:sp>
      <p:sp>
        <p:nvSpPr>
          <p:cNvPr id="74755" name="Text Box 3"/>
          <p:cNvSpPr txBox="1">
            <a:spLocks noChangeArrowheads="1"/>
          </p:cNvSpPr>
          <p:nvPr/>
        </p:nvSpPr>
        <p:spPr bwMode="auto">
          <a:xfrm>
            <a:off x="877888" y="2386685"/>
            <a:ext cx="6450013" cy="523220"/>
          </a:xfrm>
          <a:prstGeom prst="rect">
            <a:avLst/>
          </a:prstGeom>
          <a:noFill/>
          <a:ln w="25400">
            <a:noFill/>
            <a:miter lim="800000"/>
            <a:headEnd type="none" w="med" len="lg"/>
            <a:tailEnd type="none" w="sm" len="med"/>
          </a:ln>
          <a:effectLst/>
        </p:spPr>
        <p:txBody>
          <a:bodyPr>
            <a:spAutoFit/>
          </a:bodyPr>
          <a:lstStyle/>
          <a:p>
            <a:pPr algn="l" eaLnBrk="1" hangingPunct="1">
              <a:spcBef>
                <a:spcPct val="50000"/>
              </a:spcBef>
            </a:pPr>
            <a:r>
              <a:rPr lang="en-GB" sz="2800" dirty="0"/>
              <a:t>Manufacturing or non-manufacturing?</a:t>
            </a:r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271464" y="4604952"/>
            <a:ext cx="9415462" cy="707886"/>
          </a:xfrm>
          <a:prstGeom prst="rect">
            <a:avLst/>
          </a:prstGeom>
          <a:noFill/>
          <a:ln w="25400">
            <a:noFill/>
            <a:miter lim="800000"/>
            <a:headEnd type="none" w="med" len="lg"/>
            <a:tailEnd type="none" w="sm" len="med"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GB" sz="4000" b="1" dirty="0"/>
              <a:t>What is Operations Strategy about?</a:t>
            </a:r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2436815" y="3495818"/>
            <a:ext cx="4530724" cy="523220"/>
          </a:xfrm>
          <a:prstGeom prst="rect">
            <a:avLst/>
          </a:prstGeom>
          <a:noFill/>
          <a:ln w="25400">
            <a:noFill/>
            <a:miter lim="800000"/>
            <a:headEnd type="none" w="med" len="lg"/>
            <a:tailEnd type="none" w="sm" len="med"/>
          </a:ln>
          <a:effectLst/>
        </p:spPr>
        <p:txBody>
          <a:bodyPr>
            <a:spAutoFit/>
          </a:bodyPr>
          <a:lstStyle/>
          <a:p>
            <a:pPr algn="l" eaLnBrk="1" hangingPunct="1">
              <a:spcBef>
                <a:spcPct val="50000"/>
              </a:spcBef>
            </a:pPr>
            <a:r>
              <a:rPr lang="en-GB" sz="2800" dirty="0"/>
              <a:t>For profit or not-for-profit?</a:t>
            </a:r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1143794" y="457416"/>
            <a:ext cx="7615236" cy="523220"/>
          </a:xfrm>
          <a:prstGeom prst="rect">
            <a:avLst/>
          </a:prstGeom>
          <a:noFill/>
          <a:ln w="25400">
            <a:noFill/>
            <a:miter lim="800000"/>
            <a:headEnd type="none" w="med" len="lg"/>
            <a:tailEnd type="none" w="sm" len="med"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GB" sz="2800" b="1" dirty="0"/>
              <a:t>The sectoral scope of Operations Strategy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47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47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47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4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47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47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47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47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47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47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4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4" grpId="0"/>
      <p:bldP spid="74755" grpId="0"/>
      <p:bldP spid="74756" grpId="0"/>
      <p:bldP spid="74757" grpId="0"/>
      <p:bldP spid="7475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Oval 45"/>
          <p:cNvSpPr>
            <a:spLocks noChangeArrowheads="1"/>
          </p:cNvSpPr>
          <p:nvPr/>
        </p:nvSpPr>
        <p:spPr bwMode="auto">
          <a:xfrm>
            <a:off x="63575" y="1042272"/>
            <a:ext cx="5501003" cy="3117799"/>
          </a:xfrm>
          <a:prstGeom prst="ellipse">
            <a:avLst/>
          </a:prstGeom>
          <a:solidFill>
            <a:srgbClr val="FFFF99">
              <a:alpha val="34901"/>
            </a:srgb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1600" dirty="0"/>
          </a:p>
        </p:txBody>
      </p:sp>
      <p:sp>
        <p:nvSpPr>
          <p:cNvPr id="4099" name="Oval 46"/>
          <p:cNvSpPr>
            <a:spLocks noChangeArrowheads="1"/>
          </p:cNvSpPr>
          <p:nvPr/>
        </p:nvSpPr>
        <p:spPr bwMode="auto">
          <a:xfrm>
            <a:off x="87577" y="2693606"/>
            <a:ext cx="5501003" cy="3117799"/>
          </a:xfrm>
          <a:prstGeom prst="ellipse">
            <a:avLst/>
          </a:prstGeom>
          <a:solidFill>
            <a:srgbClr val="66FFFF">
              <a:alpha val="14117"/>
            </a:srgb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1600" dirty="0"/>
          </a:p>
        </p:txBody>
      </p:sp>
      <p:sp>
        <p:nvSpPr>
          <p:cNvPr id="4100" name="Rectangle 11"/>
          <p:cNvSpPr>
            <a:spLocks noChangeArrowheads="1"/>
          </p:cNvSpPr>
          <p:nvPr/>
        </p:nvSpPr>
        <p:spPr bwMode="auto">
          <a:xfrm>
            <a:off x="1662037" y="3445574"/>
            <a:ext cx="1149643" cy="632054"/>
          </a:xfrm>
          <a:prstGeom prst="rect">
            <a:avLst/>
          </a:prstGeom>
          <a:solidFill>
            <a:srgbClr val="FFCC99">
              <a:alpha val="50980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sz="1600" dirty="0"/>
          </a:p>
        </p:txBody>
      </p:sp>
      <p:sp>
        <p:nvSpPr>
          <p:cNvPr id="4101" name="Rectangle 12"/>
          <p:cNvSpPr>
            <a:spLocks noChangeArrowheads="1"/>
          </p:cNvSpPr>
          <p:nvPr/>
        </p:nvSpPr>
        <p:spPr bwMode="auto">
          <a:xfrm>
            <a:off x="2886080" y="3455568"/>
            <a:ext cx="1147242" cy="634551"/>
          </a:xfrm>
          <a:prstGeom prst="rect">
            <a:avLst/>
          </a:prstGeom>
          <a:solidFill>
            <a:srgbClr val="FFCC99">
              <a:alpha val="50980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sz="1600" dirty="0"/>
          </a:p>
        </p:txBody>
      </p:sp>
      <p:sp>
        <p:nvSpPr>
          <p:cNvPr id="4102" name="Rectangle 13"/>
          <p:cNvSpPr>
            <a:spLocks noChangeArrowheads="1"/>
          </p:cNvSpPr>
          <p:nvPr/>
        </p:nvSpPr>
        <p:spPr bwMode="auto">
          <a:xfrm>
            <a:off x="4112527" y="3455568"/>
            <a:ext cx="1149642" cy="634551"/>
          </a:xfrm>
          <a:prstGeom prst="rect">
            <a:avLst/>
          </a:prstGeom>
          <a:solidFill>
            <a:srgbClr val="FFCC99">
              <a:alpha val="50980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sz="1600" dirty="0"/>
          </a:p>
        </p:txBody>
      </p:sp>
      <p:sp>
        <p:nvSpPr>
          <p:cNvPr id="4103" name="Rectangle 15"/>
          <p:cNvSpPr>
            <a:spLocks noChangeArrowheads="1"/>
          </p:cNvSpPr>
          <p:nvPr/>
        </p:nvSpPr>
        <p:spPr bwMode="auto">
          <a:xfrm>
            <a:off x="461993" y="3455568"/>
            <a:ext cx="1147242" cy="634551"/>
          </a:xfrm>
          <a:prstGeom prst="rect">
            <a:avLst/>
          </a:prstGeom>
          <a:solidFill>
            <a:srgbClr val="FFCC99">
              <a:alpha val="50980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sz="1600" dirty="0"/>
          </a:p>
        </p:txBody>
      </p:sp>
      <p:sp>
        <p:nvSpPr>
          <p:cNvPr id="4104" name="Rectangle 16"/>
          <p:cNvSpPr>
            <a:spLocks noChangeArrowheads="1"/>
          </p:cNvSpPr>
          <p:nvPr/>
        </p:nvSpPr>
        <p:spPr bwMode="auto">
          <a:xfrm>
            <a:off x="1832441" y="1264617"/>
            <a:ext cx="1994473" cy="634551"/>
          </a:xfrm>
          <a:prstGeom prst="rect">
            <a:avLst/>
          </a:prstGeom>
          <a:solidFill>
            <a:srgbClr val="FFCC99">
              <a:alpha val="49019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sz="1600" dirty="0"/>
          </a:p>
        </p:txBody>
      </p:sp>
      <p:sp>
        <p:nvSpPr>
          <p:cNvPr id="4105" name="Rectangle 17"/>
          <p:cNvSpPr>
            <a:spLocks noChangeArrowheads="1"/>
          </p:cNvSpPr>
          <p:nvPr/>
        </p:nvSpPr>
        <p:spPr bwMode="auto">
          <a:xfrm>
            <a:off x="1827644" y="2346353"/>
            <a:ext cx="1992074" cy="634551"/>
          </a:xfrm>
          <a:prstGeom prst="rect">
            <a:avLst/>
          </a:prstGeom>
          <a:solidFill>
            <a:srgbClr val="FFCC99">
              <a:alpha val="49019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sz="1600" dirty="0"/>
          </a:p>
        </p:txBody>
      </p:sp>
      <p:sp>
        <p:nvSpPr>
          <p:cNvPr id="4106" name="Rectangle 34"/>
          <p:cNvSpPr>
            <a:spLocks noChangeArrowheads="1"/>
          </p:cNvSpPr>
          <p:nvPr/>
        </p:nvSpPr>
        <p:spPr bwMode="auto">
          <a:xfrm>
            <a:off x="1657235" y="4544797"/>
            <a:ext cx="1149643" cy="632054"/>
          </a:xfrm>
          <a:prstGeom prst="rect">
            <a:avLst/>
          </a:prstGeom>
          <a:solidFill>
            <a:srgbClr val="FFCC99">
              <a:alpha val="47842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sz="1600" dirty="0"/>
          </a:p>
        </p:txBody>
      </p:sp>
      <p:sp>
        <p:nvSpPr>
          <p:cNvPr id="4107" name="Rectangle 35"/>
          <p:cNvSpPr>
            <a:spLocks noChangeArrowheads="1"/>
          </p:cNvSpPr>
          <p:nvPr/>
        </p:nvSpPr>
        <p:spPr bwMode="auto">
          <a:xfrm>
            <a:off x="2881282" y="4554791"/>
            <a:ext cx="1147242" cy="632054"/>
          </a:xfrm>
          <a:prstGeom prst="rect">
            <a:avLst/>
          </a:prstGeom>
          <a:solidFill>
            <a:srgbClr val="FFCC99">
              <a:alpha val="50980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sz="1600" dirty="0"/>
          </a:p>
        </p:txBody>
      </p:sp>
      <p:sp>
        <p:nvSpPr>
          <p:cNvPr id="4108" name="Rectangle 36"/>
          <p:cNvSpPr>
            <a:spLocks noChangeArrowheads="1"/>
          </p:cNvSpPr>
          <p:nvPr/>
        </p:nvSpPr>
        <p:spPr bwMode="auto">
          <a:xfrm>
            <a:off x="4107726" y="4554791"/>
            <a:ext cx="1149642" cy="632054"/>
          </a:xfrm>
          <a:prstGeom prst="rect">
            <a:avLst/>
          </a:prstGeom>
          <a:solidFill>
            <a:srgbClr val="FFCC99">
              <a:alpha val="50980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sz="1600" dirty="0"/>
          </a:p>
        </p:txBody>
      </p:sp>
      <p:sp>
        <p:nvSpPr>
          <p:cNvPr id="4109" name="Rectangle 38"/>
          <p:cNvSpPr>
            <a:spLocks noChangeArrowheads="1"/>
          </p:cNvSpPr>
          <p:nvPr/>
        </p:nvSpPr>
        <p:spPr bwMode="auto">
          <a:xfrm>
            <a:off x="397190" y="4554791"/>
            <a:ext cx="1147242" cy="632054"/>
          </a:xfrm>
          <a:prstGeom prst="rect">
            <a:avLst/>
          </a:prstGeom>
          <a:solidFill>
            <a:srgbClr val="FFCC99">
              <a:alpha val="50195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sz="1600" dirty="0"/>
          </a:p>
        </p:txBody>
      </p:sp>
      <p:sp>
        <p:nvSpPr>
          <p:cNvPr id="4110" name="Line 18"/>
          <p:cNvSpPr>
            <a:spLocks noChangeShapeType="1"/>
          </p:cNvSpPr>
          <p:nvPr/>
        </p:nvSpPr>
        <p:spPr bwMode="auto">
          <a:xfrm>
            <a:off x="2890881" y="1904162"/>
            <a:ext cx="0" cy="43719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sz="1600" dirty="0"/>
          </a:p>
        </p:txBody>
      </p:sp>
      <p:sp>
        <p:nvSpPr>
          <p:cNvPr id="4111" name="Line 19"/>
          <p:cNvSpPr>
            <a:spLocks noChangeShapeType="1"/>
          </p:cNvSpPr>
          <p:nvPr/>
        </p:nvSpPr>
        <p:spPr bwMode="auto">
          <a:xfrm>
            <a:off x="992410" y="3153282"/>
            <a:ext cx="3674534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sz="1600" dirty="0"/>
          </a:p>
        </p:txBody>
      </p:sp>
      <p:sp>
        <p:nvSpPr>
          <p:cNvPr id="4112" name="Line 20"/>
          <p:cNvSpPr>
            <a:spLocks noChangeShapeType="1"/>
          </p:cNvSpPr>
          <p:nvPr/>
        </p:nvSpPr>
        <p:spPr bwMode="auto">
          <a:xfrm>
            <a:off x="2890881" y="2958420"/>
            <a:ext cx="0" cy="194861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sz="1600" dirty="0"/>
          </a:p>
        </p:txBody>
      </p:sp>
      <p:sp>
        <p:nvSpPr>
          <p:cNvPr id="4113" name="Line 22"/>
          <p:cNvSpPr>
            <a:spLocks noChangeShapeType="1"/>
          </p:cNvSpPr>
          <p:nvPr/>
        </p:nvSpPr>
        <p:spPr bwMode="auto">
          <a:xfrm>
            <a:off x="992410" y="3153283"/>
            <a:ext cx="0" cy="30728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sz="1600" dirty="0"/>
          </a:p>
        </p:txBody>
      </p:sp>
      <p:sp>
        <p:nvSpPr>
          <p:cNvPr id="4114" name="Line 23"/>
          <p:cNvSpPr>
            <a:spLocks noChangeShapeType="1"/>
          </p:cNvSpPr>
          <p:nvPr/>
        </p:nvSpPr>
        <p:spPr bwMode="auto">
          <a:xfrm>
            <a:off x="2230857" y="3148286"/>
            <a:ext cx="0" cy="30728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sz="1600" dirty="0"/>
          </a:p>
        </p:txBody>
      </p:sp>
      <p:sp>
        <p:nvSpPr>
          <p:cNvPr id="4115" name="Line 24"/>
          <p:cNvSpPr>
            <a:spLocks noChangeShapeType="1"/>
          </p:cNvSpPr>
          <p:nvPr/>
        </p:nvSpPr>
        <p:spPr bwMode="auto">
          <a:xfrm>
            <a:off x="3459702" y="3148286"/>
            <a:ext cx="0" cy="30728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sz="1600" dirty="0"/>
          </a:p>
        </p:txBody>
      </p:sp>
      <p:sp>
        <p:nvSpPr>
          <p:cNvPr id="4116" name="Line 25"/>
          <p:cNvSpPr>
            <a:spLocks noChangeShapeType="1"/>
          </p:cNvSpPr>
          <p:nvPr/>
        </p:nvSpPr>
        <p:spPr bwMode="auto">
          <a:xfrm>
            <a:off x="4698148" y="3143289"/>
            <a:ext cx="0" cy="30728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sz="1600" dirty="0"/>
          </a:p>
        </p:txBody>
      </p:sp>
      <p:sp>
        <p:nvSpPr>
          <p:cNvPr id="4117" name="Text Box 30"/>
          <p:cNvSpPr txBox="1">
            <a:spLocks noChangeArrowheads="1"/>
          </p:cNvSpPr>
          <p:nvPr/>
        </p:nvSpPr>
        <p:spPr bwMode="auto">
          <a:xfrm>
            <a:off x="1509999" y="4533799"/>
            <a:ext cx="1435253" cy="584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dirty="0"/>
              <a:t>Operational </a:t>
            </a:r>
            <a:r>
              <a:rPr lang="en-GB" sz="1600" dirty="0" smtClean="0"/>
              <a:t>operations</a:t>
            </a:r>
            <a:endParaRPr lang="en-GB" sz="1600" dirty="0"/>
          </a:p>
        </p:txBody>
      </p:sp>
      <p:sp>
        <p:nvSpPr>
          <p:cNvPr id="4118" name="Text Box 31"/>
          <p:cNvSpPr txBox="1">
            <a:spLocks noChangeArrowheads="1"/>
          </p:cNvSpPr>
          <p:nvPr/>
        </p:nvSpPr>
        <p:spPr bwMode="auto">
          <a:xfrm>
            <a:off x="2738085" y="4533800"/>
            <a:ext cx="1435253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dirty="0"/>
              <a:t>Operational </a:t>
            </a:r>
            <a:r>
              <a:rPr lang="en-GB" sz="1600" dirty="0" smtClean="0"/>
              <a:t>finance</a:t>
            </a:r>
            <a:endParaRPr lang="en-GB" sz="1600" dirty="0"/>
          </a:p>
        </p:txBody>
      </p:sp>
      <p:sp>
        <p:nvSpPr>
          <p:cNvPr id="4119" name="Line 39"/>
          <p:cNvSpPr>
            <a:spLocks noChangeShapeType="1"/>
          </p:cNvSpPr>
          <p:nvPr/>
        </p:nvSpPr>
        <p:spPr bwMode="auto">
          <a:xfrm>
            <a:off x="3481302" y="4077630"/>
            <a:ext cx="0" cy="47216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sz="1600" dirty="0"/>
          </a:p>
        </p:txBody>
      </p:sp>
      <p:sp>
        <p:nvSpPr>
          <p:cNvPr id="4120" name="Line 40"/>
          <p:cNvSpPr>
            <a:spLocks noChangeShapeType="1"/>
          </p:cNvSpPr>
          <p:nvPr/>
        </p:nvSpPr>
        <p:spPr bwMode="auto">
          <a:xfrm>
            <a:off x="4688547" y="4090119"/>
            <a:ext cx="0" cy="46966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sz="1600" dirty="0"/>
          </a:p>
        </p:txBody>
      </p:sp>
      <p:sp>
        <p:nvSpPr>
          <p:cNvPr id="4121" name="Line 42"/>
          <p:cNvSpPr>
            <a:spLocks noChangeShapeType="1"/>
          </p:cNvSpPr>
          <p:nvPr/>
        </p:nvSpPr>
        <p:spPr bwMode="auto">
          <a:xfrm>
            <a:off x="2221256" y="4077630"/>
            <a:ext cx="0" cy="47216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sz="1600" dirty="0"/>
          </a:p>
        </p:txBody>
      </p:sp>
      <p:sp>
        <p:nvSpPr>
          <p:cNvPr id="4122" name="Line 43"/>
          <p:cNvSpPr>
            <a:spLocks noChangeShapeType="1"/>
          </p:cNvSpPr>
          <p:nvPr/>
        </p:nvSpPr>
        <p:spPr bwMode="auto">
          <a:xfrm>
            <a:off x="1004410" y="4072634"/>
            <a:ext cx="0" cy="47216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sz="1600" dirty="0"/>
          </a:p>
        </p:txBody>
      </p:sp>
      <p:sp>
        <p:nvSpPr>
          <p:cNvPr id="4123" name="Text Box 6"/>
          <p:cNvSpPr txBox="1">
            <a:spLocks noChangeArrowheads="1"/>
          </p:cNvSpPr>
          <p:nvPr/>
        </p:nvSpPr>
        <p:spPr bwMode="auto">
          <a:xfrm>
            <a:off x="331604" y="3452159"/>
            <a:ext cx="1435253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dirty="0"/>
              <a:t>Marketing strategy</a:t>
            </a:r>
          </a:p>
        </p:txBody>
      </p:sp>
      <p:sp>
        <p:nvSpPr>
          <p:cNvPr id="4124" name="Text Box 7"/>
          <p:cNvSpPr txBox="1">
            <a:spLocks noChangeArrowheads="1"/>
          </p:cNvSpPr>
          <p:nvPr/>
        </p:nvSpPr>
        <p:spPr bwMode="auto">
          <a:xfrm>
            <a:off x="1539632" y="3452159"/>
            <a:ext cx="1435253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dirty="0"/>
              <a:t>Operations strategy</a:t>
            </a:r>
          </a:p>
        </p:txBody>
      </p:sp>
      <p:sp>
        <p:nvSpPr>
          <p:cNvPr id="4125" name="Text Box 8"/>
          <p:cNvSpPr txBox="1">
            <a:spLocks noChangeArrowheads="1"/>
          </p:cNvSpPr>
          <p:nvPr/>
        </p:nvSpPr>
        <p:spPr bwMode="auto">
          <a:xfrm>
            <a:off x="2760468" y="3452159"/>
            <a:ext cx="1435253" cy="584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dirty="0"/>
              <a:t>Finance strategy</a:t>
            </a:r>
          </a:p>
        </p:txBody>
      </p:sp>
      <p:sp>
        <p:nvSpPr>
          <p:cNvPr id="4126" name="Text Box 9"/>
          <p:cNvSpPr txBox="1">
            <a:spLocks noChangeArrowheads="1"/>
          </p:cNvSpPr>
          <p:nvPr/>
        </p:nvSpPr>
        <p:spPr bwMode="auto">
          <a:xfrm>
            <a:off x="3967714" y="3452159"/>
            <a:ext cx="1435253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dirty="0"/>
              <a:t>Technology strategy</a:t>
            </a:r>
          </a:p>
        </p:txBody>
      </p:sp>
      <p:sp>
        <p:nvSpPr>
          <p:cNvPr id="4127" name="Text Box 47"/>
          <p:cNvSpPr txBox="1">
            <a:spLocks noChangeArrowheads="1"/>
          </p:cNvSpPr>
          <p:nvPr/>
        </p:nvSpPr>
        <p:spPr bwMode="auto">
          <a:xfrm>
            <a:off x="6503015" y="1562933"/>
            <a:ext cx="2328087" cy="707886"/>
          </a:xfrm>
          <a:prstGeom prst="rect">
            <a:avLst/>
          </a:prstGeom>
          <a:solidFill>
            <a:srgbClr val="FFFF99">
              <a:alpha val="49019"/>
            </a:srgb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dirty="0"/>
              <a:t>The </a:t>
            </a:r>
            <a:r>
              <a:rPr lang="en-GB" sz="2000" dirty="0" smtClean="0"/>
              <a:t>‘business model’</a:t>
            </a:r>
            <a:endParaRPr lang="en-GB" sz="2000" dirty="0"/>
          </a:p>
        </p:txBody>
      </p:sp>
      <p:sp>
        <p:nvSpPr>
          <p:cNvPr id="4128" name="Text Box 48"/>
          <p:cNvSpPr txBox="1">
            <a:spLocks noChangeArrowheads="1"/>
          </p:cNvSpPr>
          <p:nvPr/>
        </p:nvSpPr>
        <p:spPr bwMode="auto">
          <a:xfrm>
            <a:off x="6483815" y="4634780"/>
            <a:ext cx="2328087" cy="707886"/>
          </a:xfrm>
          <a:prstGeom prst="rect">
            <a:avLst/>
          </a:prstGeom>
          <a:solidFill>
            <a:srgbClr val="BBE0E3">
              <a:alpha val="50195"/>
            </a:srgb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dirty="0"/>
              <a:t>The </a:t>
            </a:r>
            <a:r>
              <a:rPr lang="en-GB" sz="2000" dirty="0" smtClean="0"/>
              <a:t>‘operating model’</a:t>
            </a:r>
            <a:endParaRPr lang="en-GB" sz="2000" dirty="0"/>
          </a:p>
        </p:txBody>
      </p:sp>
      <p:sp>
        <p:nvSpPr>
          <p:cNvPr id="4129" name="Text Box 4"/>
          <p:cNvSpPr txBox="1">
            <a:spLocks noChangeArrowheads="1"/>
          </p:cNvSpPr>
          <p:nvPr/>
        </p:nvSpPr>
        <p:spPr bwMode="auto">
          <a:xfrm>
            <a:off x="1678836" y="1367042"/>
            <a:ext cx="2263284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dirty="0"/>
              <a:t>Business strategy</a:t>
            </a:r>
          </a:p>
        </p:txBody>
      </p:sp>
      <p:sp>
        <p:nvSpPr>
          <p:cNvPr id="4130" name="Text Box 5"/>
          <p:cNvSpPr txBox="1">
            <a:spLocks noChangeArrowheads="1"/>
          </p:cNvSpPr>
          <p:nvPr/>
        </p:nvSpPr>
        <p:spPr bwMode="auto">
          <a:xfrm>
            <a:off x="1722039" y="2416299"/>
            <a:ext cx="2263284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dirty="0"/>
              <a:t>Functional strategies</a:t>
            </a:r>
          </a:p>
        </p:txBody>
      </p:sp>
      <p:sp>
        <p:nvSpPr>
          <p:cNvPr id="4131" name="Text Box 29"/>
          <p:cNvSpPr txBox="1">
            <a:spLocks noChangeArrowheads="1"/>
          </p:cNvSpPr>
          <p:nvPr/>
        </p:nvSpPr>
        <p:spPr bwMode="auto">
          <a:xfrm>
            <a:off x="262100" y="4533799"/>
            <a:ext cx="1435253" cy="584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dirty="0"/>
              <a:t>Operational </a:t>
            </a:r>
            <a:r>
              <a:rPr lang="en-GB" sz="1600" dirty="0" smtClean="0"/>
              <a:t>marketing</a:t>
            </a:r>
            <a:endParaRPr lang="en-GB" sz="1600" dirty="0"/>
          </a:p>
        </p:txBody>
      </p:sp>
      <p:sp>
        <p:nvSpPr>
          <p:cNvPr id="4132" name="Text Box 32"/>
          <p:cNvSpPr txBox="1">
            <a:spLocks noChangeArrowheads="1"/>
          </p:cNvSpPr>
          <p:nvPr/>
        </p:nvSpPr>
        <p:spPr bwMode="auto">
          <a:xfrm>
            <a:off x="3971706" y="4533799"/>
            <a:ext cx="1435253" cy="584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dirty="0"/>
              <a:t>Operational </a:t>
            </a:r>
            <a:r>
              <a:rPr lang="en-GB" sz="1600" dirty="0" smtClean="0"/>
              <a:t>technology</a:t>
            </a:r>
            <a:endParaRPr lang="en-GB" sz="1600" dirty="0"/>
          </a:p>
        </p:txBody>
      </p:sp>
      <p:sp>
        <p:nvSpPr>
          <p:cNvPr id="4133" name="Line 49"/>
          <p:cNvSpPr>
            <a:spLocks noChangeShapeType="1"/>
          </p:cNvSpPr>
          <p:nvPr/>
        </p:nvSpPr>
        <p:spPr bwMode="auto">
          <a:xfrm flipH="1" flipV="1">
            <a:off x="5578980" y="4322456"/>
            <a:ext cx="921634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134" name="Line 50"/>
          <p:cNvSpPr>
            <a:spLocks noChangeShapeType="1"/>
          </p:cNvSpPr>
          <p:nvPr/>
        </p:nvSpPr>
        <p:spPr bwMode="auto">
          <a:xfrm flipH="1">
            <a:off x="5362972" y="2081538"/>
            <a:ext cx="118084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136" name="Freeform 55"/>
          <p:cNvSpPr>
            <a:spLocks/>
          </p:cNvSpPr>
          <p:nvPr/>
        </p:nvSpPr>
        <p:spPr bwMode="auto">
          <a:xfrm>
            <a:off x="6222202" y="2211448"/>
            <a:ext cx="537620" cy="2375822"/>
          </a:xfrm>
          <a:custGeom>
            <a:avLst/>
            <a:gdLst>
              <a:gd name="T0" fmla="*/ 224 w 224"/>
              <a:gd name="T1" fmla="*/ 0 h 690"/>
              <a:gd name="T2" fmla="*/ 92 w 224"/>
              <a:gd name="T3" fmla="*/ 150 h 690"/>
              <a:gd name="T4" fmla="*/ 2 w 224"/>
              <a:gd name="T5" fmla="*/ 372 h 690"/>
              <a:gd name="T6" fmla="*/ 104 w 224"/>
              <a:gd name="T7" fmla="*/ 576 h 690"/>
              <a:gd name="T8" fmla="*/ 176 w 224"/>
              <a:gd name="T9" fmla="*/ 690 h 69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224"/>
              <a:gd name="T16" fmla="*/ 0 h 690"/>
              <a:gd name="T17" fmla="*/ 224 w 224"/>
              <a:gd name="T18" fmla="*/ 690 h 69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24" h="690">
                <a:moveTo>
                  <a:pt x="224" y="0"/>
                </a:moveTo>
                <a:cubicBezTo>
                  <a:pt x="176" y="44"/>
                  <a:pt x="129" y="88"/>
                  <a:pt x="92" y="150"/>
                </a:cubicBezTo>
                <a:cubicBezTo>
                  <a:pt x="55" y="212"/>
                  <a:pt x="0" y="301"/>
                  <a:pt x="2" y="372"/>
                </a:cubicBezTo>
                <a:cubicBezTo>
                  <a:pt x="4" y="443"/>
                  <a:pt x="75" y="523"/>
                  <a:pt x="104" y="576"/>
                </a:cubicBezTo>
                <a:cubicBezTo>
                  <a:pt x="133" y="629"/>
                  <a:pt x="154" y="659"/>
                  <a:pt x="176" y="690"/>
                </a:cubicBezTo>
              </a:path>
            </a:pathLst>
          </a:custGeom>
          <a:noFill/>
          <a:ln w="28575" cmpd="sng">
            <a:solidFill>
              <a:schemeClr val="tx1"/>
            </a:solidFill>
            <a:round/>
            <a:headEnd type="none" w="med" len="med"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137" name="Freeform 56"/>
          <p:cNvSpPr>
            <a:spLocks/>
          </p:cNvSpPr>
          <p:nvPr/>
        </p:nvSpPr>
        <p:spPr bwMode="auto">
          <a:xfrm flipH="1">
            <a:off x="8233478" y="2271404"/>
            <a:ext cx="537620" cy="2387873"/>
          </a:xfrm>
          <a:custGeom>
            <a:avLst/>
            <a:gdLst>
              <a:gd name="T0" fmla="*/ 224 w 224"/>
              <a:gd name="T1" fmla="*/ 0 h 690"/>
              <a:gd name="T2" fmla="*/ 92 w 224"/>
              <a:gd name="T3" fmla="*/ 150 h 690"/>
              <a:gd name="T4" fmla="*/ 2 w 224"/>
              <a:gd name="T5" fmla="*/ 372 h 690"/>
              <a:gd name="T6" fmla="*/ 104 w 224"/>
              <a:gd name="T7" fmla="*/ 576 h 690"/>
              <a:gd name="T8" fmla="*/ 176 w 224"/>
              <a:gd name="T9" fmla="*/ 690 h 69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224"/>
              <a:gd name="T16" fmla="*/ 0 h 690"/>
              <a:gd name="T17" fmla="*/ 224 w 224"/>
              <a:gd name="T18" fmla="*/ 690 h 69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24" h="690">
                <a:moveTo>
                  <a:pt x="224" y="0"/>
                </a:moveTo>
                <a:cubicBezTo>
                  <a:pt x="176" y="44"/>
                  <a:pt x="129" y="88"/>
                  <a:pt x="92" y="150"/>
                </a:cubicBezTo>
                <a:cubicBezTo>
                  <a:pt x="55" y="212"/>
                  <a:pt x="0" y="301"/>
                  <a:pt x="2" y="372"/>
                </a:cubicBezTo>
                <a:cubicBezTo>
                  <a:pt x="4" y="443"/>
                  <a:pt x="75" y="523"/>
                  <a:pt x="104" y="576"/>
                </a:cubicBezTo>
                <a:cubicBezTo>
                  <a:pt x="133" y="629"/>
                  <a:pt x="154" y="659"/>
                  <a:pt x="176" y="690"/>
                </a:cubicBezTo>
              </a:path>
            </a:pathLst>
          </a:custGeom>
          <a:noFill/>
          <a:ln w="28575" cmpd="sng">
            <a:solidFill>
              <a:schemeClr val="tx1"/>
            </a:solidFill>
            <a:round/>
            <a:headEnd type="triangl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138" name="Text Box 53"/>
          <p:cNvSpPr txBox="1">
            <a:spLocks noChangeArrowheads="1"/>
          </p:cNvSpPr>
          <p:nvPr/>
        </p:nvSpPr>
        <p:spPr bwMode="auto">
          <a:xfrm>
            <a:off x="5823789" y="2698603"/>
            <a:ext cx="1872069" cy="1631216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dirty="0" smtClean="0"/>
              <a:t>…sets </a:t>
            </a:r>
            <a:r>
              <a:rPr lang="en-GB" sz="2000" dirty="0"/>
              <a:t>the overall purpose and objectives for</a:t>
            </a:r>
            <a:r>
              <a:rPr lang="en-GB" sz="2000" dirty="0" smtClean="0"/>
              <a:t>…</a:t>
            </a:r>
            <a:endParaRPr lang="en-GB" sz="2000" dirty="0"/>
          </a:p>
        </p:txBody>
      </p:sp>
      <p:sp>
        <p:nvSpPr>
          <p:cNvPr id="4139" name="Text Box 54"/>
          <p:cNvSpPr txBox="1">
            <a:spLocks noChangeArrowheads="1"/>
          </p:cNvSpPr>
          <p:nvPr/>
        </p:nvSpPr>
        <p:spPr bwMode="auto">
          <a:xfrm>
            <a:off x="7791863" y="2850833"/>
            <a:ext cx="2073677" cy="1323439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dirty="0" smtClean="0"/>
              <a:t>…defines </a:t>
            </a:r>
            <a:r>
              <a:rPr lang="en-GB" sz="2000" dirty="0"/>
              <a:t>how the business model will be achieved</a:t>
            </a:r>
            <a:r>
              <a:rPr lang="en-GB" sz="2000" dirty="0" smtClean="0"/>
              <a:t>…</a:t>
            </a:r>
            <a:endParaRPr lang="en-GB" sz="2000" dirty="0"/>
          </a:p>
        </p:txBody>
      </p:sp>
      <p:sp>
        <p:nvSpPr>
          <p:cNvPr id="45" name="Text Box 6"/>
          <p:cNvSpPr txBox="1">
            <a:spLocks noChangeArrowheads="1"/>
          </p:cNvSpPr>
          <p:nvPr/>
        </p:nvSpPr>
        <p:spPr bwMode="auto">
          <a:xfrm>
            <a:off x="678748" y="26621"/>
            <a:ext cx="8545329" cy="954107"/>
          </a:xfrm>
          <a:prstGeom prst="rect">
            <a:avLst/>
          </a:prstGeom>
          <a:noFill/>
          <a:ln w="25400">
            <a:noFill/>
            <a:miter lim="800000"/>
            <a:headEnd type="none" w="med" len="lg"/>
            <a:tailEnd type="none" w="sm" len="med"/>
          </a:ln>
          <a:effectLst/>
        </p:spPr>
        <p:txBody>
          <a:bodyPr wrap="square"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IN" sz="2800" b="1" dirty="0" smtClean="0"/>
              <a:t>The relationship between the concepts of ‘the business model’ and the ‘operating model’</a:t>
            </a:r>
            <a:endParaRPr lang="en-GB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121" name="Group 33"/>
          <p:cNvGrpSpPr>
            <a:grpSpLocks/>
          </p:cNvGrpSpPr>
          <p:nvPr/>
        </p:nvGrpSpPr>
        <p:grpSpPr bwMode="auto">
          <a:xfrm>
            <a:off x="3908426" y="1144077"/>
            <a:ext cx="2098675" cy="2098675"/>
            <a:chOff x="2462" y="609"/>
            <a:chExt cx="1322" cy="1322"/>
          </a:xfrm>
        </p:grpSpPr>
        <p:sp>
          <p:nvSpPr>
            <p:cNvPr id="89093" name="AutoShape 5"/>
            <p:cNvSpPr>
              <a:spLocks noChangeArrowheads="1"/>
            </p:cNvSpPr>
            <p:nvPr/>
          </p:nvSpPr>
          <p:spPr bwMode="auto">
            <a:xfrm rot="16200000" flipH="1">
              <a:off x="2462" y="609"/>
              <a:ext cx="1322" cy="1322"/>
            </a:xfrm>
            <a:prstGeom prst="homePlate">
              <a:avLst>
                <a:gd name="adj" fmla="val 25028"/>
              </a:avLst>
            </a:prstGeom>
            <a:solidFill>
              <a:schemeClr val="bg1">
                <a:lumMod val="95000"/>
              </a:schemeClr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89094" name="Rectangle 6"/>
            <p:cNvSpPr>
              <a:spLocks noChangeArrowheads="1"/>
            </p:cNvSpPr>
            <p:nvPr/>
          </p:nvSpPr>
          <p:spPr bwMode="auto">
            <a:xfrm>
              <a:off x="2520" y="649"/>
              <a:ext cx="1192" cy="1019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sz="2000" dirty="0" smtClean="0">
                  <a:solidFill>
                    <a:srgbClr val="FF3300"/>
                  </a:solidFill>
                </a:rPr>
                <a:t>Top-down </a:t>
              </a:r>
              <a:endParaRPr lang="en-GB" sz="2000" dirty="0">
                <a:solidFill>
                  <a:srgbClr val="FF3300"/>
                </a:solidFill>
              </a:endParaRPr>
            </a:p>
            <a:p>
              <a:pPr>
                <a:lnSpc>
                  <a:spcPct val="90000"/>
                </a:lnSpc>
              </a:pPr>
              <a:r>
                <a:rPr lang="en-GB" dirty="0"/>
                <a:t>	</a:t>
              </a:r>
              <a:endParaRPr lang="en-US" dirty="0"/>
            </a:p>
            <a:p>
              <a:pPr>
                <a:lnSpc>
                  <a:spcPct val="90000"/>
                </a:lnSpc>
              </a:pPr>
              <a:r>
                <a:rPr lang="en-US" dirty="0"/>
                <a:t>Operations strategy should interpret higher </a:t>
              </a:r>
              <a:r>
                <a:rPr lang="en-US" dirty="0" smtClean="0"/>
                <a:t>level-strategy</a:t>
              </a:r>
              <a:endParaRPr lang="en-US" dirty="0"/>
            </a:p>
          </p:txBody>
        </p:sp>
      </p:grpSp>
      <p:sp>
        <p:nvSpPr>
          <p:cNvPr id="89096" name="AutoShape 8"/>
          <p:cNvSpPr>
            <a:spLocks noChangeArrowheads="1"/>
          </p:cNvSpPr>
          <p:nvPr/>
        </p:nvSpPr>
        <p:spPr bwMode="auto">
          <a:xfrm>
            <a:off x="487365" y="2885564"/>
            <a:ext cx="3286125" cy="1368425"/>
          </a:xfrm>
          <a:prstGeom prst="homePlate">
            <a:avLst>
              <a:gd name="adj" fmla="val 60102"/>
            </a:avLst>
          </a:prstGeom>
          <a:solidFill>
            <a:schemeClr val="bg1">
              <a:lumMod val="95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89097" name="Rectangle 9"/>
          <p:cNvSpPr>
            <a:spLocks noChangeArrowheads="1"/>
          </p:cNvSpPr>
          <p:nvPr/>
        </p:nvSpPr>
        <p:spPr bwMode="auto">
          <a:xfrm>
            <a:off x="463552" y="2901439"/>
            <a:ext cx="2644775" cy="139628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3300"/>
                </a:solidFill>
              </a:rPr>
              <a:t>Operations resources </a:t>
            </a:r>
            <a:endParaRPr lang="en-GB" sz="2000" dirty="0">
              <a:solidFill>
                <a:srgbClr val="FF3300"/>
              </a:solidFill>
            </a:endParaRPr>
          </a:p>
          <a:p>
            <a:pPr>
              <a:lnSpc>
                <a:spcPct val="90000"/>
              </a:lnSpc>
            </a:pPr>
            <a:endParaRPr lang="en-US" sz="2000" dirty="0">
              <a:solidFill>
                <a:srgbClr val="FF3300"/>
              </a:solidFill>
            </a:endParaRPr>
          </a:p>
          <a:p>
            <a:pPr>
              <a:lnSpc>
                <a:spcPct val="90000"/>
              </a:lnSpc>
            </a:pPr>
            <a:r>
              <a:rPr lang="en-US" dirty="0"/>
              <a:t>Operations strategy should build operations capabilities</a:t>
            </a:r>
          </a:p>
        </p:txBody>
      </p:sp>
      <p:grpSp>
        <p:nvGrpSpPr>
          <p:cNvPr id="89122" name="Group 34"/>
          <p:cNvGrpSpPr>
            <a:grpSpLocks/>
          </p:cNvGrpSpPr>
          <p:nvPr/>
        </p:nvGrpSpPr>
        <p:grpSpPr bwMode="auto">
          <a:xfrm>
            <a:off x="3906105" y="4173560"/>
            <a:ext cx="2122488" cy="2470150"/>
            <a:chOff x="2455" y="2562"/>
            <a:chExt cx="1337" cy="1556"/>
          </a:xfrm>
        </p:grpSpPr>
        <p:sp>
          <p:nvSpPr>
            <p:cNvPr id="89099" name="AutoShape 11"/>
            <p:cNvSpPr>
              <a:spLocks noChangeArrowheads="1"/>
            </p:cNvSpPr>
            <p:nvPr/>
          </p:nvSpPr>
          <p:spPr bwMode="auto">
            <a:xfrm rot="16200000">
              <a:off x="2493" y="2531"/>
              <a:ext cx="1260" cy="1322"/>
            </a:xfrm>
            <a:prstGeom prst="homePlate">
              <a:avLst>
                <a:gd name="adj" fmla="val 25028"/>
              </a:avLst>
            </a:prstGeom>
            <a:solidFill>
              <a:schemeClr val="bg1">
                <a:lumMod val="95000"/>
              </a:schemeClr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89100" name="Rectangle 12"/>
            <p:cNvSpPr>
              <a:spLocks noChangeArrowheads="1"/>
            </p:cNvSpPr>
            <p:nvPr/>
          </p:nvSpPr>
          <p:spPr bwMode="auto">
            <a:xfrm>
              <a:off x="2455" y="2844"/>
              <a:ext cx="1337" cy="127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square" lIns="90488" tIns="44450" rIns="90488" bIns="44450">
              <a:spAutoFit/>
            </a:bodyPr>
            <a:lstStyle/>
            <a:p>
              <a:pPr>
                <a:lnSpc>
                  <a:spcPct val="90000"/>
                </a:lnSpc>
                <a:spcBef>
                  <a:spcPct val="70000"/>
                </a:spcBef>
              </a:pPr>
              <a:r>
                <a:rPr lang="en-US" dirty="0" smtClean="0">
                  <a:solidFill>
                    <a:srgbClr val="FF3300"/>
                  </a:solidFill>
                </a:rPr>
                <a:t>Bottom-up</a:t>
              </a:r>
              <a:endParaRPr lang="en-GB" dirty="0" smtClean="0"/>
            </a:p>
            <a:p>
              <a:pPr>
                <a:lnSpc>
                  <a:spcPct val="90000"/>
                </a:lnSpc>
                <a:spcBef>
                  <a:spcPct val="70000"/>
                </a:spcBef>
              </a:pPr>
              <a:r>
                <a:rPr lang="en-GB" dirty="0" smtClean="0"/>
                <a:t>Operations </a:t>
              </a:r>
              <a:r>
                <a:rPr lang="en-GB" dirty="0"/>
                <a:t>strategy should learn from day-to-day </a:t>
              </a:r>
              <a:r>
                <a:rPr lang="en-GB" dirty="0" smtClean="0"/>
                <a:t>experience</a:t>
              </a:r>
              <a:endParaRPr lang="en-US" dirty="0"/>
            </a:p>
            <a:p>
              <a:pPr>
                <a:lnSpc>
                  <a:spcPct val="90000"/>
                </a:lnSpc>
                <a:spcBef>
                  <a:spcPct val="70000"/>
                </a:spcBef>
              </a:pPr>
              <a:r>
                <a:rPr lang="en-US" sz="2000" dirty="0" smtClean="0">
                  <a:solidFill>
                    <a:srgbClr val="FF3300"/>
                  </a:solidFill>
                </a:rPr>
                <a:t> </a:t>
              </a:r>
              <a:endParaRPr lang="en-US" sz="2000" dirty="0">
                <a:solidFill>
                  <a:srgbClr val="FF3300"/>
                </a:solidFill>
              </a:endParaRPr>
            </a:p>
          </p:txBody>
        </p:sp>
      </p:grpSp>
      <p:grpSp>
        <p:nvGrpSpPr>
          <p:cNvPr id="89123" name="Group 35"/>
          <p:cNvGrpSpPr>
            <a:grpSpLocks/>
          </p:cNvGrpSpPr>
          <p:nvPr/>
        </p:nvGrpSpPr>
        <p:grpSpPr bwMode="auto">
          <a:xfrm>
            <a:off x="6194426" y="2915728"/>
            <a:ext cx="3365501" cy="1411288"/>
            <a:chOff x="3902" y="1725"/>
            <a:chExt cx="2120" cy="889"/>
          </a:xfrm>
        </p:grpSpPr>
        <p:sp>
          <p:nvSpPr>
            <p:cNvPr id="89102" name="AutoShape 14"/>
            <p:cNvSpPr>
              <a:spLocks noChangeArrowheads="1"/>
            </p:cNvSpPr>
            <p:nvPr/>
          </p:nvSpPr>
          <p:spPr bwMode="auto">
            <a:xfrm flipH="1">
              <a:off x="3902" y="1725"/>
              <a:ext cx="2120" cy="862"/>
            </a:xfrm>
            <a:prstGeom prst="homePlate">
              <a:avLst>
                <a:gd name="adj" fmla="val 61553"/>
              </a:avLst>
            </a:prstGeom>
            <a:solidFill>
              <a:schemeClr val="bg1">
                <a:lumMod val="95000"/>
              </a:schemeClr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89103" name="Rectangle 15"/>
            <p:cNvSpPr>
              <a:spLocks noChangeArrowheads="1"/>
            </p:cNvSpPr>
            <p:nvPr/>
          </p:nvSpPr>
          <p:spPr bwMode="auto">
            <a:xfrm>
              <a:off x="4344" y="1734"/>
              <a:ext cx="1617" cy="88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sz="2000" dirty="0">
                  <a:solidFill>
                    <a:srgbClr val="FF3300"/>
                  </a:solidFill>
                </a:rPr>
                <a:t>Market </a:t>
              </a:r>
              <a:r>
                <a:rPr lang="en-GB" sz="2000" dirty="0" smtClean="0">
                  <a:solidFill>
                    <a:srgbClr val="FF3300"/>
                  </a:solidFill>
                </a:rPr>
                <a:t>requirements</a:t>
              </a:r>
              <a:endParaRPr lang="en-GB" sz="2000" dirty="0">
                <a:solidFill>
                  <a:srgbClr val="FF3300"/>
                </a:solidFill>
              </a:endParaRPr>
            </a:p>
            <a:p>
              <a:pPr>
                <a:lnSpc>
                  <a:spcPct val="90000"/>
                </a:lnSpc>
              </a:pPr>
              <a:endParaRPr lang="en-US" sz="2000" dirty="0">
                <a:solidFill>
                  <a:srgbClr val="FF3300"/>
                </a:solidFill>
              </a:endParaRPr>
            </a:p>
            <a:p>
              <a:pPr>
                <a:lnSpc>
                  <a:spcPct val="90000"/>
                </a:lnSpc>
              </a:pPr>
              <a:r>
                <a:rPr lang="en-US" dirty="0"/>
                <a:t>Operations strategy should </a:t>
              </a:r>
              <a:r>
                <a:rPr lang="en-GB" dirty="0" smtClean="0"/>
                <a:t>satisfy</a:t>
              </a:r>
              <a:r>
                <a:rPr lang="en-US" dirty="0" smtClean="0"/>
                <a:t> </a:t>
              </a:r>
              <a:r>
                <a:rPr lang="en-US" dirty="0"/>
                <a:t>the </a:t>
              </a:r>
              <a:r>
                <a:rPr lang="en-GB" dirty="0" smtClean="0"/>
                <a:t>organisation’s</a:t>
              </a:r>
              <a:r>
                <a:rPr lang="en-US" dirty="0" smtClean="0"/>
                <a:t> </a:t>
              </a:r>
              <a:r>
                <a:rPr lang="en-US" dirty="0"/>
                <a:t>markets</a:t>
              </a:r>
            </a:p>
          </p:txBody>
        </p:sp>
      </p:grpSp>
      <p:sp>
        <p:nvSpPr>
          <p:cNvPr id="89119" name="AutoShape 31"/>
          <p:cNvSpPr>
            <a:spLocks noChangeArrowheads="1"/>
          </p:cNvSpPr>
          <p:nvPr/>
        </p:nvSpPr>
        <p:spPr bwMode="auto">
          <a:xfrm rot="-10800000">
            <a:off x="2790825" y="2814126"/>
            <a:ext cx="3868738" cy="792162"/>
          </a:xfrm>
          <a:prstGeom prst="curvedUpArrow">
            <a:avLst>
              <a:gd name="adj1" fmla="val 71674"/>
              <a:gd name="adj2" fmla="val 169349"/>
              <a:gd name="adj3" fmla="val 35671"/>
            </a:avLst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 type="none" w="sm" len="med"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89120" name="AutoShape 32"/>
          <p:cNvSpPr>
            <a:spLocks noChangeArrowheads="1"/>
          </p:cNvSpPr>
          <p:nvPr/>
        </p:nvSpPr>
        <p:spPr bwMode="auto">
          <a:xfrm rot="-21600000">
            <a:off x="3222625" y="3822189"/>
            <a:ext cx="3868738" cy="792163"/>
          </a:xfrm>
          <a:prstGeom prst="curvedUpArrow">
            <a:avLst>
              <a:gd name="adj1" fmla="val 71674"/>
              <a:gd name="adj2" fmla="val 169349"/>
              <a:gd name="adj3" fmla="val 35671"/>
            </a:avLst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 type="none" w="sm" len="med"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4087316" y="3462272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dirty="0" smtClean="0"/>
              <a:t>OPERATIONS STRATEGY</a:t>
            </a:r>
            <a:endParaRPr lang="en-IN" dirty="0"/>
          </a:p>
        </p:txBody>
      </p:sp>
      <p:sp>
        <p:nvSpPr>
          <p:cNvPr id="22" name="Text Box 6"/>
          <p:cNvSpPr txBox="1">
            <a:spLocks noChangeArrowheads="1"/>
          </p:cNvSpPr>
          <p:nvPr/>
        </p:nvSpPr>
        <p:spPr bwMode="auto">
          <a:xfrm>
            <a:off x="60020" y="143008"/>
            <a:ext cx="9782785" cy="830997"/>
          </a:xfrm>
          <a:prstGeom prst="rect">
            <a:avLst/>
          </a:prstGeom>
          <a:noFill/>
          <a:ln w="25400">
            <a:noFill/>
            <a:miter lim="800000"/>
            <a:headEnd type="none" w="med" len="lg"/>
            <a:tailEnd type="none" w="sm" len="med"/>
          </a:ln>
          <a:effectLst/>
        </p:spPr>
        <p:txBody>
          <a:bodyPr wrap="square"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IN" sz="2400" b="1" dirty="0" smtClean="0"/>
              <a:t>Four perspectives on operations strategy – top-down, </a:t>
            </a:r>
            <a:br>
              <a:rPr lang="en-IN" sz="2400" b="1" dirty="0" smtClean="0"/>
            </a:br>
            <a:r>
              <a:rPr lang="en-IN" sz="2400" b="1" dirty="0" smtClean="0"/>
              <a:t>bottom-up, market requirements and operations resources</a:t>
            </a:r>
            <a:endParaRPr lang="en-GB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9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9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89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9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89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9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9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9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9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9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9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6" grpId="0" animBg="1"/>
      <p:bldP spid="89097" grpId="0"/>
      <p:bldP spid="89119" grpId="0" animBg="1"/>
      <p:bldP spid="89120" grpId="0" animBg="1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0" name="AutoShape 4"/>
          <p:cNvSpPr>
            <a:spLocks noChangeArrowheads="1"/>
          </p:cNvSpPr>
          <p:nvPr/>
        </p:nvSpPr>
        <p:spPr bwMode="auto">
          <a:xfrm rot="16200000" flipH="1">
            <a:off x="3920331" y="1261124"/>
            <a:ext cx="2098675" cy="2195512"/>
          </a:xfrm>
          <a:prstGeom prst="homePlate">
            <a:avLst>
              <a:gd name="adj" fmla="val 25028"/>
            </a:avLst>
          </a:prstGeom>
          <a:solidFill>
            <a:schemeClr val="bg1">
              <a:lumMod val="95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91141" name="Rectangle 5"/>
          <p:cNvSpPr>
            <a:spLocks noChangeArrowheads="1"/>
          </p:cNvSpPr>
          <p:nvPr/>
        </p:nvSpPr>
        <p:spPr bwMode="auto">
          <a:xfrm>
            <a:off x="4000500" y="2616054"/>
            <a:ext cx="1887538" cy="34368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lnSpc>
                <a:spcPct val="90000"/>
              </a:lnSpc>
            </a:pPr>
            <a:r>
              <a:rPr lang="en-US" dirty="0" smtClean="0">
                <a:solidFill>
                  <a:srgbClr val="FF3300"/>
                </a:solidFill>
              </a:rPr>
              <a:t>Top-down </a:t>
            </a:r>
            <a:endParaRPr lang="en-US" dirty="0"/>
          </a:p>
        </p:txBody>
      </p:sp>
      <p:sp>
        <p:nvSpPr>
          <p:cNvPr id="91142" name="AutoShape 6"/>
          <p:cNvSpPr>
            <a:spLocks noChangeArrowheads="1"/>
          </p:cNvSpPr>
          <p:nvPr/>
        </p:nvSpPr>
        <p:spPr bwMode="auto">
          <a:xfrm>
            <a:off x="487365" y="3051030"/>
            <a:ext cx="3286125" cy="1368425"/>
          </a:xfrm>
          <a:prstGeom prst="homePlate">
            <a:avLst>
              <a:gd name="adj" fmla="val 60102"/>
            </a:avLst>
          </a:prstGeom>
          <a:solidFill>
            <a:schemeClr val="bg1">
              <a:lumMod val="95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91144" name="AutoShape 8"/>
          <p:cNvSpPr>
            <a:spLocks noChangeArrowheads="1"/>
          </p:cNvSpPr>
          <p:nvPr/>
        </p:nvSpPr>
        <p:spPr bwMode="auto">
          <a:xfrm rot="16200000">
            <a:off x="3938589" y="4343254"/>
            <a:ext cx="2098675" cy="2232026"/>
          </a:xfrm>
          <a:prstGeom prst="homePlate">
            <a:avLst>
              <a:gd name="adj" fmla="val 25028"/>
            </a:avLst>
          </a:prstGeom>
          <a:solidFill>
            <a:schemeClr val="bg1">
              <a:lumMod val="95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91145" name="Rectangle 9"/>
          <p:cNvSpPr>
            <a:spLocks noChangeArrowheads="1"/>
          </p:cNvSpPr>
          <p:nvPr/>
        </p:nvSpPr>
        <p:spPr bwMode="auto">
          <a:xfrm>
            <a:off x="3879117" y="4762282"/>
            <a:ext cx="2122488" cy="34368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lnSpc>
                <a:spcPct val="90000"/>
              </a:lnSpc>
              <a:spcBef>
                <a:spcPct val="70000"/>
              </a:spcBef>
            </a:pPr>
            <a:r>
              <a:rPr lang="en-US" dirty="0" smtClean="0">
                <a:solidFill>
                  <a:srgbClr val="FF3300"/>
                </a:solidFill>
              </a:rPr>
              <a:t>Bottom-up </a:t>
            </a:r>
            <a:endParaRPr lang="en-US" dirty="0">
              <a:solidFill>
                <a:srgbClr val="FF3300"/>
              </a:solidFill>
            </a:endParaRPr>
          </a:p>
        </p:txBody>
      </p:sp>
      <p:sp>
        <p:nvSpPr>
          <p:cNvPr id="91146" name="AutoShape 10"/>
          <p:cNvSpPr>
            <a:spLocks noChangeArrowheads="1"/>
          </p:cNvSpPr>
          <p:nvPr/>
        </p:nvSpPr>
        <p:spPr bwMode="auto">
          <a:xfrm flipH="1">
            <a:off x="6194426" y="3081193"/>
            <a:ext cx="3365501" cy="1368425"/>
          </a:xfrm>
          <a:prstGeom prst="homePlate">
            <a:avLst>
              <a:gd name="adj" fmla="val 61553"/>
            </a:avLst>
          </a:prstGeom>
          <a:solidFill>
            <a:schemeClr val="bg1">
              <a:lumMod val="95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91149" name="AutoShape 13"/>
          <p:cNvSpPr>
            <a:spLocks noChangeArrowheads="1"/>
          </p:cNvSpPr>
          <p:nvPr/>
        </p:nvSpPr>
        <p:spPr bwMode="auto">
          <a:xfrm rot="-10800000">
            <a:off x="2811464" y="2908155"/>
            <a:ext cx="3868737" cy="792163"/>
          </a:xfrm>
          <a:prstGeom prst="curvedUpArrow">
            <a:avLst>
              <a:gd name="adj1" fmla="val 71674"/>
              <a:gd name="adj2" fmla="val 169349"/>
              <a:gd name="adj3" fmla="val 35671"/>
            </a:avLst>
          </a:prstGeom>
          <a:solidFill>
            <a:srgbClr val="FFCCFF"/>
          </a:solidFill>
          <a:ln w="9525">
            <a:solidFill>
              <a:schemeClr val="tx1"/>
            </a:solidFill>
            <a:miter lim="800000"/>
            <a:headEnd/>
            <a:tailEnd type="none" w="sm" len="med"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91150" name="AutoShape 14"/>
          <p:cNvSpPr>
            <a:spLocks noChangeArrowheads="1"/>
          </p:cNvSpPr>
          <p:nvPr/>
        </p:nvSpPr>
        <p:spPr bwMode="auto">
          <a:xfrm rot="-21600000">
            <a:off x="3243264" y="3916218"/>
            <a:ext cx="3868737" cy="792162"/>
          </a:xfrm>
          <a:prstGeom prst="curvedUpArrow">
            <a:avLst>
              <a:gd name="adj1" fmla="val 71674"/>
              <a:gd name="adj2" fmla="val 169349"/>
              <a:gd name="adj3" fmla="val 35671"/>
            </a:avLst>
          </a:prstGeom>
          <a:solidFill>
            <a:srgbClr val="FFCCFF"/>
          </a:solidFill>
          <a:ln w="9525">
            <a:solidFill>
              <a:schemeClr val="tx1"/>
            </a:solidFill>
            <a:miter lim="800000"/>
            <a:headEnd/>
            <a:tailEnd type="none" w="sm" len="med"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91151" name="Rectangle 15"/>
          <p:cNvSpPr>
            <a:spLocks noChangeArrowheads="1"/>
          </p:cNvSpPr>
          <p:nvPr/>
        </p:nvSpPr>
        <p:spPr bwMode="auto">
          <a:xfrm>
            <a:off x="3675064" y="1319068"/>
            <a:ext cx="2573337" cy="34368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Corporate strategy </a:t>
            </a:r>
          </a:p>
        </p:txBody>
      </p:sp>
      <p:sp>
        <p:nvSpPr>
          <p:cNvPr id="91152" name="Rectangle 16"/>
          <p:cNvSpPr>
            <a:spLocks noChangeArrowheads="1"/>
          </p:cNvSpPr>
          <p:nvPr/>
        </p:nvSpPr>
        <p:spPr bwMode="auto">
          <a:xfrm>
            <a:off x="3856039" y="2184255"/>
            <a:ext cx="2246312" cy="34368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Business strategy </a:t>
            </a:r>
          </a:p>
        </p:txBody>
      </p:sp>
      <p:sp>
        <p:nvSpPr>
          <p:cNvPr id="91153" name="Line 17"/>
          <p:cNvSpPr>
            <a:spLocks noChangeShapeType="1"/>
          </p:cNvSpPr>
          <p:nvPr/>
        </p:nvSpPr>
        <p:spPr bwMode="auto">
          <a:xfrm>
            <a:off x="5022851" y="1611167"/>
            <a:ext cx="0" cy="647700"/>
          </a:xfrm>
          <a:prstGeom prst="line">
            <a:avLst/>
          </a:prstGeom>
          <a:noFill/>
          <a:ln w="28575">
            <a:solidFill>
              <a:srgbClr val="6600FF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91154" name="Text Box 18"/>
          <p:cNvSpPr txBox="1">
            <a:spLocks noChangeArrowheads="1"/>
          </p:cNvSpPr>
          <p:nvPr/>
        </p:nvSpPr>
        <p:spPr bwMode="auto">
          <a:xfrm>
            <a:off x="3774343" y="4994072"/>
            <a:ext cx="2447925" cy="84484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GB" dirty="0"/>
              <a:t>Emergent sense of what the strategy should be</a:t>
            </a:r>
            <a:endParaRPr lang="en-US" dirty="0"/>
          </a:p>
        </p:txBody>
      </p:sp>
      <p:sp>
        <p:nvSpPr>
          <p:cNvPr id="91155" name="Text Box 19"/>
          <p:cNvSpPr txBox="1">
            <a:spLocks noChangeArrowheads="1"/>
          </p:cNvSpPr>
          <p:nvPr/>
        </p:nvSpPr>
        <p:spPr bwMode="auto">
          <a:xfrm>
            <a:off x="3799285" y="6006955"/>
            <a:ext cx="2376264" cy="54476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dirty="0"/>
              <a:t>Operational experience</a:t>
            </a:r>
            <a:endParaRPr lang="en-US" dirty="0"/>
          </a:p>
        </p:txBody>
      </p:sp>
      <p:grpSp>
        <p:nvGrpSpPr>
          <p:cNvPr id="91238" name="Group 102"/>
          <p:cNvGrpSpPr>
            <a:grpSpLocks/>
          </p:cNvGrpSpPr>
          <p:nvPr/>
        </p:nvGrpSpPr>
        <p:grpSpPr bwMode="auto">
          <a:xfrm>
            <a:off x="4059238" y="5643418"/>
            <a:ext cx="1828800" cy="528637"/>
            <a:chOff x="2511" y="3430"/>
            <a:chExt cx="1152" cy="333"/>
          </a:xfrm>
        </p:grpSpPr>
        <p:grpSp>
          <p:nvGrpSpPr>
            <p:cNvPr id="91208" name="Group 72"/>
            <p:cNvGrpSpPr>
              <a:grpSpLocks/>
            </p:cNvGrpSpPr>
            <p:nvPr/>
          </p:nvGrpSpPr>
          <p:grpSpPr bwMode="auto">
            <a:xfrm>
              <a:off x="2511" y="3430"/>
              <a:ext cx="431" cy="333"/>
              <a:chOff x="1815" y="1574"/>
              <a:chExt cx="255" cy="340"/>
            </a:xfrm>
          </p:grpSpPr>
          <p:sp>
            <p:nvSpPr>
              <p:cNvPr id="91209" name="Freeform 73"/>
              <p:cNvSpPr>
                <a:spLocks/>
              </p:cNvSpPr>
              <p:nvPr/>
            </p:nvSpPr>
            <p:spPr bwMode="auto">
              <a:xfrm>
                <a:off x="1815" y="1877"/>
                <a:ext cx="102" cy="37"/>
              </a:xfrm>
              <a:custGeom>
                <a:avLst/>
                <a:gdLst/>
                <a:ahLst/>
                <a:cxnLst>
                  <a:cxn ang="0">
                    <a:pos x="0" y="37"/>
                  </a:cxn>
                  <a:cxn ang="0">
                    <a:pos x="42" y="28"/>
                  </a:cxn>
                  <a:cxn ang="0">
                    <a:pos x="102" y="0"/>
                  </a:cxn>
                </a:cxnLst>
                <a:rect l="0" t="0" r="r" b="b"/>
                <a:pathLst>
                  <a:path w="102" h="37">
                    <a:moveTo>
                      <a:pt x="0" y="37"/>
                    </a:moveTo>
                    <a:cubicBezTo>
                      <a:pt x="7" y="36"/>
                      <a:pt x="25" y="34"/>
                      <a:pt x="42" y="28"/>
                    </a:cubicBezTo>
                    <a:cubicBezTo>
                      <a:pt x="59" y="22"/>
                      <a:pt x="90" y="6"/>
                      <a:pt x="102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91210" name="Freeform 74"/>
              <p:cNvSpPr>
                <a:spLocks/>
              </p:cNvSpPr>
              <p:nvPr/>
            </p:nvSpPr>
            <p:spPr bwMode="auto">
              <a:xfrm>
                <a:off x="1932" y="1800"/>
                <a:ext cx="66" cy="63"/>
              </a:xfrm>
              <a:custGeom>
                <a:avLst/>
                <a:gdLst/>
                <a:ahLst/>
                <a:cxnLst>
                  <a:cxn ang="0">
                    <a:pos x="0" y="63"/>
                  </a:cxn>
                  <a:cxn ang="0">
                    <a:pos x="32" y="36"/>
                  </a:cxn>
                  <a:cxn ang="0">
                    <a:pos x="66" y="0"/>
                  </a:cxn>
                </a:cxnLst>
                <a:rect l="0" t="0" r="r" b="b"/>
                <a:pathLst>
                  <a:path w="66" h="63">
                    <a:moveTo>
                      <a:pt x="0" y="63"/>
                    </a:moveTo>
                    <a:cubicBezTo>
                      <a:pt x="5" y="59"/>
                      <a:pt x="21" y="46"/>
                      <a:pt x="32" y="36"/>
                    </a:cubicBezTo>
                    <a:cubicBezTo>
                      <a:pt x="43" y="26"/>
                      <a:pt x="59" y="8"/>
                      <a:pt x="66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91211" name="Freeform 75"/>
              <p:cNvSpPr>
                <a:spLocks/>
              </p:cNvSpPr>
              <p:nvPr/>
            </p:nvSpPr>
            <p:spPr bwMode="auto">
              <a:xfrm>
                <a:off x="2001" y="1701"/>
                <a:ext cx="45" cy="84"/>
              </a:xfrm>
              <a:custGeom>
                <a:avLst/>
                <a:gdLst/>
                <a:ahLst/>
                <a:cxnLst>
                  <a:cxn ang="0">
                    <a:pos x="0" y="84"/>
                  </a:cxn>
                  <a:cxn ang="0">
                    <a:pos x="13" y="59"/>
                  </a:cxn>
                  <a:cxn ang="0">
                    <a:pos x="45" y="0"/>
                  </a:cxn>
                </a:cxnLst>
                <a:rect l="0" t="0" r="r" b="b"/>
                <a:pathLst>
                  <a:path w="45" h="84">
                    <a:moveTo>
                      <a:pt x="0" y="84"/>
                    </a:moveTo>
                    <a:cubicBezTo>
                      <a:pt x="2" y="80"/>
                      <a:pt x="5" y="73"/>
                      <a:pt x="13" y="59"/>
                    </a:cubicBezTo>
                    <a:cubicBezTo>
                      <a:pt x="21" y="45"/>
                      <a:pt x="38" y="12"/>
                      <a:pt x="45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91212" name="Freeform 76"/>
              <p:cNvSpPr>
                <a:spLocks/>
              </p:cNvSpPr>
              <p:nvPr/>
            </p:nvSpPr>
            <p:spPr bwMode="auto">
              <a:xfrm>
                <a:off x="2048" y="1640"/>
                <a:ext cx="14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14" y="0"/>
                  </a:cxn>
                </a:cxnLst>
                <a:rect l="0" t="0" r="r" b="b"/>
                <a:pathLst>
                  <a:path w="14" h="52">
                    <a:moveTo>
                      <a:pt x="0" y="52"/>
                    </a:moveTo>
                    <a:lnTo>
                      <a:pt x="14" y="0"/>
                    </a:ln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91213" name="Freeform 77"/>
              <p:cNvSpPr>
                <a:spLocks/>
              </p:cNvSpPr>
              <p:nvPr/>
            </p:nvSpPr>
            <p:spPr bwMode="auto">
              <a:xfrm>
                <a:off x="2064" y="1574"/>
                <a:ext cx="6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6" y="0"/>
                  </a:cxn>
                </a:cxnLst>
                <a:rect l="0" t="0" r="r" b="b"/>
                <a:pathLst>
                  <a:path w="6" h="52">
                    <a:moveTo>
                      <a:pt x="0" y="52"/>
                    </a:moveTo>
                    <a:lnTo>
                      <a:pt x="6" y="0"/>
                    </a:ln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</p:grpSp>
        <p:grpSp>
          <p:nvGrpSpPr>
            <p:cNvPr id="91214" name="Group 78"/>
            <p:cNvGrpSpPr>
              <a:grpSpLocks/>
            </p:cNvGrpSpPr>
            <p:nvPr/>
          </p:nvGrpSpPr>
          <p:grpSpPr bwMode="auto">
            <a:xfrm flipH="1">
              <a:off x="3232" y="3430"/>
              <a:ext cx="431" cy="333"/>
              <a:chOff x="1815" y="1574"/>
              <a:chExt cx="255" cy="340"/>
            </a:xfrm>
          </p:grpSpPr>
          <p:sp>
            <p:nvSpPr>
              <p:cNvPr id="91215" name="Freeform 79"/>
              <p:cNvSpPr>
                <a:spLocks/>
              </p:cNvSpPr>
              <p:nvPr/>
            </p:nvSpPr>
            <p:spPr bwMode="auto">
              <a:xfrm>
                <a:off x="1815" y="1877"/>
                <a:ext cx="102" cy="37"/>
              </a:xfrm>
              <a:custGeom>
                <a:avLst/>
                <a:gdLst/>
                <a:ahLst/>
                <a:cxnLst>
                  <a:cxn ang="0">
                    <a:pos x="0" y="37"/>
                  </a:cxn>
                  <a:cxn ang="0">
                    <a:pos x="42" y="28"/>
                  </a:cxn>
                  <a:cxn ang="0">
                    <a:pos x="102" y="0"/>
                  </a:cxn>
                </a:cxnLst>
                <a:rect l="0" t="0" r="r" b="b"/>
                <a:pathLst>
                  <a:path w="102" h="37">
                    <a:moveTo>
                      <a:pt x="0" y="37"/>
                    </a:moveTo>
                    <a:cubicBezTo>
                      <a:pt x="7" y="36"/>
                      <a:pt x="25" y="34"/>
                      <a:pt x="42" y="28"/>
                    </a:cubicBezTo>
                    <a:cubicBezTo>
                      <a:pt x="59" y="22"/>
                      <a:pt x="90" y="6"/>
                      <a:pt x="102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91216" name="Freeform 80"/>
              <p:cNvSpPr>
                <a:spLocks/>
              </p:cNvSpPr>
              <p:nvPr/>
            </p:nvSpPr>
            <p:spPr bwMode="auto">
              <a:xfrm>
                <a:off x="1932" y="1800"/>
                <a:ext cx="66" cy="63"/>
              </a:xfrm>
              <a:custGeom>
                <a:avLst/>
                <a:gdLst/>
                <a:ahLst/>
                <a:cxnLst>
                  <a:cxn ang="0">
                    <a:pos x="0" y="63"/>
                  </a:cxn>
                  <a:cxn ang="0">
                    <a:pos x="32" y="36"/>
                  </a:cxn>
                  <a:cxn ang="0">
                    <a:pos x="66" y="0"/>
                  </a:cxn>
                </a:cxnLst>
                <a:rect l="0" t="0" r="r" b="b"/>
                <a:pathLst>
                  <a:path w="66" h="63">
                    <a:moveTo>
                      <a:pt x="0" y="63"/>
                    </a:moveTo>
                    <a:cubicBezTo>
                      <a:pt x="5" y="59"/>
                      <a:pt x="21" y="46"/>
                      <a:pt x="32" y="36"/>
                    </a:cubicBezTo>
                    <a:cubicBezTo>
                      <a:pt x="43" y="26"/>
                      <a:pt x="59" y="8"/>
                      <a:pt x="66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91217" name="Freeform 81"/>
              <p:cNvSpPr>
                <a:spLocks/>
              </p:cNvSpPr>
              <p:nvPr/>
            </p:nvSpPr>
            <p:spPr bwMode="auto">
              <a:xfrm>
                <a:off x="2001" y="1701"/>
                <a:ext cx="45" cy="84"/>
              </a:xfrm>
              <a:custGeom>
                <a:avLst/>
                <a:gdLst/>
                <a:ahLst/>
                <a:cxnLst>
                  <a:cxn ang="0">
                    <a:pos x="0" y="84"/>
                  </a:cxn>
                  <a:cxn ang="0">
                    <a:pos x="13" y="59"/>
                  </a:cxn>
                  <a:cxn ang="0">
                    <a:pos x="45" y="0"/>
                  </a:cxn>
                </a:cxnLst>
                <a:rect l="0" t="0" r="r" b="b"/>
                <a:pathLst>
                  <a:path w="45" h="84">
                    <a:moveTo>
                      <a:pt x="0" y="84"/>
                    </a:moveTo>
                    <a:cubicBezTo>
                      <a:pt x="2" y="80"/>
                      <a:pt x="5" y="73"/>
                      <a:pt x="13" y="59"/>
                    </a:cubicBezTo>
                    <a:cubicBezTo>
                      <a:pt x="21" y="45"/>
                      <a:pt x="38" y="12"/>
                      <a:pt x="45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91218" name="Freeform 82"/>
              <p:cNvSpPr>
                <a:spLocks/>
              </p:cNvSpPr>
              <p:nvPr/>
            </p:nvSpPr>
            <p:spPr bwMode="auto">
              <a:xfrm>
                <a:off x="2048" y="1640"/>
                <a:ext cx="14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14" y="0"/>
                  </a:cxn>
                </a:cxnLst>
                <a:rect l="0" t="0" r="r" b="b"/>
                <a:pathLst>
                  <a:path w="14" h="52">
                    <a:moveTo>
                      <a:pt x="0" y="52"/>
                    </a:moveTo>
                    <a:lnTo>
                      <a:pt x="14" y="0"/>
                    </a:ln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91219" name="Freeform 83"/>
              <p:cNvSpPr>
                <a:spLocks/>
              </p:cNvSpPr>
              <p:nvPr/>
            </p:nvSpPr>
            <p:spPr bwMode="auto">
              <a:xfrm>
                <a:off x="2064" y="1574"/>
                <a:ext cx="6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6" y="0"/>
                  </a:cxn>
                </a:cxnLst>
                <a:rect l="0" t="0" r="r" b="b"/>
                <a:pathLst>
                  <a:path w="6" h="52">
                    <a:moveTo>
                      <a:pt x="0" y="52"/>
                    </a:moveTo>
                    <a:lnTo>
                      <a:pt x="6" y="0"/>
                    </a:ln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</p:grpSp>
        <p:grpSp>
          <p:nvGrpSpPr>
            <p:cNvPr id="91220" name="Group 84"/>
            <p:cNvGrpSpPr>
              <a:grpSpLocks/>
            </p:cNvGrpSpPr>
            <p:nvPr/>
          </p:nvGrpSpPr>
          <p:grpSpPr bwMode="auto">
            <a:xfrm>
              <a:off x="2827" y="3556"/>
              <a:ext cx="193" cy="159"/>
              <a:chOff x="2002" y="1703"/>
              <a:chExt cx="114" cy="162"/>
            </a:xfrm>
          </p:grpSpPr>
          <p:sp>
            <p:nvSpPr>
              <p:cNvPr id="91221" name="Freeform 85"/>
              <p:cNvSpPr>
                <a:spLocks/>
              </p:cNvSpPr>
              <p:nvPr/>
            </p:nvSpPr>
            <p:spPr bwMode="auto">
              <a:xfrm>
                <a:off x="2002" y="1802"/>
                <a:ext cx="66" cy="63"/>
              </a:xfrm>
              <a:custGeom>
                <a:avLst/>
                <a:gdLst/>
                <a:ahLst/>
                <a:cxnLst>
                  <a:cxn ang="0">
                    <a:pos x="0" y="63"/>
                  </a:cxn>
                  <a:cxn ang="0">
                    <a:pos x="32" y="36"/>
                  </a:cxn>
                  <a:cxn ang="0">
                    <a:pos x="66" y="0"/>
                  </a:cxn>
                </a:cxnLst>
                <a:rect l="0" t="0" r="r" b="b"/>
                <a:pathLst>
                  <a:path w="66" h="63">
                    <a:moveTo>
                      <a:pt x="0" y="63"/>
                    </a:moveTo>
                    <a:cubicBezTo>
                      <a:pt x="5" y="59"/>
                      <a:pt x="21" y="46"/>
                      <a:pt x="32" y="36"/>
                    </a:cubicBezTo>
                    <a:cubicBezTo>
                      <a:pt x="43" y="26"/>
                      <a:pt x="59" y="8"/>
                      <a:pt x="66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91222" name="Freeform 86"/>
              <p:cNvSpPr>
                <a:spLocks/>
              </p:cNvSpPr>
              <p:nvPr/>
            </p:nvSpPr>
            <p:spPr bwMode="auto">
              <a:xfrm>
                <a:off x="2071" y="1703"/>
                <a:ext cx="45" cy="84"/>
              </a:xfrm>
              <a:custGeom>
                <a:avLst/>
                <a:gdLst/>
                <a:ahLst/>
                <a:cxnLst>
                  <a:cxn ang="0">
                    <a:pos x="0" y="84"/>
                  </a:cxn>
                  <a:cxn ang="0">
                    <a:pos x="13" y="59"/>
                  </a:cxn>
                  <a:cxn ang="0">
                    <a:pos x="45" y="0"/>
                  </a:cxn>
                </a:cxnLst>
                <a:rect l="0" t="0" r="r" b="b"/>
                <a:pathLst>
                  <a:path w="45" h="84">
                    <a:moveTo>
                      <a:pt x="0" y="84"/>
                    </a:moveTo>
                    <a:cubicBezTo>
                      <a:pt x="2" y="80"/>
                      <a:pt x="5" y="73"/>
                      <a:pt x="13" y="59"/>
                    </a:cubicBezTo>
                    <a:cubicBezTo>
                      <a:pt x="21" y="45"/>
                      <a:pt x="38" y="12"/>
                      <a:pt x="45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</p:grpSp>
        <p:grpSp>
          <p:nvGrpSpPr>
            <p:cNvPr id="91223" name="Group 87"/>
            <p:cNvGrpSpPr>
              <a:grpSpLocks/>
            </p:cNvGrpSpPr>
            <p:nvPr/>
          </p:nvGrpSpPr>
          <p:grpSpPr bwMode="auto">
            <a:xfrm>
              <a:off x="3024" y="3433"/>
              <a:ext cx="37" cy="115"/>
              <a:chOff x="2118" y="1576"/>
              <a:chExt cx="22" cy="118"/>
            </a:xfrm>
          </p:grpSpPr>
          <p:sp>
            <p:nvSpPr>
              <p:cNvPr id="91224" name="Freeform 88"/>
              <p:cNvSpPr>
                <a:spLocks/>
              </p:cNvSpPr>
              <p:nvPr/>
            </p:nvSpPr>
            <p:spPr bwMode="auto">
              <a:xfrm>
                <a:off x="2118" y="1642"/>
                <a:ext cx="14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14" y="0"/>
                  </a:cxn>
                </a:cxnLst>
                <a:rect l="0" t="0" r="r" b="b"/>
                <a:pathLst>
                  <a:path w="14" h="52">
                    <a:moveTo>
                      <a:pt x="0" y="52"/>
                    </a:moveTo>
                    <a:lnTo>
                      <a:pt x="14" y="0"/>
                    </a:ln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91225" name="Freeform 89"/>
              <p:cNvSpPr>
                <a:spLocks/>
              </p:cNvSpPr>
              <p:nvPr/>
            </p:nvSpPr>
            <p:spPr bwMode="auto">
              <a:xfrm>
                <a:off x="2134" y="1576"/>
                <a:ext cx="6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6" y="0"/>
                  </a:cxn>
                </a:cxnLst>
                <a:rect l="0" t="0" r="r" b="b"/>
                <a:pathLst>
                  <a:path w="6" h="52">
                    <a:moveTo>
                      <a:pt x="0" y="52"/>
                    </a:moveTo>
                    <a:lnTo>
                      <a:pt x="6" y="0"/>
                    </a:ln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</p:grpSp>
        <p:grpSp>
          <p:nvGrpSpPr>
            <p:cNvPr id="91226" name="Group 90"/>
            <p:cNvGrpSpPr>
              <a:grpSpLocks/>
            </p:cNvGrpSpPr>
            <p:nvPr/>
          </p:nvGrpSpPr>
          <p:grpSpPr bwMode="auto">
            <a:xfrm>
              <a:off x="3132" y="3433"/>
              <a:ext cx="233" cy="282"/>
              <a:chOff x="2182" y="1576"/>
              <a:chExt cx="138" cy="289"/>
            </a:xfrm>
          </p:grpSpPr>
          <p:sp>
            <p:nvSpPr>
              <p:cNvPr id="91227" name="Freeform 91"/>
              <p:cNvSpPr>
                <a:spLocks/>
              </p:cNvSpPr>
              <p:nvPr/>
            </p:nvSpPr>
            <p:spPr bwMode="auto">
              <a:xfrm flipH="1">
                <a:off x="2254" y="1802"/>
                <a:ext cx="66" cy="63"/>
              </a:xfrm>
              <a:custGeom>
                <a:avLst/>
                <a:gdLst/>
                <a:ahLst/>
                <a:cxnLst>
                  <a:cxn ang="0">
                    <a:pos x="0" y="63"/>
                  </a:cxn>
                  <a:cxn ang="0">
                    <a:pos x="32" y="36"/>
                  </a:cxn>
                  <a:cxn ang="0">
                    <a:pos x="66" y="0"/>
                  </a:cxn>
                </a:cxnLst>
                <a:rect l="0" t="0" r="r" b="b"/>
                <a:pathLst>
                  <a:path w="66" h="63">
                    <a:moveTo>
                      <a:pt x="0" y="63"/>
                    </a:moveTo>
                    <a:cubicBezTo>
                      <a:pt x="5" y="59"/>
                      <a:pt x="21" y="46"/>
                      <a:pt x="32" y="36"/>
                    </a:cubicBezTo>
                    <a:cubicBezTo>
                      <a:pt x="43" y="26"/>
                      <a:pt x="59" y="8"/>
                      <a:pt x="66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91228" name="Freeform 92"/>
              <p:cNvSpPr>
                <a:spLocks/>
              </p:cNvSpPr>
              <p:nvPr/>
            </p:nvSpPr>
            <p:spPr bwMode="auto">
              <a:xfrm flipH="1">
                <a:off x="2206" y="1703"/>
                <a:ext cx="45" cy="84"/>
              </a:xfrm>
              <a:custGeom>
                <a:avLst/>
                <a:gdLst/>
                <a:ahLst/>
                <a:cxnLst>
                  <a:cxn ang="0">
                    <a:pos x="0" y="84"/>
                  </a:cxn>
                  <a:cxn ang="0">
                    <a:pos x="13" y="59"/>
                  </a:cxn>
                  <a:cxn ang="0">
                    <a:pos x="45" y="0"/>
                  </a:cxn>
                </a:cxnLst>
                <a:rect l="0" t="0" r="r" b="b"/>
                <a:pathLst>
                  <a:path w="45" h="84">
                    <a:moveTo>
                      <a:pt x="0" y="84"/>
                    </a:moveTo>
                    <a:cubicBezTo>
                      <a:pt x="2" y="80"/>
                      <a:pt x="5" y="73"/>
                      <a:pt x="13" y="59"/>
                    </a:cubicBezTo>
                    <a:cubicBezTo>
                      <a:pt x="21" y="45"/>
                      <a:pt x="38" y="12"/>
                      <a:pt x="45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91229" name="Freeform 93"/>
              <p:cNvSpPr>
                <a:spLocks/>
              </p:cNvSpPr>
              <p:nvPr/>
            </p:nvSpPr>
            <p:spPr bwMode="auto">
              <a:xfrm flipH="1">
                <a:off x="2190" y="1642"/>
                <a:ext cx="14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14" y="0"/>
                  </a:cxn>
                </a:cxnLst>
                <a:rect l="0" t="0" r="r" b="b"/>
                <a:pathLst>
                  <a:path w="14" h="52">
                    <a:moveTo>
                      <a:pt x="0" y="52"/>
                    </a:moveTo>
                    <a:lnTo>
                      <a:pt x="14" y="0"/>
                    </a:ln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91230" name="Freeform 94"/>
              <p:cNvSpPr>
                <a:spLocks/>
              </p:cNvSpPr>
              <p:nvPr/>
            </p:nvSpPr>
            <p:spPr bwMode="auto">
              <a:xfrm flipH="1">
                <a:off x="2182" y="1576"/>
                <a:ext cx="6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6" y="0"/>
                  </a:cxn>
                </a:cxnLst>
                <a:rect l="0" t="0" r="r" b="b"/>
                <a:pathLst>
                  <a:path w="6" h="52">
                    <a:moveTo>
                      <a:pt x="0" y="52"/>
                    </a:moveTo>
                    <a:lnTo>
                      <a:pt x="6" y="0"/>
                    </a:ln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</p:grpSp>
        <p:grpSp>
          <p:nvGrpSpPr>
            <p:cNvPr id="91231" name="Group 95"/>
            <p:cNvGrpSpPr>
              <a:grpSpLocks/>
            </p:cNvGrpSpPr>
            <p:nvPr/>
          </p:nvGrpSpPr>
          <p:grpSpPr bwMode="auto">
            <a:xfrm>
              <a:off x="2909" y="3592"/>
              <a:ext cx="192" cy="159"/>
              <a:chOff x="2002" y="1703"/>
              <a:chExt cx="114" cy="162"/>
            </a:xfrm>
          </p:grpSpPr>
          <p:sp>
            <p:nvSpPr>
              <p:cNvPr id="91232" name="Freeform 96"/>
              <p:cNvSpPr>
                <a:spLocks/>
              </p:cNvSpPr>
              <p:nvPr/>
            </p:nvSpPr>
            <p:spPr bwMode="auto">
              <a:xfrm>
                <a:off x="2002" y="1802"/>
                <a:ext cx="66" cy="63"/>
              </a:xfrm>
              <a:custGeom>
                <a:avLst/>
                <a:gdLst/>
                <a:ahLst/>
                <a:cxnLst>
                  <a:cxn ang="0">
                    <a:pos x="0" y="63"/>
                  </a:cxn>
                  <a:cxn ang="0">
                    <a:pos x="32" y="36"/>
                  </a:cxn>
                  <a:cxn ang="0">
                    <a:pos x="66" y="0"/>
                  </a:cxn>
                </a:cxnLst>
                <a:rect l="0" t="0" r="r" b="b"/>
                <a:pathLst>
                  <a:path w="66" h="63">
                    <a:moveTo>
                      <a:pt x="0" y="63"/>
                    </a:moveTo>
                    <a:cubicBezTo>
                      <a:pt x="5" y="59"/>
                      <a:pt x="21" y="46"/>
                      <a:pt x="32" y="36"/>
                    </a:cubicBezTo>
                    <a:cubicBezTo>
                      <a:pt x="43" y="26"/>
                      <a:pt x="59" y="8"/>
                      <a:pt x="66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91233" name="Freeform 97"/>
              <p:cNvSpPr>
                <a:spLocks/>
              </p:cNvSpPr>
              <p:nvPr/>
            </p:nvSpPr>
            <p:spPr bwMode="auto">
              <a:xfrm>
                <a:off x="2071" y="1703"/>
                <a:ext cx="45" cy="84"/>
              </a:xfrm>
              <a:custGeom>
                <a:avLst/>
                <a:gdLst/>
                <a:ahLst/>
                <a:cxnLst>
                  <a:cxn ang="0">
                    <a:pos x="0" y="84"/>
                  </a:cxn>
                  <a:cxn ang="0">
                    <a:pos x="13" y="59"/>
                  </a:cxn>
                  <a:cxn ang="0">
                    <a:pos x="45" y="0"/>
                  </a:cxn>
                </a:cxnLst>
                <a:rect l="0" t="0" r="r" b="b"/>
                <a:pathLst>
                  <a:path w="45" h="84">
                    <a:moveTo>
                      <a:pt x="0" y="84"/>
                    </a:moveTo>
                    <a:cubicBezTo>
                      <a:pt x="2" y="80"/>
                      <a:pt x="5" y="73"/>
                      <a:pt x="13" y="59"/>
                    </a:cubicBezTo>
                    <a:cubicBezTo>
                      <a:pt x="21" y="45"/>
                      <a:pt x="38" y="12"/>
                      <a:pt x="45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</p:grpSp>
        <p:grpSp>
          <p:nvGrpSpPr>
            <p:cNvPr id="91234" name="Group 98"/>
            <p:cNvGrpSpPr>
              <a:grpSpLocks/>
            </p:cNvGrpSpPr>
            <p:nvPr/>
          </p:nvGrpSpPr>
          <p:grpSpPr bwMode="auto">
            <a:xfrm flipH="1">
              <a:off x="3108" y="3594"/>
              <a:ext cx="193" cy="159"/>
              <a:chOff x="2002" y="1703"/>
              <a:chExt cx="114" cy="162"/>
            </a:xfrm>
          </p:grpSpPr>
          <p:sp>
            <p:nvSpPr>
              <p:cNvPr id="91235" name="Freeform 99"/>
              <p:cNvSpPr>
                <a:spLocks/>
              </p:cNvSpPr>
              <p:nvPr/>
            </p:nvSpPr>
            <p:spPr bwMode="auto">
              <a:xfrm>
                <a:off x="2002" y="1802"/>
                <a:ext cx="66" cy="63"/>
              </a:xfrm>
              <a:custGeom>
                <a:avLst/>
                <a:gdLst/>
                <a:ahLst/>
                <a:cxnLst>
                  <a:cxn ang="0">
                    <a:pos x="0" y="63"/>
                  </a:cxn>
                  <a:cxn ang="0">
                    <a:pos x="32" y="36"/>
                  </a:cxn>
                  <a:cxn ang="0">
                    <a:pos x="66" y="0"/>
                  </a:cxn>
                </a:cxnLst>
                <a:rect l="0" t="0" r="r" b="b"/>
                <a:pathLst>
                  <a:path w="66" h="63">
                    <a:moveTo>
                      <a:pt x="0" y="63"/>
                    </a:moveTo>
                    <a:cubicBezTo>
                      <a:pt x="5" y="59"/>
                      <a:pt x="21" y="46"/>
                      <a:pt x="32" y="36"/>
                    </a:cubicBezTo>
                    <a:cubicBezTo>
                      <a:pt x="43" y="26"/>
                      <a:pt x="59" y="8"/>
                      <a:pt x="66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91236" name="Freeform 100"/>
              <p:cNvSpPr>
                <a:spLocks/>
              </p:cNvSpPr>
              <p:nvPr/>
            </p:nvSpPr>
            <p:spPr bwMode="auto">
              <a:xfrm>
                <a:off x="2071" y="1703"/>
                <a:ext cx="45" cy="84"/>
              </a:xfrm>
              <a:custGeom>
                <a:avLst/>
                <a:gdLst/>
                <a:ahLst/>
                <a:cxnLst>
                  <a:cxn ang="0">
                    <a:pos x="0" y="84"/>
                  </a:cxn>
                  <a:cxn ang="0">
                    <a:pos x="13" y="59"/>
                  </a:cxn>
                  <a:cxn ang="0">
                    <a:pos x="45" y="0"/>
                  </a:cxn>
                </a:cxnLst>
                <a:rect l="0" t="0" r="r" b="b"/>
                <a:pathLst>
                  <a:path w="45" h="84">
                    <a:moveTo>
                      <a:pt x="0" y="84"/>
                    </a:moveTo>
                    <a:cubicBezTo>
                      <a:pt x="2" y="80"/>
                      <a:pt x="5" y="73"/>
                      <a:pt x="13" y="59"/>
                    </a:cubicBezTo>
                    <a:cubicBezTo>
                      <a:pt x="21" y="45"/>
                      <a:pt x="38" y="12"/>
                      <a:pt x="45" y="0"/>
                    </a:cubicBezTo>
                  </a:path>
                </a:pathLst>
              </a:custGeom>
              <a:solidFill>
                <a:srgbClr val="6600CC"/>
              </a:solidFill>
              <a:ln w="12700" cap="flat" cmpd="sng">
                <a:solidFill>
                  <a:srgbClr val="6600FF"/>
                </a:solidFill>
                <a:prstDash val="solid"/>
                <a:round/>
                <a:headEnd type="none" w="med" len="med"/>
                <a:tailEnd type="triangl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</p:grpSp>
        <p:sp>
          <p:nvSpPr>
            <p:cNvPr id="91237" name="Line 101"/>
            <p:cNvSpPr>
              <a:spLocks noChangeShapeType="1"/>
            </p:cNvSpPr>
            <p:nvPr/>
          </p:nvSpPr>
          <p:spPr bwMode="auto">
            <a:xfrm flipV="1">
              <a:off x="3101" y="3689"/>
              <a:ext cx="0" cy="46"/>
            </a:xfrm>
            <a:prstGeom prst="line">
              <a:avLst/>
            </a:prstGeom>
            <a:noFill/>
            <a:ln w="12700">
              <a:solidFill>
                <a:srgbClr val="6600FF"/>
              </a:solidFill>
              <a:round/>
              <a:headEnd/>
              <a:tailEnd type="triangl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</p:grpSp>
      <p:sp>
        <p:nvSpPr>
          <p:cNvPr id="91239" name="Text Box 103"/>
          <p:cNvSpPr txBox="1">
            <a:spLocks noChangeArrowheads="1"/>
          </p:cNvSpPr>
          <p:nvPr/>
        </p:nvSpPr>
        <p:spPr bwMode="auto">
          <a:xfrm>
            <a:off x="2214564" y="3433618"/>
            <a:ext cx="1368425" cy="646331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dirty="0">
                <a:solidFill>
                  <a:srgbClr val="FF0000"/>
                </a:solidFill>
              </a:rPr>
              <a:t>Operations resources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91240" name="Text Box 104"/>
          <p:cNvSpPr txBox="1">
            <a:spLocks noChangeArrowheads="1"/>
          </p:cNvSpPr>
          <p:nvPr/>
        </p:nvSpPr>
        <p:spPr bwMode="auto">
          <a:xfrm>
            <a:off x="314325" y="3044679"/>
            <a:ext cx="1225550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dirty="0"/>
              <a:t>Capacity</a:t>
            </a:r>
            <a:endParaRPr lang="en-US" sz="1600" dirty="0"/>
          </a:p>
        </p:txBody>
      </p:sp>
      <p:sp>
        <p:nvSpPr>
          <p:cNvPr id="91241" name="Text Box 105"/>
          <p:cNvSpPr txBox="1">
            <a:spLocks noChangeArrowheads="1"/>
          </p:cNvSpPr>
          <p:nvPr/>
        </p:nvSpPr>
        <p:spPr bwMode="auto">
          <a:xfrm>
            <a:off x="342900" y="3284984"/>
            <a:ext cx="1873250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dirty="0"/>
              <a:t>Supply networks</a:t>
            </a:r>
            <a:endParaRPr lang="en-US" sz="1600" dirty="0"/>
          </a:p>
        </p:txBody>
      </p:sp>
      <p:sp>
        <p:nvSpPr>
          <p:cNvPr id="91242" name="Text Box 106"/>
          <p:cNvSpPr txBox="1">
            <a:spLocks noChangeArrowheads="1"/>
          </p:cNvSpPr>
          <p:nvPr/>
        </p:nvSpPr>
        <p:spPr bwMode="auto">
          <a:xfrm>
            <a:off x="428626" y="3562204"/>
            <a:ext cx="2219324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sz="1600" dirty="0"/>
              <a:t>Process technology</a:t>
            </a:r>
            <a:endParaRPr lang="en-US" sz="1600" dirty="0"/>
          </a:p>
        </p:txBody>
      </p:sp>
      <p:sp>
        <p:nvSpPr>
          <p:cNvPr id="91243" name="Text Box 107"/>
          <p:cNvSpPr txBox="1">
            <a:spLocks noChangeArrowheads="1"/>
          </p:cNvSpPr>
          <p:nvPr/>
        </p:nvSpPr>
        <p:spPr bwMode="auto">
          <a:xfrm>
            <a:off x="442914" y="3820968"/>
            <a:ext cx="2060575" cy="58102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sz="1600" dirty="0"/>
              <a:t>Development and organisation</a:t>
            </a:r>
            <a:endParaRPr lang="en-US" sz="1600" dirty="0"/>
          </a:p>
        </p:txBody>
      </p:sp>
      <p:sp>
        <p:nvSpPr>
          <p:cNvPr id="91147" name="Rectangle 11"/>
          <p:cNvSpPr>
            <a:spLocks noChangeArrowheads="1"/>
          </p:cNvSpPr>
          <p:nvPr/>
        </p:nvSpPr>
        <p:spPr bwMode="auto">
          <a:xfrm>
            <a:off x="6680201" y="3432029"/>
            <a:ext cx="1800225" cy="59298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l">
              <a:lnSpc>
                <a:spcPct val="90000"/>
              </a:lnSpc>
            </a:pPr>
            <a:r>
              <a:rPr lang="en-US" dirty="0">
                <a:solidFill>
                  <a:srgbClr val="FF3300"/>
                </a:solidFill>
              </a:rPr>
              <a:t>Market requirements</a:t>
            </a:r>
            <a:endParaRPr lang="en-US" dirty="0"/>
          </a:p>
        </p:txBody>
      </p:sp>
      <p:sp>
        <p:nvSpPr>
          <p:cNvPr id="91245" name="Text Box 109"/>
          <p:cNvSpPr txBox="1">
            <a:spLocks noChangeArrowheads="1"/>
          </p:cNvSpPr>
          <p:nvPr/>
        </p:nvSpPr>
        <p:spPr bwMode="auto">
          <a:xfrm>
            <a:off x="8334375" y="3036742"/>
            <a:ext cx="1225550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600" dirty="0"/>
              <a:t>Quality</a:t>
            </a:r>
            <a:endParaRPr lang="en-US" sz="1600" dirty="0"/>
          </a:p>
        </p:txBody>
      </p:sp>
      <p:sp>
        <p:nvSpPr>
          <p:cNvPr id="91246" name="Text Box 110"/>
          <p:cNvSpPr txBox="1">
            <a:spLocks noChangeArrowheads="1"/>
          </p:cNvSpPr>
          <p:nvPr/>
        </p:nvSpPr>
        <p:spPr bwMode="auto">
          <a:xfrm>
            <a:off x="7686675" y="3295504"/>
            <a:ext cx="1873250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600" dirty="0"/>
              <a:t>Speed</a:t>
            </a:r>
            <a:endParaRPr lang="en-US" sz="1600" dirty="0"/>
          </a:p>
        </p:txBody>
      </p:sp>
      <p:sp>
        <p:nvSpPr>
          <p:cNvPr id="91247" name="Text Box 111"/>
          <p:cNvSpPr txBox="1">
            <a:spLocks noChangeArrowheads="1"/>
          </p:cNvSpPr>
          <p:nvPr/>
        </p:nvSpPr>
        <p:spPr bwMode="auto">
          <a:xfrm>
            <a:off x="7947025" y="3554267"/>
            <a:ext cx="1614488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600" dirty="0"/>
              <a:t>Dependability</a:t>
            </a:r>
            <a:endParaRPr lang="en-US" sz="1600" dirty="0"/>
          </a:p>
        </p:txBody>
      </p:sp>
      <p:sp>
        <p:nvSpPr>
          <p:cNvPr id="91248" name="Text Box 112"/>
          <p:cNvSpPr txBox="1">
            <a:spLocks noChangeArrowheads="1"/>
          </p:cNvSpPr>
          <p:nvPr/>
        </p:nvSpPr>
        <p:spPr bwMode="auto">
          <a:xfrm>
            <a:off x="8089901" y="3827317"/>
            <a:ext cx="1470025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600" dirty="0"/>
              <a:t>Flexibility</a:t>
            </a:r>
            <a:endParaRPr lang="en-US" sz="1600" dirty="0"/>
          </a:p>
        </p:txBody>
      </p:sp>
      <p:sp>
        <p:nvSpPr>
          <p:cNvPr id="91249" name="Text Box 113"/>
          <p:cNvSpPr txBox="1">
            <a:spLocks noChangeArrowheads="1"/>
          </p:cNvSpPr>
          <p:nvPr/>
        </p:nvSpPr>
        <p:spPr bwMode="auto">
          <a:xfrm>
            <a:off x="8089901" y="4097192"/>
            <a:ext cx="1470025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600" dirty="0"/>
              <a:t>Cost</a:t>
            </a:r>
            <a:endParaRPr lang="en-US" sz="1600" dirty="0"/>
          </a:p>
        </p:txBody>
      </p:sp>
      <p:sp>
        <p:nvSpPr>
          <p:cNvPr id="59" name="Text Box 6"/>
          <p:cNvSpPr txBox="1">
            <a:spLocks noChangeArrowheads="1"/>
          </p:cNvSpPr>
          <p:nvPr/>
        </p:nvSpPr>
        <p:spPr bwMode="auto">
          <a:xfrm>
            <a:off x="60020" y="143008"/>
            <a:ext cx="9782785" cy="1200329"/>
          </a:xfrm>
          <a:prstGeom prst="rect">
            <a:avLst/>
          </a:prstGeom>
          <a:noFill/>
          <a:ln w="25400">
            <a:noFill/>
            <a:miter lim="800000"/>
            <a:headEnd type="none" w="med" len="lg"/>
            <a:tailEnd type="none" w="sm" len="med"/>
          </a:ln>
          <a:effectLst/>
        </p:spPr>
        <p:txBody>
          <a:bodyPr wrap="square"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IN" sz="2400" b="1" dirty="0" smtClean="0"/>
              <a:t>The four perspectives on operations strategy – top-down, </a:t>
            </a:r>
            <a:br>
              <a:rPr lang="en-IN" sz="2400" b="1" dirty="0" smtClean="0"/>
            </a:br>
            <a:r>
              <a:rPr lang="en-IN" sz="2400" b="1" dirty="0" smtClean="0"/>
              <a:t>bottom-up, market requirements and operations resources (Continued)</a:t>
            </a:r>
            <a:endParaRPr lang="en-GB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32" name="Text Box 8"/>
          <p:cNvSpPr txBox="1">
            <a:spLocks noChangeArrowheads="1"/>
          </p:cNvSpPr>
          <p:nvPr/>
        </p:nvSpPr>
        <p:spPr bwMode="auto">
          <a:xfrm>
            <a:off x="0" y="25368"/>
            <a:ext cx="9902825" cy="95410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b="1" dirty="0"/>
              <a:t>Top-down and bottom-up perspectives of strategy </a:t>
            </a:r>
            <a:r>
              <a:rPr lang="en-GB" sz="2800" b="1" dirty="0" smtClean="0"/>
              <a:t/>
            </a:r>
            <a:br>
              <a:rPr lang="en-GB" sz="2800" b="1" dirty="0" smtClean="0"/>
            </a:br>
            <a:r>
              <a:rPr lang="en-GB" sz="2800" b="1" dirty="0" smtClean="0"/>
              <a:t>for </a:t>
            </a:r>
            <a:r>
              <a:rPr lang="en-GB" sz="2800" b="1" dirty="0"/>
              <a:t>the </a:t>
            </a:r>
            <a:r>
              <a:rPr lang="en-GB" sz="2800" b="1" dirty="0" smtClean="0"/>
              <a:t>metrology company</a:t>
            </a:r>
            <a:endParaRPr lang="en-US" sz="2800" b="1" dirty="0"/>
          </a:p>
        </p:txBody>
      </p:sp>
      <p:grpSp>
        <p:nvGrpSpPr>
          <p:cNvPr id="103480" name="Group 56"/>
          <p:cNvGrpSpPr>
            <a:grpSpLocks/>
          </p:cNvGrpSpPr>
          <p:nvPr/>
        </p:nvGrpSpPr>
        <p:grpSpPr bwMode="auto">
          <a:xfrm>
            <a:off x="630239" y="929563"/>
            <a:ext cx="8569325" cy="2462213"/>
            <a:chOff x="397" y="473"/>
            <a:chExt cx="5398" cy="1551"/>
          </a:xfrm>
        </p:grpSpPr>
        <p:sp>
          <p:nvSpPr>
            <p:cNvPr id="103433" name="AutoShape 9"/>
            <p:cNvSpPr>
              <a:spLocks noChangeArrowheads="1"/>
            </p:cNvSpPr>
            <p:nvPr/>
          </p:nvSpPr>
          <p:spPr bwMode="auto">
            <a:xfrm rot="5400000">
              <a:off x="3808" y="-216"/>
              <a:ext cx="1254" cy="2721"/>
            </a:xfrm>
            <a:prstGeom prst="homePlate">
              <a:avLst>
                <a:gd name="adj" fmla="val 24884"/>
              </a:avLst>
            </a:prstGeom>
            <a:solidFill>
              <a:schemeClr val="bg1">
                <a:lumMod val="95000"/>
              </a:schemeClr>
            </a:solidFill>
            <a:ln w="9525">
              <a:solidFill>
                <a:schemeClr val="tx1"/>
              </a:solidFill>
              <a:miter lim="800000"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sz="1600" dirty="0"/>
            </a:p>
          </p:txBody>
        </p:sp>
        <p:sp>
          <p:nvSpPr>
            <p:cNvPr id="103436" name="Text Box 12"/>
            <p:cNvSpPr txBox="1">
              <a:spLocks noChangeArrowheads="1"/>
            </p:cNvSpPr>
            <p:nvPr/>
          </p:nvSpPr>
          <p:spPr bwMode="auto">
            <a:xfrm>
              <a:off x="397" y="768"/>
              <a:ext cx="2268" cy="4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0000"/>
                </a:lnSpc>
                <a:spcBef>
                  <a:spcPct val="50000"/>
                </a:spcBef>
              </a:pPr>
              <a:r>
                <a:rPr lang="en-GB" sz="1600" dirty="0"/>
                <a:t>Corporate </a:t>
              </a:r>
              <a:r>
                <a:rPr lang="en-GB" sz="1600" dirty="0" smtClean="0"/>
                <a:t>objectives, </a:t>
              </a:r>
              <a:r>
                <a:rPr lang="en-GB" sz="1600" dirty="0"/>
                <a:t>impact on business objectives which, in turn, influence </a:t>
              </a:r>
              <a:r>
                <a:rPr lang="en-GB" sz="1600" dirty="0" smtClean="0"/>
                <a:t>operations strategy</a:t>
              </a:r>
              <a:endParaRPr lang="en-US" sz="1600" dirty="0"/>
            </a:p>
          </p:txBody>
        </p:sp>
        <p:sp>
          <p:nvSpPr>
            <p:cNvPr id="103438" name="Text Box 14"/>
            <p:cNvSpPr txBox="1">
              <a:spLocks noChangeArrowheads="1"/>
            </p:cNvSpPr>
            <p:nvPr/>
          </p:nvSpPr>
          <p:spPr bwMode="auto">
            <a:xfrm rot="16200000">
              <a:off x="2359" y="878"/>
              <a:ext cx="1044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dirty="0" smtClean="0"/>
                <a:t>Top-down</a:t>
              </a:r>
              <a:endParaRPr lang="en-US" dirty="0"/>
            </a:p>
          </p:txBody>
        </p:sp>
        <p:sp>
          <p:nvSpPr>
            <p:cNvPr id="103440" name="Line 16"/>
            <p:cNvSpPr>
              <a:spLocks noChangeShapeType="1"/>
            </p:cNvSpPr>
            <p:nvPr/>
          </p:nvSpPr>
          <p:spPr bwMode="auto">
            <a:xfrm>
              <a:off x="1531" y="1344"/>
              <a:ext cx="0" cy="680"/>
            </a:xfrm>
            <a:prstGeom prst="line">
              <a:avLst/>
            </a:prstGeom>
            <a:noFill/>
            <a:ln w="38100">
              <a:solidFill>
                <a:srgbClr val="800080"/>
              </a:solidFill>
              <a:round/>
              <a:headEnd/>
              <a:tailEnd type="stealth" w="med" len="med"/>
            </a:ln>
            <a:effectLst/>
          </p:spPr>
          <p:txBody>
            <a:bodyPr wrap="none" anchor="ctr"/>
            <a:lstStyle/>
            <a:p>
              <a:endParaRPr lang="en-GB" sz="1600" dirty="0"/>
            </a:p>
          </p:txBody>
        </p:sp>
        <p:sp>
          <p:nvSpPr>
            <p:cNvPr id="103442" name="Text Box 18"/>
            <p:cNvSpPr txBox="1">
              <a:spLocks noChangeArrowheads="1"/>
            </p:cNvSpPr>
            <p:nvPr/>
          </p:nvSpPr>
          <p:spPr bwMode="auto">
            <a:xfrm>
              <a:off x="3151" y="529"/>
              <a:ext cx="2463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dirty="0"/>
                <a:t>Corporate strategy</a:t>
              </a:r>
            </a:p>
          </p:txBody>
        </p:sp>
        <p:sp>
          <p:nvSpPr>
            <p:cNvPr id="103443" name="Text Box 19"/>
            <p:cNvSpPr txBox="1">
              <a:spLocks noChangeArrowheads="1"/>
            </p:cNvSpPr>
            <p:nvPr/>
          </p:nvSpPr>
          <p:spPr bwMode="auto">
            <a:xfrm>
              <a:off x="3151" y="1068"/>
              <a:ext cx="2463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dirty="0"/>
                <a:t>Business strategy</a:t>
              </a:r>
            </a:p>
          </p:txBody>
        </p:sp>
        <p:sp>
          <p:nvSpPr>
            <p:cNvPr id="103444" name="Line 20"/>
            <p:cNvSpPr>
              <a:spLocks noChangeShapeType="1"/>
            </p:cNvSpPr>
            <p:nvPr/>
          </p:nvSpPr>
          <p:spPr bwMode="auto">
            <a:xfrm>
              <a:off x="4361" y="717"/>
              <a:ext cx="3" cy="408"/>
            </a:xfrm>
            <a:prstGeom prst="line">
              <a:avLst/>
            </a:prstGeom>
            <a:noFill/>
            <a:ln w="38100">
              <a:solidFill>
                <a:srgbClr val="993366"/>
              </a:solidFill>
              <a:round/>
              <a:headEnd/>
              <a:tailEnd type="stealth" w="med" len="med"/>
            </a:ln>
            <a:effectLst/>
          </p:spPr>
          <p:txBody>
            <a:bodyPr/>
            <a:lstStyle/>
            <a:p>
              <a:endParaRPr lang="en-GB" sz="1600" dirty="0"/>
            </a:p>
          </p:txBody>
        </p:sp>
        <p:sp>
          <p:nvSpPr>
            <p:cNvPr id="103445" name="Line 21"/>
            <p:cNvSpPr>
              <a:spLocks noChangeShapeType="1"/>
            </p:cNvSpPr>
            <p:nvPr/>
          </p:nvSpPr>
          <p:spPr bwMode="auto">
            <a:xfrm>
              <a:off x="4361" y="1241"/>
              <a:ext cx="5" cy="329"/>
            </a:xfrm>
            <a:prstGeom prst="line">
              <a:avLst/>
            </a:prstGeom>
            <a:noFill/>
            <a:ln w="38100">
              <a:solidFill>
                <a:srgbClr val="993366"/>
              </a:solidFill>
              <a:round/>
              <a:headEnd/>
              <a:tailEnd type="stealth" w="med" len="med"/>
            </a:ln>
            <a:effectLst/>
          </p:spPr>
          <p:txBody>
            <a:bodyPr/>
            <a:lstStyle/>
            <a:p>
              <a:endParaRPr lang="en-GB" sz="1600" dirty="0"/>
            </a:p>
          </p:txBody>
        </p:sp>
      </p:grpSp>
      <p:grpSp>
        <p:nvGrpSpPr>
          <p:cNvPr id="103483" name="Group 59"/>
          <p:cNvGrpSpPr>
            <a:grpSpLocks/>
          </p:cNvGrpSpPr>
          <p:nvPr/>
        </p:nvGrpSpPr>
        <p:grpSpPr bwMode="auto">
          <a:xfrm>
            <a:off x="342901" y="3696574"/>
            <a:ext cx="8856663" cy="2379663"/>
            <a:chOff x="216" y="2216"/>
            <a:chExt cx="5579" cy="1499"/>
          </a:xfrm>
        </p:grpSpPr>
        <p:sp>
          <p:nvSpPr>
            <p:cNvPr id="103434" name="AutoShape 10"/>
            <p:cNvSpPr>
              <a:spLocks noChangeArrowheads="1"/>
            </p:cNvSpPr>
            <p:nvPr/>
          </p:nvSpPr>
          <p:spPr bwMode="auto">
            <a:xfrm rot="-27000000">
              <a:off x="3699" y="1606"/>
              <a:ext cx="1471" cy="2721"/>
            </a:xfrm>
            <a:prstGeom prst="homePlate">
              <a:avLst>
                <a:gd name="adj" fmla="val 24884"/>
              </a:avLst>
            </a:prstGeom>
            <a:solidFill>
              <a:schemeClr val="accent2">
                <a:lumMod val="20000"/>
                <a:lumOff val="80000"/>
              </a:schemeClr>
            </a:solidFill>
            <a:ln w="9525">
              <a:solidFill>
                <a:schemeClr val="tx1"/>
              </a:solidFill>
              <a:miter lim="800000"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sz="1600" dirty="0"/>
            </a:p>
          </p:txBody>
        </p:sp>
        <p:sp>
          <p:nvSpPr>
            <p:cNvPr id="103437" name="Text Box 13"/>
            <p:cNvSpPr txBox="1">
              <a:spLocks noChangeArrowheads="1"/>
            </p:cNvSpPr>
            <p:nvPr/>
          </p:nvSpPr>
          <p:spPr bwMode="auto">
            <a:xfrm rot="16200000">
              <a:off x="2380" y="3054"/>
              <a:ext cx="1044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 wrap="square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dirty="0" smtClean="0"/>
                <a:t>Bottom-up</a:t>
              </a:r>
              <a:endParaRPr lang="en-US" dirty="0"/>
            </a:p>
          </p:txBody>
        </p:sp>
        <p:sp>
          <p:nvSpPr>
            <p:cNvPr id="103439" name="Text Box 15"/>
            <p:cNvSpPr txBox="1">
              <a:spLocks noChangeArrowheads="1"/>
            </p:cNvSpPr>
            <p:nvPr/>
          </p:nvSpPr>
          <p:spPr bwMode="auto">
            <a:xfrm>
              <a:off x="216" y="2909"/>
              <a:ext cx="2631" cy="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0000"/>
                </a:lnSpc>
                <a:spcBef>
                  <a:spcPct val="50000"/>
                </a:spcBef>
              </a:pPr>
              <a:r>
                <a:rPr lang="en-GB" sz="1600" dirty="0"/>
                <a:t>Day-to-day experience of providing products and services to the market reveals </a:t>
              </a:r>
              <a:r>
                <a:rPr lang="en-GB" sz="1600" dirty="0" smtClean="0"/>
                <a:t>problems and </a:t>
              </a:r>
              <a:r>
                <a:rPr lang="en-GB" sz="1600" dirty="0"/>
                <a:t>potential solutions </a:t>
              </a:r>
              <a:r>
                <a:rPr lang="en-GB" sz="1600" dirty="0" smtClean="0"/>
                <a:t>that </a:t>
              </a:r>
              <a:r>
                <a:rPr lang="en-GB" sz="1600" dirty="0"/>
                <a:t>become </a:t>
              </a:r>
              <a:r>
                <a:rPr lang="en-GB" sz="1600" dirty="0" smtClean="0"/>
                <a:t>formalised </a:t>
              </a:r>
              <a:r>
                <a:rPr lang="en-GB" sz="1600" dirty="0"/>
                <a:t>into </a:t>
              </a:r>
              <a:r>
                <a:rPr lang="en-GB" sz="1600" dirty="0" smtClean="0"/>
                <a:t>operations strategy</a:t>
              </a:r>
              <a:endParaRPr lang="en-US" sz="1600" dirty="0"/>
            </a:p>
          </p:txBody>
        </p:sp>
        <p:sp>
          <p:nvSpPr>
            <p:cNvPr id="103441" name="Line 17"/>
            <p:cNvSpPr>
              <a:spLocks noChangeShapeType="1"/>
            </p:cNvSpPr>
            <p:nvPr/>
          </p:nvSpPr>
          <p:spPr bwMode="auto">
            <a:xfrm rot="-10800000">
              <a:off x="1531" y="2216"/>
              <a:ext cx="0" cy="680"/>
            </a:xfrm>
            <a:prstGeom prst="line">
              <a:avLst/>
            </a:prstGeom>
            <a:noFill/>
            <a:ln w="38100">
              <a:solidFill>
                <a:srgbClr val="800080"/>
              </a:solidFill>
              <a:round/>
              <a:headEnd/>
              <a:tailEnd type="stealth" w="med" len="med"/>
            </a:ln>
            <a:effectLst/>
          </p:spPr>
          <p:txBody>
            <a:bodyPr wrap="none" anchor="ctr"/>
            <a:lstStyle/>
            <a:p>
              <a:endParaRPr lang="en-GB" sz="1600" dirty="0"/>
            </a:p>
          </p:txBody>
        </p:sp>
        <p:sp>
          <p:nvSpPr>
            <p:cNvPr id="103446" name="Text Box 22"/>
            <p:cNvSpPr txBox="1">
              <a:spLocks noChangeArrowheads="1"/>
            </p:cNvSpPr>
            <p:nvPr/>
          </p:nvSpPr>
          <p:spPr bwMode="auto">
            <a:xfrm>
              <a:off x="3210" y="2665"/>
              <a:ext cx="2400" cy="30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70000"/>
                </a:lnSpc>
                <a:spcBef>
                  <a:spcPct val="50000"/>
                </a:spcBef>
              </a:pPr>
              <a:r>
                <a:rPr lang="en-US" dirty="0"/>
                <a:t>Emergent sense of what the strategy should be</a:t>
              </a:r>
            </a:p>
          </p:txBody>
        </p:sp>
        <p:sp>
          <p:nvSpPr>
            <p:cNvPr id="103447" name="Text Box 23"/>
            <p:cNvSpPr txBox="1">
              <a:spLocks noChangeArrowheads="1"/>
            </p:cNvSpPr>
            <p:nvPr/>
          </p:nvSpPr>
          <p:spPr bwMode="auto">
            <a:xfrm>
              <a:off x="3260" y="3532"/>
              <a:ext cx="2308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70000"/>
                </a:lnSpc>
                <a:spcBef>
                  <a:spcPct val="50000"/>
                </a:spcBef>
              </a:pPr>
              <a:r>
                <a:rPr lang="en-US" dirty="0"/>
                <a:t>Operational experience</a:t>
              </a:r>
            </a:p>
          </p:txBody>
        </p:sp>
        <p:grpSp>
          <p:nvGrpSpPr>
            <p:cNvPr id="103450" name="Group 26"/>
            <p:cNvGrpSpPr>
              <a:grpSpLocks/>
            </p:cNvGrpSpPr>
            <p:nvPr/>
          </p:nvGrpSpPr>
          <p:grpSpPr bwMode="auto">
            <a:xfrm>
              <a:off x="3323" y="2944"/>
              <a:ext cx="817" cy="541"/>
              <a:chOff x="1815" y="1574"/>
              <a:chExt cx="255" cy="340"/>
            </a:xfrm>
          </p:grpSpPr>
          <p:sp>
            <p:nvSpPr>
              <p:cNvPr id="103451" name="Freeform 27"/>
              <p:cNvSpPr>
                <a:spLocks/>
              </p:cNvSpPr>
              <p:nvPr/>
            </p:nvSpPr>
            <p:spPr bwMode="auto">
              <a:xfrm>
                <a:off x="1815" y="1877"/>
                <a:ext cx="102" cy="37"/>
              </a:xfrm>
              <a:custGeom>
                <a:avLst/>
                <a:gdLst/>
                <a:ahLst/>
                <a:cxnLst>
                  <a:cxn ang="0">
                    <a:pos x="0" y="37"/>
                  </a:cxn>
                  <a:cxn ang="0">
                    <a:pos x="42" y="28"/>
                  </a:cxn>
                  <a:cxn ang="0">
                    <a:pos x="102" y="0"/>
                  </a:cxn>
                </a:cxnLst>
                <a:rect l="0" t="0" r="r" b="b"/>
                <a:pathLst>
                  <a:path w="102" h="37">
                    <a:moveTo>
                      <a:pt x="0" y="37"/>
                    </a:moveTo>
                    <a:cubicBezTo>
                      <a:pt x="7" y="36"/>
                      <a:pt x="25" y="34"/>
                      <a:pt x="42" y="28"/>
                    </a:cubicBezTo>
                    <a:cubicBezTo>
                      <a:pt x="59" y="22"/>
                      <a:pt x="90" y="6"/>
                      <a:pt x="102" y="0"/>
                    </a:cubicBezTo>
                  </a:path>
                </a:pathLst>
              </a:custGeom>
              <a:noFill/>
              <a:ln w="38100" cap="flat" cmpd="sng">
                <a:solidFill>
                  <a:srgbClr val="800080"/>
                </a:solidFill>
                <a:prstDash val="solid"/>
                <a:round/>
                <a:headEnd type="none" w="med" len="med"/>
                <a:tailEnd type="stealth" w="med" len="med"/>
              </a:ln>
              <a:effectLst/>
            </p:spPr>
            <p:txBody>
              <a:bodyPr wrap="none" anchor="ctr"/>
              <a:lstStyle/>
              <a:p>
                <a:endParaRPr lang="en-GB" sz="1600" dirty="0"/>
              </a:p>
            </p:txBody>
          </p:sp>
          <p:sp>
            <p:nvSpPr>
              <p:cNvPr id="103452" name="Freeform 28"/>
              <p:cNvSpPr>
                <a:spLocks/>
              </p:cNvSpPr>
              <p:nvPr/>
            </p:nvSpPr>
            <p:spPr bwMode="auto">
              <a:xfrm>
                <a:off x="1932" y="1800"/>
                <a:ext cx="66" cy="63"/>
              </a:xfrm>
              <a:custGeom>
                <a:avLst/>
                <a:gdLst/>
                <a:ahLst/>
                <a:cxnLst>
                  <a:cxn ang="0">
                    <a:pos x="0" y="63"/>
                  </a:cxn>
                  <a:cxn ang="0">
                    <a:pos x="32" y="36"/>
                  </a:cxn>
                  <a:cxn ang="0">
                    <a:pos x="66" y="0"/>
                  </a:cxn>
                </a:cxnLst>
                <a:rect l="0" t="0" r="r" b="b"/>
                <a:pathLst>
                  <a:path w="66" h="63">
                    <a:moveTo>
                      <a:pt x="0" y="63"/>
                    </a:moveTo>
                    <a:cubicBezTo>
                      <a:pt x="5" y="59"/>
                      <a:pt x="21" y="46"/>
                      <a:pt x="32" y="36"/>
                    </a:cubicBezTo>
                    <a:cubicBezTo>
                      <a:pt x="43" y="26"/>
                      <a:pt x="59" y="8"/>
                      <a:pt x="66" y="0"/>
                    </a:cubicBezTo>
                  </a:path>
                </a:pathLst>
              </a:custGeom>
              <a:noFill/>
              <a:ln w="38100" cap="flat" cmpd="sng">
                <a:solidFill>
                  <a:srgbClr val="800080"/>
                </a:solidFill>
                <a:prstDash val="solid"/>
                <a:round/>
                <a:headEnd type="none" w="med" len="med"/>
                <a:tailEnd type="stealth" w="med" len="med"/>
              </a:ln>
              <a:effectLst/>
            </p:spPr>
            <p:txBody>
              <a:bodyPr wrap="none" anchor="ctr"/>
              <a:lstStyle/>
              <a:p>
                <a:endParaRPr lang="en-GB" sz="1600" dirty="0"/>
              </a:p>
            </p:txBody>
          </p:sp>
          <p:sp>
            <p:nvSpPr>
              <p:cNvPr id="103453" name="Freeform 29"/>
              <p:cNvSpPr>
                <a:spLocks/>
              </p:cNvSpPr>
              <p:nvPr/>
            </p:nvSpPr>
            <p:spPr bwMode="auto">
              <a:xfrm>
                <a:off x="2001" y="1701"/>
                <a:ext cx="45" cy="84"/>
              </a:xfrm>
              <a:custGeom>
                <a:avLst/>
                <a:gdLst/>
                <a:ahLst/>
                <a:cxnLst>
                  <a:cxn ang="0">
                    <a:pos x="0" y="84"/>
                  </a:cxn>
                  <a:cxn ang="0">
                    <a:pos x="13" y="59"/>
                  </a:cxn>
                  <a:cxn ang="0">
                    <a:pos x="45" y="0"/>
                  </a:cxn>
                </a:cxnLst>
                <a:rect l="0" t="0" r="r" b="b"/>
                <a:pathLst>
                  <a:path w="45" h="84">
                    <a:moveTo>
                      <a:pt x="0" y="84"/>
                    </a:moveTo>
                    <a:cubicBezTo>
                      <a:pt x="2" y="80"/>
                      <a:pt x="5" y="73"/>
                      <a:pt x="13" y="59"/>
                    </a:cubicBezTo>
                    <a:cubicBezTo>
                      <a:pt x="21" y="45"/>
                      <a:pt x="38" y="12"/>
                      <a:pt x="45" y="0"/>
                    </a:cubicBezTo>
                  </a:path>
                </a:pathLst>
              </a:custGeom>
              <a:noFill/>
              <a:ln w="38100" cap="flat" cmpd="sng">
                <a:solidFill>
                  <a:srgbClr val="800080"/>
                </a:solidFill>
                <a:prstDash val="solid"/>
                <a:round/>
                <a:headEnd type="none" w="med" len="med"/>
                <a:tailEnd type="stealth" w="med" len="med"/>
              </a:ln>
              <a:effectLst/>
            </p:spPr>
            <p:txBody>
              <a:bodyPr wrap="none" anchor="ctr"/>
              <a:lstStyle/>
              <a:p>
                <a:endParaRPr lang="en-GB" sz="1600" dirty="0"/>
              </a:p>
            </p:txBody>
          </p:sp>
          <p:sp>
            <p:nvSpPr>
              <p:cNvPr id="103454" name="Freeform 30"/>
              <p:cNvSpPr>
                <a:spLocks/>
              </p:cNvSpPr>
              <p:nvPr/>
            </p:nvSpPr>
            <p:spPr bwMode="auto">
              <a:xfrm>
                <a:off x="2048" y="1640"/>
                <a:ext cx="14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14" y="0"/>
                  </a:cxn>
                </a:cxnLst>
                <a:rect l="0" t="0" r="r" b="b"/>
                <a:pathLst>
                  <a:path w="14" h="52">
                    <a:moveTo>
                      <a:pt x="0" y="52"/>
                    </a:moveTo>
                    <a:lnTo>
                      <a:pt x="14" y="0"/>
                    </a:lnTo>
                  </a:path>
                </a:pathLst>
              </a:custGeom>
              <a:noFill/>
              <a:ln w="38100" cap="flat" cmpd="sng">
                <a:solidFill>
                  <a:srgbClr val="800080"/>
                </a:solidFill>
                <a:prstDash val="solid"/>
                <a:round/>
                <a:headEnd type="none" w="med" len="med"/>
                <a:tailEnd type="stealth" w="med" len="med"/>
              </a:ln>
              <a:effectLst/>
            </p:spPr>
            <p:txBody>
              <a:bodyPr wrap="none" anchor="ctr"/>
              <a:lstStyle/>
              <a:p>
                <a:endParaRPr lang="en-GB" sz="1600" dirty="0"/>
              </a:p>
            </p:txBody>
          </p:sp>
          <p:sp>
            <p:nvSpPr>
              <p:cNvPr id="103455" name="Freeform 31"/>
              <p:cNvSpPr>
                <a:spLocks/>
              </p:cNvSpPr>
              <p:nvPr/>
            </p:nvSpPr>
            <p:spPr bwMode="auto">
              <a:xfrm>
                <a:off x="2064" y="1574"/>
                <a:ext cx="6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6" y="0"/>
                  </a:cxn>
                </a:cxnLst>
                <a:rect l="0" t="0" r="r" b="b"/>
                <a:pathLst>
                  <a:path w="6" h="52">
                    <a:moveTo>
                      <a:pt x="0" y="52"/>
                    </a:moveTo>
                    <a:lnTo>
                      <a:pt x="6" y="0"/>
                    </a:lnTo>
                  </a:path>
                </a:pathLst>
              </a:custGeom>
              <a:noFill/>
              <a:ln w="38100" cap="flat" cmpd="sng">
                <a:solidFill>
                  <a:srgbClr val="800080"/>
                </a:solidFill>
                <a:prstDash val="solid"/>
                <a:round/>
                <a:headEnd type="none" w="med" len="med"/>
                <a:tailEnd type="stealth" w="med" len="med"/>
              </a:ln>
              <a:effectLst/>
            </p:spPr>
            <p:txBody>
              <a:bodyPr wrap="none" anchor="ctr"/>
              <a:lstStyle/>
              <a:p>
                <a:endParaRPr lang="en-GB" sz="1600" dirty="0"/>
              </a:p>
            </p:txBody>
          </p:sp>
        </p:grpSp>
        <p:grpSp>
          <p:nvGrpSpPr>
            <p:cNvPr id="103456" name="Group 32"/>
            <p:cNvGrpSpPr>
              <a:grpSpLocks/>
            </p:cNvGrpSpPr>
            <p:nvPr/>
          </p:nvGrpSpPr>
          <p:grpSpPr bwMode="auto">
            <a:xfrm flipH="1">
              <a:off x="4661" y="2944"/>
              <a:ext cx="817" cy="541"/>
              <a:chOff x="1815" y="1574"/>
              <a:chExt cx="255" cy="340"/>
            </a:xfrm>
          </p:grpSpPr>
          <p:sp>
            <p:nvSpPr>
              <p:cNvPr id="103457" name="Freeform 33"/>
              <p:cNvSpPr>
                <a:spLocks/>
              </p:cNvSpPr>
              <p:nvPr/>
            </p:nvSpPr>
            <p:spPr bwMode="auto">
              <a:xfrm>
                <a:off x="1815" y="1877"/>
                <a:ext cx="102" cy="37"/>
              </a:xfrm>
              <a:custGeom>
                <a:avLst/>
                <a:gdLst/>
                <a:ahLst/>
                <a:cxnLst>
                  <a:cxn ang="0">
                    <a:pos x="0" y="37"/>
                  </a:cxn>
                  <a:cxn ang="0">
                    <a:pos x="42" y="28"/>
                  </a:cxn>
                  <a:cxn ang="0">
                    <a:pos x="102" y="0"/>
                  </a:cxn>
                </a:cxnLst>
                <a:rect l="0" t="0" r="r" b="b"/>
                <a:pathLst>
                  <a:path w="102" h="37">
                    <a:moveTo>
                      <a:pt x="0" y="37"/>
                    </a:moveTo>
                    <a:cubicBezTo>
                      <a:pt x="7" y="36"/>
                      <a:pt x="25" y="34"/>
                      <a:pt x="42" y="28"/>
                    </a:cubicBezTo>
                    <a:cubicBezTo>
                      <a:pt x="59" y="22"/>
                      <a:pt x="90" y="6"/>
                      <a:pt x="102" y="0"/>
                    </a:cubicBezTo>
                  </a:path>
                </a:pathLst>
              </a:custGeom>
              <a:noFill/>
              <a:ln w="38100" cap="flat" cmpd="sng">
                <a:solidFill>
                  <a:srgbClr val="800080"/>
                </a:solidFill>
                <a:prstDash val="solid"/>
                <a:round/>
                <a:headEnd type="none" w="med" len="med"/>
                <a:tailEnd type="stealth" w="med" len="med"/>
              </a:ln>
              <a:effectLst/>
            </p:spPr>
            <p:txBody>
              <a:bodyPr wrap="none" anchor="ctr"/>
              <a:lstStyle/>
              <a:p>
                <a:endParaRPr lang="en-GB" sz="1600" dirty="0"/>
              </a:p>
            </p:txBody>
          </p:sp>
          <p:sp>
            <p:nvSpPr>
              <p:cNvPr id="103458" name="Freeform 34"/>
              <p:cNvSpPr>
                <a:spLocks/>
              </p:cNvSpPr>
              <p:nvPr/>
            </p:nvSpPr>
            <p:spPr bwMode="auto">
              <a:xfrm>
                <a:off x="1932" y="1800"/>
                <a:ext cx="66" cy="63"/>
              </a:xfrm>
              <a:custGeom>
                <a:avLst/>
                <a:gdLst/>
                <a:ahLst/>
                <a:cxnLst>
                  <a:cxn ang="0">
                    <a:pos x="0" y="63"/>
                  </a:cxn>
                  <a:cxn ang="0">
                    <a:pos x="32" y="36"/>
                  </a:cxn>
                  <a:cxn ang="0">
                    <a:pos x="66" y="0"/>
                  </a:cxn>
                </a:cxnLst>
                <a:rect l="0" t="0" r="r" b="b"/>
                <a:pathLst>
                  <a:path w="66" h="63">
                    <a:moveTo>
                      <a:pt x="0" y="63"/>
                    </a:moveTo>
                    <a:cubicBezTo>
                      <a:pt x="5" y="59"/>
                      <a:pt x="21" y="46"/>
                      <a:pt x="32" y="36"/>
                    </a:cubicBezTo>
                    <a:cubicBezTo>
                      <a:pt x="43" y="26"/>
                      <a:pt x="59" y="8"/>
                      <a:pt x="66" y="0"/>
                    </a:cubicBezTo>
                  </a:path>
                </a:pathLst>
              </a:custGeom>
              <a:noFill/>
              <a:ln w="38100" cap="flat" cmpd="sng">
                <a:solidFill>
                  <a:srgbClr val="800080"/>
                </a:solidFill>
                <a:prstDash val="solid"/>
                <a:round/>
                <a:headEnd type="none" w="med" len="med"/>
                <a:tailEnd type="stealth" w="med" len="med"/>
              </a:ln>
              <a:effectLst/>
            </p:spPr>
            <p:txBody>
              <a:bodyPr wrap="none" anchor="ctr"/>
              <a:lstStyle/>
              <a:p>
                <a:endParaRPr lang="en-GB" sz="1600" dirty="0"/>
              </a:p>
            </p:txBody>
          </p:sp>
          <p:sp>
            <p:nvSpPr>
              <p:cNvPr id="103459" name="Freeform 35"/>
              <p:cNvSpPr>
                <a:spLocks/>
              </p:cNvSpPr>
              <p:nvPr/>
            </p:nvSpPr>
            <p:spPr bwMode="auto">
              <a:xfrm>
                <a:off x="2001" y="1701"/>
                <a:ext cx="45" cy="84"/>
              </a:xfrm>
              <a:custGeom>
                <a:avLst/>
                <a:gdLst/>
                <a:ahLst/>
                <a:cxnLst>
                  <a:cxn ang="0">
                    <a:pos x="0" y="84"/>
                  </a:cxn>
                  <a:cxn ang="0">
                    <a:pos x="13" y="59"/>
                  </a:cxn>
                  <a:cxn ang="0">
                    <a:pos x="45" y="0"/>
                  </a:cxn>
                </a:cxnLst>
                <a:rect l="0" t="0" r="r" b="b"/>
                <a:pathLst>
                  <a:path w="45" h="84">
                    <a:moveTo>
                      <a:pt x="0" y="84"/>
                    </a:moveTo>
                    <a:cubicBezTo>
                      <a:pt x="2" y="80"/>
                      <a:pt x="5" y="73"/>
                      <a:pt x="13" y="59"/>
                    </a:cubicBezTo>
                    <a:cubicBezTo>
                      <a:pt x="21" y="45"/>
                      <a:pt x="38" y="12"/>
                      <a:pt x="45" y="0"/>
                    </a:cubicBezTo>
                  </a:path>
                </a:pathLst>
              </a:custGeom>
              <a:noFill/>
              <a:ln w="38100" cap="flat" cmpd="sng">
                <a:solidFill>
                  <a:srgbClr val="800080"/>
                </a:solidFill>
                <a:prstDash val="solid"/>
                <a:round/>
                <a:headEnd type="none" w="med" len="med"/>
                <a:tailEnd type="stealth" w="med" len="med"/>
              </a:ln>
              <a:effectLst/>
            </p:spPr>
            <p:txBody>
              <a:bodyPr wrap="none" anchor="ctr"/>
              <a:lstStyle/>
              <a:p>
                <a:endParaRPr lang="en-GB" sz="1600" dirty="0"/>
              </a:p>
            </p:txBody>
          </p:sp>
          <p:sp>
            <p:nvSpPr>
              <p:cNvPr id="103460" name="Freeform 36"/>
              <p:cNvSpPr>
                <a:spLocks/>
              </p:cNvSpPr>
              <p:nvPr/>
            </p:nvSpPr>
            <p:spPr bwMode="auto">
              <a:xfrm>
                <a:off x="2048" y="1640"/>
                <a:ext cx="14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14" y="0"/>
                  </a:cxn>
                </a:cxnLst>
                <a:rect l="0" t="0" r="r" b="b"/>
                <a:pathLst>
                  <a:path w="14" h="52">
                    <a:moveTo>
                      <a:pt x="0" y="52"/>
                    </a:moveTo>
                    <a:lnTo>
                      <a:pt x="14" y="0"/>
                    </a:lnTo>
                  </a:path>
                </a:pathLst>
              </a:custGeom>
              <a:noFill/>
              <a:ln w="38100" cap="flat" cmpd="sng">
                <a:solidFill>
                  <a:srgbClr val="800080"/>
                </a:solidFill>
                <a:prstDash val="solid"/>
                <a:round/>
                <a:headEnd type="none" w="med" len="med"/>
                <a:tailEnd type="stealth" w="med" len="med"/>
              </a:ln>
              <a:effectLst/>
            </p:spPr>
            <p:txBody>
              <a:bodyPr wrap="none" anchor="ctr"/>
              <a:lstStyle/>
              <a:p>
                <a:endParaRPr lang="en-GB" sz="1600" dirty="0"/>
              </a:p>
            </p:txBody>
          </p:sp>
          <p:sp>
            <p:nvSpPr>
              <p:cNvPr id="103461" name="Freeform 37"/>
              <p:cNvSpPr>
                <a:spLocks/>
              </p:cNvSpPr>
              <p:nvPr/>
            </p:nvSpPr>
            <p:spPr bwMode="auto">
              <a:xfrm>
                <a:off x="2064" y="1574"/>
                <a:ext cx="6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6" y="0"/>
                  </a:cxn>
                </a:cxnLst>
                <a:rect l="0" t="0" r="r" b="b"/>
                <a:pathLst>
                  <a:path w="6" h="52">
                    <a:moveTo>
                      <a:pt x="0" y="52"/>
                    </a:moveTo>
                    <a:lnTo>
                      <a:pt x="6" y="0"/>
                    </a:lnTo>
                  </a:path>
                </a:pathLst>
              </a:custGeom>
              <a:noFill/>
              <a:ln w="38100" cap="flat" cmpd="sng">
                <a:solidFill>
                  <a:srgbClr val="800080"/>
                </a:solidFill>
                <a:prstDash val="solid"/>
                <a:round/>
                <a:headEnd type="none" w="med" len="med"/>
                <a:tailEnd type="stealth" w="med" len="med"/>
              </a:ln>
              <a:effectLst/>
            </p:spPr>
            <p:txBody>
              <a:bodyPr wrap="none" anchor="ctr"/>
              <a:lstStyle/>
              <a:p>
                <a:endParaRPr lang="en-GB" sz="1600" dirty="0"/>
              </a:p>
            </p:txBody>
          </p:sp>
        </p:grpSp>
        <p:grpSp>
          <p:nvGrpSpPr>
            <p:cNvPr id="103462" name="Group 38"/>
            <p:cNvGrpSpPr>
              <a:grpSpLocks/>
            </p:cNvGrpSpPr>
            <p:nvPr/>
          </p:nvGrpSpPr>
          <p:grpSpPr bwMode="auto">
            <a:xfrm>
              <a:off x="3901" y="3158"/>
              <a:ext cx="366" cy="257"/>
              <a:chOff x="2002" y="1703"/>
              <a:chExt cx="114" cy="162"/>
            </a:xfrm>
          </p:grpSpPr>
          <p:sp>
            <p:nvSpPr>
              <p:cNvPr id="103463" name="Freeform 39"/>
              <p:cNvSpPr>
                <a:spLocks/>
              </p:cNvSpPr>
              <p:nvPr/>
            </p:nvSpPr>
            <p:spPr bwMode="auto">
              <a:xfrm>
                <a:off x="2002" y="1802"/>
                <a:ext cx="66" cy="63"/>
              </a:xfrm>
              <a:custGeom>
                <a:avLst/>
                <a:gdLst/>
                <a:ahLst/>
                <a:cxnLst>
                  <a:cxn ang="0">
                    <a:pos x="0" y="63"/>
                  </a:cxn>
                  <a:cxn ang="0">
                    <a:pos x="32" y="36"/>
                  </a:cxn>
                  <a:cxn ang="0">
                    <a:pos x="66" y="0"/>
                  </a:cxn>
                </a:cxnLst>
                <a:rect l="0" t="0" r="r" b="b"/>
                <a:pathLst>
                  <a:path w="66" h="63">
                    <a:moveTo>
                      <a:pt x="0" y="63"/>
                    </a:moveTo>
                    <a:cubicBezTo>
                      <a:pt x="5" y="59"/>
                      <a:pt x="21" y="46"/>
                      <a:pt x="32" y="36"/>
                    </a:cubicBezTo>
                    <a:cubicBezTo>
                      <a:pt x="43" y="26"/>
                      <a:pt x="59" y="8"/>
                      <a:pt x="66" y="0"/>
                    </a:cubicBezTo>
                  </a:path>
                </a:pathLst>
              </a:custGeom>
              <a:noFill/>
              <a:ln w="38100" cap="flat" cmpd="sng">
                <a:solidFill>
                  <a:srgbClr val="800080"/>
                </a:solidFill>
                <a:prstDash val="solid"/>
                <a:round/>
                <a:headEnd type="none" w="med" len="med"/>
                <a:tailEnd type="stealth" w="med" len="med"/>
              </a:ln>
              <a:effectLst/>
            </p:spPr>
            <p:txBody>
              <a:bodyPr wrap="none" anchor="ctr"/>
              <a:lstStyle/>
              <a:p>
                <a:endParaRPr lang="en-GB" sz="1600" dirty="0"/>
              </a:p>
            </p:txBody>
          </p:sp>
          <p:sp>
            <p:nvSpPr>
              <p:cNvPr id="103464" name="Freeform 40"/>
              <p:cNvSpPr>
                <a:spLocks/>
              </p:cNvSpPr>
              <p:nvPr/>
            </p:nvSpPr>
            <p:spPr bwMode="auto">
              <a:xfrm>
                <a:off x="2071" y="1703"/>
                <a:ext cx="45" cy="84"/>
              </a:xfrm>
              <a:custGeom>
                <a:avLst/>
                <a:gdLst/>
                <a:ahLst/>
                <a:cxnLst>
                  <a:cxn ang="0">
                    <a:pos x="0" y="84"/>
                  </a:cxn>
                  <a:cxn ang="0">
                    <a:pos x="13" y="59"/>
                  </a:cxn>
                  <a:cxn ang="0">
                    <a:pos x="45" y="0"/>
                  </a:cxn>
                </a:cxnLst>
                <a:rect l="0" t="0" r="r" b="b"/>
                <a:pathLst>
                  <a:path w="45" h="84">
                    <a:moveTo>
                      <a:pt x="0" y="84"/>
                    </a:moveTo>
                    <a:cubicBezTo>
                      <a:pt x="2" y="80"/>
                      <a:pt x="5" y="73"/>
                      <a:pt x="13" y="59"/>
                    </a:cubicBezTo>
                    <a:cubicBezTo>
                      <a:pt x="21" y="45"/>
                      <a:pt x="38" y="12"/>
                      <a:pt x="45" y="0"/>
                    </a:cubicBezTo>
                  </a:path>
                </a:pathLst>
              </a:custGeom>
              <a:noFill/>
              <a:ln w="38100" cap="flat" cmpd="sng">
                <a:solidFill>
                  <a:srgbClr val="800080"/>
                </a:solidFill>
                <a:prstDash val="solid"/>
                <a:round/>
                <a:headEnd type="none" w="med" len="med"/>
                <a:tailEnd type="stealth" w="med" len="med"/>
              </a:ln>
              <a:effectLst/>
            </p:spPr>
            <p:txBody>
              <a:bodyPr wrap="none" anchor="ctr"/>
              <a:lstStyle/>
              <a:p>
                <a:endParaRPr lang="en-GB" sz="1600" dirty="0"/>
              </a:p>
            </p:txBody>
          </p:sp>
        </p:grpSp>
        <p:grpSp>
          <p:nvGrpSpPr>
            <p:cNvPr id="103465" name="Group 41"/>
            <p:cNvGrpSpPr>
              <a:grpSpLocks/>
            </p:cNvGrpSpPr>
            <p:nvPr/>
          </p:nvGrpSpPr>
          <p:grpSpPr bwMode="auto">
            <a:xfrm>
              <a:off x="4283" y="2944"/>
              <a:ext cx="71" cy="188"/>
              <a:chOff x="2118" y="1576"/>
              <a:chExt cx="22" cy="118"/>
            </a:xfrm>
          </p:grpSpPr>
          <p:sp>
            <p:nvSpPr>
              <p:cNvPr id="103466" name="Freeform 42"/>
              <p:cNvSpPr>
                <a:spLocks/>
              </p:cNvSpPr>
              <p:nvPr/>
            </p:nvSpPr>
            <p:spPr bwMode="auto">
              <a:xfrm>
                <a:off x="2118" y="1642"/>
                <a:ext cx="14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14" y="0"/>
                  </a:cxn>
                </a:cxnLst>
                <a:rect l="0" t="0" r="r" b="b"/>
                <a:pathLst>
                  <a:path w="14" h="52">
                    <a:moveTo>
                      <a:pt x="0" y="52"/>
                    </a:moveTo>
                    <a:lnTo>
                      <a:pt x="14" y="0"/>
                    </a:lnTo>
                  </a:path>
                </a:pathLst>
              </a:custGeom>
              <a:noFill/>
              <a:ln w="38100" cap="flat" cmpd="sng">
                <a:solidFill>
                  <a:srgbClr val="800080"/>
                </a:solidFill>
                <a:prstDash val="solid"/>
                <a:round/>
                <a:headEnd type="none" w="med" len="med"/>
                <a:tailEnd type="stealth" w="med" len="med"/>
              </a:ln>
              <a:effectLst/>
            </p:spPr>
            <p:txBody>
              <a:bodyPr wrap="none" anchor="ctr"/>
              <a:lstStyle/>
              <a:p>
                <a:endParaRPr lang="en-GB" sz="1600" dirty="0"/>
              </a:p>
            </p:txBody>
          </p:sp>
          <p:sp>
            <p:nvSpPr>
              <p:cNvPr id="103467" name="Freeform 43"/>
              <p:cNvSpPr>
                <a:spLocks/>
              </p:cNvSpPr>
              <p:nvPr/>
            </p:nvSpPr>
            <p:spPr bwMode="auto">
              <a:xfrm>
                <a:off x="2134" y="1576"/>
                <a:ext cx="6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6" y="0"/>
                  </a:cxn>
                </a:cxnLst>
                <a:rect l="0" t="0" r="r" b="b"/>
                <a:pathLst>
                  <a:path w="6" h="52">
                    <a:moveTo>
                      <a:pt x="0" y="52"/>
                    </a:moveTo>
                    <a:lnTo>
                      <a:pt x="6" y="0"/>
                    </a:lnTo>
                  </a:path>
                </a:pathLst>
              </a:custGeom>
              <a:noFill/>
              <a:ln w="38100" cap="flat" cmpd="sng">
                <a:solidFill>
                  <a:srgbClr val="800080"/>
                </a:solidFill>
                <a:prstDash val="solid"/>
                <a:round/>
                <a:headEnd type="none" w="med" len="med"/>
                <a:tailEnd type="stealth" w="med" len="med"/>
              </a:ln>
              <a:effectLst/>
            </p:spPr>
            <p:txBody>
              <a:bodyPr wrap="none" anchor="ctr"/>
              <a:lstStyle/>
              <a:p>
                <a:endParaRPr lang="en-GB" sz="1600" dirty="0"/>
              </a:p>
            </p:txBody>
          </p:sp>
        </p:grpSp>
        <p:grpSp>
          <p:nvGrpSpPr>
            <p:cNvPr id="103468" name="Group 44"/>
            <p:cNvGrpSpPr>
              <a:grpSpLocks/>
            </p:cNvGrpSpPr>
            <p:nvPr/>
          </p:nvGrpSpPr>
          <p:grpSpPr bwMode="auto">
            <a:xfrm>
              <a:off x="4490" y="2949"/>
              <a:ext cx="441" cy="459"/>
              <a:chOff x="2182" y="1576"/>
              <a:chExt cx="138" cy="289"/>
            </a:xfrm>
          </p:grpSpPr>
          <p:sp>
            <p:nvSpPr>
              <p:cNvPr id="103469" name="Freeform 45"/>
              <p:cNvSpPr>
                <a:spLocks/>
              </p:cNvSpPr>
              <p:nvPr/>
            </p:nvSpPr>
            <p:spPr bwMode="auto">
              <a:xfrm flipH="1">
                <a:off x="2254" y="1802"/>
                <a:ext cx="66" cy="63"/>
              </a:xfrm>
              <a:custGeom>
                <a:avLst/>
                <a:gdLst/>
                <a:ahLst/>
                <a:cxnLst>
                  <a:cxn ang="0">
                    <a:pos x="0" y="63"/>
                  </a:cxn>
                  <a:cxn ang="0">
                    <a:pos x="32" y="36"/>
                  </a:cxn>
                  <a:cxn ang="0">
                    <a:pos x="66" y="0"/>
                  </a:cxn>
                </a:cxnLst>
                <a:rect l="0" t="0" r="r" b="b"/>
                <a:pathLst>
                  <a:path w="66" h="63">
                    <a:moveTo>
                      <a:pt x="0" y="63"/>
                    </a:moveTo>
                    <a:cubicBezTo>
                      <a:pt x="5" y="59"/>
                      <a:pt x="21" y="46"/>
                      <a:pt x="32" y="36"/>
                    </a:cubicBezTo>
                    <a:cubicBezTo>
                      <a:pt x="43" y="26"/>
                      <a:pt x="59" y="8"/>
                      <a:pt x="66" y="0"/>
                    </a:cubicBezTo>
                  </a:path>
                </a:pathLst>
              </a:custGeom>
              <a:noFill/>
              <a:ln w="38100" cap="flat" cmpd="sng">
                <a:solidFill>
                  <a:srgbClr val="800080"/>
                </a:solidFill>
                <a:prstDash val="solid"/>
                <a:round/>
                <a:headEnd type="none" w="med" len="med"/>
                <a:tailEnd type="stealth" w="med" len="med"/>
              </a:ln>
              <a:effectLst/>
            </p:spPr>
            <p:txBody>
              <a:bodyPr wrap="none" anchor="ctr"/>
              <a:lstStyle/>
              <a:p>
                <a:endParaRPr lang="en-GB" sz="1600" dirty="0"/>
              </a:p>
            </p:txBody>
          </p:sp>
          <p:sp>
            <p:nvSpPr>
              <p:cNvPr id="103470" name="Freeform 46"/>
              <p:cNvSpPr>
                <a:spLocks/>
              </p:cNvSpPr>
              <p:nvPr/>
            </p:nvSpPr>
            <p:spPr bwMode="auto">
              <a:xfrm flipH="1">
                <a:off x="2206" y="1703"/>
                <a:ext cx="45" cy="84"/>
              </a:xfrm>
              <a:custGeom>
                <a:avLst/>
                <a:gdLst/>
                <a:ahLst/>
                <a:cxnLst>
                  <a:cxn ang="0">
                    <a:pos x="0" y="84"/>
                  </a:cxn>
                  <a:cxn ang="0">
                    <a:pos x="13" y="59"/>
                  </a:cxn>
                  <a:cxn ang="0">
                    <a:pos x="45" y="0"/>
                  </a:cxn>
                </a:cxnLst>
                <a:rect l="0" t="0" r="r" b="b"/>
                <a:pathLst>
                  <a:path w="45" h="84">
                    <a:moveTo>
                      <a:pt x="0" y="84"/>
                    </a:moveTo>
                    <a:cubicBezTo>
                      <a:pt x="2" y="80"/>
                      <a:pt x="5" y="73"/>
                      <a:pt x="13" y="59"/>
                    </a:cubicBezTo>
                    <a:cubicBezTo>
                      <a:pt x="21" y="45"/>
                      <a:pt x="38" y="12"/>
                      <a:pt x="45" y="0"/>
                    </a:cubicBezTo>
                  </a:path>
                </a:pathLst>
              </a:custGeom>
              <a:noFill/>
              <a:ln w="38100" cap="flat" cmpd="sng">
                <a:solidFill>
                  <a:srgbClr val="800080"/>
                </a:solidFill>
                <a:prstDash val="solid"/>
                <a:round/>
                <a:headEnd type="none" w="med" len="med"/>
                <a:tailEnd type="stealth" w="med" len="med"/>
              </a:ln>
              <a:effectLst/>
            </p:spPr>
            <p:txBody>
              <a:bodyPr wrap="none" anchor="ctr"/>
              <a:lstStyle/>
              <a:p>
                <a:endParaRPr lang="en-GB" sz="1600" dirty="0"/>
              </a:p>
            </p:txBody>
          </p:sp>
          <p:sp>
            <p:nvSpPr>
              <p:cNvPr id="103471" name="Freeform 47"/>
              <p:cNvSpPr>
                <a:spLocks/>
              </p:cNvSpPr>
              <p:nvPr/>
            </p:nvSpPr>
            <p:spPr bwMode="auto">
              <a:xfrm flipH="1">
                <a:off x="2190" y="1642"/>
                <a:ext cx="14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14" y="0"/>
                  </a:cxn>
                </a:cxnLst>
                <a:rect l="0" t="0" r="r" b="b"/>
                <a:pathLst>
                  <a:path w="14" h="52">
                    <a:moveTo>
                      <a:pt x="0" y="52"/>
                    </a:moveTo>
                    <a:lnTo>
                      <a:pt x="14" y="0"/>
                    </a:lnTo>
                  </a:path>
                </a:pathLst>
              </a:custGeom>
              <a:noFill/>
              <a:ln w="38100" cap="flat" cmpd="sng">
                <a:solidFill>
                  <a:srgbClr val="800080"/>
                </a:solidFill>
                <a:prstDash val="solid"/>
                <a:round/>
                <a:headEnd type="none" w="med" len="med"/>
                <a:tailEnd type="stealth" w="med" len="med"/>
              </a:ln>
              <a:effectLst/>
            </p:spPr>
            <p:txBody>
              <a:bodyPr wrap="none" anchor="ctr"/>
              <a:lstStyle/>
              <a:p>
                <a:endParaRPr lang="en-GB" sz="1600" dirty="0"/>
              </a:p>
            </p:txBody>
          </p:sp>
          <p:sp>
            <p:nvSpPr>
              <p:cNvPr id="103472" name="Freeform 48"/>
              <p:cNvSpPr>
                <a:spLocks/>
              </p:cNvSpPr>
              <p:nvPr/>
            </p:nvSpPr>
            <p:spPr bwMode="auto">
              <a:xfrm flipH="1">
                <a:off x="2182" y="1576"/>
                <a:ext cx="6" cy="52"/>
              </a:xfrm>
              <a:custGeom>
                <a:avLst/>
                <a:gdLst/>
                <a:ahLst/>
                <a:cxnLst>
                  <a:cxn ang="0">
                    <a:pos x="0" y="52"/>
                  </a:cxn>
                  <a:cxn ang="0">
                    <a:pos x="6" y="0"/>
                  </a:cxn>
                </a:cxnLst>
                <a:rect l="0" t="0" r="r" b="b"/>
                <a:pathLst>
                  <a:path w="6" h="52">
                    <a:moveTo>
                      <a:pt x="0" y="52"/>
                    </a:moveTo>
                    <a:lnTo>
                      <a:pt x="6" y="0"/>
                    </a:lnTo>
                  </a:path>
                </a:pathLst>
              </a:custGeom>
              <a:noFill/>
              <a:ln w="38100" cap="flat" cmpd="sng">
                <a:solidFill>
                  <a:srgbClr val="800080"/>
                </a:solidFill>
                <a:prstDash val="solid"/>
                <a:round/>
                <a:headEnd type="none" w="med" len="med"/>
                <a:tailEnd type="stealth" w="med" len="med"/>
              </a:ln>
              <a:effectLst/>
            </p:spPr>
            <p:txBody>
              <a:bodyPr wrap="none" anchor="ctr"/>
              <a:lstStyle/>
              <a:p>
                <a:endParaRPr lang="en-GB" sz="1600" dirty="0"/>
              </a:p>
            </p:txBody>
          </p:sp>
        </p:grpSp>
        <p:grpSp>
          <p:nvGrpSpPr>
            <p:cNvPr id="103473" name="Group 49"/>
            <p:cNvGrpSpPr>
              <a:grpSpLocks/>
            </p:cNvGrpSpPr>
            <p:nvPr/>
          </p:nvGrpSpPr>
          <p:grpSpPr bwMode="auto">
            <a:xfrm>
              <a:off x="4029" y="3209"/>
              <a:ext cx="366" cy="257"/>
              <a:chOff x="2002" y="1703"/>
              <a:chExt cx="114" cy="162"/>
            </a:xfrm>
          </p:grpSpPr>
          <p:sp>
            <p:nvSpPr>
              <p:cNvPr id="103474" name="Freeform 50"/>
              <p:cNvSpPr>
                <a:spLocks/>
              </p:cNvSpPr>
              <p:nvPr/>
            </p:nvSpPr>
            <p:spPr bwMode="auto">
              <a:xfrm>
                <a:off x="2002" y="1802"/>
                <a:ext cx="66" cy="63"/>
              </a:xfrm>
              <a:custGeom>
                <a:avLst/>
                <a:gdLst/>
                <a:ahLst/>
                <a:cxnLst>
                  <a:cxn ang="0">
                    <a:pos x="0" y="63"/>
                  </a:cxn>
                  <a:cxn ang="0">
                    <a:pos x="32" y="36"/>
                  </a:cxn>
                  <a:cxn ang="0">
                    <a:pos x="66" y="0"/>
                  </a:cxn>
                </a:cxnLst>
                <a:rect l="0" t="0" r="r" b="b"/>
                <a:pathLst>
                  <a:path w="66" h="63">
                    <a:moveTo>
                      <a:pt x="0" y="63"/>
                    </a:moveTo>
                    <a:cubicBezTo>
                      <a:pt x="5" y="59"/>
                      <a:pt x="21" y="46"/>
                      <a:pt x="32" y="36"/>
                    </a:cubicBezTo>
                    <a:cubicBezTo>
                      <a:pt x="43" y="26"/>
                      <a:pt x="59" y="8"/>
                      <a:pt x="66" y="0"/>
                    </a:cubicBezTo>
                  </a:path>
                </a:pathLst>
              </a:custGeom>
              <a:noFill/>
              <a:ln w="38100" cap="flat" cmpd="sng">
                <a:solidFill>
                  <a:srgbClr val="800080"/>
                </a:solidFill>
                <a:prstDash val="solid"/>
                <a:round/>
                <a:headEnd type="none" w="med" len="med"/>
                <a:tailEnd type="stealth" w="med" len="med"/>
              </a:ln>
              <a:effectLst/>
            </p:spPr>
            <p:txBody>
              <a:bodyPr wrap="none" anchor="ctr"/>
              <a:lstStyle/>
              <a:p>
                <a:endParaRPr lang="en-GB" sz="1600" dirty="0"/>
              </a:p>
            </p:txBody>
          </p:sp>
          <p:sp>
            <p:nvSpPr>
              <p:cNvPr id="103475" name="Freeform 51"/>
              <p:cNvSpPr>
                <a:spLocks/>
              </p:cNvSpPr>
              <p:nvPr/>
            </p:nvSpPr>
            <p:spPr bwMode="auto">
              <a:xfrm>
                <a:off x="2071" y="1703"/>
                <a:ext cx="45" cy="84"/>
              </a:xfrm>
              <a:custGeom>
                <a:avLst/>
                <a:gdLst/>
                <a:ahLst/>
                <a:cxnLst>
                  <a:cxn ang="0">
                    <a:pos x="0" y="84"/>
                  </a:cxn>
                  <a:cxn ang="0">
                    <a:pos x="13" y="59"/>
                  </a:cxn>
                  <a:cxn ang="0">
                    <a:pos x="45" y="0"/>
                  </a:cxn>
                </a:cxnLst>
                <a:rect l="0" t="0" r="r" b="b"/>
                <a:pathLst>
                  <a:path w="45" h="84">
                    <a:moveTo>
                      <a:pt x="0" y="84"/>
                    </a:moveTo>
                    <a:cubicBezTo>
                      <a:pt x="2" y="80"/>
                      <a:pt x="5" y="73"/>
                      <a:pt x="13" y="59"/>
                    </a:cubicBezTo>
                    <a:cubicBezTo>
                      <a:pt x="21" y="45"/>
                      <a:pt x="38" y="12"/>
                      <a:pt x="45" y="0"/>
                    </a:cubicBezTo>
                  </a:path>
                </a:pathLst>
              </a:custGeom>
              <a:noFill/>
              <a:ln w="38100" cap="flat" cmpd="sng">
                <a:solidFill>
                  <a:srgbClr val="800080"/>
                </a:solidFill>
                <a:prstDash val="solid"/>
                <a:round/>
                <a:headEnd type="none" w="med" len="med"/>
                <a:tailEnd type="stealth" w="med" len="med"/>
              </a:ln>
              <a:effectLst/>
            </p:spPr>
            <p:txBody>
              <a:bodyPr wrap="none" anchor="ctr"/>
              <a:lstStyle/>
              <a:p>
                <a:endParaRPr lang="en-GB" sz="1600" dirty="0"/>
              </a:p>
            </p:txBody>
          </p:sp>
        </p:grpSp>
        <p:grpSp>
          <p:nvGrpSpPr>
            <p:cNvPr id="103476" name="Group 52"/>
            <p:cNvGrpSpPr>
              <a:grpSpLocks/>
            </p:cNvGrpSpPr>
            <p:nvPr/>
          </p:nvGrpSpPr>
          <p:grpSpPr bwMode="auto">
            <a:xfrm flipH="1">
              <a:off x="4429" y="3211"/>
              <a:ext cx="364" cy="259"/>
              <a:chOff x="2002" y="1703"/>
              <a:chExt cx="114" cy="162"/>
            </a:xfrm>
          </p:grpSpPr>
          <p:sp>
            <p:nvSpPr>
              <p:cNvPr id="103477" name="Freeform 53"/>
              <p:cNvSpPr>
                <a:spLocks/>
              </p:cNvSpPr>
              <p:nvPr/>
            </p:nvSpPr>
            <p:spPr bwMode="auto">
              <a:xfrm>
                <a:off x="2002" y="1802"/>
                <a:ext cx="66" cy="63"/>
              </a:xfrm>
              <a:custGeom>
                <a:avLst/>
                <a:gdLst/>
                <a:ahLst/>
                <a:cxnLst>
                  <a:cxn ang="0">
                    <a:pos x="0" y="63"/>
                  </a:cxn>
                  <a:cxn ang="0">
                    <a:pos x="32" y="36"/>
                  </a:cxn>
                  <a:cxn ang="0">
                    <a:pos x="66" y="0"/>
                  </a:cxn>
                </a:cxnLst>
                <a:rect l="0" t="0" r="r" b="b"/>
                <a:pathLst>
                  <a:path w="66" h="63">
                    <a:moveTo>
                      <a:pt x="0" y="63"/>
                    </a:moveTo>
                    <a:cubicBezTo>
                      <a:pt x="5" y="59"/>
                      <a:pt x="21" y="46"/>
                      <a:pt x="32" y="36"/>
                    </a:cubicBezTo>
                    <a:cubicBezTo>
                      <a:pt x="43" y="26"/>
                      <a:pt x="59" y="8"/>
                      <a:pt x="66" y="0"/>
                    </a:cubicBezTo>
                  </a:path>
                </a:pathLst>
              </a:custGeom>
              <a:noFill/>
              <a:ln w="38100" cap="flat" cmpd="sng">
                <a:solidFill>
                  <a:srgbClr val="800080"/>
                </a:solidFill>
                <a:prstDash val="solid"/>
                <a:round/>
                <a:headEnd type="none" w="med" len="med"/>
                <a:tailEnd type="stealth" w="med" len="med"/>
              </a:ln>
              <a:effectLst/>
            </p:spPr>
            <p:txBody>
              <a:bodyPr wrap="none" anchor="ctr"/>
              <a:lstStyle/>
              <a:p>
                <a:endParaRPr lang="en-GB" sz="1600" dirty="0"/>
              </a:p>
            </p:txBody>
          </p:sp>
          <p:sp>
            <p:nvSpPr>
              <p:cNvPr id="103478" name="Freeform 54"/>
              <p:cNvSpPr>
                <a:spLocks/>
              </p:cNvSpPr>
              <p:nvPr/>
            </p:nvSpPr>
            <p:spPr bwMode="auto">
              <a:xfrm>
                <a:off x="2071" y="1703"/>
                <a:ext cx="45" cy="84"/>
              </a:xfrm>
              <a:custGeom>
                <a:avLst/>
                <a:gdLst/>
                <a:ahLst/>
                <a:cxnLst>
                  <a:cxn ang="0">
                    <a:pos x="0" y="84"/>
                  </a:cxn>
                  <a:cxn ang="0">
                    <a:pos x="13" y="59"/>
                  </a:cxn>
                  <a:cxn ang="0">
                    <a:pos x="45" y="0"/>
                  </a:cxn>
                </a:cxnLst>
                <a:rect l="0" t="0" r="r" b="b"/>
                <a:pathLst>
                  <a:path w="45" h="84">
                    <a:moveTo>
                      <a:pt x="0" y="84"/>
                    </a:moveTo>
                    <a:cubicBezTo>
                      <a:pt x="2" y="80"/>
                      <a:pt x="5" y="73"/>
                      <a:pt x="13" y="59"/>
                    </a:cubicBezTo>
                    <a:cubicBezTo>
                      <a:pt x="21" y="45"/>
                      <a:pt x="38" y="12"/>
                      <a:pt x="45" y="0"/>
                    </a:cubicBezTo>
                  </a:path>
                </a:pathLst>
              </a:custGeom>
              <a:noFill/>
              <a:ln w="38100" cap="flat" cmpd="sng">
                <a:solidFill>
                  <a:srgbClr val="800080"/>
                </a:solidFill>
                <a:prstDash val="solid"/>
                <a:round/>
                <a:headEnd type="none" w="med" len="med"/>
                <a:tailEnd type="stealth" w="med" len="med"/>
              </a:ln>
              <a:effectLst/>
            </p:spPr>
            <p:txBody>
              <a:bodyPr wrap="none" anchor="ctr"/>
              <a:lstStyle/>
              <a:p>
                <a:endParaRPr lang="en-GB" sz="1600" dirty="0"/>
              </a:p>
            </p:txBody>
          </p:sp>
        </p:grpSp>
        <p:sp>
          <p:nvSpPr>
            <p:cNvPr id="103479" name="Line 55"/>
            <p:cNvSpPr>
              <a:spLocks noChangeShapeType="1"/>
            </p:cNvSpPr>
            <p:nvPr/>
          </p:nvSpPr>
          <p:spPr bwMode="auto">
            <a:xfrm flipV="1">
              <a:off x="4437" y="3365"/>
              <a:ext cx="0" cy="131"/>
            </a:xfrm>
            <a:prstGeom prst="line">
              <a:avLst/>
            </a:prstGeom>
            <a:noFill/>
            <a:ln w="38100">
              <a:solidFill>
                <a:srgbClr val="800080"/>
              </a:solidFill>
              <a:round/>
              <a:headEnd/>
              <a:tailEnd type="stealth" w="med" len="med"/>
            </a:ln>
            <a:effectLst/>
          </p:spPr>
          <p:txBody>
            <a:bodyPr wrap="none" anchor="ctr"/>
            <a:lstStyle/>
            <a:p>
              <a:endParaRPr lang="en-GB" sz="1600" dirty="0"/>
            </a:p>
          </p:txBody>
        </p:sp>
      </p:grpSp>
      <p:grpSp>
        <p:nvGrpSpPr>
          <p:cNvPr id="103484" name="Group 60"/>
          <p:cNvGrpSpPr>
            <a:grpSpLocks/>
          </p:cNvGrpSpPr>
          <p:nvPr/>
        </p:nvGrpSpPr>
        <p:grpSpPr bwMode="auto">
          <a:xfrm>
            <a:off x="5194301" y="2720262"/>
            <a:ext cx="3671888" cy="1592262"/>
            <a:chOff x="3272" y="1601"/>
            <a:chExt cx="2313" cy="1003"/>
          </a:xfrm>
        </p:grpSpPr>
        <p:sp>
          <p:nvSpPr>
            <p:cNvPr id="103435" name="AutoShape 11"/>
            <p:cNvSpPr>
              <a:spLocks noChangeArrowheads="1"/>
            </p:cNvSpPr>
            <p:nvPr/>
          </p:nvSpPr>
          <p:spPr bwMode="auto">
            <a:xfrm>
              <a:off x="3272" y="1601"/>
              <a:ext cx="2313" cy="1003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sz="1600" dirty="0"/>
            </a:p>
          </p:txBody>
        </p:sp>
        <p:sp>
          <p:nvSpPr>
            <p:cNvPr id="103448" name="Text Box 24"/>
            <p:cNvSpPr txBox="1">
              <a:spLocks noChangeArrowheads="1"/>
            </p:cNvSpPr>
            <p:nvPr/>
          </p:nvSpPr>
          <p:spPr bwMode="auto">
            <a:xfrm>
              <a:off x="3572" y="1974"/>
              <a:ext cx="1588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 dirty="0"/>
                <a:t>Operations strategy</a:t>
              </a:r>
              <a:endParaRPr lang="en-US" sz="16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4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4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3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3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3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33" name="AutoShape 9"/>
          <p:cNvSpPr>
            <a:spLocks noChangeArrowheads="1"/>
          </p:cNvSpPr>
          <p:nvPr/>
        </p:nvSpPr>
        <p:spPr bwMode="auto">
          <a:xfrm rot="5400000">
            <a:off x="6045200" y="-146638"/>
            <a:ext cx="1990726" cy="4319588"/>
          </a:xfrm>
          <a:prstGeom prst="homePlate">
            <a:avLst>
              <a:gd name="adj" fmla="val 24884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 type="none" w="sm" len="med"/>
          </a:ln>
          <a:effectLst/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03436" name="Text Box 12"/>
          <p:cNvSpPr txBox="1">
            <a:spLocks noChangeArrowheads="1"/>
          </p:cNvSpPr>
          <p:nvPr/>
        </p:nvSpPr>
        <p:spPr bwMode="auto">
          <a:xfrm>
            <a:off x="630239" y="1415461"/>
            <a:ext cx="3600449" cy="609398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sz="1400" dirty="0"/>
              <a:t>Corporate objectives impact on business objectives which, in turn, influence </a:t>
            </a:r>
            <a:r>
              <a:rPr lang="en-GB" sz="1400" dirty="0" smtClean="0"/>
              <a:t>operations strategy</a:t>
            </a:r>
            <a:endParaRPr lang="en-US" sz="1400" dirty="0"/>
          </a:p>
        </p:txBody>
      </p:sp>
      <p:sp>
        <p:nvSpPr>
          <p:cNvPr id="103438" name="Text Box 14"/>
          <p:cNvSpPr txBox="1">
            <a:spLocks noChangeArrowheads="1"/>
          </p:cNvSpPr>
          <p:nvPr/>
        </p:nvSpPr>
        <p:spPr bwMode="auto">
          <a:xfrm rot="16200000">
            <a:off x="3744913" y="1604959"/>
            <a:ext cx="1657351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dirty="0" smtClean="0"/>
              <a:t>Top-down</a:t>
            </a:r>
            <a:endParaRPr lang="en-US" sz="1600" dirty="0"/>
          </a:p>
        </p:txBody>
      </p:sp>
      <p:sp>
        <p:nvSpPr>
          <p:cNvPr id="103440" name="Line 16"/>
          <p:cNvSpPr>
            <a:spLocks noChangeShapeType="1"/>
          </p:cNvSpPr>
          <p:nvPr/>
        </p:nvSpPr>
        <p:spPr bwMode="auto">
          <a:xfrm>
            <a:off x="2430463" y="2329862"/>
            <a:ext cx="0" cy="1079500"/>
          </a:xfrm>
          <a:prstGeom prst="line">
            <a:avLst/>
          </a:prstGeom>
          <a:noFill/>
          <a:ln w="38100">
            <a:solidFill>
              <a:srgbClr val="800080"/>
            </a:solidFill>
            <a:round/>
            <a:headEnd/>
            <a:tailEnd type="stealth" w="med" len="med"/>
          </a:ln>
          <a:effectLst/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03434" name="AutoShape 10"/>
          <p:cNvSpPr>
            <a:spLocks noChangeArrowheads="1"/>
          </p:cNvSpPr>
          <p:nvPr/>
        </p:nvSpPr>
        <p:spPr bwMode="auto">
          <a:xfrm rot="16200000">
            <a:off x="5872164" y="2745784"/>
            <a:ext cx="2335213" cy="4319588"/>
          </a:xfrm>
          <a:prstGeom prst="homePlate">
            <a:avLst>
              <a:gd name="adj" fmla="val 24884"/>
            </a:avLst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 type="none" w="sm" len="med"/>
          </a:ln>
          <a:effectLst/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03437" name="Text Box 13"/>
          <p:cNvSpPr txBox="1">
            <a:spLocks noChangeArrowheads="1"/>
          </p:cNvSpPr>
          <p:nvPr/>
        </p:nvSpPr>
        <p:spPr bwMode="auto">
          <a:xfrm rot="16200000">
            <a:off x="3778251" y="5059356"/>
            <a:ext cx="1657350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dirty="0" smtClean="0"/>
              <a:t>Bottom-up</a:t>
            </a:r>
            <a:endParaRPr lang="en-US" sz="1600" dirty="0"/>
          </a:p>
        </p:txBody>
      </p:sp>
      <p:sp>
        <p:nvSpPr>
          <p:cNvPr id="103439" name="Text Box 15"/>
          <p:cNvSpPr txBox="1">
            <a:spLocks noChangeArrowheads="1"/>
          </p:cNvSpPr>
          <p:nvPr/>
        </p:nvSpPr>
        <p:spPr bwMode="auto">
          <a:xfrm>
            <a:off x="342901" y="4814296"/>
            <a:ext cx="4176714" cy="78175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sz="1400" dirty="0"/>
              <a:t>Day-to-day experience of providing products and services to the market reveals problems and potential solutions </a:t>
            </a:r>
            <a:r>
              <a:rPr lang="en-GB" sz="1400" dirty="0" smtClean="0"/>
              <a:t>that </a:t>
            </a:r>
            <a:r>
              <a:rPr lang="en-GB" sz="1400" dirty="0"/>
              <a:t>become </a:t>
            </a:r>
            <a:r>
              <a:rPr lang="en-GB" sz="1400" dirty="0" smtClean="0"/>
              <a:t>formalised </a:t>
            </a:r>
            <a:r>
              <a:rPr lang="en-GB" sz="1400" dirty="0"/>
              <a:t>into </a:t>
            </a:r>
            <a:r>
              <a:rPr lang="en-GB" sz="1400" dirty="0" smtClean="0"/>
              <a:t>operations strategy</a:t>
            </a:r>
            <a:endParaRPr lang="en-US" sz="1400" dirty="0"/>
          </a:p>
        </p:txBody>
      </p:sp>
      <p:sp>
        <p:nvSpPr>
          <p:cNvPr id="103441" name="Line 17"/>
          <p:cNvSpPr>
            <a:spLocks noChangeShapeType="1"/>
          </p:cNvSpPr>
          <p:nvPr/>
        </p:nvSpPr>
        <p:spPr bwMode="auto">
          <a:xfrm rot="10800000">
            <a:off x="2430463" y="3714158"/>
            <a:ext cx="0" cy="1079500"/>
          </a:xfrm>
          <a:prstGeom prst="line">
            <a:avLst/>
          </a:prstGeom>
          <a:noFill/>
          <a:ln w="38100">
            <a:solidFill>
              <a:srgbClr val="800080"/>
            </a:solidFill>
            <a:round/>
            <a:headEnd/>
            <a:tailEnd type="stealth" w="med" len="med"/>
          </a:ln>
          <a:effectLst/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03435" name="AutoShape 11"/>
          <p:cNvSpPr>
            <a:spLocks noChangeArrowheads="1"/>
          </p:cNvSpPr>
          <p:nvPr/>
        </p:nvSpPr>
        <p:spPr bwMode="auto">
          <a:xfrm>
            <a:off x="5194301" y="2737848"/>
            <a:ext cx="3671888" cy="1592262"/>
          </a:xfrm>
          <a:prstGeom prst="roundRect">
            <a:avLst>
              <a:gd name="adj" fmla="val 16667"/>
            </a:avLst>
          </a:prstGeom>
          <a:solidFill>
            <a:srgbClr val="FFFFCC"/>
          </a:solidFill>
          <a:ln w="9525">
            <a:solidFill>
              <a:schemeClr val="tx1"/>
            </a:solidFill>
            <a:round/>
            <a:headEnd/>
            <a:tailEnd type="none" w="sm" len="med"/>
          </a:ln>
          <a:effectLst/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52" name="Line 6"/>
          <p:cNvSpPr>
            <a:spLocks noChangeShapeType="1"/>
          </p:cNvSpPr>
          <p:nvPr/>
        </p:nvSpPr>
        <p:spPr bwMode="auto">
          <a:xfrm>
            <a:off x="7031038" y="2224491"/>
            <a:ext cx="7938" cy="449263"/>
          </a:xfrm>
          <a:prstGeom prst="line">
            <a:avLst/>
          </a:prstGeom>
          <a:noFill/>
          <a:ln w="38100">
            <a:solidFill>
              <a:srgbClr val="800080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en-GB" sz="1400" dirty="0"/>
          </a:p>
        </p:txBody>
      </p:sp>
      <p:sp>
        <p:nvSpPr>
          <p:cNvPr id="53" name="Text Box 11"/>
          <p:cNvSpPr txBox="1">
            <a:spLocks noChangeArrowheads="1"/>
          </p:cNvSpPr>
          <p:nvPr/>
        </p:nvSpPr>
        <p:spPr bwMode="auto">
          <a:xfrm>
            <a:off x="5022850" y="1095778"/>
            <a:ext cx="4032250" cy="437043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sz="1400" dirty="0"/>
              <a:t>Group building corporate capability in </a:t>
            </a:r>
            <a:r>
              <a:rPr lang="en-GB" sz="1400" dirty="0" smtClean="0"/>
              <a:t>high- </a:t>
            </a:r>
            <a:r>
              <a:rPr lang="en-GB" sz="1400" dirty="0"/>
              <a:t>technology products and services</a:t>
            </a:r>
          </a:p>
        </p:txBody>
      </p:sp>
      <p:sp>
        <p:nvSpPr>
          <p:cNvPr id="54" name="Text Box 12"/>
          <p:cNvSpPr txBox="1">
            <a:spLocks noChangeArrowheads="1"/>
          </p:cNvSpPr>
          <p:nvPr/>
        </p:nvSpPr>
        <p:spPr bwMode="auto">
          <a:xfrm>
            <a:off x="5041901" y="1760941"/>
            <a:ext cx="3960812" cy="43704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sz="1400" dirty="0"/>
              <a:t>Metrology division competes on ‘fast-to-market’ innovations</a:t>
            </a:r>
            <a:endParaRPr lang="en-US" sz="1400" dirty="0"/>
          </a:p>
        </p:txBody>
      </p:sp>
      <p:sp>
        <p:nvSpPr>
          <p:cNvPr id="55" name="Text Box 13"/>
          <p:cNvSpPr txBox="1">
            <a:spLocks noChangeArrowheads="1"/>
          </p:cNvSpPr>
          <p:nvPr/>
        </p:nvSpPr>
        <p:spPr bwMode="auto">
          <a:xfrm>
            <a:off x="5094287" y="4529367"/>
            <a:ext cx="3816351" cy="3939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GB" sz="1400" dirty="0"/>
              <a:t>Experiment with ‘modular’ design of key products and components</a:t>
            </a:r>
            <a:endParaRPr lang="en-US" sz="1400" dirty="0"/>
          </a:p>
        </p:txBody>
      </p:sp>
      <p:sp>
        <p:nvSpPr>
          <p:cNvPr id="56" name="Text Box 14"/>
          <p:cNvSpPr txBox="1">
            <a:spLocks noChangeArrowheads="1"/>
          </p:cNvSpPr>
          <p:nvPr/>
        </p:nvSpPr>
        <p:spPr bwMode="auto">
          <a:xfrm>
            <a:off x="4806950" y="5581879"/>
            <a:ext cx="4464050" cy="3939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GB" sz="1400" dirty="0"/>
              <a:t>Customers confused by continual product innovation and costs are increasing</a:t>
            </a:r>
            <a:endParaRPr lang="en-US" sz="1400" dirty="0"/>
          </a:p>
        </p:txBody>
      </p:sp>
      <p:grpSp>
        <p:nvGrpSpPr>
          <p:cNvPr id="57" name="Group 37"/>
          <p:cNvGrpSpPr>
            <a:grpSpLocks/>
          </p:cNvGrpSpPr>
          <p:nvPr/>
        </p:nvGrpSpPr>
        <p:grpSpPr bwMode="auto">
          <a:xfrm>
            <a:off x="5743576" y="4981805"/>
            <a:ext cx="998538" cy="557213"/>
            <a:chOff x="3618" y="3034"/>
            <a:chExt cx="629" cy="351"/>
          </a:xfrm>
        </p:grpSpPr>
        <p:sp>
          <p:nvSpPr>
            <p:cNvPr id="58" name="Freeform 23"/>
            <p:cNvSpPr>
              <a:spLocks/>
            </p:cNvSpPr>
            <p:nvPr/>
          </p:nvSpPr>
          <p:spPr bwMode="auto">
            <a:xfrm>
              <a:off x="3618" y="3251"/>
              <a:ext cx="144" cy="134"/>
            </a:xfrm>
            <a:custGeom>
              <a:avLst/>
              <a:gdLst/>
              <a:ahLst/>
              <a:cxnLst>
                <a:cxn ang="0">
                  <a:pos x="0" y="84"/>
                </a:cxn>
                <a:cxn ang="0">
                  <a:pos x="13" y="59"/>
                </a:cxn>
                <a:cxn ang="0">
                  <a:pos x="45" y="0"/>
                </a:cxn>
              </a:cxnLst>
              <a:rect l="0" t="0" r="r" b="b"/>
              <a:pathLst>
                <a:path w="45" h="84">
                  <a:moveTo>
                    <a:pt x="0" y="84"/>
                  </a:moveTo>
                  <a:cubicBezTo>
                    <a:pt x="2" y="80"/>
                    <a:pt x="5" y="73"/>
                    <a:pt x="13" y="59"/>
                  </a:cubicBezTo>
                  <a:cubicBezTo>
                    <a:pt x="21" y="45"/>
                    <a:pt x="38" y="12"/>
                    <a:pt x="45" y="0"/>
                  </a:cubicBezTo>
                </a:path>
              </a:pathLst>
            </a:custGeom>
            <a:noFill/>
            <a:ln w="38100" cap="flat" cmpd="sng">
              <a:solidFill>
                <a:srgbClr val="800080"/>
              </a:solidFill>
              <a:prstDash val="solid"/>
              <a:round/>
              <a:headEnd type="none" w="med" len="med"/>
              <a:tailEnd type="stealth" w="sm" len="med"/>
            </a:ln>
            <a:effectLst/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59" name="Freeform 24"/>
            <p:cNvSpPr>
              <a:spLocks/>
            </p:cNvSpPr>
            <p:nvPr/>
          </p:nvSpPr>
          <p:spPr bwMode="auto">
            <a:xfrm>
              <a:off x="3769" y="3154"/>
              <a:ext cx="44" cy="83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14" y="0"/>
                </a:cxn>
              </a:cxnLst>
              <a:rect l="0" t="0" r="r" b="b"/>
              <a:pathLst>
                <a:path w="14" h="52">
                  <a:moveTo>
                    <a:pt x="0" y="52"/>
                  </a:moveTo>
                  <a:lnTo>
                    <a:pt x="14" y="0"/>
                  </a:lnTo>
                </a:path>
              </a:pathLst>
            </a:custGeom>
            <a:noFill/>
            <a:ln w="38100" cap="flat" cmpd="sng">
              <a:solidFill>
                <a:srgbClr val="800080"/>
              </a:solidFill>
              <a:prstDash val="solid"/>
              <a:round/>
              <a:headEnd type="none" w="med" len="med"/>
              <a:tailEnd type="stealth" w="sm" len="med"/>
            </a:ln>
            <a:effectLst/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60" name="Freeform 25"/>
            <p:cNvSpPr>
              <a:spLocks/>
            </p:cNvSpPr>
            <p:nvPr/>
          </p:nvSpPr>
          <p:spPr bwMode="auto">
            <a:xfrm>
              <a:off x="3820" y="3049"/>
              <a:ext cx="19" cy="83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6" y="0"/>
                </a:cxn>
              </a:cxnLst>
              <a:rect l="0" t="0" r="r" b="b"/>
              <a:pathLst>
                <a:path w="6" h="52">
                  <a:moveTo>
                    <a:pt x="0" y="52"/>
                  </a:moveTo>
                  <a:lnTo>
                    <a:pt x="6" y="0"/>
                  </a:lnTo>
                </a:path>
              </a:pathLst>
            </a:custGeom>
            <a:noFill/>
            <a:ln w="38100" cap="flat" cmpd="sng">
              <a:solidFill>
                <a:srgbClr val="800080"/>
              </a:solidFill>
              <a:prstDash val="solid"/>
              <a:round/>
              <a:headEnd type="none" w="med" len="med"/>
              <a:tailEnd type="stealth" w="sm" len="med"/>
            </a:ln>
            <a:effectLst/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61" name="Freeform 26"/>
            <p:cNvSpPr>
              <a:spLocks/>
            </p:cNvSpPr>
            <p:nvPr/>
          </p:nvSpPr>
          <p:spPr bwMode="auto">
            <a:xfrm>
              <a:off x="4026" y="3236"/>
              <a:ext cx="144" cy="134"/>
            </a:xfrm>
            <a:custGeom>
              <a:avLst/>
              <a:gdLst/>
              <a:ahLst/>
              <a:cxnLst>
                <a:cxn ang="0">
                  <a:pos x="0" y="84"/>
                </a:cxn>
                <a:cxn ang="0">
                  <a:pos x="13" y="59"/>
                </a:cxn>
                <a:cxn ang="0">
                  <a:pos x="45" y="0"/>
                </a:cxn>
              </a:cxnLst>
              <a:rect l="0" t="0" r="r" b="b"/>
              <a:pathLst>
                <a:path w="45" h="84">
                  <a:moveTo>
                    <a:pt x="0" y="84"/>
                  </a:moveTo>
                  <a:cubicBezTo>
                    <a:pt x="2" y="80"/>
                    <a:pt x="5" y="73"/>
                    <a:pt x="13" y="59"/>
                  </a:cubicBezTo>
                  <a:cubicBezTo>
                    <a:pt x="21" y="45"/>
                    <a:pt x="38" y="12"/>
                    <a:pt x="45" y="0"/>
                  </a:cubicBezTo>
                </a:path>
              </a:pathLst>
            </a:custGeom>
            <a:noFill/>
            <a:ln w="38100" cap="flat" cmpd="sng">
              <a:solidFill>
                <a:srgbClr val="800080"/>
              </a:solidFill>
              <a:prstDash val="solid"/>
              <a:round/>
              <a:headEnd type="none" w="med" len="med"/>
              <a:tailEnd type="stealth" w="sm" len="med"/>
            </a:ln>
            <a:effectLst/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62" name="Freeform 27"/>
            <p:cNvSpPr>
              <a:spLocks/>
            </p:cNvSpPr>
            <p:nvPr/>
          </p:nvSpPr>
          <p:spPr bwMode="auto">
            <a:xfrm>
              <a:off x="4177" y="3139"/>
              <a:ext cx="44" cy="83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14" y="0"/>
                </a:cxn>
              </a:cxnLst>
              <a:rect l="0" t="0" r="r" b="b"/>
              <a:pathLst>
                <a:path w="14" h="52">
                  <a:moveTo>
                    <a:pt x="0" y="52"/>
                  </a:moveTo>
                  <a:lnTo>
                    <a:pt x="14" y="0"/>
                  </a:lnTo>
                </a:path>
              </a:pathLst>
            </a:custGeom>
            <a:noFill/>
            <a:ln w="38100" cap="flat" cmpd="sng">
              <a:solidFill>
                <a:srgbClr val="800080"/>
              </a:solidFill>
              <a:prstDash val="solid"/>
              <a:round/>
              <a:headEnd type="none" w="med" len="med"/>
              <a:tailEnd type="stealth" w="sm" len="med"/>
            </a:ln>
            <a:effectLst/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63" name="Freeform 28"/>
            <p:cNvSpPr>
              <a:spLocks/>
            </p:cNvSpPr>
            <p:nvPr/>
          </p:nvSpPr>
          <p:spPr bwMode="auto">
            <a:xfrm>
              <a:off x="4228" y="3034"/>
              <a:ext cx="19" cy="83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6" y="0"/>
                </a:cxn>
              </a:cxnLst>
              <a:rect l="0" t="0" r="r" b="b"/>
              <a:pathLst>
                <a:path w="6" h="52">
                  <a:moveTo>
                    <a:pt x="0" y="52"/>
                  </a:moveTo>
                  <a:lnTo>
                    <a:pt x="6" y="0"/>
                  </a:lnTo>
                </a:path>
              </a:pathLst>
            </a:custGeom>
            <a:noFill/>
            <a:ln w="38100" cap="flat" cmpd="sng">
              <a:solidFill>
                <a:srgbClr val="800080"/>
              </a:solidFill>
              <a:prstDash val="solid"/>
              <a:round/>
              <a:headEnd type="none" w="med" len="med"/>
              <a:tailEnd type="stealth" w="sm" len="med"/>
            </a:ln>
            <a:effectLst/>
          </p:spPr>
          <p:txBody>
            <a:bodyPr wrap="none" anchor="ctr"/>
            <a:lstStyle/>
            <a:p>
              <a:endParaRPr lang="en-GB" sz="1400" dirty="0"/>
            </a:p>
          </p:txBody>
        </p:sp>
      </p:grpSp>
      <p:grpSp>
        <p:nvGrpSpPr>
          <p:cNvPr id="64" name="Group 35"/>
          <p:cNvGrpSpPr>
            <a:grpSpLocks/>
          </p:cNvGrpSpPr>
          <p:nvPr/>
        </p:nvGrpSpPr>
        <p:grpSpPr bwMode="auto">
          <a:xfrm flipH="1">
            <a:off x="7354890" y="4981805"/>
            <a:ext cx="998536" cy="557213"/>
            <a:chOff x="4713" y="3055"/>
            <a:chExt cx="629" cy="351"/>
          </a:xfrm>
        </p:grpSpPr>
        <p:sp>
          <p:nvSpPr>
            <p:cNvPr id="65" name="Freeform 29"/>
            <p:cNvSpPr>
              <a:spLocks/>
            </p:cNvSpPr>
            <p:nvPr/>
          </p:nvSpPr>
          <p:spPr bwMode="auto">
            <a:xfrm>
              <a:off x="4713" y="3272"/>
              <a:ext cx="144" cy="134"/>
            </a:xfrm>
            <a:custGeom>
              <a:avLst/>
              <a:gdLst/>
              <a:ahLst/>
              <a:cxnLst>
                <a:cxn ang="0">
                  <a:pos x="0" y="84"/>
                </a:cxn>
                <a:cxn ang="0">
                  <a:pos x="13" y="59"/>
                </a:cxn>
                <a:cxn ang="0">
                  <a:pos x="45" y="0"/>
                </a:cxn>
              </a:cxnLst>
              <a:rect l="0" t="0" r="r" b="b"/>
              <a:pathLst>
                <a:path w="45" h="84">
                  <a:moveTo>
                    <a:pt x="0" y="84"/>
                  </a:moveTo>
                  <a:cubicBezTo>
                    <a:pt x="2" y="80"/>
                    <a:pt x="5" y="73"/>
                    <a:pt x="13" y="59"/>
                  </a:cubicBezTo>
                  <a:cubicBezTo>
                    <a:pt x="21" y="45"/>
                    <a:pt x="38" y="12"/>
                    <a:pt x="45" y="0"/>
                  </a:cubicBezTo>
                </a:path>
              </a:pathLst>
            </a:custGeom>
            <a:noFill/>
            <a:ln w="38100" cap="flat" cmpd="sng">
              <a:solidFill>
                <a:srgbClr val="800080"/>
              </a:solidFill>
              <a:prstDash val="solid"/>
              <a:round/>
              <a:headEnd type="none" w="med" len="med"/>
              <a:tailEnd type="stealth" w="sm" len="med"/>
            </a:ln>
            <a:effectLst/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66" name="Freeform 30"/>
            <p:cNvSpPr>
              <a:spLocks/>
            </p:cNvSpPr>
            <p:nvPr/>
          </p:nvSpPr>
          <p:spPr bwMode="auto">
            <a:xfrm>
              <a:off x="4864" y="3175"/>
              <a:ext cx="44" cy="83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14" y="0"/>
                </a:cxn>
              </a:cxnLst>
              <a:rect l="0" t="0" r="r" b="b"/>
              <a:pathLst>
                <a:path w="14" h="52">
                  <a:moveTo>
                    <a:pt x="0" y="52"/>
                  </a:moveTo>
                  <a:lnTo>
                    <a:pt x="14" y="0"/>
                  </a:lnTo>
                </a:path>
              </a:pathLst>
            </a:custGeom>
            <a:noFill/>
            <a:ln w="38100" cap="flat" cmpd="sng">
              <a:solidFill>
                <a:srgbClr val="800080"/>
              </a:solidFill>
              <a:prstDash val="solid"/>
              <a:round/>
              <a:headEnd type="none" w="med" len="med"/>
              <a:tailEnd type="stealth" w="sm" len="med"/>
            </a:ln>
            <a:effectLst/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67" name="Freeform 31"/>
            <p:cNvSpPr>
              <a:spLocks/>
            </p:cNvSpPr>
            <p:nvPr/>
          </p:nvSpPr>
          <p:spPr bwMode="auto">
            <a:xfrm>
              <a:off x="4915" y="3070"/>
              <a:ext cx="19" cy="83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6" y="0"/>
                </a:cxn>
              </a:cxnLst>
              <a:rect l="0" t="0" r="r" b="b"/>
              <a:pathLst>
                <a:path w="6" h="52">
                  <a:moveTo>
                    <a:pt x="0" y="52"/>
                  </a:moveTo>
                  <a:lnTo>
                    <a:pt x="6" y="0"/>
                  </a:lnTo>
                </a:path>
              </a:pathLst>
            </a:custGeom>
            <a:noFill/>
            <a:ln w="38100" cap="flat" cmpd="sng">
              <a:solidFill>
                <a:srgbClr val="800080"/>
              </a:solidFill>
              <a:prstDash val="solid"/>
              <a:round/>
              <a:headEnd type="none" w="med" len="med"/>
              <a:tailEnd type="stealth" w="sm" len="med"/>
            </a:ln>
            <a:effectLst/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68" name="Freeform 32"/>
            <p:cNvSpPr>
              <a:spLocks/>
            </p:cNvSpPr>
            <p:nvPr/>
          </p:nvSpPr>
          <p:spPr bwMode="auto">
            <a:xfrm>
              <a:off x="5121" y="3257"/>
              <a:ext cx="144" cy="134"/>
            </a:xfrm>
            <a:custGeom>
              <a:avLst/>
              <a:gdLst/>
              <a:ahLst/>
              <a:cxnLst>
                <a:cxn ang="0">
                  <a:pos x="0" y="84"/>
                </a:cxn>
                <a:cxn ang="0">
                  <a:pos x="13" y="59"/>
                </a:cxn>
                <a:cxn ang="0">
                  <a:pos x="45" y="0"/>
                </a:cxn>
              </a:cxnLst>
              <a:rect l="0" t="0" r="r" b="b"/>
              <a:pathLst>
                <a:path w="45" h="84">
                  <a:moveTo>
                    <a:pt x="0" y="84"/>
                  </a:moveTo>
                  <a:cubicBezTo>
                    <a:pt x="2" y="80"/>
                    <a:pt x="5" y="73"/>
                    <a:pt x="13" y="59"/>
                  </a:cubicBezTo>
                  <a:cubicBezTo>
                    <a:pt x="21" y="45"/>
                    <a:pt x="38" y="12"/>
                    <a:pt x="45" y="0"/>
                  </a:cubicBezTo>
                </a:path>
              </a:pathLst>
            </a:custGeom>
            <a:noFill/>
            <a:ln w="38100" cap="flat" cmpd="sng">
              <a:solidFill>
                <a:srgbClr val="800080"/>
              </a:solidFill>
              <a:prstDash val="solid"/>
              <a:round/>
              <a:headEnd type="none" w="med" len="med"/>
              <a:tailEnd type="stealth" w="sm" len="med"/>
            </a:ln>
            <a:effectLst/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69" name="Freeform 33"/>
            <p:cNvSpPr>
              <a:spLocks/>
            </p:cNvSpPr>
            <p:nvPr/>
          </p:nvSpPr>
          <p:spPr bwMode="auto">
            <a:xfrm>
              <a:off x="5272" y="3160"/>
              <a:ext cx="44" cy="83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14" y="0"/>
                </a:cxn>
              </a:cxnLst>
              <a:rect l="0" t="0" r="r" b="b"/>
              <a:pathLst>
                <a:path w="14" h="52">
                  <a:moveTo>
                    <a:pt x="0" y="52"/>
                  </a:moveTo>
                  <a:lnTo>
                    <a:pt x="14" y="0"/>
                  </a:lnTo>
                </a:path>
              </a:pathLst>
            </a:custGeom>
            <a:noFill/>
            <a:ln w="38100" cap="flat" cmpd="sng">
              <a:solidFill>
                <a:srgbClr val="800080"/>
              </a:solidFill>
              <a:prstDash val="solid"/>
              <a:round/>
              <a:headEnd type="none" w="med" len="med"/>
              <a:tailEnd type="stealth" w="sm" len="med"/>
            </a:ln>
            <a:effectLst/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70" name="Freeform 34"/>
            <p:cNvSpPr>
              <a:spLocks/>
            </p:cNvSpPr>
            <p:nvPr/>
          </p:nvSpPr>
          <p:spPr bwMode="auto">
            <a:xfrm>
              <a:off x="5323" y="3055"/>
              <a:ext cx="19" cy="83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6" y="0"/>
                </a:cxn>
              </a:cxnLst>
              <a:rect l="0" t="0" r="r" b="b"/>
              <a:pathLst>
                <a:path w="6" h="52">
                  <a:moveTo>
                    <a:pt x="0" y="52"/>
                  </a:moveTo>
                  <a:lnTo>
                    <a:pt x="6" y="0"/>
                  </a:lnTo>
                </a:path>
              </a:pathLst>
            </a:custGeom>
            <a:noFill/>
            <a:ln w="38100" cap="flat" cmpd="sng">
              <a:solidFill>
                <a:srgbClr val="800080"/>
              </a:solidFill>
              <a:prstDash val="solid"/>
              <a:round/>
              <a:headEnd type="none" w="med" len="med"/>
              <a:tailEnd type="stealth" w="sm" len="med"/>
            </a:ln>
            <a:effectLst/>
          </p:spPr>
          <p:txBody>
            <a:bodyPr wrap="none" anchor="ctr"/>
            <a:lstStyle/>
            <a:p>
              <a:endParaRPr lang="en-GB" sz="1400" dirty="0"/>
            </a:p>
          </p:txBody>
        </p:sp>
      </p:grpSp>
      <p:sp>
        <p:nvSpPr>
          <p:cNvPr id="71" name="Line 36"/>
          <p:cNvSpPr>
            <a:spLocks noChangeShapeType="1"/>
          </p:cNvSpPr>
          <p:nvPr/>
        </p:nvSpPr>
        <p:spPr bwMode="auto">
          <a:xfrm flipV="1">
            <a:off x="7038975" y="4264254"/>
            <a:ext cx="0" cy="307975"/>
          </a:xfrm>
          <a:prstGeom prst="line">
            <a:avLst/>
          </a:prstGeom>
          <a:noFill/>
          <a:ln w="38100">
            <a:solidFill>
              <a:srgbClr val="800080"/>
            </a:solidFill>
            <a:round/>
            <a:headEnd/>
            <a:tailEnd type="stealth" w="med" len="med"/>
          </a:ln>
          <a:effectLst/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72" name="Text Box 9"/>
          <p:cNvSpPr txBox="1">
            <a:spLocks noChangeArrowheads="1"/>
          </p:cNvSpPr>
          <p:nvPr/>
        </p:nvSpPr>
        <p:spPr bwMode="auto">
          <a:xfrm>
            <a:off x="5075238" y="2839274"/>
            <a:ext cx="3935413" cy="544765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lnSpc>
                <a:spcPct val="70000"/>
              </a:lnSpc>
              <a:spcBef>
                <a:spcPct val="25000"/>
              </a:spcBef>
            </a:pPr>
            <a:r>
              <a:rPr lang="en-GB" sz="1400" dirty="0"/>
              <a:t>Operations must have fast and flexible technology, supply relationships, </a:t>
            </a:r>
            <a:r>
              <a:rPr lang="en-GB" sz="1400" dirty="0" smtClean="0"/>
              <a:t/>
            </a:r>
            <a:br>
              <a:rPr lang="en-GB" sz="1400" dirty="0" smtClean="0"/>
            </a:br>
            <a:r>
              <a:rPr lang="en-GB" sz="1400" dirty="0" smtClean="0"/>
              <a:t>process </a:t>
            </a:r>
            <a:r>
              <a:rPr lang="en-GB" sz="1400" dirty="0"/>
              <a:t>and staff</a:t>
            </a:r>
          </a:p>
        </p:txBody>
      </p:sp>
      <p:sp>
        <p:nvSpPr>
          <p:cNvPr id="73" name="Rectangle 10"/>
          <p:cNvSpPr>
            <a:spLocks noChangeArrowheads="1"/>
          </p:cNvSpPr>
          <p:nvPr/>
        </p:nvSpPr>
        <p:spPr bwMode="auto">
          <a:xfrm>
            <a:off x="5121275" y="3661599"/>
            <a:ext cx="3770314" cy="3939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GB" sz="1400" dirty="0"/>
              <a:t>Modular strategy provides flexibility and innovation at relatively low cost</a:t>
            </a:r>
          </a:p>
        </p:txBody>
      </p:sp>
      <p:sp>
        <p:nvSpPr>
          <p:cNvPr id="35" name="Text Box 8"/>
          <p:cNvSpPr txBox="1">
            <a:spLocks noChangeArrowheads="1"/>
          </p:cNvSpPr>
          <p:nvPr/>
        </p:nvSpPr>
        <p:spPr bwMode="auto">
          <a:xfrm>
            <a:off x="0" y="25368"/>
            <a:ext cx="9902825" cy="95410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IN" sz="2800" b="1" dirty="0" smtClean="0"/>
              <a:t>Top-down and bottom-up perspectives of strategy </a:t>
            </a:r>
            <a:br>
              <a:rPr lang="en-IN" sz="2800" b="1" dirty="0" smtClean="0"/>
            </a:br>
            <a:r>
              <a:rPr lang="en-IN" sz="2800" b="1" dirty="0" smtClean="0"/>
              <a:t>for the metrology company (Continued)</a:t>
            </a:r>
            <a:endParaRPr lang="en-US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3202" name="Group 18"/>
          <p:cNvGrpSpPr>
            <a:grpSpLocks/>
          </p:cNvGrpSpPr>
          <p:nvPr/>
        </p:nvGrpSpPr>
        <p:grpSpPr bwMode="auto">
          <a:xfrm>
            <a:off x="486915" y="3560807"/>
            <a:ext cx="3708400" cy="1365250"/>
            <a:chOff x="422" y="1971"/>
            <a:chExt cx="2336" cy="860"/>
          </a:xfrm>
        </p:grpSpPr>
        <p:sp>
          <p:nvSpPr>
            <p:cNvPr id="93190" name="AutoShape 6"/>
            <p:cNvSpPr>
              <a:spLocks noChangeArrowheads="1"/>
            </p:cNvSpPr>
            <p:nvPr/>
          </p:nvSpPr>
          <p:spPr bwMode="auto">
            <a:xfrm>
              <a:off x="422" y="1971"/>
              <a:ext cx="2336" cy="860"/>
            </a:xfrm>
            <a:prstGeom prst="homePlate">
              <a:avLst>
                <a:gd name="adj" fmla="val 59984"/>
              </a:avLst>
            </a:prstGeom>
            <a:solidFill>
              <a:schemeClr val="bg1">
                <a:lumMod val="95000"/>
              </a:schemeClr>
            </a:solidFill>
            <a:ln w="28575">
              <a:solidFill>
                <a:schemeClr val="tx1"/>
              </a:solidFill>
              <a:miter lim="800000"/>
              <a:headEnd type="none" w="sm" len="lg"/>
              <a:tailEnd type="none" w="sm" len="lg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3191" name="Text Box 7"/>
            <p:cNvSpPr txBox="1">
              <a:spLocks noChangeArrowheads="1"/>
            </p:cNvSpPr>
            <p:nvPr/>
          </p:nvSpPr>
          <p:spPr bwMode="auto">
            <a:xfrm>
              <a:off x="568" y="2147"/>
              <a:ext cx="1590" cy="523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dirty="0"/>
                <a:t>Operations </a:t>
              </a:r>
              <a:r>
                <a:rPr lang="en-GB" sz="2400" dirty="0" smtClean="0"/>
                <a:t>resources</a:t>
              </a:r>
              <a:endParaRPr lang="en-US" sz="2400" dirty="0"/>
            </a:p>
          </p:txBody>
        </p:sp>
      </p:grpSp>
      <p:grpSp>
        <p:nvGrpSpPr>
          <p:cNvPr id="93203" name="Group 19"/>
          <p:cNvGrpSpPr>
            <a:grpSpLocks/>
          </p:cNvGrpSpPr>
          <p:nvPr/>
        </p:nvGrpSpPr>
        <p:grpSpPr bwMode="auto">
          <a:xfrm>
            <a:off x="5547617" y="3576573"/>
            <a:ext cx="3724275" cy="1365250"/>
            <a:chOff x="3310" y="1971"/>
            <a:chExt cx="2346" cy="860"/>
          </a:xfrm>
        </p:grpSpPr>
        <p:sp>
          <p:nvSpPr>
            <p:cNvPr id="93193" name="AutoShape 9"/>
            <p:cNvSpPr>
              <a:spLocks noChangeArrowheads="1"/>
            </p:cNvSpPr>
            <p:nvPr/>
          </p:nvSpPr>
          <p:spPr bwMode="auto">
            <a:xfrm flipH="1">
              <a:off x="3310" y="1971"/>
              <a:ext cx="2333" cy="860"/>
            </a:xfrm>
            <a:prstGeom prst="homePlate">
              <a:avLst>
                <a:gd name="adj" fmla="val 59907"/>
              </a:avLst>
            </a:prstGeom>
            <a:solidFill>
              <a:schemeClr val="bg1">
                <a:lumMod val="95000"/>
              </a:schemeClr>
            </a:solidFill>
            <a:ln w="28575">
              <a:solidFill>
                <a:schemeClr val="tx1"/>
              </a:solidFill>
              <a:miter lim="800000"/>
              <a:headEnd type="none" w="sm" len="lg"/>
              <a:tailEnd type="none" w="sm" len="lg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3194" name="Text Box 10"/>
            <p:cNvSpPr txBox="1">
              <a:spLocks noChangeArrowheads="1"/>
            </p:cNvSpPr>
            <p:nvPr/>
          </p:nvSpPr>
          <p:spPr bwMode="auto">
            <a:xfrm flipH="1">
              <a:off x="3620" y="2235"/>
              <a:ext cx="2036" cy="291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dirty="0"/>
                <a:t>Market </a:t>
              </a:r>
              <a:r>
                <a:rPr lang="en-GB" sz="2400" dirty="0" smtClean="0"/>
                <a:t>requirements</a:t>
              </a:r>
              <a:endParaRPr lang="en-US" sz="2400" dirty="0"/>
            </a:p>
          </p:txBody>
        </p:sp>
      </p:grpSp>
      <p:grpSp>
        <p:nvGrpSpPr>
          <p:cNvPr id="93201" name="Group 17"/>
          <p:cNvGrpSpPr>
            <a:grpSpLocks/>
          </p:cNvGrpSpPr>
          <p:nvPr/>
        </p:nvGrpSpPr>
        <p:grpSpPr bwMode="auto">
          <a:xfrm>
            <a:off x="3490465" y="2204864"/>
            <a:ext cx="2992438" cy="2982912"/>
            <a:chOff x="2108" y="1097"/>
            <a:chExt cx="1885" cy="1879"/>
          </a:xfrm>
        </p:grpSpPr>
        <p:sp>
          <p:nvSpPr>
            <p:cNvPr id="93195" name="Text Box 11"/>
            <p:cNvSpPr txBox="1">
              <a:spLocks noChangeArrowheads="1"/>
            </p:cNvSpPr>
            <p:nvPr/>
          </p:nvSpPr>
          <p:spPr bwMode="auto">
            <a:xfrm>
              <a:off x="2108" y="1097"/>
              <a:ext cx="1885" cy="523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2400" dirty="0"/>
                <a:t>Strategic </a:t>
              </a:r>
              <a:r>
                <a:rPr lang="en-US" sz="2400" dirty="0" smtClean="0"/>
                <a:t>reconciliation</a:t>
              </a:r>
              <a:endParaRPr lang="en-US" sz="2400" dirty="0"/>
            </a:p>
          </p:txBody>
        </p:sp>
        <p:grpSp>
          <p:nvGrpSpPr>
            <p:cNvPr id="93197" name="Group 13"/>
            <p:cNvGrpSpPr>
              <a:grpSpLocks/>
            </p:cNvGrpSpPr>
            <p:nvPr/>
          </p:nvGrpSpPr>
          <p:grpSpPr bwMode="auto">
            <a:xfrm>
              <a:off x="2169" y="1780"/>
              <a:ext cx="1667" cy="1196"/>
              <a:chOff x="2042" y="1342"/>
              <a:chExt cx="1667" cy="1196"/>
            </a:xfrm>
          </p:grpSpPr>
          <p:sp>
            <p:nvSpPr>
              <p:cNvPr id="93198" name="AutoShape 14"/>
              <p:cNvSpPr>
                <a:spLocks noChangeArrowheads="1"/>
              </p:cNvSpPr>
              <p:nvPr/>
            </p:nvSpPr>
            <p:spPr bwMode="auto">
              <a:xfrm rot="10800000" flipV="1">
                <a:off x="2042" y="1342"/>
                <a:ext cx="1537" cy="429"/>
              </a:xfrm>
              <a:prstGeom prst="curvedDownArrow">
                <a:avLst>
                  <a:gd name="adj1" fmla="val 47322"/>
                  <a:gd name="adj2" fmla="val 118977"/>
                  <a:gd name="adj3" fmla="val 30833"/>
                </a:avLst>
              </a:prstGeom>
              <a:solidFill>
                <a:srgbClr val="CCFFFF"/>
              </a:solidFill>
              <a:ln w="28575">
                <a:solidFill>
                  <a:schemeClr val="tx1"/>
                </a:solidFill>
                <a:miter lim="800000"/>
                <a:headEnd type="none" w="sm" len="lg"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93199" name="AutoShape 15"/>
              <p:cNvSpPr>
                <a:spLocks noChangeArrowheads="1"/>
              </p:cNvSpPr>
              <p:nvPr/>
            </p:nvSpPr>
            <p:spPr bwMode="auto">
              <a:xfrm flipV="1">
                <a:off x="2176" y="2109"/>
                <a:ext cx="1533" cy="429"/>
              </a:xfrm>
              <a:prstGeom prst="curvedDownArrow">
                <a:avLst>
                  <a:gd name="adj1" fmla="val 47199"/>
                  <a:gd name="adj2" fmla="val 118668"/>
                  <a:gd name="adj3" fmla="val 30833"/>
                </a:avLst>
              </a:prstGeom>
              <a:solidFill>
                <a:srgbClr val="CCFFFF"/>
              </a:solidFill>
              <a:ln w="28575">
                <a:solidFill>
                  <a:schemeClr val="tx1"/>
                </a:solidFill>
                <a:miter lim="800000"/>
                <a:headEnd type="none" w="sm" len="lg"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93200" name="Text Box 16"/>
              <p:cNvSpPr txBox="1">
                <a:spLocks noChangeArrowheads="1"/>
              </p:cNvSpPr>
              <p:nvPr/>
            </p:nvSpPr>
            <p:spPr bwMode="auto">
              <a:xfrm>
                <a:off x="2046" y="1667"/>
                <a:ext cx="1593" cy="523"/>
              </a:xfrm>
              <a:prstGeom prst="rect">
                <a:avLst/>
              </a:prstGeom>
              <a:noFill/>
              <a:ln w="9525">
                <a:noFill/>
                <a:miter lim="800000"/>
                <a:headEnd type="none" w="sm" len="lg"/>
                <a:tailEnd type="none" w="sm" len="lg"/>
              </a:ln>
              <a:effectLst/>
            </p:spPr>
            <p:txBody>
              <a:bodyPr wrap="square"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US" sz="2400" dirty="0" smtClean="0"/>
                  <a:t>Operations strategy</a:t>
                </a:r>
                <a:endParaRPr lang="en-US" sz="2400" dirty="0"/>
              </a:p>
            </p:txBody>
          </p:sp>
        </p:grpSp>
      </p:grpSp>
      <p:sp>
        <p:nvSpPr>
          <p:cNvPr id="15" name="Text Box 8"/>
          <p:cNvSpPr txBox="1">
            <a:spLocks noChangeArrowheads="1"/>
          </p:cNvSpPr>
          <p:nvPr/>
        </p:nvSpPr>
        <p:spPr bwMode="auto">
          <a:xfrm>
            <a:off x="0" y="25368"/>
            <a:ext cx="9902825" cy="138499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IN" sz="2800" b="1" dirty="0" smtClean="0"/>
              <a:t>Operations strategy reconciles the requirements </a:t>
            </a:r>
            <a:br>
              <a:rPr lang="en-IN" sz="2800" b="1" dirty="0" smtClean="0"/>
            </a:br>
            <a:r>
              <a:rPr lang="en-IN" sz="2800" b="1" dirty="0" smtClean="0"/>
              <a:t>of the market with the capabilities of </a:t>
            </a:r>
            <a:br>
              <a:rPr lang="en-IN" sz="2800" b="1" dirty="0" smtClean="0"/>
            </a:br>
            <a:r>
              <a:rPr lang="en-IN" sz="2800" b="1" dirty="0" smtClean="0"/>
              <a:t>operations resources </a:t>
            </a:r>
            <a:endParaRPr lang="en-US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93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32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32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3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4271" name="Group 63"/>
          <p:cNvGrpSpPr>
            <a:grpSpLocks/>
          </p:cNvGrpSpPr>
          <p:nvPr/>
        </p:nvGrpSpPr>
        <p:grpSpPr bwMode="auto">
          <a:xfrm>
            <a:off x="290145" y="1154132"/>
            <a:ext cx="4435475" cy="3240087"/>
            <a:chOff x="144" y="709"/>
            <a:chExt cx="2794" cy="2041"/>
          </a:xfrm>
        </p:grpSpPr>
        <p:sp>
          <p:nvSpPr>
            <p:cNvPr id="94212" name="AutoShape 4"/>
            <p:cNvSpPr>
              <a:spLocks noChangeArrowheads="1"/>
            </p:cNvSpPr>
            <p:nvPr/>
          </p:nvSpPr>
          <p:spPr bwMode="auto">
            <a:xfrm>
              <a:off x="171" y="709"/>
              <a:ext cx="2767" cy="2041"/>
            </a:xfrm>
            <a:prstGeom prst="homePlate">
              <a:avLst>
                <a:gd name="adj" fmla="val 33893"/>
              </a:avLst>
            </a:prstGeom>
            <a:solidFill>
              <a:schemeClr val="bg1">
                <a:lumMod val="95000"/>
              </a:schemeClr>
            </a:solidFill>
            <a:ln w="9525">
              <a:solidFill>
                <a:schemeClr val="tx1"/>
              </a:solidFill>
              <a:miter lim="800000"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4218" name="AutoShape 10"/>
            <p:cNvSpPr>
              <a:spLocks noChangeArrowheads="1"/>
            </p:cNvSpPr>
            <p:nvPr/>
          </p:nvSpPr>
          <p:spPr bwMode="auto">
            <a:xfrm>
              <a:off x="213" y="764"/>
              <a:ext cx="956" cy="477"/>
            </a:xfrm>
            <a:prstGeom prst="roundRect">
              <a:avLst>
                <a:gd name="adj" fmla="val 16667"/>
              </a:avLst>
            </a:prstGeom>
            <a:solidFill>
              <a:srgbClr val="FFCCFF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4219" name="Text Box 11"/>
            <p:cNvSpPr txBox="1">
              <a:spLocks noChangeArrowheads="1"/>
            </p:cNvSpPr>
            <p:nvPr/>
          </p:nvSpPr>
          <p:spPr bwMode="auto">
            <a:xfrm>
              <a:off x="158" y="766"/>
              <a:ext cx="1089" cy="5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5000"/>
                </a:lnSpc>
                <a:spcBef>
                  <a:spcPct val="50000"/>
                </a:spcBef>
              </a:pPr>
              <a:r>
                <a:rPr lang="en-GB" dirty="0"/>
                <a:t>Tangible and intangible resources</a:t>
              </a:r>
              <a:endParaRPr lang="en-US" dirty="0"/>
            </a:p>
          </p:txBody>
        </p:sp>
        <p:sp>
          <p:nvSpPr>
            <p:cNvPr id="94222" name="AutoShape 14"/>
            <p:cNvSpPr>
              <a:spLocks noChangeArrowheads="1"/>
            </p:cNvSpPr>
            <p:nvPr/>
          </p:nvSpPr>
          <p:spPr bwMode="auto">
            <a:xfrm>
              <a:off x="207" y="1480"/>
              <a:ext cx="957" cy="476"/>
            </a:xfrm>
            <a:prstGeom prst="roundRect">
              <a:avLst>
                <a:gd name="adj" fmla="val 16667"/>
              </a:avLst>
            </a:prstGeom>
            <a:solidFill>
              <a:srgbClr val="FFCCFF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4223" name="Text Box 15"/>
            <p:cNvSpPr txBox="1">
              <a:spLocks noChangeArrowheads="1"/>
            </p:cNvSpPr>
            <p:nvPr/>
          </p:nvSpPr>
          <p:spPr bwMode="auto">
            <a:xfrm>
              <a:off x="144" y="1537"/>
              <a:ext cx="1089" cy="3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5000"/>
                </a:lnSpc>
                <a:spcBef>
                  <a:spcPct val="50000"/>
                </a:spcBef>
              </a:pPr>
              <a:r>
                <a:rPr lang="en-GB" dirty="0"/>
                <a:t>Operations capabilities</a:t>
              </a:r>
              <a:endParaRPr lang="en-US" dirty="0"/>
            </a:p>
          </p:txBody>
        </p:sp>
        <p:sp>
          <p:nvSpPr>
            <p:cNvPr id="94225" name="AutoShape 17"/>
            <p:cNvSpPr>
              <a:spLocks noChangeArrowheads="1"/>
            </p:cNvSpPr>
            <p:nvPr/>
          </p:nvSpPr>
          <p:spPr bwMode="auto">
            <a:xfrm>
              <a:off x="210" y="2214"/>
              <a:ext cx="957" cy="476"/>
            </a:xfrm>
            <a:prstGeom prst="roundRect">
              <a:avLst>
                <a:gd name="adj" fmla="val 16667"/>
              </a:avLst>
            </a:prstGeom>
            <a:solidFill>
              <a:srgbClr val="FFCCFF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4226" name="Text Box 18"/>
            <p:cNvSpPr txBox="1">
              <a:spLocks noChangeArrowheads="1"/>
            </p:cNvSpPr>
            <p:nvPr/>
          </p:nvSpPr>
          <p:spPr bwMode="auto">
            <a:xfrm>
              <a:off x="149" y="2271"/>
              <a:ext cx="1089" cy="3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5000"/>
                </a:lnSpc>
                <a:spcBef>
                  <a:spcPct val="50000"/>
                </a:spcBef>
              </a:pPr>
              <a:r>
                <a:rPr lang="en-GB" dirty="0"/>
                <a:t>Operations processes</a:t>
              </a:r>
              <a:endParaRPr lang="en-US" dirty="0"/>
            </a:p>
          </p:txBody>
        </p:sp>
        <p:sp>
          <p:nvSpPr>
            <p:cNvPr id="94227" name="AutoShape 19"/>
            <p:cNvSpPr>
              <a:spLocks noChangeArrowheads="1"/>
            </p:cNvSpPr>
            <p:nvPr/>
          </p:nvSpPr>
          <p:spPr bwMode="auto">
            <a:xfrm>
              <a:off x="1767" y="1505"/>
              <a:ext cx="957" cy="476"/>
            </a:xfrm>
            <a:prstGeom prst="roundRect">
              <a:avLst>
                <a:gd name="adj" fmla="val 16667"/>
              </a:avLst>
            </a:prstGeom>
            <a:solidFill>
              <a:srgbClr val="FFCCFF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4228" name="Text Box 20"/>
            <p:cNvSpPr txBox="1">
              <a:spLocks noChangeArrowheads="1"/>
            </p:cNvSpPr>
            <p:nvPr/>
          </p:nvSpPr>
          <p:spPr bwMode="auto">
            <a:xfrm>
              <a:off x="1668" y="1490"/>
              <a:ext cx="1158" cy="5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5000"/>
                </a:lnSpc>
                <a:spcBef>
                  <a:spcPct val="50000"/>
                </a:spcBef>
              </a:pPr>
              <a:r>
                <a:rPr lang="en-GB" dirty="0"/>
                <a:t>Operations strategy decision areas</a:t>
              </a:r>
              <a:endParaRPr lang="en-US" dirty="0"/>
            </a:p>
          </p:txBody>
        </p:sp>
        <p:cxnSp>
          <p:nvCxnSpPr>
            <p:cNvPr id="94230" name="AutoShape 22"/>
            <p:cNvCxnSpPr>
              <a:cxnSpLocks noChangeShapeType="1"/>
              <a:stCxn id="94218" idx="2"/>
              <a:endCxn id="94222" idx="0"/>
            </p:cNvCxnSpPr>
            <p:nvPr/>
          </p:nvCxnSpPr>
          <p:spPr bwMode="auto">
            <a:xfrm flipH="1">
              <a:off x="686" y="1241"/>
              <a:ext cx="5" cy="239"/>
            </a:xfrm>
            <a:prstGeom prst="straightConnector1">
              <a:avLst/>
            </a:prstGeom>
            <a:noFill/>
            <a:ln w="28575">
              <a:solidFill>
                <a:srgbClr val="800080"/>
              </a:solidFill>
              <a:round/>
              <a:headEnd type="triangle" w="lg" len="med"/>
              <a:tailEnd type="triangle" w="lg" len="med"/>
            </a:ln>
            <a:effectLst/>
          </p:spPr>
        </p:cxnSp>
        <p:cxnSp>
          <p:nvCxnSpPr>
            <p:cNvPr id="94231" name="AutoShape 23"/>
            <p:cNvCxnSpPr>
              <a:cxnSpLocks noChangeShapeType="1"/>
              <a:stCxn id="94222" idx="2"/>
              <a:endCxn id="94225" idx="0"/>
            </p:cNvCxnSpPr>
            <p:nvPr/>
          </p:nvCxnSpPr>
          <p:spPr bwMode="auto">
            <a:xfrm>
              <a:off x="686" y="1956"/>
              <a:ext cx="3" cy="258"/>
            </a:xfrm>
            <a:prstGeom prst="straightConnector1">
              <a:avLst/>
            </a:prstGeom>
            <a:noFill/>
            <a:ln w="28575">
              <a:solidFill>
                <a:srgbClr val="800080"/>
              </a:solidFill>
              <a:round/>
              <a:headEnd type="triangle" w="lg" len="med"/>
              <a:tailEnd type="triangle" w="lg" len="med"/>
            </a:ln>
            <a:effectLst/>
          </p:spPr>
        </p:cxnSp>
        <p:cxnSp>
          <p:nvCxnSpPr>
            <p:cNvPr id="94233" name="AutoShape 25"/>
            <p:cNvCxnSpPr>
              <a:cxnSpLocks noChangeShapeType="1"/>
              <a:stCxn id="94218" idx="3"/>
              <a:endCxn id="94227" idx="1"/>
            </p:cNvCxnSpPr>
            <p:nvPr/>
          </p:nvCxnSpPr>
          <p:spPr bwMode="auto">
            <a:xfrm>
              <a:off x="1169" y="1003"/>
              <a:ext cx="598" cy="740"/>
            </a:xfrm>
            <a:prstGeom prst="straightConnector1">
              <a:avLst/>
            </a:prstGeom>
            <a:noFill/>
            <a:ln w="31750">
              <a:solidFill>
                <a:srgbClr val="800080"/>
              </a:solidFill>
              <a:round/>
              <a:headEnd/>
              <a:tailEnd type="triangle" w="sm" len="med"/>
            </a:ln>
            <a:effectLst/>
          </p:spPr>
        </p:cxnSp>
        <p:cxnSp>
          <p:nvCxnSpPr>
            <p:cNvPr id="94234" name="AutoShape 26"/>
            <p:cNvCxnSpPr>
              <a:cxnSpLocks noChangeShapeType="1"/>
              <a:stCxn id="94225" idx="3"/>
              <a:endCxn id="94227" idx="1"/>
            </p:cNvCxnSpPr>
            <p:nvPr/>
          </p:nvCxnSpPr>
          <p:spPr bwMode="auto">
            <a:xfrm flipV="1">
              <a:off x="1167" y="1743"/>
              <a:ext cx="600" cy="709"/>
            </a:xfrm>
            <a:prstGeom prst="straightConnector1">
              <a:avLst/>
            </a:prstGeom>
            <a:noFill/>
            <a:ln w="31750">
              <a:solidFill>
                <a:srgbClr val="800080"/>
              </a:solidFill>
              <a:round/>
              <a:headEnd/>
              <a:tailEnd type="triangle" w="sm" len="med"/>
            </a:ln>
            <a:effectLst/>
          </p:spPr>
        </p:cxnSp>
      </p:grpSp>
      <p:grpSp>
        <p:nvGrpSpPr>
          <p:cNvPr id="94270" name="Group 62"/>
          <p:cNvGrpSpPr>
            <a:grpSpLocks/>
          </p:cNvGrpSpPr>
          <p:nvPr/>
        </p:nvGrpSpPr>
        <p:grpSpPr bwMode="auto">
          <a:xfrm>
            <a:off x="5300294" y="1154132"/>
            <a:ext cx="4413251" cy="3240087"/>
            <a:chOff x="3300" y="709"/>
            <a:chExt cx="2780" cy="2041"/>
          </a:xfrm>
        </p:grpSpPr>
        <p:sp>
          <p:nvSpPr>
            <p:cNvPr id="94244" name="AutoShape 36"/>
            <p:cNvSpPr>
              <a:spLocks noChangeArrowheads="1"/>
            </p:cNvSpPr>
            <p:nvPr/>
          </p:nvSpPr>
          <p:spPr bwMode="auto">
            <a:xfrm rot="-10800000">
              <a:off x="3300" y="709"/>
              <a:ext cx="2767" cy="2041"/>
            </a:xfrm>
            <a:prstGeom prst="homePlate">
              <a:avLst>
                <a:gd name="adj" fmla="val 33893"/>
              </a:avLst>
            </a:prstGeom>
            <a:solidFill>
              <a:schemeClr val="bg1">
                <a:lumMod val="95000"/>
              </a:schemeClr>
            </a:solidFill>
            <a:ln w="9525">
              <a:solidFill>
                <a:schemeClr val="tx1"/>
              </a:solidFill>
              <a:miter lim="800000"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4245" name="AutoShape 37"/>
            <p:cNvSpPr>
              <a:spLocks noChangeArrowheads="1"/>
            </p:cNvSpPr>
            <p:nvPr/>
          </p:nvSpPr>
          <p:spPr bwMode="auto">
            <a:xfrm>
              <a:off x="5048" y="764"/>
              <a:ext cx="956" cy="477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4246" name="Text Box 38"/>
            <p:cNvSpPr txBox="1">
              <a:spLocks noChangeArrowheads="1"/>
            </p:cNvSpPr>
            <p:nvPr/>
          </p:nvSpPr>
          <p:spPr bwMode="auto">
            <a:xfrm>
              <a:off x="4979" y="832"/>
              <a:ext cx="1089" cy="3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5000"/>
                </a:lnSpc>
                <a:spcBef>
                  <a:spcPct val="50000"/>
                </a:spcBef>
              </a:pPr>
              <a:r>
                <a:rPr lang="en-GB" dirty="0"/>
                <a:t>Customer needs</a:t>
              </a:r>
              <a:endParaRPr lang="en-US" dirty="0"/>
            </a:p>
          </p:txBody>
        </p:sp>
        <p:sp>
          <p:nvSpPr>
            <p:cNvPr id="94247" name="AutoShape 39"/>
            <p:cNvSpPr>
              <a:spLocks noChangeArrowheads="1"/>
            </p:cNvSpPr>
            <p:nvPr/>
          </p:nvSpPr>
          <p:spPr bwMode="auto">
            <a:xfrm>
              <a:off x="5042" y="1480"/>
              <a:ext cx="957" cy="476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4248" name="Text Box 40"/>
            <p:cNvSpPr txBox="1">
              <a:spLocks noChangeArrowheads="1"/>
            </p:cNvSpPr>
            <p:nvPr/>
          </p:nvSpPr>
          <p:spPr bwMode="auto">
            <a:xfrm>
              <a:off x="4979" y="1549"/>
              <a:ext cx="1089" cy="3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5000"/>
                </a:lnSpc>
                <a:spcBef>
                  <a:spcPct val="50000"/>
                </a:spcBef>
              </a:pPr>
              <a:r>
                <a:rPr lang="en-GB" dirty="0"/>
                <a:t>Market positioning</a:t>
              </a:r>
              <a:endParaRPr lang="en-US" dirty="0"/>
            </a:p>
          </p:txBody>
        </p:sp>
        <p:sp>
          <p:nvSpPr>
            <p:cNvPr id="94249" name="AutoShape 41"/>
            <p:cNvSpPr>
              <a:spLocks noChangeArrowheads="1"/>
            </p:cNvSpPr>
            <p:nvPr/>
          </p:nvSpPr>
          <p:spPr bwMode="auto">
            <a:xfrm>
              <a:off x="5045" y="2214"/>
              <a:ext cx="957" cy="476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4250" name="Text Box 42"/>
            <p:cNvSpPr txBox="1">
              <a:spLocks noChangeArrowheads="1"/>
            </p:cNvSpPr>
            <p:nvPr/>
          </p:nvSpPr>
          <p:spPr bwMode="auto">
            <a:xfrm>
              <a:off x="4991" y="2283"/>
              <a:ext cx="1089" cy="3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5000"/>
                </a:lnSpc>
                <a:spcBef>
                  <a:spcPct val="50000"/>
                </a:spcBef>
              </a:pPr>
              <a:r>
                <a:rPr lang="en-GB" dirty="0"/>
                <a:t>Competitors’ </a:t>
              </a:r>
              <a:r>
                <a:rPr lang="en-GB" dirty="0" smtClean="0"/>
                <a:t>actions</a:t>
              </a:r>
              <a:endParaRPr lang="en-US" dirty="0"/>
            </a:p>
          </p:txBody>
        </p:sp>
        <p:cxnSp>
          <p:nvCxnSpPr>
            <p:cNvPr id="94251" name="AutoShape 43"/>
            <p:cNvCxnSpPr>
              <a:cxnSpLocks noChangeShapeType="1"/>
              <a:stCxn id="94245" idx="2"/>
              <a:endCxn id="94247" idx="0"/>
            </p:cNvCxnSpPr>
            <p:nvPr/>
          </p:nvCxnSpPr>
          <p:spPr bwMode="auto">
            <a:xfrm flipH="1">
              <a:off x="5521" y="1241"/>
              <a:ext cx="5" cy="239"/>
            </a:xfrm>
            <a:prstGeom prst="straightConnector1">
              <a:avLst/>
            </a:prstGeom>
            <a:noFill/>
            <a:ln w="28575">
              <a:solidFill>
                <a:srgbClr val="0000FF"/>
              </a:solidFill>
              <a:round/>
              <a:headEnd type="triangle" w="lg" len="med"/>
              <a:tailEnd type="triangle" w="lg" len="med"/>
            </a:ln>
            <a:effectLst/>
          </p:spPr>
        </p:cxnSp>
        <p:cxnSp>
          <p:nvCxnSpPr>
            <p:cNvPr id="94252" name="AutoShape 44"/>
            <p:cNvCxnSpPr>
              <a:cxnSpLocks noChangeShapeType="1"/>
              <a:stCxn id="94247" idx="2"/>
              <a:endCxn id="94249" idx="0"/>
            </p:cNvCxnSpPr>
            <p:nvPr/>
          </p:nvCxnSpPr>
          <p:spPr bwMode="auto">
            <a:xfrm>
              <a:off x="5521" y="1956"/>
              <a:ext cx="3" cy="258"/>
            </a:xfrm>
            <a:prstGeom prst="straightConnector1">
              <a:avLst/>
            </a:prstGeom>
            <a:noFill/>
            <a:ln w="28575">
              <a:solidFill>
                <a:srgbClr val="0000FF"/>
              </a:solidFill>
              <a:round/>
              <a:headEnd type="triangle" w="lg" len="med"/>
              <a:tailEnd type="triangle" w="lg" len="med"/>
            </a:ln>
            <a:effectLst/>
          </p:spPr>
        </p:cxnSp>
        <p:sp>
          <p:nvSpPr>
            <p:cNvPr id="94253" name="AutoShape 45"/>
            <p:cNvSpPr>
              <a:spLocks noChangeArrowheads="1"/>
            </p:cNvSpPr>
            <p:nvPr/>
          </p:nvSpPr>
          <p:spPr bwMode="auto">
            <a:xfrm>
              <a:off x="3512" y="1516"/>
              <a:ext cx="957" cy="476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4254" name="Text Box 46"/>
            <p:cNvSpPr txBox="1">
              <a:spLocks noChangeArrowheads="1"/>
            </p:cNvSpPr>
            <p:nvPr/>
          </p:nvSpPr>
          <p:spPr bwMode="auto">
            <a:xfrm>
              <a:off x="3403" y="1573"/>
              <a:ext cx="1158" cy="3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5000"/>
                </a:lnSpc>
                <a:spcBef>
                  <a:spcPct val="50000"/>
                </a:spcBef>
              </a:pPr>
              <a:r>
                <a:rPr lang="en-GB" dirty="0"/>
                <a:t>Performance objectives</a:t>
              </a:r>
              <a:endParaRPr lang="en-US" dirty="0"/>
            </a:p>
          </p:txBody>
        </p:sp>
        <p:cxnSp>
          <p:nvCxnSpPr>
            <p:cNvPr id="94256" name="AutoShape 48"/>
            <p:cNvCxnSpPr>
              <a:cxnSpLocks noChangeShapeType="1"/>
              <a:stCxn id="94245" idx="1"/>
              <a:endCxn id="94253" idx="3"/>
            </p:cNvCxnSpPr>
            <p:nvPr/>
          </p:nvCxnSpPr>
          <p:spPr bwMode="auto">
            <a:xfrm flipH="1">
              <a:off x="4469" y="1003"/>
              <a:ext cx="579" cy="751"/>
            </a:xfrm>
            <a:prstGeom prst="straightConnector1">
              <a:avLst/>
            </a:prstGeom>
            <a:noFill/>
            <a:ln w="28575">
              <a:solidFill>
                <a:srgbClr val="0000FF"/>
              </a:solidFill>
              <a:round/>
              <a:headEnd/>
              <a:tailEnd type="triangle" w="sm" len="med"/>
            </a:ln>
            <a:effectLst/>
          </p:spPr>
        </p:cxnSp>
        <p:cxnSp>
          <p:nvCxnSpPr>
            <p:cNvPr id="94257" name="AutoShape 49"/>
            <p:cNvCxnSpPr>
              <a:cxnSpLocks noChangeShapeType="1"/>
              <a:stCxn id="94249" idx="1"/>
              <a:endCxn id="94253" idx="3"/>
            </p:cNvCxnSpPr>
            <p:nvPr/>
          </p:nvCxnSpPr>
          <p:spPr bwMode="auto">
            <a:xfrm flipH="1" flipV="1">
              <a:off x="4469" y="1754"/>
              <a:ext cx="576" cy="698"/>
            </a:xfrm>
            <a:prstGeom prst="straightConnector1">
              <a:avLst/>
            </a:prstGeom>
            <a:noFill/>
            <a:ln w="28575">
              <a:solidFill>
                <a:srgbClr val="0000FF"/>
              </a:solidFill>
              <a:round/>
              <a:headEnd/>
              <a:tailEnd type="triangle" w="sm" len="med"/>
            </a:ln>
            <a:effectLst/>
          </p:spPr>
        </p:cxnSp>
      </p:grpSp>
      <p:grpSp>
        <p:nvGrpSpPr>
          <p:cNvPr id="94274" name="Group 66"/>
          <p:cNvGrpSpPr>
            <a:grpSpLocks/>
          </p:cNvGrpSpPr>
          <p:nvPr/>
        </p:nvGrpSpPr>
        <p:grpSpPr bwMode="auto">
          <a:xfrm>
            <a:off x="3357195" y="1678007"/>
            <a:ext cx="3311525" cy="2225675"/>
            <a:chOff x="2076" y="1039"/>
            <a:chExt cx="2086" cy="1402"/>
          </a:xfrm>
        </p:grpSpPr>
        <p:sp>
          <p:nvSpPr>
            <p:cNvPr id="94214" name="AutoShape 6"/>
            <p:cNvSpPr>
              <a:spLocks noChangeArrowheads="1"/>
            </p:cNvSpPr>
            <p:nvPr/>
          </p:nvSpPr>
          <p:spPr bwMode="auto">
            <a:xfrm rot="10800000" flipV="1">
              <a:off x="2076" y="1039"/>
              <a:ext cx="1905" cy="429"/>
            </a:xfrm>
            <a:prstGeom prst="curvedDownArrow">
              <a:avLst>
                <a:gd name="adj1" fmla="val 58652"/>
                <a:gd name="adj2" fmla="val 147464"/>
                <a:gd name="adj3" fmla="val 30833"/>
              </a:avLst>
            </a:prstGeom>
            <a:solidFill>
              <a:srgbClr val="CCFF99"/>
            </a:solidFill>
            <a:ln w="28575">
              <a:solidFill>
                <a:schemeClr val="tx1"/>
              </a:solidFill>
              <a:miter lim="800000"/>
              <a:headEnd type="none" w="sm" len="lg"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4258" name="AutoShape 50"/>
            <p:cNvSpPr>
              <a:spLocks noChangeArrowheads="1"/>
            </p:cNvSpPr>
            <p:nvPr/>
          </p:nvSpPr>
          <p:spPr bwMode="auto">
            <a:xfrm rot="10800000" flipH="1">
              <a:off x="2257" y="2012"/>
              <a:ext cx="1905" cy="429"/>
            </a:xfrm>
            <a:prstGeom prst="curvedDownArrow">
              <a:avLst>
                <a:gd name="adj1" fmla="val 58652"/>
                <a:gd name="adj2" fmla="val 147464"/>
                <a:gd name="adj3" fmla="val 30833"/>
              </a:avLst>
            </a:prstGeom>
            <a:solidFill>
              <a:srgbClr val="CCFF99"/>
            </a:solidFill>
            <a:ln w="28575">
              <a:solidFill>
                <a:schemeClr val="tx1"/>
              </a:solidFill>
              <a:miter lim="800000"/>
              <a:headEnd type="none" w="sm" len="lg"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</p:grpSp>
      <p:grpSp>
        <p:nvGrpSpPr>
          <p:cNvPr id="94273" name="Group 65"/>
          <p:cNvGrpSpPr>
            <a:grpSpLocks/>
          </p:cNvGrpSpPr>
          <p:nvPr/>
        </p:nvGrpSpPr>
        <p:grpSpPr bwMode="auto">
          <a:xfrm>
            <a:off x="259983" y="4681558"/>
            <a:ext cx="4752975" cy="1747838"/>
            <a:chOff x="125" y="2931"/>
            <a:chExt cx="2994" cy="1101"/>
          </a:xfrm>
        </p:grpSpPr>
        <p:sp>
          <p:nvSpPr>
            <p:cNvPr id="94238" name="Text Box 30"/>
            <p:cNvSpPr txBox="1">
              <a:spLocks noChangeArrowheads="1"/>
            </p:cNvSpPr>
            <p:nvPr/>
          </p:nvSpPr>
          <p:spPr bwMode="auto">
            <a:xfrm>
              <a:off x="125" y="2931"/>
              <a:ext cx="1134" cy="5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5000"/>
                </a:lnSpc>
                <a:spcBef>
                  <a:spcPct val="50000"/>
                </a:spcBef>
              </a:pPr>
              <a:r>
                <a:rPr lang="en-GB" dirty="0"/>
                <a:t>Understanding resources    and processes</a:t>
              </a:r>
              <a:endParaRPr lang="en-US" dirty="0"/>
            </a:p>
          </p:txBody>
        </p:sp>
        <p:grpSp>
          <p:nvGrpSpPr>
            <p:cNvPr id="94259" name="Group 51"/>
            <p:cNvGrpSpPr>
              <a:grpSpLocks/>
            </p:cNvGrpSpPr>
            <p:nvPr/>
          </p:nvGrpSpPr>
          <p:grpSpPr bwMode="auto">
            <a:xfrm>
              <a:off x="1577" y="2931"/>
              <a:ext cx="1542" cy="1101"/>
              <a:chOff x="1668" y="2795"/>
              <a:chExt cx="1542" cy="1101"/>
            </a:xfrm>
          </p:grpSpPr>
          <p:sp>
            <p:nvSpPr>
              <p:cNvPr id="94239" name="Text Box 31"/>
              <p:cNvSpPr txBox="1">
                <a:spLocks noChangeArrowheads="1"/>
              </p:cNvSpPr>
              <p:nvPr/>
            </p:nvSpPr>
            <p:spPr bwMode="auto">
              <a:xfrm>
                <a:off x="1668" y="2795"/>
                <a:ext cx="1542" cy="110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 type="none" w="sm" len="med"/>
              </a:ln>
              <a:effectLst/>
            </p:spPr>
            <p:txBody>
              <a:bodyPr>
                <a:spAutoFit/>
              </a:bodyPr>
              <a:lstStyle/>
              <a:p>
                <a:pPr algn="l">
                  <a:lnSpc>
                    <a:spcPct val="85000"/>
                  </a:lnSpc>
                  <a:tabLst>
                    <a:tab pos="266700" algn="l"/>
                  </a:tabLst>
                </a:pPr>
                <a:r>
                  <a:rPr lang="en-GB" dirty="0"/>
                  <a:t>Strategic decisions</a:t>
                </a:r>
              </a:p>
              <a:p>
                <a:pPr algn="l">
                  <a:lnSpc>
                    <a:spcPct val="85000"/>
                  </a:lnSpc>
                  <a:tabLst>
                    <a:tab pos="266700" algn="l"/>
                  </a:tabLst>
                </a:pPr>
                <a:r>
                  <a:rPr lang="en-GB" dirty="0"/>
                  <a:t>	Capacity</a:t>
                </a:r>
              </a:p>
              <a:p>
                <a:pPr algn="l">
                  <a:lnSpc>
                    <a:spcPct val="85000"/>
                  </a:lnSpc>
                  <a:tabLst>
                    <a:tab pos="266700" algn="l"/>
                  </a:tabLst>
                </a:pPr>
                <a:r>
                  <a:rPr lang="en-GB" dirty="0"/>
                  <a:t>	Supply networks</a:t>
                </a:r>
              </a:p>
              <a:p>
                <a:pPr algn="l">
                  <a:lnSpc>
                    <a:spcPct val="85000"/>
                  </a:lnSpc>
                  <a:tabLst>
                    <a:tab pos="266700" algn="l"/>
                  </a:tabLst>
                </a:pPr>
                <a:r>
                  <a:rPr lang="en-GB" dirty="0"/>
                  <a:t>	Process technology</a:t>
                </a:r>
              </a:p>
              <a:p>
                <a:pPr algn="l">
                  <a:lnSpc>
                    <a:spcPct val="85000"/>
                  </a:lnSpc>
                  <a:tabLst>
                    <a:tab pos="266700" algn="l"/>
                  </a:tabLst>
                </a:pPr>
                <a:r>
                  <a:rPr lang="en-GB" dirty="0"/>
                  <a:t>	Development and 	</a:t>
                </a:r>
                <a:r>
                  <a:rPr lang="en-GB" dirty="0" smtClean="0"/>
                  <a:t>organisation</a:t>
                </a:r>
                <a:endParaRPr lang="en-GB" dirty="0"/>
              </a:p>
              <a:p>
                <a:pPr algn="l">
                  <a:lnSpc>
                    <a:spcPct val="85000"/>
                  </a:lnSpc>
                  <a:tabLst>
                    <a:tab pos="266700" algn="l"/>
                  </a:tabLst>
                </a:pPr>
                <a:r>
                  <a:rPr lang="en-GB" dirty="0"/>
                  <a:t>	</a:t>
                </a:r>
                <a:endParaRPr lang="en-US" dirty="0"/>
              </a:p>
            </p:txBody>
          </p:sp>
          <p:sp>
            <p:nvSpPr>
              <p:cNvPr id="94240" name="Oval 32"/>
              <p:cNvSpPr>
                <a:spLocks noChangeArrowheads="1"/>
              </p:cNvSpPr>
              <p:nvPr/>
            </p:nvSpPr>
            <p:spPr bwMode="auto">
              <a:xfrm>
                <a:off x="1776" y="3000"/>
                <a:ext cx="68" cy="68"/>
              </a:xfrm>
              <a:prstGeom prst="ellipse">
                <a:avLst/>
              </a:prstGeom>
              <a:solidFill>
                <a:srgbClr val="800080"/>
              </a:solidFill>
              <a:ln w="9525">
                <a:solidFill>
                  <a:schemeClr val="tx1"/>
                </a:solidFill>
                <a:round/>
                <a:headEnd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94241" name="Oval 33"/>
              <p:cNvSpPr>
                <a:spLocks noChangeArrowheads="1"/>
              </p:cNvSpPr>
              <p:nvPr/>
            </p:nvSpPr>
            <p:spPr bwMode="auto">
              <a:xfrm>
                <a:off x="1776" y="3147"/>
                <a:ext cx="68" cy="68"/>
              </a:xfrm>
              <a:prstGeom prst="ellipse">
                <a:avLst/>
              </a:prstGeom>
              <a:solidFill>
                <a:srgbClr val="800080"/>
              </a:solidFill>
              <a:ln w="9525">
                <a:solidFill>
                  <a:schemeClr val="tx1"/>
                </a:solidFill>
                <a:round/>
                <a:headEnd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94242" name="Oval 34"/>
              <p:cNvSpPr>
                <a:spLocks noChangeArrowheads="1"/>
              </p:cNvSpPr>
              <p:nvPr/>
            </p:nvSpPr>
            <p:spPr bwMode="auto">
              <a:xfrm>
                <a:off x="1776" y="3294"/>
                <a:ext cx="68" cy="68"/>
              </a:xfrm>
              <a:prstGeom prst="ellipse">
                <a:avLst/>
              </a:prstGeom>
              <a:solidFill>
                <a:srgbClr val="800080"/>
              </a:solidFill>
              <a:ln w="9525">
                <a:solidFill>
                  <a:schemeClr val="tx1"/>
                </a:solidFill>
                <a:round/>
                <a:headEnd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94243" name="Oval 35"/>
              <p:cNvSpPr>
                <a:spLocks noChangeArrowheads="1"/>
              </p:cNvSpPr>
              <p:nvPr/>
            </p:nvSpPr>
            <p:spPr bwMode="auto">
              <a:xfrm>
                <a:off x="1776" y="3441"/>
                <a:ext cx="68" cy="68"/>
              </a:xfrm>
              <a:prstGeom prst="ellipse">
                <a:avLst/>
              </a:prstGeom>
              <a:solidFill>
                <a:srgbClr val="800080"/>
              </a:solidFill>
              <a:ln w="9525">
                <a:solidFill>
                  <a:schemeClr val="tx1"/>
                </a:solidFill>
                <a:round/>
                <a:headEnd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</p:grpSp>
        <p:sp>
          <p:nvSpPr>
            <p:cNvPr id="94268" name="Line 60"/>
            <p:cNvSpPr>
              <a:spLocks noChangeShapeType="1"/>
            </p:cNvSpPr>
            <p:nvPr/>
          </p:nvSpPr>
          <p:spPr bwMode="auto">
            <a:xfrm>
              <a:off x="1042" y="3179"/>
              <a:ext cx="590" cy="0"/>
            </a:xfrm>
            <a:prstGeom prst="line">
              <a:avLst/>
            </a:prstGeom>
            <a:noFill/>
            <a:ln w="38100">
              <a:solidFill>
                <a:srgbClr val="800080"/>
              </a:solidFill>
              <a:round/>
              <a:headEnd/>
              <a:tailEnd type="triangl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</p:grpSp>
      <p:grpSp>
        <p:nvGrpSpPr>
          <p:cNvPr id="94272" name="Group 64"/>
          <p:cNvGrpSpPr>
            <a:grpSpLocks/>
          </p:cNvGrpSpPr>
          <p:nvPr/>
        </p:nvGrpSpPr>
        <p:grpSpPr bwMode="auto">
          <a:xfrm>
            <a:off x="5228858" y="4681556"/>
            <a:ext cx="4537075" cy="1747837"/>
            <a:chOff x="3255" y="2931"/>
            <a:chExt cx="2858" cy="1101"/>
          </a:xfrm>
        </p:grpSpPr>
        <p:sp>
          <p:nvSpPr>
            <p:cNvPr id="94261" name="Text Box 53"/>
            <p:cNvSpPr txBox="1">
              <a:spLocks noChangeArrowheads="1"/>
            </p:cNvSpPr>
            <p:nvPr/>
          </p:nvSpPr>
          <p:spPr bwMode="auto">
            <a:xfrm>
              <a:off x="3255" y="2931"/>
              <a:ext cx="1724" cy="110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 algn="l">
                <a:lnSpc>
                  <a:spcPct val="85000"/>
                </a:lnSpc>
                <a:tabLst>
                  <a:tab pos="266700" algn="l"/>
                </a:tabLst>
              </a:pPr>
              <a:r>
                <a:rPr lang="en-GB" dirty="0"/>
                <a:t>Required performance	Quality</a:t>
              </a:r>
            </a:p>
            <a:p>
              <a:pPr algn="l">
                <a:lnSpc>
                  <a:spcPct val="85000"/>
                </a:lnSpc>
                <a:tabLst>
                  <a:tab pos="266700" algn="l"/>
                </a:tabLst>
              </a:pPr>
              <a:r>
                <a:rPr lang="en-GB" dirty="0"/>
                <a:t>	Speed</a:t>
              </a:r>
            </a:p>
            <a:p>
              <a:pPr algn="l">
                <a:lnSpc>
                  <a:spcPct val="85000"/>
                </a:lnSpc>
                <a:tabLst>
                  <a:tab pos="266700" algn="l"/>
                </a:tabLst>
              </a:pPr>
              <a:r>
                <a:rPr lang="en-GB" dirty="0"/>
                <a:t>	Dependability</a:t>
              </a:r>
            </a:p>
            <a:p>
              <a:pPr algn="l">
                <a:lnSpc>
                  <a:spcPct val="85000"/>
                </a:lnSpc>
                <a:tabLst>
                  <a:tab pos="266700" algn="l"/>
                </a:tabLst>
              </a:pPr>
              <a:r>
                <a:rPr lang="en-GB" dirty="0"/>
                <a:t>	Flexibility</a:t>
              </a:r>
            </a:p>
            <a:p>
              <a:pPr algn="l">
                <a:lnSpc>
                  <a:spcPct val="85000"/>
                </a:lnSpc>
                <a:tabLst>
                  <a:tab pos="266700" algn="l"/>
                </a:tabLst>
              </a:pPr>
              <a:r>
                <a:rPr lang="en-GB" dirty="0"/>
                <a:t>	Cost</a:t>
              </a:r>
            </a:p>
            <a:p>
              <a:pPr algn="l">
                <a:lnSpc>
                  <a:spcPct val="85000"/>
                </a:lnSpc>
                <a:tabLst>
                  <a:tab pos="266700" algn="l"/>
                </a:tabLst>
              </a:pPr>
              <a:r>
                <a:rPr lang="en-GB" dirty="0"/>
                <a:t>	</a:t>
              </a:r>
              <a:endParaRPr lang="en-US" dirty="0"/>
            </a:p>
          </p:txBody>
        </p:sp>
        <p:sp>
          <p:nvSpPr>
            <p:cNvPr id="94262" name="Oval 54"/>
            <p:cNvSpPr>
              <a:spLocks noChangeArrowheads="1"/>
            </p:cNvSpPr>
            <p:nvPr/>
          </p:nvSpPr>
          <p:spPr bwMode="auto">
            <a:xfrm>
              <a:off x="3363" y="3136"/>
              <a:ext cx="68" cy="68"/>
            </a:xfrm>
            <a:prstGeom prst="ellipse">
              <a:avLst/>
            </a:prstGeom>
            <a:solidFill>
              <a:srgbClr val="800080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4263" name="Oval 55"/>
            <p:cNvSpPr>
              <a:spLocks noChangeArrowheads="1"/>
            </p:cNvSpPr>
            <p:nvPr/>
          </p:nvSpPr>
          <p:spPr bwMode="auto">
            <a:xfrm>
              <a:off x="3363" y="3283"/>
              <a:ext cx="68" cy="68"/>
            </a:xfrm>
            <a:prstGeom prst="ellipse">
              <a:avLst/>
            </a:prstGeom>
            <a:solidFill>
              <a:srgbClr val="800080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4264" name="Oval 56"/>
            <p:cNvSpPr>
              <a:spLocks noChangeArrowheads="1"/>
            </p:cNvSpPr>
            <p:nvPr/>
          </p:nvSpPr>
          <p:spPr bwMode="auto">
            <a:xfrm>
              <a:off x="3363" y="3430"/>
              <a:ext cx="68" cy="68"/>
            </a:xfrm>
            <a:prstGeom prst="ellipse">
              <a:avLst/>
            </a:prstGeom>
            <a:solidFill>
              <a:srgbClr val="800080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4265" name="Oval 57"/>
            <p:cNvSpPr>
              <a:spLocks noChangeArrowheads="1"/>
            </p:cNvSpPr>
            <p:nvPr/>
          </p:nvSpPr>
          <p:spPr bwMode="auto">
            <a:xfrm>
              <a:off x="3363" y="3577"/>
              <a:ext cx="68" cy="68"/>
            </a:xfrm>
            <a:prstGeom prst="ellipse">
              <a:avLst/>
            </a:prstGeom>
            <a:solidFill>
              <a:srgbClr val="800080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4266" name="Oval 58"/>
            <p:cNvSpPr>
              <a:spLocks noChangeArrowheads="1"/>
            </p:cNvSpPr>
            <p:nvPr/>
          </p:nvSpPr>
          <p:spPr bwMode="auto">
            <a:xfrm>
              <a:off x="3367" y="3728"/>
              <a:ext cx="68" cy="68"/>
            </a:xfrm>
            <a:prstGeom prst="ellipse">
              <a:avLst/>
            </a:prstGeom>
            <a:solidFill>
              <a:srgbClr val="800080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4267" name="Text Box 59"/>
            <p:cNvSpPr txBox="1">
              <a:spLocks noChangeArrowheads="1"/>
            </p:cNvSpPr>
            <p:nvPr/>
          </p:nvSpPr>
          <p:spPr bwMode="auto">
            <a:xfrm>
              <a:off x="5025" y="2931"/>
              <a:ext cx="1088" cy="3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5000"/>
                </a:lnSpc>
                <a:spcBef>
                  <a:spcPct val="50000"/>
                </a:spcBef>
              </a:pPr>
              <a:r>
                <a:rPr lang="en-GB" dirty="0"/>
                <a:t>Understanding markets</a:t>
              </a:r>
              <a:endParaRPr lang="en-US" dirty="0"/>
            </a:p>
          </p:txBody>
        </p:sp>
        <p:sp>
          <p:nvSpPr>
            <p:cNvPr id="94269" name="Line 61"/>
            <p:cNvSpPr>
              <a:spLocks noChangeShapeType="1"/>
            </p:cNvSpPr>
            <p:nvPr/>
          </p:nvSpPr>
          <p:spPr bwMode="auto">
            <a:xfrm rot="-10800000">
              <a:off x="4616" y="3179"/>
              <a:ext cx="590" cy="0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round/>
              <a:headEnd/>
              <a:tailEnd type="triangl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</p:grpSp>
      <p:sp>
        <p:nvSpPr>
          <p:cNvPr id="52" name="Text Box 12"/>
          <p:cNvSpPr txBox="1">
            <a:spLocks noChangeArrowheads="1"/>
          </p:cNvSpPr>
          <p:nvPr/>
        </p:nvSpPr>
        <p:spPr bwMode="auto">
          <a:xfrm>
            <a:off x="0" y="79384"/>
            <a:ext cx="9902825" cy="892552"/>
          </a:xfrm>
          <a:prstGeom prst="rect">
            <a:avLst/>
          </a:prstGeom>
          <a:noFill/>
          <a:ln w="28575">
            <a:noFill/>
            <a:miter lim="800000"/>
            <a:headEnd/>
            <a:tailEnd type="none" w="sm" len="med"/>
          </a:ln>
          <a:effectLst/>
        </p:spPr>
        <p:txBody>
          <a:bodyPr wrap="square">
            <a:spAutoFit/>
          </a:bodyPr>
          <a:lstStyle/>
          <a:p>
            <a:r>
              <a:rPr lang="en-US" sz="2600" b="1" dirty="0"/>
              <a:t>Operations strategy reconciles the requirements of the market with the capabilities of operations resources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4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4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4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4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4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4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4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4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42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42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4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281" name="Group 49"/>
          <p:cNvGrpSpPr>
            <a:grpSpLocks/>
          </p:cNvGrpSpPr>
          <p:nvPr/>
        </p:nvGrpSpPr>
        <p:grpSpPr bwMode="auto">
          <a:xfrm>
            <a:off x="3582988" y="1625984"/>
            <a:ext cx="2952750" cy="3382962"/>
            <a:chOff x="2257" y="845"/>
            <a:chExt cx="1860" cy="2131"/>
          </a:xfrm>
        </p:grpSpPr>
        <p:sp>
          <p:nvSpPr>
            <p:cNvPr id="95262" name="AutoShape 30"/>
            <p:cNvSpPr>
              <a:spLocks noChangeArrowheads="1"/>
            </p:cNvSpPr>
            <p:nvPr/>
          </p:nvSpPr>
          <p:spPr bwMode="auto">
            <a:xfrm>
              <a:off x="2393" y="2704"/>
              <a:ext cx="1724" cy="272"/>
            </a:xfrm>
            <a:prstGeom prst="curvedUpArrow">
              <a:avLst>
                <a:gd name="adj1" fmla="val 126765"/>
                <a:gd name="adj2" fmla="val 253529"/>
                <a:gd name="adj3" fmla="val 33333"/>
              </a:avLst>
            </a:prstGeom>
            <a:solidFill>
              <a:srgbClr val="CC99FF"/>
            </a:solidFill>
            <a:ln w="9525">
              <a:solidFill>
                <a:schemeClr val="tx1"/>
              </a:solidFill>
              <a:miter lim="800000"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5263" name="AutoShape 31"/>
            <p:cNvSpPr>
              <a:spLocks noChangeArrowheads="1"/>
            </p:cNvSpPr>
            <p:nvPr/>
          </p:nvSpPr>
          <p:spPr bwMode="auto">
            <a:xfrm flipH="1" flipV="1">
              <a:off x="2257" y="845"/>
              <a:ext cx="1724" cy="272"/>
            </a:xfrm>
            <a:prstGeom prst="curvedUpArrow">
              <a:avLst>
                <a:gd name="adj1" fmla="val 126765"/>
                <a:gd name="adj2" fmla="val 253529"/>
                <a:gd name="adj3" fmla="val 33333"/>
              </a:avLst>
            </a:prstGeom>
            <a:solidFill>
              <a:srgbClr val="CC99FF"/>
            </a:solidFill>
            <a:ln w="9525">
              <a:solidFill>
                <a:schemeClr val="tx1"/>
              </a:solidFill>
              <a:miter lim="800000"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</p:grpSp>
      <p:grpSp>
        <p:nvGrpSpPr>
          <p:cNvPr id="95279" name="Group 47"/>
          <p:cNvGrpSpPr>
            <a:grpSpLocks/>
          </p:cNvGrpSpPr>
          <p:nvPr/>
        </p:nvGrpSpPr>
        <p:grpSpPr bwMode="auto">
          <a:xfrm>
            <a:off x="271464" y="976697"/>
            <a:ext cx="2374900" cy="5148263"/>
            <a:chOff x="171" y="436"/>
            <a:chExt cx="1496" cy="3243"/>
          </a:xfrm>
        </p:grpSpPr>
        <p:sp>
          <p:nvSpPr>
            <p:cNvPr id="95236" name="AutoShape 4"/>
            <p:cNvSpPr>
              <a:spLocks noChangeArrowheads="1"/>
            </p:cNvSpPr>
            <p:nvPr/>
          </p:nvSpPr>
          <p:spPr bwMode="auto">
            <a:xfrm>
              <a:off x="179" y="436"/>
              <a:ext cx="1361" cy="998"/>
            </a:xfrm>
            <a:prstGeom prst="roundRect">
              <a:avLst>
                <a:gd name="adj" fmla="val 16667"/>
              </a:avLst>
            </a:prstGeom>
            <a:solidFill>
              <a:schemeClr val="bg1">
                <a:lumMod val="95000"/>
              </a:schemeClr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5237" name="Text Box 5"/>
            <p:cNvSpPr txBox="1">
              <a:spLocks noChangeArrowheads="1"/>
            </p:cNvSpPr>
            <p:nvPr/>
          </p:nvSpPr>
          <p:spPr bwMode="auto">
            <a:xfrm>
              <a:off x="215" y="457"/>
              <a:ext cx="1452" cy="100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 wrap="square">
              <a:spAutoFit/>
            </a:bodyPr>
            <a:lstStyle/>
            <a:p>
              <a:pPr algn="l">
                <a:lnSpc>
                  <a:spcPct val="85000"/>
                </a:lnSpc>
                <a:spcBef>
                  <a:spcPct val="20000"/>
                </a:spcBef>
                <a:tabLst>
                  <a:tab pos="171450" algn="l"/>
                </a:tabLst>
              </a:pPr>
              <a:r>
                <a:rPr lang="en-GB" sz="1400" b="1" dirty="0"/>
                <a:t>Resources</a:t>
              </a:r>
            </a:p>
            <a:p>
              <a:pPr algn="l">
                <a:lnSpc>
                  <a:spcPct val="85000"/>
                </a:lnSpc>
                <a:spcBef>
                  <a:spcPct val="20000"/>
                </a:spcBef>
                <a:tabLst>
                  <a:tab pos="171450" algn="l"/>
                </a:tabLst>
              </a:pPr>
              <a:r>
                <a:rPr lang="en-GB" sz="1400" dirty="0"/>
                <a:t>Equipment</a:t>
              </a:r>
            </a:p>
            <a:p>
              <a:pPr algn="l">
                <a:lnSpc>
                  <a:spcPct val="85000"/>
                </a:lnSpc>
                <a:spcBef>
                  <a:spcPct val="20000"/>
                </a:spcBef>
                <a:tabLst>
                  <a:tab pos="171450" algn="l"/>
                </a:tabLst>
              </a:pPr>
              <a:r>
                <a:rPr lang="en-GB" sz="1400" dirty="0"/>
                <a:t>Staff</a:t>
              </a:r>
            </a:p>
            <a:p>
              <a:pPr algn="l">
                <a:lnSpc>
                  <a:spcPct val="85000"/>
                </a:lnSpc>
                <a:spcBef>
                  <a:spcPct val="20000"/>
                </a:spcBef>
                <a:tabLst>
                  <a:tab pos="171450" algn="l"/>
                </a:tabLst>
              </a:pPr>
              <a:r>
                <a:rPr lang="en-GB" sz="1400" dirty="0"/>
                <a:t>Reputation</a:t>
              </a:r>
            </a:p>
            <a:p>
              <a:pPr algn="l">
                <a:lnSpc>
                  <a:spcPct val="85000"/>
                </a:lnSpc>
                <a:spcBef>
                  <a:spcPct val="20000"/>
                </a:spcBef>
                <a:tabLst>
                  <a:tab pos="171450" algn="l"/>
                </a:tabLst>
              </a:pPr>
              <a:r>
                <a:rPr lang="en-GB" sz="1400" dirty="0"/>
                <a:t>Relationships (internal </a:t>
              </a:r>
              <a:r>
                <a:rPr lang="en-GB" sz="1400" dirty="0" smtClean="0"/>
                <a:t/>
              </a:r>
              <a:br>
                <a:rPr lang="en-GB" sz="1400" dirty="0" smtClean="0"/>
              </a:br>
              <a:r>
                <a:rPr lang="en-GB" sz="1400" dirty="0" smtClean="0"/>
                <a:t>and </a:t>
              </a:r>
              <a:r>
                <a:rPr lang="en-GB" sz="1400" dirty="0"/>
                <a:t>external)</a:t>
              </a:r>
            </a:p>
            <a:p>
              <a:pPr algn="l">
                <a:lnSpc>
                  <a:spcPct val="85000"/>
                </a:lnSpc>
                <a:spcBef>
                  <a:spcPct val="20000"/>
                </a:spcBef>
                <a:tabLst>
                  <a:tab pos="171450" algn="l"/>
                </a:tabLst>
              </a:pPr>
              <a:r>
                <a:rPr lang="en-GB" sz="1400" dirty="0"/>
                <a:t>Experience</a:t>
              </a:r>
              <a:endParaRPr lang="en-US" sz="1400" dirty="0"/>
            </a:p>
          </p:txBody>
        </p:sp>
        <p:sp>
          <p:nvSpPr>
            <p:cNvPr id="95241" name="AutoShape 9"/>
            <p:cNvSpPr>
              <a:spLocks noChangeArrowheads="1"/>
            </p:cNvSpPr>
            <p:nvPr/>
          </p:nvSpPr>
          <p:spPr bwMode="auto">
            <a:xfrm>
              <a:off x="179" y="1570"/>
              <a:ext cx="1361" cy="998"/>
            </a:xfrm>
            <a:prstGeom prst="roundRect">
              <a:avLst>
                <a:gd name="adj" fmla="val 16667"/>
              </a:avLst>
            </a:prstGeom>
            <a:solidFill>
              <a:schemeClr val="bg1">
                <a:lumMod val="95000"/>
              </a:schemeClr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5242" name="AutoShape 10"/>
            <p:cNvSpPr>
              <a:spLocks noChangeArrowheads="1"/>
            </p:cNvSpPr>
            <p:nvPr/>
          </p:nvSpPr>
          <p:spPr bwMode="auto">
            <a:xfrm>
              <a:off x="171" y="2681"/>
              <a:ext cx="1361" cy="998"/>
            </a:xfrm>
            <a:prstGeom prst="roundRect">
              <a:avLst>
                <a:gd name="adj" fmla="val 16667"/>
              </a:avLst>
            </a:prstGeom>
            <a:solidFill>
              <a:schemeClr val="bg1">
                <a:lumMod val="95000"/>
              </a:schemeClr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5255" name="Text Box 23"/>
            <p:cNvSpPr txBox="1">
              <a:spLocks noChangeArrowheads="1"/>
            </p:cNvSpPr>
            <p:nvPr/>
          </p:nvSpPr>
          <p:spPr bwMode="auto">
            <a:xfrm>
              <a:off x="203" y="1661"/>
              <a:ext cx="1451" cy="8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 algn="l">
                <a:lnSpc>
                  <a:spcPct val="85000"/>
                </a:lnSpc>
                <a:spcBef>
                  <a:spcPct val="25000"/>
                </a:spcBef>
                <a:tabLst>
                  <a:tab pos="171450" algn="l"/>
                </a:tabLst>
              </a:pPr>
              <a:r>
                <a:rPr lang="en-GB" sz="1400" b="1" dirty="0"/>
                <a:t>Capabilities</a:t>
              </a:r>
            </a:p>
            <a:p>
              <a:pPr algn="l">
                <a:lnSpc>
                  <a:spcPct val="85000"/>
                </a:lnSpc>
                <a:spcBef>
                  <a:spcPct val="25000"/>
                </a:spcBef>
                <a:tabLst>
                  <a:tab pos="171450" algn="l"/>
                </a:tabLst>
              </a:pPr>
              <a:r>
                <a:rPr lang="en-GB" sz="1400" dirty="0"/>
                <a:t>Application of </a:t>
              </a:r>
              <a:r>
                <a:rPr lang="en-GB" sz="1400" dirty="0" smtClean="0"/>
                <a:t>leading- </a:t>
              </a:r>
              <a:r>
                <a:rPr lang="en-GB" sz="1400" dirty="0"/>
                <a:t>edge lighting and sound technology</a:t>
              </a:r>
            </a:p>
            <a:p>
              <a:pPr algn="l">
                <a:lnSpc>
                  <a:spcPct val="85000"/>
                </a:lnSpc>
                <a:spcBef>
                  <a:spcPct val="25000"/>
                </a:spcBef>
                <a:tabLst>
                  <a:tab pos="171450" algn="l"/>
                </a:tabLst>
              </a:pPr>
              <a:r>
                <a:rPr lang="en-GB" sz="1400" dirty="0"/>
                <a:t>Articulation of client requirements</a:t>
              </a:r>
              <a:endParaRPr lang="en-US" sz="1400" dirty="0"/>
            </a:p>
          </p:txBody>
        </p:sp>
        <p:sp>
          <p:nvSpPr>
            <p:cNvPr id="95256" name="Text Box 24"/>
            <p:cNvSpPr txBox="1">
              <a:spLocks noChangeArrowheads="1"/>
            </p:cNvSpPr>
            <p:nvPr/>
          </p:nvSpPr>
          <p:spPr bwMode="auto">
            <a:xfrm>
              <a:off x="206" y="2768"/>
              <a:ext cx="1451" cy="85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 algn="l">
                <a:lnSpc>
                  <a:spcPct val="85000"/>
                </a:lnSpc>
                <a:spcBef>
                  <a:spcPct val="25000"/>
                </a:spcBef>
                <a:tabLst>
                  <a:tab pos="171450" algn="l"/>
                </a:tabLst>
              </a:pPr>
              <a:r>
                <a:rPr lang="en-GB" sz="1400" b="1" dirty="0"/>
                <a:t>Processes</a:t>
              </a:r>
            </a:p>
            <a:p>
              <a:pPr algn="l">
                <a:lnSpc>
                  <a:spcPct val="85000"/>
                </a:lnSpc>
                <a:spcBef>
                  <a:spcPct val="25000"/>
                </a:spcBef>
                <a:tabLst>
                  <a:tab pos="171450" algn="l"/>
                </a:tabLst>
              </a:pPr>
              <a:r>
                <a:rPr lang="en-GB" sz="1400" dirty="0"/>
                <a:t>Integration of equipment supply and client requirements</a:t>
              </a:r>
            </a:p>
            <a:p>
              <a:pPr algn="l">
                <a:lnSpc>
                  <a:spcPct val="85000"/>
                </a:lnSpc>
                <a:spcBef>
                  <a:spcPct val="25000"/>
                </a:spcBef>
                <a:tabLst>
                  <a:tab pos="171450" algn="l"/>
                </a:tabLst>
              </a:pPr>
              <a:r>
                <a:rPr lang="en-GB" sz="1400" dirty="0"/>
                <a:t>Design process</a:t>
              </a:r>
            </a:p>
            <a:p>
              <a:pPr algn="l">
                <a:lnSpc>
                  <a:spcPct val="85000"/>
                </a:lnSpc>
                <a:spcBef>
                  <a:spcPct val="25000"/>
                </a:spcBef>
                <a:tabLst>
                  <a:tab pos="171450" algn="l"/>
                </a:tabLst>
              </a:pPr>
              <a:r>
                <a:rPr lang="en-GB" sz="1400" dirty="0"/>
                <a:t>Supplier liaison process</a:t>
              </a:r>
              <a:endParaRPr lang="en-US" sz="1400" dirty="0"/>
            </a:p>
          </p:txBody>
        </p:sp>
        <p:sp>
          <p:nvSpPr>
            <p:cNvPr id="95270" name="Line 38"/>
            <p:cNvSpPr>
              <a:spLocks noChangeShapeType="1"/>
            </p:cNvSpPr>
            <p:nvPr/>
          </p:nvSpPr>
          <p:spPr bwMode="auto">
            <a:xfrm>
              <a:off x="851" y="1389"/>
              <a:ext cx="0" cy="227"/>
            </a:xfrm>
            <a:prstGeom prst="line">
              <a:avLst/>
            </a:prstGeom>
            <a:noFill/>
            <a:ln w="31750">
              <a:solidFill>
                <a:srgbClr val="800080"/>
              </a:solidFill>
              <a:round/>
              <a:headEnd type="triangle" w="sm" len="med"/>
              <a:tailEnd type="triangl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5271" name="Line 39"/>
            <p:cNvSpPr>
              <a:spLocks noChangeShapeType="1"/>
            </p:cNvSpPr>
            <p:nvPr/>
          </p:nvSpPr>
          <p:spPr bwMode="auto">
            <a:xfrm>
              <a:off x="851" y="2523"/>
              <a:ext cx="0" cy="227"/>
            </a:xfrm>
            <a:prstGeom prst="line">
              <a:avLst/>
            </a:prstGeom>
            <a:noFill/>
            <a:ln w="31750">
              <a:solidFill>
                <a:srgbClr val="800080"/>
              </a:solidFill>
              <a:round/>
              <a:headEnd type="triangle" w="sm" len="med"/>
              <a:tailEnd type="triangl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</p:grpSp>
      <p:grpSp>
        <p:nvGrpSpPr>
          <p:cNvPr id="95280" name="Group 48"/>
          <p:cNvGrpSpPr>
            <a:grpSpLocks/>
          </p:cNvGrpSpPr>
          <p:nvPr/>
        </p:nvGrpSpPr>
        <p:grpSpPr bwMode="auto">
          <a:xfrm>
            <a:off x="2428876" y="1549784"/>
            <a:ext cx="2603500" cy="3748087"/>
            <a:chOff x="1530" y="797"/>
            <a:chExt cx="1640" cy="2361"/>
          </a:xfrm>
        </p:grpSpPr>
        <p:sp>
          <p:nvSpPr>
            <p:cNvPr id="95253" name="AutoShape 21"/>
            <p:cNvSpPr>
              <a:spLocks noChangeArrowheads="1"/>
            </p:cNvSpPr>
            <p:nvPr/>
          </p:nvSpPr>
          <p:spPr bwMode="auto">
            <a:xfrm>
              <a:off x="1604" y="1162"/>
              <a:ext cx="1497" cy="1497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5246" name="Text Box 14"/>
            <p:cNvSpPr txBox="1">
              <a:spLocks noChangeArrowheads="1"/>
            </p:cNvSpPr>
            <p:nvPr/>
          </p:nvSpPr>
          <p:spPr bwMode="auto">
            <a:xfrm>
              <a:off x="1649" y="1202"/>
              <a:ext cx="1406" cy="2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5000"/>
                </a:lnSpc>
                <a:spcBef>
                  <a:spcPct val="25000"/>
                </a:spcBef>
              </a:pPr>
              <a:r>
                <a:rPr lang="en-GB" sz="1400" b="1" dirty="0"/>
                <a:t>Operations strategy decisions</a:t>
              </a:r>
              <a:endParaRPr lang="en-US" sz="1400" b="1" dirty="0"/>
            </a:p>
          </p:txBody>
        </p:sp>
        <p:sp>
          <p:nvSpPr>
            <p:cNvPr id="95247" name="Text Box 15"/>
            <p:cNvSpPr txBox="1">
              <a:spLocks noChangeArrowheads="1"/>
            </p:cNvSpPr>
            <p:nvPr/>
          </p:nvSpPr>
          <p:spPr bwMode="auto">
            <a:xfrm>
              <a:off x="1628" y="1503"/>
              <a:ext cx="1542" cy="9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 algn="l">
                <a:lnSpc>
                  <a:spcPct val="85000"/>
                </a:lnSpc>
                <a:spcBef>
                  <a:spcPct val="25000"/>
                </a:spcBef>
              </a:pPr>
              <a:r>
                <a:rPr lang="en-GB" sz="1400" dirty="0"/>
                <a:t>Location</a:t>
              </a:r>
            </a:p>
            <a:p>
              <a:pPr algn="l">
                <a:lnSpc>
                  <a:spcPct val="85000"/>
                </a:lnSpc>
                <a:spcBef>
                  <a:spcPct val="25000"/>
                </a:spcBef>
              </a:pPr>
              <a:r>
                <a:rPr lang="en-GB" sz="1400" dirty="0"/>
                <a:t>Virtual reality technology</a:t>
              </a:r>
            </a:p>
            <a:p>
              <a:pPr algn="l">
                <a:lnSpc>
                  <a:spcPct val="85000"/>
                </a:lnSpc>
                <a:spcBef>
                  <a:spcPct val="25000"/>
                </a:spcBef>
              </a:pPr>
              <a:r>
                <a:rPr lang="en-GB" sz="1400" dirty="0"/>
                <a:t>Supplier development</a:t>
              </a:r>
            </a:p>
            <a:p>
              <a:pPr algn="l">
                <a:lnSpc>
                  <a:spcPct val="85000"/>
                </a:lnSpc>
                <a:spcBef>
                  <a:spcPct val="25000"/>
                </a:spcBef>
              </a:pPr>
              <a:r>
                <a:rPr lang="en-GB" sz="1400" dirty="0"/>
                <a:t>Equipment </a:t>
              </a:r>
              <a:r>
                <a:rPr lang="en-GB" sz="1400" dirty="0" smtClean="0"/>
                <a:t>tracking </a:t>
              </a:r>
              <a:r>
                <a:rPr lang="en-GB" sz="1400" dirty="0"/>
                <a:t>system</a:t>
              </a:r>
            </a:p>
            <a:p>
              <a:pPr algn="l">
                <a:lnSpc>
                  <a:spcPct val="85000"/>
                </a:lnSpc>
                <a:spcBef>
                  <a:spcPct val="25000"/>
                </a:spcBef>
              </a:pPr>
              <a:r>
                <a:rPr lang="en-GB" sz="1400" dirty="0" smtClean="0"/>
                <a:t>Organisational </a:t>
              </a:r>
              <a:r>
                <a:rPr lang="en-GB" sz="1400" dirty="0"/>
                <a:t>structure</a:t>
              </a:r>
            </a:p>
            <a:p>
              <a:pPr algn="l">
                <a:lnSpc>
                  <a:spcPct val="85000"/>
                </a:lnSpc>
                <a:spcBef>
                  <a:spcPct val="25000"/>
                </a:spcBef>
              </a:pPr>
              <a:r>
                <a:rPr lang="en-GB" sz="1400" dirty="0"/>
                <a:t>Staff meetings</a:t>
              </a:r>
              <a:endParaRPr lang="en-US" sz="1400" dirty="0"/>
            </a:p>
          </p:txBody>
        </p:sp>
        <p:sp>
          <p:nvSpPr>
            <p:cNvPr id="95269" name="Line 37"/>
            <p:cNvSpPr>
              <a:spLocks noChangeShapeType="1"/>
            </p:cNvSpPr>
            <p:nvPr/>
          </p:nvSpPr>
          <p:spPr bwMode="auto">
            <a:xfrm>
              <a:off x="1530" y="797"/>
              <a:ext cx="408" cy="363"/>
            </a:xfrm>
            <a:prstGeom prst="line">
              <a:avLst/>
            </a:prstGeom>
            <a:noFill/>
            <a:ln w="31750">
              <a:solidFill>
                <a:srgbClr val="800080"/>
              </a:solidFill>
              <a:round/>
              <a:headEnd/>
              <a:tailEnd type="triangl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5272" name="Line 40"/>
            <p:cNvSpPr>
              <a:spLocks noChangeShapeType="1"/>
            </p:cNvSpPr>
            <p:nvPr/>
          </p:nvSpPr>
          <p:spPr bwMode="auto">
            <a:xfrm flipV="1">
              <a:off x="1531" y="2659"/>
              <a:ext cx="499" cy="499"/>
            </a:xfrm>
            <a:prstGeom prst="line">
              <a:avLst/>
            </a:prstGeom>
            <a:noFill/>
            <a:ln w="31750">
              <a:solidFill>
                <a:srgbClr val="800080"/>
              </a:solidFill>
              <a:round/>
              <a:headEnd/>
              <a:tailEnd type="triangl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</p:grpSp>
      <p:grpSp>
        <p:nvGrpSpPr>
          <p:cNvPr id="95277" name="Group 45"/>
          <p:cNvGrpSpPr>
            <a:grpSpLocks/>
          </p:cNvGrpSpPr>
          <p:nvPr/>
        </p:nvGrpSpPr>
        <p:grpSpPr bwMode="auto">
          <a:xfrm>
            <a:off x="7461250" y="976696"/>
            <a:ext cx="2357438" cy="5400676"/>
            <a:chOff x="4700" y="436"/>
            <a:chExt cx="1485" cy="3402"/>
          </a:xfrm>
        </p:grpSpPr>
        <p:sp>
          <p:nvSpPr>
            <p:cNvPr id="95243" name="AutoShape 11"/>
            <p:cNvSpPr>
              <a:spLocks noChangeArrowheads="1"/>
            </p:cNvSpPr>
            <p:nvPr/>
          </p:nvSpPr>
          <p:spPr bwMode="auto">
            <a:xfrm>
              <a:off x="4700" y="436"/>
              <a:ext cx="1361" cy="998"/>
            </a:xfrm>
            <a:prstGeom prst="roundRect">
              <a:avLst>
                <a:gd name="adj" fmla="val 16667"/>
              </a:avLst>
            </a:prstGeom>
            <a:solidFill>
              <a:srgbClr val="CCECFF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5244" name="AutoShape 12"/>
            <p:cNvSpPr>
              <a:spLocks noChangeArrowheads="1"/>
            </p:cNvSpPr>
            <p:nvPr/>
          </p:nvSpPr>
          <p:spPr bwMode="auto">
            <a:xfrm>
              <a:off x="4703" y="1576"/>
              <a:ext cx="1361" cy="998"/>
            </a:xfrm>
            <a:prstGeom prst="roundRect">
              <a:avLst>
                <a:gd name="adj" fmla="val 16667"/>
              </a:avLst>
            </a:prstGeom>
            <a:solidFill>
              <a:srgbClr val="CCECFF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5245" name="AutoShape 13"/>
            <p:cNvSpPr>
              <a:spLocks noChangeArrowheads="1"/>
            </p:cNvSpPr>
            <p:nvPr/>
          </p:nvSpPr>
          <p:spPr bwMode="auto">
            <a:xfrm>
              <a:off x="4706" y="2704"/>
              <a:ext cx="1361" cy="1134"/>
            </a:xfrm>
            <a:prstGeom prst="roundRect">
              <a:avLst>
                <a:gd name="adj" fmla="val 16667"/>
              </a:avLst>
            </a:prstGeom>
            <a:solidFill>
              <a:srgbClr val="CCECFF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5259" name="Text Box 27"/>
            <p:cNvSpPr txBox="1">
              <a:spLocks noChangeArrowheads="1"/>
            </p:cNvSpPr>
            <p:nvPr/>
          </p:nvSpPr>
          <p:spPr bwMode="auto">
            <a:xfrm>
              <a:off x="4733" y="476"/>
              <a:ext cx="1452" cy="97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 algn="l">
                <a:lnSpc>
                  <a:spcPct val="85000"/>
                </a:lnSpc>
                <a:spcBef>
                  <a:spcPct val="25000"/>
                </a:spcBef>
                <a:tabLst>
                  <a:tab pos="171450" algn="l"/>
                </a:tabLst>
              </a:pPr>
              <a:r>
                <a:rPr lang="en-GB" sz="1400" b="1" dirty="0"/>
                <a:t>Customers</a:t>
              </a:r>
            </a:p>
            <a:p>
              <a:pPr algn="l">
                <a:lnSpc>
                  <a:spcPct val="85000"/>
                </a:lnSpc>
                <a:spcBef>
                  <a:spcPct val="25000"/>
                </a:spcBef>
                <a:tabLst>
                  <a:tab pos="171450" algn="l"/>
                </a:tabLst>
              </a:pPr>
              <a:r>
                <a:rPr lang="en-GB" sz="1400" dirty="0"/>
                <a:t>Professional theatres (static, low margins)</a:t>
              </a:r>
            </a:p>
            <a:p>
              <a:pPr algn="l">
                <a:lnSpc>
                  <a:spcPct val="85000"/>
                </a:lnSpc>
                <a:spcBef>
                  <a:spcPct val="25000"/>
                </a:spcBef>
                <a:tabLst>
                  <a:tab pos="171450" algn="l"/>
                </a:tabLst>
              </a:pPr>
              <a:r>
                <a:rPr lang="en-GB" sz="1400" dirty="0"/>
                <a:t>Exhibitions (slow growth, low margins)</a:t>
              </a:r>
            </a:p>
            <a:p>
              <a:pPr algn="l">
                <a:lnSpc>
                  <a:spcPct val="85000"/>
                </a:lnSpc>
                <a:spcBef>
                  <a:spcPct val="25000"/>
                </a:spcBef>
                <a:tabLst>
                  <a:tab pos="171450" algn="l"/>
                </a:tabLst>
              </a:pPr>
              <a:r>
                <a:rPr lang="en-GB" sz="1400" dirty="0" smtClean="0"/>
                <a:t>Conferences, </a:t>
              </a:r>
              <a:r>
                <a:rPr lang="en-GB" sz="1400" dirty="0"/>
                <a:t>etc. (fast growth, higher margins</a:t>
              </a:r>
              <a:endParaRPr lang="en-US" sz="1400" dirty="0"/>
            </a:p>
          </p:txBody>
        </p:sp>
        <p:sp>
          <p:nvSpPr>
            <p:cNvPr id="95260" name="Text Box 28"/>
            <p:cNvSpPr txBox="1">
              <a:spLocks noChangeArrowheads="1"/>
            </p:cNvSpPr>
            <p:nvPr/>
          </p:nvSpPr>
          <p:spPr bwMode="auto">
            <a:xfrm>
              <a:off x="4701" y="1633"/>
              <a:ext cx="1451" cy="90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 algn="l">
                <a:lnSpc>
                  <a:spcPct val="85000"/>
                </a:lnSpc>
                <a:spcBef>
                  <a:spcPct val="25000"/>
                </a:spcBef>
                <a:tabLst>
                  <a:tab pos="171450" algn="l"/>
                </a:tabLst>
              </a:pPr>
              <a:r>
                <a:rPr lang="en-GB" sz="1400" b="1" dirty="0"/>
                <a:t>Market position</a:t>
              </a:r>
            </a:p>
            <a:p>
              <a:pPr algn="l">
                <a:lnSpc>
                  <a:spcPct val="85000"/>
                </a:lnSpc>
                <a:spcBef>
                  <a:spcPct val="25000"/>
                </a:spcBef>
                <a:tabLst>
                  <a:tab pos="171450" algn="l"/>
                </a:tabLst>
              </a:pPr>
              <a:r>
                <a:rPr lang="en-GB" sz="1400" dirty="0"/>
                <a:t>Traditionally differentiated on high service level in theatre and exhibition markets, innovation and service in conference market</a:t>
              </a:r>
              <a:endParaRPr lang="en-US" sz="1400" dirty="0"/>
            </a:p>
          </p:txBody>
        </p:sp>
        <p:sp>
          <p:nvSpPr>
            <p:cNvPr id="95261" name="Text Box 29"/>
            <p:cNvSpPr txBox="1">
              <a:spLocks noChangeArrowheads="1"/>
            </p:cNvSpPr>
            <p:nvPr/>
          </p:nvSpPr>
          <p:spPr bwMode="auto">
            <a:xfrm>
              <a:off x="4707" y="2722"/>
              <a:ext cx="1451" cy="10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 algn="l">
                <a:lnSpc>
                  <a:spcPct val="85000"/>
                </a:lnSpc>
                <a:spcBef>
                  <a:spcPct val="25000"/>
                </a:spcBef>
                <a:tabLst>
                  <a:tab pos="171450" algn="l"/>
                </a:tabLst>
              </a:pPr>
              <a:r>
                <a:rPr lang="en-GB" sz="1400" b="1" dirty="0"/>
                <a:t>Competitors</a:t>
              </a:r>
            </a:p>
            <a:p>
              <a:pPr algn="l">
                <a:lnSpc>
                  <a:spcPct val="85000"/>
                </a:lnSpc>
                <a:spcBef>
                  <a:spcPct val="25000"/>
                </a:spcBef>
                <a:tabLst>
                  <a:tab pos="171450" algn="l"/>
                </a:tabLst>
              </a:pPr>
              <a:r>
                <a:rPr lang="en-GB" sz="1400" dirty="0"/>
                <a:t>Big groups dominating professional theatres</a:t>
              </a:r>
            </a:p>
            <a:p>
              <a:pPr algn="l">
                <a:lnSpc>
                  <a:spcPct val="85000"/>
                </a:lnSpc>
                <a:spcBef>
                  <a:spcPct val="25000"/>
                </a:spcBef>
                <a:tabLst>
                  <a:tab pos="171450" algn="l"/>
                </a:tabLst>
              </a:pPr>
              <a:r>
                <a:rPr lang="en-GB" sz="1400" dirty="0"/>
                <a:t>In-house operations growing in exhibitions market</a:t>
              </a:r>
            </a:p>
            <a:p>
              <a:pPr algn="l">
                <a:lnSpc>
                  <a:spcPct val="85000"/>
                </a:lnSpc>
                <a:spcBef>
                  <a:spcPct val="25000"/>
                </a:spcBef>
                <a:tabLst>
                  <a:tab pos="171450" algn="l"/>
                </a:tabLst>
              </a:pPr>
              <a:r>
                <a:rPr lang="en-GB" sz="1400" dirty="0"/>
                <a:t>Conference market still fragmented</a:t>
              </a:r>
              <a:endParaRPr lang="en-US" sz="1400" dirty="0"/>
            </a:p>
          </p:txBody>
        </p:sp>
        <p:sp>
          <p:nvSpPr>
            <p:cNvPr id="95273" name="Line 41"/>
            <p:cNvSpPr>
              <a:spLocks noChangeShapeType="1"/>
            </p:cNvSpPr>
            <p:nvPr/>
          </p:nvSpPr>
          <p:spPr bwMode="auto">
            <a:xfrm>
              <a:off x="5387" y="1389"/>
              <a:ext cx="0" cy="227"/>
            </a:xfrm>
            <a:prstGeom prst="line">
              <a:avLst/>
            </a:prstGeom>
            <a:noFill/>
            <a:ln w="31750">
              <a:solidFill>
                <a:srgbClr val="800080"/>
              </a:solidFill>
              <a:round/>
              <a:headEnd type="triangle" w="sm" len="med"/>
              <a:tailEnd type="triangl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5274" name="Line 42"/>
            <p:cNvSpPr>
              <a:spLocks noChangeShapeType="1"/>
            </p:cNvSpPr>
            <p:nvPr/>
          </p:nvSpPr>
          <p:spPr bwMode="auto">
            <a:xfrm>
              <a:off x="5374" y="2523"/>
              <a:ext cx="0" cy="227"/>
            </a:xfrm>
            <a:prstGeom prst="line">
              <a:avLst/>
            </a:prstGeom>
            <a:noFill/>
            <a:ln w="31750">
              <a:solidFill>
                <a:srgbClr val="800080"/>
              </a:solidFill>
              <a:round/>
              <a:headEnd type="triangle" w="sm" len="med"/>
              <a:tailEnd type="triangl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</p:grpSp>
      <p:grpSp>
        <p:nvGrpSpPr>
          <p:cNvPr id="95278" name="Group 46"/>
          <p:cNvGrpSpPr>
            <a:grpSpLocks/>
          </p:cNvGrpSpPr>
          <p:nvPr/>
        </p:nvGrpSpPr>
        <p:grpSpPr bwMode="auto">
          <a:xfrm>
            <a:off x="4984750" y="1481522"/>
            <a:ext cx="2487613" cy="4176713"/>
            <a:chOff x="3140" y="754"/>
            <a:chExt cx="1567" cy="2631"/>
          </a:xfrm>
        </p:grpSpPr>
        <p:sp>
          <p:nvSpPr>
            <p:cNvPr id="95254" name="AutoShape 22"/>
            <p:cNvSpPr>
              <a:spLocks noChangeArrowheads="1"/>
            </p:cNvSpPr>
            <p:nvPr/>
          </p:nvSpPr>
          <p:spPr bwMode="auto">
            <a:xfrm>
              <a:off x="3140" y="1162"/>
              <a:ext cx="1497" cy="1497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5257" name="Text Box 25"/>
            <p:cNvSpPr txBox="1">
              <a:spLocks noChangeArrowheads="1"/>
            </p:cNvSpPr>
            <p:nvPr/>
          </p:nvSpPr>
          <p:spPr bwMode="auto">
            <a:xfrm>
              <a:off x="3186" y="1202"/>
              <a:ext cx="1406" cy="1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5000"/>
                </a:lnSpc>
                <a:spcBef>
                  <a:spcPct val="25000"/>
                </a:spcBef>
              </a:pPr>
              <a:r>
                <a:rPr lang="en-GB" sz="1400" b="1" dirty="0"/>
                <a:t>Performance objectives</a:t>
              </a:r>
              <a:endParaRPr lang="en-US" sz="1400" b="1" dirty="0"/>
            </a:p>
          </p:txBody>
        </p:sp>
        <p:sp>
          <p:nvSpPr>
            <p:cNvPr id="95258" name="Text Box 26"/>
            <p:cNvSpPr txBox="1">
              <a:spLocks noChangeArrowheads="1"/>
            </p:cNvSpPr>
            <p:nvPr/>
          </p:nvSpPr>
          <p:spPr bwMode="auto">
            <a:xfrm>
              <a:off x="3165" y="1503"/>
              <a:ext cx="1542" cy="85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 algn="l">
                <a:lnSpc>
                  <a:spcPct val="85000"/>
                </a:lnSpc>
                <a:spcBef>
                  <a:spcPct val="25000"/>
                </a:spcBef>
              </a:pPr>
              <a:r>
                <a:rPr lang="en-GB" sz="1400" dirty="0"/>
                <a:t>Aesthetically innovative designs</a:t>
              </a:r>
            </a:p>
            <a:p>
              <a:pPr algn="l">
                <a:lnSpc>
                  <a:spcPct val="85000"/>
                </a:lnSpc>
                <a:spcBef>
                  <a:spcPct val="25000"/>
                </a:spcBef>
              </a:pPr>
              <a:r>
                <a:rPr lang="en-GB" sz="1400" dirty="0"/>
                <a:t>Presentation advice</a:t>
              </a:r>
            </a:p>
            <a:p>
              <a:pPr algn="l">
                <a:lnSpc>
                  <a:spcPct val="85000"/>
                </a:lnSpc>
                <a:spcBef>
                  <a:spcPct val="25000"/>
                </a:spcBef>
              </a:pPr>
              <a:r>
                <a:rPr lang="en-GB" sz="1400" dirty="0"/>
                <a:t>High </a:t>
              </a:r>
              <a:r>
                <a:rPr lang="en-GB" sz="1400" dirty="0" smtClean="0"/>
                <a:t>customisation </a:t>
              </a:r>
              <a:r>
                <a:rPr lang="en-GB" sz="1400" dirty="0"/>
                <a:t>of lighting solutions</a:t>
              </a:r>
            </a:p>
            <a:p>
              <a:pPr algn="l">
                <a:lnSpc>
                  <a:spcPct val="85000"/>
                </a:lnSpc>
                <a:spcBef>
                  <a:spcPct val="25000"/>
                </a:spcBef>
              </a:pPr>
              <a:r>
                <a:rPr lang="en-GB" sz="1400" dirty="0"/>
                <a:t>Fast and dependable supply</a:t>
              </a:r>
              <a:endParaRPr lang="en-US" sz="1400" dirty="0"/>
            </a:p>
          </p:txBody>
        </p:sp>
        <p:sp>
          <p:nvSpPr>
            <p:cNvPr id="95275" name="Line 43"/>
            <p:cNvSpPr>
              <a:spLocks noChangeShapeType="1"/>
            </p:cNvSpPr>
            <p:nvPr/>
          </p:nvSpPr>
          <p:spPr bwMode="auto">
            <a:xfrm flipH="1">
              <a:off x="4208" y="754"/>
              <a:ext cx="499" cy="408"/>
            </a:xfrm>
            <a:prstGeom prst="line">
              <a:avLst/>
            </a:prstGeom>
            <a:noFill/>
            <a:ln w="31750">
              <a:solidFill>
                <a:srgbClr val="800080"/>
              </a:solidFill>
              <a:round/>
              <a:headEnd/>
              <a:tailEnd type="triangl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5276" name="Line 44"/>
            <p:cNvSpPr>
              <a:spLocks noChangeShapeType="1"/>
            </p:cNvSpPr>
            <p:nvPr/>
          </p:nvSpPr>
          <p:spPr bwMode="auto">
            <a:xfrm flipH="1" flipV="1">
              <a:off x="4117" y="2659"/>
              <a:ext cx="590" cy="726"/>
            </a:xfrm>
            <a:prstGeom prst="line">
              <a:avLst/>
            </a:prstGeom>
            <a:noFill/>
            <a:ln w="31750">
              <a:solidFill>
                <a:srgbClr val="800080"/>
              </a:solidFill>
              <a:round/>
              <a:headEnd/>
              <a:tailEnd type="triangl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</p:grpSp>
      <p:sp>
        <p:nvSpPr>
          <p:cNvPr id="38" name="Text Box 12"/>
          <p:cNvSpPr txBox="1">
            <a:spLocks noChangeArrowheads="1"/>
          </p:cNvSpPr>
          <p:nvPr/>
        </p:nvSpPr>
        <p:spPr bwMode="auto">
          <a:xfrm>
            <a:off x="0" y="130184"/>
            <a:ext cx="9902825" cy="830997"/>
          </a:xfrm>
          <a:prstGeom prst="rect">
            <a:avLst/>
          </a:prstGeom>
          <a:noFill/>
          <a:ln w="28575">
            <a:noFill/>
            <a:miter lim="800000"/>
            <a:headEnd/>
            <a:tailEnd type="none" w="sm" len="med"/>
          </a:ln>
          <a:effectLst/>
        </p:spPr>
        <p:txBody>
          <a:bodyPr wrap="square">
            <a:spAutoFit/>
          </a:bodyPr>
          <a:lstStyle/>
          <a:p>
            <a:r>
              <a:rPr lang="en-IN" sz="2400" b="1" dirty="0" smtClean="0"/>
              <a:t>The ‘market requirements’ and ‘operations resource’ </a:t>
            </a:r>
            <a:br>
              <a:rPr lang="en-IN" sz="2400" b="1" dirty="0" smtClean="0"/>
            </a:br>
            <a:r>
              <a:rPr lang="en-IN" sz="2400" b="1" dirty="0" smtClean="0"/>
              <a:t>analysis of the lighting company</a:t>
            </a:r>
            <a:endParaRPr lang="en-US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52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52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5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Text Box 12"/>
          <p:cNvSpPr txBox="1">
            <a:spLocks noChangeArrowheads="1"/>
          </p:cNvSpPr>
          <p:nvPr/>
        </p:nvSpPr>
        <p:spPr bwMode="auto">
          <a:xfrm>
            <a:off x="1295369" y="167432"/>
            <a:ext cx="7312086" cy="523220"/>
          </a:xfrm>
          <a:prstGeom prst="rect">
            <a:avLst/>
          </a:prstGeom>
          <a:noFill/>
          <a:ln w="28575">
            <a:noFill/>
            <a:miter lim="800000"/>
            <a:headEnd/>
            <a:tailEnd type="none" w="sm" len="med"/>
          </a:ln>
          <a:effectLst/>
        </p:spPr>
        <p:txBody>
          <a:bodyPr wrap="square">
            <a:spAutoFit/>
          </a:bodyPr>
          <a:lstStyle/>
          <a:p>
            <a:r>
              <a:rPr lang="en-US" sz="2800" b="1" dirty="0" smtClean="0"/>
              <a:t>The </a:t>
            </a:r>
            <a:r>
              <a:rPr lang="en-US" sz="2800" b="1" dirty="0"/>
              <a:t>four features of the VRIO </a:t>
            </a:r>
            <a:r>
              <a:rPr lang="en-US" sz="2800" b="1" dirty="0" smtClean="0"/>
              <a:t>framework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558924" y="836712"/>
            <a:ext cx="8116358" cy="5166320"/>
            <a:chOff x="1011518" y="1359024"/>
            <a:chExt cx="7684310" cy="4961448"/>
          </a:xfrm>
        </p:grpSpPr>
        <p:sp>
          <p:nvSpPr>
            <p:cNvPr id="36" name="Freeform 35"/>
            <p:cNvSpPr/>
            <p:nvPr/>
          </p:nvSpPr>
          <p:spPr>
            <a:xfrm>
              <a:off x="3785724" y="3002287"/>
              <a:ext cx="1670329" cy="1654748"/>
            </a:xfrm>
            <a:custGeom>
              <a:avLst/>
              <a:gdLst>
                <a:gd name="connsiteX0" fmla="*/ 689315 w 1352914"/>
                <a:gd name="connsiteY0" fmla="*/ 21 h 1346535"/>
                <a:gd name="connsiteX1" fmla="*/ 930615 w 1352914"/>
                <a:gd name="connsiteY1" fmla="*/ 66696 h 1346535"/>
                <a:gd name="connsiteX2" fmla="*/ 1168740 w 1352914"/>
                <a:gd name="connsiteY2" fmla="*/ 180996 h 1346535"/>
                <a:gd name="connsiteX3" fmla="*/ 1289390 w 1352914"/>
                <a:gd name="connsiteY3" fmla="*/ 431821 h 1346535"/>
                <a:gd name="connsiteX4" fmla="*/ 1352890 w 1352914"/>
                <a:gd name="connsiteY4" fmla="*/ 644546 h 1346535"/>
                <a:gd name="connsiteX5" fmla="*/ 1283040 w 1352914"/>
                <a:gd name="connsiteY5" fmla="*/ 927121 h 1346535"/>
                <a:gd name="connsiteX6" fmla="*/ 1162390 w 1352914"/>
                <a:gd name="connsiteY6" fmla="*/ 1158896 h 1346535"/>
                <a:gd name="connsiteX7" fmla="*/ 921090 w 1352914"/>
                <a:gd name="connsiteY7" fmla="*/ 1289071 h 1346535"/>
                <a:gd name="connsiteX8" fmla="*/ 698840 w 1352914"/>
                <a:gd name="connsiteY8" fmla="*/ 1346221 h 1346535"/>
                <a:gd name="connsiteX9" fmla="*/ 384515 w 1352914"/>
                <a:gd name="connsiteY9" fmla="*/ 1266846 h 1346535"/>
                <a:gd name="connsiteX10" fmla="*/ 190840 w 1352914"/>
                <a:gd name="connsiteY10" fmla="*/ 1155721 h 1346535"/>
                <a:gd name="connsiteX11" fmla="*/ 63840 w 1352914"/>
                <a:gd name="connsiteY11" fmla="*/ 892196 h 1346535"/>
                <a:gd name="connsiteX12" fmla="*/ 340 w 1352914"/>
                <a:gd name="connsiteY12" fmla="*/ 660421 h 1346535"/>
                <a:gd name="connsiteX13" fmla="*/ 89240 w 1352914"/>
                <a:gd name="connsiteY13" fmla="*/ 377846 h 1346535"/>
                <a:gd name="connsiteX14" fmla="*/ 194015 w 1352914"/>
                <a:gd name="connsiteY14" fmla="*/ 190521 h 1346535"/>
                <a:gd name="connsiteX15" fmla="*/ 441665 w 1352914"/>
                <a:gd name="connsiteY15" fmla="*/ 73046 h 1346535"/>
                <a:gd name="connsiteX16" fmla="*/ 689315 w 1352914"/>
                <a:gd name="connsiteY16" fmla="*/ 21 h 1346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52914" h="1346535">
                  <a:moveTo>
                    <a:pt x="689315" y="21"/>
                  </a:moveTo>
                  <a:cubicBezTo>
                    <a:pt x="770807" y="-1037"/>
                    <a:pt x="850711" y="36534"/>
                    <a:pt x="930615" y="66696"/>
                  </a:cubicBezTo>
                  <a:cubicBezTo>
                    <a:pt x="1010519" y="96859"/>
                    <a:pt x="1108944" y="120142"/>
                    <a:pt x="1168740" y="180996"/>
                  </a:cubicBezTo>
                  <a:cubicBezTo>
                    <a:pt x="1228536" y="241850"/>
                    <a:pt x="1258698" y="354563"/>
                    <a:pt x="1289390" y="431821"/>
                  </a:cubicBezTo>
                  <a:cubicBezTo>
                    <a:pt x="1320082" y="509079"/>
                    <a:pt x="1353948" y="561996"/>
                    <a:pt x="1352890" y="644546"/>
                  </a:cubicBezTo>
                  <a:cubicBezTo>
                    <a:pt x="1351832" y="727096"/>
                    <a:pt x="1314790" y="841396"/>
                    <a:pt x="1283040" y="927121"/>
                  </a:cubicBezTo>
                  <a:cubicBezTo>
                    <a:pt x="1251290" y="1012846"/>
                    <a:pt x="1222715" y="1098571"/>
                    <a:pt x="1162390" y="1158896"/>
                  </a:cubicBezTo>
                  <a:cubicBezTo>
                    <a:pt x="1102065" y="1219221"/>
                    <a:pt x="998348" y="1257850"/>
                    <a:pt x="921090" y="1289071"/>
                  </a:cubicBezTo>
                  <a:cubicBezTo>
                    <a:pt x="843832" y="1320292"/>
                    <a:pt x="788269" y="1349925"/>
                    <a:pt x="698840" y="1346221"/>
                  </a:cubicBezTo>
                  <a:cubicBezTo>
                    <a:pt x="609411" y="1342517"/>
                    <a:pt x="469182" y="1298596"/>
                    <a:pt x="384515" y="1266846"/>
                  </a:cubicBezTo>
                  <a:cubicBezTo>
                    <a:pt x="299848" y="1235096"/>
                    <a:pt x="244286" y="1218163"/>
                    <a:pt x="190840" y="1155721"/>
                  </a:cubicBezTo>
                  <a:cubicBezTo>
                    <a:pt x="137394" y="1093279"/>
                    <a:pt x="95590" y="974746"/>
                    <a:pt x="63840" y="892196"/>
                  </a:cubicBezTo>
                  <a:cubicBezTo>
                    <a:pt x="32090" y="809646"/>
                    <a:pt x="-3893" y="746146"/>
                    <a:pt x="340" y="660421"/>
                  </a:cubicBezTo>
                  <a:cubicBezTo>
                    <a:pt x="4573" y="574696"/>
                    <a:pt x="56961" y="456163"/>
                    <a:pt x="89240" y="377846"/>
                  </a:cubicBezTo>
                  <a:cubicBezTo>
                    <a:pt x="121519" y="299529"/>
                    <a:pt x="135278" y="241321"/>
                    <a:pt x="194015" y="190521"/>
                  </a:cubicBezTo>
                  <a:cubicBezTo>
                    <a:pt x="252752" y="139721"/>
                    <a:pt x="357527" y="104796"/>
                    <a:pt x="441665" y="73046"/>
                  </a:cubicBezTo>
                  <a:cubicBezTo>
                    <a:pt x="525802" y="41296"/>
                    <a:pt x="607823" y="1079"/>
                    <a:pt x="689315" y="21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37" name="Group 36"/>
            <p:cNvGrpSpPr/>
            <p:nvPr/>
          </p:nvGrpSpPr>
          <p:grpSpPr>
            <a:xfrm>
              <a:off x="2567520" y="2315350"/>
              <a:ext cx="4106725" cy="3238343"/>
              <a:chOff x="1606928" y="2266582"/>
              <a:chExt cx="3326328" cy="2610796"/>
            </a:xfrm>
          </p:grpSpPr>
          <p:sp>
            <p:nvSpPr>
              <p:cNvPr id="47" name="TextBox 46"/>
              <p:cNvSpPr txBox="1"/>
              <p:nvPr/>
            </p:nvSpPr>
            <p:spPr>
              <a:xfrm>
                <a:off x="1806828" y="2266582"/>
                <a:ext cx="1238560" cy="6433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600" i="1" dirty="0" smtClean="0"/>
                  <a:t>Are your capabilities valuable?</a:t>
                </a:r>
                <a:endParaRPr lang="en-US" sz="1600" i="1" dirty="0"/>
              </a:p>
            </p:txBody>
          </p:sp>
          <p:sp>
            <p:nvSpPr>
              <p:cNvPr id="48" name="TextBox 47"/>
              <p:cNvSpPr txBox="1"/>
              <p:nvPr/>
            </p:nvSpPr>
            <p:spPr>
              <a:xfrm>
                <a:off x="3549208" y="2266582"/>
                <a:ext cx="1238560" cy="6433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600" i="1" dirty="0"/>
                  <a:t>Are </a:t>
                </a:r>
                <a:r>
                  <a:rPr lang="en-US" sz="1600" i="1" dirty="0" smtClean="0"/>
                  <a:t>your </a:t>
                </a:r>
                <a:r>
                  <a:rPr lang="en-US" sz="1600" i="1" dirty="0"/>
                  <a:t>capabilities </a:t>
                </a:r>
                <a:r>
                  <a:rPr lang="en-US" sz="1600" i="1" dirty="0" smtClean="0"/>
                  <a:t> rare?</a:t>
                </a:r>
                <a:endParaRPr lang="en-US" sz="1600" i="1" dirty="0"/>
              </a:p>
            </p:txBody>
          </p:sp>
          <p:sp>
            <p:nvSpPr>
              <p:cNvPr id="49" name="TextBox 48"/>
              <p:cNvSpPr txBox="1"/>
              <p:nvPr/>
            </p:nvSpPr>
            <p:spPr>
              <a:xfrm>
                <a:off x="3507006" y="4095227"/>
                <a:ext cx="1238560" cy="6433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600" i="1" dirty="0"/>
                  <a:t>Are </a:t>
                </a:r>
                <a:r>
                  <a:rPr lang="en-US" sz="1600" i="1" dirty="0" smtClean="0"/>
                  <a:t>your </a:t>
                </a:r>
                <a:r>
                  <a:rPr lang="en-US" sz="1600" i="1" dirty="0"/>
                  <a:t>capabilities </a:t>
                </a:r>
                <a:r>
                  <a:rPr lang="en-US" sz="1600" i="1" dirty="0" smtClean="0"/>
                  <a:t> inimitable?</a:t>
                </a:r>
                <a:endParaRPr lang="en-US" sz="1600" i="1" dirty="0"/>
              </a:p>
            </p:txBody>
          </p:sp>
          <p:sp>
            <p:nvSpPr>
              <p:cNvPr id="50" name="TextBox 49"/>
              <p:cNvSpPr txBox="1"/>
              <p:nvPr/>
            </p:nvSpPr>
            <p:spPr>
              <a:xfrm>
                <a:off x="1851776" y="4008910"/>
                <a:ext cx="1171152" cy="8684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600" i="1" dirty="0" smtClean="0"/>
                  <a:t>Is operations organised to exploit your capabilities?</a:t>
                </a:r>
                <a:endParaRPr lang="en-US" sz="1600" i="1" dirty="0"/>
              </a:p>
            </p:txBody>
          </p:sp>
          <p:grpSp>
            <p:nvGrpSpPr>
              <p:cNvPr id="51" name="Group 50"/>
              <p:cNvGrpSpPr/>
              <p:nvPr/>
            </p:nvGrpSpPr>
            <p:grpSpPr>
              <a:xfrm>
                <a:off x="1606928" y="2382419"/>
                <a:ext cx="3326328" cy="2220570"/>
                <a:chOff x="1974288" y="2420918"/>
                <a:chExt cx="2768397" cy="1877715"/>
              </a:xfrm>
            </p:grpSpPr>
            <p:grpSp>
              <p:nvGrpSpPr>
                <p:cNvPr id="52" name="Group 51"/>
                <p:cNvGrpSpPr/>
                <p:nvPr/>
              </p:nvGrpSpPr>
              <p:grpSpPr>
                <a:xfrm>
                  <a:off x="1974288" y="2425943"/>
                  <a:ext cx="2762941" cy="1872690"/>
                  <a:chOff x="1953296" y="2425943"/>
                  <a:chExt cx="2762941" cy="1872690"/>
                </a:xfrm>
              </p:grpSpPr>
              <p:sp>
                <p:nvSpPr>
                  <p:cNvPr id="56" name="Oval 55"/>
                  <p:cNvSpPr/>
                  <p:nvPr/>
                </p:nvSpPr>
                <p:spPr>
                  <a:xfrm rot="18919785">
                    <a:off x="2566075" y="2425943"/>
                    <a:ext cx="2150162" cy="1261861"/>
                  </a:xfrm>
                  <a:prstGeom prst="ellipse">
                    <a:avLst/>
                  </a:prstGeom>
                  <a:noFill/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sz="1200" dirty="0"/>
                  </a:p>
                </p:txBody>
              </p:sp>
              <p:sp>
                <p:nvSpPr>
                  <p:cNvPr id="57" name="Oval 56"/>
                  <p:cNvSpPr/>
                  <p:nvPr/>
                </p:nvSpPr>
                <p:spPr>
                  <a:xfrm rot="18919785">
                    <a:off x="1953296" y="3036772"/>
                    <a:ext cx="2150162" cy="1261861"/>
                  </a:xfrm>
                  <a:prstGeom prst="ellipse">
                    <a:avLst/>
                  </a:prstGeom>
                  <a:noFill/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sz="1200" dirty="0"/>
                  </a:p>
                </p:txBody>
              </p:sp>
            </p:grpSp>
            <p:grpSp>
              <p:nvGrpSpPr>
                <p:cNvPr id="53" name="Group 52"/>
                <p:cNvGrpSpPr/>
                <p:nvPr/>
              </p:nvGrpSpPr>
              <p:grpSpPr>
                <a:xfrm flipH="1">
                  <a:off x="1979744" y="2420918"/>
                  <a:ext cx="2762941" cy="1872690"/>
                  <a:chOff x="1953296" y="2425943"/>
                  <a:chExt cx="2762941" cy="1872690"/>
                </a:xfrm>
              </p:grpSpPr>
              <p:sp>
                <p:nvSpPr>
                  <p:cNvPr id="54" name="Oval 53"/>
                  <p:cNvSpPr/>
                  <p:nvPr/>
                </p:nvSpPr>
                <p:spPr>
                  <a:xfrm rot="18919785">
                    <a:off x="2566075" y="2425943"/>
                    <a:ext cx="2150162" cy="1261861"/>
                  </a:xfrm>
                  <a:prstGeom prst="ellipse">
                    <a:avLst/>
                  </a:prstGeom>
                  <a:noFill/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sz="1200" dirty="0"/>
                  </a:p>
                </p:txBody>
              </p:sp>
              <p:sp>
                <p:nvSpPr>
                  <p:cNvPr id="55" name="Oval 54"/>
                  <p:cNvSpPr/>
                  <p:nvPr/>
                </p:nvSpPr>
                <p:spPr>
                  <a:xfrm rot="18919785">
                    <a:off x="1953296" y="3036772"/>
                    <a:ext cx="2150162" cy="1261861"/>
                  </a:xfrm>
                  <a:prstGeom prst="ellipse">
                    <a:avLst/>
                  </a:prstGeom>
                  <a:noFill/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3">
                    <a:schemeClr val="accent1"/>
                  </a:fillRef>
                  <a:effectRef idx="2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sz="1200" dirty="0"/>
                  </a:p>
                </p:txBody>
              </p:sp>
            </p:grpSp>
          </p:grpSp>
        </p:grpSp>
        <p:sp>
          <p:nvSpPr>
            <p:cNvPr id="38" name="TextBox 37"/>
            <p:cNvSpPr txBox="1"/>
            <p:nvPr/>
          </p:nvSpPr>
          <p:spPr>
            <a:xfrm>
              <a:off x="3902780" y="3182952"/>
              <a:ext cx="1477876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 dirty="0" smtClean="0"/>
                <a:t>Operations contributes to sustainable competitive advantage</a:t>
              </a:r>
              <a:endParaRPr lang="en-US" sz="1600" dirty="0"/>
            </a:p>
          </p:txBody>
        </p:sp>
        <p:sp>
          <p:nvSpPr>
            <p:cNvPr id="40" name="Text Box 12"/>
            <p:cNvSpPr txBox="1">
              <a:spLocks noChangeArrowheads="1"/>
            </p:cNvSpPr>
            <p:nvPr/>
          </p:nvSpPr>
          <p:spPr bwMode="auto">
            <a:xfrm>
              <a:off x="1037435" y="5366365"/>
              <a:ext cx="1858294" cy="954107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28575">
              <a:solidFill>
                <a:srgbClr val="000000"/>
              </a:solidFill>
              <a:miter lim="800000"/>
              <a:headEnd/>
              <a:tailEnd type="none" w="sm" len="med"/>
            </a:ln>
            <a:effectLst/>
          </p:spPr>
          <p:txBody>
            <a:bodyPr wrap="square">
              <a:spAutoFit/>
            </a:bodyPr>
            <a:lstStyle/>
            <a:p>
              <a:pPr algn="ctr"/>
              <a:r>
                <a:rPr lang="en-US" sz="1400" dirty="0" smtClean="0"/>
                <a:t>Organisation = potential to contribute to competitiveness</a:t>
              </a:r>
              <a:endParaRPr lang="en-US" sz="1400" dirty="0">
                <a:solidFill>
                  <a:srgbClr val="FF0000"/>
                </a:solidFill>
              </a:endParaRPr>
            </a:p>
          </p:txBody>
        </p:sp>
        <p:sp>
          <p:nvSpPr>
            <p:cNvPr id="41" name="Text Box 12"/>
            <p:cNvSpPr txBox="1">
              <a:spLocks noChangeArrowheads="1"/>
            </p:cNvSpPr>
            <p:nvPr/>
          </p:nvSpPr>
          <p:spPr bwMode="auto">
            <a:xfrm>
              <a:off x="1011518" y="1530800"/>
              <a:ext cx="1858294" cy="738664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28575">
              <a:solidFill>
                <a:srgbClr val="000000"/>
              </a:solidFill>
              <a:miter lim="800000"/>
              <a:headEnd/>
              <a:tailEnd type="none" w="sm" len="med"/>
            </a:ln>
            <a:effectLst/>
          </p:spPr>
          <p:txBody>
            <a:bodyPr wrap="square">
              <a:spAutoFit/>
            </a:bodyPr>
            <a:lstStyle/>
            <a:p>
              <a:pPr algn="ctr"/>
              <a:r>
                <a:rPr lang="en-US" sz="1400" dirty="0" smtClean="0"/>
                <a:t>Organisation + value = at least parity with competitors</a:t>
              </a:r>
              <a:endParaRPr lang="en-US" sz="1400" dirty="0">
                <a:solidFill>
                  <a:srgbClr val="FF0000"/>
                </a:solidFill>
              </a:endParaRPr>
            </a:p>
          </p:txBody>
        </p:sp>
        <p:sp>
          <p:nvSpPr>
            <p:cNvPr id="42" name="Text Box 12"/>
            <p:cNvSpPr txBox="1">
              <a:spLocks noChangeArrowheads="1"/>
            </p:cNvSpPr>
            <p:nvPr/>
          </p:nvSpPr>
          <p:spPr bwMode="auto">
            <a:xfrm>
              <a:off x="6352036" y="1359024"/>
              <a:ext cx="2343792" cy="954107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28575">
              <a:solidFill>
                <a:srgbClr val="000000"/>
              </a:solidFill>
              <a:miter lim="800000"/>
              <a:headEnd/>
              <a:tailEnd type="none" w="sm" len="med"/>
            </a:ln>
            <a:effectLst/>
          </p:spPr>
          <p:txBody>
            <a:bodyPr wrap="square">
              <a:spAutoFit/>
            </a:bodyPr>
            <a:lstStyle/>
            <a:p>
              <a:pPr algn="ctr"/>
              <a:r>
                <a:rPr lang="en-US" sz="1400" dirty="0"/>
                <a:t>Organisation + </a:t>
              </a:r>
              <a:r>
                <a:rPr lang="en-US" sz="1400" dirty="0" smtClean="0"/>
                <a:t>value + rarity  =  short/medium-term competitive advantage</a:t>
              </a:r>
              <a:endParaRPr lang="en-US" sz="1400" dirty="0">
                <a:solidFill>
                  <a:srgbClr val="FF0000"/>
                </a:solidFill>
              </a:endParaRPr>
            </a:p>
          </p:txBody>
        </p:sp>
        <p:sp>
          <p:nvSpPr>
            <p:cNvPr id="43" name="Text Box 12"/>
            <p:cNvSpPr txBox="1">
              <a:spLocks noChangeArrowheads="1"/>
            </p:cNvSpPr>
            <p:nvPr/>
          </p:nvSpPr>
          <p:spPr bwMode="auto">
            <a:xfrm>
              <a:off x="6364995" y="5327674"/>
              <a:ext cx="2118018" cy="954107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28575">
              <a:solidFill>
                <a:srgbClr val="000000"/>
              </a:solidFill>
              <a:miter lim="800000"/>
              <a:headEnd/>
              <a:tailEnd type="none" w="sm" len="med"/>
            </a:ln>
            <a:effectLst/>
          </p:spPr>
          <p:txBody>
            <a:bodyPr wrap="square">
              <a:spAutoFit/>
            </a:bodyPr>
            <a:lstStyle/>
            <a:p>
              <a:pPr algn="ctr"/>
              <a:r>
                <a:rPr lang="en-US" sz="1400" dirty="0"/>
                <a:t>Organisation + value + rarity </a:t>
              </a:r>
              <a:r>
                <a:rPr lang="en-US" sz="1400" dirty="0" smtClean="0"/>
                <a:t> + inimitability  </a:t>
              </a:r>
              <a:r>
                <a:rPr lang="en-US" sz="1400" dirty="0"/>
                <a:t>= </a:t>
              </a:r>
              <a:r>
                <a:rPr lang="en-US" sz="1400" dirty="0" smtClean="0"/>
                <a:t>long-term competitive advantage</a:t>
              </a:r>
              <a:endParaRPr lang="en-US" sz="1400" dirty="0">
                <a:solidFill>
                  <a:srgbClr val="FF0000"/>
                </a:solidFill>
              </a:endParaRPr>
            </a:p>
          </p:txBody>
        </p:sp>
        <p:sp>
          <p:nvSpPr>
            <p:cNvPr id="44" name="Arc 43"/>
            <p:cNvSpPr/>
            <p:nvPr/>
          </p:nvSpPr>
          <p:spPr>
            <a:xfrm>
              <a:off x="2112726" y="1556000"/>
              <a:ext cx="4989163" cy="4565946"/>
            </a:xfrm>
            <a:prstGeom prst="arc">
              <a:avLst>
                <a:gd name="adj1" fmla="val 13592116"/>
                <a:gd name="adj2" fmla="val 18950142"/>
              </a:avLst>
            </a:prstGeom>
            <a:ln w="38100" cmpd="sng">
              <a:solidFill>
                <a:srgbClr val="000000"/>
              </a:solidFill>
              <a:headEnd type="non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Arc 44"/>
            <p:cNvSpPr/>
            <p:nvPr/>
          </p:nvSpPr>
          <p:spPr>
            <a:xfrm>
              <a:off x="2106503" y="1575619"/>
              <a:ext cx="4989163" cy="4565946"/>
            </a:xfrm>
            <a:prstGeom prst="arc">
              <a:avLst>
                <a:gd name="adj1" fmla="val 19379732"/>
                <a:gd name="adj2" fmla="val 2201355"/>
              </a:avLst>
            </a:prstGeom>
            <a:ln w="38100" cmpd="sng">
              <a:solidFill>
                <a:srgbClr val="000000"/>
              </a:solidFill>
              <a:headEnd type="non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6" name="Arc 45"/>
            <p:cNvSpPr/>
            <p:nvPr/>
          </p:nvSpPr>
          <p:spPr>
            <a:xfrm>
              <a:off x="2126198" y="1569444"/>
              <a:ext cx="4989163" cy="4565946"/>
            </a:xfrm>
            <a:prstGeom prst="arc">
              <a:avLst>
                <a:gd name="adj1" fmla="val 8544970"/>
                <a:gd name="adj2" fmla="val 13101217"/>
              </a:avLst>
            </a:prstGeom>
            <a:ln w="38100" cmpd="sng">
              <a:solidFill>
                <a:srgbClr val="000000"/>
              </a:solidFill>
              <a:headEnd type="non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5" name="TextBox 24"/>
          <p:cNvSpPr txBox="1"/>
          <p:nvPr/>
        </p:nvSpPr>
        <p:spPr>
          <a:xfrm>
            <a:off x="508000" y="6186513"/>
            <a:ext cx="820891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IN" sz="800" i="1" dirty="0" smtClean="0"/>
              <a:t>Source</a:t>
            </a:r>
            <a:r>
              <a:rPr lang="en-IN" sz="800" dirty="0" smtClean="0"/>
              <a:t>: From Slack N. (2017) The Operations Advantage, London: Kogan Page. (Reproduced by permission.)</a:t>
            </a:r>
            <a:endParaRPr lang="en-IN" sz="800" dirty="0"/>
          </a:p>
        </p:txBody>
      </p:sp>
    </p:spTree>
    <p:extLst>
      <p:ext uri="{BB962C8B-B14F-4D97-AF65-F5344CB8AC3E}">
        <p14:creationId xmlns="" xmlns:p14="http://schemas.microsoft.com/office/powerpoint/2010/main" val="4039359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ChangeArrowheads="1"/>
          </p:cNvSpPr>
          <p:nvPr/>
        </p:nvSpPr>
        <p:spPr bwMode="auto">
          <a:xfrm>
            <a:off x="319088" y="1981200"/>
            <a:ext cx="9240837" cy="3392488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noFill/>
            <a:miter lim="800000"/>
            <a:headEnd type="none" w="med" len="lg"/>
            <a:tailEnd type="none" w="sm" len="med"/>
          </a:ln>
          <a:effectLst/>
        </p:spPr>
        <p:txBody>
          <a:bodyPr wrap="none" anchor="ctr"/>
          <a:lstStyle/>
          <a:p>
            <a:endParaRPr lang="en-GB" b="1" dirty="0"/>
          </a:p>
        </p:txBody>
      </p:sp>
      <p:sp>
        <p:nvSpPr>
          <p:cNvPr id="62467" name="Text Box 3"/>
          <p:cNvSpPr txBox="1">
            <a:spLocks noChangeArrowheads="1"/>
          </p:cNvSpPr>
          <p:nvPr/>
        </p:nvSpPr>
        <p:spPr bwMode="auto">
          <a:xfrm>
            <a:off x="412751" y="1224880"/>
            <a:ext cx="6107113" cy="584776"/>
          </a:xfrm>
          <a:prstGeom prst="rect">
            <a:avLst/>
          </a:prstGeom>
          <a:noFill/>
          <a:ln w="12700">
            <a:noFill/>
            <a:miter lim="800000"/>
            <a:headEnd/>
            <a:tailEnd type="none" w="med" len="lg"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sz="3200" b="1" i="1" dirty="0" smtClean="0"/>
              <a:t>Operations strategy…</a:t>
            </a:r>
            <a:endParaRPr lang="en-US" sz="3200" b="1" i="1" dirty="0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247652" y="2048608"/>
            <a:ext cx="9167812" cy="3268587"/>
          </a:xfrm>
          <a:prstGeom prst="rect">
            <a:avLst/>
          </a:prstGeom>
          <a:noFill/>
          <a:ln w="12700">
            <a:noFill/>
            <a:miter lim="800000"/>
            <a:headEnd/>
            <a:tailEnd type="none" w="med" len="lg"/>
          </a:ln>
          <a:effectLst/>
        </p:spPr>
        <p:txBody>
          <a:bodyPr>
            <a:spAutoFit/>
          </a:bodyPr>
          <a:lstStyle/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en-US" sz="3200" i="1" dirty="0" smtClean="0"/>
              <a:t>‘… the decisions </a:t>
            </a:r>
            <a:r>
              <a:rPr lang="en-US" sz="3200" i="1" dirty="0"/>
              <a:t>which shape the long-term capabilities of</a:t>
            </a:r>
            <a:r>
              <a:rPr lang="en-GB" sz="3200" i="1" dirty="0"/>
              <a:t> the company’s</a:t>
            </a:r>
            <a:r>
              <a:rPr lang="en-US" sz="3200" i="1" dirty="0"/>
              <a:t> operation</a:t>
            </a:r>
            <a:r>
              <a:rPr lang="en-GB" sz="3200" i="1" dirty="0"/>
              <a:t>s</a:t>
            </a:r>
            <a:r>
              <a:rPr lang="en-US" sz="3200" i="1" dirty="0"/>
              <a:t> and their contribution to overall strategy through the on-going reconciliation of market requirements and operations resources </a:t>
            </a:r>
            <a:r>
              <a:rPr lang="en-GB" sz="3200" i="1" dirty="0" smtClean="0"/>
              <a:t>…</a:t>
            </a:r>
            <a:r>
              <a:rPr lang="en-US" sz="3200" i="1" dirty="0" smtClean="0"/>
              <a:t>’</a:t>
            </a:r>
            <a:endParaRPr lang="en-US" sz="32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8398" name="Group 94"/>
          <p:cNvGrpSpPr>
            <a:grpSpLocks/>
          </p:cNvGrpSpPr>
          <p:nvPr/>
        </p:nvGrpSpPr>
        <p:grpSpPr bwMode="auto">
          <a:xfrm>
            <a:off x="1495426" y="1307958"/>
            <a:ext cx="5040313" cy="720725"/>
            <a:chOff x="942" y="618"/>
            <a:chExt cx="3175" cy="454"/>
          </a:xfrm>
        </p:grpSpPr>
        <p:sp>
          <p:nvSpPr>
            <p:cNvPr id="98351" name="Rectangle 47"/>
            <p:cNvSpPr>
              <a:spLocks noChangeArrowheads="1"/>
            </p:cNvSpPr>
            <p:nvPr/>
          </p:nvSpPr>
          <p:spPr bwMode="auto">
            <a:xfrm>
              <a:off x="2113" y="618"/>
              <a:ext cx="898" cy="454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chemeClr val="tx1"/>
              </a:solidFill>
              <a:miter lim="800000"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grpSp>
          <p:nvGrpSpPr>
            <p:cNvPr id="98363" name="Group 59"/>
            <p:cNvGrpSpPr>
              <a:grpSpLocks/>
            </p:cNvGrpSpPr>
            <p:nvPr/>
          </p:nvGrpSpPr>
          <p:grpSpPr bwMode="auto">
            <a:xfrm>
              <a:off x="942" y="618"/>
              <a:ext cx="952" cy="454"/>
              <a:chOff x="624" y="1035"/>
              <a:chExt cx="952" cy="454"/>
            </a:xfrm>
          </p:grpSpPr>
          <p:sp>
            <p:nvSpPr>
              <p:cNvPr id="98350" name="Rectangle 46"/>
              <p:cNvSpPr>
                <a:spLocks noChangeArrowheads="1"/>
              </p:cNvSpPr>
              <p:nvPr/>
            </p:nvSpPr>
            <p:spPr bwMode="auto">
              <a:xfrm>
                <a:off x="633" y="1035"/>
                <a:ext cx="898" cy="454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 w="9525">
                <a:solidFill>
                  <a:schemeClr val="tx1"/>
                </a:solidFill>
                <a:miter lim="800000"/>
                <a:headEnd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  <p:grpSp>
            <p:nvGrpSpPr>
              <p:cNvPr id="98311" name="Group 7"/>
              <p:cNvGrpSpPr>
                <a:grpSpLocks/>
              </p:cNvGrpSpPr>
              <p:nvPr/>
            </p:nvGrpSpPr>
            <p:grpSpPr bwMode="auto">
              <a:xfrm>
                <a:off x="624" y="1035"/>
                <a:ext cx="952" cy="405"/>
                <a:chOff x="751" y="1108"/>
                <a:chExt cx="952" cy="405"/>
              </a:xfrm>
            </p:grpSpPr>
            <p:sp>
              <p:nvSpPr>
                <p:cNvPr id="98308" name="Text Box 4"/>
                <p:cNvSpPr txBox="1">
                  <a:spLocks noChangeArrowheads="1"/>
                </p:cNvSpPr>
                <p:nvPr/>
              </p:nvSpPr>
              <p:spPr bwMode="auto">
                <a:xfrm>
                  <a:off x="923" y="1108"/>
                  <a:ext cx="544" cy="23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 type="none" w="sm" len="med"/>
                </a:ln>
                <a:effectLst/>
              </p:spPr>
              <p:txBody>
                <a:bodyPr>
                  <a:spAutoFit/>
                </a:bodyPr>
                <a:lstStyle/>
                <a:p>
                  <a:pPr>
                    <a:spcBef>
                      <a:spcPct val="50000"/>
                    </a:spcBef>
                  </a:pPr>
                  <a:r>
                    <a:rPr lang="en-GB" dirty="0"/>
                    <a:t>Profit</a:t>
                  </a:r>
                  <a:endParaRPr lang="en-US" dirty="0"/>
                </a:p>
              </p:txBody>
            </p:sp>
            <p:sp>
              <p:nvSpPr>
                <p:cNvPr id="98309" name="Text Box 5"/>
                <p:cNvSpPr txBox="1">
                  <a:spLocks noChangeArrowheads="1"/>
                </p:cNvSpPr>
                <p:nvPr/>
              </p:nvSpPr>
              <p:spPr bwMode="auto">
                <a:xfrm>
                  <a:off x="751" y="1280"/>
                  <a:ext cx="952" cy="23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 type="none" w="sm" len="med"/>
                </a:ln>
                <a:effectLst/>
              </p:spPr>
              <p:txBody>
                <a:bodyPr>
                  <a:spAutoFit/>
                </a:bodyPr>
                <a:lstStyle/>
                <a:p>
                  <a:pPr>
                    <a:spcBef>
                      <a:spcPct val="50000"/>
                    </a:spcBef>
                  </a:pPr>
                  <a:r>
                    <a:rPr lang="en-GB" dirty="0"/>
                    <a:t>Total assets</a:t>
                  </a:r>
                  <a:endParaRPr lang="en-US" dirty="0"/>
                </a:p>
              </p:txBody>
            </p:sp>
            <p:sp>
              <p:nvSpPr>
                <p:cNvPr id="98310" name="Line 6"/>
                <p:cNvSpPr>
                  <a:spLocks noChangeShapeType="1"/>
                </p:cNvSpPr>
                <p:nvPr/>
              </p:nvSpPr>
              <p:spPr bwMode="auto">
                <a:xfrm>
                  <a:off x="851" y="1307"/>
                  <a:ext cx="771" cy="9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none" w="sm" len="med"/>
                </a:ln>
                <a:effectLst/>
              </p:spPr>
              <p:txBody>
                <a:bodyPr wrap="none" anchor="ctr"/>
                <a:lstStyle/>
                <a:p>
                  <a:endParaRPr lang="en-GB" dirty="0"/>
                </a:p>
              </p:txBody>
            </p:sp>
          </p:grpSp>
        </p:grpSp>
        <p:grpSp>
          <p:nvGrpSpPr>
            <p:cNvPr id="98316" name="Group 12"/>
            <p:cNvGrpSpPr>
              <a:grpSpLocks/>
            </p:cNvGrpSpPr>
            <p:nvPr/>
          </p:nvGrpSpPr>
          <p:grpSpPr bwMode="auto">
            <a:xfrm>
              <a:off x="2077" y="618"/>
              <a:ext cx="952" cy="405"/>
              <a:chOff x="1804" y="1108"/>
              <a:chExt cx="952" cy="405"/>
            </a:xfrm>
          </p:grpSpPr>
          <p:sp>
            <p:nvSpPr>
              <p:cNvPr id="98313" name="Text Box 9"/>
              <p:cNvSpPr txBox="1">
                <a:spLocks noChangeArrowheads="1"/>
              </p:cNvSpPr>
              <p:nvPr/>
            </p:nvSpPr>
            <p:spPr bwMode="auto">
              <a:xfrm>
                <a:off x="1949" y="1108"/>
                <a:ext cx="689" cy="23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 type="none" w="sm" len="med"/>
              </a:ln>
              <a:effectLst/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dirty="0"/>
                  <a:t>Output</a:t>
                </a:r>
                <a:endParaRPr lang="en-US" dirty="0"/>
              </a:p>
            </p:txBody>
          </p:sp>
          <p:sp>
            <p:nvSpPr>
              <p:cNvPr id="98314" name="Text Box 10"/>
              <p:cNvSpPr txBox="1">
                <a:spLocks noChangeArrowheads="1"/>
              </p:cNvSpPr>
              <p:nvPr/>
            </p:nvSpPr>
            <p:spPr bwMode="auto">
              <a:xfrm>
                <a:off x="1804" y="1280"/>
                <a:ext cx="952" cy="23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 type="none" w="sm" len="med"/>
              </a:ln>
              <a:effectLst/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dirty="0"/>
                  <a:t>Total assets</a:t>
                </a:r>
                <a:endParaRPr lang="en-US" dirty="0"/>
              </a:p>
            </p:txBody>
          </p:sp>
          <p:sp>
            <p:nvSpPr>
              <p:cNvPr id="98315" name="Line 11"/>
              <p:cNvSpPr>
                <a:spLocks noChangeShapeType="1"/>
              </p:cNvSpPr>
              <p:nvPr/>
            </p:nvSpPr>
            <p:spPr bwMode="auto">
              <a:xfrm>
                <a:off x="1904" y="1307"/>
                <a:ext cx="771" cy="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</p:grpSp>
        <p:grpSp>
          <p:nvGrpSpPr>
            <p:cNvPr id="98361" name="Group 57"/>
            <p:cNvGrpSpPr>
              <a:grpSpLocks/>
            </p:cNvGrpSpPr>
            <p:nvPr/>
          </p:nvGrpSpPr>
          <p:grpSpPr bwMode="auto">
            <a:xfrm>
              <a:off x="3219" y="618"/>
              <a:ext cx="898" cy="454"/>
              <a:chOff x="2901" y="1035"/>
              <a:chExt cx="898" cy="454"/>
            </a:xfrm>
          </p:grpSpPr>
          <p:sp>
            <p:nvSpPr>
              <p:cNvPr id="98352" name="Rectangle 48"/>
              <p:cNvSpPr>
                <a:spLocks noChangeArrowheads="1"/>
              </p:cNvSpPr>
              <p:nvPr/>
            </p:nvSpPr>
            <p:spPr bwMode="auto">
              <a:xfrm>
                <a:off x="2901" y="1035"/>
                <a:ext cx="898" cy="454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 w="9525">
                <a:solidFill>
                  <a:schemeClr val="tx1"/>
                </a:solidFill>
                <a:miter lim="800000"/>
                <a:headEnd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98318" name="Text Box 14"/>
              <p:cNvSpPr txBox="1">
                <a:spLocks noChangeArrowheads="1"/>
              </p:cNvSpPr>
              <p:nvPr/>
            </p:nvSpPr>
            <p:spPr bwMode="auto">
              <a:xfrm>
                <a:off x="2991" y="1035"/>
                <a:ext cx="689" cy="23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 type="none" w="sm" len="med"/>
              </a:ln>
              <a:effectLst/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dirty="0"/>
                  <a:t>Profit</a:t>
                </a:r>
                <a:endParaRPr lang="en-US" dirty="0"/>
              </a:p>
            </p:txBody>
          </p:sp>
          <p:sp>
            <p:nvSpPr>
              <p:cNvPr id="98319" name="Text Box 15"/>
              <p:cNvSpPr txBox="1">
                <a:spLocks noChangeArrowheads="1"/>
              </p:cNvSpPr>
              <p:nvPr/>
            </p:nvSpPr>
            <p:spPr bwMode="auto">
              <a:xfrm>
                <a:off x="2974" y="1207"/>
                <a:ext cx="725" cy="23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 type="none" w="sm" len="med"/>
              </a:ln>
              <a:effectLst/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dirty="0"/>
                  <a:t>Output</a:t>
                </a:r>
                <a:endParaRPr lang="en-US" dirty="0"/>
              </a:p>
            </p:txBody>
          </p:sp>
          <p:sp>
            <p:nvSpPr>
              <p:cNvPr id="98320" name="Line 16"/>
              <p:cNvSpPr>
                <a:spLocks noChangeShapeType="1"/>
              </p:cNvSpPr>
              <p:nvPr/>
            </p:nvSpPr>
            <p:spPr bwMode="auto">
              <a:xfrm>
                <a:off x="3106" y="1234"/>
                <a:ext cx="476" cy="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</p:grpSp>
        <p:sp>
          <p:nvSpPr>
            <p:cNvPr id="98377" name="Text Box 73"/>
            <p:cNvSpPr txBox="1">
              <a:spLocks noChangeArrowheads="1"/>
            </p:cNvSpPr>
            <p:nvPr/>
          </p:nvSpPr>
          <p:spPr bwMode="auto">
            <a:xfrm>
              <a:off x="1868" y="709"/>
              <a:ext cx="181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000" dirty="0"/>
                <a:t>=</a:t>
              </a:r>
              <a:endParaRPr lang="en-US" sz="2000" dirty="0"/>
            </a:p>
          </p:txBody>
        </p:sp>
        <p:sp>
          <p:nvSpPr>
            <p:cNvPr id="98378" name="Text Box 74"/>
            <p:cNvSpPr txBox="1">
              <a:spLocks noChangeArrowheads="1"/>
            </p:cNvSpPr>
            <p:nvPr/>
          </p:nvSpPr>
          <p:spPr bwMode="auto">
            <a:xfrm>
              <a:off x="3014" y="709"/>
              <a:ext cx="181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000" dirty="0" smtClean="0">
                  <a:latin typeface="Times New Roman"/>
                  <a:cs typeface="Times New Roman"/>
                </a:rPr>
                <a:t>×</a:t>
              </a:r>
              <a:endParaRPr lang="en-US" sz="2000" dirty="0"/>
            </a:p>
          </p:txBody>
        </p:sp>
      </p:grpSp>
      <p:sp>
        <p:nvSpPr>
          <p:cNvPr id="98388" name="Text Box 84"/>
          <p:cNvSpPr txBox="1">
            <a:spLocks noChangeArrowheads="1"/>
          </p:cNvSpPr>
          <p:nvPr/>
        </p:nvSpPr>
        <p:spPr bwMode="auto">
          <a:xfrm>
            <a:off x="0" y="79587"/>
            <a:ext cx="9902825" cy="89255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600" b="1" dirty="0"/>
              <a:t>Decomposing the ratio profit/total assets to derive </a:t>
            </a:r>
            <a:r>
              <a:rPr lang="en-GB" sz="2600" b="1" dirty="0" smtClean="0"/>
              <a:t/>
            </a:r>
            <a:br>
              <a:rPr lang="en-GB" sz="2600" b="1" dirty="0" smtClean="0"/>
            </a:br>
            <a:r>
              <a:rPr lang="en-GB" sz="2600" b="1" dirty="0" smtClean="0"/>
              <a:t>the four </a:t>
            </a:r>
            <a:r>
              <a:rPr lang="en-GB" sz="2600" b="1" dirty="0"/>
              <a:t>strategic decision areas of </a:t>
            </a:r>
            <a:r>
              <a:rPr lang="en-GB" sz="2600" b="1" dirty="0" smtClean="0"/>
              <a:t>operations </a:t>
            </a:r>
            <a:r>
              <a:rPr lang="en-GB" sz="2600" b="1" dirty="0"/>
              <a:t>strategy</a:t>
            </a:r>
            <a:endParaRPr lang="en-US" sz="2600" b="1" dirty="0"/>
          </a:p>
        </p:txBody>
      </p:sp>
      <p:grpSp>
        <p:nvGrpSpPr>
          <p:cNvPr id="98402" name="Group 98"/>
          <p:cNvGrpSpPr>
            <a:grpSpLocks/>
          </p:cNvGrpSpPr>
          <p:nvPr/>
        </p:nvGrpSpPr>
        <p:grpSpPr bwMode="auto">
          <a:xfrm>
            <a:off x="701676" y="2084245"/>
            <a:ext cx="6626225" cy="3119438"/>
            <a:chOff x="442" y="1107"/>
            <a:chExt cx="4174" cy="1965"/>
          </a:xfrm>
        </p:grpSpPr>
        <p:sp>
          <p:nvSpPr>
            <p:cNvPr id="98375" name="Rectangle 71"/>
            <p:cNvSpPr>
              <a:spLocks noChangeArrowheads="1"/>
            </p:cNvSpPr>
            <p:nvPr/>
          </p:nvSpPr>
          <p:spPr bwMode="auto">
            <a:xfrm>
              <a:off x="443" y="2255"/>
              <a:ext cx="4173" cy="81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chemeClr val="tx1"/>
              </a:solidFill>
              <a:miter lim="800000"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8322" name="Text Box 18"/>
            <p:cNvSpPr txBox="1">
              <a:spLocks noChangeArrowheads="1"/>
            </p:cNvSpPr>
            <p:nvPr/>
          </p:nvSpPr>
          <p:spPr bwMode="auto">
            <a:xfrm>
              <a:off x="587" y="2241"/>
              <a:ext cx="689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dirty="0"/>
                <a:t>Output</a:t>
              </a:r>
              <a:endParaRPr lang="en-US" dirty="0"/>
            </a:p>
          </p:txBody>
        </p:sp>
        <p:sp>
          <p:nvSpPr>
            <p:cNvPr id="98323" name="Text Box 19"/>
            <p:cNvSpPr txBox="1">
              <a:spLocks noChangeArrowheads="1"/>
            </p:cNvSpPr>
            <p:nvPr/>
          </p:nvSpPr>
          <p:spPr bwMode="auto">
            <a:xfrm>
              <a:off x="442" y="2413"/>
              <a:ext cx="952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dirty="0"/>
                <a:t>Total assets</a:t>
              </a:r>
              <a:endParaRPr lang="en-US" dirty="0"/>
            </a:p>
          </p:txBody>
        </p:sp>
        <p:sp>
          <p:nvSpPr>
            <p:cNvPr id="98324" name="Line 20"/>
            <p:cNvSpPr>
              <a:spLocks noChangeShapeType="1"/>
            </p:cNvSpPr>
            <p:nvPr/>
          </p:nvSpPr>
          <p:spPr bwMode="auto">
            <a:xfrm>
              <a:off x="542" y="2440"/>
              <a:ext cx="771" cy="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8326" name="Text Box 22"/>
            <p:cNvSpPr txBox="1">
              <a:spLocks noChangeArrowheads="1"/>
            </p:cNvSpPr>
            <p:nvPr/>
          </p:nvSpPr>
          <p:spPr bwMode="auto">
            <a:xfrm>
              <a:off x="1577" y="2244"/>
              <a:ext cx="689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dirty="0"/>
                <a:t>Output</a:t>
              </a:r>
              <a:endParaRPr lang="en-US" dirty="0"/>
            </a:p>
          </p:txBody>
        </p:sp>
        <p:sp>
          <p:nvSpPr>
            <p:cNvPr id="98327" name="Text Box 23"/>
            <p:cNvSpPr txBox="1">
              <a:spLocks noChangeArrowheads="1"/>
            </p:cNvSpPr>
            <p:nvPr/>
          </p:nvSpPr>
          <p:spPr bwMode="auto">
            <a:xfrm>
              <a:off x="1432" y="2416"/>
              <a:ext cx="952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dirty="0"/>
                <a:t>Capacity</a:t>
              </a:r>
              <a:endParaRPr lang="en-US" dirty="0"/>
            </a:p>
          </p:txBody>
        </p:sp>
        <p:sp>
          <p:nvSpPr>
            <p:cNvPr id="98328" name="Line 24"/>
            <p:cNvSpPr>
              <a:spLocks noChangeShapeType="1"/>
            </p:cNvSpPr>
            <p:nvPr/>
          </p:nvSpPr>
          <p:spPr bwMode="auto">
            <a:xfrm>
              <a:off x="1640" y="2443"/>
              <a:ext cx="567" cy="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8330" name="Text Box 26"/>
            <p:cNvSpPr txBox="1">
              <a:spLocks noChangeArrowheads="1"/>
            </p:cNvSpPr>
            <p:nvPr/>
          </p:nvSpPr>
          <p:spPr bwMode="auto">
            <a:xfrm>
              <a:off x="2402" y="2244"/>
              <a:ext cx="1034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dirty="0"/>
                <a:t>Fixed assets</a:t>
              </a:r>
              <a:endParaRPr lang="en-US" dirty="0"/>
            </a:p>
          </p:txBody>
        </p:sp>
        <p:sp>
          <p:nvSpPr>
            <p:cNvPr id="98331" name="Text Box 27"/>
            <p:cNvSpPr txBox="1">
              <a:spLocks noChangeArrowheads="1"/>
            </p:cNvSpPr>
            <p:nvPr/>
          </p:nvSpPr>
          <p:spPr bwMode="auto">
            <a:xfrm>
              <a:off x="2429" y="2416"/>
              <a:ext cx="952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dirty="0"/>
                <a:t>Total assets</a:t>
              </a:r>
              <a:endParaRPr lang="en-US" dirty="0"/>
            </a:p>
          </p:txBody>
        </p:sp>
        <p:sp>
          <p:nvSpPr>
            <p:cNvPr id="98332" name="Line 28"/>
            <p:cNvSpPr>
              <a:spLocks noChangeShapeType="1"/>
            </p:cNvSpPr>
            <p:nvPr/>
          </p:nvSpPr>
          <p:spPr bwMode="auto">
            <a:xfrm>
              <a:off x="2520" y="2443"/>
              <a:ext cx="771" cy="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grpSp>
          <p:nvGrpSpPr>
            <p:cNvPr id="98401" name="Group 97"/>
            <p:cNvGrpSpPr>
              <a:grpSpLocks/>
            </p:cNvGrpSpPr>
            <p:nvPr/>
          </p:nvGrpSpPr>
          <p:grpSpPr bwMode="auto">
            <a:xfrm>
              <a:off x="3463" y="2244"/>
              <a:ext cx="1034" cy="405"/>
              <a:chOff x="3463" y="2244"/>
              <a:chExt cx="1034" cy="405"/>
            </a:xfrm>
          </p:grpSpPr>
          <p:sp>
            <p:nvSpPr>
              <p:cNvPr id="98335" name="Text Box 31"/>
              <p:cNvSpPr txBox="1">
                <a:spLocks noChangeArrowheads="1"/>
              </p:cNvSpPr>
              <p:nvPr/>
            </p:nvSpPr>
            <p:spPr bwMode="auto">
              <a:xfrm>
                <a:off x="3463" y="2244"/>
                <a:ext cx="1034" cy="23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 type="none" w="sm" len="med"/>
              </a:ln>
              <a:effectLst/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dirty="0"/>
                  <a:t>Capacity</a:t>
                </a:r>
                <a:endParaRPr lang="en-US" dirty="0"/>
              </a:p>
            </p:txBody>
          </p:sp>
          <p:sp>
            <p:nvSpPr>
              <p:cNvPr id="98336" name="Text Box 32"/>
              <p:cNvSpPr txBox="1">
                <a:spLocks noChangeArrowheads="1"/>
              </p:cNvSpPr>
              <p:nvPr/>
            </p:nvSpPr>
            <p:spPr bwMode="auto">
              <a:xfrm>
                <a:off x="3490" y="2416"/>
                <a:ext cx="952" cy="23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 type="none" w="sm" len="med"/>
              </a:ln>
              <a:effectLst/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dirty="0"/>
                  <a:t>Fixed assets</a:t>
                </a:r>
                <a:endParaRPr lang="en-US" dirty="0"/>
              </a:p>
            </p:txBody>
          </p:sp>
          <p:sp>
            <p:nvSpPr>
              <p:cNvPr id="98337" name="Line 33"/>
              <p:cNvSpPr>
                <a:spLocks noChangeShapeType="1"/>
              </p:cNvSpPr>
              <p:nvPr/>
            </p:nvSpPr>
            <p:spPr bwMode="auto">
              <a:xfrm>
                <a:off x="3581" y="2443"/>
                <a:ext cx="771" cy="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</p:grpSp>
        <p:sp>
          <p:nvSpPr>
            <p:cNvPr id="98369" name="Text Box 65"/>
            <p:cNvSpPr txBox="1">
              <a:spLocks noChangeArrowheads="1"/>
            </p:cNvSpPr>
            <p:nvPr/>
          </p:nvSpPr>
          <p:spPr bwMode="auto">
            <a:xfrm>
              <a:off x="1495" y="2693"/>
              <a:ext cx="816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dirty="0" smtClean="0"/>
                <a:t>Utilisation</a:t>
              </a:r>
              <a:endParaRPr lang="en-US" dirty="0"/>
            </a:p>
          </p:txBody>
        </p:sp>
        <p:sp>
          <p:nvSpPr>
            <p:cNvPr id="98370" name="Text Box 66"/>
            <p:cNvSpPr txBox="1">
              <a:spLocks noChangeArrowheads="1"/>
            </p:cNvSpPr>
            <p:nvPr/>
          </p:nvSpPr>
          <p:spPr bwMode="auto">
            <a:xfrm>
              <a:off x="2393" y="2702"/>
              <a:ext cx="1134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dirty="0"/>
                <a:t>Working capital</a:t>
              </a:r>
              <a:endParaRPr lang="en-US" dirty="0"/>
            </a:p>
          </p:txBody>
        </p:sp>
        <p:sp>
          <p:nvSpPr>
            <p:cNvPr id="98371" name="Text Box 67"/>
            <p:cNvSpPr txBox="1">
              <a:spLocks noChangeArrowheads="1"/>
            </p:cNvSpPr>
            <p:nvPr/>
          </p:nvSpPr>
          <p:spPr bwMode="auto">
            <a:xfrm>
              <a:off x="3437" y="2729"/>
              <a:ext cx="1134" cy="3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0000"/>
                </a:lnSpc>
                <a:spcBef>
                  <a:spcPct val="50000"/>
                </a:spcBef>
              </a:pPr>
              <a:r>
                <a:rPr lang="en-GB" dirty="0"/>
                <a:t>Productivity of fixed assets</a:t>
              </a:r>
              <a:endParaRPr lang="en-US" dirty="0"/>
            </a:p>
          </p:txBody>
        </p:sp>
        <p:sp>
          <p:nvSpPr>
            <p:cNvPr id="98376" name="AutoShape 72"/>
            <p:cNvSpPr>
              <a:spLocks noChangeArrowheads="1"/>
            </p:cNvSpPr>
            <p:nvPr/>
          </p:nvSpPr>
          <p:spPr bwMode="auto">
            <a:xfrm rot="973111">
              <a:off x="2302" y="1107"/>
              <a:ext cx="227" cy="1142"/>
            </a:xfrm>
            <a:prstGeom prst="downArrow">
              <a:avLst>
                <a:gd name="adj1" fmla="val 65111"/>
                <a:gd name="adj2" fmla="val 72691"/>
              </a:avLst>
            </a:prstGeom>
            <a:solidFill>
              <a:srgbClr val="FFC000"/>
            </a:solidFill>
            <a:ln w="9525">
              <a:solidFill>
                <a:schemeClr val="tx1"/>
              </a:solidFill>
              <a:miter lim="800000"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8384" name="Text Box 80"/>
            <p:cNvSpPr txBox="1">
              <a:spLocks noChangeArrowheads="1"/>
            </p:cNvSpPr>
            <p:nvPr/>
          </p:nvSpPr>
          <p:spPr bwMode="auto">
            <a:xfrm>
              <a:off x="1349" y="2333"/>
              <a:ext cx="182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dirty="0"/>
                <a:t>=</a:t>
              </a:r>
              <a:endParaRPr lang="en-US" dirty="0"/>
            </a:p>
          </p:txBody>
        </p:sp>
        <p:sp>
          <p:nvSpPr>
            <p:cNvPr id="98385" name="Text Box 81"/>
            <p:cNvSpPr txBox="1">
              <a:spLocks noChangeArrowheads="1"/>
            </p:cNvSpPr>
            <p:nvPr/>
          </p:nvSpPr>
          <p:spPr bwMode="auto">
            <a:xfrm>
              <a:off x="2248" y="2337"/>
              <a:ext cx="182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dirty="0" smtClean="0">
                  <a:latin typeface="Times New Roman"/>
                  <a:cs typeface="Times New Roman"/>
                </a:rPr>
                <a:t>×</a:t>
              </a:r>
              <a:endParaRPr lang="en-US" dirty="0"/>
            </a:p>
          </p:txBody>
        </p:sp>
        <p:sp>
          <p:nvSpPr>
            <p:cNvPr id="98386" name="Text Box 82"/>
            <p:cNvSpPr txBox="1">
              <a:spLocks noChangeArrowheads="1"/>
            </p:cNvSpPr>
            <p:nvPr/>
          </p:nvSpPr>
          <p:spPr bwMode="auto">
            <a:xfrm>
              <a:off x="3309" y="2341"/>
              <a:ext cx="182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dirty="0" smtClean="0">
                  <a:latin typeface="Times New Roman"/>
                  <a:cs typeface="Times New Roman"/>
                </a:rPr>
                <a:t>×</a:t>
              </a:r>
              <a:endParaRPr lang="en-US" dirty="0"/>
            </a:p>
          </p:txBody>
        </p:sp>
      </p:grpSp>
      <p:grpSp>
        <p:nvGrpSpPr>
          <p:cNvPr id="98403" name="Group 99"/>
          <p:cNvGrpSpPr>
            <a:grpSpLocks/>
          </p:cNvGrpSpPr>
          <p:nvPr/>
        </p:nvGrpSpPr>
        <p:grpSpPr bwMode="auto">
          <a:xfrm>
            <a:off x="198440" y="3871770"/>
            <a:ext cx="8726487" cy="2316162"/>
            <a:chOff x="125" y="2233"/>
            <a:chExt cx="5497" cy="1459"/>
          </a:xfrm>
        </p:grpSpPr>
        <p:sp>
          <p:nvSpPr>
            <p:cNvPr id="98391" name="Rectangle 87"/>
            <p:cNvSpPr>
              <a:spLocks noChangeArrowheads="1"/>
            </p:cNvSpPr>
            <p:nvPr/>
          </p:nvSpPr>
          <p:spPr bwMode="auto">
            <a:xfrm>
              <a:off x="261" y="3329"/>
              <a:ext cx="5361" cy="363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chemeClr val="tx1"/>
              </a:solidFill>
              <a:miter lim="800000"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8354" name="Text Box 50"/>
            <p:cNvSpPr txBox="1">
              <a:spLocks noChangeArrowheads="1"/>
            </p:cNvSpPr>
            <p:nvPr/>
          </p:nvSpPr>
          <p:spPr bwMode="auto">
            <a:xfrm>
              <a:off x="125" y="3348"/>
              <a:ext cx="1542" cy="3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0000"/>
                </a:lnSpc>
                <a:spcBef>
                  <a:spcPct val="50000"/>
                </a:spcBef>
              </a:pPr>
              <a:r>
                <a:rPr lang="en-GB" dirty="0"/>
                <a:t>Operations strategy decision areas</a:t>
              </a:r>
              <a:endParaRPr lang="en-US" dirty="0"/>
            </a:p>
          </p:txBody>
        </p:sp>
        <p:sp>
          <p:nvSpPr>
            <p:cNvPr id="98355" name="Text Box 51"/>
            <p:cNvSpPr txBox="1">
              <a:spLocks noChangeArrowheads="1"/>
            </p:cNvSpPr>
            <p:nvPr/>
          </p:nvSpPr>
          <p:spPr bwMode="auto">
            <a:xfrm>
              <a:off x="1476" y="3339"/>
              <a:ext cx="907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dirty="0"/>
                <a:t>Capacity</a:t>
              </a:r>
              <a:endParaRPr lang="en-US" dirty="0"/>
            </a:p>
          </p:txBody>
        </p:sp>
        <p:sp>
          <p:nvSpPr>
            <p:cNvPr id="98356" name="Text Box 52"/>
            <p:cNvSpPr txBox="1">
              <a:spLocks noChangeArrowheads="1"/>
            </p:cNvSpPr>
            <p:nvPr/>
          </p:nvSpPr>
          <p:spPr bwMode="auto">
            <a:xfrm>
              <a:off x="2530" y="3339"/>
              <a:ext cx="907" cy="3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0000"/>
                </a:lnSpc>
                <a:spcBef>
                  <a:spcPct val="50000"/>
                </a:spcBef>
              </a:pPr>
              <a:r>
                <a:rPr lang="en-GB" dirty="0"/>
                <a:t>Supply network</a:t>
              </a:r>
              <a:endParaRPr lang="en-US" dirty="0"/>
            </a:p>
          </p:txBody>
        </p:sp>
        <p:sp>
          <p:nvSpPr>
            <p:cNvPr id="98357" name="Text Box 53"/>
            <p:cNvSpPr txBox="1">
              <a:spLocks noChangeArrowheads="1"/>
            </p:cNvSpPr>
            <p:nvPr/>
          </p:nvSpPr>
          <p:spPr bwMode="auto">
            <a:xfrm>
              <a:off x="3573" y="3339"/>
              <a:ext cx="907" cy="3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0000"/>
                </a:lnSpc>
                <a:spcBef>
                  <a:spcPct val="50000"/>
                </a:spcBef>
              </a:pPr>
              <a:r>
                <a:rPr lang="en-GB" dirty="0"/>
                <a:t>Process technology</a:t>
              </a:r>
              <a:endParaRPr lang="en-US" dirty="0"/>
            </a:p>
          </p:txBody>
        </p:sp>
        <p:sp>
          <p:nvSpPr>
            <p:cNvPr id="98358" name="Text Box 54"/>
            <p:cNvSpPr txBox="1">
              <a:spLocks noChangeArrowheads="1"/>
            </p:cNvSpPr>
            <p:nvPr/>
          </p:nvSpPr>
          <p:spPr bwMode="auto">
            <a:xfrm>
              <a:off x="4389" y="3339"/>
              <a:ext cx="1224" cy="3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80000"/>
                </a:lnSpc>
                <a:spcBef>
                  <a:spcPct val="50000"/>
                </a:spcBef>
              </a:pPr>
              <a:r>
                <a:rPr lang="en-GB" dirty="0"/>
                <a:t>Development and </a:t>
              </a:r>
              <a:r>
                <a:rPr lang="en-GB" dirty="0" smtClean="0"/>
                <a:t>organisation</a:t>
              </a:r>
              <a:endParaRPr lang="en-US" dirty="0"/>
            </a:p>
          </p:txBody>
        </p:sp>
        <p:sp>
          <p:nvSpPr>
            <p:cNvPr id="98390" name="AutoShape 86"/>
            <p:cNvSpPr>
              <a:spLocks noChangeArrowheads="1"/>
            </p:cNvSpPr>
            <p:nvPr/>
          </p:nvSpPr>
          <p:spPr bwMode="auto">
            <a:xfrm>
              <a:off x="4797" y="2233"/>
              <a:ext cx="227" cy="1061"/>
            </a:xfrm>
            <a:prstGeom prst="downArrow">
              <a:avLst>
                <a:gd name="adj1" fmla="val 65111"/>
                <a:gd name="adj2" fmla="val 67535"/>
              </a:avLst>
            </a:prstGeom>
            <a:solidFill>
              <a:srgbClr val="FFC000"/>
            </a:solidFill>
            <a:ln w="9525">
              <a:solidFill>
                <a:schemeClr val="tx1"/>
              </a:solidFill>
              <a:miter lim="800000"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8392" name="AutoShape 88"/>
            <p:cNvSpPr>
              <a:spLocks noChangeArrowheads="1"/>
            </p:cNvSpPr>
            <p:nvPr/>
          </p:nvSpPr>
          <p:spPr bwMode="auto">
            <a:xfrm>
              <a:off x="1817" y="3076"/>
              <a:ext cx="227" cy="245"/>
            </a:xfrm>
            <a:prstGeom prst="downArrow">
              <a:avLst>
                <a:gd name="adj1" fmla="val 48898"/>
                <a:gd name="adj2" fmla="val 40089"/>
              </a:avLst>
            </a:prstGeom>
            <a:solidFill>
              <a:srgbClr val="FFC000"/>
            </a:solidFill>
            <a:ln w="9525">
              <a:solidFill>
                <a:schemeClr val="tx1"/>
              </a:solidFill>
              <a:miter lim="800000"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8396" name="AutoShape 92"/>
            <p:cNvSpPr>
              <a:spLocks noChangeArrowheads="1"/>
            </p:cNvSpPr>
            <p:nvPr/>
          </p:nvSpPr>
          <p:spPr bwMode="auto">
            <a:xfrm>
              <a:off x="2855" y="3075"/>
              <a:ext cx="227" cy="245"/>
            </a:xfrm>
            <a:prstGeom prst="downArrow">
              <a:avLst>
                <a:gd name="adj1" fmla="val 48898"/>
                <a:gd name="adj2" fmla="val 40089"/>
              </a:avLst>
            </a:prstGeom>
            <a:solidFill>
              <a:srgbClr val="FFC000"/>
            </a:solidFill>
            <a:ln w="9525">
              <a:solidFill>
                <a:schemeClr val="tx1"/>
              </a:solidFill>
              <a:miter lim="800000"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98397" name="AutoShape 93"/>
            <p:cNvSpPr>
              <a:spLocks noChangeArrowheads="1"/>
            </p:cNvSpPr>
            <p:nvPr/>
          </p:nvSpPr>
          <p:spPr bwMode="auto">
            <a:xfrm>
              <a:off x="3893" y="3073"/>
              <a:ext cx="227" cy="245"/>
            </a:xfrm>
            <a:prstGeom prst="downArrow">
              <a:avLst>
                <a:gd name="adj1" fmla="val 48898"/>
                <a:gd name="adj2" fmla="val 40089"/>
              </a:avLst>
            </a:prstGeom>
            <a:solidFill>
              <a:srgbClr val="FFC000"/>
            </a:solidFill>
            <a:ln w="9525">
              <a:solidFill>
                <a:schemeClr val="tx1"/>
              </a:solidFill>
              <a:miter lim="800000"/>
              <a:headEnd/>
              <a:tailEnd type="none" w="sm" len="med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</p:grpSp>
      <p:grpSp>
        <p:nvGrpSpPr>
          <p:cNvPr id="78" name="Group 77"/>
          <p:cNvGrpSpPr/>
          <p:nvPr/>
        </p:nvGrpSpPr>
        <p:grpSpPr>
          <a:xfrm>
            <a:off x="5384801" y="2027096"/>
            <a:ext cx="4391025" cy="1743074"/>
            <a:chOff x="5384801" y="1760396"/>
            <a:chExt cx="4391025" cy="1743074"/>
          </a:xfrm>
        </p:grpSpPr>
        <p:grpSp>
          <p:nvGrpSpPr>
            <p:cNvPr id="98399" name="Group 95"/>
            <p:cNvGrpSpPr>
              <a:grpSpLocks/>
            </p:cNvGrpSpPr>
            <p:nvPr/>
          </p:nvGrpSpPr>
          <p:grpSpPr bwMode="auto">
            <a:xfrm>
              <a:off x="5384801" y="1760396"/>
              <a:ext cx="4391025" cy="1743074"/>
              <a:chOff x="3392" y="1071"/>
              <a:chExt cx="2766" cy="1098"/>
            </a:xfrm>
          </p:grpSpPr>
          <p:sp>
            <p:nvSpPr>
              <p:cNvPr id="98374" name="Rectangle 70"/>
              <p:cNvSpPr>
                <a:spLocks noChangeArrowheads="1"/>
              </p:cNvSpPr>
              <p:nvPr/>
            </p:nvSpPr>
            <p:spPr bwMode="auto">
              <a:xfrm>
                <a:off x="3527" y="1298"/>
                <a:ext cx="2495" cy="862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 w="9525">
                <a:solidFill>
                  <a:schemeClr val="tx1"/>
                </a:solidFill>
                <a:miter lim="800000"/>
                <a:headEnd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  <p:grpSp>
            <p:nvGrpSpPr>
              <p:cNvPr id="98359" name="Group 55"/>
              <p:cNvGrpSpPr>
                <a:grpSpLocks/>
              </p:cNvGrpSpPr>
              <p:nvPr/>
            </p:nvGrpSpPr>
            <p:grpSpPr bwMode="auto">
              <a:xfrm>
                <a:off x="3392" y="1300"/>
                <a:ext cx="952" cy="405"/>
                <a:chOff x="3256" y="1576"/>
                <a:chExt cx="952" cy="405"/>
              </a:xfrm>
            </p:grpSpPr>
            <p:sp>
              <p:nvSpPr>
                <p:cNvPr id="98339" name="Text Box 35"/>
                <p:cNvSpPr txBox="1">
                  <a:spLocks noChangeArrowheads="1"/>
                </p:cNvSpPr>
                <p:nvPr/>
              </p:nvSpPr>
              <p:spPr bwMode="auto">
                <a:xfrm>
                  <a:off x="3401" y="1576"/>
                  <a:ext cx="689" cy="23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 type="none" w="sm" len="med"/>
                </a:ln>
                <a:effectLst/>
              </p:spPr>
              <p:txBody>
                <a:bodyPr>
                  <a:spAutoFit/>
                </a:bodyPr>
                <a:lstStyle/>
                <a:p>
                  <a:pPr>
                    <a:spcBef>
                      <a:spcPct val="50000"/>
                    </a:spcBef>
                  </a:pPr>
                  <a:r>
                    <a:rPr lang="en-GB" dirty="0"/>
                    <a:t>Profit</a:t>
                  </a:r>
                  <a:endParaRPr lang="en-US" dirty="0"/>
                </a:p>
              </p:txBody>
            </p:sp>
            <p:sp>
              <p:nvSpPr>
                <p:cNvPr id="98340" name="Text Box 36"/>
                <p:cNvSpPr txBox="1">
                  <a:spLocks noChangeArrowheads="1"/>
                </p:cNvSpPr>
                <p:nvPr/>
              </p:nvSpPr>
              <p:spPr bwMode="auto">
                <a:xfrm>
                  <a:off x="3256" y="1748"/>
                  <a:ext cx="952" cy="23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 type="none" w="sm" len="med"/>
                </a:ln>
                <a:effectLst/>
              </p:spPr>
              <p:txBody>
                <a:bodyPr>
                  <a:spAutoFit/>
                </a:bodyPr>
                <a:lstStyle/>
                <a:p>
                  <a:pPr>
                    <a:spcBef>
                      <a:spcPct val="50000"/>
                    </a:spcBef>
                  </a:pPr>
                  <a:r>
                    <a:rPr lang="en-GB" dirty="0"/>
                    <a:t>Output</a:t>
                  </a:r>
                  <a:endParaRPr lang="en-US" dirty="0"/>
                </a:p>
              </p:txBody>
            </p:sp>
            <p:sp>
              <p:nvSpPr>
                <p:cNvPr id="98341" name="Line 37"/>
                <p:cNvSpPr>
                  <a:spLocks noChangeShapeType="1"/>
                </p:cNvSpPr>
                <p:nvPr/>
              </p:nvSpPr>
              <p:spPr bwMode="auto">
                <a:xfrm flipV="1">
                  <a:off x="3437" y="1797"/>
                  <a:ext cx="544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none" w="sm" len="med"/>
                </a:ln>
                <a:effectLst/>
              </p:spPr>
              <p:txBody>
                <a:bodyPr wrap="none" anchor="ctr"/>
                <a:lstStyle/>
                <a:p>
                  <a:endParaRPr lang="en-GB" dirty="0"/>
                </a:p>
              </p:txBody>
            </p:sp>
          </p:grpSp>
          <p:sp>
            <p:nvSpPr>
              <p:cNvPr id="98343" name="Text Box 39"/>
              <p:cNvSpPr txBox="1">
                <a:spLocks noChangeArrowheads="1"/>
              </p:cNvSpPr>
              <p:nvPr/>
            </p:nvSpPr>
            <p:spPr bwMode="auto">
              <a:xfrm>
                <a:off x="4405" y="1303"/>
                <a:ext cx="722" cy="23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 type="none" w="sm" len="med"/>
              </a:ln>
              <a:effectLst/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dirty="0"/>
                  <a:t>Revenue</a:t>
                </a:r>
                <a:endParaRPr lang="en-US" dirty="0"/>
              </a:p>
            </p:txBody>
          </p:sp>
          <p:sp>
            <p:nvSpPr>
              <p:cNvPr id="98344" name="Text Box 40"/>
              <p:cNvSpPr txBox="1">
                <a:spLocks noChangeArrowheads="1"/>
              </p:cNvSpPr>
              <p:nvPr/>
            </p:nvSpPr>
            <p:spPr bwMode="auto">
              <a:xfrm>
                <a:off x="4253" y="1475"/>
                <a:ext cx="998" cy="23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 type="none" w="sm" len="med"/>
              </a:ln>
              <a:effectLst/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dirty="0" smtClean="0"/>
                  <a:t>Output</a:t>
                </a:r>
                <a:endParaRPr lang="en-US" dirty="0"/>
              </a:p>
            </p:txBody>
          </p:sp>
          <p:sp>
            <p:nvSpPr>
              <p:cNvPr id="98345" name="Line 41"/>
              <p:cNvSpPr>
                <a:spLocks noChangeShapeType="1"/>
              </p:cNvSpPr>
              <p:nvPr/>
            </p:nvSpPr>
            <p:spPr bwMode="auto">
              <a:xfrm flipV="1">
                <a:off x="4479" y="1521"/>
                <a:ext cx="589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  <p:grpSp>
            <p:nvGrpSpPr>
              <p:cNvPr id="98362" name="Group 58"/>
              <p:cNvGrpSpPr>
                <a:grpSpLocks/>
              </p:cNvGrpSpPr>
              <p:nvPr/>
            </p:nvGrpSpPr>
            <p:grpSpPr bwMode="auto">
              <a:xfrm>
                <a:off x="5160" y="1303"/>
                <a:ext cx="998" cy="405"/>
                <a:chOff x="5024" y="1579"/>
                <a:chExt cx="998" cy="405"/>
              </a:xfrm>
            </p:grpSpPr>
            <p:sp>
              <p:nvSpPr>
                <p:cNvPr id="98347" name="Text Box 43"/>
                <p:cNvSpPr txBox="1">
                  <a:spLocks noChangeArrowheads="1"/>
                </p:cNvSpPr>
                <p:nvPr/>
              </p:nvSpPr>
              <p:spPr bwMode="auto">
                <a:xfrm>
                  <a:off x="5176" y="1579"/>
                  <a:ext cx="722" cy="23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 type="none" w="sm" len="med"/>
                </a:ln>
                <a:effectLst/>
              </p:spPr>
              <p:txBody>
                <a:bodyPr>
                  <a:spAutoFit/>
                </a:bodyPr>
                <a:lstStyle/>
                <a:p>
                  <a:pPr>
                    <a:spcBef>
                      <a:spcPct val="50000"/>
                    </a:spcBef>
                  </a:pPr>
                  <a:r>
                    <a:rPr lang="en-GB" dirty="0"/>
                    <a:t>Cost</a:t>
                  </a:r>
                  <a:endParaRPr lang="en-US" dirty="0"/>
                </a:p>
              </p:txBody>
            </p:sp>
            <p:sp>
              <p:nvSpPr>
                <p:cNvPr id="98348" name="Text Box 44"/>
                <p:cNvSpPr txBox="1">
                  <a:spLocks noChangeArrowheads="1"/>
                </p:cNvSpPr>
                <p:nvPr/>
              </p:nvSpPr>
              <p:spPr bwMode="auto">
                <a:xfrm>
                  <a:off x="5024" y="1751"/>
                  <a:ext cx="998" cy="23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 type="none" w="sm" len="med"/>
                </a:ln>
                <a:effectLst/>
              </p:spPr>
              <p:txBody>
                <a:bodyPr>
                  <a:spAutoFit/>
                </a:bodyPr>
                <a:lstStyle/>
                <a:p>
                  <a:pPr>
                    <a:spcBef>
                      <a:spcPct val="50000"/>
                    </a:spcBef>
                  </a:pPr>
                  <a:r>
                    <a:rPr lang="en-GB" dirty="0"/>
                    <a:t>Output</a:t>
                  </a:r>
                  <a:endParaRPr lang="en-US" dirty="0"/>
                </a:p>
              </p:txBody>
            </p:sp>
            <p:sp>
              <p:nvSpPr>
                <p:cNvPr id="98349" name="Line 45"/>
                <p:cNvSpPr>
                  <a:spLocks noChangeShapeType="1"/>
                </p:cNvSpPr>
                <p:nvPr/>
              </p:nvSpPr>
              <p:spPr bwMode="auto">
                <a:xfrm flipV="1">
                  <a:off x="5296" y="1797"/>
                  <a:ext cx="454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none" w="sm" len="med"/>
                </a:ln>
                <a:effectLst/>
              </p:spPr>
              <p:txBody>
                <a:bodyPr wrap="none" anchor="ctr"/>
                <a:lstStyle/>
                <a:p>
                  <a:endParaRPr lang="en-GB" dirty="0"/>
                </a:p>
              </p:txBody>
            </p:sp>
          </p:grpSp>
          <p:sp>
            <p:nvSpPr>
              <p:cNvPr id="98372" name="Text Box 68"/>
              <p:cNvSpPr txBox="1">
                <a:spLocks noChangeArrowheads="1"/>
              </p:cNvSpPr>
              <p:nvPr/>
            </p:nvSpPr>
            <p:spPr bwMode="auto">
              <a:xfrm>
                <a:off x="4389" y="1826"/>
                <a:ext cx="726" cy="34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 type="none" w="sm" len="med"/>
              </a:ln>
              <a:effectLst/>
            </p:spPr>
            <p:txBody>
              <a:bodyPr>
                <a:spAutoFit/>
              </a:bodyPr>
              <a:lstStyle/>
              <a:p>
                <a:pPr>
                  <a:lnSpc>
                    <a:spcPct val="80000"/>
                  </a:lnSpc>
                  <a:spcBef>
                    <a:spcPct val="50000"/>
                  </a:spcBef>
                </a:pPr>
                <a:r>
                  <a:rPr lang="en-GB" dirty="0"/>
                  <a:t>Average revenue</a:t>
                </a:r>
                <a:endParaRPr lang="en-US" dirty="0"/>
              </a:p>
            </p:txBody>
          </p:sp>
          <p:sp>
            <p:nvSpPr>
              <p:cNvPr id="98373" name="Text Box 69"/>
              <p:cNvSpPr txBox="1">
                <a:spLocks noChangeArrowheads="1"/>
              </p:cNvSpPr>
              <p:nvPr/>
            </p:nvSpPr>
            <p:spPr bwMode="auto">
              <a:xfrm>
                <a:off x="5296" y="1826"/>
                <a:ext cx="726" cy="34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 type="none" w="sm" len="med"/>
              </a:ln>
              <a:effectLst/>
            </p:spPr>
            <p:txBody>
              <a:bodyPr>
                <a:spAutoFit/>
              </a:bodyPr>
              <a:lstStyle/>
              <a:p>
                <a:pPr>
                  <a:lnSpc>
                    <a:spcPct val="80000"/>
                  </a:lnSpc>
                  <a:spcBef>
                    <a:spcPct val="50000"/>
                  </a:spcBef>
                </a:pPr>
                <a:r>
                  <a:rPr lang="en-GB" dirty="0"/>
                  <a:t>Average cost</a:t>
                </a:r>
                <a:endParaRPr lang="en-US" dirty="0"/>
              </a:p>
            </p:txBody>
          </p:sp>
          <p:sp>
            <p:nvSpPr>
              <p:cNvPr id="98379" name="Text Box 75"/>
              <p:cNvSpPr txBox="1">
                <a:spLocks noChangeArrowheads="1"/>
              </p:cNvSpPr>
              <p:nvPr/>
            </p:nvSpPr>
            <p:spPr bwMode="auto">
              <a:xfrm>
                <a:off x="4180" y="1403"/>
                <a:ext cx="182" cy="23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 type="none" w="sm" len="med"/>
              </a:ln>
              <a:effectLst/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dirty="0"/>
                  <a:t>=</a:t>
                </a:r>
                <a:endParaRPr lang="en-US" dirty="0"/>
              </a:p>
            </p:txBody>
          </p:sp>
          <p:sp>
            <p:nvSpPr>
              <p:cNvPr id="98389" name="AutoShape 85"/>
              <p:cNvSpPr>
                <a:spLocks noChangeArrowheads="1"/>
              </p:cNvSpPr>
              <p:nvPr/>
            </p:nvSpPr>
            <p:spPr bwMode="auto">
              <a:xfrm rot="-2365241">
                <a:off x="3695" y="1071"/>
                <a:ext cx="286" cy="235"/>
              </a:xfrm>
              <a:prstGeom prst="downArrow">
                <a:avLst>
                  <a:gd name="adj1" fmla="val 38593"/>
                  <a:gd name="adj2" fmla="val 23407"/>
                </a:avLst>
              </a:prstGeom>
              <a:solidFill>
                <a:srgbClr val="FFC000"/>
              </a:solidFill>
              <a:ln w="9525">
                <a:solidFill>
                  <a:schemeClr val="tx1"/>
                </a:solidFill>
                <a:miter lim="800000"/>
                <a:headEnd/>
                <a:tailEnd type="none" w="sm" len="med"/>
              </a:ln>
              <a:effectLst/>
            </p:spPr>
            <p:txBody>
              <a:bodyPr wrap="none" anchor="ctr"/>
              <a:lstStyle/>
              <a:p>
                <a:endParaRPr lang="en-GB" dirty="0"/>
              </a:p>
            </p:txBody>
          </p:sp>
        </p:grpSp>
        <p:sp>
          <p:nvSpPr>
            <p:cNvPr id="74" name="Rectangle 73"/>
            <p:cNvSpPr/>
            <p:nvPr/>
          </p:nvSpPr>
          <p:spPr>
            <a:xfrm>
              <a:off x="8191772" y="2265046"/>
              <a:ext cx="314510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dirty="0" smtClean="0">
                  <a:latin typeface="Times New Roman"/>
                  <a:cs typeface="Times New Roman"/>
                </a:rPr>
                <a:t>−</a:t>
              </a:r>
              <a:endParaRPr lang="en-IN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83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83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84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84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84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84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413" name="Rectangle 61"/>
          <p:cNvSpPr>
            <a:spLocks noChangeArrowheads="1"/>
          </p:cNvSpPr>
          <p:nvPr/>
        </p:nvSpPr>
        <p:spPr bwMode="auto">
          <a:xfrm>
            <a:off x="7840665" y="2284882"/>
            <a:ext cx="287336" cy="273685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med"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0414" name="Rectangle 62"/>
          <p:cNvSpPr>
            <a:spLocks noChangeArrowheads="1"/>
          </p:cNvSpPr>
          <p:nvPr/>
        </p:nvSpPr>
        <p:spPr bwMode="auto">
          <a:xfrm>
            <a:off x="2338389" y="2111846"/>
            <a:ext cx="5545137" cy="217487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 type="none" w="sm" len="med"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0412" name="Rectangle 60"/>
          <p:cNvSpPr>
            <a:spLocks noChangeArrowheads="1"/>
          </p:cNvSpPr>
          <p:nvPr/>
        </p:nvSpPr>
        <p:spPr bwMode="auto">
          <a:xfrm>
            <a:off x="855663" y="2294407"/>
            <a:ext cx="1511300" cy="273685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med"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0411" name="Rectangle 59"/>
          <p:cNvSpPr>
            <a:spLocks noChangeArrowheads="1"/>
          </p:cNvSpPr>
          <p:nvPr/>
        </p:nvSpPr>
        <p:spPr bwMode="auto">
          <a:xfrm>
            <a:off x="2338389" y="5021732"/>
            <a:ext cx="5545137" cy="8636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med"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0371" name="Rectangle 19"/>
          <p:cNvSpPr>
            <a:spLocks noChangeArrowheads="1"/>
          </p:cNvSpPr>
          <p:nvPr/>
        </p:nvSpPr>
        <p:spPr bwMode="auto">
          <a:xfrm>
            <a:off x="2333625" y="2316633"/>
            <a:ext cx="5541963" cy="2689225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med"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0367" name="Rectangle 15"/>
          <p:cNvSpPr>
            <a:spLocks noChangeArrowheads="1"/>
          </p:cNvSpPr>
          <p:nvPr/>
        </p:nvSpPr>
        <p:spPr bwMode="auto">
          <a:xfrm>
            <a:off x="855664" y="2853207"/>
            <a:ext cx="7251700" cy="5413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 type="none" w="sm" len="lg"/>
            <a:tailEnd type="none" w="sm" len="sm"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0369" name="Rectangle 17"/>
          <p:cNvSpPr>
            <a:spLocks noChangeArrowheads="1"/>
          </p:cNvSpPr>
          <p:nvPr/>
        </p:nvSpPr>
        <p:spPr bwMode="auto">
          <a:xfrm>
            <a:off x="855664" y="3929532"/>
            <a:ext cx="7251700" cy="5413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 type="none" w="sm" len="lg"/>
            <a:tailEnd type="none" w="sm" len="sm"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0363" name="Rectangle 11"/>
          <p:cNvSpPr>
            <a:spLocks noChangeArrowheads="1"/>
          </p:cNvSpPr>
          <p:nvPr/>
        </p:nvSpPr>
        <p:spPr bwMode="auto">
          <a:xfrm>
            <a:off x="855664" y="2308696"/>
            <a:ext cx="7253286" cy="5413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 type="none" w="sm" len="lg"/>
            <a:tailEnd type="none" w="sm" len="sm"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0368" name="Rectangle 16"/>
          <p:cNvSpPr>
            <a:spLocks noChangeArrowheads="1"/>
          </p:cNvSpPr>
          <p:nvPr/>
        </p:nvSpPr>
        <p:spPr bwMode="auto">
          <a:xfrm>
            <a:off x="855664" y="3391371"/>
            <a:ext cx="7253286" cy="5413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 type="none" w="sm" len="lg"/>
            <a:tailEnd type="none" w="sm" len="sm"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0370" name="Rectangle 18"/>
          <p:cNvSpPr>
            <a:spLocks noChangeArrowheads="1"/>
          </p:cNvSpPr>
          <p:nvPr/>
        </p:nvSpPr>
        <p:spPr bwMode="auto">
          <a:xfrm>
            <a:off x="855664" y="4474046"/>
            <a:ext cx="7253286" cy="5413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 type="none" w="sm" len="lg"/>
            <a:tailEnd type="none" w="sm" len="sm"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grpSp>
        <p:nvGrpSpPr>
          <p:cNvPr id="100402" name="Group 50"/>
          <p:cNvGrpSpPr>
            <a:grpSpLocks/>
          </p:cNvGrpSpPr>
          <p:nvPr/>
        </p:nvGrpSpPr>
        <p:grpSpPr bwMode="auto">
          <a:xfrm>
            <a:off x="2330451" y="2099146"/>
            <a:ext cx="5540375" cy="3736975"/>
            <a:chOff x="1508" y="895"/>
            <a:chExt cx="3490" cy="2145"/>
          </a:xfrm>
        </p:grpSpPr>
        <p:sp>
          <p:nvSpPr>
            <p:cNvPr id="100378" name="Rectangle 26"/>
            <p:cNvSpPr>
              <a:spLocks noChangeArrowheads="1"/>
            </p:cNvSpPr>
            <p:nvPr/>
          </p:nvSpPr>
          <p:spPr bwMode="auto">
            <a:xfrm>
              <a:off x="4127" y="895"/>
              <a:ext cx="871" cy="214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 type="none" w="sm" len="lg"/>
              <a:tailEnd type="none" w="sm" len="sm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00381" name="Rectangle 29"/>
            <p:cNvSpPr>
              <a:spLocks noChangeArrowheads="1"/>
            </p:cNvSpPr>
            <p:nvPr/>
          </p:nvSpPr>
          <p:spPr bwMode="auto">
            <a:xfrm>
              <a:off x="3254" y="896"/>
              <a:ext cx="871" cy="214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 type="none" w="sm" len="lg"/>
              <a:tailEnd type="none" w="sm" len="sm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00384" name="Rectangle 32"/>
            <p:cNvSpPr>
              <a:spLocks noChangeArrowheads="1"/>
            </p:cNvSpPr>
            <p:nvPr/>
          </p:nvSpPr>
          <p:spPr bwMode="auto">
            <a:xfrm>
              <a:off x="2381" y="897"/>
              <a:ext cx="871" cy="214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 type="none" w="sm" len="lg"/>
              <a:tailEnd type="none" w="sm" len="sm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00387" name="Rectangle 35"/>
            <p:cNvSpPr>
              <a:spLocks noChangeArrowheads="1"/>
            </p:cNvSpPr>
            <p:nvPr/>
          </p:nvSpPr>
          <p:spPr bwMode="auto">
            <a:xfrm>
              <a:off x="1508" y="898"/>
              <a:ext cx="871" cy="214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 type="none" w="sm" len="lg"/>
              <a:tailEnd type="none" w="sm" len="sm"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</p:grpSp>
      <p:sp>
        <p:nvSpPr>
          <p:cNvPr id="100389" name="AutoShape 37"/>
          <p:cNvSpPr>
            <a:spLocks noChangeArrowheads="1"/>
          </p:cNvSpPr>
          <p:nvPr/>
        </p:nvSpPr>
        <p:spPr bwMode="auto">
          <a:xfrm>
            <a:off x="2324101" y="1486370"/>
            <a:ext cx="5545139" cy="576262"/>
          </a:xfrm>
          <a:prstGeom prst="triangle">
            <a:avLst>
              <a:gd name="adj" fmla="val 50000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 type="none" w="sm" len="med"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0390" name="AutoShape 38"/>
          <p:cNvSpPr>
            <a:spLocks noChangeArrowheads="1"/>
          </p:cNvSpPr>
          <p:nvPr/>
        </p:nvSpPr>
        <p:spPr bwMode="auto">
          <a:xfrm rot="5400000" flipH="1">
            <a:off x="7276308" y="3215951"/>
            <a:ext cx="2717800" cy="900113"/>
          </a:xfrm>
          <a:prstGeom prst="triangle">
            <a:avLst>
              <a:gd name="adj" fmla="val 50000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 type="none" w="sm" len="med"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0392" name="Rectangle 40"/>
          <p:cNvSpPr>
            <a:spLocks noChangeArrowheads="1"/>
          </p:cNvSpPr>
          <p:nvPr/>
        </p:nvSpPr>
        <p:spPr bwMode="auto">
          <a:xfrm>
            <a:off x="446367" y="2307107"/>
            <a:ext cx="415648" cy="2709863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 type="none" w="sm" len="med"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0393" name="Text Box 41"/>
          <p:cNvSpPr txBox="1">
            <a:spLocks noChangeArrowheads="1"/>
          </p:cNvSpPr>
          <p:nvPr/>
        </p:nvSpPr>
        <p:spPr bwMode="auto">
          <a:xfrm>
            <a:off x="3908425" y="3496146"/>
            <a:ext cx="2376487" cy="369332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Operations strategy</a:t>
            </a:r>
            <a:endParaRPr lang="en-US" dirty="0"/>
          </a:p>
        </p:txBody>
      </p:sp>
      <p:sp>
        <p:nvSpPr>
          <p:cNvPr id="100394" name="Text Box 42"/>
          <p:cNvSpPr txBox="1">
            <a:spLocks noChangeArrowheads="1"/>
          </p:cNvSpPr>
          <p:nvPr/>
        </p:nvSpPr>
        <p:spPr bwMode="auto">
          <a:xfrm rot="-5400000">
            <a:off x="-720725" y="3482451"/>
            <a:ext cx="2736850" cy="36933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 smtClean="0"/>
              <a:t>Performance objectives</a:t>
            </a:r>
            <a:endParaRPr lang="en-US" dirty="0"/>
          </a:p>
        </p:txBody>
      </p:sp>
      <p:sp>
        <p:nvSpPr>
          <p:cNvPr id="100395" name="Text Box 43"/>
          <p:cNvSpPr txBox="1">
            <a:spLocks noChangeArrowheads="1"/>
          </p:cNvSpPr>
          <p:nvPr/>
        </p:nvSpPr>
        <p:spPr bwMode="auto">
          <a:xfrm>
            <a:off x="723658" y="2391246"/>
            <a:ext cx="1617664" cy="36933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dirty="0"/>
              <a:t>Quality</a:t>
            </a:r>
            <a:endParaRPr lang="en-US" dirty="0"/>
          </a:p>
        </p:txBody>
      </p:sp>
      <p:sp>
        <p:nvSpPr>
          <p:cNvPr id="100397" name="Text Box 45"/>
          <p:cNvSpPr txBox="1">
            <a:spLocks noChangeArrowheads="1"/>
          </p:cNvSpPr>
          <p:nvPr/>
        </p:nvSpPr>
        <p:spPr bwMode="auto">
          <a:xfrm>
            <a:off x="723658" y="2921471"/>
            <a:ext cx="1617664" cy="36933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dirty="0"/>
              <a:t>Speed</a:t>
            </a:r>
            <a:endParaRPr lang="en-US" dirty="0"/>
          </a:p>
        </p:txBody>
      </p:sp>
      <p:sp>
        <p:nvSpPr>
          <p:cNvPr id="100398" name="Text Box 46"/>
          <p:cNvSpPr txBox="1">
            <a:spLocks noChangeArrowheads="1"/>
          </p:cNvSpPr>
          <p:nvPr/>
        </p:nvSpPr>
        <p:spPr bwMode="auto">
          <a:xfrm>
            <a:off x="723658" y="3451696"/>
            <a:ext cx="1617664" cy="36933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dirty="0"/>
              <a:t>Dependability</a:t>
            </a:r>
            <a:endParaRPr lang="en-US" dirty="0"/>
          </a:p>
        </p:txBody>
      </p:sp>
      <p:sp>
        <p:nvSpPr>
          <p:cNvPr id="100399" name="Text Box 47"/>
          <p:cNvSpPr txBox="1">
            <a:spLocks noChangeArrowheads="1"/>
          </p:cNvSpPr>
          <p:nvPr/>
        </p:nvSpPr>
        <p:spPr bwMode="auto">
          <a:xfrm>
            <a:off x="723658" y="4020020"/>
            <a:ext cx="1617664" cy="36933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dirty="0"/>
              <a:t>Flexibility</a:t>
            </a:r>
            <a:endParaRPr lang="en-US" dirty="0"/>
          </a:p>
        </p:txBody>
      </p:sp>
      <p:sp>
        <p:nvSpPr>
          <p:cNvPr id="100400" name="Text Box 48"/>
          <p:cNvSpPr txBox="1">
            <a:spLocks noChangeArrowheads="1"/>
          </p:cNvSpPr>
          <p:nvPr/>
        </p:nvSpPr>
        <p:spPr bwMode="auto">
          <a:xfrm>
            <a:off x="723658" y="4562945"/>
            <a:ext cx="1617664" cy="36933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dirty="0"/>
              <a:t>Cost</a:t>
            </a:r>
            <a:endParaRPr lang="en-US" dirty="0"/>
          </a:p>
        </p:txBody>
      </p:sp>
      <p:sp>
        <p:nvSpPr>
          <p:cNvPr id="100401" name="Text Box 49"/>
          <p:cNvSpPr txBox="1">
            <a:spLocks noChangeArrowheads="1"/>
          </p:cNvSpPr>
          <p:nvPr/>
        </p:nvSpPr>
        <p:spPr bwMode="auto">
          <a:xfrm>
            <a:off x="6353176" y="5028082"/>
            <a:ext cx="1655763" cy="76636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dirty="0"/>
              <a:t>Development and </a:t>
            </a:r>
            <a:r>
              <a:rPr lang="en-GB" dirty="0" smtClean="0"/>
              <a:t>organisation</a:t>
            </a:r>
            <a:endParaRPr lang="en-US" dirty="0"/>
          </a:p>
        </p:txBody>
      </p:sp>
      <p:sp>
        <p:nvSpPr>
          <p:cNvPr id="100403" name="Text Box 51"/>
          <p:cNvSpPr txBox="1">
            <a:spLocks noChangeArrowheads="1"/>
          </p:cNvSpPr>
          <p:nvPr/>
        </p:nvSpPr>
        <p:spPr bwMode="auto">
          <a:xfrm>
            <a:off x="2401888" y="5226598"/>
            <a:ext cx="1223962" cy="36933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Capacity</a:t>
            </a:r>
            <a:endParaRPr lang="en-US" dirty="0"/>
          </a:p>
        </p:txBody>
      </p:sp>
      <p:sp>
        <p:nvSpPr>
          <p:cNvPr id="100404" name="Text Box 52"/>
          <p:cNvSpPr txBox="1">
            <a:spLocks noChangeArrowheads="1"/>
          </p:cNvSpPr>
          <p:nvPr/>
        </p:nvSpPr>
        <p:spPr bwMode="auto">
          <a:xfrm>
            <a:off x="3765551" y="5088099"/>
            <a:ext cx="1223963" cy="646331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Supply network</a:t>
            </a:r>
            <a:endParaRPr lang="en-US" dirty="0"/>
          </a:p>
        </p:txBody>
      </p:sp>
      <p:sp>
        <p:nvSpPr>
          <p:cNvPr id="100405" name="Text Box 53"/>
          <p:cNvSpPr txBox="1">
            <a:spLocks noChangeArrowheads="1"/>
          </p:cNvSpPr>
          <p:nvPr/>
        </p:nvSpPr>
        <p:spPr bwMode="auto">
          <a:xfrm>
            <a:off x="5141914" y="5088099"/>
            <a:ext cx="1304925" cy="646331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Process technology</a:t>
            </a:r>
            <a:endParaRPr lang="en-US" dirty="0"/>
          </a:p>
        </p:txBody>
      </p:sp>
      <p:sp>
        <p:nvSpPr>
          <p:cNvPr id="100406" name="Rectangle 54"/>
          <p:cNvSpPr>
            <a:spLocks noChangeArrowheads="1"/>
          </p:cNvSpPr>
          <p:nvPr/>
        </p:nvSpPr>
        <p:spPr bwMode="auto">
          <a:xfrm>
            <a:off x="2333625" y="5836121"/>
            <a:ext cx="5541963" cy="409575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 type="none" w="sm" len="med"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0407" name="Text Box 55"/>
          <p:cNvSpPr txBox="1">
            <a:spLocks noChangeArrowheads="1"/>
          </p:cNvSpPr>
          <p:nvPr/>
        </p:nvSpPr>
        <p:spPr bwMode="auto">
          <a:xfrm>
            <a:off x="3684588" y="5856758"/>
            <a:ext cx="2808287" cy="36933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Decision areas</a:t>
            </a:r>
            <a:endParaRPr lang="en-US" dirty="0"/>
          </a:p>
        </p:txBody>
      </p:sp>
      <p:sp>
        <p:nvSpPr>
          <p:cNvPr id="100408" name="Text Box 56"/>
          <p:cNvSpPr txBox="1">
            <a:spLocks noChangeArrowheads="1"/>
          </p:cNvSpPr>
          <p:nvPr/>
        </p:nvSpPr>
        <p:spPr bwMode="auto">
          <a:xfrm rot="-5400000">
            <a:off x="7945439" y="3458322"/>
            <a:ext cx="2592387" cy="36933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Market competitiveness</a:t>
            </a:r>
            <a:endParaRPr lang="en-US" dirty="0"/>
          </a:p>
        </p:txBody>
      </p:sp>
      <p:sp>
        <p:nvSpPr>
          <p:cNvPr id="100409" name="Text Box 57"/>
          <p:cNvSpPr txBox="1">
            <a:spLocks noChangeArrowheads="1"/>
          </p:cNvSpPr>
          <p:nvPr/>
        </p:nvSpPr>
        <p:spPr bwMode="auto">
          <a:xfrm>
            <a:off x="1645506" y="457508"/>
            <a:ext cx="6611813" cy="52322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b="1" dirty="0"/>
              <a:t>The operations strategy matrix</a:t>
            </a:r>
            <a:endParaRPr lang="en-US" sz="2800" b="1" dirty="0"/>
          </a:p>
        </p:txBody>
      </p:sp>
      <p:sp>
        <p:nvSpPr>
          <p:cNvPr id="100410" name="Text Box 58"/>
          <p:cNvSpPr txBox="1">
            <a:spLocks noChangeArrowheads="1"/>
          </p:cNvSpPr>
          <p:nvPr/>
        </p:nvSpPr>
        <p:spPr bwMode="auto">
          <a:xfrm>
            <a:off x="3951289" y="1132358"/>
            <a:ext cx="2305049" cy="36933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Resource usage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549134801"/>
              </p:ext>
            </p:extLst>
          </p:nvPr>
        </p:nvGraphicFramePr>
        <p:xfrm>
          <a:off x="325312" y="1190947"/>
          <a:ext cx="8379071" cy="5048168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727590"/>
                <a:gridCol w="1684742"/>
                <a:gridCol w="1861270"/>
                <a:gridCol w="1447655"/>
                <a:gridCol w="1657814"/>
              </a:tblGrid>
              <a:tr h="797987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90000"/>
                        </a:lnSpc>
                      </a:pPr>
                      <a:r>
                        <a:rPr lang="en-US" sz="1100" b="1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Quality</a:t>
                      </a:r>
                    </a:p>
                    <a:p>
                      <a:pPr marL="0" algn="ctr" defTabSz="914400" rtl="0" eaLnBrk="1" latinLnBrk="0" hangingPunct="1">
                        <a:lnSpc>
                          <a:spcPct val="90000"/>
                        </a:lnSpc>
                      </a:pPr>
                      <a:r>
                        <a:rPr lang="en-US" sz="1100" b="0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(Product conformance and specification and service quality)</a:t>
                      </a:r>
                      <a:endParaRPr lang="en-US" sz="1100" b="0" kern="1200" dirty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Char char="•"/>
                      </a:pPr>
                      <a:r>
                        <a:rPr lang="en-US" sz="1100" b="0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Small</a:t>
                      </a:r>
                      <a:r>
                        <a:rPr lang="en-US" sz="1100" b="0" kern="1200" baseline="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 sites promote teamwork</a:t>
                      </a:r>
                    </a:p>
                    <a:p>
                      <a:pPr marL="171450" marR="0" indent="-17145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/>
                        <a:buChar char="•"/>
                        <a:tabLst/>
                        <a:defRPr/>
                      </a:pPr>
                      <a:r>
                        <a:rPr lang="en-US" sz="1100" b="0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On-site</a:t>
                      </a:r>
                      <a:r>
                        <a:rPr lang="en-US" sz="1100" b="0" kern="1200" baseline="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 kitchens for fresh food</a:t>
                      </a:r>
                      <a:endParaRPr lang="en-US" sz="1100" b="0" kern="1200" dirty="0" smtClean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  <a:p>
                      <a:pPr marL="0" algn="ctr" defTabSz="914400" rtl="0" eaLnBrk="1" latinLnBrk="0" hangingPunct="1">
                        <a:lnSpc>
                          <a:spcPct val="90000"/>
                        </a:lnSpc>
                      </a:pPr>
                      <a:endParaRPr lang="en-US" sz="1100" b="0" kern="1200" dirty="0" smtClean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  <a:p>
                      <a:pPr marL="0" algn="ctr" defTabSz="914400" rtl="0" eaLnBrk="1" latinLnBrk="0" hangingPunct="1">
                        <a:lnSpc>
                          <a:spcPct val="90000"/>
                        </a:lnSpc>
                      </a:pPr>
                      <a:endParaRPr lang="en-US" sz="1100" b="0" kern="1200" dirty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Char char="•"/>
                      </a:pPr>
                      <a:r>
                        <a:rPr lang="en-US" sz="1100" b="0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Partnerships</a:t>
                      </a:r>
                      <a:r>
                        <a:rPr lang="en-US" sz="1100" b="0" kern="1200" baseline="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 with suppliers to increase quality together with strict quality standards</a:t>
                      </a:r>
                      <a:endParaRPr lang="en-US" sz="1100" b="0" kern="1200" dirty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Char char="•"/>
                      </a:pPr>
                      <a:r>
                        <a:rPr lang="en-US" sz="1100" b="0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Standard processes (photos for workstation)</a:t>
                      </a: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Char char="•"/>
                      </a:pPr>
                      <a:r>
                        <a:rPr lang="en-US" sz="1100" b="0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Customer service training</a:t>
                      </a:r>
                    </a:p>
                    <a:p>
                      <a:pPr marL="171450" indent="-17145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Char char="•"/>
                      </a:pPr>
                      <a:r>
                        <a:rPr lang="en-US" sz="1100" b="0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Teamwork incentives and pay</a:t>
                      </a: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1082674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90000"/>
                        </a:lnSpc>
                      </a:pPr>
                      <a:r>
                        <a:rPr lang="en-US" sz="1100" b="1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Speed</a:t>
                      </a:r>
                    </a:p>
                    <a:p>
                      <a:pPr marL="0" algn="ctr" defTabSz="914400" rtl="0" eaLnBrk="1" latinLnBrk="0" hangingPunct="1">
                        <a:lnSpc>
                          <a:spcPct val="90000"/>
                        </a:lnSpc>
                      </a:pPr>
                      <a:r>
                        <a:rPr lang="en-US" sz="1100" b="0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(Customer throughput time)</a:t>
                      </a:r>
                      <a:endParaRPr lang="en-US" sz="1100" b="0" kern="1200" dirty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Char char="•"/>
                      </a:pPr>
                      <a:r>
                        <a:rPr lang="en-US" sz="1100" b="0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Many</a:t>
                      </a:r>
                      <a:r>
                        <a:rPr lang="en-US" sz="1100" b="0" kern="1200" baseline="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 small sites at convenient locations</a:t>
                      </a:r>
                      <a:endParaRPr lang="en-US" sz="1100" b="0" kern="1200" dirty="0" smtClean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  <a:p>
                      <a:pPr marL="171450" indent="-17145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Char char="•"/>
                      </a:pPr>
                      <a:r>
                        <a:rPr lang="en-US" sz="1100" b="0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Number of service points</a:t>
                      </a:r>
                    </a:p>
                    <a:p>
                      <a:pPr marL="171450" indent="-17145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Char char="•"/>
                      </a:pPr>
                      <a:endParaRPr lang="en-US" sz="1100" b="0" kern="1200" dirty="0" smtClean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  <a:p>
                      <a:pPr marL="171450" indent="-17145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Char char="•"/>
                      </a:pPr>
                      <a:endParaRPr lang="en-US" sz="1100" b="0" kern="1200" dirty="0" smtClean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Char char="•"/>
                      </a:pPr>
                      <a:r>
                        <a:rPr lang="en-US" sz="1100" b="0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On-site production means</a:t>
                      </a:r>
                      <a:r>
                        <a:rPr lang="en-US" sz="1100" b="0" kern="1200" baseline="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 s</a:t>
                      </a:r>
                      <a:r>
                        <a:rPr lang="en-US" sz="1100" b="0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hort internal</a:t>
                      </a:r>
                      <a:r>
                        <a:rPr lang="en-US" sz="1100" b="0" kern="1200" baseline="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 s</a:t>
                      </a:r>
                      <a:r>
                        <a:rPr lang="en-US" sz="1100" b="0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upply chain</a:t>
                      </a:r>
                      <a:endParaRPr lang="en-US" sz="1100" b="0" kern="1200" dirty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Char char="•"/>
                      </a:pPr>
                      <a:r>
                        <a:rPr lang="en-GB" sz="1100" b="0" kern="1200" noProof="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Standardised</a:t>
                      </a:r>
                      <a:r>
                        <a:rPr lang="en-US" sz="1100" b="0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 process across all stores</a:t>
                      </a:r>
                      <a:endParaRPr lang="en-US" sz="1100" b="0" kern="1200" dirty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Char char="•"/>
                      </a:pPr>
                      <a:r>
                        <a:rPr lang="en-US" sz="1100" b="0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Training</a:t>
                      </a:r>
                      <a:r>
                        <a:rPr lang="en-US" sz="1100" b="0" kern="1200" baseline="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 for fast service</a:t>
                      </a:r>
                      <a:endParaRPr lang="en-US" sz="1100" b="0" kern="1200" dirty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51887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90000"/>
                        </a:lnSpc>
                      </a:pPr>
                      <a:r>
                        <a:rPr lang="en-US" sz="1100" b="1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Dependability</a:t>
                      </a:r>
                    </a:p>
                    <a:p>
                      <a:pPr marL="0" algn="ctr" defTabSz="914400" rtl="0" eaLnBrk="1" latinLnBrk="0" hangingPunct="1">
                        <a:lnSpc>
                          <a:spcPct val="90000"/>
                        </a:lnSpc>
                      </a:pPr>
                      <a:r>
                        <a:rPr lang="en-US" sz="1100" b="0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(Consistency of product</a:t>
                      </a:r>
                      <a:r>
                        <a:rPr lang="en-US" sz="1100" b="0" kern="1200" baseline="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 and service)</a:t>
                      </a:r>
                      <a:endParaRPr lang="en-US" sz="1100" b="0" kern="1200" dirty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Char char="•"/>
                      </a:pPr>
                      <a:r>
                        <a:rPr lang="en-GB" sz="1100" b="0" kern="1200" noProof="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Standardised</a:t>
                      </a:r>
                      <a:r>
                        <a:rPr lang="en-US" sz="1100" b="0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 store design</a:t>
                      </a:r>
                      <a:endParaRPr lang="en-US" sz="1100" b="0" kern="1200" dirty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Char char="•"/>
                      </a:pPr>
                      <a:r>
                        <a:rPr lang="en-US" sz="1100" b="0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Quality raw</a:t>
                      </a:r>
                      <a:r>
                        <a:rPr lang="en-US" sz="1100" b="0" kern="1200" baseline="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 materials supplied/delivered on time</a:t>
                      </a:r>
                    </a:p>
                    <a:p>
                      <a:pPr marL="171450" indent="-17145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Char char="•"/>
                      </a:pPr>
                      <a:endParaRPr lang="en-US" sz="1100" b="0" kern="1200" dirty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Char char="•"/>
                      </a:pPr>
                      <a:r>
                        <a:rPr lang="en-GB" sz="1100" b="0" kern="1200" noProof="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Standardises</a:t>
                      </a:r>
                      <a:r>
                        <a:rPr lang="en-US" sz="1100" b="0" kern="1200" baseline="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 in-store</a:t>
                      </a:r>
                      <a:r>
                        <a:rPr lang="en-US" sz="1100" b="0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 technology</a:t>
                      </a:r>
                      <a:endParaRPr lang="en-US" sz="1100" b="0" kern="1200" dirty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Char char="•"/>
                      </a:pPr>
                      <a:r>
                        <a:rPr lang="en-US" sz="1100" b="0" kern="1200" baseline="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Pret ‘values and </a:t>
                      </a:r>
                      <a:r>
                        <a:rPr lang="en-GB" sz="1100" b="0" kern="1200" baseline="0" noProof="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behaviours</a:t>
                      </a:r>
                      <a:r>
                        <a:rPr lang="en-US" sz="1100" b="0" kern="1200" baseline="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’</a:t>
                      </a:r>
                      <a:endParaRPr lang="en-US" sz="1100" b="0" kern="1200" dirty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940331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90000"/>
                        </a:lnSpc>
                      </a:pPr>
                      <a:r>
                        <a:rPr lang="en-US" sz="1100" b="1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Flexibility</a:t>
                      </a:r>
                    </a:p>
                    <a:p>
                      <a:pPr marL="0" algn="ctr" defTabSz="914400" rtl="0" eaLnBrk="1" latinLnBrk="0" hangingPunct="1">
                        <a:lnSpc>
                          <a:spcPct val="90000"/>
                        </a:lnSpc>
                      </a:pPr>
                      <a:r>
                        <a:rPr lang="en-US" sz="1100" b="0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(New product availability</a:t>
                      </a:r>
                      <a:r>
                        <a:rPr lang="en-US" sz="1100" b="0" kern="1200" baseline="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 and range of products)</a:t>
                      </a:r>
                      <a:endParaRPr lang="en-US" sz="1100" b="0" kern="1200" dirty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Char char="•"/>
                      </a:pPr>
                      <a:endParaRPr lang="en-US" sz="1100" b="0" kern="1200" dirty="0" smtClean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  <a:p>
                      <a:pPr marL="171450" indent="-17145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Char char="•"/>
                      </a:pPr>
                      <a:endParaRPr lang="en-US" sz="1100" b="0" kern="1200" dirty="0" smtClean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  <a:p>
                      <a:pPr marL="171450" indent="-17145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Char char="•"/>
                      </a:pPr>
                      <a:endParaRPr lang="en-US" sz="1100" b="0" kern="1200" dirty="0" smtClean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  <a:p>
                      <a:pPr marL="171450" indent="-17145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Char char="•"/>
                      </a:pPr>
                      <a:endParaRPr lang="en-US" sz="1100" b="0" kern="1200" dirty="0" smtClean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  <a:p>
                      <a:pPr marL="171450" indent="-17145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Char char="•"/>
                      </a:pPr>
                      <a:endParaRPr lang="en-US" sz="1100" b="0" kern="1200" dirty="0" smtClean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Char char="•"/>
                      </a:pPr>
                      <a:r>
                        <a:rPr lang="en-US" sz="1100" b="0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Partnership with suppliers</a:t>
                      </a:r>
                      <a:r>
                        <a:rPr lang="en-US" sz="1100" b="0" kern="1200" baseline="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 to meet varied menu</a:t>
                      </a:r>
                    </a:p>
                    <a:p>
                      <a:pPr marL="171450" indent="-17145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Char char="•"/>
                      </a:pPr>
                      <a:r>
                        <a:rPr lang="en-US" sz="1100" b="0" kern="1200" baseline="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Supplier partnerships encourage innovation</a:t>
                      </a:r>
                      <a:endParaRPr lang="en-US" sz="1100" b="0" kern="1200" dirty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None/>
                      </a:pPr>
                      <a:endParaRPr lang="en-US" sz="1100" b="0" kern="1200" dirty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Char char="•"/>
                      </a:pPr>
                      <a:r>
                        <a:rPr lang="en-US" sz="1100" b="0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Customer feedback used to inspire innovation</a:t>
                      </a:r>
                      <a:endParaRPr lang="en-US" sz="1100" b="0" kern="1200" dirty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940331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90000"/>
                        </a:lnSpc>
                      </a:pPr>
                      <a:r>
                        <a:rPr lang="en-US" sz="1100" b="1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Cost</a:t>
                      </a:r>
                    </a:p>
                    <a:p>
                      <a:pPr marL="0" algn="ctr" defTabSz="914400" rtl="0" eaLnBrk="1" latinLnBrk="0" hangingPunct="1">
                        <a:lnSpc>
                          <a:spcPct val="90000"/>
                        </a:lnSpc>
                      </a:pPr>
                      <a:r>
                        <a:rPr lang="en-US" sz="1100" b="0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(Cost</a:t>
                      </a:r>
                      <a:r>
                        <a:rPr lang="en-US" sz="1100" b="0" kern="1200" baseline="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 of producing products and services)</a:t>
                      </a:r>
                      <a:endParaRPr lang="en-US" sz="1100" b="0" kern="1200" dirty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Char char="•"/>
                      </a:pPr>
                      <a:r>
                        <a:rPr lang="en-US" sz="1100" b="0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Centrally located in densely populated areas increases ‘footfall’ volume</a:t>
                      </a: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Char char="•"/>
                      </a:pPr>
                      <a:endParaRPr lang="en-US" sz="1100" b="0" kern="1200" dirty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Char char="•"/>
                      </a:pPr>
                      <a:endParaRPr lang="en-US" sz="1100" b="0" kern="1200" dirty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914400" rtl="0" eaLnBrk="1" latinLnBrk="0" hangingPunct="1">
                        <a:lnSpc>
                          <a:spcPct val="90000"/>
                        </a:lnSpc>
                        <a:buFont typeface="Arial"/>
                        <a:buChar char="•"/>
                      </a:pPr>
                      <a:r>
                        <a:rPr lang="en-US" sz="1100" b="0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Low staff turnover</a:t>
                      </a: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3096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90000"/>
                        </a:lnSpc>
                      </a:pPr>
                      <a:endParaRPr lang="en-US" sz="1100" b="0" kern="1200" dirty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90000"/>
                        </a:lnSpc>
                      </a:pPr>
                      <a:r>
                        <a:rPr lang="en-US" sz="1100" b="1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Capacity</a:t>
                      </a:r>
                      <a:endParaRPr lang="en-US" sz="1100" b="1" kern="1200" dirty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90000"/>
                        </a:lnSpc>
                      </a:pPr>
                      <a:r>
                        <a:rPr lang="en-US" sz="1100" b="1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Supply networks</a:t>
                      </a:r>
                      <a:endParaRPr lang="en-US" sz="1100" b="1" kern="1200" dirty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90000"/>
                        </a:lnSpc>
                      </a:pPr>
                      <a:r>
                        <a:rPr lang="en-US" sz="1100" b="1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Process</a:t>
                      </a:r>
                    </a:p>
                    <a:p>
                      <a:pPr marL="0" algn="ctr" defTabSz="914400" rtl="0" eaLnBrk="1" latinLnBrk="0" hangingPunct="1">
                        <a:lnSpc>
                          <a:spcPct val="90000"/>
                        </a:lnSpc>
                      </a:pPr>
                      <a:r>
                        <a:rPr lang="en-US" sz="1100" b="1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Technology</a:t>
                      </a:r>
                      <a:endParaRPr lang="en-US" sz="1100" b="1" kern="1200" dirty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90000"/>
                        </a:lnSpc>
                      </a:pPr>
                      <a:r>
                        <a:rPr lang="en-GB" sz="1100" b="1" kern="1200" noProof="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Development</a:t>
                      </a:r>
                      <a:r>
                        <a:rPr lang="en-US" sz="1100" b="1" kern="120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 and </a:t>
                      </a:r>
                      <a:r>
                        <a:rPr lang="en-GB" sz="1100" b="1" kern="1200" noProof="0" dirty="0" smtClean="0">
                          <a:solidFill>
                            <a:schemeClr val="tx1"/>
                          </a:solidFill>
                          <a:latin typeface="Arial"/>
                          <a:ea typeface="+mn-ea"/>
                          <a:cs typeface="Arial"/>
                        </a:rPr>
                        <a:t>organisation</a:t>
                      </a:r>
                      <a:endParaRPr lang="en-GB" sz="1100" b="1" kern="1200" noProof="0" dirty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99028" marR="99028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grpSp>
        <p:nvGrpSpPr>
          <p:cNvPr id="39" name="Group 38"/>
          <p:cNvGrpSpPr/>
          <p:nvPr/>
        </p:nvGrpSpPr>
        <p:grpSpPr>
          <a:xfrm>
            <a:off x="277629" y="1172808"/>
            <a:ext cx="8463774" cy="5102255"/>
            <a:chOff x="87866" y="1999084"/>
            <a:chExt cx="5861414" cy="7070712"/>
          </a:xfrm>
        </p:grpSpPr>
        <p:cxnSp>
          <p:nvCxnSpPr>
            <p:cNvPr id="27" name="Straight Connector 26"/>
            <p:cNvCxnSpPr/>
            <p:nvPr/>
          </p:nvCxnSpPr>
          <p:spPr bwMode="auto">
            <a:xfrm flipV="1">
              <a:off x="87866" y="1999084"/>
              <a:ext cx="28766" cy="7070712"/>
            </a:xfrm>
            <a:prstGeom prst="line">
              <a:avLst/>
            </a:prstGeom>
            <a:noFill/>
            <a:ln w="381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sm" len="med"/>
            </a:ln>
            <a:effectLst/>
          </p:spPr>
        </p:cxnSp>
        <p:cxnSp>
          <p:nvCxnSpPr>
            <p:cNvPr id="28" name="Straight Connector 27"/>
            <p:cNvCxnSpPr/>
            <p:nvPr/>
          </p:nvCxnSpPr>
          <p:spPr bwMode="auto">
            <a:xfrm flipV="1">
              <a:off x="1284690" y="1999084"/>
              <a:ext cx="3608" cy="7070712"/>
            </a:xfrm>
            <a:prstGeom prst="line">
              <a:avLst/>
            </a:prstGeom>
            <a:noFill/>
            <a:ln w="381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sm" len="med"/>
            </a:ln>
            <a:effectLst/>
          </p:spPr>
        </p:cxnSp>
        <p:cxnSp>
          <p:nvCxnSpPr>
            <p:cNvPr id="29" name="Straight Connector 28"/>
            <p:cNvCxnSpPr/>
            <p:nvPr/>
          </p:nvCxnSpPr>
          <p:spPr bwMode="auto">
            <a:xfrm flipV="1">
              <a:off x="2481514" y="1999084"/>
              <a:ext cx="11382" cy="7070712"/>
            </a:xfrm>
            <a:prstGeom prst="line">
              <a:avLst/>
            </a:prstGeom>
            <a:noFill/>
            <a:ln w="381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sm" len="med"/>
            </a:ln>
            <a:effectLst/>
          </p:spPr>
        </p:cxnSp>
        <p:cxnSp>
          <p:nvCxnSpPr>
            <p:cNvPr id="30" name="Straight Connector 29"/>
            <p:cNvCxnSpPr/>
            <p:nvPr/>
          </p:nvCxnSpPr>
          <p:spPr bwMode="auto">
            <a:xfrm flipV="1">
              <a:off x="3778074" y="1999084"/>
              <a:ext cx="10966" cy="7070712"/>
            </a:xfrm>
            <a:prstGeom prst="line">
              <a:avLst/>
            </a:prstGeom>
            <a:noFill/>
            <a:ln w="381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sm" len="med"/>
            </a:ln>
            <a:effectLst/>
          </p:spPr>
        </p:cxnSp>
        <p:cxnSp>
          <p:nvCxnSpPr>
            <p:cNvPr id="31" name="Straight Connector 30"/>
            <p:cNvCxnSpPr/>
            <p:nvPr/>
          </p:nvCxnSpPr>
          <p:spPr bwMode="auto">
            <a:xfrm flipV="1">
              <a:off x="4775427" y="1999084"/>
              <a:ext cx="21725" cy="7070712"/>
            </a:xfrm>
            <a:prstGeom prst="line">
              <a:avLst/>
            </a:prstGeom>
            <a:noFill/>
            <a:ln w="381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sm" len="med"/>
            </a:ln>
            <a:effectLst/>
          </p:spPr>
        </p:cxnSp>
        <p:cxnSp>
          <p:nvCxnSpPr>
            <p:cNvPr id="32" name="Straight Connector 31"/>
            <p:cNvCxnSpPr/>
            <p:nvPr/>
          </p:nvCxnSpPr>
          <p:spPr bwMode="auto">
            <a:xfrm flipV="1">
              <a:off x="5922384" y="1999084"/>
              <a:ext cx="26896" cy="7070712"/>
            </a:xfrm>
            <a:prstGeom prst="line">
              <a:avLst/>
            </a:prstGeom>
            <a:noFill/>
            <a:ln w="381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sm" len="med"/>
            </a:ln>
            <a:effectLst/>
          </p:spPr>
        </p:cxnSp>
      </p:grpSp>
      <p:cxnSp>
        <p:nvCxnSpPr>
          <p:cNvPr id="4" name="Straight Connector 3"/>
          <p:cNvCxnSpPr/>
          <p:nvPr/>
        </p:nvCxnSpPr>
        <p:spPr bwMode="auto">
          <a:xfrm>
            <a:off x="319167" y="2059876"/>
            <a:ext cx="8422236" cy="0"/>
          </a:xfrm>
          <a:prstGeom prst="line">
            <a:avLst/>
          </a:pr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sm" len="med"/>
          </a:ln>
          <a:effectLst/>
        </p:spPr>
      </p:cxnSp>
      <p:cxnSp>
        <p:nvCxnSpPr>
          <p:cNvPr id="22" name="Straight Connector 21"/>
          <p:cNvCxnSpPr/>
          <p:nvPr/>
        </p:nvCxnSpPr>
        <p:spPr bwMode="auto">
          <a:xfrm>
            <a:off x="319167" y="3139996"/>
            <a:ext cx="8422236" cy="0"/>
          </a:xfrm>
          <a:prstGeom prst="line">
            <a:avLst/>
          </a:pr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sm" len="med"/>
          </a:ln>
          <a:effectLst/>
        </p:spPr>
      </p:cxnSp>
      <p:cxnSp>
        <p:nvCxnSpPr>
          <p:cNvPr id="23" name="Straight Connector 22"/>
          <p:cNvCxnSpPr/>
          <p:nvPr/>
        </p:nvCxnSpPr>
        <p:spPr bwMode="auto">
          <a:xfrm>
            <a:off x="277629" y="6268005"/>
            <a:ext cx="8422236" cy="0"/>
          </a:xfrm>
          <a:prstGeom prst="line">
            <a:avLst/>
          </a:pr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sm" len="med"/>
          </a:ln>
          <a:effectLst/>
        </p:spPr>
      </p:cxnSp>
      <p:cxnSp>
        <p:nvCxnSpPr>
          <p:cNvPr id="24" name="Straight Connector 23"/>
          <p:cNvCxnSpPr/>
          <p:nvPr/>
        </p:nvCxnSpPr>
        <p:spPr bwMode="auto">
          <a:xfrm>
            <a:off x="319167" y="3788068"/>
            <a:ext cx="8422236" cy="0"/>
          </a:xfrm>
          <a:prstGeom prst="line">
            <a:avLst/>
          </a:pr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sm" len="med"/>
          </a:ln>
          <a:effectLst/>
        </p:spPr>
      </p:cxnSp>
      <p:cxnSp>
        <p:nvCxnSpPr>
          <p:cNvPr id="25" name="Straight Connector 24"/>
          <p:cNvCxnSpPr/>
          <p:nvPr/>
        </p:nvCxnSpPr>
        <p:spPr bwMode="auto">
          <a:xfrm>
            <a:off x="319167" y="4796180"/>
            <a:ext cx="8422236" cy="0"/>
          </a:xfrm>
          <a:prstGeom prst="line">
            <a:avLst/>
          </a:pr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sm" len="med"/>
          </a:ln>
          <a:effectLst/>
        </p:spPr>
      </p:cxnSp>
      <p:cxnSp>
        <p:nvCxnSpPr>
          <p:cNvPr id="26" name="Straight Connector 25"/>
          <p:cNvCxnSpPr/>
          <p:nvPr/>
        </p:nvCxnSpPr>
        <p:spPr bwMode="auto">
          <a:xfrm>
            <a:off x="319167" y="1172808"/>
            <a:ext cx="8422236" cy="0"/>
          </a:xfrm>
          <a:prstGeom prst="line">
            <a:avLst/>
          </a:pr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sm" len="med"/>
          </a:ln>
          <a:effectLst/>
        </p:spPr>
      </p:cxnSp>
      <p:cxnSp>
        <p:nvCxnSpPr>
          <p:cNvPr id="33" name="Straight Connector 32"/>
          <p:cNvCxnSpPr/>
          <p:nvPr/>
        </p:nvCxnSpPr>
        <p:spPr bwMode="auto">
          <a:xfrm>
            <a:off x="319167" y="5660276"/>
            <a:ext cx="8394009" cy="0"/>
          </a:xfrm>
          <a:prstGeom prst="line">
            <a:avLst/>
          </a:pr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sm" len="med"/>
          </a:ln>
          <a:effectLst/>
        </p:spPr>
      </p:cxnSp>
      <p:sp>
        <p:nvSpPr>
          <p:cNvPr id="34" name="AutoShape 42"/>
          <p:cNvSpPr>
            <a:spLocks noChangeArrowheads="1"/>
          </p:cNvSpPr>
          <p:nvPr/>
        </p:nvSpPr>
        <p:spPr bwMode="auto">
          <a:xfrm>
            <a:off x="2332686" y="861788"/>
            <a:ext cx="6408719" cy="302182"/>
          </a:xfrm>
          <a:prstGeom prst="triangle">
            <a:avLst>
              <a:gd name="adj" fmla="val 50188"/>
            </a:avLst>
          </a:prstGeom>
          <a:solidFill>
            <a:srgbClr val="DDDDDD"/>
          </a:solidFill>
          <a:ln w="9525">
            <a:solidFill>
              <a:schemeClr val="tx1"/>
            </a:solidFill>
            <a:miter lim="800000"/>
            <a:headEnd type="none" w="sm" len="lg"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5" name="Text Box 43"/>
          <p:cNvSpPr txBox="1">
            <a:spLocks noChangeArrowheads="1"/>
          </p:cNvSpPr>
          <p:nvPr/>
        </p:nvSpPr>
        <p:spPr bwMode="auto">
          <a:xfrm>
            <a:off x="4166061" y="535572"/>
            <a:ext cx="2742577" cy="338554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600" b="1" dirty="0"/>
              <a:t>Resource </a:t>
            </a:r>
            <a:r>
              <a:rPr lang="en-US" sz="1600" b="1" dirty="0" smtClean="0"/>
              <a:t>development</a:t>
            </a:r>
            <a:endParaRPr lang="en-US" sz="1600" b="1" dirty="0"/>
          </a:p>
        </p:txBody>
      </p:sp>
      <p:sp>
        <p:nvSpPr>
          <p:cNvPr id="40" name="AutoShape 47"/>
          <p:cNvSpPr>
            <a:spLocks noChangeArrowheads="1"/>
          </p:cNvSpPr>
          <p:nvPr/>
        </p:nvSpPr>
        <p:spPr bwMode="auto">
          <a:xfrm rot="5400000">
            <a:off x="7600499" y="2286992"/>
            <a:ext cx="2872263" cy="604530"/>
          </a:xfrm>
          <a:prstGeom prst="triangle">
            <a:avLst>
              <a:gd name="adj" fmla="val 50000"/>
            </a:avLst>
          </a:prstGeom>
          <a:solidFill>
            <a:srgbClr val="DDDDDD"/>
          </a:solidFill>
          <a:ln w="9525">
            <a:solidFill>
              <a:schemeClr val="tx1"/>
            </a:solidFill>
            <a:miter lim="800000"/>
            <a:headEnd type="none" w="sm" len="lg"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" name="Text Box 48"/>
          <p:cNvSpPr txBox="1">
            <a:spLocks noChangeArrowheads="1"/>
          </p:cNvSpPr>
          <p:nvPr/>
        </p:nvSpPr>
        <p:spPr bwMode="auto">
          <a:xfrm rot="16200000">
            <a:off x="8123862" y="2535687"/>
            <a:ext cx="2730337" cy="338554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600" b="1" dirty="0"/>
              <a:t>Market </a:t>
            </a:r>
            <a:r>
              <a:rPr lang="en-US" sz="1600" b="1" dirty="0" smtClean="0"/>
              <a:t>competitiveness</a:t>
            </a:r>
            <a:endParaRPr lang="en-US" sz="1600" b="1" dirty="0"/>
          </a:p>
        </p:txBody>
      </p:sp>
      <p:sp>
        <p:nvSpPr>
          <p:cNvPr id="43" name="Text Box 49"/>
          <p:cNvSpPr txBox="1">
            <a:spLocks noChangeArrowheads="1"/>
          </p:cNvSpPr>
          <p:nvPr/>
        </p:nvSpPr>
        <p:spPr bwMode="auto">
          <a:xfrm>
            <a:off x="214413" y="6232775"/>
            <a:ext cx="662481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 wrap="square"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b="1" dirty="0">
                <a:solidFill>
                  <a:schemeClr val="accent2"/>
                </a:solidFill>
                <a:cs typeface="Arial" charset="0"/>
              </a:rPr>
              <a:t>***</a:t>
            </a:r>
            <a:endParaRPr lang="en-US" b="1" dirty="0">
              <a:solidFill>
                <a:schemeClr val="accent2"/>
              </a:solidFill>
            </a:endParaRPr>
          </a:p>
        </p:txBody>
      </p:sp>
      <p:sp>
        <p:nvSpPr>
          <p:cNvPr id="46" name="Text Box 52"/>
          <p:cNvSpPr txBox="1">
            <a:spLocks noChangeArrowheads="1"/>
          </p:cNvSpPr>
          <p:nvPr/>
        </p:nvSpPr>
        <p:spPr bwMode="auto">
          <a:xfrm>
            <a:off x="554597" y="6267955"/>
            <a:ext cx="1039782" cy="276999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 wrap="square">
            <a:spAutoFit/>
          </a:bodyPr>
          <a:lstStyle/>
          <a:p>
            <a:pPr algn="l"/>
            <a:r>
              <a:rPr lang="en-US" sz="1200" b="1" dirty="0" smtClean="0"/>
              <a:t>Critical</a:t>
            </a:r>
            <a:endParaRPr lang="en-US" sz="1200" b="1" dirty="0"/>
          </a:p>
        </p:txBody>
      </p:sp>
      <p:sp>
        <p:nvSpPr>
          <p:cNvPr id="47" name="Text Box 53"/>
          <p:cNvSpPr txBox="1">
            <a:spLocks noChangeArrowheads="1"/>
          </p:cNvSpPr>
          <p:nvPr/>
        </p:nvSpPr>
        <p:spPr bwMode="auto">
          <a:xfrm>
            <a:off x="-15279" y="14960"/>
            <a:ext cx="9791227" cy="523220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sm"/>
          </a:ln>
        </p:spPr>
        <p:txBody>
          <a:bodyPr wrap="square">
            <a:spAutoFit/>
          </a:bodyPr>
          <a:lstStyle/>
          <a:p>
            <a:r>
              <a:rPr lang="en-US" sz="2800" b="1" dirty="0" smtClean="0"/>
              <a:t>Operations </a:t>
            </a:r>
            <a:r>
              <a:rPr lang="en-US" sz="2800" b="1" dirty="0"/>
              <a:t>strategy matrix for </a:t>
            </a:r>
            <a:r>
              <a:rPr lang="en-US" sz="2800" b="1" dirty="0" smtClean="0"/>
              <a:t>Pret A Manger</a:t>
            </a:r>
            <a:endParaRPr lang="en-US" sz="2800" b="1" dirty="0"/>
          </a:p>
        </p:txBody>
      </p:sp>
      <p:sp>
        <p:nvSpPr>
          <p:cNvPr id="48" name="Text Box 49"/>
          <p:cNvSpPr txBox="1">
            <a:spLocks noChangeArrowheads="1"/>
          </p:cNvSpPr>
          <p:nvPr/>
        </p:nvSpPr>
        <p:spPr bwMode="auto">
          <a:xfrm>
            <a:off x="3258770" y="2883905"/>
            <a:ext cx="662481" cy="276999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 wrap="square"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sz="1200" b="1" dirty="0">
                <a:solidFill>
                  <a:schemeClr val="accent2"/>
                </a:solidFill>
                <a:cs typeface="Arial" charset="0"/>
              </a:rPr>
              <a:t>***</a:t>
            </a:r>
            <a:endParaRPr lang="en-US" sz="1200" b="1" dirty="0">
              <a:solidFill>
                <a:schemeClr val="accent2"/>
              </a:solidFill>
            </a:endParaRPr>
          </a:p>
        </p:txBody>
      </p:sp>
      <p:sp>
        <p:nvSpPr>
          <p:cNvPr id="49" name="Text Box 49"/>
          <p:cNvSpPr txBox="1">
            <a:spLocks noChangeArrowheads="1"/>
          </p:cNvSpPr>
          <p:nvPr/>
        </p:nvSpPr>
        <p:spPr bwMode="auto">
          <a:xfrm>
            <a:off x="3085941" y="3456590"/>
            <a:ext cx="662481" cy="276999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 wrap="square"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sz="1200" b="1" dirty="0">
                <a:solidFill>
                  <a:schemeClr val="accent2"/>
                </a:solidFill>
                <a:cs typeface="Arial" charset="0"/>
              </a:rPr>
              <a:t>***</a:t>
            </a:r>
            <a:endParaRPr lang="en-US" sz="1200" b="1" dirty="0">
              <a:solidFill>
                <a:schemeClr val="accent2"/>
              </a:solidFill>
            </a:endParaRPr>
          </a:p>
        </p:txBody>
      </p:sp>
      <p:sp>
        <p:nvSpPr>
          <p:cNvPr id="50" name="Text Box 49"/>
          <p:cNvSpPr txBox="1">
            <a:spLocks noChangeArrowheads="1"/>
          </p:cNvSpPr>
          <p:nvPr/>
        </p:nvSpPr>
        <p:spPr bwMode="auto">
          <a:xfrm>
            <a:off x="5087756" y="1854888"/>
            <a:ext cx="662481" cy="276999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 wrap="square"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sz="1200" b="1" dirty="0">
                <a:solidFill>
                  <a:schemeClr val="accent2"/>
                </a:solidFill>
                <a:cs typeface="Arial" charset="0"/>
              </a:rPr>
              <a:t>***</a:t>
            </a:r>
            <a:endParaRPr lang="en-US" sz="1200" b="1" dirty="0">
              <a:solidFill>
                <a:schemeClr val="accent2"/>
              </a:solidFill>
            </a:endParaRPr>
          </a:p>
        </p:txBody>
      </p:sp>
      <p:sp>
        <p:nvSpPr>
          <p:cNvPr id="51" name="Text Box 49"/>
          <p:cNvSpPr txBox="1">
            <a:spLocks noChangeArrowheads="1"/>
          </p:cNvSpPr>
          <p:nvPr/>
        </p:nvSpPr>
        <p:spPr bwMode="auto">
          <a:xfrm>
            <a:off x="8251970" y="1806866"/>
            <a:ext cx="662481" cy="276999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 wrap="square"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sz="1200" b="1" dirty="0" smtClean="0">
                <a:solidFill>
                  <a:schemeClr val="accent2"/>
                </a:solidFill>
                <a:cs typeface="Arial" charset="0"/>
              </a:rPr>
              <a:t>***</a:t>
            </a:r>
            <a:endParaRPr lang="en-US" sz="1200" b="1" dirty="0">
              <a:solidFill>
                <a:schemeClr val="accent2"/>
              </a:solidFill>
            </a:endParaRPr>
          </a:p>
        </p:txBody>
      </p:sp>
      <p:sp>
        <p:nvSpPr>
          <p:cNvPr id="52" name="Text Box 49"/>
          <p:cNvSpPr txBox="1">
            <a:spLocks noChangeArrowheads="1"/>
          </p:cNvSpPr>
          <p:nvPr/>
        </p:nvSpPr>
        <p:spPr bwMode="auto">
          <a:xfrm>
            <a:off x="5102165" y="2862913"/>
            <a:ext cx="662481" cy="276999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 wrap="square"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sz="1200" b="1" dirty="0">
                <a:solidFill>
                  <a:schemeClr val="accent2"/>
                </a:solidFill>
                <a:cs typeface="Arial" charset="0"/>
              </a:rPr>
              <a:t>***</a:t>
            </a:r>
            <a:endParaRPr lang="en-US" sz="1200" b="1" dirty="0">
              <a:solidFill>
                <a:schemeClr val="accent2"/>
              </a:solidFill>
            </a:endParaRPr>
          </a:p>
        </p:txBody>
      </p:sp>
      <p:sp>
        <p:nvSpPr>
          <p:cNvPr id="54" name="Text Box 49"/>
          <p:cNvSpPr txBox="1">
            <a:spLocks noChangeArrowheads="1"/>
          </p:cNvSpPr>
          <p:nvPr/>
        </p:nvSpPr>
        <p:spPr bwMode="auto">
          <a:xfrm>
            <a:off x="8201502" y="4540089"/>
            <a:ext cx="662481" cy="276999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 wrap="square"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sz="1200" b="1" dirty="0">
                <a:solidFill>
                  <a:schemeClr val="accent2"/>
                </a:solidFill>
                <a:cs typeface="Arial" charset="0"/>
              </a:rPr>
              <a:t>***</a:t>
            </a:r>
            <a:endParaRPr lang="en-US" sz="1200" b="1" dirty="0">
              <a:solidFill>
                <a:schemeClr val="accent2"/>
              </a:solidFill>
            </a:endParaRPr>
          </a:p>
        </p:txBody>
      </p:sp>
      <p:sp>
        <p:nvSpPr>
          <p:cNvPr id="55" name="Text Box 49"/>
          <p:cNvSpPr txBox="1">
            <a:spLocks noChangeArrowheads="1"/>
          </p:cNvSpPr>
          <p:nvPr/>
        </p:nvSpPr>
        <p:spPr bwMode="auto">
          <a:xfrm>
            <a:off x="3301964" y="5400806"/>
            <a:ext cx="360041" cy="276999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 wrap="square"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sz="1200" b="1" dirty="0">
                <a:solidFill>
                  <a:schemeClr val="accent2"/>
                </a:solidFill>
                <a:cs typeface="Arial" charset="0"/>
              </a:rPr>
              <a:t>***</a:t>
            </a:r>
            <a:endParaRPr lang="en-US" sz="1200" b="1" dirty="0">
              <a:solidFill>
                <a:schemeClr val="accent2"/>
              </a:solidFill>
            </a:endParaRPr>
          </a:p>
        </p:txBody>
      </p:sp>
      <p:sp>
        <p:nvSpPr>
          <p:cNvPr id="36" name="Text Box 49"/>
          <p:cNvSpPr txBox="1">
            <a:spLocks noChangeArrowheads="1"/>
          </p:cNvSpPr>
          <p:nvPr/>
        </p:nvSpPr>
        <p:spPr bwMode="auto">
          <a:xfrm>
            <a:off x="8126501" y="3528598"/>
            <a:ext cx="662481" cy="276999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 wrap="square"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sz="1200" b="1" dirty="0">
                <a:solidFill>
                  <a:schemeClr val="accent2"/>
                </a:solidFill>
                <a:cs typeface="Arial" charset="0"/>
              </a:rPr>
              <a:t>***</a:t>
            </a:r>
            <a:endParaRPr lang="en-US" sz="12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11480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9" name="Text Box 13"/>
          <p:cNvSpPr txBox="1">
            <a:spLocks noChangeArrowheads="1"/>
          </p:cNvSpPr>
          <p:nvPr/>
        </p:nvSpPr>
        <p:spPr bwMode="auto">
          <a:xfrm>
            <a:off x="0" y="459088"/>
            <a:ext cx="9902824" cy="523220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  <a:effectLst/>
        </p:spPr>
        <p:txBody>
          <a:bodyPr wrap="square">
            <a:spAutoFit/>
          </a:bodyPr>
          <a:lstStyle/>
          <a:p>
            <a:r>
              <a:rPr lang="en-GB" sz="2800" b="1" dirty="0" smtClean="0"/>
              <a:t>The stages of the </a:t>
            </a:r>
            <a:r>
              <a:rPr lang="en-GB" sz="2800" b="1" dirty="0"/>
              <a:t>process of </a:t>
            </a:r>
            <a:r>
              <a:rPr lang="en-GB" sz="2800" b="1" dirty="0" smtClean="0"/>
              <a:t>operations strategy</a:t>
            </a:r>
            <a:endParaRPr lang="en-GB" sz="2800" b="1" dirty="0"/>
          </a:p>
        </p:txBody>
      </p:sp>
      <p:grpSp>
        <p:nvGrpSpPr>
          <p:cNvPr id="13" name="Group 12"/>
          <p:cNvGrpSpPr/>
          <p:nvPr/>
        </p:nvGrpSpPr>
        <p:grpSpPr>
          <a:xfrm>
            <a:off x="558924" y="1556792"/>
            <a:ext cx="8712968" cy="3960440"/>
            <a:chOff x="1412776" y="2302726"/>
            <a:chExt cx="4320480" cy="1413770"/>
          </a:xfrm>
        </p:grpSpPr>
        <p:sp>
          <p:nvSpPr>
            <p:cNvPr id="14" name="Rectangle 13"/>
            <p:cNvSpPr/>
            <p:nvPr/>
          </p:nvSpPr>
          <p:spPr bwMode="auto">
            <a:xfrm>
              <a:off x="1887383" y="3203848"/>
              <a:ext cx="1428760" cy="512648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sm" len="med"/>
              <a:tailEnd type="stealth" w="sm" len="med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sp>
          <p:nvSpPr>
            <p:cNvPr id="15" name="Rectangle 14"/>
            <p:cNvSpPr/>
            <p:nvPr/>
          </p:nvSpPr>
          <p:spPr bwMode="auto">
            <a:xfrm>
              <a:off x="3836159" y="3203848"/>
              <a:ext cx="1428760" cy="512648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sm" len="med"/>
              <a:tailEnd type="stealth" w="sm" len="med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sp>
          <p:nvSpPr>
            <p:cNvPr id="16" name="Rectangle 15"/>
            <p:cNvSpPr/>
            <p:nvPr/>
          </p:nvSpPr>
          <p:spPr bwMode="auto">
            <a:xfrm>
              <a:off x="1887383" y="2302726"/>
              <a:ext cx="1428760" cy="512648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sm" len="med"/>
              <a:tailEnd type="stealth" w="sm" len="med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sp>
          <p:nvSpPr>
            <p:cNvPr id="17" name="Rectangle 16"/>
            <p:cNvSpPr/>
            <p:nvPr/>
          </p:nvSpPr>
          <p:spPr bwMode="auto">
            <a:xfrm>
              <a:off x="3836159" y="2302726"/>
              <a:ext cx="1428760" cy="512648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sm" len="med"/>
              <a:tailEnd type="stealth" w="sm" len="med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sp>
          <p:nvSpPr>
            <p:cNvPr id="26" name="Right Arrow 25"/>
            <p:cNvSpPr/>
            <p:nvPr/>
          </p:nvSpPr>
          <p:spPr bwMode="auto">
            <a:xfrm>
              <a:off x="3356992" y="2411760"/>
              <a:ext cx="432048" cy="216024"/>
            </a:xfrm>
            <a:prstGeom prst="rightArrow">
              <a:avLst/>
            </a:prstGeom>
            <a:solidFill>
              <a:schemeClr val="accent2">
                <a:lumMod val="60000"/>
                <a:lumOff val="40000"/>
              </a:schemeClr>
            </a:solidFill>
            <a:ln w="9525" cap="flat" cmpd="sng" algn="ctr">
              <a:noFill/>
              <a:prstDash val="solid"/>
              <a:round/>
              <a:headEnd type="none" w="sm" len="med"/>
              <a:tailEnd type="stealth" w="sm" len="med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sp>
          <p:nvSpPr>
            <p:cNvPr id="27" name="Text Box 13"/>
            <p:cNvSpPr txBox="1">
              <a:spLocks noChangeArrowheads="1"/>
            </p:cNvSpPr>
            <p:nvPr/>
          </p:nvSpPr>
          <p:spPr bwMode="auto">
            <a:xfrm>
              <a:off x="1841253" y="2405546"/>
              <a:ext cx="1500198" cy="230723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ctr"/>
              <a:r>
                <a:rPr lang="en-US" dirty="0" smtClean="0"/>
                <a:t>Operations strategy</a:t>
              </a:r>
            </a:p>
            <a:p>
              <a:pPr algn="ctr"/>
              <a:r>
                <a:rPr lang="en-US" dirty="0" smtClean="0"/>
                <a:t>formulation</a:t>
              </a:r>
              <a:endParaRPr lang="en-GB" dirty="0"/>
            </a:p>
          </p:txBody>
        </p:sp>
        <p:sp>
          <p:nvSpPr>
            <p:cNvPr id="28" name="Text Box 13"/>
            <p:cNvSpPr txBox="1">
              <a:spLocks noChangeArrowheads="1"/>
            </p:cNvSpPr>
            <p:nvPr/>
          </p:nvSpPr>
          <p:spPr bwMode="auto">
            <a:xfrm>
              <a:off x="3805108" y="2405546"/>
              <a:ext cx="1500198" cy="230723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ctr"/>
              <a:r>
                <a:rPr lang="en-US" dirty="0" smtClean="0"/>
                <a:t>Operations strategy</a:t>
              </a:r>
            </a:p>
            <a:p>
              <a:pPr algn="ctr"/>
              <a:r>
                <a:rPr lang="en-US" dirty="0" smtClean="0"/>
                <a:t>implementation</a:t>
              </a:r>
              <a:endParaRPr lang="en-GB" dirty="0"/>
            </a:p>
          </p:txBody>
        </p:sp>
        <p:sp>
          <p:nvSpPr>
            <p:cNvPr id="29" name="Text Box 13"/>
            <p:cNvSpPr txBox="1">
              <a:spLocks noChangeArrowheads="1"/>
            </p:cNvSpPr>
            <p:nvPr/>
          </p:nvSpPr>
          <p:spPr bwMode="auto">
            <a:xfrm>
              <a:off x="3805108" y="3305217"/>
              <a:ext cx="1500198" cy="230723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ctr"/>
              <a:r>
                <a:rPr lang="en-US" dirty="0" smtClean="0"/>
                <a:t>Operations strategy</a:t>
              </a:r>
            </a:p>
            <a:p>
              <a:pPr algn="ctr"/>
              <a:r>
                <a:rPr lang="en-US" dirty="0" smtClean="0"/>
                <a:t>monitoring</a:t>
              </a:r>
              <a:endParaRPr lang="en-GB" dirty="0"/>
            </a:p>
          </p:txBody>
        </p:sp>
        <p:sp>
          <p:nvSpPr>
            <p:cNvPr id="30" name="Text Box 13"/>
            <p:cNvSpPr txBox="1">
              <a:spLocks noChangeArrowheads="1"/>
            </p:cNvSpPr>
            <p:nvPr/>
          </p:nvSpPr>
          <p:spPr bwMode="auto">
            <a:xfrm>
              <a:off x="1841253" y="3305217"/>
              <a:ext cx="1500198" cy="230723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ctr"/>
              <a:r>
                <a:rPr lang="en-US" dirty="0" smtClean="0"/>
                <a:t>Operations strategy</a:t>
              </a:r>
            </a:p>
            <a:p>
              <a:pPr algn="ctr"/>
              <a:r>
                <a:rPr lang="en-US" dirty="0" smtClean="0"/>
                <a:t>control</a:t>
              </a:r>
              <a:endParaRPr lang="en-GB" dirty="0"/>
            </a:p>
          </p:txBody>
        </p:sp>
        <p:sp>
          <p:nvSpPr>
            <p:cNvPr id="31" name="Circular Arrow 30"/>
            <p:cNvSpPr/>
            <p:nvPr/>
          </p:nvSpPr>
          <p:spPr>
            <a:xfrm rot="5400000">
              <a:off x="4833156" y="2591780"/>
              <a:ext cx="1008112" cy="792088"/>
            </a:xfrm>
            <a:prstGeom prst="circularArrow">
              <a:avLst>
                <a:gd name="adj1" fmla="val 6032"/>
                <a:gd name="adj2" fmla="val 1142319"/>
                <a:gd name="adj3" fmla="val 20490305"/>
                <a:gd name="adj4" fmla="val 10800000"/>
                <a:gd name="adj5" fmla="val 12500"/>
              </a:avLst>
            </a:prstGeom>
            <a:solidFill>
              <a:srgbClr val="ADADEB"/>
            </a:soli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2" name="Circular Arrow 31"/>
            <p:cNvSpPr/>
            <p:nvPr/>
          </p:nvSpPr>
          <p:spPr>
            <a:xfrm rot="5400000" flipH="1" flipV="1">
              <a:off x="1304764" y="2663788"/>
              <a:ext cx="1008112" cy="792088"/>
            </a:xfrm>
            <a:prstGeom prst="circularArrow">
              <a:avLst>
                <a:gd name="adj1" fmla="val 8077"/>
                <a:gd name="adj2" fmla="val 1142319"/>
                <a:gd name="adj3" fmla="val 20455855"/>
                <a:gd name="adj4" fmla="val 10800000"/>
                <a:gd name="adj5" fmla="val 12500"/>
              </a:avLst>
            </a:prstGeom>
            <a:solidFill>
              <a:srgbClr val="ADADEB"/>
            </a:soli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3" name="Right Arrow 32"/>
            <p:cNvSpPr/>
            <p:nvPr/>
          </p:nvSpPr>
          <p:spPr bwMode="auto">
            <a:xfrm flipH="1">
              <a:off x="3356992" y="3491880"/>
              <a:ext cx="432048" cy="216024"/>
            </a:xfrm>
            <a:prstGeom prst="rightArrow">
              <a:avLst/>
            </a:prstGeom>
            <a:solidFill>
              <a:schemeClr val="accent2">
                <a:lumMod val="60000"/>
                <a:lumOff val="40000"/>
              </a:schemeClr>
            </a:solidFill>
            <a:ln w="9525" cap="flat" cmpd="sng" algn="ctr">
              <a:noFill/>
              <a:prstDash val="solid"/>
              <a:round/>
              <a:headEnd type="none" w="sm" len="med"/>
              <a:tailEnd type="stealth" w="sm" len="med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9"/>
  <p:tag name="MMPROD_UIDATA" val="&lt;database version=&quot;6.0&quot;&gt;&lt;object type=&quot;1&quot; unique_id=&quot;10001&quot;&gt;&lt;object type=&quot;8&quot; unique_id=&quot;14784&quot;&gt;&lt;/object&gt;&lt;object type=&quot;2&quot; unique_id=&quot;14785&quot;&gt;&lt;object type=&quot;3&quot; unique_id=&quot;14786&quot;&gt;&lt;property id=&quot;20148&quot; value=&quot;5&quot;/&gt;&lt;property id=&quot;20300&quot; value=&quot;Slide 1&quot;/&gt;&lt;property id=&quot;20307&quot; value=&quot;316&quot;/&gt;&lt;/object&gt;&lt;object type=&quot;3&quot; unique_id=&quot;14787&quot;&gt;&lt;property id=&quot;20148&quot; value=&quot;5&quot;/&gt;&lt;property id=&quot;20300&quot; value=&quot;Slide 2&quot;/&gt;&lt;property id=&quot;20307&quot; value=&quot;347&quot;/&gt;&lt;/object&gt;&lt;object type=&quot;3&quot; unique_id=&quot;14789&quot;&gt;&lt;property id=&quot;20148&quot; value=&quot;5&quot;/&gt;&lt;property id=&quot;20300&quot; value=&quot;Slide 3&quot;/&gt;&lt;property id=&quot;20307&quot; value=&quot;318&quot;/&gt;&lt;/object&gt;&lt;object type=&quot;3&quot; unique_id=&quot;14790&quot;&gt;&lt;property id=&quot;20148&quot; value=&quot;5&quot;/&gt;&lt;property id=&quot;20300&quot; value=&quot;Slide 4&quot;/&gt;&lt;property id=&quot;20307&quot; value=&quot;348&quot;/&gt;&lt;/object&gt;&lt;object type=&quot;3&quot; unique_id=&quot;14795&quot;&gt;&lt;property id=&quot;20148&quot; value=&quot;5&quot;/&gt;&lt;property id=&quot;20300&quot; value=&quot;Slide 5&quot;/&gt;&lt;property id=&quot;20307&quot; value=&quot;320&quot;/&gt;&lt;/object&gt;&lt;object type=&quot;3&quot; unique_id=&quot;14796&quot;&gt;&lt;property id=&quot;20148&quot; value=&quot;5&quot;/&gt;&lt;property id=&quot;20300&quot; value=&quot;Slide 6&quot;/&gt;&lt;property id=&quot;20307&quot; value=&quot;344&quot;/&gt;&lt;/object&gt;&lt;object type=&quot;3&quot; unique_id=&quot;14797&quot;&gt;&lt;property id=&quot;20148&quot; value=&quot;5&quot;/&gt;&lt;property id=&quot;20300&quot; value=&quot;Slide 7&quot;/&gt;&lt;property id=&quot;20307&quot; value=&quot;329&quot;/&gt;&lt;/object&gt;&lt;object type=&quot;3&quot; unique_id=&quot;14798&quot;&gt;&lt;property id=&quot;20148&quot; value=&quot;5&quot;/&gt;&lt;property id=&quot;20300&quot; value=&quot;Slide 8&quot;/&gt;&lt;property id=&quot;20307&quot; value=&quot;330&quot;/&gt;&lt;/object&gt;&lt;object type=&quot;3&quot; unique_id=&quot;14799&quot;&gt;&lt;property id=&quot;20148&quot; value=&quot;5&quot;/&gt;&lt;property id=&quot;20300&quot; value=&quot;Slide 9&quot;/&gt;&lt;property id=&quot;20307&quot; value=&quot;342&quot;/&gt;&lt;/object&gt;&lt;object type=&quot;3&quot; unique_id=&quot;14800&quot;&gt;&lt;property id=&quot;20148&quot; value=&quot;5&quot;/&gt;&lt;property id=&quot;20300&quot; value=&quot;Slide 10&quot;/&gt;&lt;property id=&quot;20307&quot; value=&quot;343&quot;/&gt;&lt;/object&gt;&lt;object type=&quot;3&quot; unique_id=&quot;14801&quot;&gt;&lt;property id=&quot;20148&quot; value=&quot;5&quot;/&gt;&lt;property id=&quot;20300&quot; value=&quot;Slide 11&quot;/&gt;&lt;property id=&quot;20307&quot; value=&quot;332&quot;/&gt;&lt;/object&gt;&lt;object type=&quot;3&quot; unique_id=&quot;14802&quot;&gt;&lt;property id=&quot;20148&quot; value=&quot;5&quot;/&gt;&lt;property id=&quot;20300&quot; value=&quot;Slide 12&quot;/&gt;&lt;property id=&quot;20307&quot; value=&quot;333&quot;/&gt;&lt;/object&gt;&lt;object type=&quot;3&quot; unique_id=&quot;14803&quot;&gt;&lt;property id=&quot;20148&quot; value=&quot;5&quot;/&gt;&lt;property id=&quot;20300&quot; value=&quot;Slide 13&quot;/&gt;&lt;property id=&quot;20307&quot; value=&quot;334&quot;/&gt;&lt;/object&gt;&lt;object type=&quot;3&quot; unique_id=&quot;14807&quot;&gt;&lt;property id=&quot;20148&quot; value=&quot;5&quot;/&gt;&lt;property id=&quot;20300&quot; value=&quot;Slide 15&quot;/&gt;&lt;property id=&quot;20307&quot; value=&quot;309&quot;/&gt;&lt;/object&gt;&lt;object type=&quot;3&quot; unique_id=&quot;14808&quot;&gt;&lt;property id=&quot;20148&quot; value=&quot;5&quot;/&gt;&lt;property id=&quot;20300&quot; value=&quot;Slide 16&quot;/&gt;&lt;property id=&quot;20307&quot; value=&quot;337&quot;/&gt;&lt;/object&gt;&lt;object type=&quot;3&quot; unique_id=&quot;14809&quot;&gt;&lt;property id=&quot;20148&quot; value=&quot;5&quot;/&gt;&lt;property id=&quot;20300&quot; value=&quot;Slide 17&quot;/&gt;&lt;property id=&quot;20307&quot; value=&quot;339&quot;/&gt;&lt;/object&gt;&lt;object type=&quot;3&quot; unique_id=&quot;14810&quot;&gt;&lt;property id=&quot;20148&quot; value=&quot;5&quot;/&gt;&lt;property id=&quot;20300&quot; value=&quot;Slide 18&quot;/&gt;&lt;property id=&quot;20307&quot; value=&quot;349&quot;/&gt;&lt;/object&gt;&lt;object type=&quot;3&quot; unique_id=&quot;14811&quot;&gt;&lt;property id=&quot;20148&quot; value=&quot;5&quot;/&gt;&lt;property id=&quot;20300&quot; value=&quot;Slide 19&quot;/&gt;&lt;property id=&quot;20307&quot; value=&quot;346&quot;/&gt;&lt;/object&gt;&lt;object type=&quot;3&quot; unique_id=&quot;16167&quot;&gt;&lt;property id=&quot;20148&quot; value=&quot;5&quot;/&gt;&lt;property id=&quot;20300&quot; value=&quot;Slide 14&quot;/&gt;&lt;property id=&quot;20307&quot; value=&quot;350&quot;/&gt;&lt;/object&gt;&lt;/object&gt;&lt;/object&gt;&lt;/database&gt;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31750" cap="flat" cmpd="sng" algn="ctr">
          <a:solidFill>
            <a:srgbClr val="800080"/>
          </a:solidFill>
          <a:prstDash val="solid"/>
          <a:round/>
          <a:headEnd type="none" w="med" len="med"/>
          <a:tailEnd type="triangle" w="sm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31750" cap="flat" cmpd="sng" algn="ctr">
          <a:solidFill>
            <a:srgbClr val="800080"/>
          </a:solidFill>
          <a:prstDash val="solid"/>
          <a:round/>
          <a:headEnd type="none" w="med" len="med"/>
          <a:tailEnd type="triangle" w="sm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3447</TotalTime>
  <Words>1100</Words>
  <Application>Microsoft Office PowerPoint</Application>
  <PresentationFormat>Custom</PresentationFormat>
  <Paragraphs>300</Paragraphs>
  <Slides>19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</vt:vector>
  </TitlesOfParts>
  <Company>warwick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nigel slack</dc:creator>
  <cp:lastModifiedBy>lw_dlf</cp:lastModifiedBy>
  <cp:revision>274</cp:revision>
  <cp:lastPrinted>1999-08-26T15:05:14Z</cp:lastPrinted>
  <dcterms:created xsi:type="dcterms:W3CDTF">1999-08-24T13:53:48Z</dcterms:created>
  <dcterms:modified xsi:type="dcterms:W3CDTF">2017-07-27T10:30:12Z</dcterms:modified>
</cp:coreProperties>
</file>