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0"/>
  </p:notesMasterIdLst>
  <p:sldIdLst>
    <p:sldId id="256" r:id="rId2"/>
    <p:sldId id="280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78" r:id="rId11"/>
    <p:sldId id="265" r:id="rId12"/>
    <p:sldId id="279" r:id="rId13"/>
    <p:sldId id="266" r:id="rId14"/>
    <p:sldId id="267" r:id="rId15"/>
    <p:sldId id="268" r:id="rId16"/>
    <p:sldId id="269" r:id="rId17"/>
    <p:sldId id="270" r:id="rId18"/>
    <p:sldId id="282" r:id="rId19"/>
    <p:sldId id="287" r:id="rId20"/>
    <p:sldId id="288" r:id="rId21"/>
    <p:sldId id="271" r:id="rId22"/>
    <p:sldId id="272" r:id="rId23"/>
    <p:sldId id="273" r:id="rId24"/>
    <p:sldId id="274" r:id="rId25"/>
    <p:sldId id="275" r:id="rId26"/>
    <p:sldId id="276" r:id="rId27"/>
    <p:sldId id="289" r:id="rId28"/>
    <p:sldId id="277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08" autoAdjust="0"/>
    <p:restoredTop sz="94660"/>
  </p:normalViewPr>
  <p:slideViewPr>
    <p:cSldViewPr>
      <p:cViewPr varScale="1">
        <p:scale>
          <a:sx n="110" d="100"/>
          <a:sy n="110" d="100"/>
        </p:scale>
        <p:origin x="1662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7EE732-656A-4734-B917-96F13D674B43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6B15B5-49B9-4AC4-860A-366B19708A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0490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smtClean="0"/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9pPr>
          </a:lstStyle>
          <a:p>
            <a:fld id="{B596A31E-08BF-40B1-8783-815A86680573}" type="slidenum">
              <a:rPr lang="cy-GB" sz="1200" smtClean="0">
                <a:latin typeface="Arial" charset="0"/>
              </a:rPr>
              <a:pPr/>
              <a:t>11</a:t>
            </a:fld>
            <a:endParaRPr lang="cy-GB" sz="1200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04426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smtClean="0"/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9pPr>
          </a:lstStyle>
          <a:p>
            <a:fld id="{B596A31E-08BF-40B1-8783-815A86680573}" type="slidenum">
              <a:rPr lang="cy-GB" sz="1200" smtClean="0">
                <a:latin typeface="Arial" charset="0"/>
              </a:rPr>
              <a:pPr/>
              <a:t>12</a:t>
            </a:fld>
            <a:endParaRPr lang="cy-GB" sz="1200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35086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smtClean="0"/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9pPr>
          </a:lstStyle>
          <a:p>
            <a:fld id="{BA7248C2-20D1-4BBA-9067-2DEEECB8A73F}" type="slidenum">
              <a:rPr lang="cy-GB" sz="1200" smtClean="0">
                <a:latin typeface="Arial" charset="0"/>
              </a:rPr>
              <a:pPr/>
              <a:t>28</a:t>
            </a:fld>
            <a:endParaRPr lang="cy-GB" sz="1200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347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26D19-6B8E-446E-9F5B-E31FEAF4865B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870AD-B3A2-4605-9A73-F6BA7BEB85C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26D19-6B8E-446E-9F5B-E31FEAF4865B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870AD-B3A2-4605-9A73-F6BA7BEB85C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26D19-6B8E-446E-9F5B-E31FEAF4865B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870AD-B3A2-4605-9A73-F6BA7BEB85C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26D19-6B8E-446E-9F5B-E31FEAF4865B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870AD-B3A2-4605-9A73-F6BA7BEB85C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26D19-6B8E-446E-9F5B-E31FEAF4865B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870AD-B3A2-4605-9A73-F6BA7BEB85C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26D19-6B8E-446E-9F5B-E31FEAF4865B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870AD-B3A2-4605-9A73-F6BA7BEB85C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26D19-6B8E-446E-9F5B-E31FEAF4865B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870AD-B3A2-4605-9A73-F6BA7BEB85C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26D19-6B8E-446E-9F5B-E31FEAF4865B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870AD-B3A2-4605-9A73-F6BA7BEB85C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06726D19-6B8E-446E-9F5B-E31FEAF4865B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09D870AD-B3A2-4605-9A73-F6BA7BEB85C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26D19-6B8E-446E-9F5B-E31FEAF4865B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870AD-B3A2-4605-9A73-F6BA7BEB85C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26D19-6B8E-446E-9F5B-E31FEAF4865B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870AD-B3A2-4605-9A73-F6BA7BEB85C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06726D19-6B8E-446E-9F5B-E31FEAF4865B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09D870AD-B3A2-4605-9A73-F6BA7BEB85C9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phaistos.tif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78330" y="176797"/>
            <a:ext cx="8377237" cy="6505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30016" y="4437112"/>
            <a:ext cx="5902424" cy="1673352"/>
          </a:xfrm>
        </p:spPr>
        <p:txBody>
          <a:bodyPr>
            <a:normAutofit fontScale="90000"/>
          </a:bodyPr>
          <a:lstStyle/>
          <a:p>
            <a:pPr algn="r"/>
            <a:r>
              <a:rPr lang="en-GB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Origins and Innovation</a:t>
            </a:r>
            <a:endParaRPr lang="en-GB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544" y="332656"/>
            <a:ext cx="4822304" cy="1456184"/>
          </a:xfrm>
        </p:spPr>
        <p:txBody>
          <a:bodyPr>
            <a:normAutofit lnSpcReduction="10000"/>
          </a:bodyPr>
          <a:lstStyle/>
          <a:p>
            <a:r>
              <a:rPr lang="en-GB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Secondary State Formation, Crete</a:t>
            </a:r>
            <a:endParaRPr lang="en-GB" sz="4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86225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Primary &amp; Secondary States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822161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State formation:</a:t>
            </a:r>
          </a:p>
          <a:p>
            <a:pPr lvl="1"/>
            <a:r>
              <a:rPr lang="en-GB" dirty="0" smtClean="0"/>
              <a:t>Development of states: societies with a system of centralized government &amp; associated bureaucratic structures</a:t>
            </a:r>
          </a:p>
          <a:p>
            <a:pPr lvl="1"/>
            <a:r>
              <a:rPr lang="en-GB" dirty="0" smtClean="0"/>
              <a:t>Ideologies of </a:t>
            </a:r>
            <a:r>
              <a:rPr lang="en-GB" dirty="0" err="1" smtClean="0"/>
              <a:t>legitimation</a:t>
            </a:r>
            <a:endParaRPr lang="en-GB" dirty="0" smtClean="0"/>
          </a:p>
          <a:p>
            <a:r>
              <a:rPr lang="en-GB" dirty="0" smtClean="0"/>
              <a:t>Primary / pristine states:</a:t>
            </a:r>
          </a:p>
          <a:p>
            <a:pPr lvl="1"/>
            <a:r>
              <a:rPr lang="en-GB" dirty="0" smtClean="0"/>
              <a:t>Appearance of first states without any contact with a pre-existing state</a:t>
            </a:r>
          </a:p>
          <a:p>
            <a:pPr lvl="1"/>
            <a:r>
              <a:rPr lang="en-GB" dirty="0" smtClean="0"/>
              <a:t>Egypt &amp; Mesopotamia</a:t>
            </a:r>
          </a:p>
          <a:p>
            <a:r>
              <a:rPr lang="en-GB" dirty="0" smtClean="0">
                <a:solidFill>
                  <a:srgbClr val="FFC000"/>
                </a:solidFill>
              </a:rPr>
              <a:t>Secondary states: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States which come into existence as a result of contact with/influence from pre-existing states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Aegean palace societies</a:t>
            </a:r>
          </a:p>
        </p:txBody>
      </p:sp>
    </p:spTree>
    <p:extLst>
      <p:ext uri="{BB962C8B-B14F-4D97-AF65-F5344CB8AC3E}">
        <p14:creationId xmlns:p14="http://schemas.microsoft.com/office/powerpoint/2010/main" val="1525795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Minoan Palaces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690864" cy="4623816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dirty="0" smtClean="0"/>
              <a:t>Palaces </a:t>
            </a:r>
            <a:r>
              <a:rPr lang="en-GB" dirty="0"/>
              <a:t>dominate Minoan archaeology </a:t>
            </a:r>
          </a:p>
          <a:p>
            <a:pPr>
              <a:defRPr/>
            </a:pPr>
            <a:r>
              <a:rPr lang="en-GB" dirty="0"/>
              <a:t>Usually interpreted within cultural evolutionism model:</a:t>
            </a:r>
          </a:p>
          <a:p>
            <a:pPr lvl="1">
              <a:defRPr/>
            </a:pPr>
            <a:r>
              <a:rPr lang="en-GB" dirty="0"/>
              <a:t>Development of palaces related to </a:t>
            </a:r>
            <a:r>
              <a:rPr lang="en-GB" dirty="0" smtClean="0"/>
              <a:t>redistribution of agricultural </a:t>
            </a:r>
            <a:r>
              <a:rPr lang="en-GB" dirty="0"/>
              <a:t>produce</a:t>
            </a:r>
          </a:p>
          <a:p>
            <a:pPr lvl="1">
              <a:defRPr/>
            </a:pPr>
            <a:r>
              <a:rPr lang="en-GB" dirty="0"/>
              <a:t>Renfrew (1972) explicitly linked the </a:t>
            </a:r>
            <a:r>
              <a:rPr lang="en-GB" dirty="0" smtClean="0"/>
              <a:t>Minoan palaces to the </a:t>
            </a:r>
            <a:r>
              <a:rPr lang="en-GB" dirty="0"/>
              <a:t>chiefdom level of society</a:t>
            </a:r>
          </a:p>
          <a:p>
            <a:pPr lvl="1">
              <a:defRPr/>
            </a:pPr>
            <a:r>
              <a:rPr lang="en-GB" dirty="0"/>
              <a:t>Watershed in terms of societal complexity (cf. Cherry 1986</a:t>
            </a:r>
            <a:r>
              <a:rPr lang="en-GB" dirty="0" smtClean="0"/>
              <a:t>)</a:t>
            </a:r>
          </a:p>
          <a:p>
            <a:pPr lvl="1">
              <a:defRPr/>
            </a:pPr>
            <a:r>
              <a:rPr lang="en-GB" dirty="0" smtClean="0"/>
              <a:t>Usually </a:t>
            </a:r>
            <a:r>
              <a:rPr lang="en-GB" dirty="0"/>
              <a:t>interpreted as the development of first state in Europe</a:t>
            </a:r>
          </a:p>
          <a:p>
            <a:pPr lvl="1">
              <a:defRPr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7557787" y="4842813"/>
            <a:ext cx="9717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Knossos</a:t>
            </a:r>
            <a:endParaRPr lang="en-GB" dirty="0"/>
          </a:p>
        </p:txBody>
      </p:sp>
      <p:pic>
        <p:nvPicPr>
          <p:cNvPr id="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64088" y="2564904"/>
            <a:ext cx="3422163" cy="2160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50468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Chronology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sz="2800" dirty="0"/>
              <a:t>2 main phases of Minoan palatial society:</a:t>
            </a:r>
          </a:p>
          <a:p>
            <a:pPr>
              <a:defRPr/>
            </a:pPr>
            <a:r>
              <a:rPr lang="en-GB" sz="2800" dirty="0">
                <a:solidFill>
                  <a:srgbClr val="FFC000"/>
                </a:solidFill>
              </a:rPr>
              <a:t>First palaces: period of state </a:t>
            </a:r>
            <a:r>
              <a:rPr lang="en-GB" sz="2800" dirty="0" smtClean="0">
                <a:solidFill>
                  <a:srgbClr val="FFC000"/>
                </a:solidFill>
              </a:rPr>
              <a:t>formation?</a:t>
            </a:r>
            <a:endParaRPr lang="en-GB" sz="2800" dirty="0">
              <a:solidFill>
                <a:srgbClr val="FFC000"/>
              </a:solidFill>
            </a:endParaRPr>
          </a:p>
          <a:p>
            <a:pPr lvl="1">
              <a:defRPr/>
            </a:pPr>
            <a:r>
              <a:rPr lang="en-GB" sz="2400" dirty="0">
                <a:solidFill>
                  <a:srgbClr val="FFC000"/>
                </a:solidFill>
              </a:rPr>
              <a:t>Proto-palatial Period </a:t>
            </a:r>
          </a:p>
          <a:p>
            <a:pPr lvl="1">
              <a:defRPr/>
            </a:pPr>
            <a:r>
              <a:rPr lang="en-GB" sz="2400" dirty="0">
                <a:solidFill>
                  <a:srgbClr val="FFC000"/>
                </a:solidFill>
              </a:rPr>
              <a:t>Old Palace Period</a:t>
            </a:r>
          </a:p>
          <a:p>
            <a:pPr lvl="1">
              <a:defRPr/>
            </a:pPr>
            <a:r>
              <a:rPr lang="en-GB" sz="2400" dirty="0">
                <a:solidFill>
                  <a:srgbClr val="FFC000"/>
                </a:solidFill>
              </a:rPr>
              <a:t>MM IB-MM IIIA: </a:t>
            </a:r>
            <a:r>
              <a:rPr lang="en-GB" sz="2400" dirty="0" smtClean="0">
                <a:solidFill>
                  <a:srgbClr val="FFC000"/>
                </a:solidFill>
              </a:rPr>
              <a:t>1900-1700 </a:t>
            </a:r>
            <a:r>
              <a:rPr lang="en-GB" sz="2400" dirty="0">
                <a:solidFill>
                  <a:srgbClr val="FFC000"/>
                </a:solidFill>
              </a:rPr>
              <a:t>BC</a:t>
            </a:r>
          </a:p>
          <a:p>
            <a:pPr>
              <a:defRPr/>
            </a:pPr>
            <a:r>
              <a:rPr lang="en-GB" sz="2800" dirty="0"/>
              <a:t>Second palaces: largely the architectural remains extant today</a:t>
            </a:r>
          </a:p>
          <a:p>
            <a:pPr lvl="1">
              <a:defRPr/>
            </a:pPr>
            <a:r>
              <a:rPr lang="en-GB" sz="2400" dirty="0" smtClean="0"/>
              <a:t>Neo-palatial Period</a:t>
            </a:r>
            <a:endParaRPr lang="en-GB" sz="2400" dirty="0"/>
          </a:p>
          <a:p>
            <a:pPr lvl="1">
              <a:defRPr/>
            </a:pPr>
            <a:r>
              <a:rPr lang="en-GB" sz="2400" dirty="0"/>
              <a:t>New Palace Period</a:t>
            </a:r>
          </a:p>
          <a:p>
            <a:pPr lvl="1">
              <a:defRPr/>
            </a:pPr>
            <a:r>
              <a:rPr lang="en-GB" sz="2400" dirty="0"/>
              <a:t>MM IIIA-LM IB: 1700-1500 /1425 BC</a:t>
            </a:r>
          </a:p>
          <a:p>
            <a:pPr>
              <a:defRPr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19821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Proto-Palatial Crete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Characterised by:</a:t>
            </a:r>
          </a:p>
          <a:p>
            <a:pPr lvl="1">
              <a:defRPr/>
            </a:pPr>
            <a:r>
              <a:rPr lang="en-GB" dirty="0"/>
              <a:t>Rapid population expansion &amp; nucleation of settlement</a:t>
            </a:r>
          </a:p>
          <a:p>
            <a:pPr lvl="1">
              <a:defRPr/>
            </a:pPr>
            <a:r>
              <a:rPr lang="en-GB" dirty="0"/>
              <a:t>Development of clear settlement hierarchy</a:t>
            </a:r>
          </a:p>
          <a:p>
            <a:pPr lvl="1">
              <a:defRPr/>
            </a:pPr>
            <a:r>
              <a:rPr lang="en-GB" dirty="0"/>
              <a:t>Appearance of functionally specialised sites</a:t>
            </a:r>
          </a:p>
          <a:p>
            <a:pPr lvl="1">
              <a:defRPr/>
            </a:pPr>
            <a:r>
              <a:rPr lang="en-GB" dirty="0"/>
              <a:t>Appearance of </a:t>
            </a:r>
            <a:r>
              <a:rPr lang="en-GB" dirty="0" smtClean="0"/>
              <a:t>palaces</a:t>
            </a:r>
            <a:r>
              <a:rPr lang="en-GB" dirty="0"/>
              <a:t>: </a:t>
            </a:r>
            <a:r>
              <a:rPr lang="en-GB" dirty="0" smtClean="0">
                <a:solidFill>
                  <a:srgbClr val="FFC000"/>
                </a:solidFill>
              </a:rPr>
              <a:t>(MM </a:t>
            </a:r>
            <a:r>
              <a:rPr lang="en-GB" dirty="0">
                <a:solidFill>
                  <a:srgbClr val="FFC000"/>
                </a:solidFill>
              </a:rPr>
              <a:t>I at Knossos &amp; </a:t>
            </a:r>
            <a:r>
              <a:rPr lang="en-GB" dirty="0" err="1" smtClean="0">
                <a:solidFill>
                  <a:srgbClr val="FFC000"/>
                </a:solidFill>
              </a:rPr>
              <a:t>Phaistos</a:t>
            </a:r>
            <a:r>
              <a:rPr lang="en-GB" dirty="0" smtClean="0">
                <a:solidFill>
                  <a:srgbClr val="FFC000"/>
                </a:solidFill>
              </a:rPr>
              <a:t>)</a:t>
            </a:r>
            <a:endParaRPr lang="en-GB" dirty="0">
              <a:solidFill>
                <a:srgbClr val="FFC000"/>
              </a:solidFill>
            </a:endParaRPr>
          </a:p>
          <a:p>
            <a:pPr lvl="1">
              <a:defRPr/>
            </a:pPr>
            <a:r>
              <a:rPr lang="en-GB" dirty="0"/>
              <a:t>Writing: Hieroglyphic script &amp; Linear A</a:t>
            </a:r>
          </a:p>
          <a:p>
            <a:pPr lvl="1"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9959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 The First Palaces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546848" cy="4623816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GB" sz="3100" dirty="0"/>
              <a:t>Poorly </a:t>
            </a:r>
            <a:r>
              <a:rPr lang="en-GB" sz="3100" dirty="0" smtClean="0"/>
              <a:t>preserved</a:t>
            </a:r>
            <a:endParaRPr lang="en-GB" sz="3100" dirty="0"/>
          </a:p>
          <a:p>
            <a:pPr>
              <a:defRPr/>
            </a:pPr>
            <a:r>
              <a:rPr lang="en-GB" sz="3100" dirty="0"/>
              <a:t>Architectural remains of preceding phase </a:t>
            </a:r>
            <a:r>
              <a:rPr lang="en-GB" sz="3100" dirty="0" smtClean="0"/>
              <a:t>levelled </a:t>
            </a:r>
            <a:r>
              <a:rPr lang="en-GB" sz="3100" dirty="0"/>
              <a:t>for later constructions</a:t>
            </a:r>
          </a:p>
          <a:p>
            <a:pPr>
              <a:defRPr/>
            </a:pPr>
            <a:r>
              <a:rPr lang="en-GB" sz="3100" dirty="0" smtClean="0"/>
              <a:t>Difficult </a:t>
            </a:r>
            <a:r>
              <a:rPr lang="en-GB" sz="3100" dirty="0"/>
              <a:t>to be sure of (complete) ground plan &amp; </a:t>
            </a:r>
            <a:r>
              <a:rPr lang="en-GB" sz="3100" dirty="0" smtClean="0"/>
              <a:t>function</a:t>
            </a:r>
          </a:p>
          <a:p>
            <a:pPr>
              <a:defRPr/>
            </a:pPr>
            <a:r>
              <a:rPr lang="en-GB" sz="3100" dirty="0" smtClean="0"/>
              <a:t>Terminology: palaces = problematic</a:t>
            </a:r>
          </a:p>
          <a:p>
            <a:pPr lvl="1">
              <a:defRPr/>
            </a:pPr>
            <a:r>
              <a:rPr lang="en-GB" sz="2400" dirty="0" smtClean="0">
                <a:solidFill>
                  <a:srgbClr val="FFC000"/>
                </a:solidFill>
              </a:rPr>
              <a:t>Court buildings </a:t>
            </a:r>
            <a:r>
              <a:rPr lang="en-GB" sz="2400" dirty="0" smtClean="0"/>
              <a:t>(</a:t>
            </a:r>
            <a:r>
              <a:rPr lang="en-GB" sz="2400" dirty="0" err="1" smtClean="0"/>
              <a:t>Schoep</a:t>
            </a:r>
            <a:r>
              <a:rPr lang="en-GB" sz="2400" dirty="0" smtClean="0"/>
              <a:t> 2006)</a:t>
            </a:r>
            <a:endParaRPr lang="en-GB" sz="2400" dirty="0"/>
          </a:p>
        </p:txBody>
      </p:sp>
      <p:pic>
        <p:nvPicPr>
          <p:cNvPr id="6" name="Content Placeholder 5" descr="phaistos.tif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92080" y="2214774"/>
            <a:ext cx="3616767" cy="280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7524328" y="5003884"/>
            <a:ext cx="9957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Phaistos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8821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The First Palaces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016" y="1628800"/>
            <a:ext cx="5220072" cy="4895424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 smtClean="0"/>
              <a:t>Large </a:t>
            </a:r>
            <a:r>
              <a:rPr lang="en-GB" dirty="0"/>
              <a:t>central buildings which use repeated architectural elements &amp; formulae to create ceremonial space (Day &amp; Wilson 1998)</a:t>
            </a:r>
          </a:p>
          <a:p>
            <a:pPr>
              <a:defRPr/>
            </a:pPr>
            <a:r>
              <a:rPr lang="en-GB" dirty="0"/>
              <a:t>Monumental </a:t>
            </a:r>
            <a:r>
              <a:rPr lang="en-GB" dirty="0" smtClean="0"/>
              <a:t>architecture:</a:t>
            </a:r>
            <a:endParaRPr lang="en-GB" dirty="0"/>
          </a:p>
          <a:p>
            <a:pPr lvl="1">
              <a:defRPr/>
            </a:pPr>
            <a:r>
              <a:rPr lang="en-GB" dirty="0"/>
              <a:t>Mobilisation of labour</a:t>
            </a:r>
          </a:p>
          <a:p>
            <a:pPr lvl="1">
              <a:defRPr/>
            </a:pPr>
            <a:r>
              <a:rPr lang="en-GB" dirty="0"/>
              <a:t>Designed to impress</a:t>
            </a:r>
          </a:p>
          <a:p>
            <a:pPr>
              <a:defRPr/>
            </a:pPr>
            <a:r>
              <a:rPr lang="en-GB" dirty="0"/>
              <a:t>Suggested functions:</a:t>
            </a:r>
          </a:p>
          <a:p>
            <a:pPr lvl="1">
              <a:defRPr/>
            </a:pPr>
            <a:r>
              <a:rPr lang="en-GB" dirty="0"/>
              <a:t>Residence of elite</a:t>
            </a:r>
          </a:p>
          <a:p>
            <a:pPr lvl="1">
              <a:defRPr/>
            </a:pPr>
            <a:r>
              <a:rPr lang="en-GB" dirty="0"/>
              <a:t>Ceremonial, religious centre</a:t>
            </a:r>
          </a:p>
          <a:p>
            <a:pPr lvl="1">
              <a:defRPr/>
            </a:pPr>
            <a:r>
              <a:rPr lang="en-GB" dirty="0">
                <a:solidFill>
                  <a:srgbClr val="FFC000"/>
                </a:solidFill>
              </a:rPr>
              <a:t>Redistribution </a:t>
            </a:r>
            <a:r>
              <a:rPr lang="en-GB" dirty="0" smtClean="0">
                <a:solidFill>
                  <a:srgbClr val="FFC000"/>
                </a:solidFill>
              </a:rPr>
              <a:t>centre</a:t>
            </a:r>
          </a:p>
          <a:p>
            <a:pPr>
              <a:defRPr/>
            </a:pPr>
            <a:r>
              <a:rPr lang="en-GB" sz="2800" dirty="0" smtClean="0"/>
              <a:t>Traditional studies have emphasised </a:t>
            </a:r>
            <a:r>
              <a:rPr lang="en-GB" sz="2800" dirty="0" smtClean="0">
                <a:solidFill>
                  <a:srgbClr val="FFC000"/>
                </a:solidFill>
              </a:rPr>
              <a:t>economic production</a:t>
            </a:r>
            <a:endParaRPr lang="en-GB" sz="2800" dirty="0">
              <a:solidFill>
                <a:srgbClr val="FFC000"/>
              </a:solidFill>
            </a:endParaRPr>
          </a:p>
        </p:txBody>
      </p:sp>
      <p:pic>
        <p:nvPicPr>
          <p:cNvPr id="6" name="Content Placeholder 5" descr="ph_theatral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12000" contrast="-12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724128" y="2204864"/>
            <a:ext cx="3331732" cy="21145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596336" y="4381073"/>
            <a:ext cx="9957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Phaistos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9661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4" descr="kn_kouloures2.jpg"/>
          <p:cNvPicPr>
            <a:picLocks noChangeAspect="1"/>
          </p:cNvPicPr>
          <p:nvPr/>
        </p:nvPicPr>
        <p:blipFill>
          <a:blip r:embed="rId2" cstate="email">
            <a:lum bright="-12000" contrast="-12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92080" y="3501008"/>
            <a:ext cx="3300231" cy="27214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Knossos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00808"/>
            <a:ext cx="4464496" cy="4696944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GB" dirty="0"/>
              <a:t>MM IA (earliest of the palaces)</a:t>
            </a:r>
          </a:p>
          <a:p>
            <a:pPr lvl="1">
              <a:defRPr/>
            </a:pPr>
            <a:r>
              <a:rPr lang="en-GB" dirty="0"/>
              <a:t>Exact size </a:t>
            </a:r>
            <a:r>
              <a:rPr lang="en-GB" dirty="0" smtClean="0"/>
              <a:t>&amp; plan are unknown</a:t>
            </a:r>
            <a:endParaRPr lang="en-GB" dirty="0"/>
          </a:p>
          <a:p>
            <a:pPr>
              <a:defRPr/>
            </a:pPr>
            <a:r>
              <a:rPr lang="en-GB" dirty="0" smtClean="0"/>
              <a:t>Extant remains:</a:t>
            </a:r>
          </a:p>
          <a:p>
            <a:pPr lvl="1">
              <a:defRPr/>
            </a:pPr>
            <a:r>
              <a:rPr lang="en-GB" i="1" dirty="0" err="1" smtClean="0"/>
              <a:t>Kouloures</a:t>
            </a:r>
            <a:r>
              <a:rPr lang="en-GB" dirty="0"/>
              <a:t>, keep, deposits below west &amp; east wings of palace, Royal Road</a:t>
            </a:r>
          </a:p>
          <a:p>
            <a:pPr>
              <a:defRPr/>
            </a:pPr>
            <a:r>
              <a:rPr lang="en-GB" sz="2400" dirty="0" err="1"/>
              <a:t>Pendlebury</a:t>
            </a:r>
            <a:r>
              <a:rPr lang="en-GB" sz="2400" dirty="0"/>
              <a:t> &amp; Evans: </a:t>
            </a:r>
            <a:r>
              <a:rPr lang="en-GB" sz="2400" dirty="0" smtClean="0"/>
              <a:t>built as </a:t>
            </a:r>
            <a:r>
              <a:rPr lang="en-GB" sz="2400" dirty="0"/>
              <a:t>a series of separate blocks around </a:t>
            </a:r>
            <a:r>
              <a:rPr lang="en-GB" sz="2400" dirty="0" smtClean="0"/>
              <a:t>central </a:t>
            </a:r>
            <a:r>
              <a:rPr lang="en-GB" sz="2400" dirty="0"/>
              <a:t>court</a:t>
            </a:r>
          </a:p>
          <a:p>
            <a:pPr>
              <a:defRPr/>
            </a:pPr>
            <a:r>
              <a:rPr lang="en-GB" sz="2400" dirty="0" err="1"/>
              <a:t>MacGillivray</a:t>
            </a:r>
            <a:r>
              <a:rPr lang="en-GB" sz="2400" dirty="0"/>
              <a:t>: </a:t>
            </a:r>
            <a:r>
              <a:rPr lang="en-GB" sz="2400" dirty="0" smtClean="0"/>
              <a:t>built </a:t>
            </a:r>
            <a:r>
              <a:rPr lang="en-GB" sz="2400" dirty="0"/>
              <a:t>as single unit:</a:t>
            </a:r>
          </a:p>
          <a:p>
            <a:pPr lvl="1">
              <a:defRPr/>
            </a:pPr>
            <a:r>
              <a:rPr lang="en-GB" sz="2000" dirty="0"/>
              <a:t>Architectural concept / plan</a:t>
            </a:r>
            <a:endParaRPr lang="en-GB" dirty="0"/>
          </a:p>
          <a:p>
            <a:pPr>
              <a:defRPr/>
            </a:pPr>
            <a:endParaRPr lang="en-GB" dirty="0"/>
          </a:p>
        </p:txBody>
      </p:sp>
      <p:pic>
        <p:nvPicPr>
          <p:cNvPr id="8" name="Picture 18" descr="Kn_oldpal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76056" y="260647"/>
            <a:ext cx="3858924" cy="30511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7283572" y="6237312"/>
            <a:ext cx="11435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Kouloures</a:t>
            </a:r>
            <a:r>
              <a:rPr lang="en-GB" i="1" dirty="0" smtClean="0"/>
              <a:t> 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017700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Knossos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3936"/>
            <a:ext cx="4464496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Accumulation of staple goods</a:t>
            </a:r>
          </a:p>
          <a:p>
            <a:pPr lvl="1">
              <a:defRPr/>
            </a:pPr>
            <a:r>
              <a:rPr lang="en-GB" dirty="0"/>
              <a:t>EM III precursor (</a:t>
            </a:r>
            <a:r>
              <a:rPr lang="en-GB" i="1" dirty="0" err="1"/>
              <a:t>hypogaeum</a:t>
            </a:r>
            <a:r>
              <a:rPr lang="en-GB" dirty="0"/>
              <a:t>): central storage by “chief”</a:t>
            </a:r>
          </a:p>
          <a:p>
            <a:pPr lvl="1">
              <a:defRPr/>
            </a:pPr>
            <a:r>
              <a:rPr lang="en-GB" dirty="0"/>
              <a:t>MM </a:t>
            </a:r>
            <a:r>
              <a:rPr lang="en-GB" dirty="0" smtClean="0"/>
              <a:t>IB: Keep &amp; </a:t>
            </a:r>
            <a:r>
              <a:rPr lang="en-GB" i="1" dirty="0" err="1" smtClean="0"/>
              <a:t>Kouloures</a:t>
            </a:r>
            <a:r>
              <a:rPr lang="en-GB" dirty="0"/>
              <a:t> </a:t>
            </a:r>
            <a:r>
              <a:rPr lang="en-GB" dirty="0" smtClean="0"/>
              <a:t>in </a:t>
            </a:r>
            <a:r>
              <a:rPr lang="en-GB" dirty="0"/>
              <a:t>West Court: interface between palace &amp; communal </a:t>
            </a:r>
            <a:r>
              <a:rPr lang="en-GB" dirty="0" smtClean="0"/>
              <a:t>space</a:t>
            </a:r>
            <a:endParaRPr lang="en-GB" dirty="0"/>
          </a:p>
        </p:txBody>
      </p:sp>
      <p:pic>
        <p:nvPicPr>
          <p:cNvPr id="8" name="Picture 3" descr="kn_keep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6000" contrast="-8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44008" y="1844824"/>
            <a:ext cx="4309474" cy="35886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8059782" y="5533201"/>
            <a:ext cx="672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Keep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456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Knossos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4176464" cy="489654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MM II </a:t>
            </a:r>
            <a:r>
              <a:rPr lang="en-GB" dirty="0"/>
              <a:t>increasing economic control exerted by palace</a:t>
            </a:r>
          </a:p>
          <a:p>
            <a:pPr lvl="1">
              <a:defRPr/>
            </a:pPr>
            <a:r>
              <a:rPr lang="en-GB" i="1" dirty="0" err="1"/>
              <a:t>Kouloures</a:t>
            </a:r>
            <a:r>
              <a:rPr lang="en-GB" dirty="0"/>
              <a:t> </a:t>
            </a:r>
            <a:r>
              <a:rPr lang="en-GB" dirty="0" smtClean="0"/>
              <a:t>filled </a:t>
            </a:r>
            <a:r>
              <a:rPr lang="en-GB" dirty="0"/>
              <a:t>in</a:t>
            </a:r>
          </a:p>
          <a:p>
            <a:pPr lvl="1">
              <a:defRPr/>
            </a:pPr>
            <a:r>
              <a:rPr lang="en-GB" dirty="0"/>
              <a:t>Appearance of bureaucratic paraphernalia </a:t>
            </a:r>
          </a:p>
          <a:p>
            <a:pPr lvl="1">
              <a:defRPr/>
            </a:pPr>
            <a:r>
              <a:rPr lang="en-GB" dirty="0"/>
              <a:t>Increasing appearance of prestige objects</a:t>
            </a:r>
          </a:p>
        </p:txBody>
      </p:sp>
      <p:pic>
        <p:nvPicPr>
          <p:cNvPr id="5" name="Picture 19" descr="clay sealin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164288" y="328511"/>
            <a:ext cx="1616326" cy="24565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Content Placeholder 6" descr="gaming board1.jpg"/>
          <p:cNvPicPr>
            <a:picLocks noGrp="1" noChangeAspect="1"/>
          </p:cNvPicPr>
          <p:nvPr>
            <p:ph sz="half" idx="2"/>
          </p:nvPr>
        </p:nvPicPr>
        <p:blipFill>
          <a:blip r:embed="rId3" cstate="email"/>
          <a:stretch>
            <a:fillRect/>
          </a:stretch>
        </p:blipFill>
        <p:spPr>
          <a:xfrm>
            <a:off x="4788024" y="3068960"/>
            <a:ext cx="4257045" cy="2808312"/>
          </a:xfrm>
        </p:spPr>
      </p:pic>
      <p:sp>
        <p:nvSpPr>
          <p:cNvPr id="9" name="TextBox 8"/>
          <p:cNvSpPr txBox="1"/>
          <p:nvPr/>
        </p:nvSpPr>
        <p:spPr>
          <a:xfrm flipH="1">
            <a:off x="6146032" y="2204864"/>
            <a:ext cx="9361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Sealing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092280" y="5949280"/>
            <a:ext cx="1547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Gaming board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9015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Knossos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00808"/>
            <a:ext cx="4402832" cy="4623816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GB" dirty="0"/>
              <a:t>MM III: institutionalisation of religion within palaces:</a:t>
            </a:r>
          </a:p>
          <a:p>
            <a:pPr lvl="1">
              <a:defRPr/>
            </a:pPr>
            <a:r>
              <a:rPr lang="en-GB" dirty="0"/>
              <a:t>Abandonment of smaller peak sanctuaries</a:t>
            </a:r>
          </a:p>
          <a:p>
            <a:pPr lvl="1">
              <a:defRPr/>
            </a:pPr>
            <a:r>
              <a:rPr lang="en-GB" dirty="0"/>
              <a:t>Palaces  sponsored peak sanctuaries are aggrandised</a:t>
            </a:r>
          </a:p>
          <a:p>
            <a:pPr lvl="1">
              <a:defRPr/>
            </a:pPr>
            <a:r>
              <a:rPr lang="en-GB" dirty="0"/>
              <a:t>Peak sanctuaries begin to be represented in palace art</a:t>
            </a:r>
          </a:p>
          <a:p>
            <a:pPr>
              <a:defRPr/>
            </a:pPr>
            <a:r>
              <a:rPr lang="en-GB" dirty="0"/>
              <a:t>Communal activities in West </a:t>
            </a:r>
            <a:r>
              <a:rPr lang="en-GB" dirty="0" smtClean="0"/>
              <a:t>Court</a:t>
            </a:r>
            <a:endParaRPr lang="en-GB" dirty="0"/>
          </a:p>
        </p:txBody>
      </p:sp>
      <p:pic>
        <p:nvPicPr>
          <p:cNvPr id="6" name="Picture 5" descr="kn relief.tif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868144" y="4077072"/>
            <a:ext cx="2615365" cy="23768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6" descr="kn_ct.jpg"/>
          <p:cNvPicPr>
            <a:picLocks noGrp="1" noChangeAspect="1"/>
          </p:cNvPicPr>
          <p:nvPr>
            <p:ph sz="half" idx="2"/>
          </p:nvPr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16016" y="620688"/>
            <a:ext cx="4248472" cy="28393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7164288" y="3501008"/>
            <a:ext cx="1456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Central Court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4414026" y="5981218"/>
            <a:ext cx="12634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Stone bowl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3342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Knossos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628800"/>
            <a:ext cx="4038600" cy="4696944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MM IIIA: first wall-paintings</a:t>
            </a:r>
          </a:p>
          <a:p>
            <a:pPr lvl="1">
              <a:defRPr/>
            </a:pPr>
            <a:r>
              <a:rPr lang="en-GB" dirty="0" smtClean="0"/>
              <a:t>Craft specialisation</a:t>
            </a:r>
          </a:p>
          <a:p>
            <a:pPr lvl="1">
              <a:defRPr/>
            </a:pPr>
            <a:r>
              <a:rPr lang="en-GB" dirty="0" smtClean="0"/>
              <a:t>Transformation of palatial environment</a:t>
            </a:r>
          </a:p>
          <a:p>
            <a:pPr lvl="1">
              <a:defRPr/>
            </a:pPr>
            <a:r>
              <a:rPr lang="en-GB" dirty="0" smtClean="0"/>
              <a:t>Links with Egypt…</a:t>
            </a:r>
          </a:p>
          <a:p>
            <a:pPr>
              <a:defRPr/>
            </a:pPr>
            <a:r>
              <a:rPr lang="en-GB" dirty="0" smtClean="0"/>
              <a:t>Ceremonial space within palace increasingly important?</a:t>
            </a:r>
          </a:p>
        </p:txBody>
      </p:sp>
      <p:pic>
        <p:nvPicPr>
          <p:cNvPr id="8" name="Content Placeholder 7" descr="blueboy.tif"/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427984" y="1988840"/>
            <a:ext cx="4470648" cy="28642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588224" y="4869160"/>
            <a:ext cx="17812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The “Blue Boy”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18196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Phaistos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4330824" cy="4623816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/>
              <a:t>Monumental façade</a:t>
            </a:r>
          </a:p>
          <a:p>
            <a:pPr>
              <a:defRPr/>
            </a:pPr>
            <a:r>
              <a:rPr lang="en-GB" dirty="0"/>
              <a:t>Sanctuary built by western façade of palace</a:t>
            </a:r>
          </a:p>
          <a:p>
            <a:pPr lvl="1">
              <a:defRPr/>
            </a:pPr>
            <a:r>
              <a:rPr lang="en-GB" dirty="0"/>
              <a:t>Benches for offerings</a:t>
            </a:r>
          </a:p>
          <a:p>
            <a:pPr lvl="1">
              <a:defRPr/>
            </a:pPr>
            <a:r>
              <a:rPr lang="en-GB" dirty="0"/>
              <a:t>2 clay hearths</a:t>
            </a:r>
          </a:p>
          <a:p>
            <a:pPr lvl="1">
              <a:defRPr/>
            </a:pPr>
            <a:r>
              <a:rPr lang="en-GB" dirty="0"/>
              <a:t>Cult </a:t>
            </a:r>
            <a:r>
              <a:rPr lang="en-GB" dirty="0" smtClean="0"/>
              <a:t>objects: triton </a:t>
            </a:r>
            <a:r>
              <a:rPr lang="en-GB" dirty="0"/>
              <a:t>shell, stone offering </a:t>
            </a:r>
            <a:r>
              <a:rPr lang="en-GB" dirty="0" smtClean="0"/>
              <a:t>tables</a:t>
            </a:r>
            <a:endParaRPr lang="en-GB" dirty="0"/>
          </a:p>
          <a:p>
            <a:pPr lvl="1">
              <a:defRPr/>
            </a:pPr>
            <a:r>
              <a:rPr lang="en-GB" dirty="0"/>
              <a:t>Areas for food preparation &amp; storage</a:t>
            </a:r>
          </a:p>
          <a:p>
            <a:pPr lvl="1">
              <a:defRPr/>
            </a:pPr>
            <a:r>
              <a:rPr lang="en-GB" dirty="0"/>
              <a:t>Ceremonies performed in West Court?</a:t>
            </a:r>
          </a:p>
        </p:txBody>
      </p:sp>
      <p:pic>
        <p:nvPicPr>
          <p:cNvPr id="6" name="Picture 4" descr="ph_OPshrine2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04048" y="2060848"/>
            <a:ext cx="3907670" cy="3240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524328" y="5373216"/>
            <a:ext cx="1149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Sanctuary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8133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Phaistos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244280" cy="469694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Storage facilities:</a:t>
            </a:r>
          </a:p>
          <a:p>
            <a:pPr>
              <a:defRPr/>
            </a:pPr>
            <a:r>
              <a:rPr lang="en-GB" dirty="0" smtClean="0"/>
              <a:t>West </a:t>
            </a:r>
            <a:r>
              <a:rPr lang="en-GB" dirty="0"/>
              <a:t>court </a:t>
            </a:r>
            <a:r>
              <a:rPr lang="en-GB" i="1" dirty="0" err="1" smtClean="0"/>
              <a:t>kouloures</a:t>
            </a:r>
            <a:r>
              <a:rPr lang="en-GB" dirty="0"/>
              <a:t>:</a:t>
            </a:r>
          </a:p>
          <a:p>
            <a:pPr lvl="1">
              <a:defRPr/>
            </a:pPr>
            <a:r>
              <a:rPr lang="en-GB" dirty="0"/>
              <a:t>Capacity estimates at 1500 </a:t>
            </a:r>
            <a:r>
              <a:rPr lang="en-GB" dirty="0" err="1"/>
              <a:t>cwt</a:t>
            </a:r>
            <a:r>
              <a:rPr lang="en-GB" dirty="0"/>
              <a:t> (support 300 people for one year)</a:t>
            </a:r>
          </a:p>
          <a:p>
            <a:pPr lvl="1">
              <a:defRPr/>
            </a:pPr>
            <a:r>
              <a:rPr lang="en-GB" dirty="0" smtClean="0"/>
              <a:t>Filled </a:t>
            </a:r>
            <a:r>
              <a:rPr lang="en-GB" dirty="0"/>
              <a:t>in during MM II</a:t>
            </a:r>
          </a:p>
          <a:p>
            <a:pPr>
              <a:defRPr/>
            </a:pPr>
            <a:r>
              <a:rPr lang="en-GB" dirty="0"/>
              <a:t>Storage magazines:</a:t>
            </a:r>
          </a:p>
          <a:p>
            <a:pPr lvl="1">
              <a:defRPr/>
            </a:pPr>
            <a:r>
              <a:rPr lang="en-GB" dirty="0"/>
              <a:t>Olive press &amp; </a:t>
            </a:r>
            <a:r>
              <a:rPr lang="en-GB" dirty="0" err="1"/>
              <a:t>pithoi</a:t>
            </a:r>
            <a:endParaRPr lang="en-GB" dirty="0"/>
          </a:p>
          <a:p>
            <a:pPr>
              <a:defRPr/>
            </a:pPr>
            <a:r>
              <a:rPr lang="en-GB" dirty="0"/>
              <a:t>Linear A tablets &amp; 7500+ </a:t>
            </a:r>
            <a:r>
              <a:rPr lang="en-GB" dirty="0" err="1"/>
              <a:t>sealings</a:t>
            </a:r>
            <a:endParaRPr lang="en-GB" dirty="0"/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  <p:pic>
        <p:nvPicPr>
          <p:cNvPr id="7" name="Picture 6" descr="ph_OPpithos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427984" y="3789040"/>
            <a:ext cx="2319722" cy="27186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4" descr="ph_WCT3.jpg"/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lum bright="-10000" contrast="-1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16016" y="404664"/>
            <a:ext cx="3748361" cy="2736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9" descr="seals.tif"/>
          <p:cNvPicPr>
            <a:picLocks noChangeAspect="1"/>
          </p:cNvPicPr>
          <p:nvPr/>
        </p:nvPicPr>
        <p:blipFill>
          <a:blip r:embed="rId4" cstate="email">
            <a:lum bright="-4000" contrast="-4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948264" y="3864756"/>
            <a:ext cx="2038134" cy="2135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7020272" y="3212976"/>
            <a:ext cx="12892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West  Court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2267744" y="6165304"/>
            <a:ext cx="20152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Storage magazines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7740352" y="6053226"/>
            <a:ext cx="9829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Sealings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7449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Phaistos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Elite production:</a:t>
            </a:r>
          </a:p>
          <a:p>
            <a:pPr lvl="1">
              <a:defRPr/>
            </a:pPr>
            <a:r>
              <a:rPr lang="en-GB" dirty="0" err="1">
                <a:solidFill>
                  <a:srgbClr val="FFC000"/>
                </a:solidFill>
              </a:rPr>
              <a:t>Kamares</a:t>
            </a:r>
            <a:r>
              <a:rPr lang="en-GB" dirty="0">
                <a:solidFill>
                  <a:srgbClr val="FFC000"/>
                </a:solidFill>
              </a:rPr>
              <a:t> ware</a:t>
            </a:r>
          </a:p>
          <a:p>
            <a:pPr>
              <a:defRPr/>
            </a:pPr>
            <a:r>
              <a:rPr lang="en-GB" dirty="0"/>
              <a:t>Storage of prestige </a:t>
            </a:r>
            <a:r>
              <a:rPr lang="en-GB" dirty="0" smtClean="0"/>
              <a:t>goods in treasury</a:t>
            </a:r>
            <a:endParaRPr lang="en-GB" dirty="0"/>
          </a:p>
        </p:txBody>
      </p:sp>
      <p:pic>
        <p:nvPicPr>
          <p:cNvPr id="8" name="Picture 3" descr="Ph_Rm101a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8000" contrast="-8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508104" y="476672"/>
            <a:ext cx="3402458" cy="3816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7620255" y="4417313"/>
            <a:ext cx="10981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Treasury</a:t>
            </a:r>
            <a:endParaRPr lang="en-GB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26497" y="3933056"/>
            <a:ext cx="3700005" cy="257195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427984" y="6028420"/>
            <a:ext cx="15456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Kamares</a:t>
            </a:r>
            <a:r>
              <a:rPr lang="en-GB" dirty="0" smtClean="0"/>
              <a:t> ware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3677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Economic Function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4474840" cy="4623816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Large scale </a:t>
            </a:r>
            <a:r>
              <a:rPr lang="en-GB" dirty="0" smtClean="0"/>
              <a:t>storage: </a:t>
            </a:r>
            <a:r>
              <a:rPr lang="en-GB" i="1" dirty="0" err="1"/>
              <a:t>kouloures</a:t>
            </a:r>
            <a:r>
              <a:rPr lang="en-GB" i="1" dirty="0"/>
              <a:t> </a:t>
            </a:r>
            <a:r>
              <a:rPr lang="en-GB" dirty="0"/>
              <a:t> &amp; magazines</a:t>
            </a:r>
            <a:endParaRPr lang="en-GB" i="1" dirty="0"/>
          </a:p>
          <a:p>
            <a:pPr>
              <a:defRPr/>
            </a:pPr>
            <a:r>
              <a:rPr lang="en-GB" dirty="0"/>
              <a:t>By MM II: development </a:t>
            </a:r>
            <a:r>
              <a:rPr lang="en-GB" dirty="0" err="1" smtClean="0"/>
              <a:t>ofbureaucracy</a:t>
            </a:r>
            <a:endParaRPr lang="en-GB" dirty="0"/>
          </a:p>
          <a:p>
            <a:pPr>
              <a:defRPr/>
            </a:pPr>
            <a:r>
              <a:rPr lang="en-GB" dirty="0" smtClean="0"/>
              <a:t>Craft production:</a:t>
            </a:r>
          </a:p>
          <a:p>
            <a:pPr lvl="1">
              <a:defRPr/>
            </a:pPr>
            <a:r>
              <a:rPr lang="en-GB" dirty="0" smtClean="0"/>
              <a:t>Kamares ware: </a:t>
            </a:r>
            <a:r>
              <a:rPr lang="en-GB" dirty="0" err="1"/>
              <a:t>Phaistos</a:t>
            </a:r>
            <a:endParaRPr lang="en-GB" dirty="0"/>
          </a:p>
          <a:p>
            <a:pPr lvl="1">
              <a:defRPr/>
            </a:pPr>
            <a:r>
              <a:rPr lang="en-GB" dirty="0"/>
              <a:t>Textiles: </a:t>
            </a:r>
            <a:r>
              <a:rPr lang="en-GB" dirty="0" smtClean="0"/>
              <a:t>Knossos</a:t>
            </a:r>
          </a:p>
          <a:p>
            <a:pPr lvl="1">
              <a:defRPr/>
            </a:pPr>
            <a:r>
              <a:rPr lang="en-GB" dirty="0" smtClean="0"/>
              <a:t>Stone vases</a:t>
            </a:r>
            <a:endParaRPr lang="en-GB" dirty="0"/>
          </a:p>
          <a:p>
            <a:pPr>
              <a:defRPr/>
            </a:pPr>
            <a:r>
              <a:rPr lang="en-GB" dirty="0"/>
              <a:t>Ever-increasing consumption &amp; flow of produce from lower to higher segments of </a:t>
            </a:r>
            <a:r>
              <a:rPr lang="en-GB" dirty="0" smtClean="0"/>
              <a:t>society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6514410" y="5085184"/>
            <a:ext cx="2172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Hieroglyphic roundel</a:t>
            </a:r>
            <a:endParaRPr lang="en-GB" dirty="0"/>
          </a:p>
        </p:txBody>
      </p:sp>
      <p:pic>
        <p:nvPicPr>
          <p:cNvPr id="10" name="Picture 18" descr="hieroglyph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868144" y="2060848"/>
            <a:ext cx="2925859" cy="2880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12469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Literacy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7" y="1556792"/>
            <a:ext cx="5256585" cy="504056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600" dirty="0" smtClean="0"/>
              <a:t>Writing: </a:t>
            </a:r>
            <a:r>
              <a:rPr lang="en-GB" sz="2600" dirty="0"/>
              <a:t>integral tool of </a:t>
            </a:r>
            <a:r>
              <a:rPr lang="en-GB" sz="2600" dirty="0" smtClean="0"/>
              <a:t>state? </a:t>
            </a:r>
            <a:endParaRPr lang="en-GB" sz="2600" dirty="0"/>
          </a:p>
          <a:p>
            <a:pPr>
              <a:defRPr/>
            </a:pPr>
            <a:r>
              <a:rPr lang="en-GB" sz="2600" dirty="0"/>
              <a:t>Two scripts </a:t>
            </a:r>
            <a:r>
              <a:rPr lang="en-GB" sz="2600" dirty="0" smtClean="0"/>
              <a:t>recording economic </a:t>
            </a:r>
            <a:r>
              <a:rPr lang="en-GB" sz="2600" dirty="0"/>
              <a:t>transactions: </a:t>
            </a:r>
            <a:endParaRPr lang="en-GB" sz="2600" dirty="0" smtClean="0"/>
          </a:p>
          <a:p>
            <a:pPr lvl="1">
              <a:defRPr/>
            </a:pPr>
            <a:r>
              <a:rPr lang="en-GB" sz="2200" dirty="0" smtClean="0"/>
              <a:t>Ideograms: </a:t>
            </a:r>
            <a:r>
              <a:rPr lang="en-GB" sz="2200" dirty="0"/>
              <a:t>men, vases, wine, grain, </a:t>
            </a:r>
            <a:r>
              <a:rPr lang="en-GB" sz="2200" dirty="0" smtClean="0"/>
              <a:t>figs</a:t>
            </a:r>
          </a:p>
          <a:p>
            <a:pPr>
              <a:defRPr/>
            </a:pPr>
            <a:r>
              <a:rPr lang="en-GB" sz="2600" dirty="0" smtClean="0"/>
              <a:t>Complex </a:t>
            </a:r>
            <a:r>
              <a:rPr lang="en-GB" sz="2600" dirty="0"/>
              <a:t>sealing system: earlier seals kept for cross checking transactions</a:t>
            </a:r>
          </a:p>
          <a:p>
            <a:pPr>
              <a:defRPr/>
            </a:pPr>
            <a:r>
              <a:rPr lang="en-GB" sz="2600" dirty="0" err="1"/>
              <a:t>Knappett</a:t>
            </a:r>
            <a:r>
              <a:rPr lang="en-GB" sz="2600" dirty="0"/>
              <a:t>: Knossos highly centralised </a:t>
            </a:r>
            <a:r>
              <a:rPr lang="en-GB" sz="2600" dirty="0" smtClean="0"/>
              <a:t>bureaucracy </a:t>
            </a:r>
            <a:r>
              <a:rPr lang="en-GB" sz="2600" dirty="0"/>
              <a:t>but  Linear A administration at </a:t>
            </a:r>
            <a:r>
              <a:rPr lang="en-GB" sz="2600" dirty="0" err="1" smtClean="0"/>
              <a:t>Phaistos</a:t>
            </a:r>
            <a:r>
              <a:rPr lang="en-GB" sz="2600" dirty="0" smtClean="0"/>
              <a:t> </a:t>
            </a:r>
            <a:r>
              <a:rPr lang="en-GB" sz="2600" dirty="0"/>
              <a:t>was more decentralised?</a:t>
            </a:r>
          </a:p>
          <a:p>
            <a:pPr>
              <a:defRPr/>
            </a:pPr>
            <a:endParaRPr lang="en-GB" sz="2600" dirty="0"/>
          </a:p>
        </p:txBody>
      </p:sp>
      <p:pic>
        <p:nvPicPr>
          <p:cNvPr id="15364" name="Picture 4" descr="Lin A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44084" y="4005064"/>
            <a:ext cx="2746357" cy="1296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5" descr="clay seali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983248" y="476672"/>
            <a:ext cx="1894948" cy="2880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7740352" y="5477162"/>
            <a:ext cx="968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Linear A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517149" y="2132855"/>
            <a:ext cx="139172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dirty="0" smtClean="0"/>
              <a:t>Sealing,</a:t>
            </a:r>
          </a:p>
          <a:p>
            <a:pPr algn="r"/>
            <a:r>
              <a:rPr lang="en-GB" dirty="0" smtClean="0"/>
              <a:t>Hieroglyphic</a:t>
            </a:r>
          </a:p>
          <a:p>
            <a:pPr algn="r"/>
            <a:r>
              <a:rPr lang="en-GB" dirty="0" smtClean="0"/>
              <a:t>Deposit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2870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6" descr="quartier mu0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494979" y="1156102"/>
            <a:ext cx="3194601" cy="3242520"/>
          </a:xfrm>
          <a:prstGeom prst="rect">
            <a:avLst/>
          </a:prstGeom>
          <a:noFill/>
          <a:ln w="38100">
            <a:solidFill>
              <a:srgbClr val="FFC000"/>
            </a:solidFill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Proto-Palatial </a:t>
            </a:r>
            <a:r>
              <a:rPr lang="en-GB" dirty="0" err="1" smtClean="0"/>
              <a:t>Malia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00808"/>
            <a:ext cx="4896544" cy="4823416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sz="2600" dirty="0" smtClean="0"/>
              <a:t>Many palatial aspects located in town: </a:t>
            </a:r>
            <a:r>
              <a:rPr lang="en-GB" sz="2600" dirty="0" err="1" smtClean="0"/>
              <a:t>heterarchy</a:t>
            </a:r>
            <a:r>
              <a:rPr lang="en-GB" sz="2600" dirty="0" smtClean="0"/>
              <a:t> or state?</a:t>
            </a:r>
          </a:p>
          <a:p>
            <a:pPr>
              <a:defRPr/>
            </a:pPr>
            <a:r>
              <a:rPr lang="en-GB" sz="2600" dirty="0" smtClean="0"/>
              <a:t>Craft production: </a:t>
            </a:r>
          </a:p>
          <a:p>
            <a:pPr lvl="1">
              <a:defRPr/>
            </a:pPr>
            <a:r>
              <a:rPr lang="en-GB" dirty="0" smtClean="0"/>
              <a:t>Seal production</a:t>
            </a:r>
          </a:p>
          <a:p>
            <a:pPr lvl="1">
              <a:defRPr/>
            </a:pPr>
            <a:r>
              <a:rPr lang="en-GB" dirty="0" smtClean="0"/>
              <a:t>Prestige pottery production</a:t>
            </a:r>
          </a:p>
          <a:p>
            <a:pPr lvl="1">
              <a:defRPr/>
            </a:pPr>
            <a:r>
              <a:rPr lang="en-GB" dirty="0" smtClean="0"/>
              <a:t>Metal workshop</a:t>
            </a:r>
          </a:p>
          <a:p>
            <a:pPr>
              <a:defRPr/>
            </a:pPr>
            <a:r>
              <a:rPr lang="en-GB" dirty="0" smtClean="0"/>
              <a:t>Large villas with elite architecture</a:t>
            </a:r>
          </a:p>
          <a:p>
            <a:pPr>
              <a:defRPr/>
            </a:pPr>
            <a:r>
              <a:rPr lang="en-GB" dirty="0"/>
              <a:t>Concentration of administrative </a:t>
            </a:r>
            <a:r>
              <a:rPr lang="en-GB" dirty="0" smtClean="0"/>
              <a:t>materials with house A</a:t>
            </a:r>
          </a:p>
          <a:p>
            <a:pPr>
              <a:defRPr/>
            </a:pPr>
            <a:r>
              <a:rPr lang="en-GB" dirty="0" smtClean="0"/>
              <a:t>Concentration of prestige goods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236296" y="4468470"/>
            <a:ext cx="13468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Quartier Mu</a:t>
            </a:r>
            <a:endParaRPr lang="en-GB" dirty="0"/>
          </a:p>
        </p:txBody>
      </p:sp>
      <p:pic>
        <p:nvPicPr>
          <p:cNvPr id="7" name="Picture 6" descr="mallia_dagger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6434470" y="3648426"/>
            <a:ext cx="1171701" cy="37445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7812360" y="6228020"/>
            <a:ext cx="8899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Dagger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616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Malia</a:t>
            </a:r>
            <a:r>
              <a:rPr lang="en-GB" dirty="0" smtClean="0"/>
              <a:t>, Hypostyle Crypt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86681" y="1700808"/>
            <a:ext cx="4824536" cy="4751408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 smtClean="0"/>
              <a:t>Between town &amp; palace + place for social gathering &amp; economic centralisation</a:t>
            </a:r>
          </a:p>
          <a:p>
            <a:pPr lvl="1">
              <a:defRPr/>
            </a:pPr>
            <a:r>
              <a:rPr lang="en-GB" dirty="0" smtClean="0"/>
              <a:t>Subterranean rooms with ashlar masonry &amp; have benches </a:t>
            </a:r>
          </a:p>
          <a:p>
            <a:pPr lvl="1">
              <a:defRPr/>
            </a:pPr>
            <a:r>
              <a:rPr lang="en-GB" dirty="0" smtClean="0"/>
              <a:t>Storage magazines in east side, with  collection channels</a:t>
            </a:r>
          </a:p>
          <a:p>
            <a:pPr lvl="1">
              <a:defRPr/>
            </a:pPr>
            <a:r>
              <a:rPr lang="en-GB" dirty="0" smtClean="0"/>
              <a:t>Walls, benches and floors were plastered</a:t>
            </a:r>
          </a:p>
          <a:p>
            <a:pPr>
              <a:defRPr/>
            </a:pPr>
            <a:r>
              <a:rPr lang="en-GB" dirty="0" smtClean="0"/>
              <a:t>Place where elders could gather? Kinship society?</a:t>
            </a:r>
          </a:p>
          <a:p>
            <a:endParaRPr lang="en-GB" dirty="0"/>
          </a:p>
        </p:txBody>
      </p:sp>
      <p:pic>
        <p:nvPicPr>
          <p:cNvPr id="5" name="Picture 7" descr="mal_hypo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14446" y="980728"/>
            <a:ext cx="2748009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6" descr="mal_hypo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436096" y="4149080"/>
            <a:ext cx="3431150" cy="24143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/>
          <p:nvPr/>
        </p:nvSpPr>
        <p:spPr>
          <a:xfrm>
            <a:off x="6372200" y="3613666"/>
            <a:ext cx="17096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Hypostyle </a:t>
            </a:r>
            <a:r>
              <a:rPr lang="en-GB" dirty="0"/>
              <a:t>Crypt</a:t>
            </a:r>
          </a:p>
        </p:txBody>
      </p:sp>
    </p:spTree>
    <p:extLst>
      <p:ext uri="{BB962C8B-B14F-4D97-AF65-F5344CB8AC3E}">
        <p14:creationId xmlns:p14="http://schemas.microsoft.com/office/powerpoint/2010/main" val="2103883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Court Buildings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556792"/>
            <a:ext cx="4392488" cy="5040560"/>
          </a:xfrm>
        </p:spPr>
        <p:txBody>
          <a:bodyPr>
            <a:normAutofit/>
          </a:bodyPr>
          <a:lstStyle/>
          <a:p>
            <a:r>
              <a:rPr lang="en-GB" dirty="0" smtClean="0"/>
              <a:t>Courts = places for social gathering &amp; competitive feasting:</a:t>
            </a:r>
          </a:p>
          <a:p>
            <a:pPr lvl="1"/>
            <a:r>
              <a:rPr lang="en-GB" dirty="0" smtClean="0"/>
              <a:t>Consumption of </a:t>
            </a:r>
            <a:r>
              <a:rPr lang="en-GB" dirty="0" err="1" smtClean="0"/>
              <a:t>Kamares</a:t>
            </a:r>
            <a:r>
              <a:rPr lang="en-GB" dirty="0" smtClean="0"/>
              <a:t> ware aimed at a restricted social group</a:t>
            </a:r>
          </a:p>
          <a:p>
            <a:pPr lvl="1"/>
            <a:r>
              <a:rPr lang="en-GB" dirty="0" smtClean="0"/>
              <a:t>Court buildings = one particular social institution increasingly manipulated by a particular social group</a:t>
            </a:r>
            <a:endParaRPr lang="en-GB" dirty="0"/>
          </a:p>
        </p:txBody>
      </p:sp>
      <p:pic>
        <p:nvPicPr>
          <p:cNvPr id="5" name="Picture 38" descr="ph_CCt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20072" y="2276872"/>
            <a:ext cx="3647487" cy="2505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6281821" y="4941168"/>
            <a:ext cx="23749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Central Court, </a:t>
            </a:r>
            <a:r>
              <a:rPr lang="en-GB" dirty="0" err="1" smtClean="0"/>
              <a:t>Phaistos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0558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State Formation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How do we explain the changes of the second millennium in Crete?</a:t>
            </a:r>
          </a:p>
          <a:p>
            <a:pPr lvl="1">
              <a:defRPr/>
            </a:pPr>
            <a:r>
              <a:rPr lang="en-GB" dirty="0"/>
              <a:t>Urbanisation</a:t>
            </a:r>
          </a:p>
          <a:p>
            <a:pPr lvl="1">
              <a:defRPr/>
            </a:pPr>
            <a:r>
              <a:rPr lang="en-GB" dirty="0"/>
              <a:t>Appearance of the palaces</a:t>
            </a:r>
          </a:p>
          <a:p>
            <a:pPr lvl="1">
              <a:defRPr/>
            </a:pPr>
            <a:r>
              <a:rPr lang="en-GB" dirty="0"/>
              <a:t>Apparent control over resource</a:t>
            </a:r>
          </a:p>
          <a:p>
            <a:pPr lvl="1">
              <a:defRPr/>
            </a:pPr>
            <a:r>
              <a:rPr lang="en-GB" dirty="0"/>
              <a:t>Literacy</a:t>
            </a:r>
          </a:p>
          <a:p>
            <a:pPr>
              <a:defRPr/>
            </a:pPr>
            <a:r>
              <a:rPr lang="en-GB" dirty="0"/>
              <a:t>Typically explored using a social complexity / state formation model</a:t>
            </a:r>
          </a:p>
        </p:txBody>
      </p:sp>
    </p:spTree>
    <p:extLst>
      <p:ext uri="{BB962C8B-B14F-4D97-AF65-F5344CB8AC3E}">
        <p14:creationId xmlns:p14="http://schemas.microsoft.com/office/powerpoint/2010/main" val="3540690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State Formation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Four main models have been developed:</a:t>
            </a:r>
          </a:p>
          <a:p>
            <a:pPr lvl="1">
              <a:defRPr/>
            </a:pPr>
            <a:r>
              <a:rPr lang="en-GB"/>
              <a:t>Gradualist/social evolutionary model</a:t>
            </a:r>
          </a:p>
          <a:p>
            <a:pPr lvl="1">
              <a:defRPr/>
            </a:pPr>
            <a:r>
              <a:rPr lang="en-GB"/>
              <a:t>Redistribution model</a:t>
            </a:r>
          </a:p>
          <a:p>
            <a:pPr lvl="1">
              <a:defRPr/>
            </a:pPr>
            <a:r>
              <a:rPr lang="en-GB"/>
              <a:t>Near Eastern influence &amp; secondary state formation)</a:t>
            </a:r>
          </a:p>
          <a:p>
            <a:pPr lvl="1">
              <a:defRPr/>
            </a:pPr>
            <a:r>
              <a:rPr lang="en-GB"/>
              <a:t>Discontinuous model</a:t>
            </a:r>
          </a:p>
        </p:txBody>
      </p:sp>
    </p:spTree>
    <p:extLst>
      <p:ext uri="{BB962C8B-B14F-4D97-AF65-F5344CB8AC3E}">
        <p14:creationId xmlns:p14="http://schemas.microsoft.com/office/powerpoint/2010/main" val="2550893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Gradualist Model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700808"/>
            <a:ext cx="8363272" cy="4968551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800" dirty="0"/>
              <a:t>(Evans): state formation &amp; emergence of palaces was the </a:t>
            </a:r>
            <a:r>
              <a:rPr lang="en-GB" sz="2800" dirty="0">
                <a:solidFill>
                  <a:srgbClr val="FFC000"/>
                </a:solidFill>
              </a:rPr>
              <a:t>inevitable </a:t>
            </a:r>
            <a:r>
              <a:rPr lang="en-GB" sz="2800" dirty="0"/>
              <a:t>outcome of inexorably slow growth</a:t>
            </a:r>
          </a:p>
          <a:p>
            <a:pPr lvl="1">
              <a:defRPr/>
            </a:pPr>
            <a:r>
              <a:rPr lang="en-GB" sz="2400" dirty="0" smtClean="0"/>
              <a:t>Cultural evolution</a:t>
            </a:r>
            <a:endParaRPr lang="en-GB" sz="2400" dirty="0"/>
          </a:p>
          <a:p>
            <a:pPr>
              <a:defRPr/>
            </a:pPr>
            <a:r>
              <a:rPr lang="en-GB" sz="2800" dirty="0" smtClean="0"/>
              <a:t>Warren (1987): </a:t>
            </a:r>
            <a:r>
              <a:rPr lang="en-GB" sz="2800" dirty="0"/>
              <a:t>‘Explanation of the rise of the palatial civilization around 1900 BC, is to be sought in the </a:t>
            </a:r>
            <a:r>
              <a:rPr lang="en-GB" sz="2800" dirty="0">
                <a:solidFill>
                  <a:srgbClr val="FFC000"/>
                </a:solidFill>
              </a:rPr>
              <a:t>long, progressively developing Early Bronze Age</a:t>
            </a:r>
            <a:r>
              <a:rPr lang="en-GB" sz="2800" dirty="0"/>
              <a:t>’ </a:t>
            </a:r>
            <a:endParaRPr lang="en-GB" sz="2800" dirty="0" smtClean="0"/>
          </a:p>
          <a:p>
            <a:pPr>
              <a:defRPr/>
            </a:pPr>
            <a:r>
              <a:rPr lang="en-GB" sz="2800" dirty="0" smtClean="0"/>
              <a:t>Hence </a:t>
            </a:r>
            <a:r>
              <a:rPr lang="en-GB" sz="2800" dirty="0"/>
              <a:t>the attempts to find precursors to the palaces in the EM archaeological </a:t>
            </a:r>
            <a:r>
              <a:rPr lang="en-GB" sz="2800" dirty="0" smtClean="0"/>
              <a:t>record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95716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Redistribution Model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556792"/>
            <a:ext cx="4968552" cy="511256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Emphasises </a:t>
            </a:r>
            <a:r>
              <a:rPr lang="en-GB" dirty="0" smtClean="0"/>
              <a:t>significance </a:t>
            </a:r>
            <a:r>
              <a:rPr lang="en-GB" dirty="0"/>
              <a:t>of </a:t>
            </a:r>
            <a:r>
              <a:rPr lang="en-GB" dirty="0" smtClean="0"/>
              <a:t>agricultural </a:t>
            </a:r>
            <a:r>
              <a:rPr lang="en-GB" dirty="0"/>
              <a:t>storage </a:t>
            </a:r>
            <a:endParaRPr lang="en-GB" dirty="0" smtClean="0"/>
          </a:p>
          <a:p>
            <a:pPr>
              <a:defRPr/>
            </a:pPr>
            <a:r>
              <a:rPr lang="en-GB" dirty="0" smtClean="0"/>
              <a:t>Renfrew</a:t>
            </a:r>
            <a:r>
              <a:rPr lang="en-GB" dirty="0"/>
              <a:t>: palaces develop primarily as redistribution centres</a:t>
            </a:r>
          </a:p>
          <a:p>
            <a:pPr lvl="1">
              <a:defRPr/>
            </a:pPr>
            <a:r>
              <a:rPr lang="en-GB" dirty="0" smtClean="0"/>
              <a:t>Diversification </a:t>
            </a:r>
            <a:r>
              <a:rPr lang="en-GB" dirty="0"/>
              <a:t>of agricultural production in the </a:t>
            </a:r>
            <a:r>
              <a:rPr lang="en-GB" dirty="0" smtClean="0"/>
              <a:t>3</a:t>
            </a:r>
            <a:r>
              <a:rPr lang="en-GB" baseline="30000" dirty="0" smtClean="0"/>
              <a:t>rd</a:t>
            </a:r>
            <a:r>
              <a:rPr lang="en-GB" dirty="0" smtClean="0"/>
              <a:t> millennium</a:t>
            </a:r>
            <a:endParaRPr lang="en-GB" dirty="0"/>
          </a:p>
          <a:p>
            <a:pPr lvl="1">
              <a:defRPr/>
            </a:pPr>
            <a:r>
              <a:rPr lang="en-GB" dirty="0"/>
              <a:t>Emergence of ‘redistributive chiefs’ to control agricultural surplus &amp; encourage craft </a:t>
            </a:r>
            <a:r>
              <a:rPr lang="en-GB" dirty="0" smtClean="0"/>
              <a:t>specialisation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5940152" y="5373216"/>
            <a:ext cx="26260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Medallion </a:t>
            </a:r>
            <a:r>
              <a:rPr lang="en-GB" dirty="0" err="1" smtClean="0"/>
              <a:t>pithoi</a:t>
            </a:r>
            <a:r>
              <a:rPr lang="en-GB" dirty="0" smtClean="0"/>
              <a:t>, Knossos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64088" y="2132856"/>
            <a:ext cx="3534544" cy="2997580"/>
          </a:xfrm>
        </p:spPr>
      </p:pic>
    </p:spTree>
    <p:extLst>
      <p:ext uri="{BB962C8B-B14F-4D97-AF65-F5344CB8AC3E}">
        <p14:creationId xmlns:p14="http://schemas.microsoft.com/office/powerpoint/2010/main" val="3865130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Near Eastern Influence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700808"/>
            <a:ext cx="4608512" cy="4896544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dirty="0" err="1" smtClean="0"/>
              <a:t>Watrous</a:t>
            </a:r>
            <a:r>
              <a:rPr lang="en-GB" dirty="0" smtClean="0"/>
              <a:t>: palaces </a:t>
            </a:r>
            <a:r>
              <a:rPr lang="en-GB" dirty="0"/>
              <a:t>appear during a period of </a:t>
            </a:r>
            <a:r>
              <a:rPr lang="en-GB" dirty="0" smtClean="0"/>
              <a:t>close </a:t>
            </a:r>
            <a:r>
              <a:rPr lang="en-GB" dirty="0"/>
              <a:t>contact between Crete </a:t>
            </a:r>
            <a:r>
              <a:rPr lang="en-GB" dirty="0" smtClean="0"/>
              <a:t>&amp; </a:t>
            </a:r>
            <a:r>
              <a:rPr lang="en-GB" dirty="0"/>
              <a:t>Near East</a:t>
            </a:r>
          </a:p>
          <a:p>
            <a:pPr>
              <a:defRPr/>
            </a:pPr>
            <a:r>
              <a:rPr lang="en-GB" dirty="0">
                <a:solidFill>
                  <a:srgbClr val="FFC000"/>
                </a:solidFill>
              </a:rPr>
              <a:t>Secondary state </a:t>
            </a:r>
            <a:r>
              <a:rPr lang="en-GB" dirty="0" smtClean="0">
                <a:solidFill>
                  <a:srgbClr val="FFC000"/>
                </a:solidFill>
              </a:rPr>
              <a:t>formation</a:t>
            </a:r>
            <a:endParaRPr lang="en-GB" dirty="0">
              <a:solidFill>
                <a:srgbClr val="FFC000"/>
              </a:solidFill>
            </a:endParaRPr>
          </a:p>
          <a:p>
            <a:pPr>
              <a:defRPr/>
            </a:pPr>
            <a:r>
              <a:rPr lang="en-GB" dirty="0" smtClean="0"/>
              <a:t>Adaptation </a:t>
            </a:r>
            <a:r>
              <a:rPr lang="en-GB" dirty="0"/>
              <a:t>of </a:t>
            </a:r>
            <a:r>
              <a:rPr lang="en-GB" dirty="0" smtClean="0"/>
              <a:t>ideas</a:t>
            </a:r>
            <a:r>
              <a:rPr lang="en-GB" sz="3200" dirty="0" smtClean="0"/>
              <a:t>:</a:t>
            </a:r>
            <a:endParaRPr lang="en-GB" sz="3200" dirty="0"/>
          </a:p>
          <a:p>
            <a:pPr lvl="1">
              <a:defRPr/>
            </a:pPr>
            <a:r>
              <a:rPr lang="en-GB" dirty="0"/>
              <a:t>Political institution of the palace </a:t>
            </a:r>
          </a:p>
          <a:p>
            <a:pPr lvl="1">
              <a:defRPr/>
            </a:pPr>
            <a:r>
              <a:rPr lang="en-GB" dirty="0"/>
              <a:t>Monumental architecture</a:t>
            </a:r>
          </a:p>
          <a:p>
            <a:pPr lvl="1">
              <a:defRPr/>
            </a:pPr>
            <a:r>
              <a:rPr lang="en-GB" dirty="0"/>
              <a:t>Writing systems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  <p:pic>
        <p:nvPicPr>
          <p:cNvPr id="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24128" y="1916832"/>
            <a:ext cx="3088155" cy="32650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6192890" y="5261335"/>
            <a:ext cx="27727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Palace of </a:t>
            </a:r>
            <a:r>
              <a:rPr lang="en-GB" sz="2000" dirty="0" err="1" smtClean="0"/>
              <a:t>Zimri</a:t>
            </a:r>
            <a:r>
              <a:rPr lang="en-GB" sz="2000" dirty="0" smtClean="0"/>
              <a:t>-Lin, Mari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005251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Discontinuous Model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defRPr/>
            </a:pPr>
            <a:r>
              <a:rPr lang="en-GB" sz="2800" dirty="0"/>
              <a:t>Cherry (1983):  state formation was ‘a discontinuous quantum leap beyond anything that had gone before’ </a:t>
            </a:r>
          </a:p>
          <a:p>
            <a:pPr>
              <a:defRPr/>
            </a:pPr>
            <a:r>
              <a:rPr lang="en-GB" sz="2800" dirty="0"/>
              <a:t>Central goal of Minoan archaeology is to identify &amp; explain the processes for this social change</a:t>
            </a:r>
          </a:p>
          <a:p>
            <a:pPr>
              <a:defRPr/>
            </a:pPr>
            <a:r>
              <a:rPr lang="en-GB" sz="2800" dirty="0">
                <a:solidFill>
                  <a:srgbClr val="FFC000"/>
                </a:solidFill>
              </a:rPr>
              <a:t>Punctuated </a:t>
            </a:r>
            <a:r>
              <a:rPr lang="en-GB" sz="2800" dirty="0" err="1">
                <a:solidFill>
                  <a:srgbClr val="FFC000"/>
                </a:solidFill>
              </a:rPr>
              <a:t>equilibria</a:t>
            </a:r>
            <a:r>
              <a:rPr lang="en-GB" sz="2800" dirty="0">
                <a:solidFill>
                  <a:srgbClr val="FFC000"/>
                </a:solidFill>
              </a:rPr>
              <a:t>: </a:t>
            </a:r>
          </a:p>
          <a:p>
            <a:pPr lvl="1">
              <a:defRPr/>
            </a:pPr>
            <a:r>
              <a:rPr lang="en-GB" sz="2400" dirty="0" smtClean="0"/>
              <a:t>Stasis </a:t>
            </a:r>
            <a:r>
              <a:rPr lang="en-GB" sz="2400" dirty="0"/>
              <a:t>(EM I) &amp; sudden change </a:t>
            </a:r>
            <a:r>
              <a:rPr lang="en-GB" sz="2400" dirty="0" smtClean="0"/>
              <a:t>or </a:t>
            </a:r>
            <a:r>
              <a:rPr lang="en-GB" sz="2400" dirty="0"/>
              <a:t>quantum leap in social </a:t>
            </a:r>
            <a:r>
              <a:rPr lang="en-GB" sz="2400" dirty="0" smtClean="0"/>
              <a:t>organisation</a:t>
            </a:r>
            <a:endParaRPr lang="en-GB" sz="2400" dirty="0"/>
          </a:p>
          <a:p>
            <a:pPr lvl="1">
              <a:defRPr/>
            </a:pPr>
            <a:r>
              <a:rPr lang="en-GB" sz="2400" dirty="0"/>
              <a:t>Rapid series of changes result in social re-ordering during the EM III/MM I period following a period of relative </a:t>
            </a:r>
            <a:r>
              <a:rPr lang="en-GB" sz="2400" dirty="0" smtClean="0"/>
              <a:t>stability</a:t>
            </a:r>
            <a:endParaRPr lang="en-GB" sz="2400" dirty="0"/>
          </a:p>
          <a:p>
            <a:pPr>
              <a:defRPr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94819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6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Heterarchy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5191"/>
            <a:ext cx="8003232" cy="4678145"/>
          </a:xfrm>
        </p:spPr>
        <p:txBody>
          <a:bodyPr>
            <a:normAutofit/>
          </a:bodyPr>
          <a:lstStyle/>
          <a:p>
            <a:r>
              <a:rPr lang="en-GB" sz="2800" dirty="0" err="1" smtClean="0"/>
              <a:t>Schoep</a:t>
            </a:r>
            <a:r>
              <a:rPr lang="en-GB" sz="2800" dirty="0"/>
              <a:t> </a:t>
            </a:r>
            <a:r>
              <a:rPr lang="en-GB" sz="2800" dirty="0" smtClean="0"/>
              <a:t>(2006)</a:t>
            </a:r>
            <a:r>
              <a:rPr lang="en-GB" sz="2800" dirty="0" smtClean="0"/>
              <a:t>: </a:t>
            </a:r>
            <a:r>
              <a:rPr lang="en-GB" sz="2800" dirty="0"/>
              <a:t>EM III-MM II little evidence </a:t>
            </a:r>
            <a:r>
              <a:rPr lang="en-GB" sz="2800" dirty="0" smtClean="0"/>
              <a:t>support </a:t>
            </a:r>
            <a:r>
              <a:rPr lang="en-GB" sz="2800" dirty="0"/>
              <a:t>the existence of a single </a:t>
            </a:r>
            <a:r>
              <a:rPr lang="en-GB" sz="2800" dirty="0" smtClean="0"/>
              <a:t>(palatial) authority</a:t>
            </a:r>
          </a:p>
          <a:p>
            <a:r>
              <a:rPr lang="en-GB" sz="2800" dirty="0" smtClean="0"/>
              <a:t>Instead a </a:t>
            </a:r>
            <a:r>
              <a:rPr lang="en-GB" sz="2800" dirty="0"/>
              <a:t>broad landscape of competition </a:t>
            </a:r>
            <a:r>
              <a:rPr lang="en-GB" sz="2800" dirty="0" smtClean="0"/>
              <a:t>between different groups: </a:t>
            </a:r>
            <a:r>
              <a:rPr lang="en-GB" sz="2800" dirty="0" err="1">
                <a:solidFill>
                  <a:srgbClr val="FFC000"/>
                </a:solidFill>
              </a:rPr>
              <a:t>heterarchy</a:t>
            </a:r>
            <a:endParaRPr lang="en-GB" sz="2800" dirty="0">
              <a:solidFill>
                <a:srgbClr val="FFC000"/>
              </a:solidFill>
            </a:endParaRPr>
          </a:p>
          <a:p>
            <a:r>
              <a:rPr lang="en-GB" sz="2800" dirty="0" smtClean="0"/>
              <a:t>Court </a:t>
            </a:r>
            <a:r>
              <a:rPr lang="en-GB" sz="2800" dirty="0"/>
              <a:t>Buildings </a:t>
            </a:r>
            <a:r>
              <a:rPr lang="en-GB" sz="2800" dirty="0" smtClean="0"/>
              <a:t>initially </a:t>
            </a:r>
            <a:r>
              <a:rPr lang="en-GB" sz="2800" dirty="0"/>
              <a:t>= principal ceremonial focus for the urban </a:t>
            </a:r>
            <a:r>
              <a:rPr lang="en-GB" sz="2800" dirty="0" smtClean="0"/>
              <a:t>community</a:t>
            </a:r>
          </a:p>
          <a:p>
            <a:r>
              <a:rPr lang="en-GB" sz="2800" dirty="0" smtClean="0"/>
              <a:t>But increasingly the activities within them become controlled by a single social group, drawing upon Near Eastern ideologies</a:t>
            </a:r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090391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Summary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700808"/>
            <a:ext cx="8229600" cy="4896544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800" dirty="0" smtClean="0"/>
              <a:t>Palace: key </a:t>
            </a:r>
            <a:r>
              <a:rPr lang="en-GB" sz="2800" dirty="0"/>
              <a:t>characteristic of Minoan society</a:t>
            </a:r>
          </a:p>
          <a:p>
            <a:pPr>
              <a:defRPr/>
            </a:pPr>
            <a:r>
              <a:rPr lang="en-GB" sz="2800" dirty="0"/>
              <a:t>Appear </a:t>
            </a:r>
            <a:r>
              <a:rPr lang="en-GB" sz="2800" dirty="0" smtClean="0"/>
              <a:t>in 2</a:t>
            </a:r>
            <a:r>
              <a:rPr lang="en-GB" sz="2800" baseline="30000" dirty="0" smtClean="0"/>
              <a:t>nd</a:t>
            </a:r>
            <a:r>
              <a:rPr lang="en-GB" sz="2800" dirty="0" smtClean="0"/>
              <a:t> millennium</a:t>
            </a:r>
            <a:endParaRPr lang="en-GB" sz="2800" dirty="0"/>
          </a:p>
          <a:p>
            <a:pPr>
              <a:defRPr/>
            </a:pPr>
            <a:r>
              <a:rPr lang="en-GB" sz="2800" dirty="0"/>
              <a:t>Original function </a:t>
            </a:r>
            <a:r>
              <a:rPr lang="en-GB" sz="2800" dirty="0" smtClean="0"/>
              <a:t>closely </a:t>
            </a:r>
            <a:r>
              <a:rPr lang="en-GB" sz="2800" dirty="0"/>
              <a:t>associated with storage &amp; craft </a:t>
            </a:r>
            <a:r>
              <a:rPr lang="en-GB" sz="2800" dirty="0" smtClean="0"/>
              <a:t>production – now ceremonial activity is highlighted</a:t>
            </a:r>
            <a:endParaRPr lang="en-GB" sz="2800" dirty="0"/>
          </a:p>
          <a:p>
            <a:pPr>
              <a:defRPr/>
            </a:pPr>
            <a:r>
              <a:rPr lang="en-GB" sz="2800" dirty="0" smtClean="0"/>
              <a:t>Should this be seen as an example of pristine state formation (inevitable process within Aegean world)?</a:t>
            </a:r>
          </a:p>
          <a:p>
            <a:pPr>
              <a:defRPr/>
            </a:pPr>
            <a:r>
              <a:rPr lang="en-GB" sz="2800" dirty="0" smtClean="0"/>
              <a:t>Or is it a case of secondary state formation: contact with the Levant</a:t>
            </a:r>
          </a:p>
          <a:p>
            <a:pPr>
              <a:defRPr/>
            </a:pPr>
            <a:r>
              <a:rPr lang="en-GB" sz="2800" dirty="0" smtClean="0"/>
              <a:t>Or is the evidence for </a:t>
            </a:r>
            <a:r>
              <a:rPr lang="en-GB" sz="2800" dirty="0" err="1" smtClean="0"/>
              <a:t>heterarchy</a:t>
            </a:r>
            <a:r>
              <a:rPr lang="en-GB" sz="2800" dirty="0" smtClean="0"/>
              <a:t> </a:t>
            </a:r>
            <a:r>
              <a:rPr lang="en-GB" sz="2800" smtClean="0"/>
              <a:t>more convincing?</a:t>
            </a:r>
            <a:endParaRPr lang="en-GB" sz="2800" dirty="0"/>
          </a:p>
          <a:p>
            <a:pPr>
              <a:defRPr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316050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205</TotalTime>
  <Words>1239</Words>
  <Application>Microsoft Office PowerPoint</Application>
  <PresentationFormat>On-screen Show (4:3)</PresentationFormat>
  <Paragraphs>212</Paragraphs>
  <Slides>28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ＭＳ Ｐゴシック</vt:lpstr>
      <vt:lpstr>Arial</vt:lpstr>
      <vt:lpstr>Calibri</vt:lpstr>
      <vt:lpstr>Corbel</vt:lpstr>
      <vt:lpstr>Wingdings</vt:lpstr>
      <vt:lpstr>Wingdings 2</vt:lpstr>
      <vt:lpstr>Wingdings 3</vt:lpstr>
      <vt:lpstr>Module</vt:lpstr>
      <vt:lpstr>Origins and Innovation</vt:lpstr>
      <vt:lpstr>Primary &amp; Secondary States</vt:lpstr>
      <vt:lpstr>Minoan Palaces</vt:lpstr>
      <vt:lpstr>Chronology</vt:lpstr>
      <vt:lpstr>Proto-Palatial Crete</vt:lpstr>
      <vt:lpstr> The First Palaces</vt:lpstr>
      <vt:lpstr>The First Palaces</vt:lpstr>
      <vt:lpstr>Knossos</vt:lpstr>
      <vt:lpstr>Knossos</vt:lpstr>
      <vt:lpstr>Knossos</vt:lpstr>
      <vt:lpstr>Knossos</vt:lpstr>
      <vt:lpstr>Knossos</vt:lpstr>
      <vt:lpstr>Phaistos</vt:lpstr>
      <vt:lpstr>Phaistos</vt:lpstr>
      <vt:lpstr>Phaistos</vt:lpstr>
      <vt:lpstr>Economic Function</vt:lpstr>
      <vt:lpstr>Literacy</vt:lpstr>
      <vt:lpstr>Proto-Palatial Malia</vt:lpstr>
      <vt:lpstr>Malia, Hypostyle Crypt</vt:lpstr>
      <vt:lpstr>Court Buildings</vt:lpstr>
      <vt:lpstr>State Formation</vt:lpstr>
      <vt:lpstr>State Formation</vt:lpstr>
      <vt:lpstr>Gradualist Model</vt:lpstr>
      <vt:lpstr>Redistribution Model</vt:lpstr>
      <vt:lpstr>Near Eastern Influence</vt:lpstr>
      <vt:lpstr>Discontinuous Model</vt:lpstr>
      <vt:lpstr>Heterarchy</vt:lpstr>
      <vt:lpstr>Summary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Bronze Age Society</dc:title>
  <dc:creator>Louise Steel</dc:creator>
  <cp:lastModifiedBy>Louise Steel</cp:lastModifiedBy>
  <cp:revision>45</cp:revision>
  <dcterms:created xsi:type="dcterms:W3CDTF">2012-02-14T15:34:19Z</dcterms:created>
  <dcterms:modified xsi:type="dcterms:W3CDTF">2017-03-13T12:32:04Z</dcterms:modified>
</cp:coreProperties>
</file>