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9" r:id="rId4"/>
    <p:sldId id="260" r:id="rId5"/>
    <p:sldId id="261" r:id="rId6"/>
    <p:sldId id="262" r:id="rId7"/>
    <p:sldId id="264" r:id="rId8"/>
    <p:sldId id="263" r:id="rId9"/>
    <p:sldId id="25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2" autoAdjust="0"/>
    <p:restoredTop sz="62905" autoAdjust="0"/>
  </p:normalViewPr>
  <p:slideViewPr>
    <p:cSldViewPr snapToGrid="0">
      <p:cViewPr varScale="1">
        <p:scale>
          <a:sx n="56" d="100"/>
          <a:sy n="56" d="100"/>
        </p:scale>
        <p:origin x="-1710" y="-90"/>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7781AF-E2CC-45D0-A967-F2E9D81AE177}" type="datetimeFigureOut">
              <a:rPr lang="en-GB" smtClean="0"/>
              <a:pPr/>
              <a:t>24/11/2022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853524-4B3E-454D-9997-79CA5AB8740D}" type="slidenum">
              <a:rPr lang="en-GB" smtClean="0"/>
              <a:pPr/>
              <a:t>‹#›</a:t>
            </a:fld>
            <a:endParaRPr lang="en-GB"/>
          </a:p>
        </p:txBody>
      </p:sp>
    </p:spTree>
    <p:extLst>
      <p:ext uri="{BB962C8B-B14F-4D97-AF65-F5344CB8AC3E}">
        <p14:creationId xmlns:p14="http://schemas.microsoft.com/office/powerpoint/2010/main" xmlns="" val="633697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Intro to Section 2: Identifying career opportunities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section has three sub-sections. These are:</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Sub-section 1: Career conversations</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Sub-section 2: Cultivating opportunities</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Sub-section 3: Prioritising targets.</a:t>
            </a:r>
          </a:p>
          <a:p>
            <a:endParaRPr lang="en-GB" dirty="0"/>
          </a:p>
        </p:txBody>
      </p:sp>
      <p:sp>
        <p:nvSpPr>
          <p:cNvPr id="4" name="Slide Number Placeholder 3"/>
          <p:cNvSpPr>
            <a:spLocks noGrp="1"/>
          </p:cNvSpPr>
          <p:nvPr>
            <p:ph type="sldNum" sz="quarter" idx="5"/>
          </p:nvPr>
        </p:nvSpPr>
        <p:spPr/>
        <p:txBody>
          <a:bodyPr/>
          <a:lstStyle/>
          <a:p>
            <a:fld id="{CA853524-4B3E-454D-9997-79CA5AB8740D}" type="slidenum">
              <a:rPr lang="en-GB" smtClean="0"/>
              <a:pPr/>
              <a:t>2</a:t>
            </a:fld>
            <a:endParaRPr lang="en-GB"/>
          </a:p>
        </p:txBody>
      </p:sp>
    </p:spTree>
    <p:extLst>
      <p:ext uri="{BB962C8B-B14F-4D97-AF65-F5344CB8AC3E}">
        <p14:creationId xmlns:p14="http://schemas.microsoft.com/office/powerpoint/2010/main" xmlns="" val="2004236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Intro to Sub-section 1: Career Conversations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Upon completion of this sub-section, you will be able to:</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Examine your job aspirations by looking inwards</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Cultivate trust in future employers with career conversations</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List potential professional career contacts.</a:t>
            </a:r>
          </a:p>
          <a:p>
            <a:pPr marL="342900" lvl="0" indent="-342900">
              <a:lnSpc>
                <a:spcPct val="107000"/>
              </a:lnSpc>
              <a:spcAft>
                <a:spcPts val="800"/>
              </a:spcAft>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Font typeface="Symbol" panose="05050102010706020507" pitchFamily="18" charset="2"/>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b="1" dirty="0"/>
              <a:t>Acquiring clarity</a:t>
            </a:r>
          </a:p>
          <a:p>
            <a:r>
              <a:rPr lang="en-GB" dirty="0"/>
              <a:t>Many people, including career coach Sarah Andrus, believe that clarity of purpose is the most important thing when it comes to career success. You can learn more about this in the 'Learn More' tab.</a:t>
            </a:r>
          </a:p>
          <a:p>
            <a:r>
              <a:rPr lang="en-GB" dirty="0"/>
              <a:t>Let’s have a look at how to do this.</a:t>
            </a:r>
          </a:p>
          <a:p>
            <a:endParaRPr lang="en-GB" dirty="0"/>
          </a:p>
          <a:p>
            <a:r>
              <a:rPr lang="en-GB" b="1" dirty="0"/>
              <a:t>Defining your 'awesome'</a:t>
            </a:r>
          </a:p>
          <a:p>
            <a:r>
              <a:rPr lang="en-GB" dirty="0"/>
              <a:t>When you are young, you are told that you can be anything you want to be when you grow up. However, when you graduate, the question often evolves into how you are going to pay your mortgage. Your life trajectory is likely to change over time because of things beyond your control.</a:t>
            </a:r>
          </a:p>
          <a:p>
            <a:r>
              <a:rPr lang="en-GB" dirty="0"/>
              <a:t>To mitigate this, you need to be resilient in your career journey. A way of doing this is to curate conversations that present opportunities that are offered in ways you can take advantage of.</a:t>
            </a:r>
          </a:p>
          <a:p>
            <a:endParaRPr lang="en-GB" dirty="0"/>
          </a:p>
          <a:p>
            <a:r>
              <a:rPr lang="en-GB" b="1" dirty="0"/>
              <a:t>Finding career satisfaction and 'wow' moments</a:t>
            </a:r>
          </a:p>
          <a:p>
            <a:r>
              <a:rPr lang="en-GB" dirty="0"/>
              <a:t>According to author Laura Berman </a:t>
            </a:r>
            <a:r>
              <a:rPr lang="en-GB" dirty="0" err="1"/>
              <a:t>Fortgang</a:t>
            </a:r>
            <a:r>
              <a:rPr lang="en-GB" dirty="0"/>
              <a:t>, to create a sense of career satisfaction, you must:</a:t>
            </a:r>
          </a:p>
          <a:p>
            <a:r>
              <a:rPr lang="en-GB" dirty="0"/>
              <a:t>1 Look back over positive life events from your past</a:t>
            </a:r>
          </a:p>
          <a:p>
            <a:r>
              <a:rPr lang="en-GB" dirty="0"/>
              <a:t>2 Examine these moments to identify what gave you a sense of ‘awe’</a:t>
            </a:r>
          </a:p>
          <a:p>
            <a:r>
              <a:rPr lang="en-GB" dirty="0"/>
              <a:t>3 Re-interpret these moments using your current skillsets.</a:t>
            </a:r>
          </a:p>
          <a:p>
            <a:endParaRPr lang="en-GB" dirty="0"/>
          </a:p>
          <a:p>
            <a:r>
              <a:rPr lang="en-GB" dirty="0"/>
              <a:t>As Berman </a:t>
            </a:r>
            <a:r>
              <a:rPr lang="en-GB" dirty="0" err="1"/>
              <a:t>Fortgang</a:t>
            </a:r>
            <a:r>
              <a:rPr lang="en-GB" dirty="0"/>
              <a:t> suggests, finding these 'wow' moments can require a great deal of energy. However, a process can emerge by talking to people who have similar skills and interests who are in the market of offering opportunities. You can access her TED Talk here: Find your dream job without ever looking at your resume | Laura Berman </a:t>
            </a:r>
            <a:r>
              <a:rPr lang="en-GB" dirty="0" err="1"/>
              <a:t>Fortgang</a:t>
            </a:r>
            <a:r>
              <a:rPr lang="en-GB" dirty="0"/>
              <a:t> | </a:t>
            </a:r>
            <a:r>
              <a:rPr lang="en-GB" dirty="0" err="1"/>
              <a:t>TEDxBocaRaton</a:t>
            </a:r>
            <a:endParaRPr lang="en-GB" dirty="0"/>
          </a:p>
          <a:p>
            <a:r>
              <a:rPr lang="en-GB" dirty="0"/>
              <a:t>https://www.youtube.com/watch?v=wfNX1cHk-fE</a:t>
            </a:r>
          </a:p>
          <a:p>
            <a:endParaRPr lang="en-GB" dirty="0"/>
          </a:p>
          <a:p>
            <a:endParaRPr lang="en-GB" dirty="0"/>
          </a:p>
        </p:txBody>
      </p:sp>
      <p:sp>
        <p:nvSpPr>
          <p:cNvPr id="4" name="Slide Number Placeholder 3"/>
          <p:cNvSpPr>
            <a:spLocks noGrp="1"/>
          </p:cNvSpPr>
          <p:nvPr>
            <p:ph type="sldNum" sz="quarter" idx="5"/>
          </p:nvPr>
        </p:nvSpPr>
        <p:spPr/>
        <p:txBody>
          <a:bodyPr/>
          <a:lstStyle/>
          <a:p>
            <a:fld id="{CA853524-4B3E-454D-9997-79CA5AB8740D}" type="slidenum">
              <a:rPr lang="en-GB" smtClean="0"/>
              <a:pPr/>
              <a:t>3</a:t>
            </a:fld>
            <a:endParaRPr lang="en-GB"/>
          </a:p>
        </p:txBody>
      </p:sp>
    </p:spTree>
    <p:extLst>
      <p:ext uri="{BB962C8B-B14F-4D97-AF65-F5344CB8AC3E}">
        <p14:creationId xmlns:p14="http://schemas.microsoft.com/office/powerpoint/2010/main" xmlns="" val="2991174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Career conversations and finding the sweet spot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Andrus, conversations are the fuel for identifying meaningful career opportunities.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Conversations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increase the serendipity and therefore the active luck needed to identify opportunities, you should be having career conversations as often as possible. These conversations can be had with anyone  and at any moment.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Opportunities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identify the opportunities that are best suited to you, ask yourself</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What am I good at?</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What do I enjoy doing?</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Who’s doing what I want to do?</a:t>
            </a:r>
          </a:p>
          <a:p>
            <a:pPr marL="342900" lvl="0" indent="-342900">
              <a:lnSpc>
                <a:spcPct val="107000"/>
              </a:lnSpc>
              <a:spcAft>
                <a:spcPts val="800"/>
              </a:spcAft>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Font typeface="Symbol" panose="05050102010706020507" pitchFamily="18" charset="2"/>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Andrus on the job hunt is dead video - https://www.youtube.com/watch?v=XdoAo1xnWWQ</a:t>
            </a:r>
          </a:p>
          <a:p>
            <a:pPr marL="0" lvl="0" indent="0">
              <a:lnSpc>
                <a:spcPct val="107000"/>
              </a:lnSpc>
              <a:spcAft>
                <a:spcPts val="800"/>
              </a:spcAft>
              <a:buFont typeface="Symbol" panose="05050102010706020507" pitchFamily="18" charset="2"/>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Play video after introducing the slide – it presents the slide detail excellently</a:t>
            </a:r>
          </a:p>
          <a:p>
            <a:pPr marL="0" lvl="0" indent="0">
              <a:lnSpc>
                <a:spcPct val="107000"/>
              </a:lnSpc>
              <a:spcAft>
                <a:spcPts val="800"/>
              </a:spcAft>
              <a:buFont typeface="Symbol" panose="05050102010706020507" pitchFamily="18" charset="2"/>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A853524-4B3E-454D-9997-79CA5AB8740D}" type="slidenum">
              <a:rPr lang="en-GB" smtClean="0"/>
              <a:pPr/>
              <a:t>4</a:t>
            </a:fld>
            <a:endParaRPr lang="en-GB"/>
          </a:p>
        </p:txBody>
      </p:sp>
    </p:spTree>
    <p:extLst>
      <p:ext uri="{BB962C8B-B14F-4D97-AF65-F5344CB8AC3E}">
        <p14:creationId xmlns:p14="http://schemas.microsoft.com/office/powerpoint/2010/main" xmlns="" val="741305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Intro to Sub-section 2:</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Cultivating opportunities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Upon completion of this sub-section, you will be able to:</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Debate the different approaches to job searching in the 21st century</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Create a list of chosen employers that match your values.</a:t>
            </a:r>
          </a:p>
          <a:p>
            <a:endParaRPr lang="en-GB" dirty="0"/>
          </a:p>
          <a:p>
            <a:r>
              <a:rPr lang="en-GB" b="1" dirty="0"/>
              <a:t>The traditional approach to recruitment</a:t>
            </a:r>
          </a:p>
          <a:p>
            <a:r>
              <a:rPr lang="en-GB" dirty="0"/>
              <a:t>Motivation</a:t>
            </a:r>
          </a:p>
          <a:p>
            <a:r>
              <a:rPr lang="en-GB" dirty="0"/>
              <a:t>As you have previously learnt, human beings are motivated to work well when they have autonomy, mastery and purpose. If you can tick each of these boxes, then work stops becoming a chore because you are naturally motivated. Ironically, modern employers are desperate to find people who require little management and share their corporate purpose too.</a:t>
            </a:r>
          </a:p>
          <a:p>
            <a:endParaRPr lang="en-GB" dirty="0"/>
          </a:p>
          <a:p>
            <a:r>
              <a:rPr lang="en-GB" dirty="0"/>
              <a:t>Complications </a:t>
            </a:r>
          </a:p>
          <a:p>
            <a:r>
              <a:rPr lang="en-GB" dirty="0"/>
              <a:t>However, finding matches between workers and employers can often be complicated. This is because it is based on a dated approach to job hunting. See image on slide.</a:t>
            </a:r>
          </a:p>
          <a:p>
            <a:endParaRPr lang="en-GB" dirty="0"/>
          </a:p>
          <a:p>
            <a:r>
              <a:rPr lang="en-GB" dirty="0"/>
              <a:t>Job websites</a:t>
            </a:r>
          </a:p>
          <a:p>
            <a:r>
              <a:rPr lang="en-GB" dirty="0"/>
              <a:t>The traditional approach to job searching encourages you to use websites like Indeed.com and LinkedIn. You create a CV and submit it to numerous locations. Often, job sites require you to reformat or retype the required information to accommodate the HR system that the company uses. This approach is very labour intensive, and it is also likely that you will find yourself competing with hundreds of applicants.</a:t>
            </a:r>
          </a:p>
          <a:p>
            <a:endParaRPr lang="en-GB" dirty="0"/>
          </a:p>
          <a:p>
            <a:r>
              <a:rPr lang="en-GB" dirty="0"/>
              <a:t>Employers' mindset</a:t>
            </a:r>
          </a:p>
          <a:p>
            <a:r>
              <a:rPr lang="en-GB" dirty="0"/>
              <a:t>A way to unpack this is to understand the employers’ mindset. Employers will fear making the wrong purchase decision. A poor recruitment decision can cost the business time, effort and energy</a:t>
            </a:r>
          </a:p>
          <a:p>
            <a:r>
              <a:rPr lang="en-GB" dirty="0"/>
              <a:t>Recruiters need to change their mindsets. Employers are basically looking to ‘buy’ time and skills from recruits that are ‘selling’. This means you must start to approach your search for opportunities with a sales mindset; this includes considering what it feels like to make a big commitment to something.</a:t>
            </a:r>
          </a:p>
          <a:p>
            <a:endParaRPr lang="en-GB" dirty="0"/>
          </a:p>
          <a:p>
            <a:endParaRPr lang="en-GB" dirty="0"/>
          </a:p>
        </p:txBody>
      </p:sp>
      <p:sp>
        <p:nvSpPr>
          <p:cNvPr id="4" name="Slide Number Placeholder 3"/>
          <p:cNvSpPr>
            <a:spLocks noGrp="1"/>
          </p:cNvSpPr>
          <p:nvPr>
            <p:ph type="sldNum" sz="quarter" idx="5"/>
          </p:nvPr>
        </p:nvSpPr>
        <p:spPr/>
        <p:txBody>
          <a:bodyPr/>
          <a:lstStyle/>
          <a:p>
            <a:fld id="{CA853524-4B3E-454D-9997-79CA5AB8740D}" type="slidenum">
              <a:rPr lang="en-GB" smtClean="0"/>
              <a:pPr/>
              <a:t>5</a:t>
            </a:fld>
            <a:endParaRPr lang="en-GB"/>
          </a:p>
        </p:txBody>
      </p:sp>
    </p:spTree>
    <p:extLst>
      <p:ext uri="{BB962C8B-B14F-4D97-AF65-F5344CB8AC3E}">
        <p14:creationId xmlns:p14="http://schemas.microsoft.com/office/powerpoint/2010/main" xmlns="" val="334382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'To Sell Is Human'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'Whether we’re employees pitching colleagues on a new idea, entrepreneurs enticing funders to invest, or parents and teachers cajoling children to study, we spend our days trying to move others. Like it or not, we’re all in sales now.' (Daniel Pink, To Sell Is Human)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Daniel Pink (2018) would argue that anyone who persuades others to act is a salesperson.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is an assumption that a CV is the only thing that affects your chances of getting a job. As you have learnt previously, however, you can also use active luck to improve your chances of selection. One way of doing this is to understand that sales is about trust between people.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Is the CV an efficient sales tool?</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Fear</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Fear in the buying process comes down to the fact that there is information asymmetry. Remember the emotions you felt when you last made a really big purchase? If the people who are buying know less than the person selling, they will become frightened.</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Luck</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the world of recruitment, you know how good you are, but your potential employer does not. Relying only on a CV, no matter how polished, is like wishing on the blind luck you learnt about in the previous topic. To activate luck, you need to look at the recruitment process with a different eye.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Trust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the 21st Century, a CV may not always be the best way of selling how good you are. Another approach would be to find an advocate who trusts you, and use their recommendation as a feature of your application.</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Finding an advocate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Finding an advocate not only increases your chances of employment, but also gives you an insight as to whether the company is a good fit. A future employer is much more likely to be interested in someone vetted by a team member that they trust than just a CV written by a stranger.</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begin an effective job hunt nowadays, it is therefore important to find people you can introduce to your personal network with whom you can develop that trust.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A853524-4B3E-454D-9997-79CA5AB8740D}" type="slidenum">
              <a:rPr lang="en-GB" smtClean="0"/>
              <a:pPr/>
              <a:t>6</a:t>
            </a:fld>
            <a:endParaRPr lang="en-GB"/>
          </a:p>
        </p:txBody>
      </p:sp>
    </p:spTree>
    <p:extLst>
      <p:ext uri="{BB962C8B-B14F-4D97-AF65-F5344CB8AC3E}">
        <p14:creationId xmlns:p14="http://schemas.microsoft.com/office/powerpoint/2010/main" xmlns="" val="1258040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Steve Dalton is the Careers advisor from Duke University and offers an approach in his book called the two hour job search</a:t>
            </a:r>
          </a:p>
          <a:p>
            <a:endParaRPr lang="en-GB" dirty="0"/>
          </a:p>
          <a:p>
            <a:r>
              <a:rPr lang="en-GB" dirty="0"/>
              <a:t>The first task he suggests is locating someone with whom you can have a </a:t>
            </a:r>
            <a:r>
              <a:rPr lang="en-GB" dirty="0" err="1"/>
              <a:t>carerr</a:t>
            </a:r>
            <a:r>
              <a:rPr lang="en-GB" dirty="0"/>
              <a:t> conversation, just like the one Sarah Andrus talked about in the topic Sweet Spot</a:t>
            </a:r>
          </a:p>
        </p:txBody>
      </p:sp>
      <p:sp>
        <p:nvSpPr>
          <p:cNvPr id="4" name="Slide Number Placeholder 3"/>
          <p:cNvSpPr>
            <a:spLocks noGrp="1"/>
          </p:cNvSpPr>
          <p:nvPr>
            <p:ph type="sldNum" sz="quarter" idx="5"/>
          </p:nvPr>
        </p:nvSpPr>
        <p:spPr/>
        <p:txBody>
          <a:bodyPr/>
          <a:lstStyle/>
          <a:p>
            <a:fld id="{CA853524-4B3E-454D-9997-79CA5AB8740D}" type="slidenum">
              <a:rPr lang="en-GB" smtClean="0"/>
              <a:pPr/>
              <a:t>7</a:t>
            </a:fld>
            <a:endParaRPr lang="en-GB"/>
          </a:p>
        </p:txBody>
      </p:sp>
    </p:spTree>
    <p:extLst>
      <p:ext uri="{BB962C8B-B14F-4D97-AF65-F5344CB8AC3E}">
        <p14:creationId xmlns:p14="http://schemas.microsoft.com/office/powerpoint/2010/main" xmlns="" val="42702139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Your work values</a:t>
            </a:r>
          </a:p>
          <a:p>
            <a:r>
              <a:rPr lang="en-GB" dirty="0"/>
              <a:t>Before you start targeting companies to strike up conversations with, it is a good idea to consider how their offer aligns to your own values. An individual needs to ask themselves what is important to them. This could be:</a:t>
            </a:r>
          </a:p>
          <a:p>
            <a:r>
              <a:rPr lang="en-GB" dirty="0"/>
              <a:t>•	Money</a:t>
            </a:r>
          </a:p>
          <a:p>
            <a:r>
              <a:rPr lang="en-GB" dirty="0"/>
              <a:t>•	Autonomy</a:t>
            </a:r>
          </a:p>
          <a:p>
            <a:r>
              <a:rPr lang="en-GB" dirty="0"/>
              <a:t>•	Working for a good cause</a:t>
            </a:r>
          </a:p>
          <a:p>
            <a:r>
              <a:rPr lang="en-GB" dirty="0"/>
              <a:t>•	Making a difference.</a:t>
            </a:r>
          </a:p>
          <a:p>
            <a:r>
              <a:rPr lang="en-GB" dirty="0"/>
              <a:t>Categories</a:t>
            </a:r>
          </a:p>
          <a:p>
            <a:r>
              <a:rPr lang="en-GB" dirty="0"/>
              <a:t>You must always be aware of your core values, which are always different for every individual. The best way to work out these core values is to map out three categories and complete a checklist. These categories are:</a:t>
            </a:r>
          </a:p>
          <a:p>
            <a:r>
              <a:rPr lang="en-GB" dirty="0"/>
              <a:t>•	Intrinsic: something that comes from inside us that we value for itself</a:t>
            </a:r>
          </a:p>
          <a:p>
            <a:r>
              <a:rPr lang="en-GB" dirty="0"/>
              <a:t>•	Extrinsic: something that comes from an outside that influences how we value things</a:t>
            </a:r>
          </a:p>
          <a:p>
            <a:r>
              <a:rPr lang="en-GB" dirty="0"/>
              <a:t>•	Lifestyle: the preferences in terms of how we want to live our lives.</a:t>
            </a:r>
          </a:p>
          <a:p>
            <a:r>
              <a:rPr lang="en-GB" dirty="0"/>
              <a:t> Intrinsic examples</a:t>
            </a:r>
          </a:p>
          <a:p>
            <a:r>
              <a:rPr lang="en-GB" dirty="0"/>
              <a:t> Examples of intrinsic values include:</a:t>
            </a:r>
          </a:p>
          <a:p>
            <a:r>
              <a:rPr lang="en-GB" dirty="0"/>
              <a:t>•	Helping team members</a:t>
            </a:r>
          </a:p>
          <a:p>
            <a:r>
              <a:rPr lang="en-GB" dirty="0"/>
              <a:t>•	Feeling respected in the workplace</a:t>
            </a:r>
          </a:p>
          <a:p>
            <a:r>
              <a:rPr lang="en-GB" dirty="0"/>
              <a:t>•	Having variety in the workplace</a:t>
            </a:r>
          </a:p>
          <a:p>
            <a:r>
              <a:rPr lang="en-GB" dirty="0"/>
              <a:t>•	Being recognised for your contributions in the workplace</a:t>
            </a:r>
          </a:p>
          <a:p>
            <a:r>
              <a:rPr lang="en-GB" dirty="0"/>
              <a:t>•	Taking risks.</a:t>
            </a:r>
          </a:p>
          <a:p>
            <a:r>
              <a:rPr lang="en-GB" dirty="0"/>
              <a:t>  Extrinsic examples</a:t>
            </a:r>
          </a:p>
          <a:p>
            <a:r>
              <a:rPr lang="en-GB" dirty="0"/>
              <a:t>  Examples of extrinsic values include:</a:t>
            </a:r>
          </a:p>
          <a:p>
            <a:r>
              <a:rPr lang="en-GB" dirty="0"/>
              <a:t>•	Earning a large salary</a:t>
            </a:r>
          </a:p>
          <a:p>
            <a:r>
              <a:rPr lang="en-GB" dirty="0"/>
              <a:t>•	Having time off work</a:t>
            </a:r>
          </a:p>
          <a:p>
            <a:r>
              <a:rPr lang="en-GB" dirty="0"/>
              <a:t>•	Deciding your own working hours</a:t>
            </a:r>
          </a:p>
          <a:p>
            <a:r>
              <a:rPr lang="en-GB" dirty="0"/>
              <a:t>•	Travelling for work purposes</a:t>
            </a:r>
          </a:p>
          <a:p>
            <a:r>
              <a:rPr lang="en-GB" dirty="0"/>
              <a:t>•	Being autonomous in the workplace.</a:t>
            </a:r>
          </a:p>
          <a:p>
            <a:r>
              <a:rPr lang="en-GB" dirty="0"/>
              <a:t>Lifestyle examples</a:t>
            </a:r>
          </a:p>
          <a:p>
            <a:r>
              <a:rPr lang="en-GB" dirty="0"/>
              <a:t>Examples of lifestyle values include:</a:t>
            </a:r>
          </a:p>
          <a:p>
            <a:r>
              <a:rPr lang="en-GB" dirty="0"/>
              <a:t>•	Saving money</a:t>
            </a:r>
          </a:p>
          <a:p>
            <a:r>
              <a:rPr lang="en-GB" dirty="0"/>
              <a:t>•	Living in a different place</a:t>
            </a:r>
          </a:p>
          <a:p>
            <a:r>
              <a:rPr lang="en-GB" dirty="0"/>
              <a:t>•	Spending time with loved ones</a:t>
            </a:r>
          </a:p>
          <a:p>
            <a:r>
              <a:rPr lang="en-GB" dirty="0"/>
              <a:t>•	Becoming a homeowner.</a:t>
            </a:r>
          </a:p>
          <a:p>
            <a:endParaRPr lang="en-GB" dirty="0"/>
          </a:p>
        </p:txBody>
      </p:sp>
      <p:sp>
        <p:nvSpPr>
          <p:cNvPr id="4" name="Slide Number Placeholder 3"/>
          <p:cNvSpPr>
            <a:spLocks noGrp="1"/>
          </p:cNvSpPr>
          <p:nvPr>
            <p:ph type="sldNum" sz="quarter" idx="5"/>
          </p:nvPr>
        </p:nvSpPr>
        <p:spPr/>
        <p:txBody>
          <a:bodyPr/>
          <a:lstStyle/>
          <a:p>
            <a:fld id="{CA853524-4B3E-454D-9997-79CA5AB8740D}" type="slidenum">
              <a:rPr lang="en-GB" smtClean="0"/>
              <a:pPr/>
              <a:t>8</a:t>
            </a:fld>
            <a:endParaRPr lang="en-GB"/>
          </a:p>
        </p:txBody>
      </p:sp>
    </p:spTree>
    <p:extLst>
      <p:ext uri="{BB962C8B-B14F-4D97-AF65-F5344CB8AC3E}">
        <p14:creationId xmlns:p14="http://schemas.microsoft.com/office/powerpoint/2010/main" xmlns="" val="38432677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1064C8-126B-4412-9F64-35AC121C69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B4D18B42-83D9-4E0D-A368-4F260E237C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D830D941-8992-4843-B826-61391B4C2D6E}"/>
              </a:ext>
            </a:extLst>
          </p:cNvPr>
          <p:cNvSpPr>
            <a:spLocks noGrp="1"/>
          </p:cNvSpPr>
          <p:nvPr>
            <p:ph type="dt" sz="half" idx="10"/>
          </p:nvPr>
        </p:nvSpPr>
        <p:spPr/>
        <p:txBody>
          <a:bodyPr/>
          <a:lstStyle/>
          <a:p>
            <a:fld id="{D1B0BAA4-26F5-4381-8344-1E2D7302DDD4}" type="datetimeFigureOut">
              <a:rPr lang="en-GB" smtClean="0"/>
              <a:pPr/>
              <a:t>24/11/2022</a:t>
            </a:fld>
            <a:endParaRPr lang="en-GB"/>
          </a:p>
        </p:txBody>
      </p:sp>
      <p:sp>
        <p:nvSpPr>
          <p:cNvPr id="5" name="Footer Placeholder 4">
            <a:extLst>
              <a:ext uri="{FF2B5EF4-FFF2-40B4-BE49-F238E27FC236}">
                <a16:creationId xmlns:a16="http://schemas.microsoft.com/office/drawing/2014/main" xmlns="" id="{3FE8C60B-BC6C-4D0B-88CE-4987656B0A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2DEFBA5D-B669-4360-B79F-022FB433D0F3}"/>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xmlns="" val="481103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44EA17-FA89-4CF5-A56D-F1C8209E32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2B55883B-C071-4BA5-BF5A-CB3C1DD7C8A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E21146E4-F229-4657-8B85-9DEAC51704C6}"/>
              </a:ext>
            </a:extLst>
          </p:cNvPr>
          <p:cNvSpPr>
            <a:spLocks noGrp="1"/>
          </p:cNvSpPr>
          <p:nvPr>
            <p:ph type="dt" sz="half" idx="10"/>
          </p:nvPr>
        </p:nvSpPr>
        <p:spPr/>
        <p:txBody>
          <a:bodyPr/>
          <a:lstStyle/>
          <a:p>
            <a:fld id="{D1B0BAA4-26F5-4381-8344-1E2D7302DDD4}" type="datetimeFigureOut">
              <a:rPr lang="en-GB" smtClean="0"/>
              <a:pPr/>
              <a:t>24/11/2022</a:t>
            </a:fld>
            <a:endParaRPr lang="en-GB"/>
          </a:p>
        </p:txBody>
      </p:sp>
      <p:sp>
        <p:nvSpPr>
          <p:cNvPr id="5" name="Footer Placeholder 4">
            <a:extLst>
              <a:ext uri="{FF2B5EF4-FFF2-40B4-BE49-F238E27FC236}">
                <a16:creationId xmlns:a16="http://schemas.microsoft.com/office/drawing/2014/main" xmlns="" id="{22E85E18-7029-479D-B592-CF83B22246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5D394EC7-3BEB-44C4-A6A9-C3E874BB3A4B}"/>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xmlns="" val="2604537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6893D08-AE2A-4B4F-8371-3D94F30DF6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04A0F73C-55FE-4E0D-9EDA-3AA570E342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8CD79146-F46B-4F15-B1E8-41A597D894C8}"/>
              </a:ext>
            </a:extLst>
          </p:cNvPr>
          <p:cNvSpPr>
            <a:spLocks noGrp="1"/>
          </p:cNvSpPr>
          <p:nvPr>
            <p:ph type="dt" sz="half" idx="10"/>
          </p:nvPr>
        </p:nvSpPr>
        <p:spPr/>
        <p:txBody>
          <a:bodyPr/>
          <a:lstStyle/>
          <a:p>
            <a:fld id="{D1B0BAA4-26F5-4381-8344-1E2D7302DDD4}" type="datetimeFigureOut">
              <a:rPr lang="en-GB" smtClean="0"/>
              <a:pPr/>
              <a:t>24/11/2022</a:t>
            </a:fld>
            <a:endParaRPr lang="en-GB"/>
          </a:p>
        </p:txBody>
      </p:sp>
      <p:sp>
        <p:nvSpPr>
          <p:cNvPr id="5" name="Footer Placeholder 4">
            <a:extLst>
              <a:ext uri="{FF2B5EF4-FFF2-40B4-BE49-F238E27FC236}">
                <a16:creationId xmlns:a16="http://schemas.microsoft.com/office/drawing/2014/main" xmlns="" id="{E3D74099-0FD4-458A-A2AE-F507E36D8F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25B6E1F9-C2CF-4ADC-99A8-E69FA46DB084}"/>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xmlns="" val="500497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67584A-3DFE-4FCF-8617-1DD2712CFD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9CB4CC53-7AEB-4085-97FF-9AE2282C956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A88F37AB-DA21-4D34-8863-19B15F5151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AFB8CBE3-57C8-4E3E-AE2B-48A1B30F7EB8}"/>
              </a:ext>
            </a:extLst>
          </p:cNvPr>
          <p:cNvSpPr>
            <a:spLocks noGrp="1"/>
          </p:cNvSpPr>
          <p:nvPr>
            <p:ph type="dt" sz="half" idx="10"/>
          </p:nvPr>
        </p:nvSpPr>
        <p:spPr/>
        <p:txBody>
          <a:bodyPr/>
          <a:lstStyle/>
          <a:p>
            <a:fld id="{D1B0BAA4-26F5-4381-8344-1E2D7302DDD4}" type="datetimeFigureOut">
              <a:rPr lang="en-GB" smtClean="0"/>
              <a:pPr/>
              <a:t>24/11/2022</a:t>
            </a:fld>
            <a:endParaRPr lang="en-GB"/>
          </a:p>
        </p:txBody>
      </p:sp>
      <p:sp>
        <p:nvSpPr>
          <p:cNvPr id="6" name="Footer Placeholder 5">
            <a:extLst>
              <a:ext uri="{FF2B5EF4-FFF2-40B4-BE49-F238E27FC236}">
                <a16:creationId xmlns:a16="http://schemas.microsoft.com/office/drawing/2014/main" xmlns="" id="{27243DFB-9CA8-4D8E-8D6F-AD9430EA82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77C7AD7D-7143-4E3D-94EF-75A10D90A78C}"/>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xmlns="" val="3342575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653FE29-2296-4550-9DF8-CB05CE2B38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DA417DE6-AAA9-4124-9609-196935AD73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75E681FF-7D8C-4C2B-BB3D-3C950A14F40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51A08742-80A9-4F21-817A-341DDAA45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2380DF0F-D23A-44AF-AA58-743E6D386D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0A5BFA1D-7EB6-47F2-A3B0-F513793849ED}"/>
              </a:ext>
            </a:extLst>
          </p:cNvPr>
          <p:cNvSpPr>
            <a:spLocks noGrp="1"/>
          </p:cNvSpPr>
          <p:nvPr>
            <p:ph type="dt" sz="half" idx="10"/>
          </p:nvPr>
        </p:nvSpPr>
        <p:spPr/>
        <p:txBody>
          <a:bodyPr/>
          <a:lstStyle/>
          <a:p>
            <a:fld id="{D1B0BAA4-26F5-4381-8344-1E2D7302DDD4}" type="datetimeFigureOut">
              <a:rPr lang="en-GB" smtClean="0"/>
              <a:pPr/>
              <a:t>24/11/2022</a:t>
            </a:fld>
            <a:endParaRPr lang="en-GB"/>
          </a:p>
        </p:txBody>
      </p:sp>
      <p:sp>
        <p:nvSpPr>
          <p:cNvPr id="8" name="Footer Placeholder 7">
            <a:extLst>
              <a:ext uri="{FF2B5EF4-FFF2-40B4-BE49-F238E27FC236}">
                <a16:creationId xmlns:a16="http://schemas.microsoft.com/office/drawing/2014/main" xmlns="" id="{CE0242BC-88A4-4F1B-9191-0CABF89124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4F744BCB-8EB6-4487-9CFE-CAA5BF5C6F03}"/>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xmlns="" val="661471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EDB9939-421F-45F3-AC8A-30FC46256CD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07BBF311-FDD0-4582-B3E7-C884EB072ACC}"/>
              </a:ext>
            </a:extLst>
          </p:cNvPr>
          <p:cNvSpPr>
            <a:spLocks noGrp="1"/>
          </p:cNvSpPr>
          <p:nvPr>
            <p:ph type="dt" sz="half" idx="10"/>
          </p:nvPr>
        </p:nvSpPr>
        <p:spPr/>
        <p:txBody>
          <a:bodyPr/>
          <a:lstStyle/>
          <a:p>
            <a:fld id="{D1B0BAA4-26F5-4381-8344-1E2D7302DDD4}" type="datetimeFigureOut">
              <a:rPr lang="en-GB" smtClean="0"/>
              <a:pPr/>
              <a:t>24/11/2022</a:t>
            </a:fld>
            <a:endParaRPr lang="en-GB"/>
          </a:p>
        </p:txBody>
      </p:sp>
      <p:sp>
        <p:nvSpPr>
          <p:cNvPr id="4" name="Footer Placeholder 3">
            <a:extLst>
              <a:ext uri="{FF2B5EF4-FFF2-40B4-BE49-F238E27FC236}">
                <a16:creationId xmlns:a16="http://schemas.microsoft.com/office/drawing/2014/main" xmlns="" id="{DB797C51-8522-4109-A9ED-0B3CA71CAD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4C949CC3-108D-4D49-BB8C-D92A1759BF57}"/>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xmlns="" val="504742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A4E85573-572F-4A82-94C4-126F7F8A7270}"/>
              </a:ext>
            </a:extLst>
          </p:cNvPr>
          <p:cNvSpPr>
            <a:spLocks noGrp="1"/>
          </p:cNvSpPr>
          <p:nvPr>
            <p:ph type="dt" sz="half" idx="10"/>
          </p:nvPr>
        </p:nvSpPr>
        <p:spPr/>
        <p:txBody>
          <a:bodyPr/>
          <a:lstStyle/>
          <a:p>
            <a:fld id="{D1B0BAA4-26F5-4381-8344-1E2D7302DDD4}" type="datetimeFigureOut">
              <a:rPr lang="en-GB" smtClean="0"/>
              <a:pPr/>
              <a:t>24/11/2022</a:t>
            </a:fld>
            <a:endParaRPr lang="en-GB"/>
          </a:p>
        </p:txBody>
      </p:sp>
      <p:sp>
        <p:nvSpPr>
          <p:cNvPr id="3" name="Footer Placeholder 2">
            <a:extLst>
              <a:ext uri="{FF2B5EF4-FFF2-40B4-BE49-F238E27FC236}">
                <a16:creationId xmlns:a16="http://schemas.microsoft.com/office/drawing/2014/main" xmlns="" id="{90E3F0DB-E8D4-4AF4-A40E-2ECDA00B15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177BB205-5E21-4F09-A8F0-E83FB9289AEF}"/>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xmlns="" val="2324358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C97CCD1-94D5-4FB8-B6C5-9B6C22722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6300BAF5-6449-4418-8169-57C8AA796F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CAFE061E-1B90-46FE-8EE4-A9DC827570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6D1400AE-A516-4ABC-AFE7-93C4FB7C6779}"/>
              </a:ext>
            </a:extLst>
          </p:cNvPr>
          <p:cNvSpPr>
            <a:spLocks noGrp="1"/>
          </p:cNvSpPr>
          <p:nvPr>
            <p:ph type="dt" sz="half" idx="10"/>
          </p:nvPr>
        </p:nvSpPr>
        <p:spPr/>
        <p:txBody>
          <a:bodyPr/>
          <a:lstStyle/>
          <a:p>
            <a:fld id="{D1B0BAA4-26F5-4381-8344-1E2D7302DDD4}" type="datetimeFigureOut">
              <a:rPr lang="en-GB" smtClean="0"/>
              <a:pPr/>
              <a:t>24/11/2022</a:t>
            </a:fld>
            <a:endParaRPr lang="en-GB"/>
          </a:p>
        </p:txBody>
      </p:sp>
      <p:sp>
        <p:nvSpPr>
          <p:cNvPr id="6" name="Footer Placeholder 5">
            <a:extLst>
              <a:ext uri="{FF2B5EF4-FFF2-40B4-BE49-F238E27FC236}">
                <a16:creationId xmlns:a16="http://schemas.microsoft.com/office/drawing/2014/main" xmlns="" id="{97E16899-ADE2-4105-8D2F-AE24F62119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B4E27E73-4096-4A14-89A2-77D118BAB284}"/>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xmlns="" val="4213105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1B0E29-5B1C-47AD-A44B-FCA75464E8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C6D81A97-053A-446B-9030-C88C43B737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EE742C63-CDBE-4618-BCA0-2CD9599FC9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9E917F0-C92A-4E97-AB5B-DE4862D0DFC1}"/>
              </a:ext>
            </a:extLst>
          </p:cNvPr>
          <p:cNvSpPr>
            <a:spLocks noGrp="1"/>
          </p:cNvSpPr>
          <p:nvPr>
            <p:ph type="dt" sz="half" idx="10"/>
          </p:nvPr>
        </p:nvSpPr>
        <p:spPr/>
        <p:txBody>
          <a:bodyPr/>
          <a:lstStyle/>
          <a:p>
            <a:fld id="{D1B0BAA4-26F5-4381-8344-1E2D7302DDD4}" type="datetimeFigureOut">
              <a:rPr lang="en-GB" smtClean="0"/>
              <a:pPr/>
              <a:t>24/11/2022</a:t>
            </a:fld>
            <a:endParaRPr lang="en-GB"/>
          </a:p>
        </p:txBody>
      </p:sp>
      <p:sp>
        <p:nvSpPr>
          <p:cNvPr id="6" name="Footer Placeholder 5">
            <a:extLst>
              <a:ext uri="{FF2B5EF4-FFF2-40B4-BE49-F238E27FC236}">
                <a16:creationId xmlns:a16="http://schemas.microsoft.com/office/drawing/2014/main" xmlns="" id="{6DEE5E3F-79B9-483D-BDD7-842EF71DBC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691D7BB0-247E-4B0F-9B4A-A894950A6520}"/>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xmlns="" val="421602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03A9213-9FDC-4740-B970-8506411B6CE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A8BF36DE-AD2C-4339-B19A-0F3D4E75A9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7FAA772F-E3A0-4A10-A85F-79ED9DEC4892}"/>
              </a:ext>
            </a:extLst>
          </p:cNvPr>
          <p:cNvSpPr>
            <a:spLocks noGrp="1"/>
          </p:cNvSpPr>
          <p:nvPr>
            <p:ph type="dt" sz="half" idx="10"/>
          </p:nvPr>
        </p:nvSpPr>
        <p:spPr/>
        <p:txBody>
          <a:bodyPr/>
          <a:lstStyle/>
          <a:p>
            <a:fld id="{D1B0BAA4-26F5-4381-8344-1E2D7302DDD4}" type="datetimeFigureOut">
              <a:rPr lang="en-GB" smtClean="0"/>
              <a:pPr/>
              <a:t>24/11/2022</a:t>
            </a:fld>
            <a:endParaRPr lang="en-GB"/>
          </a:p>
        </p:txBody>
      </p:sp>
      <p:sp>
        <p:nvSpPr>
          <p:cNvPr id="5" name="Footer Placeholder 4">
            <a:extLst>
              <a:ext uri="{FF2B5EF4-FFF2-40B4-BE49-F238E27FC236}">
                <a16:creationId xmlns:a16="http://schemas.microsoft.com/office/drawing/2014/main" xmlns="" id="{2F482AF4-19AE-47B7-A2CD-F2A9D5B46C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36F392AD-3462-47BD-A8AF-F8F73107ED67}"/>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xmlns="" val="3602129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2A161BAA-816C-453A-A039-2D86A83920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528FA904-E534-4661-B216-E666456AD7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18C34763-D78F-4AD5-BBB2-C1A147C8EB07}"/>
              </a:ext>
            </a:extLst>
          </p:cNvPr>
          <p:cNvSpPr>
            <a:spLocks noGrp="1"/>
          </p:cNvSpPr>
          <p:nvPr>
            <p:ph type="dt" sz="half" idx="10"/>
          </p:nvPr>
        </p:nvSpPr>
        <p:spPr/>
        <p:txBody>
          <a:bodyPr/>
          <a:lstStyle/>
          <a:p>
            <a:fld id="{D1B0BAA4-26F5-4381-8344-1E2D7302DDD4}" type="datetimeFigureOut">
              <a:rPr lang="en-GB" smtClean="0"/>
              <a:pPr/>
              <a:t>24/11/2022</a:t>
            </a:fld>
            <a:endParaRPr lang="en-GB"/>
          </a:p>
        </p:txBody>
      </p:sp>
      <p:sp>
        <p:nvSpPr>
          <p:cNvPr id="5" name="Footer Placeholder 4">
            <a:extLst>
              <a:ext uri="{FF2B5EF4-FFF2-40B4-BE49-F238E27FC236}">
                <a16:creationId xmlns:a16="http://schemas.microsoft.com/office/drawing/2014/main" xmlns="" id="{14FA655E-DBF6-4532-BA92-A9002E2D02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DFF1C660-01C8-4930-8619-C337AFD7E345}"/>
              </a:ext>
            </a:extLst>
          </p:cNvPr>
          <p:cNvSpPr>
            <a:spLocks noGrp="1"/>
          </p:cNvSpPr>
          <p:nvPr>
            <p:ph type="sldNum" sz="quarter" idx="12"/>
          </p:nvPr>
        </p:nvSpPr>
        <p:spPr/>
        <p:txBody>
          <a:bodyPr/>
          <a:lstStyle/>
          <a:p>
            <a:fld id="{BD91ED72-8367-4747-9664-D1C9A7D0851D}" type="slidenum">
              <a:rPr lang="en-GB" smtClean="0"/>
              <a:pPr/>
              <a:t>‹#›</a:t>
            </a:fld>
            <a:endParaRPr lang="en-GB"/>
          </a:p>
        </p:txBody>
      </p:sp>
    </p:spTree>
    <p:extLst>
      <p:ext uri="{BB962C8B-B14F-4D97-AF65-F5344CB8AC3E}">
        <p14:creationId xmlns:p14="http://schemas.microsoft.com/office/powerpoint/2010/main" xmlns="" val="1221196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5AB9D3BE-C0E6-4932-B98B-9031E556BF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A464D534-8C23-4ADF-B2FA-DBCCFBCD9C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CDAC8773-E3A6-4453-A8D0-1723A7CA2B1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B0BAA4-26F5-4381-8344-1E2D7302DDD4}" type="datetimeFigureOut">
              <a:rPr lang="en-GB" smtClean="0"/>
              <a:pPr/>
              <a:t>24/11/2022</a:t>
            </a:fld>
            <a:endParaRPr lang="en-GB"/>
          </a:p>
        </p:txBody>
      </p:sp>
      <p:sp>
        <p:nvSpPr>
          <p:cNvPr id="5" name="Footer Placeholder 4">
            <a:extLst>
              <a:ext uri="{FF2B5EF4-FFF2-40B4-BE49-F238E27FC236}">
                <a16:creationId xmlns:a16="http://schemas.microsoft.com/office/drawing/2014/main" xmlns="" id="{858437EB-F8F8-4FE7-82F7-A0A54E4A27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5776FFDE-1DF4-434F-9903-71620A9A62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91ED72-8367-4747-9664-D1C9A7D0851D}" type="slidenum">
              <a:rPr lang="en-GB" smtClean="0"/>
              <a:pPr/>
              <a:t>‹#›</a:t>
            </a:fld>
            <a:endParaRPr lang="en-GB"/>
          </a:p>
        </p:txBody>
      </p:sp>
    </p:spTree>
    <p:extLst>
      <p:ext uri="{BB962C8B-B14F-4D97-AF65-F5344CB8AC3E}">
        <p14:creationId xmlns:p14="http://schemas.microsoft.com/office/powerpoint/2010/main" xmlns="" val="22370608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wfNX1cHk-f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XdoAo1xnWWQ"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CRLV4l9UtI"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903BA7E-8D8F-4960-AEE8-996845559B0B}"/>
              </a:ext>
            </a:extLst>
          </p:cNvPr>
          <p:cNvSpPr>
            <a:spLocks noGrp="1"/>
          </p:cNvSpPr>
          <p:nvPr>
            <p:ph type="ctrTitle"/>
          </p:nvPr>
        </p:nvSpPr>
        <p:spPr/>
        <p:txBody>
          <a:bodyPr/>
          <a:lstStyle/>
          <a:p>
            <a:r>
              <a:rPr lang="en-GB" dirty="0"/>
              <a:t>Opportunity Knocks (Packaging)</a:t>
            </a:r>
          </a:p>
        </p:txBody>
      </p:sp>
      <p:sp>
        <p:nvSpPr>
          <p:cNvPr id="3" name="Subtitle 2">
            <a:extLst>
              <a:ext uri="{FF2B5EF4-FFF2-40B4-BE49-F238E27FC236}">
                <a16:creationId xmlns:a16="http://schemas.microsoft.com/office/drawing/2014/main" xmlns="" id="{0BE9172F-ADA7-471C-B5A6-ECB087F5454C}"/>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xmlns="" val="3998686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7D37860-308A-46C2-93AB-5345C76517B6}"/>
              </a:ext>
            </a:extLst>
          </p:cNvPr>
          <p:cNvSpPr>
            <a:spLocks noGrp="1"/>
          </p:cNvSpPr>
          <p:nvPr>
            <p:ph type="title"/>
          </p:nvPr>
        </p:nvSpPr>
        <p:spPr/>
        <p:txBody>
          <a:bodyPr/>
          <a:lstStyle/>
          <a:p>
            <a:r>
              <a:rPr lang="en-GB" dirty="0"/>
              <a:t>Section 2: Identifying Career Opportunities</a:t>
            </a:r>
          </a:p>
        </p:txBody>
      </p:sp>
      <p:sp>
        <p:nvSpPr>
          <p:cNvPr id="3" name="Content Placeholder 2">
            <a:extLst>
              <a:ext uri="{FF2B5EF4-FFF2-40B4-BE49-F238E27FC236}">
                <a16:creationId xmlns:a16="http://schemas.microsoft.com/office/drawing/2014/main" xmlns="" id="{EFD05490-5CDF-4DED-A4F8-C9C2E1455A33}"/>
              </a:ext>
            </a:extLst>
          </p:cNvPr>
          <p:cNvSpPr>
            <a:spLocks noGrp="1"/>
          </p:cNvSpPr>
          <p:nvPr>
            <p:ph idx="1"/>
          </p:nvPr>
        </p:nvSpPr>
        <p:spPr/>
        <p:txBody>
          <a:bodyPr/>
          <a:lstStyle/>
          <a:p>
            <a:pPr marL="0" indent="0">
              <a:buNone/>
            </a:pPr>
            <a:r>
              <a:rPr lang="en-GB" dirty="0"/>
              <a:t>Objectives</a:t>
            </a:r>
          </a:p>
          <a:p>
            <a:r>
              <a:rPr lang="en-GB" dirty="0"/>
              <a:t>Career conversations</a:t>
            </a:r>
          </a:p>
          <a:p>
            <a:r>
              <a:rPr lang="en-GB" dirty="0"/>
              <a:t>Cultivating opportunities</a:t>
            </a:r>
          </a:p>
          <a:p>
            <a:r>
              <a:rPr lang="en-GB" dirty="0"/>
              <a:t>Prioritising targets.</a:t>
            </a:r>
          </a:p>
          <a:p>
            <a:pPr marL="0" indent="0">
              <a:buNone/>
            </a:pPr>
            <a:endParaRPr lang="en-GB" dirty="0"/>
          </a:p>
        </p:txBody>
      </p:sp>
    </p:spTree>
    <p:extLst>
      <p:ext uri="{BB962C8B-B14F-4D97-AF65-F5344CB8AC3E}">
        <p14:creationId xmlns:p14="http://schemas.microsoft.com/office/powerpoint/2010/main" xmlns="" val="4216638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23CC3CB-31F8-49EC-89C1-7BA0A3BD848C}"/>
              </a:ext>
            </a:extLst>
          </p:cNvPr>
          <p:cNvSpPr>
            <a:spLocks noGrp="1"/>
          </p:cNvSpPr>
          <p:nvPr>
            <p:ph type="title"/>
          </p:nvPr>
        </p:nvSpPr>
        <p:spPr/>
        <p:txBody>
          <a:bodyPr/>
          <a:lstStyle/>
          <a:p>
            <a:r>
              <a:rPr lang="en-GB" dirty="0"/>
              <a:t>Identifying Career Opportunities – </a:t>
            </a:r>
            <a:r>
              <a:rPr lang="en-GB" sz="3200" dirty="0"/>
              <a:t>Career Conversations</a:t>
            </a:r>
          </a:p>
        </p:txBody>
      </p:sp>
      <p:sp>
        <p:nvSpPr>
          <p:cNvPr id="3" name="Content Placeholder 2">
            <a:extLst>
              <a:ext uri="{FF2B5EF4-FFF2-40B4-BE49-F238E27FC236}">
                <a16:creationId xmlns:a16="http://schemas.microsoft.com/office/drawing/2014/main" xmlns="" id="{49FC8885-C5E1-432E-8A78-11DCAF02BFFC}"/>
              </a:ext>
            </a:extLst>
          </p:cNvPr>
          <p:cNvSpPr>
            <a:spLocks noGrp="1"/>
          </p:cNvSpPr>
          <p:nvPr>
            <p:ph idx="1"/>
          </p:nvPr>
        </p:nvSpPr>
        <p:spPr/>
        <p:txBody>
          <a:bodyPr/>
          <a:lstStyle/>
          <a:p>
            <a:r>
              <a:rPr lang="en-GB" dirty="0"/>
              <a:t>Acquiring clarity</a:t>
            </a:r>
          </a:p>
          <a:p>
            <a:r>
              <a:rPr lang="en-GB" dirty="0"/>
              <a:t>Defining your 'awesome’</a:t>
            </a:r>
          </a:p>
          <a:p>
            <a:r>
              <a:rPr lang="en-GB" dirty="0"/>
              <a:t>Finding career satisfaction and 'wow' moments – </a:t>
            </a:r>
            <a:r>
              <a:rPr lang="en-GB" dirty="0">
                <a:hlinkClick r:id="rId3"/>
              </a:rPr>
              <a:t>Berman </a:t>
            </a:r>
            <a:r>
              <a:rPr lang="en-GB" dirty="0" err="1">
                <a:hlinkClick r:id="rId3"/>
              </a:rPr>
              <a:t>Fortgang</a:t>
            </a:r>
            <a:r>
              <a:rPr lang="en-GB" dirty="0">
                <a:hlinkClick r:id="rId3"/>
              </a:rPr>
              <a:t> Ted Video</a:t>
            </a:r>
            <a:endParaRPr lang="en-GB" dirty="0"/>
          </a:p>
          <a:p>
            <a:endParaRPr lang="en-GB" dirty="0"/>
          </a:p>
          <a:p>
            <a:endParaRPr lang="en-GB" dirty="0"/>
          </a:p>
          <a:p>
            <a:endParaRPr lang="en-GB" dirty="0"/>
          </a:p>
        </p:txBody>
      </p:sp>
    </p:spTree>
    <p:extLst>
      <p:ext uri="{BB962C8B-B14F-4D97-AF65-F5344CB8AC3E}">
        <p14:creationId xmlns:p14="http://schemas.microsoft.com/office/powerpoint/2010/main" xmlns="" val="2284393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C232B152-3720-4D3B-97ED-45CE5483F1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xmlns="" id="{11BAB570-FF10-4E96-8A3F-FA9804702B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13" name="Freeform: Shape 12">
            <a:extLst>
              <a:ext uri="{FF2B5EF4-FFF2-40B4-BE49-F238E27FC236}">
                <a16:creationId xmlns:a16="http://schemas.microsoft.com/office/drawing/2014/main" xmlns="" id="{4B9FAFB2-BEB5-4848-8018-BCAD99E2E1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xmlns="" id="{C305968A-67F2-4B7E-A731-E84DB7F928D1}"/>
              </a:ext>
            </a:extLst>
          </p:cNvPr>
          <p:cNvSpPr>
            <a:spLocks noGrp="1"/>
          </p:cNvSpPr>
          <p:nvPr>
            <p:ph type="title"/>
          </p:nvPr>
        </p:nvSpPr>
        <p:spPr>
          <a:xfrm>
            <a:off x="765051" y="662400"/>
            <a:ext cx="3384000" cy="1492132"/>
          </a:xfrm>
        </p:spPr>
        <p:txBody>
          <a:bodyPr anchor="t">
            <a:normAutofit/>
          </a:bodyPr>
          <a:lstStyle/>
          <a:p>
            <a:r>
              <a:rPr kumimoji="0" lang="en-GB" sz="2800" b="0" i="0" u="none" strike="noStrike" kern="1200" cap="none" spc="0" normalizeH="0" baseline="0" noProof="0">
                <a:ln>
                  <a:noFill/>
                </a:ln>
                <a:solidFill>
                  <a:schemeClr val="bg1"/>
                </a:solidFill>
                <a:effectLst/>
                <a:uLnTx/>
                <a:uFillTx/>
                <a:latin typeface="Calibri Light" panose="020F0302020204030204"/>
                <a:ea typeface="+mj-ea"/>
                <a:cs typeface="+mj-cs"/>
              </a:rPr>
              <a:t>Identifying Career Opportunities – Career Conversations</a:t>
            </a:r>
            <a:endParaRPr lang="en-GB" sz="2800">
              <a:solidFill>
                <a:schemeClr val="bg1"/>
              </a:solidFill>
            </a:endParaRPr>
          </a:p>
        </p:txBody>
      </p:sp>
      <p:sp>
        <p:nvSpPr>
          <p:cNvPr id="3" name="Content Placeholder 2">
            <a:extLst>
              <a:ext uri="{FF2B5EF4-FFF2-40B4-BE49-F238E27FC236}">
                <a16:creationId xmlns:a16="http://schemas.microsoft.com/office/drawing/2014/main" xmlns="" id="{6F777853-0DF0-49E3-848E-351C5548C56A}"/>
              </a:ext>
            </a:extLst>
          </p:cNvPr>
          <p:cNvSpPr>
            <a:spLocks noGrp="1"/>
          </p:cNvSpPr>
          <p:nvPr>
            <p:ph idx="1"/>
          </p:nvPr>
        </p:nvSpPr>
        <p:spPr>
          <a:xfrm>
            <a:off x="765051" y="2286000"/>
            <a:ext cx="3384000" cy="3844800"/>
          </a:xfrm>
        </p:spPr>
        <p:txBody>
          <a:bodyPr>
            <a:normAutofit/>
          </a:bodyPr>
          <a:lstStyle/>
          <a:p>
            <a:r>
              <a:rPr lang="en-GB" sz="2000" dirty="0">
                <a:solidFill>
                  <a:schemeClr val="bg1">
                    <a:alpha val="60000"/>
                  </a:schemeClr>
                </a:solidFill>
              </a:rPr>
              <a:t>Career conversations and finding the sweet spot</a:t>
            </a:r>
          </a:p>
          <a:p>
            <a:r>
              <a:rPr lang="en-GB" sz="2000" dirty="0">
                <a:solidFill>
                  <a:schemeClr val="bg1">
                    <a:alpha val="60000"/>
                  </a:schemeClr>
                </a:solidFill>
              </a:rPr>
              <a:t>Opportunities</a:t>
            </a:r>
          </a:p>
          <a:p>
            <a:pPr lvl="1"/>
            <a:r>
              <a:rPr lang="en-GB" sz="2000" dirty="0">
                <a:solidFill>
                  <a:schemeClr val="bg1">
                    <a:alpha val="60000"/>
                  </a:schemeClr>
                </a:solidFill>
              </a:rPr>
              <a:t>What am I good at?</a:t>
            </a:r>
          </a:p>
          <a:p>
            <a:pPr lvl="1"/>
            <a:r>
              <a:rPr lang="en-GB" sz="2000" dirty="0">
                <a:solidFill>
                  <a:schemeClr val="bg1">
                    <a:alpha val="60000"/>
                  </a:schemeClr>
                </a:solidFill>
              </a:rPr>
              <a:t>What do I enjoy doing?</a:t>
            </a:r>
          </a:p>
          <a:p>
            <a:pPr lvl="1"/>
            <a:r>
              <a:rPr lang="en-GB" sz="2000" dirty="0">
                <a:solidFill>
                  <a:schemeClr val="bg1">
                    <a:alpha val="60000"/>
                  </a:schemeClr>
                </a:solidFill>
              </a:rPr>
              <a:t>Who’s doing what I want to do?</a:t>
            </a:r>
          </a:p>
          <a:p>
            <a:pPr marL="457200" lvl="1" indent="0">
              <a:buNone/>
            </a:pPr>
            <a:endParaRPr lang="en-GB" sz="2000" dirty="0">
              <a:solidFill>
                <a:schemeClr val="bg1">
                  <a:alpha val="60000"/>
                </a:schemeClr>
              </a:solidFill>
            </a:endParaRPr>
          </a:p>
          <a:p>
            <a:pPr marL="457200" lvl="1" indent="0">
              <a:buNone/>
            </a:pPr>
            <a:endParaRPr lang="en-GB" sz="2000" dirty="0">
              <a:solidFill>
                <a:schemeClr val="bg1">
                  <a:alpha val="60000"/>
                </a:schemeClr>
              </a:solidFill>
            </a:endParaRPr>
          </a:p>
          <a:p>
            <a:pPr marL="457200" lvl="1" indent="0">
              <a:buNone/>
            </a:pPr>
            <a:r>
              <a:rPr lang="en-GB" sz="2000" dirty="0">
                <a:solidFill>
                  <a:schemeClr val="bg1">
                    <a:alpha val="60000"/>
                  </a:schemeClr>
                </a:solidFill>
                <a:hlinkClick r:id="rId3"/>
              </a:rPr>
              <a:t>Video on the job hunt is dead - Andrus</a:t>
            </a:r>
            <a:endParaRPr lang="en-GB" sz="2000" dirty="0">
              <a:solidFill>
                <a:schemeClr val="bg1">
                  <a:alpha val="60000"/>
                </a:schemeClr>
              </a:solidFill>
            </a:endParaRPr>
          </a:p>
          <a:p>
            <a:pPr lvl="1"/>
            <a:endParaRPr lang="en-GB" sz="2000" dirty="0">
              <a:solidFill>
                <a:schemeClr val="bg1">
                  <a:alpha val="60000"/>
                </a:schemeClr>
              </a:solidFill>
            </a:endParaRPr>
          </a:p>
        </p:txBody>
      </p:sp>
      <p:pic>
        <p:nvPicPr>
          <p:cNvPr id="4" name="Picture 3">
            <a:extLst>
              <a:ext uri="{FF2B5EF4-FFF2-40B4-BE49-F238E27FC236}">
                <a16:creationId xmlns:a16="http://schemas.microsoft.com/office/drawing/2014/main" xmlns="" id="{0297D344-A2E3-4AC3-96BD-EE6EFC3B074F}"/>
              </a:ext>
            </a:extLst>
          </p:cNvPr>
          <p:cNvPicPr>
            <a:picLocks noChangeAspect="1"/>
          </p:cNvPicPr>
          <p:nvPr/>
        </p:nvPicPr>
        <p:blipFill>
          <a:blip r:embed="rId4" cstate="print"/>
          <a:stretch>
            <a:fillRect/>
          </a:stretch>
        </p:blipFill>
        <p:spPr>
          <a:xfrm>
            <a:off x="6015625" y="643469"/>
            <a:ext cx="4805041" cy="5571062"/>
          </a:xfrm>
          <a:prstGeom prst="rect">
            <a:avLst/>
          </a:prstGeom>
        </p:spPr>
      </p:pic>
    </p:spTree>
    <p:extLst>
      <p:ext uri="{BB962C8B-B14F-4D97-AF65-F5344CB8AC3E}">
        <p14:creationId xmlns:p14="http://schemas.microsoft.com/office/powerpoint/2010/main" xmlns="" val="41421528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C232B152-3720-4D3B-97ED-45CE5483F1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xmlns="" id="{11BAB570-FF10-4E96-8A3F-FA9804702B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13" name="Freeform: Shape 12">
            <a:extLst>
              <a:ext uri="{FF2B5EF4-FFF2-40B4-BE49-F238E27FC236}">
                <a16:creationId xmlns:a16="http://schemas.microsoft.com/office/drawing/2014/main" xmlns="" id="{4B9FAFB2-BEB5-4848-8018-BCAD99E2E1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xmlns="" id="{CB8EFEC7-2DDF-4283-8399-EAA844307953}"/>
              </a:ext>
            </a:extLst>
          </p:cNvPr>
          <p:cNvSpPr>
            <a:spLocks noGrp="1"/>
          </p:cNvSpPr>
          <p:nvPr>
            <p:ph type="title"/>
          </p:nvPr>
        </p:nvSpPr>
        <p:spPr>
          <a:xfrm>
            <a:off x="765051" y="662400"/>
            <a:ext cx="3384000" cy="1492132"/>
          </a:xfrm>
        </p:spPr>
        <p:txBody>
          <a:bodyPr anchor="t">
            <a:normAutofit/>
          </a:bodyPr>
          <a:lstStyle/>
          <a:p>
            <a:r>
              <a:rPr lang="en-GB" sz="2400">
                <a:solidFill>
                  <a:schemeClr val="bg1"/>
                </a:solidFill>
              </a:rPr>
              <a:t>Identifying Career Opportunities – Cultivating Opportunities</a:t>
            </a:r>
          </a:p>
        </p:txBody>
      </p:sp>
      <p:sp>
        <p:nvSpPr>
          <p:cNvPr id="3" name="Content Placeholder 2">
            <a:extLst>
              <a:ext uri="{FF2B5EF4-FFF2-40B4-BE49-F238E27FC236}">
                <a16:creationId xmlns:a16="http://schemas.microsoft.com/office/drawing/2014/main" xmlns="" id="{833CE435-18A8-4C02-9B83-23819DA8B21D}"/>
              </a:ext>
            </a:extLst>
          </p:cNvPr>
          <p:cNvSpPr>
            <a:spLocks noGrp="1"/>
          </p:cNvSpPr>
          <p:nvPr>
            <p:ph idx="1"/>
          </p:nvPr>
        </p:nvSpPr>
        <p:spPr>
          <a:xfrm>
            <a:off x="765051" y="2286000"/>
            <a:ext cx="3384000" cy="3844800"/>
          </a:xfrm>
        </p:spPr>
        <p:txBody>
          <a:bodyPr>
            <a:normAutofit/>
          </a:bodyPr>
          <a:lstStyle/>
          <a:p>
            <a:r>
              <a:rPr lang="en-GB" sz="2000">
                <a:solidFill>
                  <a:schemeClr val="bg1">
                    <a:alpha val="60000"/>
                  </a:schemeClr>
                </a:solidFill>
              </a:rPr>
              <a:t>The traditional approach to recruitment</a:t>
            </a:r>
          </a:p>
          <a:p>
            <a:pPr lvl="1"/>
            <a:r>
              <a:rPr lang="en-GB" sz="2000">
                <a:solidFill>
                  <a:schemeClr val="bg1">
                    <a:alpha val="60000"/>
                  </a:schemeClr>
                </a:solidFill>
              </a:rPr>
              <a:t>Motivation</a:t>
            </a:r>
          </a:p>
          <a:p>
            <a:pPr lvl="1"/>
            <a:r>
              <a:rPr lang="en-GB" sz="2000">
                <a:solidFill>
                  <a:schemeClr val="bg1">
                    <a:alpha val="60000"/>
                  </a:schemeClr>
                </a:solidFill>
              </a:rPr>
              <a:t>Complications</a:t>
            </a:r>
          </a:p>
          <a:p>
            <a:pPr lvl="1"/>
            <a:r>
              <a:rPr lang="en-GB" sz="2000">
                <a:solidFill>
                  <a:schemeClr val="bg1">
                    <a:alpha val="60000"/>
                  </a:schemeClr>
                </a:solidFill>
              </a:rPr>
              <a:t>Job Websites</a:t>
            </a:r>
          </a:p>
          <a:p>
            <a:pPr lvl="1"/>
            <a:r>
              <a:rPr lang="en-GB" sz="2000">
                <a:solidFill>
                  <a:schemeClr val="bg1">
                    <a:alpha val="60000"/>
                  </a:schemeClr>
                </a:solidFill>
              </a:rPr>
              <a:t>Employers’ mindset</a:t>
            </a:r>
          </a:p>
          <a:p>
            <a:endParaRPr lang="en-GB" sz="2000">
              <a:solidFill>
                <a:schemeClr val="bg1">
                  <a:alpha val="60000"/>
                </a:schemeClr>
              </a:solidFill>
            </a:endParaRPr>
          </a:p>
        </p:txBody>
      </p:sp>
      <p:pic>
        <p:nvPicPr>
          <p:cNvPr id="4" name="Picture 3">
            <a:extLst>
              <a:ext uri="{FF2B5EF4-FFF2-40B4-BE49-F238E27FC236}">
                <a16:creationId xmlns:a16="http://schemas.microsoft.com/office/drawing/2014/main" xmlns="" id="{E9605446-5777-4B34-9272-F3509CDDCA58}"/>
              </a:ext>
            </a:extLst>
          </p:cNvPr>
          <p:cNvPicPr>
            <a:picLocks noChangeAspect="1"/>
          </p:cNvPicPr>
          <p:nvPr/>
        </p:nvPicPr>
        <p:blipFill>
          <a:blip r:embed="rId3" cstate="print"/>
          <a:stretch>
            <a:fillRect/>
          </a:stretch>
        </p:blipFill>
        <p:spPr>
          <a:xfrm>
            <a:off x="5411053" y="1714958"/>
            <a:ext cx="6014185" cy="3428084"/>
          </a:xfrm>
          <a:prstGeom prst="rect">
            <a:avLst/>
          </a:prstGeom>
        </p:spPr>
      </p:pic>
    </p:spTree>
    <p:extLst>
      <p:ext uri="{BB962C8B-B14F-4D97-AF65-F5344CB8AC3E}">
        <p14:creationId xmlns:p14="http://schemas.microsoft.com/office/powerpoint/2010/main" xmlns="" val="1947498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4818CA-9314-4224-83CB-2DC1AEA46F0F}"/>
              </a:ext>
            </a:extLst>
          </p:cNvPr>
          <p:cNvSpPr>
            <a:spLocks noGrp="1"/>
          </p:cNvSpPr>
          <p:nvPr>
            <p:ph type="title"/>
          </p:nvPr>
        </p:nvSpPr>
        <p:spPr/>
        <p:txBody>
          <a:bodyPr/>
          <a:lstStyle/>
          <a:p>
            <a:r>
              <a:rPr lang="en-GB" dirty="0"/>
              <a:t>Identifying Career Opportunities - </a:t>
            </a:r>
          </a:p>
        </p:txBody>
      </p:sp>
      <p:sp>
        <p:nvSpPr>
          <p:cNvPr id="3" name="Content Placeholder 2">
            <a:extLst>
              <a:ext uri="{FF2B5EF4-FFF2-40B4-BE49-F238E27FC236}">
                <a16:creationId xmlns:a16="http://schemas.microsoft.com/office/drawing/2014/main" xmlns="" id="{963E8E75-7E34-4CED-BE18-DD1A56AE651C}"/>
              </a:ext>
            </a:extLst>
          </p:cNvPr>
          <p:cNvSpPr>
            <a:spLocks noGrp="1"/>
          </p:cNvSpPr>
          <p:nvPr>
            <p:ph idx="1"/>
          </p:nvPr>
        </p:nvSpPr>
        <p:spPr/>
        <p:txBody>
          <a:bodyPr/>
          <a:lstStyle/>
          <a:p>
            <a:r>
              <a:rPr lang="en-GB" dirty="0"/>
              <a:t>To sell is human</a:t>
            </a:r>
          </a:p>
          <a:p>
            <a:r>
              <a:rPr lang="en-GB" dirty="0"/>
              <a:t>Is the CV an efficient sales tool?</a:t>
            </a:r>
          </a:p>
          <a:p>
            <a:pPr lvl="1"/>
            <a:r>
              <a:rPr lang="en-GB" dirty="0"/>
              <a:t>Fear</a:t>
            </a:r>
          </a:p>
          <a:p>
            <a:pPr lvl="1"/>
            <a:r>
              <a:rPr lang="en-GB" dirty="0"/>
              <a:t>Luck</a:t>
            </a:r>
          </a:p>
          <a:p>
            <a:pPr lvl="1"/>
            <a:r>
              <a:rPr lang="en-GB" dirty="0"/>
              <a:t>Trust</a:t>
            </a:r>
          </a:p>
          <a:p>
            <a:r>
              <a:rPr lang="en-GB" dirty="0"/>
              <a:t>Finding an advocate</a:t>
            </a:r>
          </a:p>
          <a:p>
            <a:endParaRPr lang="en-GB" dirty="0"/>
          </a:p>
          <a:p>
            <a:endParaRPr lang="en-GB" dirty="0"/>
          </a:p>
        </p:txBody>
      </p:sp>
      <p:pic>
        <p:nvPicPr>
          <p:cNvPr id="5" name="Picture 4">
            <a:extLst>
              <a:ext uri="{FF2B5EF4-FFF2-40B4-BE49-F238E27FC236}">
                <a16:creationId xmlns:a16="http://schemas.microsoft.com/office/drawing/2014/main" xmlns="" id="{9564C348-22C2-11E6-917D-F3C3CB7452D4}"/>
              </a:ext>
            </a:extLst>
          </p:cNvPr>
          <p:cNvPicPr>
            <a:picLocks noChangeAspect="1"/>
          </p:cNvPicPr>
          <p:nvPr/>
        </p:nvPicPr>
        <p:blipFill rotWithShape="1">
          <a:blip r:embed="rId3" cstate="print"/>
          <a:srcRect l="43498" t="15534" r="2720" b="16893"/>
          <a:stretch/>
        </p:blipFill>
        <p:spPr>
          <a:xfrm>
            <a:off x="6096000" y="1542819"/>
            <a:ext cx="5850384" cy="4634144"/>
          </a:xfrm>
          <a:prstGeom prst="rect">
            <a:avLst/>
          </a:prstGeom>
        </p:spPr>
      </p:pic>
    </p:spTree>
    <p:extLst>
      <p:ext uri="{BB962C8B-B14F-4D97-AF65-F5344CB8AC3E}">
        <p14:creationId xmlns:p14="http://schemas.microsoft.com/office/powerpoint/2010/main" xmlns="" val="233872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57C30E-19E4-46DC-72F6-5DA12F799053}"/>
              </a:ext>
            </a:extLst>
          </p:cNvPr>
          <p:cNvSpPr>
            <a:spLocks noGrp="1"/>
          </p:cNvSpPr>
          <p:nvPr>
            <p:ph type="title"/>
          </p:nvPr>
        </p:nvSpPr>
        <p:spPr/>
        <p:txBody>
          <a:bodyPr/>
          <a:lstStyle/>
          <a:p>
            <a:r>
              <a:rPr lang="en-GB" dirty="0"/>
              <a:t>The Two Hour Job Search</a:t>
            </a:r>
          </a:p>
        </p:txBody>
      </p:sp>
      <p:sp>
        <p:nvSpPr>
          <p:cNvPr id="3" name="Content Placeholder 2">
            <a:extLst>
              <a:ext uri="{FF2B5EF4-FFF2-40B4-BE49-F238E27FC236}">
                <a16:creationId xmlns:a16="http://schemas.microsoft.com/office/drawing/2014/main" xmlns="" id="{667E5861-E772-268E-0F2B-7204910883B3}"/>
              </a:ext>
            </a:extLst>
          </p:cNvPr>
          <p:cNvSpPr>
            <a:spLocks noGrp="1"/>
          </p:cNvSpPr>
          <p:nvPr>
            <p:ph idx="1"/>
          </p:nvPr>
        </p:nvSpPr>
        <p:spPr/>
        <p:txBody>
          <a:bodyPr/>
          <a:lstStyle/>
          <a:p>
            <a:pPr marL="0" indent="0">
              <a:buNone/>
            </a:pPr>
            <a:r>
              <a:rPr lang="en-GB" dirty="0"/>
              <a:t>The two hour job search</a:t>
            </a:r>
          </a:p>
          <a:p>
            <a:pPr marL="0" indent="0">
              <a:buNone/>
            </a:pPr>
            <a:r>
              <a:rPr lang="en-GB" dirty="0"/>
              <a:t>Video – </a:t>
            </a:r>
            <a:r>
              <a:rPr lang="en-GB" dirty="0">
                <a:hlinkClick r:id="rId3"/>
              </a:rPr>
              <a:t>Steve Dalton on The 2-Hour Job Search</a:t>
            </a:r>
            <a:endParaRPr lang="en-GB" dirty="0"/>
          </a:p>
        </p:txBody>
      </p:sp>
    </p:spTree>
    <p:extLst>
      <p:ext uri="{BB962C8B-B14F-4D97-AF65-F5344CB8AC3E}">
        <p14:creationId xmlns:p14="http://schemas.microsoft.com/office/powerpoint/2010/main" xmlns="" val="2478575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49B0F2-C4D1-4A28-AFE1-B67F5AF70054}"/>
              </a:ext>
            </a:extLst>
          </p:cNvPr>
          <p:cNvSpPr>
            <a:spLocks noGrp="1"/>
          </p:cNvSpPr>
          <p:nvPr>
            <p:ph type="title"/>
          </p:nvPr>
        </p:nvSpPr>
        <p:spPr/>
        <p:txBody>
          <a:bodyPr/>
          <a:lstStyle/>
          <a:p>
            <a:r>
              <a:rPr lang="en-GB" dirty="0"/>
              <a:t>Identifying Career Opportunities</a:t>
            </a:r>
          </a:p>
        </p:txBody>
      </p:sp>
      <p:sp>
        <p:nvSpPr>
          <p:cNvPr id="3" name="Content Placeholder 2">
            <a:extLst>
              <a:ext uri="{FF2B5EF4-FFF2-40B4-BE49-F238E27FC236}">
                <a16:creationId xmlns:a16="http://schemas.microsoft.com/office/drawing/2014/main" xmlns="" id="{9A93BDA1-B76C-4F92-BB5C-5A422915649E}"/>
              </a:ext>
            </a:extLst>
          </p:cNvPr>
          <p:cNvSpPr>
            <a:spLocks noGrp="1"/>
          </p:cNvSpPr>
          <p:nvPr>
            <p:ph idx="1"/>
          </p:nvPr>
        </p:nvSpPr>
        <p:spPr/>
        <p:txBody>
          <a:bodyPr>
            <a:normAutofit lnSpcReduction="10000"/>
          </a:bodyPr>
          <a:lstStyle/>
          <a:p>
            <a:r>
              <a:rPr lang="en-GB" dirty="0"/>
              <a:t>Your work values</a:t>
            </a:r>
          </a:p>
          <a:p>
            <a:pPr lvl="1"/>
            <a:r>
              <a:rPr lang="en-GB" dirty="0"/>
              <a:t>Money</a:t>
            </a:r>
          </a:p>
          <a:p>
            <a:pPr lvl="1"/>
            <a:r>
              <a:rPr lang="en-GB" dirty="0"/>
              <a:t>Autonomy</a:t>
            </a:r>
          </a:p>
          <a:p>
            <a:pPr lvl="1"/>
            <a:r>
              <a:rPr lang="en-GB" dirty="0"/>
              <a:t>Working for a good cause</a:t>
            </a:r>
          </a:p>
          <a:p>
            <a:pPr lvl="1"/>
            <a:r>
              <a:rPr lang="en-GB" dirty="0"/>
              <a:t>Making a difference.</a:t>
            </a:r>
          </a:p>
          <a:p>
            <a:pPr lvl="1"/>
            <a:endParaRPr lang="en-GB" dirty="0"/>
          </a:p>
          <a:p>
            <a:r>
              <a:rPr lang="en-GB" dirty="0"/>
              <a:t>Categories of values:</a:t>
            </a:r>
          </a:p>
          <a:p>
            <a:pPr lvl="1"/>
            <a:r>
              <a:rPr lang="en-GB" dirty="0"/>
              <a:t>Intrinsic: something that comes from inside us that we value for itself</a:t>
            </a:r>
          </a:p>
          <a:p>
            <a:pPr lvl="1"/>
            <a:r>
              <a:rPr lang="en-GB" dirty="0"/>
              <a:t>Extrinsic: something that comes from an outside that influences how we value things</a:t>
            </a:r>
          </a:p>
          <a:p>
            <a:pPr lvl="1"/>
            <a:r>
              <a:rPr lang="en-GB" dirty="0"/>
              <a:t>Lifestyle: the preferences in terms of how we want to live our lives.</a:t>
            </a:r>
          </a:p>
          <a:p>
            <a:pPr lvl="1"/>
            <a:endParaRPr lang="en-GB" dirty="0"/>
          </a:p>
          <a:p>
            <a:endParaRPr lang="en-GB" dirty="0"/>
          </a:p>
        </p:txBody>
      </p:sp>
    </p:spTree>
    <p:extLst>
      <p:ext uri="{BB962C8B-B14F-4D97-AF65-F5344CB8AC3E}">
        <p14:creationId xmlns:p14="http://schemas.microsoft.com/office/powerpoint/2010/main" xmlns="" val="1578677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519D6D-C0E0-455F-AB81-ED45228E9F29}"/>
              </a:ext>
            </a:extLst>
          </p:cNvPr>
          <p:cNvSpPr>
            <a:spLocks noGrp="1"/>
          </p:cNvSpPr>
          <p:nvPr>
            <p:ph type="title"/>
          </p:nvPr>
        </p:nvSpPr>
        <p:spPr/>
        <p:txBody>
          <a:bodyPr/>
          <a:lstStyle/>
          <a:p>
            <a:r>
              <a:rPr lang="en-GB" dirty="0"/>
              <a:t>Section 2: Identifying Career Opportunities</a:t>
            </a:r>
          </a:p>
        </p:txBody>
      </p:sp>
      <p:sp>
        <p:nvSpPr>
          <p:cNvPr id="3" name="Content Placeholder 2">
            <a:extLst>
              <a:ext uri="{FF2B5EF4-FFF2-40B4-BE49-F238E27FC236}">
                <a16:creationId xmlns:a16="http://schemas.microsoft.com/office/drawing/2014/main" xmlns="" id="{21A7BC8E-D967-4E6A-BA93-BE1129B3F294}"/>
              </a:ext>
            </a:extLst>
          </p:cNvPr>
          <p:cNvSpPr>
            <a:spLocks noGrp="1"/>
          </p:cNvSpPr>
          <p:nvPr>
            <p:ph idx="1"/>
          </p:nvPr>
        </p:nvSpPr>
        <p:spPr/>
        <p:txBody>
          <a:bodyPr/>
          <a:lstStyle/>
          <a:p>
            <a:pPr marL="0" indent="0">
              <a:buNone/>
            </a:pPr>
            <a:r>
              <a:rPr lang="en-GB" dirty="0"/>
              <a:t>Summary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Career conversations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Cultivating opportunities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Prioritising targets.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xmlns="" val="2508974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156</TotalTime>
  <Words>1499</Words>
  <Application>Microsoft Office PowerPoint</Application>
  <PresentationFormat>Custom</PresentationFormat>
  <Paragraphs>171</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Opportunity Knocks (Packaging)</vt:lpstr>
      <vt:lpstr>Section 2: Identifying Career Opportunities</vt:lpstr>
      <vt:lpstr>Identifying Career Opportunities – Career Conversations</vt:lpstr>
      <vt:lpstr>Identifying Career Opportunities – Career Conversations</vt:lpstr>
      <vt:lpstr>Identifying Career Opportunities – Cultivating Opportunities</vt:lpstr>
      <vt:lpstr>Identifying Career Opportunities - </vt:lpstr>
      <vt:lpstr>The Two Hour Job Search</vt:lpstr>
      <vt:lpstr>Identifying Career Opportunities</vt:lpstr>
      <vt:lpstr>Section 2: Identifying Career Opportunities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Opportunity Knocks (Packaging)</dc:title>
  <dc:creator>Anthony Burns</dc:creator>
  <cp:lastModifiedBy>se046</cp:lastModifiedBy>
  <cp:revision>14</cp:revision>
  <dcterms:created xsi:type="dcterms:W3CDTF">2021-12-08T10:39:10Z</dcterms:created>
  <dcterms:modified xsi:type="dcterms:W3CDTF">2022-11-24T13:23:15Z</dcterms:modified>
</cp:coreProperties>
</file>