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Open Sans" panose="020B0606030504020204" pitchFamily="34" charset="0"/>
      <p:regular r:id="rId19"/>
      <p:bold r:id="rId20"/>
      <p:italic r:id="rId21"/>
      <p:boldItalic r:id="rId22"/>
    </p:embeddedFont>
    <p:embeddedFont>
      <p:font typeface="Times New Roman Bold" panose="02020803070505020304" pitchFamily="18" charset="0"/>
      <p:regular r:id="rId23"/>
      <p:bold r:id="rId24"/>
    </p:embeddedFont>
    <p:embeddedFont>
      <p:font typeface="Times New Roman Italics" panose="02020503050405090304" pitchFamily="18" charset="0"/>
      <p:regular r:id="rId25"/>
      <p:italic r:id="rId26"/>
    </p:embeddedFont>
    <p:embeddedFont>
      <p:font typeface="Touvlo" panose="020B0604030403020204"/>
      <p:regular r:id="rId27"/>
    </p:embeddedFont>
    <p:embeddedFont>
      <p:font typeface="Touvlo Bold" panose="020B0804030403020204"/>
      <p:regular r:id="rId28"/>
      <p:bold r:id="rId29"/>
    </p:embeddedFont>
    <p:embeddedFont>
      <p:font typeface="Touvlo Bold Italics" panose="020B0804030403090204" pitchFamily="34" charset="77"/>
      <p:regular r:id="rId30"/>
      <p:bold r:id="rId31"/>
      <p:italic r:id="rId32"/>
      <p:boldItalic r:id="rId33"/>
    </p:embeddedFont>
    <p:embeddedFont>
      <p:font typeface="Touvlo Italics" panose="020B0604030403090204" pitchFamily="34" charset="77"/>
      <p:regular r:id="rId34"/>
      <p:italic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51" autoAdjust="0"/>
    <p:restoredTop sz="94626" autoAdjust="0"/>
  </p:normalViewPr>
  <p:slideViewPr>
    <p:cSldViewPr>
      <p:cViewPr varScale="1">
        <p:scale>
          <a:sx n="80" d="100"/>
          <a:sy n="80" d="100"/>
        </p:scale>
        <p:origin x="896"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8.fntdata"/><Relationship Id="rId39" Type="http://schemas.openxmlformats.org/officeDocument/2006/relationships/tableStyles" Target="tableStyles.xml"/><Relationship Id="rId21" Type="http://schemas.openxmlformats.org/officeDocument/2006/relationships/font" Target="fonts/font3.fntdata"/><Relationship Id="rId34" Type="http://schemas.openxmlformats.org/officeDocument/2006/relationships/font" Target="fonts/font1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font" Target="fonts/font15.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font" Target="fonts/font17.fntdata"/><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sv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svg"/><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9.sv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image" Target="../media/image4.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4.sv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TextBox 2"/>
          <p:cNvSpPr txBox="1"/>
          <p:nvPr/>
        </p:nvSpPr>
        <p:spPr>
          <a:xfrm>
            <a:off x="3154747" y="2953098"/>
            <a:ext cx="16171628" cy="3712971"/>
          </a:xfrm>
          <a:prstGeom prst="rect">
            <a:avLst/>
          </a:prstGeom>
        </p:spPr>
        <p:txBody>
          <a:bodyPr lIns="0" tIns="0" rIns="0" bIns="0" rtlCol="0" anchor="t">
            <a:spAutoFit/>
          </a:bodyPr>
          <a:lstStyle/>
          <a:p>
            <a:pPr algn="l">
              <a:lnSpc>
                <a:spcPts val="7270"/>
              </a:lnSpc>
            </a:pPr>
            <a:r>
              <a:rPr lang="en-US" sz="6609" i="1" spc="-264">
                <a:solidFill>
                  <a:srgbClr val="46526D"/>
                </a:solidFill>
                <a:latin typeface="Times New Roman Italics"/>
                <a:ea typeface="Times New Roman Italics"/>
                <a:cs typeface="Times New Roman Italics"/>
                <a:sym typeface="Times New Roman Italics"/>
              </a:rPr>
              <a:t>BMHP6027 - Component One</a:t>
            </a:r>
          </a:p>
          <a:p>
            <a:pPr algn="l">
              <a:lnSpc>
                <a:spcPts val="7270"/>
              </a:lnSpc>
            </a:pPr>
            <a:r>
              <a:rPr lang="en-US" sz="6609" i="1" spc="-264">
                <a:solidFill>
                  <a:srgbClr val="46526D"/>
                </a:solidFill>
                <a:latin typeface="Times New Roman Italics"/>
                <a:ea typeface="Times New Roman Italics"/>
                <a:cs typeface="Times New Roman Italics"/>
                <a:sym typeface="Times New Roman Italics"/>
              </a:rPr>
              <a:t>Name: Uzma Mehtab</a:t>
            </a:r>
          </a:p>
          <a:p>
            <a:pPr algn="l">
              <a:lnSpc>
                <a:spcPts val="7270"/>
              </a:lnSpc>
            </a:pPr>
            <a:r>
              <a:rPr lang="en-US" sz="6609" i="1" spc="-264">
                <a:solidFill>
                  <a:srgbClr val="46526D"/>
                </a:solidFill>
                <a:latin typeface="Times New Roman Italics"/>
                <a:ea typeface="Times New Roman Italics"/>
                <a:cs typeface="Times New Roman Italics"/>
                <a:sym typeface="Times New Roman Italics"/>
              </a:rPr>
              <a:t>Student ID: 2330366</a:t>
            </a:r>
          </a:p>
          <a:p>
            <a:pPr algn="l">
              <a:lnSpc>
                <a:spcPts val="7270"/>
              </a:lnSpc>
            </a:pPr>
            <a:r>
              <a:rPr lang="en-US" sz="6609" i="1" spc="-264">
                <a:solidFill>
                  <a:srgbClr val="46526D"/>
                </a:solidFill>
                <a:latin typeface="Times New Roman Italics"/>
                <a:ea typeface="Times New Roman Italics"/>
                <a:cs typeface="Times New Roman Italics"/>
                <a:sym typeface="Times New Roman Italics"/>
              </a:rPr>
              <a:t>Lecturer: Tommy Adattu Chacko</a:t>
            </a:r>
          </a:p>
        </p:txBody>
      </p:sp>
      <p:pic>
        <p:nvPicPr>
          <p:cNvPr id="5" name="Audio 4">
            <a:extLst>
              <a:ext uri="{FF2B5EF4-FFF2-40B4-BE49-F238E27FC236}">
                <a16:creationId xmlns:a16="http://schemas.microsoft.com/office/drawing/2014/main" id="{3C3574AE-F0D6-D527-20C6-FBE63BE676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016"/>
    </mc:Choice>
    <mc:Fallback xmlns="">
      <p:transition spd="slow" advTm="14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sp>
        <p:nvSpPr>
          <p:cNvPr id="2" name="AutoShape 2"/>
          <p:cNvSpPr/>
          <p:nvPr/>
        </p:nvSpPr>
        <p:spPr>
          <a:xfrm>
            <a:off x="1028700" y="9244012"/>
            <a:ext cx="16230600" cy="0"/>
          </a:xfrm>
          <a:prstGeom prst="line">
            <a:avLst/>
          </a:prstGeom>
          <a:ln w="19050" cap="flat">
            <a:solidFill>
              <a:srgbClr val="000000"/>
            </a:solidFill>
            <a:prstDash val="solid"/>
            <a:headEnd type="none" w="sm" len="sm"/>
            <a:tailEnd type="none" w="sm" len="sm"/>
          </a:ln>
        </p:spPr>
      </p:sp>
      <p:sp>
        <p:nvSpPr>
          <p:cNvPr id="3" name="Freeform 3"/>
          <p:cNvSpPr/>
          <p:nvPr/>
        </p:nvSpPr>
        <p:spPr>
          <a:xfrm rot="1058939">
            <a:off x="392221" y="472190"/>
            <a:ext cx="2214107" cy="1959485"/>
          </a:xfrm>
          <a:custGeom>
            <a:avLst/>
            <a:gdLst/>
            <a:ahLst/>
            <a:cxnLst/>
            <a:rect l="l" t="t" r="r" b="b"/>
            <a:pathLst>
              <a:path w="2214107" h="1959485">
                <a:moveTo>
                  <a:pt x="0" y="0"/>
                </a:moveTo>
                <a:lnTo>
                  <a:pt x="2214108" y="0"/>
                </a:lnTo>
                <a:lnTo>
                  <a:pt x="2214108" y="1959485"/>
                </a:lnTo>
                <a:lnTo>
                  <a:pt x="0" y="195948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58939">
            <a:off x="15572261" y="7017913"/>
            <a:ext cx="2214107" cy="1959485"/>
          </a:xfrm>
          <a:custGeom>
            <a:avLst/>
            <a:gdLst/>
            <a:ahLst/>
            <a:cxnLst/>
            <a:rect l="l" t="t" r="r" b="b"/>
            <a:pathLst>
              <a:path w="2214107" h="1959485">
                <a:moveTo>
                  <a:pt x="0" y="0"/>
                </a:moveTo>
                <a:lnTo>
                  <a:pt x="2214107" y="0"/>
                </a:lnTo>
                <a:lnTo>
                  <a:pt x="2214107" y="1959485"/>
                </a:lnTo>
                <a:lnTo>
                  <a:pt x="0" y="195948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TextBox 5"/>
          <p:cNvSpPr txBox="1"/>
          <p:nvPr/>
        </p:nvSpPr>
        <p:spPr>
          <a:xfrm>
            <a:off x="1908370" y="3519712"/>
            <a:ext cx="15182873" cy="3361875"/>
          </a:xfrm>
          <a:prstGeom prst="rect">
            <a:avLst/>
          </a:prstGeom>
        </p:spPr>
        <p:txBody>
          <a:bodyPr lIns="0" tIns="0" rIns="0" bIns="0" rtlCol="0" anchor="t">
            <a:spAutoFit/>
          </a:bodyPr>
          <a:lstStyle/>
          <a:p>
            <a:pPr algn="ctr">
              <a:lnSpc>
                <a:spcPts val="8622"/>
              </a:lnSpc>
            </a:pPr>
            <a:r>
              <a:rPr lang="en-US" sz="8536" b="1" spc="-896">
                <a:solidFill>
                  <a:srgbClr val="46526D"/>
                </a:solidFill>
                <a:latin typeface="Times New Roman Bold"/>
                <a:ea typeface="Times New Roman Bold"/>
                <a:cs typeface="Times New Roman Bold"/>
                <a:sym typeface="Times New Roman Bold"/>
              </a:rPr>
              <a:t>Evaluate care, empowerment and support needs of older people, focusing on UK provisions/settings and technology</a:t>
            </a:r>
          </a:p>
        </p:txBody>
      </p:sp>
      <p:pic>
        <p:nvPicPr>
          <p:cNvPr id="7" name="Audio 6">
            <a:extLst>
              <a:ext uri="{FF2B5EF4-FFF2-40B4-BE49-F238E27FC236}">
                <a16:creationId xmlns:a16="http://schemas.microsoft.com/office/drawing/2014/main" id="{7C220491-3F6E-C921-68E1-E3E502D3C4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490"/>
    </mc:Choice>
    <mc:Fallback xmlns="">
      <p:transition spd="slow" advTm="16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5817468" y="7301039"/>
            <a:ext cx="3933571" cy="1966786"/>
            <a:chOff x="0" y="0"/>
            <a:chExt cx="660400" cy="330200"/>
          </a:xfrm>
        </p:grpSpPr>
        <p:sp>
          <p:nvSpPr>
            <p:cNvPr id="3" name="Freeform 3"/>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7E8DC"/>
            </a:solidFill>
          </p:spPr>
        </p:sp>
        <p:sp>
          <p:nvSpPr>
            <p:cNvPr id="4" name="TextBox 4"/>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5" name="Freeform 5"/>
          <p:cNvSpPr/>
          <p:nvPr/>
        </p:nvSpPr>
        <p:spPr>
          <a:xfrm rot="78664">
            <a:off x="10053352" y="4405720"/>
            <a:ext cx="7510815" cy="4957138"/>
          </a:xfrm>
          <a:custGeom>
            <a:avLst/>
            <a:gdLst/>
            <a:ahLst/>
            <a:cxnLst/>
            <a:rect l="l" t="t" r="r" b="b"/>
            <a:pathLst>
              <a:path w="7510815" h="4957138">
                <a:moveTo>
                  <a:pt x="0" y="0"/>
                </a:moveTo>
                <a:lnTo>
                  <a:pt x="7510815" y="0"/>
                </a:lnTo>
                <a:lnTo>
                  <a:pt x="7510815" y="4957138"/>
                </a:lnTo>
                <a:lnTo>
                  <a:pt x="0" y="495713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8013352" y="3729354"/>
            <a:ext cx="1760029" cy="1760029"/>
          </a:xfrm>
          <a:custGeom>
            <a:avLst/>
            <a:gdLst/>
            <a:ahLst/>
            <a:cxnLst/>
            <a:rect l="l" t="t" r="r" b="b"/>
            <a:pathLst>
              <a:path w="1760029" h="1760029">
                <a:moveTo>
                  <a:pt x="0" y="0"/>
                </a:moveTo>
                <a:lnTo>
                  <a:pt x="1760029" y="0"/>
                </a:lnTo>
                <a:lnTo>
                  <a:pt x="1760029" y="1760029"/>
                </a:lnTo>
                <a:lnTo>
                  <a:pt x="0" y="1760029"/>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7" name="Group 7"/>
          <p:cNvGrpSpPr/>
          <p:nvPr/>
        </p:nvGrpSpPr>
        <p:grpSpPr>
          <a:xfrm rot="-5400000">
            <a:off x="15556898" y="309"/>
            <a:ext cx="2863545" cy="2863545"/>
            <a:chOff x="0" y="0"/>
            <a:chExt cx="558800" cy="558800"/>
          </a:xfrm>
        </p:grpSpPr>
        <p:sp>
          <p:nvSpPr>
            <p:cNvPr id="8" name="Freeform 8"/>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9" name="TextBox 9"/>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10" name="Freeform 10"/>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AutoShape 11"/>
          <p:cNvSpPr/>
          <p:nvPr/>
        </p:nvSpPr>
        <p:spPr>
          <a:xfrm>
            <a:off x="4346337" y="9267825"/>
            <a:ext cx="12912963" cy="0"/>
          </a:xfrm>
          <a:prstGeom prst="line">
            <a:avLst/>
          </a:prstGeom>
          <a:ln w="19050" cap="flat">
            <a:solidFill>
              <a:srgbClr val="000000"/>
            </a:solidFill>
            <a:prstDash val="solid"/>
            <a:headEnd type="none" w="sm" len="sm"/>
            <a:tailEnd type="none" w="sm" len="sm"/>
          </a:ln>
        </p:spPr>
      </p:sp>
      <p:sp>
        <p:nvSpPr>
          <p:cNvPr id="12" name="TextBox 12"/>
          <p:cNvSpPr txBox="1"/>
          <p:nvPr/>
        </p:nvSpPr>
        <p:spPr>
          <a:xfrm>
            <a:off x="720271" y="550237"/>
            <a:ext cx="5748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INTRODUCTION:</a:t>
            </a:r>
          </a:p>
        </p:txBody>
      </p:sp>
      <p:sp>
        <p:nvSpPr>
          <p:cNvPr id="13" name="TextBox 13"/>
          <p:cNvSpPr txBox="1"/>
          <p:nvPr/>
        </p:nvSpPr>
        <p:spPr>
          <a:xfrm>
            <a:off x="6230943" y="559762"/>
            <a:ext cx="9596585"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What does ageing mean?</a:t>
            </a:r>
          </a:p>
        </p:txBody>
      </p:sp>
      <p:sp>
        <p:nvSpPr>
          <p:cNvPr id="14" name="TextBox 14"/>
          <p:cNvSpPr txBox="1"/>
          <p:nvPr/>
        </p:nvSpPr>
        <p:spPr>
          <a:xfrm>
            <a:off x="459739" y="1642582"/>
            <a:ext cx="16268399" cy="24037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Ageing is a lifelong biological, psychological and social process; it is not synonymous with illness or dependency as a result </a:t>
            </a:r>
            <a:r>
              <a:rPr lang="en-US" sz="2517" b="1" i="1" spc="-100">
                <a:solidFill>
                  <a:srgbClr val="46526D"/>
                </a:solidFill>
                <a:latin typeface="Touvlo Bold Italics"/>
                <a:ea typeface="Touvlo Bold Italics"/>
                <a:cs typeface="Touvlo Bold Italics"/>
                <a:sym typeface="Touvlo Bold Italics"/>
              </a:rPr>
              <a:t>(WHO, 2020)</a:t>
            </a:r>
            <a:r>
              <a:rPr lang="en-US" sz="2517" spc="-100">
                <a:solidFill>
                  <a:srgbClr val="46526D"/>
                </a:solidFill>
                <a:latin typeface="Touvlo"/>
                <a:ea typeface="Touvlo"/>
                <a:cs typeface="Touvlo"/>
                <a:sym typeface="Touvlo"/>
              </a:rPr>
              <a:t>. There is biological explanations include accumulated cellular damage and genetic influences </a:t>
            </a:r>
            <a:r>
              <a:rPr lang="en-US" sz="2517" b="1" i="1" spc="-100">
                <a:solidFill>
                  <a:srgbClr val="46526D"/>
                </a:solidFill>
                <a:latin typeface="Touvlo Bold Italics"/>
                <a:ea typeface="Touvlo Bold Italics"/>
                <a:cs typeface="Touvlo Bold Italics"/>
                <a:sym typeface="Touvlo Bold Italics"/>
              </a:rPr>
              <a:t>(Kirkwood, 2005)</a:t>
            </a:r>
            <a:r>
              <a:rPr lang="en-US" sz="2517" spc="-100">
                <a:solidFill>
                  <a:srgbClr val="46526D"/>
                </a:solidFill>
                <a:latin typeface="Touvlo"/>
                <a:ea typeface="Touvlo"/>
                <a:cs typeface="Touvlo"/>
                <a:sym typeface="Touvlo"/>
              </a:rPr>
              <a:t>, while also social theories examine roles, relationships and identity. This presentation evaluates UK care provision, ageing theories, policy, technology and practical examples, before proposing improvements. </a:t>
            </a:r>
          </a:p>
          <a:p>
            <a:pPr marL="543602" lvl="1" indent="-271801" algn="l">
              <a:lnSpc>
                <a:spcPts val="2769"/>
              </a:lnSpc>
              <a:buFont typeface="Arial"/>
              <a:buChar char="•"/>
            </a:pPr>
            <a:r>
              <a:rPr lang="en-US" sz="2517" spc="-100">
                <a:solidFill>
                  <a:srgbClr val="46526D"/>
                </a:solidFill>
                <a:latin typeface="Touvlo"/>
                <a:ea typeface="Touvlo"/>
                <a:cs typeface="Touvlo"/>
                <a:sym typeface="Touvlo"/>
              </a:rPr>
              <a:t>Key message: Good older-person care should maximise autonomy, dignity, participation and functional ability not simply manage disease.</a:t>
            </a:r>
          </a:p>
        </p:txBody>
      </p:sp>
      <p:sp>
        <p:nvSpPr>
          <p:cNvPr id="15" name="Freeform 15"/>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7" name="Audio 16">
            <a:extLst>
              <a:ext uri="{FF2B5EF4-FFF2-40B4-BE49-F238E27FC236}">
                <a16:creationId xmlns:a16="http://schemas.microsoft.com/office/drawing/2014/main" id="{1870750E-C957-5D86-3814-175651CD9F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874"/>
    </mc:Choice>
    <mc:Fallback xmlns="">
      <p:transition spd="slow" advTm="64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5817468" y="7301039"/>
            <a:ext cx="3933571" cy="1966786"/>
            <a:chOff x="0" y="0"/>
            <a:chExt cx="660400" cy="330200"/>
          </a:xfrm>
        </p:grpSpPr>
        <p:sp>
          <p:nvSpPr>
            <p:cNvPr id="3" name="Freeform 3"/>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7E8DC"/>
            </a:solidFill>
          </p:spPr>
        </p:sp>
        <p:sp>
          <p:nvSpPr>
            <p:cNvPr id="4" name="TextBox 4"/>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sp>
        <p:nvSpPr>
          <p:cNvPr id="5" name="Freeform 5"/>
          <p:cNvSpPr/>
          <p:nvPr/>
        </p:nvSpPr>
        <p:spPr>
          <a:xfrm>
            <a:off x="8104639" y="3924880"/>
            <a:ext cx="1760029" cy="1760029"/>
          </a:xfrm>
          <a:custGeom>
            <a:avLst/>
            <a:gdLst/>
            <a:ahLst/>
            <a:cxnLst/>
            <a:rect l="l" t="t" r="r" b="b"/>
            <a:pathLst>
              <a:path w="1760029" h="1760029">
                <a:moveTo>
                  <a:pt x="0" y="0"/>
                </a:moveTo>
                <a:lnTo>
                  <a:pt x="1760030" y="0"/>
                </a:lnTo>
                <a:lnTo>
                  <a:pt x="1760030" y="1760029"/>
                </a:lnTo>
                <a:lnTo>
                  <a:pt x="0" y="1760029"/>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6" name="Group 6"/>
          <p:cNvGrpSpPr/>
          <p:nvPr/>
        </p:nvGrpSpPr>
        <p:grpSpPr>
          <a:xfrm rot="-5400000">
            <a:off x="15556898" y="309"/>
            <a:ext cx="2863545" cy="2863545"/>
            <a:chOff x="0" y="0"/>
            <a:chExt cx="558800" cy="558800"/>
          </a:xfrm>
        </p:grpSpPr>
        <p:sp>
          <p:nvSpPr>
            <p:cNvPr id="7" name="Freeform 7"/>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8" name="TextBox 8"/>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9" name="Freeform 9"/>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AutoShape 10"/>
          <p:cNvSpPr/>
          <p:nvPr/>
        </p:nvSpPr>
        <p:spPr>
          <a:xfrm>
            <a:off x="4346337" y="9267825"/>
            <a:ext cx="12912963" cy="0"/>
          </a:xfrm>
          <a:prstGeom prst="line">
            <a:avLst/>
          </a:prstGeom>
          <a:ln w="19050" cap="flat">
            <a:solidFill>
              <a:srgbClr val="000000"/>
            </a:solidFill>
            <a:prstDash val="solid"/>
            <a:headEnd type="none" w="sm" len="sm"/>
            <a:tailEnd type="none" w="sm" len="sm"/>
          </a:ln>
        </p:spPr>
      </p:sp>
      <p:sp>
        <p:nvSpPr>
          <p:cNvPr id="11" name="TextBox 11"/>
          <p:cNvSpPr txBox="1"/>
          <p:nvPr/>
        </p:nvSpPr>
        <p:spPr>
          <a:xfrm>
            <a:off x="720271" y="596354"/>
            <a:ext cx="11590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THE UK AGEING POPULATION:</a:t>
            </a:r>
          </a:p>
        </p:txBody>
      </p:sp>
      <p:sp>
        <p:nvSpPr>
          <p:cNvPr id="12" name="TextBox 12"/>
          <p:cNvSpPr txBox="1"/>
          <p:nvPr/>
        </p:nvSpPr>
        <p:spPr>
          <a:xfrm>
            <a:off x="10758605" y="513644"/>
            <a:ext cx="9596585"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Setting the scene</a:t>
            </a:r>
          </a:p>
        </p:txBody>
      </p:sp>
      <p:sp>
        <p:nvSpPr>
          <p:cNvPr id="13" name="TextBox 13"/>
          <p:cNvSpPr txBox="1"/>
          <p:nvPr/>
        </p:nvSpPr>
        <p:spPr>
          <a:xfrm>
            <a:off x="459739" y="1521178"/>
            <a:ext cx="16268399" cy="24037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Population ageing increases demand for coordinated health, social care, prevention and support for carers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 In 2024, an estimated 625,000 people in the UK were aged 90+, 53.7% more than in 2004; 16,600 were centenarians </a:t>
            </a:r>
            <a:r>
              <a:rPr lang="en-US" sz="2517" b="1" i="1" spc="-100">
                <a:solidFill>
                  <a:srgbClr val="46526D"/>
                </a:solidFill>
                <a:latin typeface="Touvlo Bold Italics"/>
                <a:ea typeface="Touvlo Bold Italics"/>
                <a:cs typeface="Touvlo Bold Italics"/>
                <a:sym typeface="Touvlo Bold Italics"/>
              </a:rPr>
              <a:t>(ONS, 2025)</a:t>
            </a:r>
            <a:r>
              <a:rPr lang="en-US" sz="2517" spc="-100">
                <a:solidFill>
                  <a:srgbClr val="46526D"/>
                </a:solidFill>
                <a:latin typeface="Touvlo"/>
                <a:ea typeface="Touvlo"/>
                <a:cs typeface="Touvlo"/>
                <a:sym typeface="Touvlo"/>
              </a:rPr>
              <a:t>. Also, longer lives are a success, but we also have inequalities in healthy life expectancy that mean additional years are not always lived in good health </a:t>
            </a:r>
            <a:r>
              <a:rPr lang="en-US" sz="2517" b="1" i="1" spc="-100">
                <a:solidFill>
                  <a:srgbClr val="46526D"/>
                </a:solidFill>
                <a:latin typeface="Touvlo Bold Italics"/>
                <a:ea typeface="Touvlo Bold Italics"/>
                <a:cs typeface="Touvlo Bold Italics"/>
                <a:sym typeface="Touvlo Bold Italics"/>
              </a:rPr>
              <a:t>(Marmot et al., 2020)</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Why it matters: Care systems must critically plan for the following: frailty, multimorbidity, dementia, loneliness and increasing complexity while avoiding ageist assumptions as a result </a:t>
            </a:r>
            <a:r>
              <a:rPr lang="en-US" sz="2517" b="1" i="1" spc="-100">
                <a:solidFill>
                  <a:srgbClr val="46526D"/>
                </a:solidFill>
                <a:latin typeface="Touvlo Bold Italics"/>
                <a:ea typeface="Touvlo Bold Italics"/>
                <a:cs typeface="Touvlo Bold Italics"/>
                <a:sym typeface="Touvlo Bold Italics"/>
              </a:rPr>
              <a:t>(WHO, 2020)</a:t>
            </a:r>
            <a:r>
              <a:rPr lang="en-US" sz="2517" spc="-100">
                <a:solidFill>
                  <a:srgbClr val="46526D"/>
                </a:solidFill>
                <a:latin typeface="Touvlo"/>
                <a:ea typeface="Touvlo"/>
                <a:cs typeface="Touvlo"/>
                <a:sym typeface="Touvlo"/>
              </a:rPr>
              <a:t>.</a:t>
            </a:r>
          </a:p>
        </p:txBody>
      </p:sp>
      <p:sp>
        <p:nvSpPr>
          <p:cNvPr id="14" name="Freeform 14"/>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5" name="Freeform 15"/>
          <p:cNvSpPr/>
          <p:nvPr/>
        </p:nvSpPr>
        <p:spPr>
          <a:xfrm>
            <a:off x="8489139" y="4031518"/>
            <a:ext cx="9111151" cy="5466691"/>
          </a:xfrm>
          <a:custGeom>
            <a:avLst/>
            <a:gdLst/>
            <a:ahLst/>
            <a:cxnLst/>
            <a:rect l="l" t="t" r="r" b="b"/>
            <a:pathLst>
              <a:path w="9111151" h="5466691">
                <a:moveTo>
                  <a:pt x="0" y="0"/>
                </a:moveTo>
                <a:lnTo>
                  <a:pt x="9111151" y="0"/>
                </a:lnTo>
                <a:lnTo>
                  <a:pt x="9111151" y="5466691"/>
                </a:lnTo>
                <a:lnTo>
                  <a:pt x="0" y="5466691"/>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7" name="Audio 16">
            <a:extLst>
              <a:ext uri="{FF2B5EF4-FFF2-40B4-BE49-F238E27FC236}">
                <a16:creationId xmlns:a16="http://schemas.microsoft.com/office/drawing/2014/main" id="{53EC34DE-45FC-338C-E5B0-C222A66724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0949"/>
    </mc:Choice>
    <mc:Fallback xmlns="">
      <p:transition spd="slow" advTm="40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20271" y="3769590"/>
            <a:ext cx="11590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POLICY AND LEGISLATION:</a:t>
            </a:r>
          </a:p>
        </p:txBody>
      </p:sp>
      <p:sp>
        <p:nvSpPr>
          <p:cNvPr id="7" name="TextBox 7"/>
          <p:cNvSpPr txBox="1"/>
          <p:nvPr/>
        </p:nvSpPr>
        <p:spPr>
          <a:xfrm>
            <a:off x="9504136" y="3686880"/>
            <a:ext cx="9596585"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empowerment in practise</a:t>
            </a:r>
          </a:p>
        </p:txBody>
      </p:sp>
      <p:sp>
        <p:nvSpPr>
          <p:cNvPr id="8" name="TextBox 8"/>
          <p:cNvSpPr txBox="1"/>
          <p:nvPr/>
        </p:nvSpPr>
        <p:spPr>
          <a:xfrm>
            <a:off x="459739" y="1283771"/>
            <a:ext cx="17567729" cy="5241742"/>
          </a:xfrm>
          <a:prstGeom prst="rect">
            <a:avLst/>
          </a:prstGeom>
        </p:spPr>
        <p:txBody>
          <a:bodyPr lIns="0" tIns="0" rIns="0" bIns="0" rtlCol="0" anchor="t">
            <a:spAutoFit/>
          </a:bodyPr>
          <a:lstStyle/>
          <a:p>
            <a:pPr algn="l">
              <a:lnSpc>
                <a:spcPts val="1909"/>
              </a:lnSpc>
            </a:pPr>
            <a:endParaRPr/>
          </a:p>
          <a:p>
            <a:pPr marL="374709" lvl="1" indent="-187355" algn="l">
              <a:lnSpc>
                <a:spcPts val="1909"/>
              </a:lnSpc>
              <a:buFont typeface="Arial"/>
              <a:buChar char="•"/>
            </a:pPr>
            <a:r>
              <a:rPr lang="en-US" sz="1735" spc="-69">
                <a:solidFill>
                  <a:srgbClr val="46526D"/>
                </a:solidFill>
                <a:latin typeface="Touvlo"/>
                <a:ea typeface="Touvlo"/>
                <a:cs typeface="Touvlo"/>
                <a:sym typeface="Touvlo"/>
              </a:rPr>
              <a:t>To add on, we have activity theory that in turn links wellbeing with continued meaningful roles and participation; care should as a result enable social and purposeful activity </a:t>
            </a:r>
            <a:r>
              <a:rPr lang="en-US" sz="1735" b="1" i="1" spc="-69">
                <a:solidFill>
                  <a:srgbClr val="46526D"/>
                </a:solidFill>
                <a:latin typeface="Touvlo Bold Italics"/>
                <a:ea typeface="Touvlo Bold Italics"/>
                <a:cs typeface="Touvlo Bold Italics"/>
                <a:sym typeface="Touvlo Bold Italics"/>
              </a:rPr>
              <a:t>(Havighurst, 1961)</a:t>
            </a:r>
            <a:r>
              <a:rPr lang="en-US" sz="1735" spc="-69">
                <a:solidFill>
                  <a:srgbClr val="46526D"/>
                </a:solidFill>
                <a:latin typeface="Touvlo"/>
                <a:ea typeface="Touvlo"/>
                <a:cs typeface="Touvlo"/>
                <a:sym typeface="Touvlo"/>
              </a:rPr>
              <a:t>. We also have disengagement theory that had a proposed mutual withdrawal from social roles with age, but can tend to risk normalising isolation if applied uncritically </a:t>
            </a:r>
            <a:r>
              <a:rPr lang="en-US" sz="1735" b="1" i="1" spc="-69">
                <a:solidFill>
                  <a:srgbClr val="46526D"/>
                </a:solidFill>
                <a:latin typeface="Touvlo Bold Italics"/>
                <a:ea typeface="Touvlo Bold Italics"/>
                <a:cs typeface="Touvlo Bold Italics"/>
                <a:sym typeface="Touvlo Bold Italics"/>
              </a:rPr>
              <a:t>(Cumming and Henry, 1961)</a:t>
            </a:r>
            <a:r>
              <a:rPr lang="en-US" sz="1735" spc="-69">
                <a:solidFill>
                  <a:srgbClr val="46526D"/>
                </a:solidFill>
                <a:latin typeface="Touvlo"/>
                <a:ea typeface="Touvlo"/>
                <a:cs typeface="Touvlo"/>
                <a:sym typeface="Touvlo"/>
              </a:rPr>
              <a:t>. Continuity theory suggests older people adapt best when they preserve valued identities, habits and relationships </a:t>
            </a:r>
            <a:r>
              <a:rPr lang="en-US" sz="1735" b="1" i="1" spc="-69">
                <a:solidFill>
                  <a:srgbClr val="46526D"/>
                </a:solidFill>
                <a:latin typeface="Touvlo Bold Italics"/>
                <a:ea typeface="Touvlo Bold Italics"/>
                <a:cs typeface="Touvlo Bold Italics"/>
                <a:sym typeface="Touvlo Bold Italics"/>
              </a:rPr>
              <a:t>(Atchley, 1989)</a:t>
            </a:r>
            <a:r>
              <a:rPr lang="en-US" sz="1735" spc="-69">
                <a:solidFill>
                  <a:srgbClr val="46526D"/>
                </a:solidFill>
                <a:latin typeface="Touvlo"/>
                <a:ea typeface="Touvlo"/>
                <a:cs typeface="Touvlo"/>
                <a:sym typeface="Touvlo"/>
              </a:rPr>
              <a:t>. A life-course perspective recognises that earlier socioeconomic and health experiences shape later-life outcomes </a:t>
            </a:r>
            <a:r>
              <a:rPr lang="en-US" sz="1735" b="1" i="1" spc="-69">
                <a:solidFill>
                  <a:srgbClr val="46526D"/>
                </a:solidFill>
                <a:latin typeface="Touvlo Bold Italics"/>
                <a:ea typeface="Touvlo Bold Italics"/>
                <a:cs typeface="Touvlo Bold Italics"/>
                <a:sym typeface="Touvlo Bold Italics"/>
              </a:rPr>
              <a:t>(Marmot et al., 2020)</a:t>
            </a:r>
            <a:r>
              <a:rPr lang="en-US" sz="1735" spc="-69">
                <a:solidFill>
                  <a:srgbClr val="46526D"/>
                </a:solidFill>
                <a:latin typeface="Touvlo"/>
                <a:ea typeface="Touvlo"/>
                <a:cs typeface="Touvlo"/>
                <a:sym typeface="Touvlo"/>
              </a:rPr>
              <a:t>. We have what is known as biological theories explain ageing through genetic influences, accumulated cellular damage, mitochondrial dysfunction and changes in the immune system </a:t>
            </a:r>
            <a:r>
              <a:rPr lang="en-US" sz="1735" b="1" i="1" spc="-69">
                <a:solidFill>
                  <a:srgbClr val="46526D"/>
                </a:solidFill>
                <a:latin typeface="Touvlo Bold Italics"/>
                <a:ea typeface="Touvlo Bold Italics"/>
                <a:cs typeface="Touvlo Bold Italics"/>
                <a:sym typeface="Touvlo Bold Italics"/>
              </a:rPr>
              <a:t>(Kirkwood, 2005)</a:t>
            </a:r>
            <a:r>
              <a:rPr lang="en-US" sz="1735" spc="-69">
                <a:solidFill>
                  <a:srgbClr val="46526D"/>
                </a:solidFill>
                <a:latin typeface="Touvlo"/>
                <a:ea typeface="Touvlo"/>
                <a:cs typeface="Touvlo"/>
                <a:sym typeface="Touvlo"/>
              </a:rPr>
              <a:t>. These processes can in turn affect health and functional ability in later life.</a:t>
            </a:r>
          </a:p>
          <a:p>
            <a:pPr algn="l">
              <a:lnSpc>
                <a:spcPts val="1909"/>
              </a:lnSpc>
            </a:pPr>
            <a:endParaRPr lang="en-US" sz="1735" spc="-69">
              <a:solidFill>
                <a:srgbClr val="46526D"/>
              </a:solidFill>
              <a:latin typeface="Touvlo"/>
              <a:ea typeface="Touvlo"/>
              <a:cs typeface="Touvlo"/>
              <a:sym typeface="Touvlo"/>
            </a:endParaRPr>
          </a:p>
          <a:p>
            <a:pPr marL="374709" lvl="1" indent="-187355" algn="l">
              <a:lnSpc>
                <a:spcPts val="1909"/>
              </a:lnSpc>
              <a:buFont typeface="Arial"/>
              <a:buChar char="•"/>
            </a:pPr>
            <a:r>
              <a:rPr lang="en-US" sz="1735" spc="-69">
                <a:solidFill>
                  <a:srgbClr val="46526D"/>
                </a:solidFill>
                <a:latin typeface="Touvlo"/>
                <a:ea typeface="Touvlo"/>
                <a:cs typeface="Touvlo"/>
                <a:sym typeface="Touvlo"/>
              </a:rPr>
              <a:t>Critical application: No single theory fits every person. Person-centred assessment should establish what matters to the individual rather than prescribe a ‘correct’ way to age </a:t>
            </a:r>
            <a:r>
              <a:rPr lang="en-US" sz="1735" b="1" i="1" spc="-69">
                <a:solidFill>
                  <a:srgbClr val="46526D"/>
                </a:solidFill>
                <a:latin typeface="Touvlo Bold Italics"/>
                <a:ea typeface="Touvlo Bold Italics"/>
                <a:cs typeface="Touvlo Bold Italics"/>
                <a:sym typeface="Touvlo Bold Italics"/>
              </a:rPr>
              <a:t>(WHO, 2020)</a:t>
            </a:r>
            <a:r>
              <a:rPr lang="en-US" sz="1735" spc="-69">
                <a:solidFill>
                  <a:srgbClr val="46526D"/>
                </a:solidFill>
                <a:latin typeface="Touvlo"/>
                <a:ea typeface="Touvlo"/>
                <a:cs typeface="Touvlo"/>
                <a:sym typeface="Touvlo"/>
              </a:rPr>
              <a:t>.</a:t>
            </a:r>
          </a:p>
          <a:p>
            <a:pPr algn="l">
              <a:lnSpc>
                <a:spcPts val="1909"/>
              </a:lnSpc>
            </a:pPr>
            <a:endParaRPr lang="en-US" sz="1735" spc="-69">
              <a:solidFill>
                <a:srgbClr val="46526D"/>
              </a:solidFill>
              <a:latin typeface="Touvlo"/>
              <a:ea typeface="Touvlo"/>
              <a:cs typeface="Touvlo"/>
              <a:sym typeface="Touvlo"/>
            </a:endParaRPr>
          </a:p>
          <a:p>
            <a:pPr algn="l">
              <a:lnSpc>
                <a:spcPts val="1909"/>
              </a:lnSpc>
            </a:pPr>
            <a:endParaRPr lang="en-US" sz="1735" spc="-69">
              <a:solidFill>
                <a:srgbClr val="46526D"/>
              </a:solidFill>
              <a:latin typeface="Touvlo"/>
              <a:ea typeface="Touvlo"/>
              <a:cs typeface="Touvlo"/>
              <a:sym typeface="Touvlo"/>
            </a:endParaRPr>
          </a:p>
          <a:p>
            <a:pPr algn="l">
              <a:lnSpc>
                <a:spcPts val="1909"/>
              </a:lnSpc>
            </a:pPr>
            <a:endParaRPr lang="en-US" sz="1735" spc="-69">
              <a:solidFill>
                <a:srgbClr val="46526D"/>
              </a:solidFill>
              <a:latin typeface="Touvlo"/>
              <a:ea typeface="Touvlo"/>
              <a:cs typeface="Touvlo"/>
              <a:sym typeface="Touvlo"/>
            </a:endParaRPr>
          </a:p>
          <a:p>
            <a:pPr algn="l">
              <a:lnSpc>
                <a:spcPts val="1909"/>
              </a:lnSpc>
            </a:pPr>
            <a:endParaRPr lang="en-US" sz="1735" spc="-69">
              <a:solidFill>
                <a:srgbClr val="46526D"/>
              </a:solidFill>
              <a:latin typeface="Touvlo"/>
              <a:ea typeface="Touvlo"/>
              <a:cs typeface="Touvlo"/>
              <a:sym typeface="Touvlo"/>
            </a:endParaRPr>
          </a:p>
          <a:p>
            <a:pPr algn="l">
              <a:lnSpc>
                <a:spcPts val="1909"/>
              </a:lnSpc>
            </a:pPr>
            <a:endParaRPr lang="en-US" sz="1735" spc="-69">
              <a:solidFill>
                <a:srgbClr val="46526D"/>
              </a:solidFill>
              <a:latin typeface="Touvlo"/>
              <a:ea typeface="Touvlo"/>
              <a:cs typeface="Touvlo"/>
              <a:sym typeface="Touvlo"/>
            </a:endParaRPr>
          </a:p>
          <a:p>
            <a:pPr marL="374709" lvl="1" indent="-187355" algn="l">
              <a:lnSpc>
                <a:spcPts val="1909"/>
              </a:lnSpc>
              <a:buFont typeface="Arial"/>
              <a:buChar char="•"/>
            </a:pPr>
            <a:r>
              <a:rPr lang="en-US" sz="1735" spc="-69">
                <a:solidFill>
                  <a:srgbClr val="46526D"/>
                </a:solidFill>
                <a:latin typeface="Touvlo"/>
                <a:ea typeface="Touvlo"/>
                <a:cs typeface="Touvlo"/>
                <a:sym typeface="Touvlo"/>
              </a:rPr>
              <a:t>Care Act 2014: promotes the following: wellbeing, prevention, information, assessment, integration and lastly person-centred support </a:t>
            </a:r>
            <a:r>
              <a:rPr lang="en-US" sz="1735" b="1" i="1" spc="-69">
                <a:solidFill>
                  <a:srgbClr val="46526D"/>
                </a:solidFill>
                <a:latin typeface="Touvlo Bold Italics"/>
                <a:ea typeface="Touvlo Bold Italics"/>
                <a:cs typeface="Touvlo Bold Italics"/>
                <a:sym typeface="Touvlo Bold Italics"/>
              </a:rPr>
              <a:t>(Care Act 2014)</a:t>
            </a:r>
            <a:r>
              <a:rPr lang="en-US" sz="1735" spc="-69">
                <a:solidFill>
                  <a:srgbClr val="46526D"/>
                </a:solidFill>
                <a:latin typeface="Touvlo"/>
                <a:ea typeface="Touvlo"/>
                <a:cs typeface="Touvlo"/>
                <a:sym typeface="Touvlo"/>
              </a:rPr>
              <a:t>. Equality Act 2010: age is a protected characteristic; services must avoid unlawful age discrimination </a:t>
            </a:r>
            <a:r>
              <a:rPr lang="en-US" sz="1735" b="1" i="1" spc="-69">
                <a:solidFill>
                  <a:srgbClr val="46526D"/>
                </a:solidFill>
                <a:latin typeface="Touvlo Bold Italics"/>
                <a:ea typeface="Touvlo Bold Italics"/>
                <a:cs typeface="Touvlo Bold Italics"/>
                <a:sym typeface="Touvlo Bold Italics"/>
              </a:rPr>
              <a:t>(Equality Act 2010)</a:t>
            </a:r>
            <a:r>
              <a:rPr lang="en-US" sz="1735" spc="-69">
                <a:solidFill>
                  <a:srgbClr val="46526D"/>
                </a:solidFill>
                <a:latin typeface="Touvlo"/>
                <a:ea typeface="Touvlo"/>
                <a:cs typeface="Touvlo"/>
                <a:sym typeface="Touvlo"/>
              </a:rPr>
              <a:t>. Human Rights Act 1998 supports dignity, privacy, family life and protection from degrading treatment </a:t>
            </a:r>
            <a:r>
              <a:rPr lang="en-US" sz="1735" b="1" i="1" spc="-69">
                <a:solidFill>
                  <a:srgbClr val="46526D"/>
                </a:solidFill>
                <a:latin typeface="Touvlo Bold Italics"/>
                <a:ea typeface="Touvlo Bold Italics"/>
                <a:cs typeface="Touvlo Bold Italics"/>
                <a:sym typeface="Touvlo Bold Italics"/>
              </a:rPr>
              <a:t>(Human Rights Act 1998)</a:t>
            </a:r>
            <a:r>
              <a:rPr lang="en-US" sz="1735" spc="-69">
                <a:solidFill>
                  <a:srgbClr val="46526D"/>
                </a:solidFill>
                <a:latin typeface="Touvlo"/>
                <a:ea typeface="Touvlo"/>
                <a:cs typeface="Touvlo"/>
                <a:sym typeface="Touvlo"/>
              </a:rPr>
              <a:t>. NHS has in turn personalised care policy and has emphasised shared decisions, choice and care based on individual strengths and goals </a:t>
            </a:r>
            <a:r>
              <a:rPr lang="en-US" sz="1735" b="1" i="1" spc="-69">
                <a:solidFill>
                  <a:srgbClr val="46526D"/>
                </a:solidFill>
                <a:latin typeface="Touvlo Bold Italics"/>
                <a:ea typeface="Touvlo Bold Italics"/>
                <a:cs typeface="Touvlo Bold Italics"/>
                <a:sym typeface="Touvlo Bold Italics"/>
              </a:rPr>
              <a:t>(NHS England, 2026)</a:t>
            </a:r>
            <a:r>
              <a:rPr lang="en-US" sz="1735" spc="-69">
                <a:solidFill>
                  <a:srgbClr val="46526D"/>
                </a:solidFill>
                <a:latin typeface="Touvlo"/>
                <a:ea typeface="Touvlo"/>
                <a:cs typeface="Touvlo"/>
                <a:sym typeface="Touvlo"/>
              </a:rPr>
              <a:t>. Despite these protections, age discrimination can in turn be difficult to identify, and we have unequal access to services that may continue because of the result of funding pressures and regional differences </a:t>
            </a:r>
            <a:r>
              <a:rPr lang="en-US" sz="1735" b="1" i="1" spc="-69">
                <a:solidFill>
                  <a:srgbClr val="46526D"/>
                </a:solidFill>
                <a:latin typeface="Touvlo Bold Italics"/>
                <a:ea typeface="Touvlo Bold Italics"/>
                <a:cs typeface="Touvlo Bold Italics"/>
                <a:sym typeface="Touvlo Bold Italics"/>
              </a:rPr>
              <a:t>(CQC, 2025a)</a:t>
            </a:r>
            <a:r>
              <a:rPr lang="en-US" sz="1735" spc="-69">
                <a:solidFill>
                  <a:srgbClr val="46526D"/>
                </a:solidFill>
                <a:latin typeface="Touvlo"/>
                <a:ea typeface="Touvlo"/>
                <a:cs typeface="Touvlo"/>
                <a:sym typeface="Touvlo"/>
              </a:rPr>
              <a:t>.</a:t>
            </a:r>
          </a:p>
          <a:p>
            <a:pPr algn="l">
              <a:lnSpc>
                <a:spcPts val="1909"/>
              </a:lnSpc>
            </a:pPr>
            <a:endParaRPr lang="en-US" sz="1735" spc="-69">
              <a:solidFill>
                <a:srgbClr val="46526D"/>
              </a:solidFill>
              <a:latin typeface="Touvlo"/>
              <a:ea typeface="Touvlo"/>
              <a:cs typeface="Touvlo"/>
              <a:sym typeface="Touvlo"/>
            </a:endParaRPr>
          </a:p>
          <a:p>
            <a:pPr marL="374709" lvl="1" indent="-187355" algn="l">
              <a:lnSpc>
                <a:spcPts val="1909"/>
              </a:lnSpc>
              <a:buFont typeface="Arial"/>
              <a:buChar char="•"/>
            </a:pPr>
            <a:r>
              <a:rPr lang="en-US" sz="1735" spc="-69">
                <a:solidFill>
                  <a:srgbClr val="46526D"/>
                </a:solidFill>
                <a:latin typeface="Touvlo"/>
                <a:ea typeface="Touvlo"/>
                <a:cs typeface="Touvlo"/>
                <a:sym typeface="Touvlo"/>
              </a:rPr>
              <a:t>Evaluation: Legal rights create a strong framework, but empowerment depends on implementation: staffing, time, access, advocacy and genuine shared decision-making.</a:t>
            </a:r>
          </a:p>
        </p:txBody>
      </p:sp>
      <p:sp>
        <p:nvSpPr>
          <p:cNvPr id="9" name="Freeform 9"/>
          <p:cNvSpPr/>
          <p:nvPr/>
        </p:nvSpPr>
        <p:spPr>
          <a:xfrm rot="-143723" flipH="1">
            <a:off x="13900946" y="7317113"/>
            <a:ext cx="3461316" cy="3167104"/>
          </a:xfrm>
          <a:custGeom>
            <a:avLst/>
            <a:gdLst/>
            <a:ahLst/>
            <a:cxnLst/>
            <a:rect l="l" t="t" r="r" b="b"/>
            <a:pathLst>
              <a:path w="3461316" h="3167104">
                <a:moveTo>
                  <a:pt x="3461315" y="0"/>
                </a:moveTo>
                <a:lnTo>
                  <a:pt x="0" y="0"/>
                </a:lnTo>
                <a:lnTo>
                  <a:pt x="0" y="3167104"/>
                </a:lnTo>
                <a:lnTo>
                  <a:pt x="3461315" y="3167104"/>
                </a:lnTo>
                <a:lnTo>
                  <a:pt x="3461315"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720271" y="642472"/>
            <a:ext cx="16706662"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THEORIES OF AGEING AND IMPLICATIONS OF CARE</a:t>
            </a:r>
          </a:p>
        </p:txBody>
      </p:sp>
      <p:pic>
        <p:nvPicPr>
          <p:cNvPr id="12" name="Audio 11">
            <a:extLst>
              <a:ext uri="{FF2B5EF4-FFF2-40B4-BE49-F238E27FC236}">
                <a16:creationId xmlns:a16="http://schemas.microsoft.com/office/drawing/2014/main" id="{DA1C4908-6429-75E9-5118-13068DD2EA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0208"/>
    </mc:Choice>
    <mc:Fallback xmlns="">
      <p:transition spd="slow" advTm="130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a:off x="5817468" y="7301039"/>
            <a:ext cx="3933571" cy="1966786"/>
            <a:chOff x="0" y="0"/>
            <a:chExt cx="660400" cy="330200"/>
          </a:xfrm>
        </p:grpSpPr>
        <p:sp>
          <p:nvSpPr>
            <p:cNvPr id="3" name="Freeform 3"/>
            <p:cNvSpPr/>
            <p:nvPr/>
          </p:nvSpPr>
          <p:spPr>
            <a:xfrm>
              <a:off x="0" y="0"/>
              <a:ext cx="660400" cy="330200"/>
            </a:xfrm>
            <a:custGeom>
              <a:avLst/>
              <a:gdLst/>
              <a:ahLst/>
              <a:cxnLst/>
              <a:rect l="l" t="t" r="r" b="b"/>
              <a:pathLst>
                <a:path w="660400" h="330200">
                  <a:moveTo>
                    <a:pt x="660400" y="330200"/>
                  </a:moveTo>
                  <a:cubicBezTo>
                    <a:pt x="660400" y="150345"/>
                    <a:pt x="510055" y="0"/>
                    <a:pt x="330200" y="0"/>
                  </a:cubicBezTo>
                  <a:cubicBezTo>
                    <a:pt x="150345" y="0"/>
                    <a:pt x="0" y="150345"/>
                    <a:pt x="0" y="330200"/>
                  </a:cubicBezTo>
                  <a:lnTo>
                    <a:pt x="183347" y="330200"/>
                  </a:lnTo>
                  <a:cubicBezTo>
                    <a:pt x="183347" y="250212"/>
                    <a:pt x="250212" y="183347"/>
                    <a:pt x="330200" y="183347"/>
                  </a:cubicBezTo>
                  <a:cubicBezTo>
                    <a:pt x="410188" y="183347"/>
                    <a:pt x="477053" y="250212"/>
                    <a:pt x="477053" y="330200"/>
                  </a:cubicBezTo>
                  <a:lnTo>
                    <a:pt x="660400" y="330200"/>
                  </a:lnTo>
                  <a:close/>
                </a:path>
              </a:pathLst>
            </a:custGeom>
            <a:solidFill>
              <a:srgbClr val="F7E8DC"/>
            </a:solidFill>
          </p:spPr>
        </p:sp>
        <p:sp>
          <p:nvSpPr>
            <p:cNvPr id="4" name="TextBox 4"/>
            <p:cNvSpPr txBox="1"/>
            <p:nvPr/>
          </p:nvSpPr>
          <p:spPr>
            <a:xfrm>
              <a:off x="127000" y="111125"/>
              <a:ext cx="406400" cy="79375"/>
            </a:xfrm>
            <a:prstGeom prst="rect">
              <a:avLst/>
            </a:prstGeom>
          </p:spPr>
          <p:txBody>
            <a:bodyPr lIns="50800" tIns="50800" rIns="50800" bIns="50800" rtlCol="0" anchor="ctr"/>
            <a:lstStyle/>
            <a:p>
              <a:pPr algn="ctr">
                <a:lnSpc>
                  <a:spcPts val="1547"/>
                </a:lnSpc>
              </a:pPr>
              <a:endParaRPr/>
            </a:p>
          </p:txBody>
        </p:sp>
      </p:grpSp>
      <p:grpSp>
        <p:nvGrpSpPr>
          <p:cNvPr id="5" name="Group 5"/>
          <p:cNvGrpSpPr/>
          <p:nvPr/>
        </p:nvGrpSpPr>
        <p:grpSpPr>
          <a:xfrm rot="-5400000">
            <a:off x="15556898" y="309"/>
            <a:ext cx="2863545" cy="2863545"/>
            <a:chOff x="0" y="0"/>
            <a:chExt cx="558800" cy="558800"/>
          </a:xfrm>
        </p:grpSpPr>
        <p:sp>
          <p:nvSpPr>
            <p:cNvPr id="6" name="Freeform 6"/>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7" name="TextBox 7"/>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8" name="Freeform 8"/>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AutoShape 9"/>
          <p:cNvSpPr/>
          <p:nvPr/>
        </p:nvSpPr>
        <p:spPr>
          <a:xfrm>
            <a:off x="4346337" y="9267825"/>
            <a:ext cx="12912963" cy="0"/>
          </a:xfrm>
          <a:prstGeom prst="line">
            <a:avLst/>
          </a:prstGeom>
          <a:ln w="19050" cap="flat">
            <a:solidFill>
              <a:srgbClr val="000000"/>
            </a:solidFill>
            <a:prstDash val="solid"/>
            <a:headEnd type="none" w="sm" len="sm"/>
            <a:tailEnd type="none" w="sm" len="sm"/>
          </a:ln>
        </p:spPr>
      </p:sp>
      <p:sp>
        <p:nvSpPr>
          <p:cNvPr id="10" name="TextBox 10"/>
          <p:cNvSpPr txBox="1"/>
          <p:nvPr/>
        </p:nvSpPr>
        <p:spPr>
          <a:xfrm>
            <a:off x="720271" y="592446"/>
            <a:ext cx="18412091"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CURRENT CARE AND SUPPORT PROVISION IN THE UK</a:t>
            </a:r>
          </a:p>
        </p:txBody>
      </p:sp>
      <p:sp>
        <p:nvSpPr>
          <p:cNvPr id="11" name="TextBox 11"/>
          <p:cNvSpPr txBox="1"/>
          <p:nvPr/>
        </p:nvSpPr>
        <p:spPr>
          <a:xfrm>
            <a:off x="459739" y="1553507"/>
            <a:ext cx="17382810" cy="2447218"/>
          </a:xfrm>
          <a:prstGeom prst="rect">
            <a:avLst/>
          </a:prstGeom>
        </p:spPr>
        <p:txBody>
          <a:bodyPr lIns="0" tIns="0" rIns="0" bIns="0" rtlCol="0" anchor="t">
            <a:spAutoFit/>
          </a:bodyPr>
          <a:lstStyle/>
          <a:p>
            <a:pPr marL="473750" lvl="1" indent="-236875" algn="l">
              <a:lnSpc>
                <a:spcPts val="2413"/>
              </a:lnSpc>
              <a:buFont typeface="Arial"/>
              <a:buChar char="•"/>
            </a:pPr>
            <a:r>
              <a:rPr lang="en-US" sz="2194" spc="-87">
                <a:solidFill>
                  <a:srgbClr val="46526D"/>
                </a:solidFill>
                <a:latin typeface="Touvlo"/>
                <a:ea typeface="Touvlo"/>
                <a:cs typeface="Touvlo"/>
                <a:sym typeface="Touvlo"/>
              </a:rPr>
              <a:t>Support spans primary and community health care, home care, reablement, day services, residential/nursing homes, hospices and unpaid family care </a:t>
            </a:r>
            <a:r>
              <a:rPr lang="en-US" sz="2194" b="1" i="1" spc="-87">
                <a:solidFill>
                  <a:srgbClr val="46526D"/>
                </a:solidFill>
                <a:latin typeface="Touvlo Bold Italics"/>
                <a:ea typeface="Touvlo Bold Italics"/>
                <a:cs typeface="Touvlo Bold Italics"/>
                <a:sym typeface="Touvlo Bold Italics"/>
              </a:rPr>
              <a:t>(CQC, 2025a)</a:t>
            </a:r>
            <a:r>
              <a:rPr lang="en-US" sz="2194" spc="-87">
                <a:solidFill>
                  <a:srgbClr val="46526D"/>
                </a:solidFill>
                <a:latin typeface="Touvlo"/>
                <a:ea typeface="Touvlo"/>
                <a:cs typeface="Touvlo"/>
                <a:sym typeface="Touvlo"/>
              </a:rPr>
              <a:t>. Integrated care aims to connect NHS, local authority, voluntary and community services around the person </a:t>
            </a:r>
            <a:r>
              <a:rPr lang="en-US" sz="2194" b="1" i="1" spc="-87">
                <a:solidFill>
                  <a:srgbClr val="46526D"/>
                </a:solidFill>
                <a:latin typeface="Touvlo Bold Italics"/>
                <a:ea typeface="Touvlo Bold Italics"/>
                <a:cs typeface="Touvlo Bold Italics"/>
                <a:sym typeface="Touvlo Bold Italics"/>
              </a:rPr>
              <a:t>(NHS England, 2026)</a:t>
            </a:r>
            <a:r>
              <a:rPr lang="en-US" sz="2194" spc="-87">
                <a:solidFill>
                  <a:srgbClr val="46526D"/>
                </a:solidFill>
                <a:latin typeface="Touvlo"/>
                <a:ea typeface="Touvlo"/>
                <a:cs typeface="Touvlo"/>
                <a:sym typeface="Touvlo"/>
              </a:rPr>
              <a:t>. We have home-based support which can preserve familiar routines and independence; residential care can provide 24-hour supervision and social contact </a:t>
            </a:r>
            <a:r>
              <a:rPr lang="en-US" sz="2194" b="1" i="1" spc="-87">
                <a:solidFill>
                  <a:srgbClr val="46526D"/>
                </a:solidFill>
                <a:latin typeface="Touvlo Bold Italics"/>
                <a:ea typeface="Touvlo Bold Italics"/>
                <a:cs typeface="Touvlo Bold Italics"/>
                <a:sym typeface="Touvlo Bold Italics"/>
              </a:rPr>
              <a:t>(The King’s Fund, 2025)</a:t>
            </a:r>
            <a:r>
              <a:rPr lang="en-US" sz="2194" spc="-87">
                <a:solidFill>
                  <a:srgbClr val="46526D"/>
                </a:solidFill>
                <a:latin typeface="Touvlo"/>
                <a:ea typeface="Touvlo"/>
                <a:cs typeface="Touvlo"/>
                <a:sym typeface="Touvlo"/>
              </a:rPr>
              <a:t>. Also, choice can be constrained when local capacity, affordability, workforce or eligibility do not match individual needs efficently </a:t>
            </a:r>
            <a:r>
              <a:rPr lang="en-US" sz="2194" b="1" i="1" spc="-87">
                <a:solidFill>
                  <a:srgbClr val="46526D"/>
                </a:solidFill>
                <a:latin typeface="Touvlo Bold Italics"/>
                <a:ea typeface="Touvlo Bold Italics"/>
                <a:cs typeface="Touvlo Bold Italics"/>
                <a:sym typeface="Touvlo Bold Italics"/>
              </a:rPr>
              <a:t>(CQC, 2025a)</a:t>
            </a:r>
            <a:r>
              <a:rPr lang="en-US" sz="2194" spc="-87">
                <a:solidFill>
                  <a:srgbClr val="46526D"/>
                </a:solidFill>
                <a:latin typeface="Touvlo"/>
                <a:ea typeface="Touvlo"/>
                <a:cs typeface="Touvlo"/>
                <a:sym typeface="Touvlo"/>
              </a:rPr>
              <a:t>.</a:t>
            </a:r>
          </a:p>
          <a:p>
            <a:pPr algn="l">
              <a:lnSpc>
                <a:spcPts val="2413"/>
              </a:lnSpc>
            </a:pPr>
            <a:endParaRPr lang="en-US" sz="2194" spc="-87">
              <a:solidFill>
                <a:srgbClr val="46526D"/>
              </a:solidFill>
              <a:latin typeface="Touvlo"/>
              <a:ea typeface="Touvlo"/>
              <a:cs typeface="Touvlo"/>
              <a:sym typeface="Touvlo"/>
            </a:endParaRPr>
          </a:p>
          <a:p>
            <a:pPr marL="473750" lvl="1" indent="-236875" algn="l">
              <a:lnSpc>
                <a:spcPts val="2413"/>
              </a:lnSpc>
              <a:buFont typeface="Arial"/>
              <a:buChar char="•"/>
            </a:pPr>
            <a:r>
              <a:rPr lang="en-US" sz="2194" spc="-87">
                <a:solidFill>
                  <a:srgbClr val="46526D"/>
                </a:solidFill>
                <a:latin typeface="Touvlo"/>
                <a:ea typeface="Touvlo"/>
                <a:cs typeface="Touvlo"/>
                <a:sym typeface="Touvlo"/>
              </a:rPr>
              <a:t>Focus for evaluation: The key question is not only whether services exist, but whether people can access timely, safe, continuous and culturally appropriate support.</a:t>
            </a:r>
          </a:p>
        </p:txBody>
      </p:sp>
      <p:sp>
        <p:nvSpPr>
          <p:cNvPr id="12" name="Freeform 12"/>
          <p:cNvSpPr/>
          <p:nvPr/>
        </p:nvSpPr>
        <p:spPr>
          <a:xfrm>
            <a:off x="11961155" y="3822023"/>
            <a:ext cx="4504547" cy="5595710"/>
          </a:xfrm>
          <a:custGeom>
            <a:avLst/>
            <a:gdLst/>
            <a:ahLst/>
            <a:cxnLst/>
            <a:rect l="l" t="t" r="r" b="b"/>
            <a:pathLst>
              <a:path w="4504547" h="5595710">
                <a:moveTo>
                  <a:pt x="0" y="0"/>
                </a:moveTo>
                <a:lnTo>
                  <a:pt x="4504547" y="0"/>
                </a:lnTo>
                <a:lnTo>
                  <a:pt x="4504547" y="5595710"/>
                </a:lnTo>
                <a:lnTo>
                  <a:pt x="0" y="5595710"/>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4" name="Audio 13">
            <a:extLst>
              <a:ext uri="{FF2B5EF4-FFF2-40B4-BE49-F238E27FC236}">
                <a16:creationId xmlns:a16="http://schemas.microsoft.com/office/drawing/2014/main" id="{4AA7B52B-6625-CB7C-6740-0BC79BA8E1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405"/>
    </mc:Choice>
    <mc:Fallback xmlns="">
      <p:transition spd="slow" advTm="6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AutoShape 6"/>
          <p:cNvSpPr/>
          <p:nvPr/>
        </p:nvSpPr>
        <p:spPr>
          <a:xfrm>
            <a:off x="4346337" y="9267825"/>
            <a:ext cx="12912963" cy="0"/>
          </a:xfrm>
          <a:prstGeom prst="line">
            <a:avLst/>
          </a:prstGeom>
          <a:ln w="19050" cap="flat">
            <a:solidFill>
              <a:srgbClr val="000000"/>
            </a:solidFill>
            <a:prstDash val="solid"/>
            <a:headEnd type="none" w="sm" len="sm"/>
            <a:tailEnd type="none" w="sm" len="sm"/>
          </a:ln>
        </p:spPr>
      </p:sp>
      <p:sp>
        <p:nvSpPr>
          <p:cNvPr id="7" name="TextBox 7"/>
          <p:cNvSpPr txBox="1"/>
          <p:nvPr/>
        </p:nvSpPr>
        <p:spPr>
          <a:xfrm>
            <a:off x="720271" y="596354"/>
            <a:ext cx="11590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CRITICAL ANALYSIS I:</a:t>
            </a:r>
          </a:p>
        </p:txBody>
      </p:sp>
      <p:sp>
        <p:nvSpPr>
          <p:cNvPr id="8" name="TextBox 8"/>
          <p:cNvSpPr txBox="1"/>
          <p:nvPr/>
        </p:nvSpPr>
        <p:spPr>
          <a:xfrm>
            <a:off x="7662715" y="513644"/>
            <a:ext cx="9596585"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domicillary care</a:t>
            </a:r>
          </a:p>
        </p:txBody>
      </p:sp>
      <p:sp>
        <p:nvSpPr>
          <p:cNvPr id="9" name="TextBox 9"/>
          <p:cNvSpPr txBox="1"/>
          <p:nvPr/>
        </p:nvSpPr>
        <p:spPr>
          <a:xfrm>
            <a:off x="459739" y="1579617"/>
            <a:ext cx="16268399" cy="30895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Strengths: supports ageing in place, familiar relationships, choice and continuity of daily routines </a:t>
            </a:r>
            <a:r>
              <a:rPr lang="en-US" sz="2517" b="1" i="1" spc="-100">
                <a:solidFill>
                  <a:srgbClr val="46526D"/>
                </a:solidFill>
                <a:latin typeface="Touvlo Bold Italics"/>
                <a:ea typeface="Touvlo Bold Italics"/>
                <a:cs typeface="Touvlo Bold Italics"/>
                <a:sym typeface="Touvlo Bold Italics"/>
              </a:rPr>
              <a:t>(Age UK, 2025)</a:t>
            </a:r>
            <a:r>
              <a:rPr lang="en-US" sz="2517" spc="-100">
                <a:solidFill>
                  <a:srgbClr val="46526D"/>
                </a:solidFill>
                <a:latin typeface="Touvlo"/>
                <a:ea typeface="Touvlo"/>
                <a:cs typeface="Touvlo"/>
                <a:sym typeface="Touvlo"/>
              </a:rPr>
              <a:t>. Potential benefits align with continuity and activity theories when care enables not replacing independent action </a:t>
            </a:r>
            <a:r>
              <a:rPr lang="en-US" sz="2517" b="1" i="1" spc="-100">
                <a:solidFill>
                  <a:srgbClr val="46526D"/>
                </a:solidFill>
                <a:latin typeface="Touvlo Bold Italics"/>
                <a:ea typeface="Touvlo Bold Italics"/>
                <a:cs typeface="Touvlo Bold Italics"/>
                <a:sym typeface="Touvlo Bold Italics"/>
              </a:rPr>
              <a:t>(Atchley, 1989; Havighurst, 1961)</a:t>
            </a:r>
            <a:r>
              <a:rPr lang="en-US" sz="2517" spc="-100">
                <a:solidFill>
                  <a:srgbClr val="46526D"/>
                </a:solidFill>
                <a:latin typeface="Touvlo"/>
                <a:ea typeface="Touvlo"/>
                <a:cs typeface="Touvlo"/>
                <a:sym typeface="Touvlo"/>
              </a:rPr>
              <a:t>. Limitations can also include short visits, fragmented providers, travel pressures, unmet social needs and inconsistent continuity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 Where follow-up or community support is insufficient, risks have included deterioration, carer strain and even avoidable hospital use </a:t>
            </a:r>
            <a:r>
              <a:rPr lang="en-US" sz="2517" b="1" i="1" spc="-100">
                <a:solidFill>
                  <a:srgbClr val="46526D"/>
                </a:solidFill>
                <a:latin typeface="Touvlo Bold Italics"/>
                <a:ea typeface="Touvlo Bold Italics"/>
                <a:cs typeface="Touvlo Bold Italics"/>
                <a:sym typeface="Touvlo Bold Italics"/>
              </a:rPr>
              <a:t>(Age UK, 2025)</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Judgement: Domiciliary care is empowering when it is reliable, relational and flexible. Task-focused care can undermine the same independence it is intended to protect.</a:t>
            </a:r>
          </a:p>
        </p:txBody>
      </p:sp>
      <p:sp>
        <p:nvSpPr>
          <p:cNvPr id="10" name="Freeform 10"/>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a:off x="13447102" y="4363827"/>
            <a:ext cx="3967737" cy="5054442"/>
          </a:xfrm>
          <a:custGeom>
            <a:avLst/>
            <a:gdLst/>
            <a:ahLst/>
            <a:cxnLst/>
            <a:rect l="l" t="t" r="r" b="b"/>
            <a:pathLst>
              <a:path w="3967737" h="5054442">
                <a:moveTo>
                  <a:pt x="0" y="0"/>
                </a:moveTo>
                <a:lnTo>
                  <a:pt x="3967737" y="0"/>
                </a:lnTo>
                <a:lnTo>
                  <a:pt x="3967737" y="5054442"/>
                </a:lnTo>
                <a:lnTo>
                  <a:pt x="0" y="5054442"/>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3" name="Audio 12">
            <a:extLst>
              <a:ext uri="{FF2B5EF4-FFF2-40B4-BE49-F238E27FC236}">
                <a16:creationId xmlns:a16="http://schemas.microsoft.com/office/drawing/2014/main" id="{5D56AEB9-E387-8C95-20FC-FADC0F85C4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962"/>
    </mc:Choice>
    <mc:Fallback xmlns="">
      <p:transition spd="slow" advTm="69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AutoShape 6"/>
          <p:cNvSpPr/>
          <p:nvPr/>
        </p:nvSpPr>
        <p:spPr>
          <a:xfrm>
            <a:off x="4346337" y="9267825"/>
            <a:ext cx="12912963" cy="0"/>
          </a:xfrm>
          <a:prstGeom prst="line">
            <a:avLst/>
          </a:prstGeom>
          <a:ln w="19050" cap="flat">
            <a:solidFill>
              <a:srgbClr val="000000"/>
            </a:solidFill>
            <a:prstDash val="solid"/>
            <a:headEnd type="none" w="sm" len="sm"/>
            <a:tailEnd type="none" w="sm" len="sm"/>
          </a:ln>
        </p:spPr>
      </p:sp>
      <p:sp>
        <p:nvSpPr>
          <p:cNvPr id="7" name="TextBox 7"/>
          <p:cNvSpPr txBox="1"/>
          <p:nvPr/>
        </p:nvSpPr>
        <p:spPr>
          <a:xfrm>
            <a:off x="720271" y="596354"/>
            <a:ext cx="11590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CRITICAL ANALYSIS II:</a:t>
            </a:r>
          </a:p>
        </p:txBody>
      </p:sp>
      <p:sp>
        <p:nvSpPr>
          <p:cNvPr id="8" name="TextBox 8"/>
          <p:cNvSpPr txBox="1"/>
          <p:nvPr/>
        </p:nvSpPr>
        <p:spPr>
          <a:xfrm>
            <a:off x="7818254" y="513644"/>
            <a:ext cx="9596585"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residential and nursing care</a:t>
            </a:r>
          </a:p>
        </p:txBody>
      </p:sp>
      <p:sp>
        <p:nvSpPr>
          <p:cNvPr id="9" name="TextBox 9"/>
          <p:cNvSpPr txBox="1"/>
          <p:nvPr/>
        </p:nvSpPr>
        <p:spPr>
          <a:xfrm>
            <a:off x="459739" y="1676291"/>
            <a:ext cx="16268399" cy="44611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Strengths include 24-hour support, medication oversight, nutrition, safeguarding and opportunities for social engagement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 For people with complex frailty or dementia, skilled multidisciplinary input may improve safety and quality of life </a:t>
            </a:r>
            <a:r>
              <a:rPr lang="en-US" sz="2517" b="1" i="1" spc="-100">
                <a:solidFill>
                  <a:srgbClr val="46526D"/>
                </a:solidFill>
                <a:latin typeface="Touvlo Bold Italics"/>
                <a:ea typeface="Touvlo Bold Italics"/>
                <a:cs typeface="Touvlo Bold Italics"/>
                <a:sym typeface="Touvlo Bold Italics"/>
              </a:rPr>
              <a:t>(NICE, 2018)</a:t>
            </a:r>
            <a:r>
              <a:rPr lang="en-US" sz="2517" spc="-100">
                <a:solidFill>
                  <a:srgbClr val="46526D"/>
                </a:solidFill>
                <a:latin typeface="Touvlo"/>
                <a:ea typeface="Touvlo"/>
                <a:cs typeface="Touvlo"/>
                <a:sym typeface="Touvlo"/>
              </a:rPr>
              <a:t>. Institutional routines can reduce autonomy if choice about waking, meals, activities and relationships is limited</a:t>
            </a:r>
            <a:r>
              <a:rPr lang="en-US" sz="2517" b="1" i="1" spc="-100">
                <a:solidFill>
                  <a:srgbClr val="46526D"/>
                </a:solidFill>
                <a:latin typeface="Touvlo Bold Italics"/>
                <a:ea typeface="Touvlo Bold Italics"/>
                <a:cs typeface="Touvlo Bold Italics"/>
                <a:sym typeface="Touvlo Bold Italics"/>
              </a:rPr>
              <a:t> (CQC, 2025a)</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Maintaining social relationships and meaningful activities can help reduce loneliness, support emotional wellbeing and preserve older people's sense of identity </a:t>
            </a:r>
            <a:r>
              <a:rPr lang="en-US" sz="2517" b="1" i="1" spc="-100">
                <a:solidFill>
                  <a:srgbClr val="46526D"/>
                </a:solidFill>
                <a:latin typeface="Touvlo Bold Italics"/>
                <a:ea typeface="Touvlo Bold Italics"/>
                <a:cs typeface="Touvlo Bold Italics"/>
                <a:sym typeface="Touvlo Bold Italics"/>
              </a:rPr>
              <a:t>(Havighurst, 1961; Atchley, 1989)</a:t>
            </a:r>
            <a:r>
              <a:rPr lang="en-US" sz="2517" spc="-100">
                <a:solidFill>
                  <a:srgbClr val="46526D"/>
                </a:solidFill>
                <a:latin typeface="Touvlo"/>
                <a:ea typeface="Touvlo"/>
                <a:cs typeface="Touvlo"/>
                <a:sym typeface="Touvlo"/>
              </a:rPr>
              <a:t>. This can therefore depend on person-centred leadership, workforce capability, meaningful activity and family involvement </a:t>
            </a:r>
            <a:r>
              <a:rPr lang="en-US" sz="2517" b="1" i="1" spc="-100">
                <a:solidFill>
                  <a:srgbClr val="46526D"/>
                </a:solidFill>
                <a:latin typeface="Touvlo Bold Italics"/>
                <a:ea typeface="Touvlo Bold Italics"/>
                <a:cs typeface="Touvlo Bold Italics"/>
                <a:sym typeface="Touvlo Bold Italics"/>
              </a:rPr>
              <a:t>(Skills for Care, 2025; NICE, 2018)</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Theory link: Activity and continuity theories support environments that preserve meaningful roles, relationships and personal identity rather than treating residents as passive recipients </a:t>
            </a:r>
            <a:r>
              <a:rPr lang="en-US" sz="2517" b="1" i="1" spc="-100">
                <a:solidFill>
                  <a:srgbClr val="46526D"/>
                </a:solidFill>
                <a:latin typeface="Touvlo Bold Italics"/>
                <a:ea typeface="Touvlo Bold Italics"/>
                <a:cs typeface="Touvlo Bold Italics"/>
                <a:sym typeface="Touvlo Bold Italics"/>
              </a:rPr>
              <a:t>(Havighurst, 1961; Atchley, 1989)</a:t>
            </a:r>
            <a:r>
              <a:rPr lang="en-US" sz="2517" spc="-100">
                <a:solidFill>
                  <a:srgbClr val="46526D"/>
                </a:solidFill>
                <a:latin typeface="Touvlo"/>
                <a:ea typeface="Touvlo"/>
                <a:cs typeface="Touvlo"/>
                <a:sym typeface="Touvlo"/>
              </a:rPr>
              <a:t>.</a:t>
            </a:r>
          </a:p>
        </p:txBody>
      </p:sp>
      <p:sp>
        <p:nvSpPr>
          <p:cNvPr id="10" name="Freeform 10"/>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a:off x="13929837" y="4978776"/>
            <a:ext cx="3485002" cy="4439493"/>
          </a:xfrm>
          <a:custGeom>
            <a:avLst/>
            <a:gdLst/>
            <a:ahLst/>
            <a:cxnLst/>
            <a:rect l="l" t="t" r="r" b="b"/>
            <a:pathLst>
              <a:path w="3485002" h="4439493">
                <a:moveTo>
                  <a:pt x="0" y="0"/>
                </a:moveTo>
                <a:lnTo>
                  <a:pt x="3485002" y="0"/>
                </a:lnTo>
                <a:lnTo>
                  <a:pt x="3485002" y="4439493"/>
                </a:lnTo>
                <a:lnTo>
                  <a:pt x="0" y="4439493"/>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3" name="Audio 12">
            <a:extLst>
              <a:ext uri="{FF2B5EF4-FFF2-40B4-BE49-F238E27FC236}">
                <a16:creationId xmlns:a16="http://schemas.microsoft.com/office/drawing/2014/main" id="{AF41E493-0C08-1279-1943-9A3756A620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272"/>
    </mc:Choice>
    <mc:Fallback xmlns="">
      <p:transition spd="slow" advTm="50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TextBox 6"/>
          <p:cNvSpPr txBox="1"/>
          <p:nvPr/>
        </p:nvSpPr>
        <p:spPr>
          <a:xfrm>
            <a:off x="720271" y="596354"/>
            <a:ext cx="11590377" cy="789610"/>
          </a:xfrm>
          <a:prstGeom prst="rect">
            <a:avLst/>
          </a:prstGeom>
        </p:spPr>
        <p:txBody>
          <a:bodyPr lIns="0" tIns="0" rIns="0" bIns="0" rtlCol="0" anchor="t">
            <a:spAutoFit/>
          </a:bodyPr>
          <a:lstStyle/>
          <a:p>
            <a:pPr algn="l">
              <a:lnSpc>
                <a:spcPts val="5943"/>
              </a:lnSpc>
            </a:pPr>
            <a:r>
              <a:rPr lang="en-US" sz="5884" b="1" spc="-617">
                <a:solidFill>
                  <a:srgbClr val="46526D"/>
                </a:solidFill>
                <a:latin typeface="Touvlo Bold"/>
                <a:ea typeface="Touvlo Bold"/>
                <a:cs typeface="Touvlo Bold"/>
                <a:sym typeface="Touvlo Bold"/>
              </a:rPr>
              <a:t>SYSTEM PRESSURES:</a:t>
            </a:r>
          </a:p>
        </p:txBody>
      </p:sp>
      <p:sp>
        <p:nvSpPr>
          <p:cNvPr id="7" name="TextBox 7"/>
          <p:cNvSpPr txBox="1"/>
          <p:nvPr/>
        </p:nvSpPr>
        <p:spPr>
          <a:xfrm>
            <a:off x="7910625" y="596354"/>
            <a:ext cx="10538696" cy="771599"/>
          </a:xfrm>
          <a:prstGeom prst="rect">
            <a:avLst/>
          </a:prstGeom>
        </p:spPr>
        <p:txBody>
          <a:bodyPr lIns="0" tIns="0" rIns="0" bIns="0" rtlCol="0" anchor="t">
            <a:spAutoFit/>
          </a:bodyPr>
          <a:lstStyle/>
          <a:p>
            <a:pPr algn="l">
              <a:lnSpc>
                <a:spcPts val="5819"/>
              </a:lnSpc>
            </a:pPr>
            <a:r>
              <a:rPr lang="en-US" sz="5761" i="1" spc="-282">
                <a:solidFill>
                  <a:srgbClr val="46526D"/>
                </a:solidFill>
                <a:latin typeface="Touvlo Italics"/>
                <a:ea typeface="Touvlo Italics"/>
                <a:cs typeface="Touvlo Italics"/>
                <a:sym typeface="Touvlo Italics"/>
              </a:rPr>
              <a:t>access, workforce and inequality</a:t>
            </a:r>
          </a:p>
        </p:txBody>
      </p:sp>
      <p:sp>
        <p:nvSpPr>
          <p:cNvPr id="8" name="TextBox 8"/>
          <p:cNvSpPr txBox="1"/>
          <p:nvPr/>
        </p:nvSpPr>
        <p:spPr>
          <a:xfrm>
            <a:off x="459739" y="1460657"/>
            <a:ext cx="16268399" cy="51469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Furthermore, CQC reports the rising demand for adult social care and continuing pressure on access and quality across England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 We have older people to account for most new requests for local-authority-funded social care support, whilst there is long-term publicly funded support that has reached a smaller proportion compared to more than two decades ago </a:t>
            </a:r>
            <a:r>
              <a:rPr lang="en-US" sz="2517" b="1" i="1" spc="-100">
                <a:solidFill>
                  <a:srgbClr val="46526D"/>
                </a:solidFill>
                <a:latin typeface="Touvlo Bold Italics"/>
                <a:ea typeface="Touvlo Bold Italics"/>
                <a:cs typeface="Touvlo Bold Italics"/>
                <a:sym typeface="Touvlo Bold Italics"/>
              </a:rPr>
              <a:t>(CQC, 2025b)</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Workforce recruitment, retention and skills affect continuity, safety and the ability to expand community support </a:t>
            </a:r>
            <a:r>
              <a:rPr lang="en-US" sz="2517" b="1" i="1" spc="-100">
                <a:solidFill>
                  <a:srgbClr val="46526D"/>
                </a:solidFill>
                <a:latin typeface="Touvlo Bold Italics"/>
                <a:ea typeface="Touvlo Bold Italics"/>
                <a:cs typeface="Touvlo Bold Italics"/>
                <a:sym typeface="Touvlo Bold Italics"/>
              </a:rPr>
              <a:t>(Skills for Care, 2025; DHSC, 2025)</a:t>
            </a:r>
            <a:r>
              <a:rPr lang="en-US" sz="2517" spc="-100">
                <a:solidFill>
                  <a:srgbClr val="46526D"/>
                </a:solidFill>
                <a:latin typeface="Touvlo"/>
                <a:ea typeface="Touvlo"/>
                <a:cs typeface="Touvlo"/>
                <a:sym typeface="Touvlo"/>
              </a:rPr>
              <a:t>. Deprivation, digital access, housing and informal-care resources can produce unequal experiences of ageing and care </a:t>
            </a:r>
            <a:r>
              <a:rPr lang="en-US" sz="2517" b="1" i="1" spc="-100">
                <a:solidFill>
                  <a:srgbClr val="46526D"/>
                </a:solidFill>
                <a:latin typeface="Touvlo Bold Italics"/>
                <a:ea typeface="Touvlo Bold Italics"/>
                <a:cs typeface="Touvlo Bold Italics"/>
                <a:sym typeface="Touvlo Bold Italics"/>
              </a:rPr>
              <a:t>(Marmot et al., 2020; WHO, 2020)</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Ageist assumptions may lead professionals to overlook older people's preferences or treat declining health as an inevitable consequence of ageing. This can undermine dignity, autonomy and person-centred care </a:t>
            </a:r>
            <a:r>
              <a:rPr lang="en-US" sz="2517" b="1" i="1" spc="-100">
                <a:solidFill>
                  <a:srgbClr val="46526D"/>
                </a:solidFill>
                <a:latin typeface="Touvlo Bold Italics"/>
                <a:ea typeface="Touvlo Bold Italics"/>
                <a:cs typeface="Touvlo Bold Italics"/>
                <a:sym typeface="Touvlo Bold Italics"/>
              </a:rPr>
              <a:t>(WHO, 2020)</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Critical point: Empowerment cannot be achieved through individual choice alone when structural barriers restrict the options actually available.</a:t>
            </a:r>
          </a:p>
        </p:txBody>
      </p:sp>
      <p:sp>
        <p:nvSpPr>
          <p:cNvPr id="9" name="Freeform 9"/>
          <p:cNvSpPr/>
          <p:nvPr/>
        </p:nvSpPr>
        <p:spPr>
          <a:xfrm>
            <a:off x="16728138" y="5016804"/>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4938831" y="5738471"/>
            <a:ext cx="3214155" cy="5022118"/>
          </a:xfrm>
          <a:custGeom>
            <a:avLst/>
            <a:gdLst/>
            <a:ahLst/>
            <a:cxnLst/>
            <a:rect l="l" t="t" r="r" b="b"/>
            <a:pathLst>
              <a:path w="3214155" h="5022118">
                <a:moveTo>
                  <a:pt x="0" y="0"/>
                </a:moveTo>
                <a:lnTo>
                  <a:pt x="3214155" y="0"/>
                </a:lnTo>
                <a:lnTo>
                  <a:pt x="3214155" y="5022117"/>
                </a:lnTo>
                <a:lnTo>
                  <a:pt x="0" y="5022117"/>
                </a:lnTo>
                <a:lnTo>
                  <a:pt x="0" y="0"/>
                </a:lnTo>
                <a:close/>
              </a:path>
            </a:pathLst>
          </a:custGeom>
          <a:blipFill>
            <a:blip>
              <a:extLst>
                <a:ext uri="{96DAC541-7B7A-43D3-8B79-37D633B846F1}">
                  <asvg:svgBlip xmlns:asvg="http://schemas.microsoft.com/office/drawing/2016/SVG/main" r:embed="rId5"/>
                </a:ext>
              </a:extLst>
            </a:blip>
            <a:stretch>
              <a:fillRect/>
            </a:stretch>
          </a:blipFill>
        </p:spPr>
      </p:sp>
      <p:pic>
        <p:nvPicPr>
          <p:cNvPr id="12" name="Audio 11">
            <a:extLst>
              <a:ext uri="{FF2B5EF4-FFF2-40B4-BE49-F238E27FC236}">
                <a16:creationId xmlns:a16="http://schemas.microsoft.com/office/drawing/2014/main" id="{8C0E21B4-6365-8E4D-5144-0701351306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773"/>
    </mc:Choice>
    <mc:Fallback xmlns="">
      <p:transition spd="slow" advTm="7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3539427" y="4630216"/>
            <a:ext cx="4437278" cy="5444512"/>
          </a:xfrm>
          <a:custGeom>
            <a:avLst/>
            <a:gdLst/>
            <a:ahLst/>
            <a:cxnLst/>
            <a:rect l="l" t="t" r="r" b="b"/>
            <a:pathLst>
              <a:path w="4437278" h="5444512">
                <a:moveTo>
                  <a:pt x="0" y="0"/>
                </a:moveTo>
                <a:lnTo>
                  <a:pt x="4437278" y="0"/>
                </a:lnTo>
                <a:lnTo>
                  <a:pt x="4437278" y="5444513"/>
                </a:lnTo>
                <a:lnTo>
                  <a:pt x="0" y="5444513"/>
                </a:lnTo>
                <a:lnTo>
                  <a:pt x="0" y="0"/>
                </a:lnTo>
                <a:close/>
              </a:path>
            </a:pathLst>
          </a:custGeom>
          <a:blipFill>
            <a:blip r:embed="rId5"/>
            <a:stretch>
              <a:fillRect/>
            </a:stretch>
          </a:blipFill>
        </p:spPr>
      </p:sp>
      <p:sp>
        <p:nvSpPr>
          <p:cNvPr id="8" name="TextBox 8"/>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TECHNOLOGICAL INNOVATION IN OLDER-PERSON CARE</a:t>
            </a:r>
          </a:p>
        </p:txBody>
      </p:sp>
      <p:sp>
        <p:nvSpPr>
          <p:cNvPr id="9" name="TextBox 9"/>
          <p:cNvSpPr txBox="1"/>
          <p:nvPr/>
        </p:nvSpPr>
        <p:spPr>
          <a:xfrm>
            <a:off x="568125" y="1531579"/>
            <a:ext cx="16268399" cy="30895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Telehealth and remote monitoring can assist earlier intervention and reduce the need for travel </a:t>
            </a:r>
            <a:r>
              <a:rPr lang="en-US" sz="2517" b="1" i="1" spc="-100">
                <a:solidFill>
                  <a:srgbClr val="46526D"/>
                </a:solidFill>
                <a:latin typeface="Touvlo Bold Italics"/>
                <a:ea typeface="Touvlo Bold Italics"/>
                <a:cs typeface="Touvlo Bold Italics"/>
                <a:sym typeface="Touvlo Bold Italics"/>
              </a:rPr>
              <a:t>(NHS England, 2026)</a:t>
            </a:r>
            <a:r>
              <a:rPr lang="en-US" sz="2517" spc="-100">
                <a:solidFill>
                  <a:srgbClr val="46526D"/>
                </a:solidFill>
                <a:latin typeface="Touvlo"/>
                <a:ea typeface="Touvlo"/>
                <a:cs typeface="Touvlo"/>
                <a:sym typeface="Touvlo"/>
              </a:rPr>
              <a:t>. We have digital care records and shared information which can result to improving coordination across a plethora of services </a:t>
            </a:r>
            <a:r>
              <a:rPr lang="en-US" sz="2517" b="1" i="1" spc="-100">
                <a:solidFill>
                  <a:srgbClr val="46526D"/>
                </a:solidFill>
                <a:latin typeface="Touvlo Bold Italics"/>
                <a:ea typeface="Touvlo Bold Italics"/>
                <a:cs typeface="Touvlo Bold Italics"/>
                <a:sym typeface="Touvlo Bold Italics"/>
              </a:rPr>
              <a:t>(SCIE, 2023)</a:t>
            </a:r>
            <a:r>
              <a:rPr lang="en-US" sz="2517" spc="-100">
                <a:solidFill>
                  <a:srgbClr val="46526D"/>
                </a:solidFill>
                <a:latin typeface="Touvlo"/>
                <a:ea typeface="Touvlo"/>
                <a:cs typeface="Touvlo"/>
                <a:sym typeface="Touvlo"/>
              </a:rPr>
              <a:t>. Smart-home sensors, falls technology, medication prompts and GPS-enabled dementia support may increase safety and independence.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Video consultations and digital self-management can widen access for some people and support personalised care </a:t>
            </a:r>
            <a:r>
              <a:rPr lang="en-US" sz="2517" b="1" i="1" spc="-100">
                <a:solidFill>
                  <a:srgbClr val="46526D"/>
                </a:solidFill>
                <a:latin typeface="Touvlo Bold Italics"/>
                <a:ea typeface="Touvlo Bold Italics"/>
                <a:cs typeface="Touvlo Bold Italics"/>
                <a:sym typeface="Touvlo Bold Italics"/>
              </a:rPr>
              <a:t>(NHS England, 2026; WHO, 2021)</a:t>
            </a:r>
            <a:r>
              <a:rPr lang="en-US" sz="2517" spc="-100">
                <a:solidFill>
                  <a:srgbClr val="46526D"/>
                </a:solidFill>
                <a:latin typeface="Touvlo"/>
                <a:ea typeface="Touvlo"/>
                <a:cs typeface="Touvlo"/>
                <a:sym typeface="Touvlo"/>
              </a:rPr>
              <a:t>. Empowerment potential: Technology is most valuable when it extends choice and control while complementing—rather than replacing—human relationships </a:t>
            </a:r>
            <a:r>
              <a:rPr lang="en-US" sz="2517" b="1" i="1" spc="-100">
                <a:solidFill>
                  <a:srgbClr val="46526D"/>
                </a:solidFill>
                <a:latin typeface="Touvlo Bold Italics"/>
                <a:ea typeface="Touvlo Bold Italics"/>
                <a:cs typeface="Touvlo Bold Italics"/>
                <a:sym typeface="Touvlo Bold Italics"/>
              </a:rPr>
              <a:t>(WHO, 2021)</a:t>
            </a:r>
            <a:r>
              <a:rPr lang="en-US" sz="2517" spc="-100">
                <a:solidFill>
                  <a:srgbClr val="46526D"/>
                </a:solidFill>
                <a:latin typeface="Touvlo"/>
                <a:ea typeface="Touvlo"/>
                <a:cs typeface="Touvlo"/>
                <a:sym typeface="Touvlo"/>
              </a:rPr>
              <a:t>.</a:t>
            </a:r>
          </a:p>
        </p:txBody>
      </p:sp>
      <p:pic>
        <p:nvPicPr>
          <p:cNvPr id="11" name="Audio 10">
            <a:extLst>
              <a:ext uri="{FF2B5EF4-FFF2-40B4-BE49-F238E27FC236}">
                <a16:creationId xmlns:a16="http://schemas.microsoft.com/office/drawing/2014/main" id="{A15E0E7F-6E21-9FF7-4A92-212FB72C3C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485"/>
    </mc:Choice>
    <mc:Fallback xmlns="">
      <p:transition spd="slow" advTm="66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3595741" y="5514778"/>
            <a:ext cx="4543749" cy="4407437"/>
          </a:xfrm>
          <a:custGeom>
            <a:avLst/>
            <a:gdLst/>
            <a:ahLst/>
            <a:cxnLst/>
            <a:rect l="l" t="t" r="r" b="b"/>
            <a:pathLst>
              <a:path w="4543749" h="4407437">
                <a:moveTo>
                  <a:pt x="0" y="0"/>
                </a:moveTo>
                <a:lnTo>
                  <a:pt x="4543749" y="0"/>
                </a:lnTo>
                <a:lnTo>
                  <a:pt x="4543749" y="4407437"/>
                </a:lnTo>
                <a:lnTo>
                  <a:pt x="0" y="4407437"/>
                </a:lnTo>
                <a:lnTo>
                  <a:pt x="0" y="0"/>
                </a:lnTo>
                <a:close/>
              </a:path>
            </a:pathLst>
          </a:custGeom>
          <a:blipFill>
            <a:blip r:embed="rId5"/>
            <a:stretch>
              <a:fillRect/>
            </a:stretch>
          </a:blipFill>
        </p:spPr>
      </p:sp>
      <p:sp>
        <p:nvSpPr>
          <p:cNvPr id="8" name="TextBox 8"/>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TECHNOLOGY: </a:t>
            </a:r>
          </a:p>
        </p:txBody>
      </p:sp>
      <p:sp>
        <p:nvSpPr>
          <p:cNvPr id="9" name="TextBox 9"/>
          <p:cNvSpPr txBox="1"/>
          <p:nvPr/>
        </p:nvSpPr>
        <p:spPr>
          <a:xfrm>
            <a:off x="720271" y="1599472"/>
            <a:ext cx="16268399" cy="41182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Benefits: independence, reassurance, faster information-sharing, prevention and more responsive support </a:t>
            </a:r>
            <a:r>
              <a:rPr lang="en-US" sz="2517" b="1" i="1" spc="-100">
                <a:solidFill>
                  <a:srgbClr val="46526D"/>
                </a:solidFill>
                <a:latin typeface="Touvlo Bold Italics"/>
                <a:ea typeface="Touvlo Bold Italics"/>
                <a:cs typeface="Touvlo Bold Italics"/>
                <a:sym typeface="Touvlo Bold Italics"/>
              </a:rPr>
              <a:t>(NHS England, 2026; SCIE, 2023)</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Risks: there is the result of digital exclusion, inaccessible interfaces, poor connectivity, privacy concerns, surveillance and reduced face-to-face contact </a:t>
            </a:r>
            <a:r>
              <a:rPr lang="en-US" sz="2517" b="1" i="1" spc="-100">
                <a:solidFill>
                  <a:srgbClr val="46526D"/>
                </a:solidFill>
                <a:latin typeface="Touvlo Bold Italics"/>
                <a:ea typeface="Touvlo Bold Italics"/>
                <a:cs typeface="Touvlo Bold Italics"/>
                <a:sym typeface="Touvlo Bold Italics"/>
              </a:rPr>
              <a:t>(Age UK, 2025; WHO, 2021)</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Consent and capacity must be considered carefully when monitoring technologies which can collect personal or behavioural data </a:t>
            </a:r>
            <a:r>
              <a:rPr lang="en-US" sz="2517" b="1" i="1" spc="-100">
                <a:solidFill>
                  <a:srgbClr val="46526D"/>
                </a:solidFill>
                <a:latin typeface="Touvlo Bold Italics"/>
                <a:ea typeface="Touvlo Bold Italics"/>
                <a:cs typeface="Touvlo Bold Italics"/>
                <a:sym typeface="Touvlo Bold Italics"/>
              </a:rPr>
              <a:t>(SCIE, 2023)</a:t>
            </a:r>
            <a:r>
              <a:rPr lang="en-US" sz="2517" spc="-100">
                <a:solidFill>
                  <a:srgbClr val="46526D"/>
                </a:solidFill>
                <a:latin typeface="Touvlo"/>
                <a:ea typeface="Touvlo"/>
                <a:cs typeface="Touvlo"/>
                <a:sym typeface="Touvlo"/>
              </a:rPr>
              <a:t>. Co-design, training, accessible alternatives and ongoing review are essential and key to avoid widening inequalities </a:t>
            </a:r>
            <a:r>
              <a:rPr lang="en-US" sz="2517" b="1" i="1" spc="-100">
                <a:solidFill>
                  <a:srgbClr val="46526D"/>
                </a:solidFill>
                <a:latin typeface="Touvlo Bold Italics"/>
                <a:ea typeface="Touvlo Bold Italics"/>
                <a:cs typeface="Touvlo Bold Italics"/>
                <a:sym typeface="Touvlo Bold Italics"/>
              </a:rPr>
              <a:t>(WHO, 2021; Age UK, 2025)</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Critical balance: A technically effective system can still be disempowering if the older person does not comprehend it, consent to it, or have a meaningful non-digital alternative.</a:t>
            </a:r>
          </a:p>
        </p:txBody>
      </p:sp>
      <p:sp>
        <p:nvSpPr>
          <p:cNvPr id="10" name="TextBox 10"/>
          <p:cNvSpPr txBox="1"/>
          <p:nvPr/>
        </p:nvSpPr>
        <p:spPr>
          <a:xfrm>
            <a:off x="5368969" y="505969"/>
            <a:ext cx="12607736"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benefits, risks and ethical tensions</a:t>
            </a:r>
          </a:p>
        </p:txBody>
      </p:sp>
      <p:pic>
        <p:nvPicPr>
          <p:cNvPr id="12" name="Audio 11">
            <a:extLst>
              <a:ext uri="{FF2B5EF4-FFF2-40B4-BE49-F238E27FC236}">
                <a16:creationId xmlns:a16="http://schemas.microsoft.com/office/drawing/2014/main" id="{E91A6FBD-FB45-BA23-7D31-DE5978AD22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909"/>
    </mc:Choice>
    <mc:Fallback xmlns="">
      <p:transition spd="slow" advTm="61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2876881" y="5839391"/>
            <a:ext cx="2939336" cy="4199052"/>
          </a:xfrm>
          <a:custGeom>
            <a:avLst/>
            <a:gdLst/>
            <a:ahLst/>
            <a:cxnLst/>
            <a:rect l="l" t="t" r="r" b="b"/>
            <a:pathLst>
              <a:path w="2939336" h="4199052">
                <a:moveTo>
                  <a:pt x="0" y="0"/>
                </a:moveTo>
                <a:lnTo>
                  <a:pt x="2939336" y="0"/>
                </a:lnTo>
                <a:lnTo>
                  <a:pt x="2939336" y="4199052"/>
                </a:lnTo>
                <a:lnTo>
                  <a:pt x="0" y="4199052"/>
                </a:lnTo>
                <a:lnTo>
                  <a:pt x="0" y="0"/>
                </a:lnTo>
                <a:close/>
              </a:path>
            </a:pathLst>
          </a:custGeom>
          <a:blipFill>
            <a:blip r:embed="rId5"/>
            <a:stretch>
              <a:fillRect/>
            </a:stretch>
          </a:blipFill>
        </p:spPr>
      </p:sp>
      <p:sp>
        <p:nvSpPr>
          <p:cNvPr id="8" name="TextBox 8"/>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CASE STUDY 1:</a:t>
            </a:r>
          </a:p>
        </p:txBody>
      </p:sp>
      <p:sp>
        <p:nvSpPr>
          <p:cNvPr id="9" name="TextBox 9"/>
          <p:cNvSpPr txBox="1"/>
          <p:nvPr/>
        </p:nvSpPr>
        <p:spPr>
          <a:xfrm>
            <a:off x="720271" y="1721190"/>
            <a:ext cx="16268399" cy="41182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Mrs A, 82, lives alone with arthritis, mild frailty and two recent falls; she values remaining in her own home. A strengths-based assessment identifies goals: safe mobility, cooking independently and maintaining weekly community contact </a:t>
            </a:r>
            <a:r>
              <a:rPr lang="en-US" sz="2517" b="1" i="1" spc="-100">
                <a:solidFill>
                  <a:srgbClr val="46526D"/>
                </a:solidFill>
                <a:latin typeface="Touvlo Bold Italics"/>
                <a:ea typeface="Touvlo Bold Italics"/>
                <a:cs typeface="Touvlo Bold Italics"/>
                <a:sym typeface="Touvlo Bold Italics"/>
              </a:rPr>
              <a:t>(Care Act 2014)</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Intervention: short-term reablement, falls assessment, medication review, grab rails and an agreed falls sensor—with consent </a:t>
            </a:r>
            <a:r>
              <a:rPr lang="en-US" sz="2517" b="1" i="1" spc="-100">
                <a:solidFill>
                  <a:srgbClr val="46526D"/>
                </a:solidFill>
                <a:latin typeface="Touvlo Bold Italics"/>
                <a:ea typeface="Touvlo Bold Italics"/>
                <a:cs typeface="Touvlo Bold Italics"/>
                <a:sym typeface="Touvlo Bold Italics"/>
              </a:rPr>
              <a:t>(NHS England, 2026)</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Outcome: the plan supports continuity and activity while using Care Act wellbeing and prevention principles </a:t>
            </a:r>
            <a:r>
              <a:rPr lang="en-US" sz="2517" b="1" i="1" spc="-100">
                <a:solidFill>
                  <a:srgbClr val="46526D"/>
                </a:solidFill>
                <a:latin typeface="Touvlo Bold Italics"/>
                <a:ea typeface="Touvlo Bold Italics"/>
                <a:cs typeface="Touvlo Bold Italics"/>
                <a:sym typeface="Touvlo Bold Italics"/>
              </a:rPr>
              <a:t>(Atchley, 1989; Care Act 2014)</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Learning outcome: The technology is not the intervention by itself. Empowerment comes from combining it with rehabilitation, relationships and the person’s own goals.</a:t>
            </a:r>
          </a:p>
        </p:txBody>
      </p:sp>
      <p:sp>
        <p:nvSpPr>
          <p:cNvPr id="10" name="TextBox 10"/>
          <p:cNvSpPr txBox="1"/>
          <p:nvPr/>
        </p:nvSpPr>
        <p:spPr>
          <a:xfrm>
            <a:off x="5278254" y="532996"/>
            <a:ext cx="12607736"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‘Mrs A’ - ageing at home</a:t>
            </a:r>
          </a:p>
        </p:txBody>
      </p:sp>
      <p:pic>
        <p:nvPicPr>
          <p:cNvPr id="12" name="Audio 11">
            <a:extLst>
              <a:ext uri="{FF2B5EF4-FFF2-40B4-BE49-F238E27FC236}">
                <a16:creationId xmlns:a16="http://schemas.microsoft.com/office/drawing/2014/main" id="{1BA38D2B-9CD0-ED94-537F-839CD0235A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021"/>
    </mc:Choice>
    <mc:Fallback xmlns="">
      <p:transition spd="slow" advTm="4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5038184" y="5143500"/>
            <a:ext cx="2631621" cy="7017657"/>
          </a:xfrm>
          <a:custGeom>
            <a:avLst/>
            <a:gdLst/>
            <a:ahLst/>
            <a:cxnLst/>
            <a:rect l="l" t="t" r="r" b="b"/>
            <a:pathLst>
              <a:path w="2631621" h="7017657">
                <a:moveTo>
                  <a:pt x="0" y="0"/>
                </a:moveTo>
                <a:lnTo>
                  <a:pt x="2631622" y="0"/>
                </a:lnTo>
                <a:lnTo>
                  <a:pt x="2631622" y="7017657"/>
                </a:lnTo>
                <a:lnTo>
                  <a:pt x="0" y="7017657"/>
                </a:lnTo>
                <a:lnTo>
                  <a:pt x="0" y="0"/>
                </a:lnTo>
                <a:close/>
              </a:path>
            </a:pathLst>
          </a:custGeom>
          <a:blipFill>
            <a:blip r:embed="rId5"/>
            <a:stretch>
              <a:fillRect/>
            </a:stretch>
          </a:blipFill>
        </p:spPr>
      </p:sp>
      <p:sp>
        <p:nvSpPr>
          <p:cNvPr id="8" name="TextBox 8"/>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CASE STUDY 2:</a:t>
            </a:r>
          </a:p>
        </p:txBody>
      </p:sp>
      <p:sp>
        <p:nvSpPr>
          <p:cNvPr id="9" name="TextBox 9"/>
          <p:cNvSpPr txBox="1"/>
          <p:nvPr/>
        </p:nvSpPr>
        <p:spPr>
          <a:xfrm>
            <a:off x="720271" y="1721190"/>
            <a:ext cx="16268399" cy="34324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Mr B, 87, has moderate dementia and becomes distressed when routines change; his daughter provides important life-history information. A person-centred plan uses familiar music, consistent staff, visual prompts, meaningful activity and family involvement </a:t>
            </a:r>
            <a:r>
              <a:rPr lang="en-US" sz="2517" b="1" i="1" spc="-100">
                <a:solidFill>
                  <a:srgbClr val="46526D"/>
                </a:solidFill>
                <a:latin typeface="Touvlo Bold Italics"/>
                <a:ea typeface="Touvlo Bold Italics"/>
                <a:cs typeface="Touvlo Bold Italics"/>
                <a:sym typeface="Touvlo Bold Italics"/>
              </a:rPr>
              <a:t>(NICE, 2018)</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Staff avoid assuming incapacity: choices are simplified and supported, with best-interest processes used only where required </a:t>
            </a:r>
            <a:r>
              <a:rPr lang="en-US" sz="2517" b="1" i="1" spc="-100">
                <a:solidFill>
                  <a:srgbClr val="46526D"/>
                </a:solidFill>
                <a:latin typeface="Touvlo Bold Italics"/>
                <a:ea typeface="Touvlo Bold Italics"/>
                <a:cs typeface="Touvlo Bold Italics"/>
                <a:sym typeface="Touvlo Bold Italics"/>
              </a:rPr>
              <a:t>(Mental Capacity Act 2005)</a:t>
            </a:r>
            <a:r>
              <a:rPr lang="en-US" sz="2517" spc="-100">
                <a:solidFill>
                  <a:srgbClr val="46526D"/>
                </a:solidFill>
                <a:latin typeface="Touvlo"/>
                <a:ea typeface="Touvlo"/>
                <a:cs typeface="Touvlo"/>
                <a:sym typeface="Touvlo"/>
              </a:rPr>
              <a:t>. This approach links the continuity theory with dignity, equality and dementia-sensitive care </a:t>
            </a:r>
            <a:r>
              <a:rPr lang="en-US" sz="2517" b="1" i="1" spc="-100">
                <a:solidFill>
                  <a:srgbClr val="46526D"/>
                </a:solidFill>
                <a:latin typeface="Touvlo Bold Italics"/>
                <a:ea typeface="Touvlo Bold Italics"/>
                <a:cs typeface="Touvlo Bold Italics"/>
                <a:sym typeface="Touvlo Bold Italics"/>
              </a:rPr>
              <a:t>(Atchley, 1989; NICE, 2018; Equality Act 2010)</a:t>
            </a:r>
            <a:r>
              <a:rPr lang="en-US" sz="2517" spc="-100">
                <a:solidFill>
                  <a:srgbClr val="46526D"/>
                </a:solidFill>
                <a:latin typeface="Touvlo"/>
                <a:ea typeface="Touvlo"/>
                <a:cs typeface="Touvlo"/>
                <a:sym typeface="Touvlo"/>
              </a:rPr>
              <a:t>.</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Learning outcome: Safety and autonomy are not opposites. Skilled care continually result to the balance of proportionate risk with identity, preference and quality of life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a:t>
            </a:r>
          </a:p>
        </p:txBody>
      </p:sp>
      <p:sp>
        <p:nvSpPr>
          <p:cNvPr id="10" name="TextBox 10"/>
          <p:cNvSpPr txBox="1"/>
          <p:nvPr/>
        </p:nvSpPr>
        <p:spPr>
          <a:xfrm>
            <a:off x="5278254" y="532996"/>
            <a:ext cx="12607736" cy="872320"/>
          </a:xfrm>
          <a:prstGeom prst="rect">
            <a:avLst/>
          </a:prstGeom>
        </p:spPr>
        <p:txBody>
          <a:bodyPr lIns="0" tIns="0" rIns="0" bIns="0" rtlCol="0" anchor="t">
            <a:spAutoFit/>
          </a:bodyPr>
          <a:lstStyle/>
          <a:p>
            <a:pPr algn="l">
              <a:lnSpc>
                <a:spcPts val="6551"/>
              </a:lnSpc>
            </a:pPr>
            <a:r>
              <a:rPr lang="en-US" sz="6486" i="1" spc="-317">
                <a:solidFill>
                  <a:srgbClr val="46526D"/>
                </a:solidFill>
                <a:latin typeface="Touvlo Italics"/>
                <a:ea typeface="Touvlo Italics"/>
                <a:cs typeface="Touvlo Italics"/>
                <a:sym typeface="Touvlo Italics"/>
              </a:rPr>
              <a:t>‘Mr B’ - dementia in residential care</a:t>
            </a:r>
          </a:p>
        </p:txBody>
      </p:sp>
      <p:pic>
        <p:nvPicPr>
          <p:cNvPr id="12" name="Audio 11">
            <a:extLst>
              <a:ext uri="{FF2B5EF4-FFF2-40B4-BE49-F238E27FC236}">
                <a16:creationId xmlns:a16="http://schemas.microsoft.com/office/drawing/2014/main" id="{96D86798-0F0C-CA8B-44E6-6586A60825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888"/>
    </mc:Choice>
    <mc:Fallback xmlns="">
      <p:transition spd="slow" advTm="53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13677763" y="6331089"/>
            <a:ext cx="4105218" cy="3715223"/>
          </a:xfrm>
          <a:custGeom>
            <a:avLst/>
            <a:gdLst/>
            <a:ahLst/>
            <a:cxnLst/>
            <a:rect l="l" t="t" r="r" b="b"/>
            <a:pathLst>
              <a:path w="4105218" h="3715223">
                <a:moveTo>
                  <a:pt x="0" y="0"/>
                </a:moveTo>
                <a:lnTo>
                  <a:pt x="4105218" y="0"/>
                </a:lnTo>
                <a:lnTo>
                  <a:pt x="4105218" y="3715223"/>
                </a:lnTo>
                <a:lnTo>
                  <a:pt x="0" y="371522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Freeform 8"/>
          <p:cNvSpPr/>
          <p:nvPr/>
        </p:nvSpPr>
        <p:spPr>
          <a:xfrm>
            <a:off x="11085094" y="7749453"/>
            <a:ext cx="2305070" cy="2178291"/>
          </a:xfrm>
          <a:custGeom>
            <a:avLst/>
            <a:gdLst/>
            <a:ahLst/>
            <a:cxnLst/>
            <a:rect l="l" t="t" r="r" b="b"/>
            <a:pathLst>
              <a:path w="2305070" h="2178291">
                <a:moveTo>
                  <a:pt x="0" y="0"/>
                </a:moveTo>
                <a:lnTo>
                  <a:pt x="2305070" y="0"/>
                </a:lnTo>
                <a:lnTo>
                  <a:pt x="2305070" y="2178291"/>
                </a:lnTo>
                <a:lnTo>
                  <a:pt x="0" y="2178291"/>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TextBox 9"/>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RECOMMENDATIONS FOR IMPROVEMENT</a:t>
            </a:r>
          </a:p>
        </p:txBody>
      </p:sp>
      <p:sp>
        <p:nvSpPr>
          <p:cNvPr id="10" name="TextBox 10"/>
          <p:cNvSpPr txBox="1"/>
          <p:nvPr/>
        </p:nvSpPr>
        <p:spPr>
          <a:xfrm>
            <a:off x="720271" y="1721190"/>
            <a:ext cx="16268399" cy="4461102"/>
          </a:xfrm>
          <a:prstGeom prst="rect">
            <a:avLst/>
          </a:prstGeom>
        </p:spPr>
        <p:txBody>
          <a:bodyPr lIns="0" tIns="0" rIns="0" bIns="0" rtlCol="0" anchor="t">
            <a:spAutoFit/>
          </a:bodyPr>
          <a:lstStyle/>
          <a:p>
            <a:pPr marL="543602" lvl="1" indent="-271801" algn="l">
              <a:lnSpc>
                <a:spcPts val="2769"/>
              </a:lnSpc>
              <a:buFont typeface="Arial"/>
              <a:buChar char="•"/>
            </a:pPr>
            <a:r>
              <a:rPr lang="en-US" sz="2517" spc="-100">
                <a:solidFill>
                  <a:srgbClr val="46526D"/>
                </a:solidFill>
                <a:latin typeface="Touvlo"/>
                <a:ea typeface="Touvlo"/>
                <a:cs typeface="Touvlo"/>
                <a:sym typeface="Touvlo"/>
              </a:rPr>
              <a:t>Moreover, Investing in stable, skilled social-care teams and career development will enhance continuity and quality </a:t>
            </a:r>
            <a:r>
              <a:rPr lang="en-US" sz="2517" b="1" i="1" spc="-100">
                <a:solidFill>
                  <a:srgbClr val="46526D"/>
                </a:solidFill>
                <a:latin typeface="Touvlo Bold Italics"/>
                <a:ea typeface="Touvlo Bold Italics"/>
                <a:cs typeface="Touvlo Bold Italics"/>
                <a:sym typeface="Touvlo Bold Italics"/>
              </a:rPr>
              <a:t>(Skills for Care, 2025)</a:t>
            </a:r>
            <a:r>
              <a:rPr lang="en-US" sz="2517" spc="-100">
                <a:solidFill>
                  <a:srgbClr val="46526D"/>
                </a:solidFill>
                <a:latin typeface="Touvlo"/>
                <a:ea typeface="Touvlo"/>
                <a:cs typeface="Touvlo"/>
                <a:sym typeface="Touvlo"/>
              </a:rPr>
              <a:t>. To begin, we would expand prevention, reablement and even multidisciplinary community services. This is so that support can begin before crisis or hospital admission </a:t>
            </a:r>
            <a:r>
              <a:rPr lang="en-US" sz="2517" b="1" i="1" spc="-100">
                <a:solidFill>
                  <a:srgbClr val="46526D"/>
                </a:solidFill>
                <a:latin typeface="Touvlo Bold Italics"/>
                <a:ea typeface="Touvlo Bold Italics"/>
                <a:cs typeface="Touvlo Bold Italics"/>
                <a:sym typeface="Touvlo Bold Italics"/>
              </a:rPr>
              <a:t>(CQC, 2025a)</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Make digital care inclusive through co-design with older people, provide training, accessibility support and non-digital routes </a:t>
            </a:r>
            <a:r>
              <a:rPr lang="en-US" sz="2517" b="1" i="1" spc="-100">
                <a:solidFill>
                  <a:srgbClr val="46526D"/>
                </a:solidFill>
                <a:latin typeface="Touvlo Bold Italics"/>
                <a:ea typeface="Touvlo Bold Italics"/>
                <a:cs typeface="Touvlo Bold Italics"/>
                <a:sym typeface="Touvlo Bold Italics"/>
              </a:rPr>
              <a:t>(WHO, 2020; NHS England, 2026)</a:t>
            </a:r>
            <a:r>
              <a:rPr lang="en-US" sz="2517" spc="-100">
                <a:solidFill>
                  <a:srgbClr val="46526D"/>
                </a:solidFill>
                <a:latin typeface="Touvlo"/>
                <a:ea typeface="Touvlo"/>
                <a:cs typeface="Touvlo"/>
                <a:sym typeface="Touvlo"/>
              </a:rPr>
              <a:t>. Measure outcomes that matter to older people independence, relationships, dignity and quality of life not activity alone </a:t>
            </a:r>
            <a:r>
              <a:rPr lang="en-US" sz="2517" b="1" i="1" spc="-100">
                <a:solidFill>
                  <a:srgbClr val="46526D"/>
                </a:solidFill>
                <a:latin typeface="Touvlo Bold Italics"/>
                <a:ea typeface="Touvlo Bold Italics"/>
                <a:cs typeface="Touvlo Bold Italics"/>
                <a:sym typeface="Touvlo Bold Italics"/>
              </a:rPr>
              <a:t>(WHO, 2020)</a:t>
            </a:r>
            <a:r>
              <a:rPr lang="en-US" sz="2517" spc="-100">
                <a:solidFill>
                  <a:srgbClr val="46526D"/>
                </a:solidFill>
                <a:latin typeface="Touvlo"/>
                <a:ea typeface="Touvlo"/>
                <a:cs typeface="Touvlo"/>
                <a:sym typeface="Touvlo"/>
              </a:rPr>
              <a:t>. Strengthen integration across NHS, social care, housing and voluntary services, with carers included as partners </a:t>
            </a:r>
            <a:r>
              <a:rPr lang="en-US" sz="2517" b="1" i="1" spc="-100">
                <a:solidFill>
                  <a:srgbClr val="46526D"/>
                </a:solidFill>
                <a:latin typeface="Touvlo Bold Italics"/>
                <a:ea typeface="Touvlo Bold Italics"/>
                <a:cs typeface="Touvlo Bold Italics"/>
                <a:sym typeface="Touvlo Bold Italics"/>
              </a:rPr>
              <a:t>(NHS England, 2026)</a:t>
            </a:r>
            <a:r>
              <a:rPr lang="en-US" sz="2517" spc="-100">
                <a:solidFill>
                  <a:srgbClr val="46526D"/>
                </a:solidFill>
                <a:latin typeface="Touvlo"/>
                <a:ea typeface="Touvlo"/>
                <a:cs typeface="Touvlo"/>
                <a:sym typeface="Touvlo"/>
              </a:rPr>
              <a:t>. </a:t>
            </a:r>
          </a:p>
          <a:p>
            <a:pPr algn="l">
              <a:lnSpc>
                <a:spcPts val="2769"/>
              </a:lnSpc>
            </a:pPr>
            <a:endParaRPr lang="en-US" sz="2517" spc="-100">
              <a:solidFill>
                <a:srgbClr val="46526D"/>
              </a:solidFill>
              <a:latin typeface="Touvlo"/>
              <a:ea typeface="Touvlo"/>
              <a:cs typeface="Touvlo"/>
              <a:sym typeface="Touvlo"/>
            </a:endParaRPr>
          </a:p>
          <a:p>
            <a:pPr marL="543602" lvl="1" indent="-271801" algn="l">
              <a:lnSpc>
                <a:spcPts val="2769"/>
              </a:lnSpc>
              <a:buFont typeface="Arial"/>
              <a:buChar char="•"/>
            </a:pPr>
            <a:r>
              <a:rPr lang="en-US" sz="2517" spc="-100">
                <a:solidFill>
                  <a:srgbClr val="46526D"/>
                </a:solidFill>
                <a:latin typeface="Touvlo"/>
                <a:ea typeface="Touvlo"/>
                <a:cs typeface="Touvlo"/>
                <a:sym typeface="Touvlo"/>
              </a:rPr>
              <a:t>Implementation challenge: Funding, workforce capacity and uneven local provision may limit change; therefore improvement requires both service redesign and sustained system-level investment </a:t>
            </a:r>
            <a:r>
              <a:rPr lang="en-US" sz="2517" b="1" i="1" spc="-100">
                <a:solidFill>
                  <a:srgbClr val="46526D"/>
                </a:solidFill>
                <a:latin typeface="Touvlo Bold Italics"/>
                <a:ea typeface="Touvlo Bold Italics"/>
                <a:cs typeface="Touvlo Bold Italics"/>
                <a:sym typeface="Touvlo Bold Italics"/>
              </a:rPr>
              <a:t>(CQC, 2025a; Skills for Care, 2025)</a:t>
            </a:r>
            <a:r>
              <a:rPr lang="en-US" sz="2517" spc="-100">
                <a:solidFill>
                  <a:srgbClr val="46526D"/>
                </a:solidFill>
                <a:latin typeface="Touvlo"/>
                <a:ea typeface="Touvlo"/>
                <a:cs typeface="Touvlo"/>
                <a:sym typeface="Touvlo"/>
              </a:rPr>
              <a:t>.</a:t>
            </a:r>
          </a:p>
        </p:txBody>
      </p:sp>
      <p:pic>
        <p:nvPicPr>
          <p:cNvPr id="12" name="Audio 11">
            <a:extLst>
              <a:ext uri="{FF2B5EF4-FFF2-40B4-BE49-F238E27FC236}">
                <a16:creationId xmlns:a16="http://schemas.microsoft.com/office/drawing/2014/main" id="{22F0A23F-B30B-163B-D8AB-ECCFA0628A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906"/>
    </mc:Choice>
    <mc:Fallback xmlns="">
      <p:transition spd="slow" advTm="52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Freeform 5"/>
          <p:cNvSpPr/>
          <p:nvPr/>
        </p:nvSpPr>
        <p:spPr>
          <a:xfrm>
            <a:off x="199206" y="1171549"/>
            <a:ext cx="521065" cy="521065"/>
          </a:xfrm>
          <a:custGeom>
            <a:avLst/>
            <a:gdLst/>
            <a:ahLst/>
            <a:cxnLst/>
            <a:rect l="l" t="t" r="r" b="b"/>
            <a:pathLst>
              <a:path w="521065" h="521065">
                <a:moveTo>
                  <a:pt x="0" y="0"/>
                </a:moveTo>
                <a:lnTo>
                  <a:pt x="521065" y="0"/>
                </a:lnTo>
                <a:lnTo>
                  <a:pt x="521065" y="521066"/>
                </a:lnTo>
                <a:lnTo>
                  <a:pt x="0" y="52106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6" name="Freeform 6"/>
          <p:cNvSpPr/>
          <p:nvPr/>
        </p:nvSpPr>
        <p:spPr>
          <a:xfrm>
            <a:off x="15948738" y="5062448"/>
            <a:ext cx="521065" cy="521065"/>
          </a:xfrm>
          <a:custGeom>
            <a:avLst/>
            <a:gdLst/>
            <a:ahLst/>
            <a:cxnLst/>
            <a:rect l="l" t="t" r="r" b="b"/>
            <a:pathLst>
              <a:path w="521065" h="521065">
                <a:moveTo>
                  <a:pt x="0" y="0"/>
                </a:moveTo>
                <a:lnTo>
                  <a:pt x="521065" y="0"/>
                </a:lnTo>
                <a:lnTo>
                  <a:pt x="521065" y="521065"/>
                </a:lnTo>
                <a:lnTo>
                  <a:pt x="0" y="52106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8854471" y="4759304"/>
            <a:ext cx="9177619" cy="5231243"/>
          </a:xfrm>
          <a:custGeom>
            <a:avLst/>
            <a:gdLst/>
            <a:ahLst/>
            <a:cxnLst/>
            <a:rect l="l" t="t" r="r" b="b"/>
            <a:pathLst>
              <a:path w="9177619" h="5231243">
                <a:moveTo>
                  <a:pt x="0" y="0"/>
                </a:moveTo>
                <a:lnTo>
                  <a:pt x="9177619" y="0"/>
                </a:lnTo>
                <a:lnTo>
                  <a:pt x="9177619" y="5231243"/>
                </a:lnTo>
                <a:lnTo>
                  <a:pt x="0" y="5231243"/>
                </a:lnTo>
                <a:lnTo>
                  <a:pt x="0" y="0"/>
                </a:lnTo>
                <a:close/>
              </a:path>
            </a:pathLst>
          </a:custGeom>
          <a:blipFill>
            <a:blip r:embed="rId5"/>
            <a:stretch>
              <a:fillRect/>
            </a:stretch>
          </a:blipFill>
        </p:spPr>
      </p:sp>
      <p:sp>
        <p:nvSpPr>
          <p:cNvPr id="8" name="TextBox 8"/>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CONCLUSION</a:t>
            </a:r>
          </a:p>
        </p:txBody>
      </p:sp>
      <p:sp>
        <p:nvSpPr>
          <p:cNvPr id="9" name="TextBox 9"/>
          <p:cNvSpPr txBox="1"/>
          <p:nvPr/>
        </p:nvSpPr>
        <p:spPr>
          <a:xfrm>
            <a:off x="720271" y="1721190"/>
            <a:ext cx="16268399" cy="3590727"/>
          </a:xfrm>
          <a:prstGeom prst="rect">
            <a:avLst/>
          </a:prstGeom>
        </p:spPr>
        <p:txBody>
          <a:bodyPr lIns="0" tIns="0" rIns="0" bIns="0" rtlCol="0" anchor="t">
            <a:spAutoFit/>
          </a:bodyPr>
          <a:lstStyle/>
          <a:p>
            <a:pPr algn="l">
              <a:lnSpc>
                <a:spcPts val="2769"/>
              </a:lnSpc>
            </a:pPr>
            <a:r>
              <a:rPr lang="en-US" sz="2517" spc="-100" dirty="0">
                <a:solidFill>
                  <a:srgbClr val="46526D"/>
                </a:solidFill>
                <a:latin typeface="Touvlo"/>
                <a:ea typeface="Touvlo"/>
                <a:cs typeface="Touvlo"/>
                <a:sym typeface="Touvlo"/>
              </a:rPr>
              <a:t>Population ageing requires care that responds to complexity without defining older people by dependency </a:t>
            </a:r>
            <a:r>
              <a:rPr lang="en-US" sz="2517" b="1" i="1" spc="-100" dirty="0">
                <a:solidFill>
                  <a:srgbClr val="46526D"/>
                </a:solidFill>
                <a:latin typeface="Touvlo Bold Italics"/>
                <a:ea typeface="Touvlo Bold Italics"/>
                <a:cs typeface="Touvlo Bold Italics"/>
                <a:sym typeface="Touvlo Bold Italics"/>
              </a:rPr>
              <a:t>(WHO, 2020)</a:t>
            </a:r>
            <a:r>
              <a:rPr lang="en-US" sz="2517" spc="-100" dirty="0">
                <a:solidFill>
                  <a:srgbClr val="46526D"/>
                </a:solidFill>
                <a:latin typeface="Touvlo"/>
                <a:ea typeface="Touvlo"/>
                <a:cs typeface="Touvlo"/>
                <a:sym typeface="Touvlo"/>
              </a:rPr>
              <a:t>. Theories of ageing help explain why identity, participation and continuity matter, but must be applied flexibly </a:t>
            </a:r>
            <a:r>
              <a:rPr lang="en-US" sz="2517" b="1" i="1" spc="-100" dirty="0">
                <a:solidFill>
                  <a:srgbClr val="46526D"/>
                </a:solidFill>
                <a:latin typeface="Touvlo Bold Italics"/>
                <a:ea typeface="Touvlo Bold Italics"/>
                <a:cs typeface="Touvlo Bold Italics"/>
                <a:sym typeface="Touvlo Bold Italics"/>
              </a:rPr>
              <a:t>(Havighurst, 1961; Atchley, 1989)</a:t>
            </a:r>
            <a:r>
              <a:rPr lang="en-US" sz="2517" spc="-100" dirty="0">
                <a:solidFill>
                  <a:srgbClr val="46526D"/>
                </a:solidFill>
                <a:latin typeface="Touvlo"/>
                <a:ea typeface="Touvlo"/>
                <a:cs typeface="Touvlo"/>
                <a:sym typeface="Touvlo"/>
              </a:rPr>
              <a:t>. UK law and policy support wellbeing, equality and person-</a:t>
            </a:r>
            <a:r>
              <a:rPr lang="en-US" sz="2517" spc="-100" dirty="0" err="1">
                <a:solidFill>
                  <a:srgbClr val="46526D"/>
                </a:solidFill>
                <a:latin typeface="Touvlo"/>
                <a:ea typeface="Touvlo"/>
                <a:cs typeface="Touvlo"/>
                <a:sym typeface="Touvlo"/>
              </a:rPr>
              <a:t>centred</a:t>
            </a:r>
            <a:r>
              <a:rPr lang="en-US" sz="2517" spc="-100" dirty="0">
                <a:solidFill>
                  <a:srgbClr val="46526D"/>
                </a:solidFill>
                <a:latin typeface="Touvlo"/>
                <a:ea typeface="Touvlo"/>
                <a:cs typeface="Touvlo"/>
                <a:sym typeface="Touvlo"/>
              </a:rPr>
              <a:t> care; implementation gaps remain important </a:t>
            </a:r>
            <a:r>
              <a:rPr lang="en-US" sz="2517" b="1" i="1" spc="-100" dirty="0">
                <a:solidFill>
                  <a:srgbClr val="46526D"/>
                </a:solidFill>
                <a:latin typeface="Touvlo Bold Italics"/>
                <a:ea typeface="Touvlo Bold Italics"/>
                <a:cs typeface="Touvlo Bold Italics"/>
                <a:sym typeface="Touvlo Bold Italics"/>
              </a:rPr>
              <a:t>(Care Act 2014; CQC, 2025a)</a:t>
            </a:r>
            <a:r>
              <a:rPr lang="en-US" sz="2517" spc="-100" dirty="0">
                <a:solidFill>
                  <a:srgbClr val="46526D"/>
                </a:solidFill>
                <a:latin typeface="Touvlo"/>
                <a:ea typeface="Touvlo"/>
                <a:cs typeface="Touvlo"/>
                <a:sym typeface="Touvlo"/>
              </a:rPr>
              <a:t>. Technology can strengthen independence when it is ethical, accessible and combined with human support </a:t>
            </a:r>
            <a:r>
              <a:rPr lang="en-US" sz="2517" b="1" i="1" spc="-100" dirty="0">
                <a:solidFill>
                  <a:srgbClr val="46526D"/>
                </a:solidFill>
                <a:latin typeface="Touvlo Bold Italics"/>
                <a:ea typeface="Touvlo Bold Italics"/>
                <a:cs typeface="Touvlo Bold Italics"/>
                <a:sym typeface="Touvlo Bold Italics"/>
              </a:rPr>
              <a:t>(NHS England, 2026)</a:t>
            </a:r>
            <a:r>
              <a:rPr lang="en-US" sz="2517" spc="-100" dirty="0">
                <a:solidFill>
                  <a:srgbClr val="46526D"/>
                </a:solidFill>
                <a:latin typeface="Touvlo"/>
                <a:ea typeface="Touvlo"/>
                <a:cs typeface="Touvlo"/>
                <a:sym typeface="Touvlo"/>
              </a:rPr>
              <a:t>. The strongest model is preventive, integrated and genuinely shaped by what matters to the older person </a:t>
            </a:r>
            <a:r>
              <a:rPr lang="en-US" sz="2517" b="1" i="1" spc="-100" dirty="0">
                <a:solidFill>
                  <a:srgbClr val="46526D"/>
                </a:solidFill>
                <a:latin typeface="Touvlo Bold Italics"/>
                <a:ea typeface="Touvlo Bold Italics"/>
                <a:cs typeface="Touvlo Bold Italics"/>
                <a:sym typeface="Touvlo Bold Italics"/>
              </a:rPr>
              <a:t>(WHO, 2020)</a:t>
            </a:r>
            <a:r>
              <a:rPr lang="en-US" sz="2517" spc="-100" dirty="0">
                <a:solidFill>
                  <a:srgbClr val="46526D"/>
                </a:solidFill>
                <a:latin typeface="Touvlo"/>
                <a:ea typeface="Touvlo"/>
                <a:cs typeface="Touvlo"/>
                <a:sym typeface="Touvlo"/>
              </a:rPr>
              <a:t>.</a:t>
            </a:r>
          </a:p>
          <a:p>
            <a:pPr algn="l">
              <a:lnSpc>
                <a:spcPts val="2769"/>
              </a:lnSpc>
            </a:pPr>
            <a:endParaRPr lang="en-US" sz="2517" spc="-100" dirty="0">
              <a:solidFill>
                <a:srgbClr val="46526D"/>
              </a:solidFill>
              <a:latin typeface="Touvlo"/>
              <a:ea typeface="Touvlo"/>
              <a:cs typeface="Touvlo"/>
              <a:sym typeface="Touvlo"/>
            </a:endParaRPr>
          </a:p>
          <a:p>
            <a:pPr algn="l">
              <a:lnSpc>
                <a:spcPts val="2769"/>
              </a:lnSpc>
            </a:pPr>
            <a:r>
              <a:rPr lang="en-US" sz="2517" spc="-100">
                <a:solidFill>
                  <a:srgbClr val="46526D"/>
                </a:solidFill>
                <a:latin typeface="Touvlo"/>
                <a:ea typeface="Touvlo"/>
                <a:cs typeface="Touvlo"/>
                <a:sym typeface="Touvlo"/>
              </a:rPr>
              <a:t>Learning Outcomes: Overall, empowerment means enabling older people to retain voice, rights, relationships and meaningful control as their needs change as a whole.</a:t>
            </a:r>
          </a:p>
        </p:txBody>
      </p:sp>
      <p:pic>
        <p:nvPicPr>
          <p:cNvPr id="11" name="Audio 10">
            <a:extLst>
              <a:ext uri="{FF2B5EF4-FFF2-40B4-BE49-F238E27FC236}">
                <a16:creationId xmlns:a16="http://schemas.microsoft.com/office/drawing/2014/main" id="{9118BD35-3847-C959-686B-F0BFFDE849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322800" y="93218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8618"/>
    </mc:Choice>
    <mc:Fallback xmlns="">
      <p:transition spd="slow" advTm="88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TextBox 5"/>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REFERENCES: (1/2)</a:t>
            </a:r>
          </a:p>
        </p:txBody>
      </p:sp>
      <p:sp>
        <p:nvSpPr>
          <p:cNvPr id="6" name="TextBox 6"/>
          <p:cNvSpPr txBox="1"/>
          <p:nvPr/>
        </p:nvSpPr>
        <p:spPr>
          <a:xfrm>
            <a:off x="720271" y="2584554"/>
            <a:ext cx="16636091" cy="4333630"/>
          </a:xfrm>
          <a:prstGeom prst="rect">
            <a:avLst/>
          </a:prstGeom>
        </p:spPr>
        <p:txBody>
          <a:bodyPr lIns="0" tIns="0" rIns="0" bIns="0" rtlCol="0" anchor="t">
            <a:spAutoFit/>
          </a:bodyPr>
          <a:lstStyle/>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Kirkwood, T.B.L. (2005) ‘Understanding the odd science of aging’, Cell, 120(4), pp. 437–447.</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Marmot, M. et al. (2020) Health equity in England: The Marmot Review 10 years on. London: Institute of Health Equity.</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National Institute for Health and Care Excellence (2018) Dementia: assessment, management and support for people living with dementia and their carers (NG97). London: NICE.</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NHS England (2026) Personalised care and digital support. London: NHS England.</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Office for National Statistics (2025) Estimates of the very old, including centenarians, UK: 2002 to 2024. Newport: Office for National Statistics.</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Skills for Care (2025) The state of the adult social care sector and workforce in England, 2025. Leeds: Skills for Care.</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Social Care Institute for Excellence (2023) Technology and digital care: supporting people who use services. London: Social Care Institute for Excellence.</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The King’s Fund (2025) Key facts and figures about adult social care. Available at: https://www.kingsfund.org.uk/insight-and-analysis/data-and-charts/key-facts-figures-adult-social-care (Accessed: 2 October 2026)</a:t>
            </a:r>
          </a:p>
          <a:p>
            <a:pPr algn="l">
              <a:lnSpc>
                <a:spcPts val="1765"/>
              </a:lnSpc>
              <a:spcBef>
                <a:spcPct val="0"/>
              </a:spcBef>
            </a:pPr>
            <a:r>
              <a:rPr lang="en-US" sz="1748" spc="-183">
                <a:solidFill>
                  <a:srgbClr val="46526D"/>
                </a:solidFill>
                <a:latin typeface="Open Sans"/>
                <a:ea typeface="Open Sans"/>
                <a:cs typeface="Open Sans"/>
                <a:sym typeface="Open Sans"/>
              </a:rPr>
              <a:t>.</a:t>
            </a: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World Health Organization (2020) Decade of healthy ageing: baseline report. Geneva: World Health Organization.</a:t>
            </a:r>
          </a:p>
          <a:p>
            <a:pPr algn="l">
              <a:lnSpc>
                <a:spcPts val="1765"/>
              </a:lnSpc>
              <a:spcBef>
                <a:spcPct val="0"/>
              </a:spcBef>
            </a:pPr>
            <a:endParaRPr lang="en-US" sz="1748" spc="-183">
              <a:solidFill>
                <a:srgbClr val="46526D"/>
              </a:solidFill>
              <a:latin typeface="Open Sans"/>
              <a:ea typeface="Open Sans"/>
              <a:cs typeface="Open Sans"/>
              <a:sym typeface="Open Sans"/>
            </a:endParaRPr>
          </a:p>
          <a:p>
            <a:pPr marL="377477" lvl="1" indent="-188738" algn="l">
              <a:lnSpc>
                <a:spcPts val="1765"/>
              </a:lnSpc>
              <a:spcBef>
                <a:spcPct val="0"/>
              </a:spcBef>
              <a:buFont typeface="Arial"/>
              <a:buChar char="•"/>
            </a:pPr>
            <a:r>
              <a:rPr lang="en-US" sz="1748" spc="-183">
                <a:solidFill>
                  <a:srgbClr val="46526D"/>
                </a:solidFill>
                <a:latin typeface="Open Sans"/>
                <a:ea typeface="Open Sans"/>
                <a:cs typeface="Open Sans"/>
                <a:sym typeface="Open Sans"/>
              </a:rPr>
              <a:t>World Health Organization (2021) Global strategy on digital health 2020–2025. Geneva: World Health Organization.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9F5"/>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15556898" y="309"/>
            <a:ext cx="2863545" cy="2863545"/>
            <a:chOff x="0" y="0"/>
            <a:chExt cx="558800" cy="558800"/>
          </a:xfrm>
        </p:grpSpPr>
        <p:sp>
          <p:nvSpPr>
            <p:cNvPr id="3" name="Freeform 3"/>
            <p:cNvSpPr/>
            <p:nvPr/>
          </p:nvSpPr>
          <p:spPr>
            <a:xfrm>
              <a:off x="0" y="0"/>
              <a:ext cx="558800" cy="558800"/>
            </a:xfrm>
            <a:custGeom>
              <a:avLst/>
              <a:gdLst/>
              <a:ahLst/>
              <a:cxnLst/>
              <a:rect l="l" t="t" r="r" b="b"/>
              <a:pathLst>
                <a:path w="558800" h="558800">
                  <a:moveTo>
                    <a:pt x="0" y="558800"/>
                  </a:moveTo>
                  <a:cubicBezTo>
                    <a:pt x="0" y="411634"/>
                    <a:pt x="59606" y="267731"/>
                    <a:pt x="163669" y="163669"/>
                  </a:cubicBezTo>
                  <a:cubicBezTo>
                    <a:pt x="267731" y="59606"/>
                    <a:pt x="411634" y="0"/>
                    <a:pt x="558800" y="0"/>
                  </a:cubicBezTo>
                  <a:lnTo>
                    <a:pt x="558800" y="285081"/>
                  </a:lnTo>
                  <a:cubicBezTo>
                    <a:pt x="486712" y="285081"/>
                    <a:pt x="416225" y="314278"/>
                    <a:pt x="365251" y="365251"/>
                  </a:cubicBezTo>
                  <a:cubicBezTo>
                    <a:pt x="314278" y="416225"/>
                    <a:pt x="285081" y="486712"/>
                    <a:pt x="285081" y="558800"/>
                  </a:cubicBezTo>
                  <a:lnTo>
                    <a:pt x="0" y="558800"/>
                  </a:lnTo>
                  <a:close/>
                </a:path>
              </a:pathLst>
            </a:custGeom>
            <a:solidFill>
              <a:srgbClr val="F7E8DC"/>
            </a:solidFill>
            <a:ln cap="sq">
              <a:noFill/>
              <a:prstDash val="solid"/>
              <a:miter/>
            </a:ln>
          </p:spPr>
        </p:sp>
        <p:sp>
          <p:nvSpPr>
            <p:cNvPr id="4" name="TextBox 4"/>
            <p:cNvSpPr txBox="1"/>
            <p:nvPr/>
          </p:nvSpPr>
          <p:spPr>
            <a:xfrm>
              <a:off x="127000" y="193675"/>
              <a:ext cx="304800" cy="238125"/>
            </a:xfrm>
            <a:prstGeom prst="rect">
              <a:avLst/>
            </a:prstGeom>
          </p:spPr>
          <p:txBody>
            <a:bodyPr lIns="50800" tIns="50800" rIns="50800" bIns="50800" rtlCol="0" anchor="ctr"/>
            <a:lstStyle/>
            <a:p>
              <a:pPr marL="0" lvl="0" indent="0" algn="ctr">
                <a:lnSpc>
                  <a:spcPts val="1547"/>
                </a:lnSpc>
                <a:spcBef>
                  <a:spcPct val="0"/>
                </a:spcBef>
              </a:pPr>
              <a:endParaRPr/>
            </a:p>
          </p:txBody>
        </p:sp>
      </p:grpSp>
      <p:sp>
        <p:nvSpPr>
          <p:cNvPr id="5" name="TextBox 5"/>
          <p:cNvSpPr txBox="1"/>
          <p:nvPr/>
        </p:nvSpPr>
        <p:spPr>
          <a:xfrm>
            <a:off x="720271" y="605870"/>
            <a:ext cx="16949534" cy="707523"/>
          </a:xfrm>
          <a:prstGeom prst="rect">
            <a:avLst/>
          </a:prstGeom>
        </p:spPr>
        <p:txBody>
          <a:bodyPr lIns="0" tIns="0" rIns="0" bIns="0" rtlCol="0" anchor="t">
            <a:spAutoFit/>
          </a:bodyPr>
          <a:lstStyle/>
          <a:p>
            <a:pPr algn="l">
              <a:lnSpc>
                <a:spcPts val="5334"/>
              </a:lnSpc>
            </a:pPr>
            <a:r>
              <a:rPr lang="en-US" sz="5281" b="1" spc="-554">
                <a:solidFill>
                  <a:srgbClr val="46526D"/>
                </a:solidFill>
                <a:latin typeface="Touvlo Bold"/>
                <a:ea typeface="Touvlo Bold"/>
                <a:cs typeface="Touvlo Bold"/>
                <a:sym typeface="Touvlo Bold"/>
              </a:rPr>
              <a:t>REFERENCES: (2/2)</a:t>
            </a:r>
          </a:p>
        </p:txBody>
      </p:sp>
      <p:sp>
        <p:nvSpPr>
          <p:cNvPr id="6" name="TextBox 6"/>
          <p:cNvSpPr txBox="1"/>
          <p:nvPr/>
        </p:nvSpPr>
        <p:spPr>
          <a:xfrm>
            <a:off x="720271" y="2424758"/>
            <a:ext cx="16106774" cy="4410856"/>
          </a:xfrm>
          <a:prstGeom prst="rect">
            <a:avLst/>
          </a:prstGeom>
        </p:spPr>
        <p:txBody>
          <a:bodyPr lIns="0" tIns="0" rIns="0" bIns="0" rtlCol="0" anchor="t">
            <a:spAutoFit/>
          </a:bodyPr>
          <a:lstStyle/>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Age UK (2025) The state of health and care of older people in England 2025. London: Age UK.</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Atchley, R.C. (1989) ‘A continuity theory of normal aging’, The Gerontologist, 29(2), pp. 183–190.</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Care Act 2014, c. 23. London: The Stationery Office.</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Care Quality Commission (2025a) The state of health care and adult social care in England 2024/25. Newcastle upon Tyne: Care Quality Commission.</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Care Quality Commission (2025b) Adult social care: State of Care 2024/25. Newcastle upon Tyne: Care Quality Commission.</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Cumming, E. and Henry, W.E. (1961) Growing old: The process of disengagement. New York: Basic Books.</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Department of Health and Social Care (2025) Adult social care workforce survey: April 2025. London: Department of Health and Social Care.</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Equality Act 2010, c. 15. London: The Stationery Office.</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Havighurst, R.J. (1961) ‘Successful aging’, The Gerontologist, 1(1), pp. 8–13.</a:t>
            </a:r>
          </a:p>
          <a:p>
            <a:pPr algn="l">
              <a:lnSpc>
                <a:spcPts val="1717"/>
              </a:lnSpc>
            </a:pPr>
            <a:endParaRPr lang="en-US" sz="1561" spc="-62">
              <a:solidFill>
                <a:srgbClr val="000000"/>
              </a:solidFill>
              <a:latin typeface="Open Sans"/>
              <a:ea typeface="Open Sans"/>
              <a:cs typeface="Open Sans"/>
              <a:sym typeface="Open Sans"/>
            </a:endParaRPr>
          </a:p>
          <a:p>
            <a:pPr marL="337123" lvl="1" indent="-168561" algn="l">
              <a:lnSpc>
                <a:spcPts val="1717"/>
              </a:lnSpc>
              <a:buFont typeface="Arial"/>
              <a:buChar char="•"/>
            </a:pPr>
            <a:r>
              <a:rPr lang="en-US" sz="1561" spc="-62">
                <a:solidFill>
                  <a:srgbClr val="000000"/>
                </a:solidFill>
                <a:latin typeface="Open Sans"/>
                <a:ea typeface="Open Sans"/>
                <a:cs typeface="Open Sans"/>
                <a:sym typeface="Open Sans"/>
              </a:rPr>
              <a:t>Human Rights Act 1998, c. 42. London: The Stationery Office.</a:t>
            </a:r>
          </a:p>
          <a:p>
            <a:pPr algn="l">
              <a:lnSpc>
                <a:spcPts val="1717"/>
              </a:lnSpc>
            </a:pPr>
            <a:endParaRPr lang="en-US" sz="1561" spc="-62">
              <a:solidFill>
                <a:srgbClr val="000000"/>
              </a:solidFill>
              <a:latin typeface="Open Sans"/>
              <a:ea typeface="Open Sans"/>
              <a:cs typeface="Open Sans"/>
              <a:sym typeface="Open Sans"/>
            </a:endParaRPr>
          </a:p>
          <a:p>
            <a:pPr algn="l">
              <a:lnSpc>
                <a:spcPts val="1717"/>
              </a:lnSpc>
            </a:pPr>
            <a:endParaRPr lang="en-US" sz="1561" spc="-62">
              <a:solidFill>
                <a:srgbClr val="000000"/>
              </a:solidFill>
              <a:latin typeface="Open Sans"/>
              <a:ea typeface="Open Sans"/>
              <a:cs typeface="Open Sans"/>
              <a:sym typeface="Open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2611</Words>
  <Application>Microsoft Macintosh PowerPoint</Application>
  <PresentationFormat>Custom</PresentationFormat>
  <Paragraphs>133</Paragraphs>
  <Slides>17</Slides>
  <Notes>0</Notes>
  <HiddenSlides>0</HiddenSlides>
  <MMClips>15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Touvlo Bold</vt:lpstr>
      <vt:lpstr>Touvlo Italics</vt:lpstr>
      <vt:lpstr>Arial</vt:lpstr>
      <vt:lpstr>Touvlo Bold Italics</vt:lpstr>
      <vt:lpstr>Times New Roman Bold</vt:lpstr>
      <vt:lpstr>Calibri</vt:lpstr>
      <vt:lpstr>Open Sans</vt:lpstr>
      <vt:lpstr>Touvlo</vt:lpstr>
      <vt:lpstr>Times New Roman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dc:title>
  <cp:lastModifiedBy>Mehtab Hussain</cp:lastModifiedBy>
  <cp:revision>3</cp:revision>
  <dcterms:created xsi:type="dcterms:W3CDTF">2006-08-16T00:00:00Z</dcterms:created>
  <dcterms:modified xsi:type="dcterms:W3CDTF">2026-10-22T20:55:51Z</dcterms:modified>
  <dc:identifier>DAHWVE9AR0I</dc:identifier>
</cp:coreProperties>
</file>