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595" r:id="rId5"/>
    <p:sldId id="597" r:id="rId6"/>
    <p:sldId id="596" r:id="rId7"/>
    <p:sldId id="598" r:id="rId8"/>
    <p:sldId id="36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EB7E2-E71B-4783-91CF-DC6E30E7BA9D}" v="24" dt="2022-02-10T18:02:51.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78" autoAdjust="0"/>
    <p:restoredTop sz="85932" autoAdjust="0"/>
  </p:normalViewPr>
  <p:slideViewPr>
    <p:cSldViewPr snapToGrid="0">
      <p:cViewPr varScale="1">
        <p:scale>
          <a:sx n="47" d="100"/>
          <a:sy n="47" d="100"/>
        </p:scale>
        <p:origin x="581" y="27"/>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23/02/2022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23/02/2022</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23/02/2022</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hyperlink" Target="https://creativecommons.org/licenses/by-sa/3.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stackoverflow.com/users/4328316/www-debug-coach"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hyperlink" Target="https://superuser.com/" TargetMode="External"/><Relationship Id="rId2" Type="http://schemas.openxmlformats.org/officeDocument/2006/relationships/hyperlink" Target="https://stackoverflow.com/"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stackoverflow.com/users/4328316/www-debug-coach"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stackoverflow.com/conduct"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stackoverflow.com/users/4328316/www-debug-coach"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linuxhint.com/debug_bash_script/" TargetMode="External"/><Relationship Id="rId13" Type="http://schemas.openxmlformats.org/officeDocument/2006/relationships/hyperlink" Target="https://stackoverflow.com/users/4328316/www-debug-coach" TargetMode="External"/><Relationship Id="rId3" Type="http://schemas.openxmlformats.org/officeDocument/2006/relationships/hyperlink" Target="https://jpsoft.com/products/take-command.html" TargetMode="External"/><Relationship Id="rId7" Type="http://schemas.openxmlformats.org/officeDocument/2006/relationships/hyperlink" Target="https://linuxconfig.org/how-to-debug-bash-scripts" TargetMode="External"/><Relationship Id="rId12" Type="http://schemas.openxmlformats.org/officeDocument/2006/relationships/image" Target="../media/image2.png"/><Relationship Id="rId2" Type="http://schemas.openxmlformats.org/officeDocument/2006/relationships/hyperlink" Target="https://www.tutorialspoint.com/batch_script/batch_script_debugging.htm" TargetMode="External"/><Relationship Id="rId1" Type="http://schemas.openxmlformats.org/officeDocument/2006/relationships/slideLayout" Target="../slideLayouts/slideLayout2.xml"/><Relationship Id="rId6" Type="http://schemas.openxmlformats.org/officeDocument/2006/relationships/hyperlink" Target="https://www.techrepublic.com/article/how-to-debug-bash-scripts-with-two-easy-tools/" TargetMode="External"/><Relationship Id="rId11" Type="http://schemas.openxmlformats.org/officeDocument/2006/relationships/hyperlink" Target="http://bashdb.sourceforge.net/bashdb.html#Top" TargetMode="External"/><Relationship Id="rId5" Type="http://schemas.openxmlformats.org/officeDocument/2006/relationships/hyperlink" Target="https://tldp.org/LDP/Bash-Beginners-Guide/html/sect_02_03.html" TargetMode="External"/><Relationship Id="rId10" Type="http://schemas.openxmlformats.org/officeDocument/2006/relationships/hyperlink" Target="http://bashdb.sourceforge.net/" TargetMode="External"/><Relationship Id="rId4" Type="http://schemas.openxmlformats.org/officeDocument/2006/relationships/hyperlink" Target="https://jpsoft.com/products/cmdebug-ide.html" TargetMode="External"/><Relationship Id="rId9" Type="http://schemas.openxmlformats.org/officeDocument/2006/relationships/hyperlink" Target="https://github.com/welbornprod/bashdebug" TargetMode="External"/><Relationship Id="rId1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Debugging tips.</a:t>
            </a:r>
          </a:p>
        </p:txBody>
      </p:sp>
      <p:grpSp>
        <p:nvGrpSpPr>
          <p:cNvPr id="6" name="Group 5">
            <a:extLst>
              <a:ext uri="{FF2B5EF4-FFF2-40B4-BE49-F238E27FC236}">
                <a16:creationId xmlns:a16="http://schemas.microsoft.com/office/drawing/2014/main" id="{7144288E-3CF5-4470-A78A-FE29A2D34C73}"/>
              </a:ext>
            </a:extLst>
          </p:cNvPr>
          <p:cNvGrpSpPr/>
          <p:nvPr/>
        </p:nvGrpSpPr>
        <p:grpSpPr>
          <a:xfrm>
            <a:off x="7755172" y="3135477"/>
            <a:ext cx="1698266" cy="1687717"/>
            <a:chOff x="8959158" y="184047"/>
            <a:chExt cx="1698266" cy="1687717"/>
          </a:xfrm>
        </p:grpSpPr>
        <p:pic>
          <p:nvPicPr>
            <p:cNvPr id="7" name="Picture 6" descr="Icon&#10;&#10;Description automatically generated">
              <a:extLst>
                <a:ext uri="{FF2B5EF4-FFF2-40B4-BE49-F238E27FC236}">
                  <a16:creationId xmlns:a16="http://schemas.microsoft.com/office/drawing/2014/main" id="{FADB5757-BEB9-472E-9A74-8D4FDC32B70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959158" y="184047"/>
              <a:ext cx="1687717" cy="1687717"/>
            </a:xfrm>
            <a:prstGeom prst="rect">
              <a:avLst/>
            </a:prstGeom>
          </p:spPr>
        </p:pic>
        <p:sp>
          <p:nvSpPr>
            <p:cNvPr id="8" name="TextBox 7">
              <a:extLst>
                <a:ext uri="{FF2B5EF4-FFF2-40B4-BE49-F238E27FC236}">
                  <a16:creationId xmlns:a16="http://schemas.microsoft.com/office/drawing/2014/main" id="{0C1B95A7-6460-4780-AC3A-642E0EB8FEBC}"/>
                </a:ext>
              </a:extLst>
            </p:cNvPr>
            <p:cNvSpPr txBox="1"/>
            <p:nvPr/>
          </p:nvSpPr>
          <p:spPr>
            <a:xfrm rot="2464515">
              <a:off x="10149885" y="1237967"/>
              <a:ext cx="507539" cy="107722"/>
            </a:xfrm>
            <a:prstGeom prst="rect">
              <a:avLst/>
            </a:prstGeom>
            <a:noFill/>
          </p:spPr>
          <p:txBody>
            <a:bodyPr wrap="square" rtlCol="0">
              <a:spAutoFit/>
            </a:bodyPr>
            <a:lstStyle/>
            <a:p>
              <a:r>
                <a:rPr lang="en-GB" sz="100" dirty="0">
                  <a:hlinkClick r:id="rId6" tooltip="https://stackoverflow.com/users/4328316/www-debug-coach"/>
                </a:rPr>
                <a:t>This Photo</a:t>
              </a:r>
              <a:r>
                <a:rPr lang="en-GB" sz="100" dirty="0"/>
                <a:t> by Unknown Author is licensed under </a:t>
              </a:r>
              <a:r>
                <a:rPr lang="en-GB" sz="100" dirty="0">
                  <a:hlinkClick r:id="rId7" tooltip="https://creativecommons.org/licenses/by-sa/3.0/"/>
                </a:rPr>
                <a:t>CC BY-SA</a:t>
              </a:r>
              <a:endParaRPr lang="en-GB" sz="100" dirty="0"/>
            </a:p>
          </p:txBody>
        </p:sp>
      </p:grpSp>
    </p:spTree>
    <p:extLst>
      <p:ext uri="{BB962C8B-B14F-4D97-AF65-F5344CB8AC3E}">
        <p14:creationId xmlns:p14="http://schemas.microsoft.com/office/powerpoint/2010/main" val="49592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F6419-690C-49EC-AE65-6E4FCA591E0C}"/>
              </a:ext>
            </a:extLst>
          </p:cNvPr>
          <p:cNvSpPr>
            <a:spLocks noGrp="1"/>
          </p:cNvSpPr>
          <p:nvPr>
            <p:ph type="title"/>
          </p:nvPr>
        </p:nvSpPr>
        <p:spPr/>
        <p:txBody>
          <a:bodyPr/>
          <a:lstStyle/>
          <a:p>
            <a:r>
              <a:rPr lang="en-GB" b="1" i="0" u="sng" dirty="0">
                <a:solidFill>
                  <a:srgbClr val="373A3C"/>
                </a:solidFill>
                <a:effectLst/>
                <a:latin typeface="-apple-system"/>
              </a:rPr>
              <a:t>Debugging:</a:t>
            </a:r>
            <a:endParaRPr lang="en-GB" dirty="0"/>
          </a:p>
        </p:txBody>
      </p:sp>
      <p:sp>
        <p:nvSpPr>
          <p:cNvPr id="3" name="Content Placeholder 2">
            <a:extLst>
              <a:ext uri="{FF2B5EF4-FFF2-40B4-BE49-F238E27FC236}">
                <a16:creationId xmlns:a16="http://schemas.microsoft.com/office/drawing/2014/main" id="{DFAC4116-28C1-474E-865C-54162C786C50}"/>
              </a:ext>
            </a:extLst>
          </p:cNvPr>
          <p:cNvSpPr>
            <a:spLocks noGrp="1"/>
          </p:cNvSpPr>
          <p:nvPr>
            <p:ph idx="1"/>
          </p:nvPr>
        </p:nvSpPr>
        <p:spPr>
          <a:xfrm>
            <a:off x="748042" y="1533075"/>
            <a:ext cx="10695915" cy="4873074"/>
          </a:xfrm>
        </p:spPr>
        <p:txBody>
          <a:bodyPr>
            <a:normAutofit fontScale="85000" lnSpcReduction="20000"/>
          </a:bodyPr>
          <a:lstStyle/>
          <a:p>
            <a:pPr marL="0" indent="0" algn="l">
              <a:buNone/>
            </a:pPr>
            <a:r>
              <a:rPr lang="en-GB" dirty="0"/>
              <a:t>In the assignment, you can state problems you encountered and what you did to debug your code. This will help you to gain marks in all assessment categories. If you are unable to get your code to work, try the following to help you debug your code: </a:t>
            </a:r>
          </a:p>
          <a:p>
            <a:pPr lvl="1"/>
            <a:r>
              <a:rPr lang="en-GB" sz="2800" b="1" dirty="0">
                <a:solidFill>
                  <a:srgbClr val="373A3C"/>
                </a:solidFill>
                <a:latin typeface="-apple-system"/>
              </a:rPr>
              <a:t>Research</a:t>
            </a:r>
            <a:r>
              <a:rPr lang="en-GB" sz="2800" dirty="0">
                <a:solidFill>
                  <a:srgbClr val="373A3C"/>
                </a:solidFill>
                <a:latin typeface="-apple-system"/>
              </a:rPr>
              <a:t>: Pro-actively research and d</a:t>
            </a:r>
            <a:r>
              <a:rPr lang="en-GB" sz="2800" b="0" i="0" dirty="0">
                <a:solidFill>
                  <a:srgbClr val="373A3C"/>
                </a:solidFill>
                <a:effectLst/>
                <a:latin typeface="-apple-system"/>
              </a:rPr>
              <a:t>iscover helpful reference sources. These can be cited in your assignment to help you gain marks.</a:t>
            </a:r>
            <a:endParaRPr lang="en-GB" sz="2400" dirty="0">
              <a:solidFill>
                <a:srgbClr val="373A3C"/>
              </a:solidFill>
              <a:latin typeface="-apple-system"/>
            </a:endParaRPr>
          </a:p>
          <a:p>
            <a:pPr lvl="1"/>
            <a:r>
              <a:rPr lang="en-GB" sz="2800" b="1" i="0" dirty="0">
                <a:solidFill>
                  <a:srgbClr val="373A3C"/>
                </a:solidFill>
                <a:effectLst/>
                <a:latin typeface="-apple-system"/>
              </a:rPr>
              <a:t>Independent review</a:t>
            </a:r>
            <a:r>
              <a:rPr lang="en-GB" sz="2800" b="0" i="0" dirty="0">
                <a:solidFill>
                  <a:srgbClr val="373A3C"/>
                </a:solidFill>
                <a:effectLst/>
                <a:latin typeface="-apple-system"/>
              </a:rPr>
              <a:t>: spend tine going through the code to enhance </a:t>
            </a:r>
            <a:r>
              <a:rPr lang="en-GB" sz="2800" b="1" i="0" dirty="0">
                <a:solidFill>
                  <a:srgbClr val="373A3C"/>
                </a:solidFill>
                <a:effectLst/>
                <a:latin typeface="-apple-system"/>
              </a:rPr>
              <a:t>pattern recognition</a:t>
            </a:r>
            <a:r>
              <a:rPr lang="en-GB" sz="2800" b="0" i="0" dirty="0">
                <a:solidFill>
                  <a:srgbClr val="373A3C"/>
                </a:solidFill>
                <a:effectLst/>
                <a:latin typeface="-apple-system"/>
              </a:rPr>
              <a:t> and </a:t>
            </a:r>
            <a:r>
              <a:rPr lang="en-GB" sz="2800" b="1" i="0" dirty="0">
                <a:solidFill>
                  <a:srgbClr val="373A3C"/>
                </a:solidFill>
                <a:effectLst/>
                <a:latin typeface="-apple-system"/>
              </a:rPr>
              <a:t>error spotting</a:t>
            </a:r>
            <a:r>
              <a:rPr lang="en-GB" sz="2800" i="0" dirty="0">
                <a:solidFill>
                  <a:srgbClr val="373A3C"/>
                </a:solidFill>
                <a:effectLst/>
                <a:latin typeface="-apple-system"/>
              </a:rPr>
              <a:t>.</a:t>
            </a:r>
            <a:endParaRPr lang="en-GB" sz="2800" dirty="0">
              <a:solidFill>
                <a:srgbClr val="373A3C"/>
              </a:solidFill>
              <a:latin typeface="-apple-system"/>
            </a:endParaRPr>
          </a:p>
          <a:p>
            <a:pPr lvl="1"/>
            <a:r>
              <a:rPr lang="en-GB" sz="2800" b="1" i="0" dirty="0">
                <a:solidFill>
                  <a:srgbClr val="373A3C"/>
                </a:solidFill>
                <a:effectLst/>
                <a:latin typeface="-apple-system"/>
              </a:rPr>
              <a:t>Peer review</a:t>
            </a:r>
            <a:r>
              <a:rPr lang="en-GB" sz="2800" b="0" i="0" dirty="0">
                <a:solidFill>
                  <a:srgbClr val="373A3C"/>
                </a:solidFill>
                <a:effectLst/>
                <a:latin typeface="-apple-system"/>
              </a:rPr>
              <a:t>: working with peers, ask your peers (fellow students/colleagues) for assistance, to review your code, as you would do in a team/project environment.</a:t>
            </a:r>
          </a:p>
          <a:p>
            <a:pPr lvl="1"/>
            <a:r>
              <a:rPr lang="en-GB" sz="2800" b="1" dirty="0">
                <a:solidFill>
                  <a:srgbClr val="373A3C"/>
                </a:solidFill>
                <a:latin typeface="-apple-system"/>
              </a:rPr>
              <a:t>Support</a:t>
            </a:r>
            <a:r>
              <a:rPr lang="en-GB" sz="2800" b="1" i="0" dirty="0">
                <a:solidFill>
                  <a:srgbClr val="373A3C"/>
                </a:solidFill>
                <a:effectLst/>
                <a:latin typeface="-apple-system"/>
              </a:rPr>
              <a:t> Communities</a:t>
            </a:r>
            <a:r>
              <a:rPr lang="en-GB" sz="2800" b="0" i="0" dirty="0">
                <a:solidFill>
                  <a:srgbClr val="373A3C"/>
                </a:solidFill>
                <a:effectLst/>
                <a:latin typeface="-apple-system"/>
              </a:rPr>
              <a:t>: The use of support communities </a:t>
            </a:r>
            <a:r>
              <a:rPr lang="en-GB" sz="2800" dirty="0">
                <a:solidFill>
                  <a:srgbClr val="373A3C"/>
                </a:solidFill>
                <a:latin typeface="-apple-system"/>
              </a:rPr>
              <a:t>such as</a:t>
            </a:r>
            <a:r>
              <a:rPr lang="en-GB" sz="2800" b="0" i="0" dirty="0">
                <a:solidFill>
                  <a:srgbClr val="373A3C"/>
                </a:solidFill>
                <a:effectLst/>
                <a:latin typeface="-apple-system"/>
              </a:rPr>
              <a:t> </a:t>
            </a:r>
            <a:r>
              <a:rPr lang="en-GB" sz="2800" b="0" i="0" dirty="0">
                <a:solidFill>
                  <a:srgbClr val="373A3C"/>
                </a:solidFill>
                <a:effectLst/>
                <a:latin typeface="-apple-system"/>
                <a:hlinkClick r:id="rId2"/>
              </a:rPr>
              <a:t>StackOverflow</a:t>
            </a:r>
            <a:r>
              <a:rPr lang="en-GB" sz="2800" b="0" i="0" dirty="0">
                <a:solidFill>
                  <a:srgbClr val="373A3C"/>
                </a:solidFill>
                <a:effectLst/>
                <a:latin typeface="-apple-system"/>
              </a:rPr>
              <a:t> / </a:t>
            </a:r>
            <a:r>
              <a:rPr lang="en-GB" sz="2800" b="0" i="0" dirty="0">
                <a:solidFill>
                  <a:srgbClr val="373A3C"/>
                </a:solidFill>
                <a:effectLst/>
                <a:latin typeface="-apple-system"/>
                <a:hlinkClick r:id="rId3"/>
              </a:rPr>
              <a:t>Superuser</a:t>
            </a:r>
            <a:r>
              <a:rPr lang="en-GB" sz="2800" dirty="0">
                <a:solidFill>
                  <a:srgbClr val="373A3C"/>
                </a:solidFill>
                <a:latin typeface="-apple-system"/>
              </a:rPr>
              <a:t>, will help you to become part of and gain support from the wider tech community now as a student and throughout your Career.</a:t>
            </a:r>
          </a:p>
          <a:p>
            <a:pPr lvl="1"/>
            <a:r>
              <a:rPr lang="en-GB" sz="2800" b="1" i="0" dirty="0">
                <a:solidFill>
                  <a:srgbClr val="373A3C"/>
                </a:solidFill>
                <a:effectLst/>
                <a:latin typeface="-apple-system"/>
              </a:rPr>
              <a:t>Tools</a:t>
            </a:r>
            <a:r>
              <a:rPr lang="en-GB" sz="2800" b="0" i="0" dirty="0">
                <a:solidFill>
                  <a:srgbClr val="373A3C"/>
                </a:solidFill>
                <a:effectLst/>
                <a:latin typeface="-apple-system"/>
              </a:rPr>
              <a:t>: </a:t>
            </a:r>
            <a:r>
              <a:rPr lang="en-GB" sz="2800" dirty="0">
                <a:solidFill>
                  <a:srgbClr val="373A3C"/>
                </a:solidFill>
                <a:latin typeface="-apple-system"/>
              </a:rPr>
              <a:t>try some</a:t>
            </a:r>
            <a:r>
              <a:rPr lang="en-GB" sz="2800" b="0" i="0" dirty="0">
                <a:solidFill>
                  <a:srgbClr val="373A3C"/>
                </a:solidFill>
                <a:effectLst/>
                <a:latin typeface="-apple-system"/>
              </a:rPr>
              <a:t> debugging tools, there are several available for Bat and Bash,  some are Open source and free, some </a:t>
            </a:r>
            <a:r>
              <a:rPr lang="en-GB" sz="2800" dirty="0">
                <a:solidFill>
                  <a:srgbClr val="373A3C"/>
                </a:solidFill>
                <a:latin typeface="-apple-system"/>
              </a:rPr>
              <a:t>provide a free-trial and some are paid. P</a:t>
            </a:r>
            <a:r>
              <a:rPr lang="en-GB" sz="2800" b="0" i="0" dirty="0">
                <a:solidFill>
                  <a:srgbClr val="373A3C"/>
                </a:solidFill>
                <a:effectLst/>
                <a:latin typeface="-apple-system"/>
              </a:rPr>
              <a:t>lease </a:t>
            </a:r>
            <a:r>
              <a:rPr lang="en-GB" sz="2800" dirty="0">
                <a:solidFill>
                  <a:srgbClr val="373A3C"/>
                </a:solidFill>
                <a:latin typeface="-apple-system"/>
              </a:rPr>
              <a:t>n</a:t>
            </a:r>
            <a:r>
              <a:rPr lang="en-GB" sz="2800" b="0" i="0" dirty="0">
                <a:solidFill>
                  <a:srgbClr val="373A3C"/>
                </a:solidFill>
                <a:effectLst/>
                <a:latin typeface="-apple-system"/>
              </a:rPr>
              <a:t>ote there is no need to purchase any additional software for the module.</a:t>
            </a:r>
          </a:p>
          <a:p>
            <a:pPr marL="0" indent="0">
              <a:buNone/>
            </a:pPr>
            <a:endParaRPr lang="en-GB" dirty="0"/>
          </a:p>
        </p:txBody>
      </p:sp>
      <p:grpSp>
        <p:nvGrpSpPr>
          <p:cNvPr id="7" name="Group 6">
            <a:extLst>
              <a:ext uri="{FF2B5EF4-FFF2-40B4-BE49-F238E27FC236}">
                <a16:creationId xmlns:a16="http://schemas.microsoft.com/office/drawing/2014/main" id="{1B4D6B35-C17F-4882-B6DD-E0DDB67A91A8}"/>
              </a:ext>
            </a:extLst>
          </p:cNvPr>
          <p:cNvGrpSpPr/>
          <p:nvPr/>
        </p:nvGrpSpPr>
        <p:grpSpPr>
          <a:xfrm>
            <a:off x="9710721" y="184047"/>
            <a:ext cx="1698266" cy="1687717"/>
            <a:chOff x="8959158" y="184047"/>
            <a:chExt cx="1698266" cy="1687717"/>
          </a:xfrm>
        </p:grpSpPr>
        <p:pic>
          <p:nvPicPr>
            <p:cNvPr id="5" name="Picture 4" descr="Icon&#10;&#10;Description automatically generated">
              <a:extLst>
                <a:ext uri="{FF2B5EF4-FFF2-40B4-BE49-F238E27FC236}">
                  <a16:creationId xmlns:a16="http://schemas.microsoft.com/office/drawing/2014/main" id="{EF4A0821-65BC-4F45-9DA5-CD41D6EC969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59158" y="184047"/>
              <a:ext cx="1687717" cy="1687717"/>
            </a:xfrm>
            <a:prstGeom prst="rect">
              <a:avLst/>
            </a:prstGeom>
          </p:spPr>
        </p:pic>
        <p:sp>
          <p:nvSpPr>
            <p:cNvPr id="6" name="TextBox 5">
              <a:extLst>
                <a:ext uri="{FF2B5EF4-FFF2-40B4-BE49-F238E27FC236}">
                  <a16:creationId xmlns:a16="http://schemas.microsoft.com/office/drawing/2014/main" id="{43D45200-5C7D-4DD8-AD52-BE10AFEC0E75}"/>
                </a:ext>
              </a:extLst>
            </p:cNvPr>
            <p:cNvSpPr txBox="1"/>
            <p:nvPr/>
          </p:nvSpPr>
          <p:spPr>
            <a:xfrm rot="2464515">
              <a:off x="10149885" y="1237967"/>
              <a:ext cx="507539" cy="107722"/>
            </a:xfrm>
            <a:prstGeom prst="rect">
              <a:avLst/>
            </a:prstGeom>
            <a:noFill/>
          </p:spPr>
          <p:txBody>
            <a:bodyPr wrap="square" rtlCol="0">
              <a:spAutoFit/>
            </a:bodyPr>
            <a:lstStyle/>
            <a:p>
              <a:r>
                <a:rPr lang="en-GB" sz="100" dirty="0">
                  <a:hlinkClick r:id="rId5" tooltip="https://stackoverflow.com/users/4328316/www-debug-coach"/>
                </a:rPr>
                <a:t>This Photo</a:t>
              </a:r>
              <a:r>
                <a:rPr lang="en-GB" sz="100" dirty="0"/>
                <a:t> by Unknown Author is licensed under </a:t>
              </a:r>
              <a:r>
                <a:rPr lang="en-GB" sz="100" dirty="0">
                  <a:hlinkClick r:id="rId6" tooltip="https://creativecommons.org/licenses/by-sa/3.0/"/>
                </a:rPr>
                <a:t>CC BY-SA</a:t>
              </a:r>
              <a:endParaRPr lang="en-GB" sz="100" dirty="0"/>
            </a:p>
          </p:txBody>
        </p:sp>
      </p:grpSp>
    </p:spTree>
    <p:extLst>
      <p:ext uri="{BB962C8B-B14F-4D97-AF65-F5344CB8AC3E}">
        <p14:creationId xmlns:p14="http://schemas.microsoft.com/office/powerpoint/2010/main" val="93149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F6419-690C-49EC-AE65-6E4FCA591E0C}"/>
              </a:ext>
            </a:extLst>
          </p:cNvPr>
          <p:cNvSpPr>
            <a:spLocks noGrp="1"/>
          </p:cNvSpPr>
          <p:nvPr>
            <p:ph type="title"/>
          </p:nvPr>
        </p:nvSpPr>
        <p:spPr/>
        <p:txBody>
          <a:bodyPr/>
          <a:lstStyle/>
          <a:p>
            <a:r>
              <a:rPr lang="en-GB" b="1" i="0" u="sng" dirty="0">
                <a:solidFill>
                  <a:srgbClr val="373A3C"/>
                </a:solidFill>
                <a:effectLst/>
                <a:latin typeface="-apple-system"/>
              </a:rPr>
              <a:t>Debugging:</a:t>
            </a:r>
            <a:endParaRPr lang="en-GB" dirty="0"/>
          </a:p>
        </p:txBody>
      </p:sp>
      <p:sp>
        <p:nvSpPr>
          <p:cNvPr id="3" name="Content Placeholder 2">
            <a:extLst>
              <a:ext uri="{FF2B5EF4-FFF2-40B4-BE49-F238E27FC236}">
                <a16:creationId xmlns:a16="http://schemas.microsoft.com/office/drawing/2014/main" id="{DFAC4116-28C1-474E-865C-54162C786C50}"/>
              </a:ext>
            </a:extLst>
          </p:cNvPr>
          <p:cNvSpPr>
            <a:spLocks noGrp="1"/>
          </p:cNvSpPr>
          <p:nvPr>
            <p:ph idx="1"/>
          </p:nvPr>
        </p:nvSpPr>
        <p:spPr>
          <a:xfrm>
            <a:off x="838200" y="1690688"/>
            <a:ext cx="10279455" cy="4351338"/>
          </a:xfrm>
        </p:spPr>
        <p:txBody>
          <a:bodyPr>
            <a:normAutofit lnSpcReduction="10000"/>
          </a:bodyPr>
          <a:lstStyle/>
          <a:p>
            <a:pPr algn="l"/>
            <a:r>
              <a:rPr lang="en-GB" b="0" i="0" dirty="0">
                <a:solidFill>
                  <a:srgbClr val="373A3C"/>
                </a:solidFill>
                <a:effectLst/>
                <a:latin typeface="-apple-system"/>
              </a:rPr>
              <a:t>Learning to </a:t>
            </a:r>
            <a:r>
              <a:rPr lang="en-GB" b="1" i="0" dirty="0">
                <a:solidFill>
                  <a:srgbClr val="373A3C"/>
                </a:solidFill>
                <a:effectLst/>
                <a:latin typeface="-apple-system"/>
              </a:rPr>
              <a:t>debug code </a:t>
            </a:r>
            <a:r>
              <a:rPr lang="en-GB" b="0" i="0" dirty="0">
                <a:solidFill>
                  <a:srgbClr val="373A3C"/>
                </a:solidFill>
                <a:effectLst/>
                <a:latin typeface="-apple-system"/>
              </a:rPr>
              <a:t>is an important step in learning how to program and in becoming a more experienced coder.</a:t>
            </a:r>
          </a:p>
          <a:p>
            <a:pPr algn="l"/>
            <a:r>
              <a:rPr lang="en-GB" b="0" i="0" dirty="0">
                <a:solidFill>
                  <a:srgbClr val="373A3C"/>
                </a:solidFill>
                <a:effectLst/>
                <a:latin typeface="-apple-system"/>
              </a:rPr>
              <a:t>The practices on the previous slide will help you to develop this skill and to enhance your ability to work well with others and to become part of and to be supported by the wider Tech community.</a:t>
            </a:r>
          </a:p>
          <a:p>
            <a:pPr algn="l"/>
            <a:r>
              <a:rPr lang="en-GB" dirty="0">
                <a:solidFill>
                  <a:srgbClr val="373A3C"/>
                </a:solidFill>
                <a:latin typeface="-apple-system"/>
              </a:rPr>
              <a:t>Professional Tech Communities such as </a:t>
            </a:r>
            <a:r>
              <a:rPr lang="en-GB" b="1" dirty="0">
                <a:solidFill>
                  <a:srgbClr val="373A3C"/>
                </a:solidFill>
                <a:latin typeface="-apple-system"/>
              </a:rPr>
              <a:t>StackOverflow</a:t>
            </a:r>
            <a:r>
              <a:rPr lang="en-GB" dirty="0">
                <a:solidFill>
                  <a:srgbClr val="373A3C"/>
                </a:solidFill>
                <a:latin typeface="-apple-system"/>
              </a:rPr>
              <a:t> and </a:t>
            </a:r>
            <a:r>
              <a:rPr lang="en-GB" b="1" dirty="0" err="1">
                <a:solidFill>
                  <a:srgbClr val="373A3C"/>
                </a:solidFill>
                <a:latin typeface="-apple-system"/>
              </a:rPr>
              <a:t>SuperUser</a:t>
            </a:r>
            <a:r>
              <a:rPr lang="en-GB" dirty="0">
                <a:solidFill>
                  <a:srgbClr val="373A3C"/>
                </a:solidFill>
                <a:latin typeface="-apple-system"/>
              </a:rPr>
              <a:t> can help you to develop as a person, to interact with other tech enthusiasts, to be become part of a Professional Tech community network and can continue to support you throughout your Career.</a:t>
            </a:r>
          </a:p>
          <a:p>
            <a:pPr algn="l"/>
            <a:r>
              <a:rPr lang="en-GB" b="0" i="0" dirty="0">
                <a:solidFill>
                  <a:srgbClr val="373A3C"/>
                </a:solidFill>
                <a:effectLst/>
                <a:latin typeface="-apple-system"/>
              </a:rPr>
              <a:t>For their code of conduct please </a:t>
            </a:r>
            <a:r>
              <a:rPr lang="en-GB" b="0" i="0" dirty="0">
                <a:solidFill>
                  <a:srgbClr val="373A3C"/>
                </a:solidFill>
                <a:effectLst/>
                <a:latin typeface="-apple-system"/>
                <a:hlinkClick r:id="rId2"/>
              </a:rPr>
              <a:t>click-here</a:t>
            </a:r>
            <a:r>
              <a:rPr lang="en-GB" b="0" i="0" dirty="0">
                <a:solidFill>
                  <a:srgbClr val="373A3C"/>
                </a:solidFill>
                <a:effectLst/>
                <a:latin typeface="-apple-system"/>
              </a:rPr>
              <a:t>.</a:t>
            </a:r>
          </a:p>
          <a:p>
            <a:endParaRPr lang="en-GB" dirty="0"/>
          </a:p>
        </p:txBody>
      </p:sp>
      <p:grpSp>
        <p:nvGrpSpPr>
          <p:cNvPr id="4" name="Group 3">
            <a:extLst>
              <a:ext uri="{FF2B5EF4-FFF2-40B4-BE49-F238E27FC236}">
                <a16:creationId xmlns:a16="http://schemas.microsoft.com/office/drawing/2014/main" id="{83F872C7-3E43-4143-9A42-1D65D9D6E056}"/>
              </a:ext>
            </a:extLst>
          </p:cNvPr>
          <p:cNvGrpSpPr/>
          <p:nvPr/>
        </p:nvGrpSpPr>
        <p:grpSpPr>
          <a:xfrm>
            <a:off x="9710721" y="184047"/>
            <a:ext cx="1698266" cy="1687717"/>
            <a:chOff x="8959158" y="184047"/>
            <a:chExt cx="1698266" cy="1687717"/>
          </a:xfrm>
        </p:grpSpPr>
        <p:pic>
          <p:nvPicPr>
            <p:cNvPr id="5" name="Picture 4" descr="Icon&#10;&#10;Description automatically generated">
              <a:extLst>
                <a:ext uri="{FF2B5EF4-FFF2-40B4-BE49-F238E27FC236}">
                  <a16:creationId xmlns:a16="http://schemas.microsoft.com/office/drawing/2014/main" id="{3696079F-CFA9-4232-96E1-746C44BBA2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59158" y="184047"/>
              <a:ext cx="1687717" cy="1687717"/>
            </a:xfrm>
            <a:prstGeom prst="rect">
              <a:avLst/>
            </a:prstGeom>
          </p:spPr>
        </p:pic>
        <p:sp>
          <p:nvSpPr>
            <p:cNvPr id="6" name="TextBox 5">
              <a:extLst>
                <a:ext uri="{FF2B5EF4-FFF2-40B4-BE49-F238E27FC236}">
                  <a16:creationId xmlns:a16="http://schemas.microsoft.com/office/drawing/2014/main" id="{BB272FEE-C216-4898-939B-6E2DC9821550}"/>
                </a:ext>
              </a:extLst>
            </p:cNvPr>
            <p:cNvSpPr txBox="1"/>
            <p:nvPr/>
          </p:nvSpPr>
          <p:spPr>
            <a:xfrm rot="2464515">
              <a:off x="10149885" y="1237967"/>
              <a:ext cx="507539" cy="107722"/>
            </a:xfrm>
            <a:prstGeom prst="rect">
              <a:avLst/>
            </a:prstGeom>
            <a:noFill/>
          </p:spPr>
          <p:txBody>
            <a:bodyPr wrap="square" rtlCol="0">
              <a:spAutoFit/>
            </a:bodyPr>
            <a:lstStyle/>
            <a:p>
              <a:r>
                <a:rPr lang="en-GB" sz="100" dirty="0">
                  <a:hlinkClick r:id="rId4" tooltip="https://stackoverflow.com/users/4328316/www-debug-coach"/>
                </a:rPr>
                <a:t>This Photo</a:t>
              </a:r>
              <a:r>
                <a:rPr lang="en-GB" sz="100" dirty="0"/>
                <a:t> by Unknown Author is licensed under </a:t>
              </a:r>
              <a:r>
                <a:rPr lang="en-GB" sz="100" dirty="0">
                  <a:hlinkClick r:id="rId5" tooltip="https://creativecommons.org/licenses/by-sa/3.0/"/>
                </a:rPr>
                <a:t>CC BY-SA</a:t>
              </a:r>
              <a:endParaRPr lang="en-GB" sz="100" dirty="0"/>
            </a:p>
          </p:txBody>
        </p:sp>
      </p:grpSp>
    </p:spTree>
    <p:extLst>
      <p:ext uri="{BB962C8B-B14F-4D97-AF65-F5344CB8AC3E}">
        <p14:creationId xmlns:p14="http://schemas.microsoft.com/office/powerpoint/2010/main" val="40009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F6419-690C-49EC-AE65-6E4FCA591E0C}"/>
              </a:ext>
            </a:extLst>
          </p:cNvPr>
          <p:cNvSpPr>
            <a:spLocks noGrp="1"/>
          </p:cNvSpPr>
          <p:nvPr>
            <p:ph type="title"/>
          </p:nvPr>
        </p:nvSpPr>
        <p:spPr/>
        <p:txBody>
          <a:bodyPr/>
          <a:lstStyle/>
          <a:p>
            <a:r>
              <a:rPr lang="en-GB" b="1" i="0" u="sng" dirty="0">
                <a:solidFill>
                  <a:srgbClr val="373A3C"/>
                </a:solidFill>
                <a:effectLst/>
                <a:latin typeface="-apple-system"/>
              </a:rPr>
              <a:t>Debugging:</a:t>
            </a:r>
            <a:endParaRPr lang="en-GB" dirty="0"/>
          </a:p>
        </p:txBody>
      </p:sp>
      <p:sp>
        <p:nvSpPr>
          <p:cNvPr id="3" name="Content Placeholder 2">
            <a:extLst>
              <a:ext uri="{FF2B5EF4-FFF2-40B4-BE49-F238E27FC236}">
                <a16:creationId xmlns:a16="http://schemas.microsoft.com/office/drawing/2014/main" id="{DFAC4116-28C1-474E-865C-54162C786C50}"/>
              </a:ext>
            </a:extLst>
          </p:cNvPr>
          <p:cNvSpPr>
            <a:spLocks noGrp="1"/>
          </p:cNvSpPr>
          <p:nvPr>
            <p:ph idx="1"/>
          </p:nvPr>
        </p:nvSpPr>
        <p:spPr>
          <a:xfrm>
            <a:off x="838200" y="1690688"/>
            <a:ext cx="10714022" cy="4682952"/>
          </a:xfrm>
        </p:spPr>
        <p:txBody>
          <a:bodyPr>
            <a:normAutofit lnSpcReduction="10000"/>
          </a:bodyPr>
          <a:lstStyle/>
          <a:p>
            <a:pPr marL="0" indent="0" algn="l">
              <a:buNone/>
            </a:pPr>
            <a:r>
              <a:rPr lang="en-GB" b="0" i="0" dirty="0">
                <a:solidFill>
                  <a:srgbClr val="373A3C"/>
                </a:solidFill>
                <a:effectLst/>
                <a:latin typeface="-apple-system"/>
              </a:rPr>
              <a:t>To help you to learn how to debug your code, try the following:</a:t>
            </a:r>
          </a:p>
          <a:p>
            <a:pPr algn="l"/>
            <a:r>
              <a:rPr lang="en-GB" b="1" i="0" u="sng" dirty="0">
                <a:solidFill>
                  <a:srgbClr val="373A3C"/>
                </a:solidFill>
                <a:effectLst/>
                <a:latin typeface="-apple-system"/>
              </a:rPr>
              <a:t>Batch:</a:t>
            </a:r>
            <a:endParaRPr lang="en-GB" b="0" i="0" dirty="0">
              <a:solidFill>
                <a:srgbClr val="373A3C"/>
              </a:solidFill>
              <a:effectLst/>
              <a:latin typeface="-apple-system"/>
            </a:endParaRPr>
          </a:p>
          <a:p>
            <a:pPr lvl="1"/>
            <a:r>
              <a:rPr lang="en-GB" b="0" i="0" dirty="0">
                <a:solidFill>
                  <a:srgbClr val="373A3C"/>
                </a:solidFill>
                <a:effectLst/>
                <a:latin typeface="-apple-system"/>
              </a:rPr>
              <a:t>Tips for debugging batch files: </a:t>
            </a:r>
            <a:r>
              <a:rPr lang="en-GB" b="0" i="0" u="none" strike="noStrike" dirty="0">
                <a:solidFill>
                  <a:srgbClr val="013E5B"/>
                </a:solidFill>
                <a:effectLst/>
                <a:latin typeface="-apple-system"/>
                <a:hlinkClick r:id="rId2"/>
              </a:rPr>
              <a:t>click-here</a:t>
            </a:r>
            <a:r>
              <a:rPr lang="en-GB" b="0" i="0" dirty="0">
                <a:solidFill>
                  <a:srgbClr val="373A3C"/>
                </a:solidFill>
                <a:effectLst/>
                <a:latin typeface="-apple-system"/>
              </a:rPr>
              <a:t>.</a:t>
            </a:r>
          </a:p>
          <a:p>
            <a:pPr lvl="1"/>
            <a:r>
              <a:rPr lang="en-GB" b="0" i="0" dirty="0">
                <a:solidFill>
                  <a:srgbClr val="373A3C"/>
                </a:solidFill>
                <a:effectLst/>
                <a:latin typeface="-apple-system"/>
              </a:rPr>
              <a:t>Example batch debugging tools: </a:t>
            </a:r>
            <a:r>
              <a:rPr lang="en-GB" b="0" i="0" dirty="0">
                <a:solidFill>
                  <a:srgbClr val="013E5B"/>
                </a:solidFill>
                <a:effectLst/>
                <a:latin typeface="-apple-system"/>
                <a:hlinkClick r:id="rId3"/>
              </a:rPr>
              <a:t>Take command</a:t>
            </a:r>
            <a:r>
              <a:rPr lang="en-GB" b="0" i="0" dirty="0">
                <a:solidFill>
                  <a:srgbClr val="013E5B"/>
                </a:solidFill>
                <a:effectLst/>
                <a:latin typeface="-apple-system"/>
              </a:rPr>
              <a:t> and </a:t>
            </a:r>
            <a:r>
              <a:rPr lang="en-GB" b="0" i="0" dirty="0">
                <a:solidFill>
                  <a:srgbClr val="013E5B"/>
                </a:solidFill>
                <a:effectLst/>
                <a:latin typeface="-apple-system"/>
                <a:hlinkClick r:id="rId4"/>
              </a:rPr>
              <a:t>CMDebug</a:t>
            </a:r>
            <a:r>
              <a:rPr lang="en-GB" b="0" i="0" dirty="0">
                <a:solidFill>
                  <a:srgbClr val="013E5B"/>
                </a:solidFill>
                <a:effectLst/>
                <a:latin typeface="-apple-system"/>
              </a:rPr>
              <a:t>.</a:t>
            </a:r>
            <a:endParaRPr lang="en-GB" b="0" i="0" dirty="0">
              <a:solidFill>
                <a:srgbClr val="373A3C"/>
              </a:solidFill>
              <a:effectLst/>
              <a:latin typeface="-apple-system"/>
            </a:endParaRPr>
          </a:p>
          <a:p>
            <a:pPr algn="l"/>
            <a:r>
              <a:rPr lang="en-GB" b="1" i="0" u="sng" dirty="0">
                <a:solidFill>
                  <a:srgbClr val="373A3C"/>
                </a:solidFill>
                <a:effectLst/>
                <a:latin typeface="-apple-system"/>
              </a:rPr>
              <a:t>Bash:</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373A3C"/>
                </a:solidFill>
                <a:effectLst/>
                <a:latin typeface="-apple-system"/>
              </a:rPr>
              <a:t>Tips for debugging bash files: click-here:</a:t>
            </a:r>
          </a:p>
          <a:p>
            <a:pPr marL="742950" lvl="1" indent="-285750" algn="l">
              <a:buFont typeface="Arial" panose="020B0604020202020204" pitchFamily="34" charset="0"/>
              <a:buChar char="•"/>
            </a:pPr>
            <a:r>
              <a:rPr lang="en-GB" b="0" i="0" u="none" strike="noStrike" dirty="0">
                <a:solidFill>
                  <a:srgbClr val="013E5B"/>
                </a:solidFill>
                <a:effectLst/>
                <a:latin typeface="-apple-system"/>
                <a:hlinkClick r:id="rId5"/>
              </a:rPr>
              <a:t>The Linux Doc Project</a:t>
            </a:r>
            <a:r>
              <a:rPr lang="en-GB" b="0" i="0" dirty="0">
                <a:solidFill>
                  <a:srgbClr val="373A3C"/>
                </a:solidFill>
                <a:effectLst/>
                <a:latin typeface="-apple-system"/>
              </a:rPr>
              <a:t>.</a:t>
            </a:r>
          </a:p>
          <a:p>
            <a:pPr marL="742950" lvl="1" indent="-285750" algn="l">
              <a:buFont typeface="Arial" panose="020B0604020202020204" pitchFamily="34" charset="0"/>
              <a:buChar char="•"/>
            </a:pPr>
            <a:r>
              <a:rPr lang="en-GB" b="0" i="0" u="none" strike="noStrike" dirty="0">
                <a:solidFill>
                  <a:srgbClr val="013E5B"/>
                </a:solidFill>
                <a:effectLst/>
                <a:latin typeface="-apple-system"/>
                <a:hlinkClick r:id="rId6"/>
              </a:rPr>
              <a:t>TechRepublic</a:t>
            </a:r>
            <a:r>
              <a:rPr lang="en-GB" b="0" i="0" dirty="0">
                <a:solidFill>
                  <a:srgbClr val="373A3C"/>
                </a:solidFill>
                <a:effectLst/>
                <a:latin typeface="-apple-system"/>
              </a:rPr>
              <a:t>.</a:t>
            </a:r>
          </a:p>
          <a:p>
            <a:pPr marL="742950" lvl="1" indent="-285750" algn="l">
              <a:buFont typeface="Arial" panose="020B0604020202020204" pitchFamily="34" charset="0"/>
              <a:buChar char="•"/>
            </a:pPr>
            <a:r>
              <a:rPr lang="en-GB" b="0" i="0" u="none" strike="noStrike" dirty="0">
                <a:solidFill>
                  <a:srgbClr val="013E5B"/>
                </a:solidFill>
                <a:effectLst/>
                <a:latin typeface="-apple-system"/>
                <a:hlinkClick r:id="rId7"/>
              </a:rPr>
              <a:t>Linuxconfig.org</a:t>
            </a:r>
            <a:r>
              <a:rPr lang="en-GB" b="0" i="0" dirty="0">
                <a:solidFill>
                  <a:srgbClr val="373A3C"/>
                </a:solidFill>
                <a:effectLst/>
                <a:latin typeface="-apple-system"/>
              </a:rPr>
              <a:t>.</a:t>
            </a:r>
          </a:p>
          <a:p>
            <a:pPr marL="742950" lvl="1" indent="-285750" algn="l">
              <a:buFont typeface="Arial" panose="020B0604020202020204" pitchFamily="34" charset="0"/>
              <a:buChar char="•"/>
            </a:pPr>
            <a:r>
              <a:rPr lang="en-GB" b="0" i="0" u="none" strike="noStrike" dirty="0">
                <a:solidFill>
                  <a:srgbClr val="013E5B"/>
                </a:solidFill>
                <a:effectLst/>
                <a:latin typeface="-apple-system"/>
                <a:hlinkClick r:id="rId8"/>
              </a:rPr>
              <a:t>Linuxhint.com</a:t>
            </a:r>
            <a:r>
              <a:rPr lang="en-GB" b="0" i="0" u="sng" dirty="0">
                <a:solidFill>
                  <a:srgbClr val="373A3C"/>
                </a:solidFill>
                <a:effectLst/>
                <a:latin typeface="-apple-system"/>
              </a:rPr>
              <a:t> </a:t>
            </a:r>
            <a:r>
              <a:rPr lang="en-GB" b="0" i="0" dirty="0">
                <a:solidFill>
                  <a:srgbClr val="373A3C"/>
                </a:solidFill>
                <a:effectLst/>
                <a:latin typeface="-apple-system"/>
              </a:rPr>
              <a:t>and </a:t>
            </a:r>
            <a:r>
              <a:rPr lang="en-GB" b="0" i="0" u="none" strike="noStrike" dirty="0">
                <a:solidFill>
                  <a:srgbClr val="013E5B"/>
                </a:solidFill>
                <a:effectLst/>
                <a:latin typeface="-apple-system"/>
                <a:hlinkClick r:id="rId9"/>
              </a:rPr>
              <a:t>GitHub</a:t>
            </a:r>
            <a:r>
              <a:rPr lang="en-GB" b="0" i="0" dirty="0">
                <a:solidFill>
                  <a:srgbClr val="373A3C"/>
                </a:solidFill>
                <a:effectLst/>
                <a:latin typeface="-apple-system"/>
              </a:rPr>
              <a:t>.</a:t>
            </a:r>
          </a:p>
          <a:p>
            <a:pPr algn="l"/>
            <a:r>
              <a:rPr lang="en-GB" b="0" i="0" dirty="0">
                <a:solidFill>
                  <a:srgbClr val="373A3C"/>
                </a:solidFill>
                <a:effectLst/>
                <a:latin typeface="-apple-system"/>
              </a:rPr>
              <a:t>Example Bash debugging tools: </a:t>
            </a:r>
            <a:r>
              <a:rPr lang="en-GB" b="0" i="0" u="none" strike="noStrike" dirty="0">
                <a:solidFill>
                  <a:srgbClr val="013E5B"/>
                </a:solidFill>
                <a:effectLst/>
                <a:latin typeface="-apple-system"/>
                <a:hlinkClick r:id="rId10"/>
              </a:rPr>
              <a:t>click-here</a:t>
            </a:r>
            <a:r>
              <a:rPr lang="en-GB" b="0" i="0" u="sng" dirty="0">
                <a:solidFill>
                  <a:srgbClr val="373A3C"/>
                </a:solidFill>
                <a:effectLst/>
                <a:latin typeface="-apple-system"/>
              </a:rPr>
              <a:t>.</a:t>
            </a:r>
            <a:r>
              <a:rPr lang="en-GB" b="0" i="0" dirty="0">
                <a:solidFill>
                  <a:srgbClr val="373A3C"/>
                </a:solidFill>
                <a:effectLst/>
                <a:latin typeface="-apple-system"/>
              </a:rPr>
              <a:t> + </a:t>
            </a:r>
            <a:r>
              <a:rPr lang="en-GB" b="0" i="0" u="none" strike="noStrike" dirty="0">
                <a:solidFill>
                  <a:srgbClr val="013E5B"/>
                </a:solidFill>
                <a:effectLst/>
                <a:latin typeface="-apple-system"/>
                <a:hlinkClick r:id="rId11"/>
              </a:rPr>
              <a:t>Manual</a:t>
            </a:r>
            <a:r>
              <a:rPr lang="en-GB" b="0" i="0" dirty="0">
                <a:solidFill>
                  <a:srgbClr val="373A3C"/>
                </a:solidFill>
                <a:effectLst/>
                <a:latin typeface="-apple-system"/>
              </a:rPr>
              <a:t>.</a:t>
            </a:r>
          </a:p>
          <a:p>
            <a:pPr marL="0" indent="0">
              <a:buNone/>
            </a:pPr>
            <a:endParaRPr lang="en-GB" dirty="0"/>
          </a:p>
        </p:txBody>
      </p:sp>
      <p:grpSp>
        <p:nvGrpSpPr>
          <p:cNvPr id="4" name="Group 3">
            <a:extLst>
              <a:ext uri="{FF2B5EF4-FFF2-40B4-BE49-F238E27FC236}">
                <a16:creationId xmlns:a16="http://schemas.microsoft.com/office/drawing/2014/main" id="{58E5A52F-1C5F-4325-8AB4-E2E714066C29}"/>
              </a:ext>
            </a:extLst>
          </p:cNvPr>
          <p:cNvGrpSpPr/>
          <p:nvPr/>
        </p:nvGrpSpPr>
        <p:grpSpPr>
          <a:xfrm>
            <a:off x="9710721" y="184047"/>
            <a:ext cx="1698266" cy="1687717"/>
            <a:chOff x="8959158" y="184047"/>
            <a:chExt cx="1698266" cy="1687717"/>
          </a:xfrm>
        </p:grpSpPr>
        <p:pic>
          <p:nvPicPr>
            <p:cNvPr id="5" name="Picture 4" descr="Icon&#10;&#10;Description automatically generated">
              <a:extLst>
                <a:ext uri="{FF2B5EF4-FFF2-40B4-BE49-F238E27FC236}">
                  <a16:creationId xmlns:a16="http://schemas.microsoft.com/office/drawing/2014/main" id="{915B41F6-9D8A-4F0A-8119-39FBED281630}"/>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959158" y="184047"/>
              <a:ext cx="1687717" cy="1687717"/>
            </a:xfrm>
            <a:prstGeom prst="rect">
              <a:avLst/>
            </a:prstGeom>
          </p:spPr>
        </p:pic>
        <p:sp>
          <p:nvSpPr>
            <p:cNvPr id="6" name="TextBox 5">
              <a:extLst>
                <a:ext uri="{FF2B5EF4-FFF2-40B4-BE49-F238E27FC236}">
                  <a16:creationId xmlns:a16="http://schemas.microsoft.com/office/drawing/2014/main" id="{87DFE0E9-B4E3-4E8E-A78C-8CAB35AAB6C3}"/>
                </a:ext>
              </a:extLst>
            </p:cNvPr>
            <p:cNvSpPr txBox="1"/>
            <p:nvPr/>
          </p:nvSpPr>
          <p:spPr>
            <a:xfrm rot="2464515">
              <a:off x="10149885" y="1237967"/>
              <a:ext cx="507539" cy="107722"/>
            </a:xfrm>
            <a:prstGeom prst="rect">
              <a:avLst/>
            </a:prstGeom>
            <a:noFill/>
          </p:spPr>
          <p:txBody>
            <a:bodyPr wrap="square" rtlCol="0">
              <a:spAutoFit/>
            </a:bodyPr>
            <a:lstStyle/>
            <a:p>
              <a:r>
                <a:rPr lang="en-GB" sz="100" dirty="0">
                  <a:hlinkClick r:id="rId13" tooltip="https://stackoverflow.com/users/4328316/www-debug-coach"/>
                </a:rPr>
                <a:t>This Photo</a:t>
              </a:r>
              <a:r>
                <a:rPr lang="en-GB" sz="100" dirty="0"/>
                <a:t> by Unknown Author is licensed under </a:t>
              </a:r>
              <a:r>
                <a:rPr lang="en-GB" sz="100" dirty="0">
                  <a:hlinkClick r:id="rId14" tooltip="https://creativecommons.org/licenses/by-sa/3.0/"/>
                </a:rPr>
                <a:t>CC BY-SA</a:t>
              </a:r>
              <a:endParaRPr lang="en-GB" sz="100" dirty="0"/>
            </a:p>
          </p:txBody>
        </p:sp>
      </p:grpSp>
    </p:spTree>
    <p:extLst>
      <p:ext uri="{BB962C8B-B14F-4D97-AF65-F5344CB8AC3E}">
        <p14:creationId xmlns:p14="http://schemas.microsoft.com/office/powerpoint/2010/main" val="1577353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37FE06-B77C-47CD-9E25-C9D66AEB838D}">
  <ds:schemaRefs>
    <ds:schemaRef ds:uri="bf13d2f1-3fb4-4d24-806f-713eb38c1b0e"/>
    <ds:schemaRef ds:uri="http://www.w3.org/XML/1998/namespace"/>
    <ds:schemaRef ds:uri="http://purl.org/dc/terms/"/>
    <ds:schemaRef ds:uri="http://schemas.microsoft.com/office/2006/metadata/propertie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a3276f14-397d-4ed7-b8c7-ece791485ff1"/>
    <ds:schemaRef ds:uri="http://purl.org/dc/elements/1.1/"/>
  </ds:schemaRefs>
</ds:datastoreItem>
</file>

<file path=customXml/itemProps2.xml><?xml version="1.0" encoding="utf-8"?>
<ds:datastoreItem xmlns:ds="http://schemas.openxmlformats.org/officeDocument/2006/customXml" ds:itemID="{B8035B25-4B0A-4197-AA99-9623442F01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599BD5B-4030-4E65-ACB8-1F85D6257C9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2755</TotalTime>
  <Words>450</Words>
  <Application>Microsoft Office PowerPoint</Application>
  <PresentationFormat>Widescreen</PresentationFormat>
  <Paragraphs>30</Paragraphs>
  <Slides>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-apple-system</vt:lpstr>
      <vt:lpstr>Arial</vt:lpstr>
      <vt:lpstr>Calibri</vt:lpstr>
      <vt:lpstr>Calibri Light</vt:lpstr>
      <vt:lpstr>Office Theme</vt:lpstr>
      <vt:lpstr>OS Fundamentals Debugging tips.</vt:lpstr>
      <vt:lpstr>Debugging:</vt:lpstr>
      <vt:lpstr>Debugging:</vt:lpstr>
      <vt:lpstr>Debugging:</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201</cp:revision>
  <dcterms:created xsi:type="dcterms:W3CDTF">2021-01-22T17:10:31Z</dcterms:created>
  <dcterms:modified xsi:type="dcterms:W3CDTF">2022-02-23T13:38:34Z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