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6" r:id="rId1"/>
  </p:sldMasterIdLst>
  <p:sldIdLst>
    <p:sldId id="257" r:id="rId2"/>
    <p:sldId id="260" r:id="rId3"/>
    <p:sldId id="266" r:id="rId4"/>
    <p:sldId id="267" r:id="rId5"/>
    <p:sldId id="268" r:id="rId6"/>
    <p:sldId id="269" r:id="rId7"/>
    <p:sldId id="279" r:id="rId8"/>
    <p:sldId id="270" r:id="rId9"/>
    <p:sldId id="271" r:id="rId10"/>
    <p:sldId id="272" r:id="rId11"/>
    <p:sldId id="273" r:id="rId12"/>
    <p:sldId id="274" r:id="rId13"/>
    <p:sldId id="280" r:id="rId14"/>
    <p:sldId id="275" r:id="rId15"/>
    <p:sldId id="281" r:id="rId16"/>
    <p:sldId id="278" r:id="rId17"/>
    <p:sldId id="282" r:id="rId18"/>
    <p:sldId id="28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92" y="3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1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6999" y="125301"/>
            <a:ext cx="6253317" cy="2076924"/>
          </a:xfrm>
        </p:spPr>
        <p:txBody>
          <a:bodyPr>
            <a:normAutofit/>
          </a:bodyPr>
          <a:lstStyle/>
          <a:p>
            <a:pPr algn="ctr"/>
            <a:r>
              <a:rPr lang="en-US" sz="2800" dirty="0"/>
              <a:t>Community Care and Management of Longer-term Condition: Arthritis for primary care nurses, general practitioners and physiotherapists</a:t>
            </a:r>
          </a:p>
        </p:txBody>
      </p:sp>
      <p:pic>
        <p:nvPicPr>
          <p:cNvPr id="5" name="Picture 4" descr="A picture containing building, sitting, bench, side&#10;&#10;Description automatically generated">
            <a:extLst>
              <a:ext uri="{FF2B5EF4-FFF2-40B4-BE49-F238E27FC236}">
                <a16:creationId xmlns:a16="http://schemas.microsoft.com/office/drawing/2014/main" id="{282CF6DD-7FE8-4063-9551-1B7BBCE92A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"/>
            <a:ext cx="4635315" cy="6857999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10AE5AA3-C5A1-46BF-8873-F577084E7A3A}"/>
              </a:ext>
            </a:extLst>
          </p:cNvPr>
          <p:cNvSpPr txBox="1"/>
          <p:nvPr/>
        </p:nvSpPr>
        <p:spPr>
          <a:xfrm>
            <a:off x="4940864" y="4931353"/>
            <a:ext cx="52316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  <a:cs typeface="Arial" panose="020B0604020202020204" pitchFamily="34" charset="0"/>
              </a:rPr>
              <a:t>Name: MD.SAKYF JAWAD</a:t>
            </a:r>
          </a:p>
          <a:p>
            <a:r>
              <a:rPr lang="en-GB" sz="2000" dirty="0">
                <a:latin typeface="+mj-lt"/>
                <a:cs typeface="Arial" panose="020B0604020202020204" pitchFamily="34" charset="0"/>
              </a:rPr>
              <a:t>ID: 2435265</a:t>
            </a:r>
          </a:p>
          <a:p>
            <a:r>
              <a:rPr lang="en-GB" sz="2000" dirty="0">
                <a:latin typeface="+mj-lt"/>
                <a:cs typeface="Arial" panose="020B0604020202020204" pitchFamily="34" charset="0"/>
              </a:rPr>
              <a:t>Lecturer: Mohammed khan</a:t>
            </a:r>
            <a:br>
              <a:rPr lang="en-GB" sz="2000" dirty="0">
                <a:latin typeface="+mj-lt"/>
                <a:cs typeface="Arial" panose="020B0604020202020204" pitchFamily="34" charset="0"/>
              </a:rPr>
            </a:br>
            <a:r>
              <a:rPr lang="en-GB" sz="2000" dirty="0">
                <a:latin typeface="+mj-lt"/>
                <a:cs typeface="Arial" panose="020B0604020202020204" pitchFamily="34" charset="0"/>
              </a:rPr>
              <a:t>Module code -LCHS7003 </a:t>
            </a:r>
            <a:br>
              <a:rPr lang="en-GB" sz="2000" dirty="0">
                <a:latin typeface="+mj-lt"/>
                <a:cs typeface="Arial" panose="020B0604020202020204" pitchFamily="34" charset="0"/>
              </a:rPr>
            </a:br>
            <a:r>
              <a:rPr lang="en-GB" sz="2000" dirty="0">
                <a:latin typeface="+mj-lt"/>
                <a:cs typeface="Arial" panose="020B0604020202020204" pitchFamily="34" charset="0"/>
              </a:rPr>
              <a:t>Module name - </a:t>
            </a:r>
            <a:r>
              <a:rPr lang="en-US" sz="2000" dirty="0">
                <a:latin typeface="+mj-lt"/>
                <a:cs typeface="Arial" panose="020B0604020202020204" pitchFamily="34" charset="0"/>
              </a:rPr>
              <a:t>Community Care and Management of Longer-term Conditions</a:t>
            </a:r>
          </a:p>
        </p:txBody>
      </p:sp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Overview of Arthritis: Definition, Symptoms and </a:t>
            </a:r>
            <a:r>
              <a:rPr lang="en-US" sz="3600" b="1" dirty="0" err="1"/>
              <a:t>Aetiology</a:t>
            </a:r>
            <a:endParaRPr lang="en-US" sz="3600" b="1" dirty="0"/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218070" y="1163763"/>
            <a:ext cx="8027737" cy="37292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b="1" dirty="0">
                <a:ea typeface="等线"/>
              </a:rPr>
              <a:t>D</a:t>
            </a:r>
            <a:r>
              <a:rPr lang="en-GB" altLang="zh-CN" sz="2000" b="1" dirty="0" err="1">
                <a:ea typeface="等线"/>
              </a:rPr>
              <a:t>efinition</a:t>
            </a:r>
            <a:r>
              <a:rPr lang="en-GB" altLang="zh-CN" sz="2000" b="1" dirty="0">
                <a:ea typeface="等线"/>
              </a:rPr>
              <a:t>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dirty="0">
                <a:ea typeface="等线"/>
              </a:rPr>
              <a:t>Arthritis is a broad term describing inflammation and damage within one or more joints (Nichols, 2017).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dirty="0">
                <a:ea typeface="等线"/>
              </a:rPr>
              <a:t>Arthritis is denoting a condition </a:t>
            </a:r>
            <a:r>
              <a:rPr lang="en-US" altLang="zh-CN" sz="2000" dirty="0" err="1">
                <a:ea typeface="等线"/>
              </a:rPr>
              <a:t>characterised</a:t>
            </a:r>
            <a:r>
              <a:rPr lang="en-US" altLang="zh-CN" sz="2000" dirty="0">
                <a:ea typeface="等线"/>
              </a:rPr>
              <a:t> by the degradation of the smooth cartilaginous layer that coats a joint, leading to osseous friction during joint movement (</a:t>
            </a:r>
            <a:r>
              <a:rPr lang="en-US" altLang="zh-CN" sz="2000" dirty="0" err="1">
                <a:ea typeface="等线"/>
              </a:rPr>
              <a:t>Allameen</a:t>
            </a:r>
            <a:r>
              <a:rPr lang="en-US" altLang="zh-CN" sz="2000" dirty="0">
                <a:ea typeface="等线"/>
              </a:rPr>
              <a:t> et al., 2024).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b="1" dirty="0">
                <a:ea typeface="等线"/>
              </a:rPr>
              <a:t>Symptoms:</a:t>
            </a:r>
            <a:r>
              <a:rPr lang="en-US" altLang="zh-CN" b="1" dirty="0">
                <a:ea typeface="等线"/>
              </a:rPr>
              <a:t> </a:t>
            </a:r>
            <a:r>
              <a:rPr lang="en-US" altLang="zh-CN" sz="2000" dirty="0">
                <a:ea typeface="等线"/>
              </a:rPr>
              <a:t>The most common symptoms are joint pain and stiffness, but reduced mobility is also frequent (</a:t>
            </a:r>
            <a:r>
              <a:rPr lang="en-US" altLang="zh-CN" dirty="0">
                <a:ea typeface="等线"/>
              </a:rPr>
              <a:t>NHS inform, 2024).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40D5B0-BF53-4E3F-9EC1-141CACEBB1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311"/>
          <a:stretch/>
        </p:blipFill>
        <p:spPr>
          <a:xfrm>
            <a:off x="8451310" y="4269491"/>
            <a:ext cx="3692563" cy="21576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FE0C1A3-C785-41B0-A6FB-21429187D858}"/>
              </a:ext>
            </a:extLst>
          </p:cNvPr>
          <p:cNvSpPr txBox="1"/>
          <p:nvPr/>
        </p:nvSpPr>
        <p:spPr>
          <a:xfrm>
            <a:off x="9456671" y="6427113"/>
            <a:ext cx="1676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(Source: (Cleveland Clinic, 2023)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1459544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Overview of Arthritis: Definition, Symptoms and </a:t>
            </a:r>
            <a:r>
              <a:rPr lang="en-US" sz="3600" b="1" dirty="0" err="1"/>
              <a:t>Aetiology</a:t>
            </a:r>
            <a:endParaRPr lang="en-US" sz="3600" b="1" dirty="0"/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194988" y="1325566"/>
            <a:ext cx="9466345" cy="258070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b="1" dirty="0" err="1">
                <a:ea typeface="等线"/>
              </a:rPr>
              <a:t>Aetiology</a:t>
            </a:r>
            <a:r>
              <a:rPr lang="en-US" altLang="zh-CN" sz="2000" b="1" dirty="0">
                <a:ea typeface="等线"/>
              </a:rPr>
              <a:t>: </a:t>
            </a:r>
            <a:r>
              <a:rPr lang="en-US" altLang="zh-CN" sz="2000" dirty="0">
                <a:ea typeface="等线"/>
              </a:rPr>
              <a:t>The causes of arthritis differ depending on the specific type.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dirty="0">
                <a:ea typeface="等线"/>
              </a:rPr>
              <a:t>Osteoarthritis typically develops naturally with age, as years of joint use gradually wear down the protective cartilage (Chauhan, </a:t>
            </a:r>
            <a:r>
              <a:rPr lang="en-US" altLang="zh-CN" dirty="0" err="1">
                <a:ea typeface="等线"/>
              </a:rPr>
              <a:t>Jandu</a:t>
            </a:r>
            <a:r>
              <a:rPr lang="en-US" altLang="zh-CN" dirty="0">
                <a:ea typeface="等线"/>
              </a:rPr>
              <a:t> and Al-</a:t>
            </a:r>
            <a:r>
              <a:rPr lang="en-US" altLang="zh-CN" dirty="0" err="1">
                <a:ea typeface="等线"/>
              </a:rPr>
              <a:t>Dhahir</a:t>
            </a:r>
            <a:r>
              <a:rPr lang="en-US" altLang="zh-CN" dirty="0">
                <a:ea typeface="等线"/>
              </a:rPr>
              <a:t>, 2023).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dirty="0">
                <a:ea typeface="等线"/>
              </a:rPr>
              <a:t>In some cases, the immune system is responsible, as seen in rheumatoid arthritis, where the body mistakenly attacks its own joint tissues (Cleveland Clinic, 2023).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dirty="0">
                <a:ea typeface="等线"/>
              </a:rPr>
              <a:t>Certain viral infections, including COVID-19, can also trigger forms of viral arthritis.</a:t>
            </a:r>
            <a:endParaRPr lang="zh-CN" altLang="en-US" dirty="0">
              <a:ea typeface="等线"/>
            </a:endParaRPr>
          </a:p>
        </p:txBody>
      </p:sp>
    </p:spTree>
    <p:extLst>
      <p:ext uri="{BB962C8B-B14F-4D97-AF65-F5344CB8AC3E}">
        <p14:creationId xmlns:p14="http://schemas.microsoft.com/office/powerpoint/2010/main" val="624637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Prevalence of Arthritis in the UK and Worldwide</a:t>
            </a:r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215614" y="1304941"/>
            <a:ext cx="9466345" cy="41503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dirty="0">
                <a:ea typeface="等线"/>
              </a:rPr>
              <a:t>Arthritis affects approximately 10 million people in the UK, representing roughly one in six of the population (</a:t>
            </a:r>
            <a:r>
              <a:rPr lang="en-US" altLang="zh-CN" sz="2000" dirty="0" err="1">
                <a:ea typeface="等线"/>
              </a:rPr>
              <a:t>Senthelal</a:t>
            </a:r>
            <a:r>
              <a:rPr lang="en-US" altLang="zh-CN" sz="2000" dirty="0">
                <a:ea typeface="等线"/>
              </a:rPr>
              <a:t> and Thomas, 2023).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dirty="0">
                <a:ea typeface="等线"/>
              </a:rPr>
              <a:t>Osteoarthritis is the most prevalent form, affecting nearly 9 million people, particularly those aged 45 and over (Wood et al., 2023).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dirty="0">
                <a:ea typeface="等线"/>
              </a:rPr>
              <a:t>Globally, around 595 million people had osteoarthritis in 2020, which is 7.6% of the world's population (Gilchrist-Park, </a:t>
            </a:r>
            <a:r>
              <a:rPr lang="en-US" altLang="zh-CN" sz="2000" dirty="0" err="1">
                <a:ea typeface="等线"/>
              </a:rPr>
              <a:t>Kholvadia</a:t>
            </a:r>
            <a:r>
              <a:rPr lang="en-US" altLang="zh-CN" sz="2000" dirty="0">
                <a:ea typeface="等线"/>
              </a:rPr>
              <a:t> and Burdick, 2025).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dirty="0">
                <a:ea typeface="等线"/>
              </a:rPr>
              <a:t>Rheumatoid arthritis affects approximately 1% of the worldwide population (Britto et al., 2025).</a:t>
            </a:r>
          </a:p>
          <a:p>
            <a:pPr algn="just">
              <a:lnSpc>
                <a:spcPct val="150000"/>
              </a:lnSpc>
            </a:pPr>
            <a:endParaRPr lang="zh-CN" altLang="en-US" dirty="0">
              <a:ea typeface="等线"/>
            </a:endParaRPr>
          </a:p>
        </p:txBody>
      </p:sp>
    </p:spTree>
    <p:extLst>
      <p:ext uri="{BB962C8B-B14F-4D97-AF65-F5344CB8AC3E}">
        <p14:creationId xmlns:p14="http://schemas.microsoft.com/office/powerpoint/2010/main" val="266879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Economic and Social Burden of Arthritis</a:t>
            </a:r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314008" y="1163763"/>
            <a:ext cx="9466345" cy="46525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b="1" dirty="0">
                <a:ea typeface="等线"/>
              </a:rPr>
              <a:t>Economic: 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dirty="0">
                <a:ea typeface="等线"/>
              </a:rPr>
              <a:t>The total annual NHS spend related to arthritis and musculoskeletal conditions in England is approximately £5 billion (Coates et al., 2023).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dirty="0">
                <a:ea typeface="等线"/>
              </a:rPr>
              <a:t>Direct healthcare costs for individuals with moderate-to-severe osteoarthritis pain are five times higher than matched controls without arthritis (Cooper, 2024).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b="1" dirty="0">
                <a:ea typeface="等线"/>
              </a:rPr>
              <a:t>Social: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dirty="0">
                <a:ea typeface="等线"/>
              </a:rPr>
              <a:t>Approximately 64% report poor sleep quality, affecting health and wellbeing (</a:t>
            </a:r>
            <a:r>
              <a:rPr lang="en-US" altLang="zh-CN" sz="2000" dirty="0" err="1">
                <a:ea typeface="等线"/>
              </a:rPr>
              <a:t>Giollo</a:t>
            </a:r>
            <a:r>
              <a:rPr lang="en-US" altLang="zh-CN" sz="2000" dirty="0">
                <a:ea typeface="等线"/>
              </a:rPr>
              <a:t> et al., 2025).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dirty="0">
                <a:ea typeface="等线"/>
              </a:rPr>
              <a:t>61% of working arthritis patients think they may need to retire early, and 17% have already done so (Cooper, 2024).</a:t>
            </a:r>
            <a:endParaRPr lang="zh-CN" altLang="en-US" sz="2000" dirty="0">
              <a:ea typeface="等线"/>
            </a:endParaRPr>
          </a:p>
        </p:txBody>
      </p:sp>
    </p:spTree>
    <p:extLst>
      <p:ext uri="{BB962C8B-B14F-4D97-AF65-F5344CB8AC3E}">
        <p14:creationId xmlns:p14="http://schemas.microsoft.com/office/powerpoint/2010/main" val="710082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Diagnosis and Initial Assessment of Arthritis</a:t>
            </a:r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194988" y="1325566"/>
            <a:ext cx="7752729" cy="53045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>
                <a:ea typeface="等线"/>
              </a:rPr>
              <a:t>Medical professionals examine joints for swelling, tenderness, warmth, deformity, and functional limitations (Allen, Carville and McKenna, 2018).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>
                <a:ea typeface="等线"/>
              </a:rPr>
              <a:t>To identify functional asymmetry, clinicians compare range of motion of the affected joint to the contralateral side or other comparable joints (Britto, </a:t>
            </a:r>
            <a:r>
              <a:rPr lang="en-US" altLang="zh-CN" sz="2000" dirty="0" err="1">
                <a:ea typeface="等线"/>
              </a:rPr>
              <a:t>Alavala</a:t>
            </a:r>
            <a:r>
              <a:rPr lang="en-US" altLang="zh-CN" sz="2000" dirty="0">
                <a:ea typeface="等线"/>
              </a:rPr>
              <a:t> and Brijesh, 2025).</a:t>
            </a:r>
          </a:p>
          <a:p>
            <a:pPr algn="just">
              <a:lnSpc>
                <a:spcPct val="150000"/>
              </a:lnSpc>
            </a:pPr>
            <a:r>
              <a:rPr lang="en-US" altLang="zh-CN" b="1" dirty="0">
                <a:ea typeface="等线"/>
              </a:rPr>
              <a:t>Common modalities consist of: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dirty="0">
                <a:ea typeface="等线"/>
              </a:rPr>
              <a:t>X-ray to assess joint space narrowing, osteophytes, or erosions.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dirty="0">
                <a:ea typeface="等线"/>
              </a:rPr>
              <a:t>Ultrasound to detect synovitis, effusion, and soft-tissue involvement.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dirty="0">
                <a:ea typeface="等线"/>
              </a:rPr>
              <a:t>MRI for detailed evaluation of cartilage, bone marrow, and inflammatory changes (NHS inform, 2024).</a:t>
            </a:r>
          </a:p>
          <a:p>
            <a:pPr algn="just">
              <a:lnSpc>
                <a:spcPct val="150000"/>
              </a:lnSpc>
            </a:pPr>
            <a:endParaRPr lang="zh-CN" altLang="en-US" dirty="0">
              <a:ea typeface="等线"/>
            </a:endParaRPr>
          </a:p>
        </p:txBody>
      </p:sp>
    </p:spTree>
    <p:extLst>
      <p:ext uri="{BB962C8B-B14F-4D97-AF65-F5344CB8AC3E}">
        <p14:creationId xmlns:p14="http://schemas.microsoft.com/office/powerpoint/2010/main" val="3970338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89635" y="167945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Management of Arthritis Following UK Guidance</a:t>
            </a:r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76265" y="953307"/>
            <a:ext cx="8371497" cy="59046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b="1" dirty="0">
                <a:ea typeface="等线"/>
              </a:rPr>
              <a:t>Implementation of House of Care Model: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b="1" dirty="0">
                <a:ea typeface="等线"/>
              </a:rPr>
              <a:t>Right-hand wall </a:t>
            </a:r>
            <a:r>
              <a:rPr lang="en-US" altLang="zh-CN" dirty="0">
                <a:ea typeface="等线"/>
              </a:rPr>
              <a:t>– Healthcare Professionals: Clinicians support true shared decision-making by asking “What matters to you?” to understand patient priorities and life circumstances beyond clinical measures 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b="1" dirty="0">
                <a:ea typeface="等线"/>
              </a:rPr>
              <a:t>Left-hand wall </a:t>
            </a:r>
            <a:r>
              <a:rPr lang="en-US" altLang="zh-CN" dirty="0">
                <a:ea typeface="等线"/>
              </a:rPr>
              <a:t>– Engaged Individuals and </a:t>
            </a:r>
            <a:r>
              <a:rPr lang="en-US" altLang="zh-CN" dirty="0" err="1">
                <a:ea typeface="等线"/>
              </a:rPr>
              <a:t>Carers</a:t>
            </a:r>
            <a:r>
              <a:rPr lang="en-US" altLang="zh-CN" dirty="0">
                <a:ea typeface="等线"/>
              </a:rPr>
              <a:t>: Patients and </a:t>
            </a:r>
            <a:r>
              <a:rPr lang="en-US" altLang="zh-CN" dirty="0" err="1">
                <a:ea typeface="等线"/>
              </a:rPr>
              <a:t>carers</a:t>
            </a:r>
            <a:r>
              <a:rPr lang="en-US" altLang="zh-CN" dirty="0">
                <a:ea typeface="等线"/>
              </a:rPr>
              <a:t> are informed and confident, actively contributing to decisions, goal setting, and self-management (Ly et al., 2019).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b="1" dirty="0">
                <a:ea typeface="等线"/>
              </a:rPr>
              <a:t>Roof </a:t>
            </a:r>
            <a:r>
              <a:rPr lang="en-US" altLang="zh-CN" dirty="0">
                <a:ea typeface="等线"/>
              </a:rPr>
              <a:t>– </a:t>
            </a:r>
            <a:r>
              <a:rPr lang="en-US" altLang="zh-CN" dirty="0" err="1">
                <a:ea typeface="等线"/>
              </a:rPr>
              <a:t>Organisational</a:t>
            </a:r>
            <a:r>
              <a:rPr lang="en-US" altLang="zh-CN" dirty="0">
                <a:ea typeface="等线"/>
              </a:rPr>
              <a:t> Processes: </a:t>
            </a:r>
            <a:r>
              <a:rPr lang="en-US" altLang="zh-CN" dirty="0" err="1">
                <a:ea typeface="等线"/>
              </a:rPr>
              <a:t>Organisations</a:t>
            </a:r>
            <a:r>
              <a:rPr lang="en-US" altLang="zh-CN" dirty="0">
                <a:ea typeface="等线"/>
              </a:rPr>
              <a:t> provide the policies, systems, and training needed to deliver consistent </a:t>
            </a:r>
            <a:r>
              <a:rPr lang="en-US" altLang="zh-CN" dirty="0" err="1">
                <a:ea typeface="等线"/>
              </a:rPr>
              <a:t>personalised</a:t>
            </a:r>
            <a:r>
              <a:rPr lang="en-US" altLang="zh-CN" dirty="0">
                <a:ea typeface="等线"/>
              </a:rPr>
              <a:t> care planning (Coulter et al., 2016).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b="1" dirty="0">
                <a:ea typeface="等线"/>
              </a:rPr>
              <a:t>Central Care Planning Conversation:</a:t>
            </a:r>
            <a:r>
              <a:rPr lang="en-US" altLang="zh-CN" dirty="0">
                <a:ea typeface="等线"/>
              </a:rPr>
              <a:t> A focused, person-</a:t>
            </a:r>
            <a:r>
              <a:rPr lang="en-US" altLang="zh-CN" dirty="0" err="1">
                <a:ea typeface="等线"/>
              </a:rPr>
              <a:t>centred</a:t>
            </a:r>
            <a:r>
              <a:rPr lang="en-US" altLang="zh-CN" dirty="0">
                <a:ea typeface="等线"/>
              </a:rPr>
              <a:t> discussion enables individuals to identify needs, preferences, and goals and co-create a meaningful management plan (Health and Social Care Alliance Scotland, 2018).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232C11-22AE-43C9-8E22-30FFDE0970DE}"/>
              </a:ext>
            </a:extLst>
          </p:cNvPr>
          <p:cNvSpPr txBox="1"/>
          <p:nvPr/>
        </p:nvSpPr>
        <p:spPr>
          <a:xfrm>
            <a:off x="9715436" y="5521257"/>
            <a:ext cx="1676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(Source: (NHS inform, 2024)</a:t>
            </a:r>
            <a:endParaRPr lang="en-GB" sz="1100" dirty="0"/>
          </a:p>
        </p:txBody>
      </p:sp>
      <p:pic>
        <p:nvPicPr>
          <p:cNvPr id="1026" name="Picture 2" descr="The House of Care: an innovative approach to person-centred care - BHF">
            <a:extLst>
              <a:ext uri="{FF2B5EF4-FFF2-40B4-BE49-F238E27FC236}">
                <a16:creationId xmlns:a16="http://schemas.microsoft.com/office/drawing/2014/main" id="{B00834A4-5243-4936-87C1-9D853BD4B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610" y="3045707"/>
            <a:ext cx="3633390" cy="2406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268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Management of Arthritis Following UK Guidance</a:t>
            </a:r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236239" y="1304940"/>
            <a:ext cx="9466345" cy="41908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Exercise and Physical Activity:</a:t>
            </a:r>
            <a:r>
              <a:rPr lang="en-US" altLang="zh-CN" sz="2000" dirty="0">
                <a:ea typeface="等线"/>
              </a:rPr>
              <a:t> Core management should emphasize regular exercise as a fundamental intervention (</a:t>
            </a:r>
            <a:r>
              <a:rPr lang="en-US" altLang="zh-CN" sz="2000" dirty="0" err="1">
                <a:ea typeface="等线"/>
              </a:rPr>
              <a:t>Kerschbaumer</a:t>
            </a:r>
            <a:r>
              <a:rPr lang="en-US" altLang="zh-CN" sz="2000" dirty="0">
                <a:ea typeface="等线"/>
              </a:rPr>
              <a:t> et al., 2024).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Weight Management:</a:t>
            </a:r>
            <a:r>
              <a:rPr lang="en-US" altLang="zh-CN" sz="2000" dirty="0">
                <a:ea typeface="等线"/>
              </a:rPr>
              <a:t> Achieving and maintaining healthy weight is critical, particularly for weight-bearing joints.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Paracetamol:</a:t>
            </a:r>
            <a:r>
              <a:rPr lang="en-US" altLang="zh-CN" sz="2000" dirty="0">
                <a:ea typeface="等线"/>
              </a:rPr>
              <a:t> First-line analgesic, with regular dosing recommended for sustained pain control (NHS inform, 2024).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Conventional DMARDs:</a:t>
            </a:r>
            <a:r>
              <a:rPr lang="en-US" altLang="zh-CN" sz="2000" dirty="0">
                <a:ea typeface="等线"/>
              </a:rPr>
              <a:t> Methotrexate is typically first-line therapy, often combined with additional DMARDs (leflunomide, hydroxychloroquine, sulfasalazine) (National Collaborating Centre for Chronic Conditions (UK), 2009).</a:t>
            </a:r>
          </a:p>
        </p:txBody>
      </p:sp>
    </p:spTree>
    <p:extLst>
      <p:ext uri="{BB962C8B-B14F-4D97-AF65-F5344CB8AC3E}">
        <p14:creationId xmlns:p14="http://schemas.microsoft.com/office/powerpoint/2010/main" val="4056135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Treatment Options Available in the United Kingdom</a:t>
            </a:r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57485" y="1163763"/>
            <a:ext cx="8089613" cy="49813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dirty="0">
                <a:ea typeface="等线"/>
              </a:rPr>
              <a:t>For osteoarthritis, Weight reduction, activity pacing, strengthening exercises, and joint protection strategies form the foundation of non-pharmacological care (NHS, 2022).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dirty="0">
                <a:ea typeface="等线"/>
              </a:rPr>
              <a:t>For rheumatoid arthritis, treatment focuses on slowing disease activity and reducing inflammation to prevent long-term joint damage (NICE, 2020).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dirty="0">
                <a:ea typeface="等线"/>
              </a:rPr>
              <a:t>Patients with arthritis may be able to access certain community or therapy services directly without first consulting a GP (NICE, 2022).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dirty="0">
                <a:ea typeface="等线"/>
              </a:rPr>
              <a:t>GP surgery reception or administrative staff,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dirty="0">
                <a:ea typeface="等线"/>
              </a:rPr>
              <a:t>the GP practice website,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dirty="0">
                <a:ea typeface="等线"/>
              </a:rPr>
              <a:t>the local Integrated Care Board (ICB)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EB4A768-8DDC-43F9-8E4F-4E6542113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2465" y="3863958"/>
            <a:ext cx="4087021" cy="27260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846D69-1AFC-4CD0-85F7-CC8512D2B55B}"/>
              </a:ext>
            </a:extLst>
          </p:cNvPr>
          <p:cNvSpPr txBox="1"/>
          <p:nvPr/>
        </p:nvSpPr>
        <p:spPr>
          <a:xfrm>
            <a:off x="9605782" y="6627801"/>
            <a:ext cx="16764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(Source: (Cooper, 2024)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702597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Comorbidities Accompanying Arthritis</a:t>
            </a:r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194988" y="1373692"/>
            <a:ext cx="9466345" cy="37292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Heart Disease:</a:t>
            </a:r>
            <a:r>
              <a:rPr lang="en-US" altLang="zh-CN" sz="2000" dirty="0">
                <a:ea typeface="等线"/>
              </a:rPr>
              <a:t> Individuals with inflammatory arthritis are up to twice as likely to develop cardiovascular disease compared to those without inflammatory arthritis (</a:t>
            </a:r>
            <a:r>
              <a:rPr lang="en-US" altLang="zh-CN" sz="2000" dirty="0" err="1">
                <a:ea typeface="等线"/>
              </a:rPr>
              <a:t>Kłodziński</a:t>
            </a:r>
            <a:r>
              <a:rPr lang="en-US" altLang="zh-CN" sz="2000" dirty="0">
                <a:ea typeface="等线"/>
              </a:rPr>
              <a:t> and </a:t>
            </a:r>
            <a:r>
              <a:rPr lang="en-US" altLang="zh-CN" sz="2000" dirty="0" err="1">
                <a:ea typeface="等线"/>
              </a:rPr>
              <a:t>Wisłowska</a:t>
            </a:r>
            <a:r>
              <a:rPr lang="en-US" altLang="zh-CN" sz="2000" dirty="0">
                <a:ea typeface="等线"/>
              </a:rPr>
              <a:t>, 2018).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Diabetic Neuropathy:</a:t>
            </a:r>
            <a:r>
              <a:rPr lang="en-US" altLang="zh-CN" sz="2000" dirty="0">
                <a:ea typeface="等线"/>
              </a:rPr>
              <a:t> Individuals with inflammatory arthritis are about 1.5 times more predisposed to diabetes compared to those without arthritis (</a:t>
            </a:r>
            <a:r>
              <a:rPr lang="en-US" altLang="zh-CN" sz="2000" dirty="0" err="1">
                <a:ea typeface="等线"/>
              </a:rPr>
              <a:t>Krijbolder</a:t>
            </a:r>
            <a:r>
              <a:rPr lang="en-US" altLang="zh-CN" sz="2000" dirty="0">
                <a:ea typeface="等线"/>
              </a:rPr>
              <a:t> et al., 2022).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Osteoporosis:</a:t>
            </a:r>
            <a:r>
              <a:rPr lang="en-US" altLang="zh-CN" sz="2000" dirty="0">
                <a:ea typeface="等线"/>
              </a:rPr>
              <a:t> In this disease, the resorption of existing bone occurs at a rate surpassing the formation of new bone (Nichols, 2017).</a:t>
            </a:r>
            <a:endParaRPr lang="zh-CN" altLang="en-US" sz="2000" dirty="0">
              <a:ea typeface="等线"/>
            </a:endParaRPr>
          </a:p>
        </p:txBody>
      </p:sp>
    </p:spTree>
    <p:extLst>
      <p:ext uri="{BB962C8B-B14F-4D97-AF65-F5344CB8AC3E}">
        <p14:creationId xmlns:p14="http://schemas.microsoft.com/office/powerpoint/2010/main" val="3528437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Prevention of Arthritis</a:t>
            </a:r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314008" y="1163763"/>
            <a:ext cx="9466345" cy="37292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Lifestyle Modification:</a:t>
            </a:r>
            <a:r>
              <a:rPr lang="en-US" altLang="zh-CN" sz="2000" dirty="0">
                <a:ea typeface="等线"/>
              </a:rPr>
              <a:t> Healthy weight through diet and exercise is the best primary prevention strategy (Radu and </a:t>
            </a:r>
            <a:r>
              <a:rPr lang="en-US" altLang="zh-CN" sz="2000" dirty="0" err="1">
                <a:ea typeface="等线"/>
              </a:rPr>
              <a:t>Bungau</a:t>
            </a:r>
            <a:r>
              <a:rPr lang="en-US" altLang="zh-CN" sz="2000" dirty="0">
                <a:ea typeface="等线"/>
              </a:rPr>
              <a:t>, 2021).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Physical Activity:</a:t>
            </a:r>
            <a:r>
              <a:rPr lang="en-US" altLang="zh-CN" sz="2000" dirty="0">
                <a:ea typeface="等线"/>
              </a:rPr>
              <a:t> Regular exercise, including aerobic activity, strength training, and flexibility work.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Smoking Cessation:</a:t>
            </a:r>
            <a:r>
              <a:rPr lang="en-US" altLang="zh-CN" sz="2000" dirty="0">
                <a:ea typeface="等线"/>
              </a:rPr>
              <a:t> Smoking represents the strongest modifiable environmental risk factor for RA (</a:t>
            </a:r>
            <a:r>
              <a:rPr lang="en-US" altLang="zh-CN" sz="2000" dirty="0" err="1">
                <a:ea typeface="等线"/>
              </a:rPr>
              <a:t>Romão</a:t>
            </a:r>
            <a:r>
              <a:rPr lang="en-US" altLang="zh-CN" sz="2000" dirty="0">
                <a:ea typeface="等线"/>
              </a:rPr>
              <a:t> and Fonseca, 2021).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Early Recognition and Diagnosis:</a:t>
            </a:r>
            <a:r>
              <a:rPr lang="en-US" altLang="zh-CN" sz="2000" dirty="0">
                <a:ea typeface="等线"/>
              </a:rPr>
              <a:t> Rapid identification and diagnosis of inflammatory arthritis enables early DMARD (Taylor et al., 2021).</a:t>
            </a:r>
            <a:endParaRPr lang="zh-CN" altLang="en-US" sz="2000" dirty="0">
              <a:ea typeface="等线"/>
            </a:endParaRPr>
          </a:p>
        </p:txBody>
      </p:sp>
    </p:spTree>
    <p:extLst>
      <p:ext uri="{BB962C8B-B14F-4D97-AF65-F5344CB8AC3E}">
        <p14:creationId xmlns:p14="http://schemas.microsoft.com/office/powerpoint/2010/main" val="4208054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Co-productive Care: Skills, Values and </a:t>
            </a:r>
            <a:r>
              <a:rPr lang="en-US" sz="3600" b="1" dirty="0" err="1"/>
              <a:t>Behaviours</a:t>
            </a:r>
            <a:endParaRPr lang="en-US" sz="3600" b="1" dirty="0"/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194988" y="1325566"/>
            <a:ext cx="9466345" cy="433503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b="1" dirty="0">
                <a:ea typeface="等线"/>
              </a:rPr>
              <a:t>Essential Skills: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b="1" dirty="0">
                <a:ea typeface="等线"/>
              </a:rPr>
              <a:t>Effective Communication:</a:t>
            </a:r>
            <a:r>
              <a:rPr lang="en-US" altLang="zh-CN" dirty="0">
                <a:ea typeface="等线"/>
              </a:rPr>
              <a:t> Healthcare professionals must use active listening to understand not only clinical symptoms but also patients’ concerns (</a:t>
            </a:r>
            <a:r>
              <a:rPr lang="en-US" altLang="zh-CN" dirty="0" err="1">
                <a:ea typeface="等线"/>
              </a:rPr>
              <a:t>Voshaar</a:t>
            </a:r>
            <a:r>
              <a:rPr lang="en-US" altLang="zh-CN" dirty="0">
                <a:ea typeface="等线"/>
              </a:rPr>
              <a:t> et al., 2015).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b="1" dirty="0">
                <a:ea typeface="等线"/>
              </a:rPr>
              <a:t>Facilitating Shared Decisions  </a:t>
            </a:r>
            <a:r>
              <a:rPr lang="en-US" altLang="zh-CN" dirty="0">
                <a:ea typeface="等线"/>
              </a:rPr>
              <a:t>Professionals must be able to explain the benefits, risks, and expected outcomes of evidence-based treatments (wales.nhs.uk, 2018).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b="1" dirty="0">
                <a:ea typeface="等线"/>
              </a:rPr>
              <a:t>Essential Values: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b="1" dirty="0">
                <a:ea typeface="等线"/>
              </a:rPr>
              <a:t>Respect and Dignity:</a:t>
            </a:r>
            <a:r>
              <a:rPr lang="en-US" altLang="zh-CN" dirty="0">
                <a:ea typeface="等线"/>
              </a:rPr>
              <a:t> Co-productive care is based on respecting people as whole people, not diseases.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b="1" dirty="0">
                <a:ea typeface="等线"/>
              </a:rPr>
              <a:t>Partnership and Collaboration:</a:t>
            </a:r>
            <a:r>
              <a:rPr lang="en-US" altLang="zh-CN" dirty="0">
                <a:ea typeface="等线"/>
              </a:rPr>
              <a:t> True partnership </a:t>
            </a:r>
            <a:r>
              <a:rPr lang="en-US" altLang="zh-CN" dirty="0" err="1">
                <a:ea typeface="等线"/>
              </a:rPr>
              <a:t>recognises</a:t>
            </a:r>
            <a:r>
              <a:rPr lang="en-US" altLang="zh-CN" dirty="0">
                <a:ea typeface="等线"/>
              </a:rPr>
              <a:t> that effective health improvement requires both professional and patient effort (Watson, 2013).</a:t>
            </a:r>
            <a:endParaRPr lang="zh-CN" altLang="en-US" dirty="0">
              <a:ea typeface="等线"/>
            </a:endParaRPr>
          </a:p>
        </p:txBody>
      </p:sp>
    </p:spTree>
    <p:extLst>
      <p:ext uri="{BB962C8B-B14F-4D97-AF65-F5344CB8AC3E}">
        <p14:creationId xmlns:p14="http://schemas.microsoft.com/office/powerpoint/2010/main" val="3782253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14008" y="334032"/>
            <a:ext cx="6121374" cy="829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Co-productive Care: Skills, Values and </a:t>
            </a:r>
            <a:r>
              <a:rPr lang="en-US" sz="3600" b="1" dirty="0" err="1"/>
              <a:t>Behaviours</a:t>
            </a:r>
            <a:endParaRPr lang="en-US" sz="3600" b="1" dirty="0"/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314008" y="1231364"/>
            <a:ext cx="9466345" cy="326756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Empathetic Engagement:</a:t>
            </a:r>
            <a:r>
              <a:rPr lang="en-US" altLang="zh-CN" sz="2000" dirty="0">
                <a:ea typeface="等线"/>
              </a:rPr>
              <a:t> Professionals show genuine care by responding empathetically to patients’ distress and demonstrating commitment to supporting them throughout their condition (Wood et al., 2023).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Team Problem- Solving:</a:t>
            </a:r>
            <a:r>
              <a:rPr lang="en-US" altLang="zh-CN" sz="2000" dirty="0">
                <a:ea typeface="等线"/>
              </a:rPr>
              <a:t> Clinicians help patients identify barriers and create realistic solutions that fit their needs.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2000" b="1" dirty="0">
                <a:ea typeface="等线"/>
              </a:rPr>
              <a:t>Consistent Support and Follow-up:</a:t>
            </a:r>
            <a:r>
              <a:rPr lang="en-US" altLang="zh-CN" sz="2000" dirty="0">
                <a:ea typeface="等线"/>
              </a:rPr>
              <a:t> Regular review and monitoring, with willingness to modify approaches when outcomes are inadequate (Coates et al., 2023).</a:t>
            </a:r>
          </a:p>
        </p:txBody>
      </p:sp>
    </p:spTree>
    <p:extLst>
      <p:ext uri="{BB962C8B-B14F-4D97-AF65-F5344CB8AC3E}">
        <p14:creationId xmlns:p14="http://schemas.microsoft.com/office/powerpoint/2010/main" val="3457067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52752" y="962931"/>
            <a:ext cx="8678737" cy="34117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b="1" dirty="0">
                <a:ea typeface="等线"/>
              </a:rPr>
              <a:t>Comprehensive </a:t>
            </a:r>
            <a:r>
              <a:rPr lang="en-US" altLang="zh-CN" sz="2000" b="1" dirty="0" err="1">
                <a:ea typeface="等线"/>
              </a:rPr>
              <a:t>Personalised</a:t>
            </a:r>
            <a:r>
              <a:rPr lang="en-US" altLang="zh-CN" sz="2000" b="1" dirty="0">
                <a:ea typeface="等线"/>
              </a:rPr>
              <a:t> Care Model and Self-Management Support</a:t>
            </a:r>
            <a:r>
              <a:rPr lang="en-GB" altLang="zh-CN" sz="2000" b="1" dirty="0">
                <a:ea typeface="等线"/>
              </a:rPr>
              <a:t>: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b="1" dirty="0">
                <a:ea typeface="等线"/>
              </a:rPr>
              <a:t>Shared Decisions:</a:t>
            </a:r>
            <a:r>
              <a:rPr lang="en-US" altLang="zh-CN" dirty="0">
                <a:ea typeface="等线"/>
              </a:rPr>
              <a:t> After discussing options, benefits, and risks, clinicians and patients choose arthritis treatments like medication, physiotherapy, or lifestyle changes (Dey et al., 2024).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dirty="0">
                <a:ea typeface="等线"/>
              </a:rPr>
              <a:t> </a:t>
            </a:r>
            <a:r>
              <a:rPr lang="en-US" altLang="zh-CN" b="1" dirty="0" err="1">
                <a:ea typeface="等线"/>
              </a:rPr>
              <a:t>Personalised</a:t>
            </a:r>
            <a:r>
              <a:rPr lang="en-US" altLang="zh-CN" b="1" dirty="0">
                <a:ea typeface="等线"/>
              </a:rPr>
              <a:t> care and support planning:</a:t>
            </a:r>
            <a:r>
              <a:rPr lang="en-US" altLang="zh-CN" dirty="0">
                <a:ea typeface="等线"/>
              </a:rPr>
              <a:t> A </a:t>
            </a:r>
            <a:r>
              <a:rPr lang="en-US" altLang="zh-CN" dirty="0" err="1">
                <a:ea typeface="等线"/>
              </a:rPr>
              <a:t>personalised</a:t>
            </a:r>
            <a:r>
              <a:rPr lang="en-US" altLang="zh-CN" dirty="0">
                <a:ea typeface="等线"/>
              </a:rPr>
              <a:t> arthritis care plan outlines clinical needs, patient goals, agreed actions, and management barriers.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b="1" dirty="0">
                <a:ea typeface="等线"/>
              </a:rPr>
              <a:t>Enabling Choice:</a:t>
            </a:r>
            <a:r>
              <a:rPr lang="en-US" altLang="zh-CN" dirty="0">
                <a:ea typeface="等线"/>
              </a:rPr>
              <a:t> To meet health literacy needs, arthritis patients are given clear, accessible treatment, provider, and referral options (Fairley et al., 2021).</a:t>
            </a:r>
            <a:endParaRPr lang="zh-CN" altLang="en-US" dirty="0">
              <a:ea typeface="等线"/>
            </a:endParaRPr>
          </a:p>
        </p:txBody>
      </p:sp>
    </p:spTree>
    <p:extLst>
      <p:ext uri="{BB962C8B-B14F-4D97-AF65-F5344CB8AC3E}">
        <p14:creationId xmlns:p14="http://schemas.microsoft.com/office/powerpoint/2010/main" val="32439137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327759" y="1087222"/>
            <a:ext cx="9466345" cy="382720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b="1" dirty="0">
                <a:ea typeface="等线"/>
              </a:rPr>
              <a:t>Comprehensive </a:t>
            </a:r>
            <a:r>
              <a:rPr lang="en-US" altLang="zh-CN" sz="2000" b="1" dirty="0" err="1">
                <a:ea typeface="等线"/>
              </a:rPr>
              <a:t>Personalised</a:t>
            </a:r>
            <a:r>
              <a:rPr lang="en-US" altLang="zh-CN" sz="2000" b="1" dirty="0">
                <a:ea typeface="等线"/>
              </a:rPr>
              <a:t> Care Model and Self-Management Support</a:t>
            </a:r>
            <a:r>
              <a:rPr lang="en-GB" altLang="zh-CN" sz="2000" b="1" dirty="0">
                <a:ea typeface="等线"/>
              </a:rPr>
              <a:t>: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altLang="zh-CN" b="1" dirty="0">
                <a:ea typeface="等线"/>
              </a:rPr>
              <a:t>Social Prescribing and Community Support: </a:t>
            </a:r>
            <a:r>
              <a:rPr lang="en-US" altLang="zh-CN" dirty="0">
                <a:ea typeface="等线"/>
              </a:rPr>
              <a:t>Healthcare professionals refer arthritis patients to exercise groups, peer support, voluntary services, and practical or work assistance (Fairley et al., 2021).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altLang="zh-CN" b="1" dirty="0">
                <a:ea typeface="等线"/>
              </a:rPr>
              <a:t>Self-Management Support:</a:t>
            </a:r>
            <a:r>
              <a:rPr lang="en-US" altLang="zh-CN" dirty="0">
                <a:ea typeface="等线"/>
              </a:rPr>
              <a:t> Supported self-management teaches arthritis pain management, pacing, problem-solving, and digital tool use.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altLang="zh-CN" dirty="0">
                <a:ea typeface="等线"/>
              </a:rPr>
              <a:t> </a:t>
            </a:r>
            <a:r>
              <a:rPr lang="en-US" altLang="zh-CN" b="1" dirty="0">
                <a:ea typeface="等线"/>
              </a:rPr>
              <a:t>Personal Health Budgets:</a:t>
            </a:r>
            <a:r>
              <a:rPr lang="en-US" altLang="zh-CN" dirty="0">
                <a:ea typeface="等线"/>
              </a:rPr>
              <a:t> Physiotherapy, assistive devices, psychological care, and community activities are available to arthritis patients with personal health budgets (</a:t>
            </a:r>
            <a:r>
              <a:rPr lang="en-US" altLang="zh-CN" dirty="0" err="1">
                <a:ea typeface="等线"/>
              </a:rPr>
              <a:t>Kerschbaumer</a:t>
            </a:r>
            <a:r>
              <a:rPr lang="en-US" altLang="zh-CN" dirty="0">
                <a:ea typeface="等线"/>
              </a:rPr>
              <a:t> et al., 2024).</a:t>
            </a:r>
            <a:endParaRPr lang="zh-CN" altLang="en-US" dirty="0">
              <a:ea typeface="等线"/>
            </a:endParaRPr>
          </a:p>
        </p:txBody>
      </p:sp>
    </p:spTree>
    <p:extLst>
      <p:ext uri="{BB962C8B-B14F-4D97-AF65-F5344CB8AC3E}">
        <p14:creationId xmlns:p14="http://schemas.microsoft.com/office/powerpoint/2010/main" val="18036585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20883" y="81800"/>
            <a:ext cx="2449818" cy="4975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References</a:t>
            </a:r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112295" y="493564"/>
            <a:ext cx="12079705" cy="636443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 err="1">
                <a:ea typeface="等线"/>
              </a:rPr>
              <a:t>Allameen</a:t>
            </a:r>
            <a:r>
              <a:rPr lang="en-US" altLang="zh-CN" sz="1050" dirty="0">
                <a:ea typeface="等线"/>
              </a:rPr>
              <a:t>, N.A., Lai, Y.W., Lian, G., Lee, T.Z.-Y., </a:t>
            </a:r>
            <a:r>
              <a:rPr lang="en-US" altLang="zh-CN" sz="1050" dirty="0" err="1">
                <a:ea typeface="等线"/>
              </a:rPr>
              <a:t>Selvakumaran</a:t>
            </a:r>
            <a:r>
              <a:rPr lang="en-US" altLang="zh-CN" sz="1050" dirty="0">
                <a:ea typeface="等线"/>
              </a:rPr>
              <a:t>, S., Tan, R.Y.T. and Xu, C. (2024). Physiotherapy and Occupational Therapy in Rheumatoid arthritis: Bridging Functional and Comorbidity Gaps. Best Practice &amp; Research Clinical Rheumatology, [online] 39(1), p.102032.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://doi.org/10.1016/j.berh.2024.102032.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>
                <a:ea typeface="等线"/>
              </a:rPr>
              <a:t>Allen, A., Carville, S. and McKenna, F. (2018). Diagnosis and management of rheumatoid arthritis in adults: summary of updated NICE guidance. BMJ, p.k3015.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://doi.org/10.1136/bmj.k3015.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>
                <a:ea typeface="等线"/>
              </a:rPr>
              <a:t>Britto, N., </a:t>
            </a:r>
            <a:r>
              <a:rPr lang="en-US" altLang="zh-CN" sz="1050" dirty="0" err="1">
                <a:ea typeface="等线"/>
              </a:rPr>
              <a:t>Alavala</a:t>
            </a:r>
            <a:r>
              <a:rPr lang="en-US" altLang="zh-CN" sz="1050" dirty="0">
                <a:ea typeface="等线"/>
              </a:rPr>
              <a:t>, R.R. and Brijesh, S. (2025). Rethinking arthritis: exploring its types and emerging management strategies. </a:t>
            </a:r>
            <a:r>
              <a:rPr lang="en-US" altLang="zh-CN" sz="1050" dirty="0" err="1">
                <a:ea typeface="等线"/>
              </a:rPr>
              <a:t>Inflammopharmacology</a:t>
            </a:r>
            <a:r>
              <a:rPr lang="en-US" altLang="zh-CN" sz="1050" dirty="0">
                <a:ea typeface="等线"/>
              </a:rPr>
              <a:t>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://doi.org/10.1007/s10787-025-01833-8.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>
                <a:ea typeface="等线"/>
              </a:rPr>
              <a:t>Chauhan, K., </a:t>
            </a:r>
            <a:r>
              <a:rPr lang="en-US" altLang="zh-CN" sz="1050" dirty="0" err="1">
                <a:ea typeface="等线"/>
              </a:rPr>
              <a:t>Jandu</a:t>
            </a:r>
            <a:r>
              <a:rPr lang="en-US" altLang="zh-CN" sz="1050" dirty="0">
                <a:ea typeface="等线"/>
              </a:rPr>
              <a:t>, J. and Al-</a:t>
            </a:r>
            <a:r>
              <a:rPr lang="en-US" altLang="zh-CN" sz="1050" dirty="0" err="1">
                <a:ea typeface="等线"/>
              </a:rPr>
              <a:t>Dhahir</a:t>
            </a:r>
            <a:r>
              <a:rPr lang="en-US" altLang="zh-CN" sz="1050" dirty="0">
                <a:ea typeface="等线"/>
              </a:rPr>
              <a:t>, M. (2023). Rheumatoid Arthritis. [online] PubMed. Available at: https://www.ncbi.nlm.nih.gov/books/NBK441999/.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>
                <a:ea typeface="等线"/>
              </a:rPr>
              <a:t>Cleveland Clinic (2023). Arthritis. [online] Cleveland Clinic. Available at: https://my.clevelandclinic.org/health/diseases/12061-arthritis.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>
                <a:ea typeface="等线"/>
              </a:rPr>
              <a:t>Coates, G., </a:t>
            </a:r>
            <a:r>
              <a:rPr lang="en-US" altLang="zh-CN" sz="1050" dirty="0" err="1">
                <a:ea typeface="等线"/>
              </a:rPr>
              <a:t>Clewes</a:t>
            </a:r>
            <a:r>
              <a:rPr lang="en-US" altLang="zh-CN" sz="1050" dirty="0">
                <a:ea typeface="等线"/>
              </a:rPr>
              <a:t>, P., Lohan, C., Stevenson, H., Wood, R., </a:t>
            </a:r>
            <a:r>
              <a:rPr lang="en-US" altLang="zh-CN" sz="1050" dirty="0" err="1">
                <a:ea typeface="等线"/>
              </a:rPr>
              <a:t>Tritton</a:t>
            </a:r>
            <a:r>
              <a:rPr lang="en-US" altLang="zh-CN" sz="1050" dirty="0">
                <a:ea typeface="等线"/>
              </a:rPr>
              <a:t>, T., Knaggs, R., Dickson, A.J. and Walsh, D. (2023). Health economic impact of moderate-to-severe chronic pain associated with osteoarthritis in England: a retrospective analysis of linked primary and secondary care data. BMJ Open, [online] 13(7), p.e067545.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://doi.org/10.1136/bmjopen-2022-067545.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>
                <a:ea typeface="等线"/>
              </a:rPr>
              <a:t>Cooper, N.J. (2024). Economic burden of rheumatoid arthritis: a systematic review. Rheumatology, 39(1), pp.28–33.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://doi.org/10.1093/rheumatology/39.1.28.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>
                <a:ea typeface="等线"/>
              </a:rPr>
              <a:t>Coulter, A., Kramer, G., Warren, T. and Salisbury, C. (2016). Building the House of Care for People with long-term conditions: the Foundation of the House of Care Framework. British Journal of General Practice, [online] 66(645), pp.288–290.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://doi.org/10.3399/bjgp16x684745.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>
                <a:ea typeface="等线"/>
              </a:rPr>
              <a:t>Dey, M., Busby, A., Isaac, J., Pratt, A., </a:t>
            </a:r>
            <a:r>
              <a:rPr lang="en-US" altLang="zh-CN" sz="1050" dirty="0" err="1">
                <a:ea typeface="等线"/>
              </a:rPr>
              <a:t>Mwidimi</a:t>
            </a:r>
            <a:r>
              <a:rPr lang="en-US" altLang="zh-CN" sz="1050" dirty="0">
                <a:ea typeface="等线"/>
              </a:rPr>
              <a:t> </a:t>
            </a:r>
            <a:r>
              <a:rPr lang="en-US" altLang="zh-CN" sz="1050" dirty="0" err="1">
                <a:ea typeface="等线"/>
              </a:rPr>
              <a:t>Ndosi</a:t>
            </a:r>
            <a:r>
              <a:rPr lang="en-US" altLang="zh-CN" sz="1050" dirty="0">
                <a:ea typeface="等线"/>
              </a:rPr>
              <a:t>, Young, A., </a:t>
            </a:r>
            <a:r>
              <a:rPr lang="en-US" altLang="zh-CN" sz="1050" dirty="0" err="1">
                <a:ea typeface="等线"/>
              </a:rPr>
              <a:t>Lempp</a:t>
            </a:r>
            <a:r>
              <a:rPr lang="en-US" altLang="zh-CN" sz="1050" dirty="0">
                <a:ea typeface="等线"/>
              </a:rPr>
              <a:t>, H. and </a:t>
            </a:r>
            <a:r>
              <a:rPr lang="en-US" altLang="zh-CN" sz="1050" dirty="0" err="1">
                <a:ea typeface="等线"/>
              </a:rPr>
              <a:t>Nikiphorou</a:t>
            </a:r>
            <a:r>
              <a:rPr lang="en-US" altLang="zh-CN" sz="1050" dirty="0">
                <a:ea typeface="等线"/>
              </a:rPr>
              <a:t>, E. (2024). </a:t>
            </a:r>
            <a:r>
              <a:rPr lang="en-US" altLang="zh-CN" sz="1050" dirty="0" err="1">
                <a:ea typeface="等线"/>
              </a:rPr>
              <a:t>Personalised</a:t>
            </a:r>
            <a:r>
              <a:rPr lang="en-US" altLang="zh-CN" sz="1050" dirty="0">
                <a:ea typeface="等线"/>
              </a:rPr>
              <a:t> care packages for people with rheumatoid arthritis: a mixed-methods study. RMD open, 10(1), pp.e003483–e003483.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://doi.org/10.1136/rmdopen-2023-003483.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>
                <a:ea typeface="等线"/>
              </a:rPr>
              <a:t>Fairley, J.L., </a:t>
            </a:r>
            <a:r>
              <a:rPr lang="en-US" altLang="zh-CN" sz="1050" dirty="0" err="1">
                <a:ea typeface="等线"/>
              </a:rPr>
              <a:t>Seneviwickrama</a:t>
            </a:r>
            <a:r>
              <a:rPr lang="en-US" altLang="zh-CN" sz="1050" dirty="0">
                <a:ea typeface="等线"/>
              </a:rPr>
              <a:t>, M., Yeh, S., Anthony, S., Chou, L., </a:t>
            </a:r>
            <a:r>
              <a:rPr lang="en-US" altLang="zh-CN" sz="1050" dirty="0" err="1">
                <a:ea typeface="等线"/>
              </a:rPr>
              <a:t>Cicuttini</a:t>
            </a:r>
            <a:r>
              <a:rPr lang="en-US" altLang="zh-CN" sz="1050" dirty="0">
                <a:ea typeface="等线"/>
              </a:rPr>
              <a:t>, F.M., Sullivan, K., Briggs, A.M. and </a:t>
            </a:r>
            <a:r>
              <a:rPr lang="en-US" altLang="zh-CN" sz="1050" dirty="0" err="1">
                <a:ea typeface="等线"/>
              </a:rPr>
              <a:t>Wluka</a:t>
            </a:r>
            <a:r>
              <a:rPr lang="en-US" altLang="zh-CN" sz="1050" dirty="0">
                <a:ea typeface="等线"/>
              </a:rPr>
              <a:t>, A.E. (2021). Person-</a:t>
            </a:r>
            <a:r>
              <a:rPr lang="en-US" altLang="zh-CN" sz="1050" dirty="0" err="1">
                <a:ea typeface="等线"/>
              </a:rPr>
              <a:t>centred</a:t>
            </a:r>
            <a:r>
              <a:rPr lang="en-US" altLang="zh-CN" sz="1050" dirty="0">
                <a:ea typeface="等线"/>
              </a:rPr>
              <a:t> care in osteoarthritis and inflammatory arthritis: a scoping review of people’s needs outside of healthcare. BMC Musculoskeletal Disorders, 22(1).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://doi.org/10.1186/s12891-021-04190-z.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 err="1">
                <a:ea typeface="等线"/>
              </a:rPr>
              <a:t>Giollo</a:t>
            </a:r>
            <a:r>
              <a:rPr lang="en-US" altLang="zh-CN" sz="1050" dirty="0">
                <a:ea typeface="等线"/>
              </a:rPr>
              <a:t>, A., </a:t>
            </a:r>
            <a:r>
              <a:rPr lang="en-US" altLang="zh-CN" sz="1050" dirty="0" err="1">
                <a:ea typeface="等线"/>
              </a:rPr>
              <a:t>Salvato</a:t>
            </a:r>
            <a:r>
              <a:rPr lang="en-US" altLang="zh-CN" sz="1050" dirty="0">
                <a:ea typeface="等线"/>
              </a:rPr>
              <a:t>, M., </a:t>
            </a:r>
            <a:r>
              <a:rPr lang="en-US" altLang="zh-CN" sz="1050" dirty="0" err="1">
                <a:ea typeface="等线"/>
              </a:rPr>
              <a:t>Frizzera</a:t>
            </a:r>
            <a:r>
              <a:rPr lang="en-US" altLang="zh-CN" sz="1050" dirty="0">
                <a:ea typeface="等线"/>
              </a:rPr>
              <a:t>, F., Khalid, K., </a:t>
            </a:r>
            <a:r>
              <a:rPr lang="en-US" altLang="zh-CN" sz="1050" dirty="0" err="1">
                <a:ea typeface="等线"/>
              </a:rPr>
              <a:t>Botsios</a:t>
            </a:r>
            <a:r>
              <a:rPr lang="en-US" altLang="zh-CN" sz="1050" dirty="0">
                <a:ea typeface="等线"/>
              </a:rPr>
              <a:t>, C., Zen, M., </a:t>
            </a:r>
            <a:r>
              <a:rPr lang="en-US" altLang="zh-CN" sz="1050" dirty="0" err="1">
                <a:ea typeface="等线"/>
              </a:rPr>
              <a:t>Ramonda</a:t>
            </a:r>
            <a:r>
              <a:rPr lang="en-US" altLang="zh-CN" sz="1050" dirty="0">
                <a:ea typeface="等线"/>
              </a:rPr>
              <a:t>, R. and </a:t>
            </a:r>
            <a:r>
              <a:rPr lang="en-US" altLang="zh-CN" sz="1050" dirty="0" err="1">
                <a:ea typeface="等线"/>
              </a:rPr>
              <a:t>Doria</a:t>
            </a:r>
            <a:r>
              <a:rPr lang="en-US" altLang="zh-CN" sz="1050" dirty="0">
                <a:ea typeface="等线"/>
              </a:rPr>
              <a:t>, A. (2025). Long-term Outcomes Based on the Sex of the Rheumatologist in a Prospective Cohort of Rheumatoid Arthritis Patients. Mayo Clinic Proceedings, [online] 100(10), pp.1706–1718.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://doi.org/10.1016/j.mayocp.2025.06.017.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>
                <a:ea typeface="等线"/>
              </a:rPr>
              <a:t>Health and Social Care Alliance Scotland (2018). The House of Care Model. [online] Health and Social Care Alliance Scotland. Available at: https://www.alliance-scotland.org.uk/past-work-and-projects/scotlands-house-of-care/the-house-of-care-model/.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 err="1">
                <a:ea typeface="等线"/>
              </a:rPr>
              <a:t>Kerschbaumer</a:t>
            </a:r>
            <a:r>
              <a:rPr lang="en-US" altLang="zh-CN" sz="1050" dirty="0">
                <a:ea typeface="等线"/>
              </a:rPr>
              <a:t>, A., Smolen, J.S., Ferreira, R.J.O., </a:t>
            </a:r>
            <a:r>
              <a:rPr lang="en-US" altLang="zh-CN" sz="1050" dirty="0" err="1">
                <a:ea typeface="等线"/>
              </a:rPr>
              <a:t>Bertheussen</a:t>
            </a:r>
            <a:r>
              <a:rPr lang="en-US" altLang="zh-CN" sz="1050" dirty="0">
                <a:ea typeface="等线"/>
              </a:rPr>
              <a:t>, H., </a:t>
            </a:r>
            <a:r>
              <a:rPr lang="en-US" altLang="zh-CN" sz="1050" dirty="0" err="1">
                <a:ea typeface="等线"/>
              </a:rPr>
              <a:t>Xenofon</a:t>
            </a:r>
            <a:r>
              <a:rPr lang="en-US" altLang="zh-CN" sz="1050" dirty="0">
                <a:ea typeface="等线"/>
              </a:rPr>
              <a:t> </a:t>
            </a:r>
            <a:r>
              <a:rPr lang="en-US" altLang="zh-CN" sz="1050" dirty="0" err="1">
                <a:ea typeface="等线"/>
              </a:rPr>
              <a:t>Baraliakos</a:t>
            </a:r>
            <a:r>
              <a:rPr lang="en-US" altLang="zh-CN" sz="1050" dirty="0">
                <a:ea typeface="等线"/>
              </a:rPr>
              <a:t>, </a:t>
            </a:r>
            <a:r>
              <a:rPr lang="en-US" altLang="zh-CN" sz="1050" dirty="0" err="1">
                <a:ea typeface="等线"/>
              </a:rPr>
              <a:t>Aletaha</a:t>
            </a:r>
            <a:r>
              <a:rPr lang="en-US" altLang="zh-CN" sz="1050" dirty="0">
                <a:ea typeface="等线"/>
              </a:rPr>
              <a:t>, D., McGonagle, D.G., van, McInnes, I.B., </a:t>
            </a:r>
            <a:r>
              <a:rPr lang="en-US" altLang="zh-CN" sz="1050" dirty="0" err="1">
                <a:ea typeface="等线"/>
              </a:rPr>
              <a:t>Bente</a:t>
            </a:r>
            <a:r>
              <a:rPr lang="en-US" altLang="zh-CN" sz="1050" dirty="0">
                <a:ea typeface="等线"/>
              </a:rPr>
              <a:t> Appel </a:t>
            </a:r>
            <a:r>
              <a:rPr lang="en-US" altLang="zh-CN" sz="1050" dirty="0" err="1">
                <a:ea typeface="等线"/>
              </a:rPr>
              <a:t>Esbensen</a:t>
            </a:r>
            <a:r>
              <a:rPr lang="en-US" altLang="zh-CN" sz="1050" dirty="0">
                <a:ea typeface="等线"/>
              </a:rPr>
              <a:t>, Winthrop, K.L., Wolf-Henning </a:t>
            </a:r>
            <a:r>
              <a:rPr lang="en-US" altLang="zh-CN" sz="1050" dirty="0" err="1">
                <a:ea typeface="等线"/>
              </a:rPr>
              <a:t>Boehncke</a:t>
            </a:r>
            <a:r>
              <a:rPr lang="en-US" altLang="zh-CN" sz="1050" dirty="0">
                <a:ea typeface="等线"/>
              </a:rPr>
              <a:t>, </a:t>
            </a:r>
            <a:r>
              <a:rPr lang="en-US" altLang="zh-CN" sz="1050" dirty="0" err="1">
                <a:ea typeface="等线"/>
              </a:rPr>
              <a:t>Schoones</a:t>
            </a:r>
            <a:r>
              <a:rPr lang="en-US" altLang="zh-CN" sz="1050" dirty="0">
                <a:ea typeface="等线"/>
              </a:rPr>
              <a:t>, J.W. and </a:t>
            </a:r>
            <a:r>
              <a:rPr lang="en-US" altLang="zh-CN" sz="1050" dirty="0" err="1">
                <a:ea typeface="等线"/>
              </a:rPr>
              <a:t>Gossec</a:t>
            </a:r>
            <a:r>
              <a:rPr lang="en-US" altLang="zh-CN" sz="1050" dirty="0">
                <a:ea typeface="等线"/>
              </a:rPr>
              <a:t>, L. (2024). Efficacy and safety of pharmacological treatment of psoriatic arthritis: a systematic literature research informing the 2023 update of the EULAR recommendations for the management of psoriatic arthritis. Annals of the rheumatic diseases, p.ard-225534.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://doi.org/10.1136/ard-2024-225534.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 err="1">
                <a:ea typeface="等线"/>
              </a:rPr>
              <a:t>Kłodziński</a:t>
            </a:r>
            <a:r>
              <a:rPr lang="en-US" altLang="zh-CN" sz="1050" dirty="0">
                <a:ea typeface="等线"/>
              </a:rPr>
              <a:t>, Ł. and </a:t>
            </a:r>
            <a:r>
              <a:rPr lang="en-US" altLang="zh-CN" sz="1050" dirty="0" err="1">
                <a:ea typeface="等线"/>
              </a:rPr>
              <a:t>Wisłowska</a:t>
            </a:r>
            <a:r>
              <a:rPr lang="en-US" altLang="zh-CN" sz="1050" dirty="0">
                <a:ea typeface="等线"/>
              </a:rPr>
              <a:t>, M. (2018). Comorbidities in rheumatic arthritis. </a:t>
            </a:r>
            <a:r>
              <a:rPr lang="en-US" altLang="zh-CN" sz="1050" dirty="0" err="1">
                <a:ea typeface="等线"/>
              </a:rPr>
              <a:t>Reumatologia</a:t>
            </a:r>
            <a:r>
              <a:rPr lang="en-US" altLang="zh-CN" sz="1050" dirty="0">
                <a:ea typeface="等线"/>
              </a:rPr>
              <a:t>/Rheumatology, 56(4), pp.228–233.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://doi.org/10.5114/reum.2018.77974.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</a:pPr>
            <a:r>
              <a:rPr lang="en-US" altLang="zh-CN" sz="1050" dirty="0" err="1">
                <a:ea typeface="等线"/>
              </a:rPr>
              <a:t>Krijbolder</a:t>
            </a:r>
            <a:r>
              <a:rPr lang="en-US" altLang="zh-CN" sz="1050" dirty="0">
                <a:ea typeface="等线"/>
              </a:rPr>
              <a:t>, D.I., Verstappen, M., van Dijk, B.T., </a:t>
            </a:r>
            <a:r>
              <a:rPr lang="en-US" altLang="zh-CN" sz="1050" dirty="0" err="1">
                <a:ea typeface="等线"/>
              </a:rPr>
              <a:t>Dakkak</a:t>
            </a:r>
            <a:r>
              <a:rPr lang="en-US" altLang="zh-CN" sz="1050" dirty="0">
                <a:ea typeface="等线"/>
              </a:rPr>
              <a:t>, Y.J., Burgers, L.E., Boer, A.C., Park, Y.J., de Witt-Luth, M.E., Visser, K., </a:t>
            </a:r>
            <a:r>
              <a:rPr lang="en-US" altLang="zh-CN" sz="1050" dirty="0" err="1">
                <a:ea typeface="等线"/>
              </a:rPr>
              <a:t>Kok</a:t>
            </a:r>
            <a:r>
              <a:rPr lang="en-US" altLang="zh-CN" sz="1050" dirty="0">
                <a:ea typeface="等线"/>
              </a:rPr>
              <a:t>, M.R., </a:t>
            </a:r>
            <a:r>
              <a:rPr lang="en-US" altLang="zh-CN" sz="1050" dirty="0" err="1">
                <a:ea typeface="等线"/>
              </a:rPr>
              <a:t>Molenaar</a:t>
            </a:r>
            <a:r>
              <a:rPr lang="en-US" altLang="zh-CN" sz="1050" dirty="0">
                <a:ea typeface="等线"/>
              </a:rPr>
              <a:t>, E.T.H., de Jong, P.H.P., </a:t>
            </a:r>
            <a:r>
              <a:rPr lang="en-US" altLang="zh-CN" sz="1050" dirty="0" err="1">
                <a:ea typeface="等线"/>
              </a:rPr>
              <a:t>Böhringer</a:t>
            </a:r>
            <a:r>
              <a:rPr lang="en-US" altLang="zh-CN" sz="1050" dirty="0">
                <a:ea typeface="等线"/>
              </a:rPr>
              <a:t>, S., Huizinga, T.W.J., </a:t>
            </a:r>
            <a:r>
              <a:rPr lang="en-US" altLang="zh-CN" sz="1050" dirty="0" err="1">
                <a:ea typeface="等线"/>
              </a:rPr>
              <a:t>Allaart</a:t>
            </a:r>
            <a:r>
              <a:rPr lang="en-US" altLang="zh-CN" sz="1050" dirty="0">
                <a:ea typeface="等线"/>
              </a:rPr>
              <a:t>, C.F., </a:t>
            </a:r>
            <a:r>
              <a:rPr lang="en-US" altLang="zh-CN" sz="1050" dirty="0" err="1">
                <a:ea typeface="等线"/>
              </a:rPr>
              <a:t>Niemantsverdriet</a:t>
            </a:r>
            <a:r>
              <a:rPr lang="en-US" altLang="zh-CN" sz="1050" dirty="0">
                <a:ea typeface="等线"/>
              </a:rPr>
              <a:t>, E. and van der Helm-van Mil, A.H.M. (2022). Intervention with methotrexate in patients with arthralgia at risk of rheumatoid arthritis to reduce the development of persistent arthritis and its disease burden (TREAT EARLIER): a </a:t>
            </a:r>
            <a:r>
              <a:rPr lang="en-US" altLang="zh-CN" sz="1050" dirty="0" err="1">
                <a:ea typeface="等线"/>
              </a:rPr>
              <a:t>randomised</a:t>
            </a:r>
            <a:r>
              <a:rPr lang="en-US" altLang="zh-CN" sz="1050" dirty="0">
                <a:ea typeface="等线"/>
              </a:rPr>
              <a:t>, double-blind, placebo-controlled, proof-of-concept trial. The Lancet, 400(10348), pp.283–294.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://doi.org/10.1016/s0140-6736(22)01193-x.</a:t>
            </a:r>
          </a:p>
        </p:txBody>
      </p:sp>
    </p:spTree>
    <p:extLst>
      <p:ext uri="{BB962C8B-B14F-4D97-AF65-F5344CB8AC3E}">
        <p14:creationId xmlns:p14="http://schemas.microsoft.com/office/powerpoint/2010/main" val="4273414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65C7601F-9D39-4D9B-9BCA-B02B72532630}"/>
              </a:ext>
            </a:extLst>
          </p:cNvPr>
          <p:cNvSpPr txBox="1">
            <a:spLocks/>
          </p:cNvSpPr>
          <p:nvPr/>
        </p:nvSpPr>
        <p:spPr>
          <a:xfrm>
            <a:off x="320883" y="81800"/>
            <a:ext cx="2449818" cy="4975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i="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References</a:t>
            </a:r>
          </a:p>
        </p:txBody>
      </p:sp>
      <p:sp>
        <p:nvSpPr>
          <p:cNvPr id="12" name="文本框 3">
            <a:extLst>
              <a:ext uri="{FF2B5EF4-FFF2-40B4-BE49-F238E27FC236}">
                <a16:creationId xmlns:a16="http://schemas.microsoft.com/office/drawing/2014/main" id="{177F612B-B3B5-4051-AA38-418ED7457E55}"/>
              </a:ext>
            </a:extLst>
          </p:cNvPr>
          <p:cNvSpPr txBox="1"/>
          <p:nvPr/>
        </p:nvSpPr>
        <p:spPr>
          <a:xfrm>
            <a:off x="112295" y="579372"/>
            <a:ext cx="12079705" cy="53949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Ly, M., Fitzpatrick, J., Ellis, B. and Loftis, T. (2019). Why are musculoskeletal conditions the biggest contributor to morbidity? - UK Health Security Agency. [online] ukhsa.blog.gov.uk. Available at: https://ukhsa.blog.gov.uk/2019/03/11/why-are-musculoskeletal-conditions-the-biggest-contributor-to-morbidity/.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National Collaborating Centre for Chronic Conditions (UK) (2009). Rheumatoid Arthritis: National Clinical Guideline for Management and Treatment in Adults. [online] PubMed. London: Royal College of Physicians (UK). Available at: https://pubmed.ncbi.nlm.nih.gov/21413195/.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NHS (2022). Overview - Arthritis. [online] NHS. Available at: https://www.nhs.uk/conditions/arthritis/.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NHS inform. (2024). Arthritis. [online] Available at: https://www.nhsinform.scot/illnesses-and-conditions/muscle-bone-and-joints/conditions-that-can-affect-multiple-parts-of-the-body/arthritis.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NICE (2020). Overview | Rheumatoid arthritis in adults: management | Guidance | NICE. [online] Nice.org.uk. Available at: https://www.nice.org.uk/guidance/ng100.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NICE (2022). Quality statement 1: Diagnosis | Osteoarthritis | Quality standards | NICE. [online] www.nice.org.uk. Available at: https://www.nice.org.uk/guidance/qs87/chapter/Quality-statement-1-Diagnosis.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Nichols, H. (2017). Arthritis: Causes, types, and treatments. [online] www.medicalnewstoday.com. Available at: https://www.medicalnewstoday.com/articles/7621.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R Gilchrist-Park, A </a:t>
            </a:r>
            <a:r>
              <a:rPr lang="en-US" altLang="zh-CN" sz="1050" dirty="0" err="1">
                <a:ea typeface="等线"/>
              </a:rPr>
              <a:t>Kholvadia</a:t>
            </a:r>
            <a:r>
              <a:rPr lang="en-US" altLang="zh-CN" sz="1050" dirty="0">
                <a:ea typeface="等线"/>
              </a:rPr>
              <a:t> and Burdick, W. (2025). A person-centered approach to collaboration for osteoarthritis management: a qualitative exploration of patients’ perspectives. Journal of Interprofessional Care, pp.1–9.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://doi.org/10.1080/13561820.2025.2520536.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Radu, A.F. and </a:t>
            </a:r>
            <a:r>
              <a:rPr lang="en-US" altLang="zh-CN" sz="1050" dirty="0" err="1">
                <a:ea typeface="等线"/>
              </a:rPr>
              <a:t>Bungau</a:t>
            </a:r>
            <a:r>
              <a:rPr lang="en-US" altLang="zh-CN" sz="1050" dirty="0">
                <a:ea typeface="等线"/>
              </a:rPr>
              <a:t>, S.G. (2021). Management of Rheumatoid Arthritis: an Overview. Cells, [online] 10(11), p.2857.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://doi.org/10.3390/cells10112857.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 err="1">
                <a:ea typeface="等线"/>
              </a:rPr>
              <a:t>Romão</a:t>
            </a:r>
            <a:r>
              <a:rPr lang="en-US" altLang="zh-CN" sz="1050" dirty="0">
                <a:ea typeface="等线"/>
              </a:rPr>
              <a:t>, V.C. and Fonseca, J.E. (2021). Etiology and risk factors for rheumatoid arthritis: a state-of-the-art review. Frontiers in Medicine, [online] 8(689698).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://doi.org/10.3389/fmed.2021.689698.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 err="1">
                <a:ea typeface="等线"/>
              </a:rPr>
              <a:t>Senthelal</a:t>
            </a:r>
            <a:r>
              <a:rPr lang="en-US" altLang="zh-CN" sz="1050" dirty="0">
                <a:ea typeface="等线"/>
              </a:rPr>
              <a:t>, S. and Thomas, M.A. (2023). Arthritis. [online] Nih.gov. Available at: https://www.ncbi.nlm.nih.gov/books/NBK518992/.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Taylor, P.C., Atzeni, F., Balsa, A., </a:t>
            </a:r>
            <a:r>
              <a:rPr lang="en-US" altLang="zh-CN" sz="1050" dirty="0" err="1">
                <a:ea typeface="等线"/>
              </a:rPr>
              <a:t>Gossec</a:t>
            </a:r>
            <a:r>
              <a:rPr lang="en-US" altLang="zh-CN" sz="1050" dirty="0">
                <a:ea typeface="等线"/>
              </a:rPr>
              <a:t>, L., Müller-Ladner, U. and Pope, J. (2021). The Key Comorbidities in Patients with Rheumatoid Arthritis: A Narrative Review. Journal of Clinical Medicine, [online] 10(3).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://doi.org/10.3390/jcm10030509.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 err="1">
                <a:ea typeface="等线"/>
              </a:rPr>
              <a:t>Voshaar</a:t>
            </a:r>
            <a:r>
              <a:rPr lang="en-US" altLang="zh-CN" sz="1050" dirty="0">
                <a:ea typeface="等线"/>
              </a:rPr>
              <a:t>, M.J.H., Nota, I., van de </a:t>
            </a:r>
            <a:r>
              <a:rPr lang="en-US" altLang="zh-CN" sz="1050" dirty="0" err="1">
                <a:ea typeface="等线"/>
              </a:rPr>
              <a:t>Laar</a:t>
            </a:r>
            <a:r>
              <a:rPr lang="en-US" altLang="zh-CN" sz="1050" dirty="0">
                <a:ea typeface="等线"/>
              </a:rPr>
              <a:t>, M.A.F.J. and van den </a:t>
            </a:r>
            <a:r>
              <a:rPr lang="en-US" altLang="zh-CN" sz="1050" dirty="0" err="1">
                <a:ea typeface="等线"/>
              </a:rPr>
              <a:t>Bemt</a:t>
            </a:r>
            <a:r>
              <a:rPr lang="en-US" altLang="zh-CN" sz="1050" dirty="0">
                <a:ea typeface="等线"/>
              </a:rPr>
              <a:t>, B.J.F. (2015). Patient-</a:t>
            </a:r>
            <a:r>
              <a:rPr lang="en-US" altLang="zh-CN" sz="1050" dirty="0" err="1">
                <a:ea typeface="等线"/>
              </a:rPr>
              <a:t>centred</a:t>
            </a:r>
            <a:r>
              <a:rPr lang="en-US" altLang="zh-CN" sz="1050" dirty="0">
                <a:ea typeface="等线"/>
              </a:rPr>
              <a:t> care in established rheumatoid arthritis. Best Practice &amp; Research Clinical Rheumatology, 29(4-5), pp.643–663.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://doi.org/10.1016/j.berh.2015.09.007.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wales.nhs.uk (2018). Arthritis. [online] 111.wales.nhs.uk. Available at: https://111.wales.nhs.uk/arthritis/.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Watson, S. (2013). Arthritis Prevention: What Can You Do? [online] Healthline. Available at: https://www.healthline.com/health/arthritis-prevention.</a:t>
            </a:r>
          </a:p>
          <a:p>
            <a:pPr marL="228600" indent="-228600" algn="just">
              <a:lnSpc>
                <a:spcPct val="150000"/>
              </a:lnSpc>
              <a:buFont typeface="+mj-lt"/>
              <a:buAutoNum type="arabicPeriod" startAt="16"/>
            </a:pPr>
            <a:r>
              <a:rPr lang="en-US" altLang="zh-CN" sz="1050" dirty="0">
                <a:ea typeface="等线"/>
              </a:rPr>
              <a:t>Wood, G., Neilson, J., Cottrell, E. and </a:t>
            </a:r>
            <a:r>
              <a:rPr lang="en-US" altLang="zh-CN" sz="1050" dirty="0" err="1">
                <a:ea typeface="等线"/>
              </a:rPr>
              <a:t>Hoole</a:t>
            </a:r>
            <a:r>
              <a:rPr lang="en-US" altLang="zh-CN" sz="1050" dirty="0">
                <a:ea typeface="等线"/>
              </a:rPr>
              <a:t>, S.P. (2023). Osteoarthritis in people over 16: diagnosis and management—updated summary of NICE guidance. BMJ, 380, p.p24. </a:t>
            </a:r>
            <a:r>
              <a:rPr lang="en-US" altLang="zh-CN" sz="1050" dirty="0" err="1">
                <a:ea typeface="等线"/>
              </a:rPr>
              <a:t>doi:https</a:t>
            </a:r>
            <a:r>
              <a:rPr lang="en-US" altLang="zh-CN" sz="1050" dirty="0">
                <a:ea typeface="等线"/>
              </a:rPr>
              <a:t>://doi.org/10.1136/bmj.p24.</a:t>
            </a:r>
          </a:p>
        </p:txBody>
      </p:sp>
    </p:spTree>
    <p:extLst>
      <p:ext uri="{BB962C8B-B14F-4D97-AF65-F5344CB8AC3E}">
        <p14:creationId xmlns:p14="http://schemas.microsoft.com/office/powerpoint/2010/main" val="40445263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hank You Card - Healthcare Workers Front">
            <a:extLst>
              <a:ext uri="{FF2B5EF4-FFF2-40B4-BE49-F238E27FC236}">
                <a16:creationId xmlns:a16="http://schemas.microsoft.com/office/drawing/2014/main" id="{3A7B006A-2CA3-46D9-B7E2-AED49904A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7" y="7776"/>
            <a:ext cx="12038454" cy="570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47657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80AA9D2D-EE59-4148-A11E-A51EEE828B28}" vid="{AEAFD717-D3C8-4034-8F7E-D5220B0CCEB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{CC2EB828-4DFF-438E-9E97-62EFFFEA7323}TFf0a5ceae-4542-492d-822e-d65a94fb0e1e3b562c5a_win32-009a0557e699</Template>
  <TotalTime>0</TotalTime>
  <Words>3300</Words>
  <Application>Microsoft Office PowerPoint</Application>
  <PresentationFormat>Widescreen</PresentationFormat>
  <Paragraphs>115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Custom</vt:lpstr>
      <vt:lpstr>Community Care and Management of Longer-term Condition: Arthritis for primary care nurses, general practitioners and physiotherapists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Community Care and Management of Longer-term Condition: Arthritis for primary care nurses, general practitioners and physiotherapists</dc:title>
  <dc:creator/>
  <cp:lastModifiedBy>MD.SAKYF JAWAD</cp:lastModifiedBy>
  <cp:revision>3</cp:revision>
  <dcterms:created xsi:type="dcterms:W3CDTF">2025-11-25T22:18:36Z</dcterms:created>
  <dcterms:modified xsi:type="dcterms:W3CDTF">2025-12-09T14:46:24Z</dcterms:modified>
</cp:coreProperties>
</file>