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notesMasterIdLst>
    <p:notesMasterId r:id="rId50"/>
  </p:notesMasterIdLst>
  <p:sldIdLst>
    <p:sldId id="367" r:id="rId2"/>
    <p:sldId id="258" r:id="rId3"/>
    <p:sldId id="270" r:id="rId4"/>
    <p:sldId id="272" r:id="rId5"/>
    <p:sldId id="271" r:id="rId6"/>
    <p:sldId id="395" r:id="rId7"/>
    <p:sldId id="396" r:id="rId8"/>
    <p:sldId id="397" r:id="rId9"/>
    <p:sldId id="319" r:id="rId10"/>
    <p:sldId id="320" r:id="rId11"/>
    <p:sldId id="408" r:id="rId12"/>
    <p:sldId id="321" r:id="rId13"/>
    <p:sldId id="322" r:id="rId14"/>
    <p:sldId id="398" r:id="rId15"/>
    <p:sldId id="324" r:id="rId16"/>
    <p:sldId id="399" r:id="rId17"/>
    <p:sldId id="326" r:id="rId18"/>
    <p:sldId id="327" r:id="rId19"/>
    <p:sldId id="328" r:id="rId20"/>
    <p:sldId id="400" r:id="rId21"/>
    <p:sldId id="401" r:id="rId22"/>
    <p:sldId id="402" r:id="rId23"/>
    <p:sldId id="404" r:id="rId24"/>
    <p:sldId id="318" r:id="rId25"/>
    <p:sldId id="409" r:id="rId26"/>
    <p:sldId id="387" r:id="rId27"/>
    <p:sldId id="405" r:id="rId28"/>
    <p:sldId id="406" r:id="rId29"/>
    <p:sldId id="407" r:id="rId30"/>
    <p:sldId id="316" r:id="rId31"/>
    <p:sldId id="317" r:id="rId32"/>
    <p:sldId id="277" r:id="rId33"/>
    <p:sldId id="388" r:id="rId34"/>
    <p:sldId id="323" r:id="rId35"/>
    <p:sldId id="325" r:id="rId36"/>
    <p:sldId id="259" r:id="rId37"/>
    <p:sldId id="260" r:id="rId38"/>
    <p:sldId id="261" r:id="rId39"/>
    <p:sldId id="262" r:id="rId40"/>
    <p:sldId id="263" r:id="rId41"/>
    <p:sldId id="265" r:id="rId42"/>
    <p:sldId id="267" r:id="rId43"/>
    <p:sldId id="268" r:id="rId44"/>
    <p:sldId id="274" r:id="rId45"/>
    <p:sldId id="394" r:id="rId46"/>
    <p:sldId id="275" r:id="rId47"/>
    <p:sldId id="393" r:id="rId48"/>
    <p:sldId id="290"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varScale="1">
        <p:scale>
          <a:sx n="63" d="100"/>
          <a:sy n="63" d="100"/>
        </p:scale>
        <p:origin x="7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DC07BE-7456-40ED-B012-8E3FC5E43701}" type="datetimeFigureOut">
              <a:rPr lang="en-GB" smtClean="0"/>
              <a:t>26/10/2024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94DE88-C6FE-4D42-9C0B-CDB2DF014B91}" type="slidenum">
              <a:rPr lang="en-GB" smtClean="0"/>
              <a:t>‹#›</a:t>
            </a:fld>
            <a:endParaRPr lang="en-GB"/>
          </a:p>
        </p:txBody>
      </p:sp>
    </p:spTree>
    <p:extLst>
      <p:ext uri="{BB962C8B-B14F-4D97-AF65-F5344CB8AC3E}">
        <p14:creationId xmlns:p14="http://schemas.microsoft.com/office/powerpoint/2010/main" val="446106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2</a:t>
            </a:fld>
            <a:endParaRPr lang="en-GB" altLang="en-US"/>
          </a:p>
        </p:txBody>
      </p:sp>
    </p:spTree>
    <p:extLst>
      <p:ext uri="{BB962C8B-B14F-4D97-AF65-F5344CB8AC3E}">
        <p14:creationId xmlns:p14="http://schemas.microsoft.com/office/powerpoint/2010/main" val="163417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Shape 170"/>
          <p:cNvSpPr>
            <a:spLocks noGrp="1" noRot="1" noChangeAspect="1"/>
          </p:cNvSpPr>
          <p:nvPr>
            <p:ph type="sldImg"/>
          </p:nvPr>
        </p:nvSpPr>
        <p:spPr>
          <a:prstGeom prst="rect">
            <a:avLst/>
          </a:prstGeom>
        </p:spPr>
        <p:txBody>
          <a:bodyPr/>
          <a:lstStyle/>
          <a:p>
            <a:endParaRPr/>
          </a:p>
        </p:txBody>
      </p:sp>
      <p:sp>
        <p:nvSpPr>
          <p:cNvPr id="171" name="Shape 171"/>
          <p:cNvSpPr>
            <a:spLocks noGrp="1"/>
          </p:cNvSpPr>
          <p:nvPr>
            <p:ph type="body" sz="quarter" idx="1"/>
          </p:nvPr>
        </p:nvSpPr>
        <p:spPr>
          <a:prstGeom prst="rect">
            <a:avLst/>
          </a:prstGeom>
        </p:spPr>
        <p:txBody>
          <a:bodyPr/>
          <a:lstStyle/>
          <a:p>
            <a:pPr>
              <a:spcBef>
                <a:spcPts val="300"/>
              </a:spcBef>
              <a:defRPr sz="1000"/>
            </a:pPr>
            <a:r>
              <a:rPr dirty="0"/>
              <a:t>We’ve all mentioned CULTURE when we speak.  We refer to:</a:t>
            </a:r>
          </a:p>
          <a:p>
            <a:pPr>
              <a:spcBef>
                <a:spcPts val="300"/>
              </a:spcBef>
              <a:defRPr sz="1000"/>
            </a:pPr>
            <a:r>
              <a:rPr dirty="0"/>
              <a:t>	The culture of our country</a:t>
            </a:r>
          </a:p>
          <a:p>
            <a:pPr>
              <a:spcBef>
                <a:spcPts val="300"/>
              </a:spcBef>
              <a:defRPr sz="1000"/>
            </a:pPr>
            <a:r>
              <a:rPr dirty="0"/>
              <a:t>	of our society, our university, our group</a:t>
            </a:r>
          </a:p>
          <a:p>
            <a:pPr>
              <a:spcBef>
                <a:spcPts val="300"/>
              </a:spcBef>
              <a:defRPr sz="1000"/>
            </a:pPr>
            <a:r>
              <a:rPr dirty="0"/>
              <a:t>But what exactly do we mean?  Quite simply, it’s a word that’s used to describe everything that we in the group do – what we think, the way we speak, how we act, what we do.  All of these determine the distinct characteristic of our group and it’s this characteristic that we call “Culture”.</a:t>
            </a:r>
          </a:p>
          <a:p>
            <a:pPr>
              <a:defRPr sz="1000"/>
            </a:pPr>
            <a:endParaRPr dirty="0"/>
          </a:p>
          <a:p>
            <a:pPr>
              <a:spcBef>
                <a:spcPts val="300"/>
              </a:spcBef>
              <a:defRPr sz="1000"/>
            </a:pPr>
            <a:r>
              <a:rPr dirty="0"/>
              <a:t>In </a:t>
            </a:r>
            <a:r>
              <a:rPr dirty="0" err="1"/>
              <a:t>organisations</a:t>
            </a:r>
            <a:r>
              <a:rPr dirty="0"/>
              <a:t>, when we talk of the culture in an </a:t>
            </a:r>
            <a:r>
              <a:rPr dirty="0" err="1"/>
              <a:t>organisation</a:t>
            </a:r>
            <a:r>
              <a:rPr dirty="0"/>
              <a:t>, we really need to go into a much deeper level.  In order to make business decisions, we need to understand the culture of that </a:t>
            </a:r>
            <a:r>
              <a:rPr dirty="0" err="1"/>
              <a:t>organisation</a:t>
            </a:r>
            <a:r>
              <a:rPr dirty="0"/>
              <a:t> and how our decision would sit in or affect that culture.</a:t>
            </a:r>
          </a:p>
          <a:p>
            <a:pPr>
              <a:defRPr sz="1000"/>
            </a:pPr>
            <a:endParaRPr dirty="0"/>
          </a:p>
          <a:p>
            <a:pPr>
              <a:spcBef>
                <a:spcPts val="300"/>
              </a:spcBef>
              <a:defRPr sz="1000"/>
            </a:pPr>
            <a:r>
              <a:rPr dirty="0"/>
              <a:t>e.g. the culture of an IT Co. vs. a Pharmaceutical Co. and use an example of a Business manager who has moved from IT to Pharma and insisted on wanting to employ someone on a short-term contract.</a:t>
            </a:r>
          </a:p>
          <a:p>
            <a:pPr>
              <a:defRPr sz="1000"/>
            </a:pPr>
            <a:endParaRPr dirty="0"/>
          </a:p>
          <a:p>
            <a:pPr algn="ctr">
              <a:spcBef>
                <a:spcPts val="300"/>
              </a:spcBef>
              <a:defRPr sz="1000" b="1"/>
            </a:pPr>
            <a:r>
              <a:rPr dirty="0"/>
              <a:t>Refer to above definitions &amp; next slide</a:t>
            </a:r>
          </a:p>
          <a:p>
            <a:pPr>
              <a:defRPr sz="1000"/>
            </a:pPr>
            <a:endParaRPr dirty="0"/>
          </a:p>
          <a:p>
            <a:pPr>
              <a:spcBef>
                <a:spcPts val="300"/>
              </a:spcBef>
              <a:defRPr sz="1000"/>
            </a:pPr>
            <a:r>
              <a:rPr dirty="0"/>
              <a:t>A good way to understand your company’s culture is to use metaphors:</a:t>
            </a:r>
          </a:p>
          <a:p>
            <a:pPr>
              <a:spcBef>
                <a:spcPts val="300"/>
              </a:spcBef>
              <a:defRPr sz="1000"/>
            </a:pPr>
            <a:r>
              <a:rPr dirty="0"/>
              <a:t>“If my company were an animal, it would be a wolf – scavenging off people’s ideas, using them and then discarding them”</a:t>
            </a:r>
          </a:p>
          <a:p>
            <a:pPr>
              <a:spcBef>
                <a:spcPts val="300"/>
              </a:spcBef>
              <a:defRPr sz="1000"/>
            </a:pPr>
            <a:r>
              <a:rPr dirty="0"/>
              <a:t>If my company were a mode of transport, it would be a Rolls Royce because it is a quality co.</a:t>
            </a:r>
          </a:p>
        </p:txBody>
      </p:sp>
    </p:spTree>
    <p:extLst>
      <p:ext uri="{BB962C8B-B14F-4D97-AF65-F5344CB8AC3E}">
        <p14:creationId xmlns:p14="http://schemas.microsoft.com/office/powerpoint/2010/main" val="4049621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 name="Shape 180"/>
          <p:cNvSpPr>
            <a:spLocks noGrp="1" noRot="1" noChangeAspect="1"/>
          </p:cNvSpPr>
          <p:nvPr>
            <p:ph type="sldImg"/>
          </p:nvPr>
        </p:nvSpPr>
        <p:spPr>
          <a:prstGeom prst="rect">
            <a:avLst/>
          </a:prstGeom>
        </p:spPr>
        <p:txBody>
          <a:bodyPr/>
          <a:lstStyle/>
          <a:p>
            <a:endParaRPr/>
          </a:p>
        </p:txBody>
      </p:sp>
      <p:sp>
        <p:nvSpPr>
          <p:cNvPr id="181" name="Shape 181"/>
          <p:cNvSpPr>
            <a:spLocks noGrp="1"/>
          </p:cNvSpPr>
          <p:nvPr>
            <p:ph type="body" sz="quarter" idx="1"/>
          </p:nvPr>
        </p:nvSpPr>
        <p:spPr>
          <a:prstGeom prst="rect">
            <a:avLst/>
          </a:prstGeom>
        </p:spPr>
        <p:txBody>
          <a:bodyPr/>
          <a:lstStyle/>
          <a:p>
            <a:pPr>
              <a:spcBef>
                <a:spcPts val="300"/>
              </a:spcBef>
              <a:defRPr sz="1000"/>
            </a:pPr>
            <a:r>
              <a:t>We’ve all mentioned CULTURE when we speak.  We refer to:</a:t>
            </a:r>
          </a:p>
          <a:p>
            <a:pPr>
              <a:spcBef>
                <a:spcPts val="300"/>
              </a:spcBef>
              <a:defRPr sz="1000"/>
            </a:pPr>
            <a:r>
              <a:t>	The culture of our country</a:t>
            </a:r>
          </a:p>
          <a:p>
            <a:pPr>
              <a:spcBef>
                <a:spcPts val="300"/>
              </a:spcBef>
              <a:defRPr sz="1000"/>
            </a:pPr>
            <a:r>
              <a:t>	of our society, our university, our group</a:t>
            </a:r>
          </a:p>
          <a:p>
            <a:pPr>
              <a:spcBef>
                <a:spcPts val="300"/>
              </a:spcBef>
              <a:defRPr sz="1000"/>
            </a:pPr>
            <a:r>
              <a:t>But what exactly do we mean?  Quite simply, it’s a word that’s used to describe everything that we in the group do – what we think, the way we speak, how we act, what we do.  All of these determine the distinct characteristic of our group and it’s this characteristic that we call “Culture”.</a:t>
            </a:r>
          </a:p>
          <a:p>
            <a:pPr>
              <a:defRPr sz="1000"/>
            </a:pPr>
            <a:endParaRPr/>
          </a:p>
          <a:p>
            <a:pPr>
              <a:spcBef>
                <a:spcPts val="300"/>
              </a:spcBef>
              <a:defRPr sz="1000"/>
            </a:pPr>
            <a:r>
              <a:t>In organisations, when we talk of the culture in an organisation, we really need to go into a much deeper level.  In order to make business decisions, we need to understand the culture of that organisation and how our decision would sit in or affect that culture.</a:t>
            </a:r>
          </a:p>
          <a:p>
            <a:pPr>
              <a:defRPr sz="1000"/>
            </a:pPr>
            <a:endParaRPr/>
          </a:p>
          <a:p>
            <a:pPr>
              <a:spcBef>
                <a:spcPts val="300"/>
              </a:spcBef>
              <a:defRPr sz="1000"/>
            </a:pPr>
            <a:r>
              <a:t>e.g. the culture of an IT Co. vs. a Pharmaceutical Co. and use an example of a Business manager who has moved from IT to Pharma and insisted on wanting to employ someone on a short-term contract.</a:t>
            </a:r>
          </a:p>
          <a:p>
            <a:pPr>
              <a:defRPr sz="1000"/>
            </a:pPr>
            <a:endParaRPr/>
          </a:p>
          <a:p>
            <a:pPr algn="ctr">
              <a:spcBef>
                <a:spcPts val="300"/>
              </a:spcBef>
              <a:defRPr sz="1000" b="1"/>
            </a:pPr>
            <a:r>
              <a:t>Refer to above definitions &amp; next slide</a:t>
            </a:r>
          </a:p>
          <a:p>
            <a:pPr>
              <a:defRPr sz="1000"/>
            </a:pPr>
            <a:endParaRPr/>
          </a:p>
          <a:p>
            <a:pPr>
              <a:spcBef>
                <a:spcPts val="300"/>
              </a:spcBef>
              <a:defRPr sz="1000"/>
            </a:pPr>
            <a:r>
              <a:t>A good way to understand your company’s culture is to use metaphors:</a:t>
            </a:r>
          </a:p>
          <a:p>
            <a:pPr>
              <a:spcBef>
                <a:spcPts val="300"/>
              </a:spcBef>
              <a:defRPr sz="1000"/>
            </a:pPr>
            <a:r>
              <a:t>“If my company were an animal, it would be a wolf – scavenging off people’s ideas, using them and then discarding them”</a:t>
            </a:r>
          </a:p>
          <a:p>
            <a:pPr>
              <a:spcBef>
                <a:spcPts val="300"/>
              </a:spcBef>
              <a:defRPr sz="1000"/>
            </a:pPr>
            <a:r>
              <a:t>If my company were a mode of transport, it would be a Rolls Royce because it is a quality co.</a:t>
            </a:r>
          </a:p>
        </p:txBody>
      </p:sp>
    </p:spTree>
    <p:extLst>
      <p:ext uri="{BB962C8B-B14F-4D97-AF65-F5344CB8AC3E}">
        <p14:creationId xmlns:p14="http://schemas.microsoft.com/office/powerpoint/2010/main" val="869088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Shape 175"/>
          <p:cNvSpPr>
            <a:spLocks noGrp="1" noRot="1" noChangeAspect="1"/>
          </p:cNvSpPr>
          <p:nvPr>
            <p:ph type="sldImg"/>
          </p:nvPr>
        </p:nvSpPr>
        <p:spPr>
          <a:prstGeom prst="rect">
            <a:avLst/>
          </a:prstGeom>
        </p:spPr>
        <p:txBody>
          <a:bodyPr/>
          <a:lstStyle/>
          <a:p>
            <a:endParaRPr/>
          </a:p>
        </p:txBody>
      </p:sp>
      <p:sp>
        <p:nvSpPr>
          <p:cNvPr id="176" name="Shape 176"/>
          <p:cNvSpPr>
            <a:spLocks noGrp="1"/>
          </p:cNvSpPr>
          <p:nvPr>
            <p:ph type="body" sz="quarter" idx="1"/>
          </p:nvPr>
        </p:nvSpPr>
        <p:spPr>
          <a:prstGeom prst="rect">
            <a:avLst/>
          </a:prstGeom>
        </p:spPr>
        <p:txBody>
          <a:bodyPr/>
          <a:lstStyle/>
          <a:p>
            <a:pPr>
              <a:spcBef>
                <a:spcPts val="300"/>
              </a:spcBef>
              <a:defRPr sz="1000"/>
            </a:pPr>
            <a:r>
              <a:rPr dirty="0"/>
              <a:t>We’ve all mentioned CULTURE when we speak.  We refer to:</a:t>
            </a:r>
          </a:p>
          <a:p>
            <a:pPr>
              <a:spcBef>
                <a:spcPts val="300"/>
              </a:spcBef>
              <a:defRPr sz="1000"/>
            </a:pPr>
            <a:r>
              <a:rPr dirty="0"/>
              <a:t>	The culture of our country</a:t>
            </a:r>
          </a:p>
          <a:p>
            <a:pPr>
              <a:spcBef>
                <a:spcPts val="300"/>
              </a:spcBef>
              <a:defRPr sz="1000"/>
            </a:pPr>
            <a:r>
              <a:rPr dirty="0"/>
              <a:t>	of our society, our university, our group</a:t>
            </a:r>
          </a:p>
          <a:p>
            <a:pPr>
              <a:spcBef>
                <a:spcPts val="300"/>
              </a:spcBef>
              <a:defRPr sz="1000"/>
            </a:pPr>
            <a:r>
              <a:rPr dirty="0"/>
              <a:t>But what exactly do we mean?  Quite simply, it’s a word that’s used to describe everything that we in the group do – what we think, the way we speak, how we act, what we do.  All of these determine the distinct characteristic of our group and it’s this characteristic that we call “Culture”.</a:t>
            </a:r>
          </a:p>
          <a:p>
            <a:pPr>
              <a:defRPr sz="1000"/>
            </a:pPr>
            <a:endParaRPr dirty="0"/>
          </a:p>
          <a:p>
            <a:pPr>
              <a:spcBef>
                <a:spcPts val="300"/>
              </a:spcBef>
              <a:defRPr sz="1000"/>
            </a:pPr>
            <a:r>
              <a:rPr dirty="0"/>
              <a:t>In </a:t>
            </a:r>
            <a:r>
              <a:rPr dirty="0" err="1"/>
              <a:t>organisations</a:t>
            </a:r>
            <a:r>
              <a:rPr dirty="0"/>
              <a:t>, when we talk of the culture in an </a:t>
            </a:r>
            <a:r>
              <a:rPr dirty="0" err="1"/>
              <a:t>organisation</a:t>
            </a:r>
            <a:r>
              <a:rPr dirty="0"/>
              <a:t>, we really need to go into a much deeper level.  In order to make business decisions, we need to understand the culture of that </a:t>
            </a:r>
            <a:r>
              <a:rPr dirty="0" err="1"/>
              <a:t>organisation</a:t>
            </a:r>
            <a:r>
              <a:rPr dirty="0"/>
              <a:t> and how our decision would sit in or affect that culture.</a:t>
            </a:r>
          </a:p>
          <a:p>
            <a:pPr>
              <a:defRPr sz="1000"/>
            </a:pPr>
            <a:endParaRPr dirty="0"/>
          </a:p>
          <a:p>
            <a:pPr>
              <a:spcBef>
                <a:spcPts val="300"/>
              </a:spcBef>
              <a:defRPr sz="1000"/>
            </a:pPr>
            <a:r>
              <a:rPr dirty="0"/>
              <a:t>e.g. the culture of an IT Co. vs. a Pharmaceutical Co. and use an example of a Business manager who has moved from IT to Pharma and insisted on wanting to employ someone on a short-term contract.</a:t>
            </a:r>
          </a:p>
          <a:p>
            <a:pPr>
              <a:defRPr sz="1000"/>
            </a:pPr>
            <a:endParaRPr dirty="0"/>
          </a:p>
          <a:p>
            <a:pPr algn="ctr">
              <a:spcBef>
                <a:spcPts val="300"/>
              </a:spcBef>
              <a:defRPr sz="1000" b="1"/>
            </a:pPr>
            <a:r>
              <a:rPr dirty="0"/>
              <a:t>Refer to above definitions &amp; next slide</a:t>
            </a:r>
          </a:p>
          <a:p>
            <a:pPr>
              <a:defRPr sz="1000"/>
            </a:pPr>
            <a:endParaRPr dirty="0"/>
          </a:p>
          <a:p>
            <a:pPr>
              <a:spcBef>
                <a:spcPts val="300"/>
              </a:spcBef>
              <a:defRPr sz="1000"/>
            </a:pPr>
            <a:r>
              <a:rPr dirty="0"/>
              <a:t>A good way to understand your company’s culture is to use metaphors:</a:t>
            </a:r>
          </a:p>
          <a:p>
            <a:pPr>
              <a:spcBef>
                <a:spcPts val="300"/>
              </a:spcBef>
              <a:defRPr sz="1000"/>
            </a:pPr>
            <a:r>
              <a:rPr dirty="0"/>
              <a:t>“If my company were an animal, it would be a wolf – scavenging off people’s ideas, using them and then discarding them”</a:t>
            </a:r>
          </a:p>
          <a:p>
            <a:pPr>
              <a:spcBef>
                <a:spcPts val="300"/>
              </a:spcBef>
              <a:defRPr sz="1000"/>
            </a:pPr>
            <a:r>
              <a:rPr dirty="0"/>
              <a:t>If my company were a mode of transport, it would be a Rolls Royce because it is a quality co.</a:t>
            </a:r>
          </a:p>
        </p:txBody>
      </p:sp>
    </p:spTree>
    <p:extLst>
      <p:ext uri="{BB962C8B-B14F-4D97-AF65-F5344CB8AC3E}">
        <p14:creationId xmlns:p14="http://schemas.microsoft.com/office/powerpoint/2010/main" val="3149625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94DE88-C6FE-4D42-9C0B-CDB2DF014B91}" type="slidenum">
              <a:rPr lang="en-GB" smtClean="0"/>
              <a:t>9</a:t>
            </a:fld>
            <a:endParaRPr lang="en-GB"/>
          </a:p>
        </p:txBody>
      </p:sp>
    </p:spTree>
    <p:extLst>
      <p:ext uri="{BB962C8B-B14F-4D97-AF65-F5344CB8AC3E}">
        <p14:creationId xmlns:p14="http://schemas.microsoft.com/office/powerpoint/2010/main" val="1851437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Shape 203"/>
          <p:cNvSpPr>
            <a:spLocks noGrp="1" noRot="1" noChangeAspect="1"/>
          </p:cNvSpPr>
          <p:nvPr>
            <p:ph type="sldImg"/>
          </p:nvPr>
        </p:nvSpPr>
        <p:spPr>
          <a:prstGeom prst="rect">
            <a:avLst/>
          </a:prstGeom>
        </p:spPr>
        <p:txBody>
          <a:bodyPr/>
          <a:lstStyle/>
          <a:p>
            <a:endParaRPr/>
          </a:p>
        </p:txBody>
      </p:sp>
      <p:sp>
        <p:nvSpPr>
          <p:cNvPr id="204" name="Shape 204"/>
          <p:cNvSpPr>
            <a:spLocks noGrp="1"/>
          </p:cNvSpPr>
          <p:nvPr>
            <p:ph type="body" sz="quarter" idx="1"/>
          </p:nvPr>
        </p:nvSpPr>
        <p:spPr>
          <a:prstGeom prst="rect">
            <a:avLst/>
          </a:prstGeom>
        </p:spPr>
        <p:txBody>
          <a:bodyPr/>
          <a:lstStyle/>
          <a:p>
            <a:pPr>
              <a:spcBef>
                <a:spcPts val="300"/>
              </a:spcBef>
              <a:defRPr sz="1000"/>
            </a:pPr>
            <a:r>
              <a:rPr dirty="0"/>
              <a:t>We’ve all mentioned CULTURE when we speak.  We refer to:</a:t>
            </a:r>
          </a:p>
          <a:p>
            <a:pPr>
              <a:spcBef>
                <a:spcPts val="300"/>
              </a:spcBef>
              <a:defRPr sz="1000"/>
            </a:pPr>
            <a:r>
              <a:rPr dirty="0"/>
              <a:t>	The culture of our country</a:t>
            </a:r>
          </a:p>
          <a:p>
            <a:pPr>
              <a:spcBef>
                <a:spcPts val="300"/>
              </a:spcBef>
              <a:defRPr sz="1000"/>
            </a:pPr>
            <a:r>
              <a:rPr dirty="0"/>
              <a:t>	of our society, our university, our group</a:t>
            </a:r>
          </a:p>
          <a:p>
            <a:pPr>
              <a:spcBef>
                <a:spcPts val="300"/>
              </a:spcBef>
              <a:defRPr sz="1000"/>
            </a:pPr>
            <a:r>
              <a:rPr dirty="0"/>
              <a:t>But what exactly do we mean?  Quite simply, it’s a word that’s used to describe everything that we in the group do – what we think, the way we speak, how we act, what we do.  All of these determine the distinct characteristic of our group and it’s this characteristic that we call “Culture”.</a:t>
            </a:r>
          </a:p>
          <a:p>
            <a:pPr>
              <a:defRPr sz="1000"/>
            </a:pPr>
            <a:endParaRPr dirty="0"/>
          </a:p>
          <a:p>
            <a:pPr>
              <a:spcBef>
                <a:spcPts val="300"/>
              </a:spcBef>
              <a:defRPr sz="1000"/>
            </a:pPr>
            <a:r>
              <a:rPr dirty="0"/>
              <a:t>In </a:t>
            </a:r>
            <a:r>
              <a:rPr dirty="0" err="1"/>
              <a:t>organisations</a:t>
            </a:r>
            <a:r>
              <a:rPr dirty="0"/>
              <a:t>, when we talk of the culture in an </a:t>
            </a:r>
            <a:r>
              <a:rPr dirty="0" err="1"/>
              <a:t>organisation</a:t>
            </a:r>
            <a:r>
              <a:rPr dirty="0"/>
              <a:t>, we really need to go into a much deeper level.  In order to make business decisions, we need to understand the culture of that </a:t>
            </a:r>
            <a:r>
              <a:rPr dirty="0" err="1"/>
              <a:t>organisation</a:t>
            </a:r>
            <a:r>
              <a:rPr dirty="0"/>
              <a:t> and how our decision would sit in or affect that culture.</a:t>
            </a:r>
          </a:p>
          <a:p>
            <a:pPr>
              <a:defRPr sz="1000"/>
            </a:pPr>
            <a:endParaRPr dirty="0"/>
          </a:p>
          <a:p>
            <a:pPr>
              <a:spcBef>
                <a:spcPts val="300"/>
              </a:spcBef>
              <a:defRPr sz="1000"/>
            </a:pPr>
            <a:r>
              <a:rPr dirty="0"/>
              <a:t>e.g. the culture of an IT Co. vs. a Pharmaceutical Co. and use an example of a Business manager who has moved from IT to Pharma and insisted on wanting to employ someone on a short-term contract.</a:t>
            </a:r>
          </a:p>
          <a:p>
            <a:pPr>
              <a:defRPr sz="1000"/>
            </a:pPr>
            <a:endParaRPr dirty="0"/>
          </a:p>
          <a:p>
            <a:pPr algn="ctr">
              <a:spcBef>
                <a:spcPts val="300"/>
              </a:spcBef>
              <a:defRPr sz="1000" b="1"/>
            </a:pPr>
            <a:r>
              <a:rPr dirty="0"/>
              <a:t>Refer to above definitions &amp; next slide</a:t>
            </a:r>
          </a:p>
          <a:p>
            <a:pPr>
              <a:defRPr sz="1000"/>
            </a:pPr>
            <a:endParaRPr dirty="0"/>
          </a:p>
          <a:p>
            <a:pPr>
              <a:spcBef>
                <a:spcPts val="300"/>
              </a:spcBef>
              <a:defRPr sz="1000"/>
            </a:pPr>
            <a:r>
              <a:rPr dirty="0"/>
              <a:t>A good way to understand your company’s culture is to use metaphors:</a:t>
            </a:r>
          </a:p>
          <a:p>
            <a:pPr>
              <a:spcBef>
                <a:spcPts val="300"/>
              </a:spcBef>
              <a:defRPr sz="1000"/>
            </a:pPr>
            <a:r>
              <a:rPr dirty="0"/>
              <a:t>“If my company were an animal, it would be a wolf – scavenging off people’s ideas, using them and then discarding them”</a:t>
            </a:r>
          </a:p>
          <a:p>
            <a:pPr>
              <a:spcBef>
                <a:spcPts val="300"/>
              </a:spcBef>
              <a:defRPr sz="1000"/>
            </a:pPr>
            <a:r>
              <a:rPr dirty="0"/>
              <a:t>If my company were a mode of transport, it would be a Rolls Royce because it is a quality co.</a:t>
            </a:r>
          </a:p>
        </p:txBody>
      </p:sp>
    </p:spTree>
    <p:extLst>
      <p:ext uri="{BB962C8B-B14F-4D97-AF65-F5344CB8AC3E}">
        <p14:creationId xmlns:p14="http://schemas.microsoft.com/office/powerpoint/2010/main" val="4026139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98463" indent="-398463">
              <a:lnSpc>
                <a:spcPct val="95000"/>
              </a:lnSpc>
              <a:buFontTx/>
              <a:buNone/>
            </a:pPr>
            <a:r>
              <a:rPr lang="en-GB" sz="1200" dirty="0"/>
              <a:t>For more recent review of </a:t>
            </a:r>
            <a:r>
              <a:rPr lang="en-GB" sz="1200" dirty="0" err="1"/>
              <a:t>Hofstede’s</a:t>
            </a:r>
            <a:r>
              <a:rPr lang="en-GB" sz="1200" dirty="0"/>
              <a:t> work  see</a:t>
            </a:r>
          </a:p>
          <a:p>
            <a:pPr marL="398463" indent="-398463">
              <a:lnSpc>
                <a:spcPct val="95000"/>
              </a:lnSpc>
              <a:buFontTx/>
              <a:buNone/>
            </a:pPr>
            <a:r>
              <a:rPr lang="en-GB" sz="1200" dirty="0" err="1"/>
              <a:t>Javidan</a:t>
            </a:r>
            <a:r>
              <a:rPr lang="en-GB" sz="1200" dirty="0"/>
              <a:t>, M., </a:t>
            </a:r>
            <a:r>
              <a:rPr lang="en-GB" sz="1200" dirty="0" err="1"/>
              <a:t>Dorfman</a:t>
            </a:r>
            <a:r>
              <a:rPr lang="en-GB" sz="1200" dirty="0"/>
              <a:t>, P.W., de </a:t>
            </a:r>
            <a:r>
              <a:rPr lang="en-GB" sz="1200" dirty="0" err="1"/>
              <a:t>Luque</a:t>
            </a:r>
            <a:r>
              <a:rPr lang="en-GB" sz="1200" dirty="0"/>
              <a:t>, M.S., House, R.J.  (2006) In the Eye of the Beholder: Cross Cultural Lessons in Leadership from Project GLOBE.  </a:t>
            </a:r>
            <a:r>
              <a:rPr lang="en-GB" sz="1200" i="1" dirty="0"/>
              <a:t>Academy of Management Perspectives</a:t>
            </a:r>
            <a:r>
              <a:rPr lang="en-GB" sz="1200" b="1" i="1" dirty="0"/>
              <a:t> </a:t>
            </a:r>
            <a:r>
              <a:rPr lang="en-GB" sz="1200" dirty="0"/>
              <a:t>20 (1), 67-90.</a:t>
            </a:r>
            <a:endParaRPr lang="en-GB" dirty="0"/>
          </a:p>
        </p:txBody>
      </p:sp>
      <p:sp>
        <p:nvSpPr>
          <p:cNvPr id="4" name="Slide Number Placeholder 3"/>
          <p:cNvSpPr>
            <a:spLocks noGrp="1"/>
          </p:cNvSpPr>
          <p:nvPr>
            <p:ph type="sldNum" sz="quarter" idx="10"/>
          </p:nvPr>
        </p:nvSpPr>
        <p:spPr/>
        <p:txBody>
          <a:bodyPr/>
          <a:lstStyle/>
          <a:p>
            <a:fld id="{31FBF451-A6BD-4A6C-ADD5-61C22648B45A}" type="slidenum">
              <a:rPr lang="en-GB" smtClean="0"/>
              <a:pPr/>
              <a:t>23</a:t>
            </a:fld>
            <a:endParaRPr lang="en-GB"/>
          </a:p>
        </p:txBody>
      </p:sp>
    </p:spTree>
    <p:extLst>
      <p:ext uri="{BB962C8B-B14F-4D97-AF65-F5344CB8AC3E}">
        <p14:creationId xmlns:p14="http://schemas.microsoft.com/office/powerpoint/2010/main" val="34251466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98463" indent="-398463">
              <a:lnSpc>
                <a:spcPct val="95000"/>
              </a:lnSpc>
              <a:buFontTx/>
              <a:buNone/>
            </a:pPr>
            <a:r>
              <a:rPr lang="en-GB" sz="1200" dirty="0"/>
              <a:t>For more recent review of </a:t>
            </a:r>
            <a:r>
              <a:rPr lang="en-GB" sz="1200" dirty="0" err="1"/>
              <a:t>Hofstede’s</a:t>
            </a:r>
            <a:r>
              <a:rPr lang="en-GB" sz="1200" dirty="0"/>
              <a:t> work  see</a:t>
            </a:r>
          </a:p>
          <a:p>
            <a:pPr marL="398463" indent="-398463">
              <a:lnSpc>
                <a:spcPct val="95000"/>
              </a:lnSpc>
              <a:buFontTx/>
              <a:buNone/>
            </a:pPr>
            <a:r>
              <a:rPr lang="en-GB" sz="1200" dirty="0" err="1"/>
              <a:t>Javidan</a:t>
            </a:r>
            <a:r>
              <a:rPr lang="en-GB" sz="1200" dirty="0"/>
              <a:t>, M., </a:t>
            </a:r>
            <a:r>
              <a:rPr lang="en-GB" sz="1200" dirty="0" err="1"/>
              <a:t>Dorfman</a:t>
            </a:r>
            <a:r>
              <a:rPr lang="en-GB" sz="1200" dirty="0"/>
              <a:t>, P.W., de </a:t>
            </a:r>
            <a:r>
              <a:rPr lang="en-GB" sz="1200" dirty="0" err="1"/>
              <a:t>Luque</a:t>
            </a:r>
            <a:r>
              <a:rPr lang="en-GB" sz="1200" dirty="0"/>
              <a:t>, M.S., House, R.J.  (2006) In the Eye of the Beholder: Cross Cultural Lessons in Leadership from Project GLOBE.  </a:t>
            </a:r>
            <a:r>
              <a:rPr lang="en-GB" sz="1200" i="1" dirty="0"/>
              <a:t>Academy of Management Perspectives</a:t>
            </a:r>
            <a:r>
              <a:rPr lang="en-GB" sz="1200" b="1" i="1" dirty="0"/>
              <a:t> </a:t>
            </a:r>
            <a:r>
              <a:rPr lang="en-GB" sz="1200" dirty="0"/>
              <a:t>20 (1), 67-90.</a:t>
            </a:r>
            <a:endParaRPr lang="en-GB" dirty="0"/>
          </a:p>
        </p:txBody>
      </p:sp>
      <p:sp>
        <p:nvSpPr>
          <p:cNvPr id="4" name="Slide Number Placeholder 3"/>
          <p:cNvSpPr>
            <a:spLocks noGrp="1"/>
          </p:cNvSpPr>
          <p:nvPr>
            <p:ph type="sldNum" sz="quarter" idx="10"/>
          </p:nvPr>
        </p:nvSpPr>
        <p:spPr/>
        <p:txBody>
          <a:bodyPr/>
          <a:lstStyle/>
          <a:p>
            <a:fld id="{31FBF451-A6BD-4A6C-ADD5-61C22648B45A}" type="slidenum">
              <a:rPr lang="en-GB" smtClean="0"/>
              <a:pPr/>
              <a:t>24</a:t>
            </a:fld>
            <a:endParaRPr lang="en-GB"/>
          </a:p>
        </p:txBody>
      </p:sp>
    </p:spTree>
    <p:extLst>
      <p:ext uri="{BB962C8B-B14F-4D97-AF65-F5344CB8AC3E}">
        <p14:creationId xmlns:p14="http://schemas.microsoft.com/office/powerpoint/2010/main" val="770031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Shape 203"/>
          <p:cNvSpPr>
            <a:spLocks noGrp="1" noRot="1" noChangeAspect="1"/>
          </p:cNvSpPr>
          <p:nvPr>
            <p:ph type="sldImg"/>
          </p:nvPr>
        </p:nvSpPr>
        <p:spPr>
          <a:prstGeom prst="rect">
            <a:avLst/>
          </a:prstGeom>
        </p:spPr>
        <p:txBody>
          <a:bodyPr/>
          <a:lstStyle/>
          <a:p>
            <a:endParaRPr/>
          </a:p>
        </p:txBody>
      </p:sp>
      <p:sp>
        <p:nvSpPr>
          <p:cNvPr id="204" name="Shape 204"/>
          <p:cNvSpPr>
            <a:spLocks noGrp="1"/>
          </p:cNvSpPr>
          <p:nvPr>
            <p:ph type="body" sz="quarter" idx="1"/>
          </p:nvPr>
        </p:nvSpPr>
        <p:spPr>
          <a:prstGeom prst="rect">
            <a:avLst/>
          </a:prstGeom>
        </p:spPr>
        <p:txBody>
          <a:bodyPr/>
          <a:lstStyle/>
          <a:p>
            <a:pPr>
              <a:spcBef>
                <a:spcPts val="300"/>
              </a:spcBef>
              <a:defRPr sz="1000"/>
            </a:pPr>
            <a:r>
              <a:t>We’ve all mentioned CULTURE when we speak.  We refer to:</a:t>
            </a:r>
          </a:p>
          <a:p>
            <a:pPr>
              <a:spcBef>
                <a:spcPts val="300"/>
              </a:spcBef>
              <a:defRPr sz="1000"/>
            </a:pPr>
            <a:r>
              <a:t>	The culture of our country</a:t>
            </a:r>
          </a:p>
          <a:p>
            <a:pPr>
              <a:spcBef>
                <a:spcPts val="300"/>
              </a:spcBef>
              <a:defRPr sz="1000"/>
            </a:pPr>
            <a:r>
              <a:t>	of our society, our university, our group</a:t>
            </a:r>
          </a:p>
          <a:p>
            <a:pPr>
              <a:spcBef>
                <a:spcPts val="300"/>
              </a:spcBef>
              <a:defRPr sz="1000"/>
            </a:pPr>
            <a:r>
              <a:t>But what exactly do we mean?  Quite simply, it’s a word that’s used to describe everything that we in the group do – what we think, the way we speak, how we act, what we do.  All of these determine the distinct characteristic of our group and it’s this characteristic that we call “Culture”.</a:t>
            </a:r>
          </a:p>
          <a:p>
            <a:pPr>
              <a:defRPr sz="1000"/>
            </a:pPr>
            <a:endParaRPr/>
          </a:p>
          <a:p>
            <a:pPr>
              <a:spcBef>
                <a:spcPts val="300"/>
              </a:spcBef>
              <a:defRPr sz="1000"/>
            </a:pPr>
            <a:r>
              <a:t>In organisations, when we talk of the culture in an organisation, we really need to go into a much deeper level.  In order to make business decisions, we need to understand the culture of that organisation and how our decision would sit in or affect that culture.</a:t>
            </a:r>
          </a:p>
          <a:p>
            <a:pPr>
              <a:defRPr sz="1000"/>
            </a:pPr>
            <a:endParaRPr/>
          </a:p>
          <a:p>
            <a:pPr>
              <a:spcBef>
                <a:spcPts val="300"/>
              </a:spcBef>
              <a:defRPr sz="1000"/>
            </a:pPr>
            <a:r>
              <a:t>e.g. the culture of an IT Co. vs. a Pharmaceutical Co. and use an example of a Business manager who has moved from IT to Pharma and insisted on wanting to employ someone on a short-term contract.</a:t>
            </a:r>
          </a:p>
          <a:p>
            <a:pPr>
              <a:defRPr sz="1000"/>
            </a:pPr>
            <a:endParaRPr/>
          </a:p>
          <a:p>
            <a:pPr algn="ctr">
              <a:spcBef>
                <a:spcPts val="300"/>
              </a:spcBef>
              <a:defRPr sz="1000" b="1"/>
            </a:pPr>
            <a:r>
              <a:t>Refer to above definitions &amp; next slide</a:t>
            </a:r>
          </a:p>
          <a:p>
            <a:pPr>
              <a:defRPr sz="1000"/>
            </a:pPr>
            <a:endParaRPr/>
          </a:p>
          <a:p>
            <a:pPr>
              <a:spcBef>
                <a:spcPts val="300"/>
              </a:spcBef>
              <a:defRPr sz="1000"/>
            </a:pPr>
            <a:r>
              <a:t>A good way to understand your company’s culture is to use metaphors:</a:t>
            </a:r>
          </a:p>
          <a:p>
            <a:pPr>
              <a:spcBef>
                <a:spcPts val="300"/>
              </a:spcBef>
              <a:defRPr sz="1000"/>
            </a:pPr>
            <a:r>
              <a:t>“If my company were an animal, it would be a wolf – scavenging off people’s ideas, using them and then discarding them”</a:t>
            </a:r>
          </a:p>
          <a:p>
            <a:pPr>
              <a:spcBef>
                <a:spcPts val="300"/>
              </a:spcBef>
              <a:defRPr sz="1000"/>
            </a:pPr>
            <a:r>
              <a:t>If my company were a mode of transport, it would be a Rolls Royce because it is a quality co.</a:t>
            </a:r>
          </a:p>
        </p:txBody>
      </p:sp>
    </p:spTree>
    <p:extLst>
      <p:ext uri="{BB962C8B-B14F-4D97-AF65-F5344CB8AC3E}">
        <p14:creationId xmlns:p14="http://schemas.microsoft.com/office/powerpoint/2010/main" val="4026139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Shape 125"/>
          <p:cNvSpPr>
            <a:spLocks noGrp="1" noRot="1" noChangeAspect="1"/>
          </p:cNvSpPr>
          <p:nvPr>
            <p:ph type="sldImg"/>
          </p:nvPr>
        </p:nvSpPr>
        <p:spPr>
          <a:prstGeom prst="rect">
            <a:avLst/>
          </a:prstGeom>
        </p:spPr>
        <p:txBody>
          <a:bodyPr/>
          <a:lstStyle/>
          <a:p>
            <a:endParaRPr/>
          </a:p>
        </p:txBody>
      </p:sp>
      <p:sp>
        <p:nvSpPr>
          <p:cNvPr id="126" name="Shape 126"/>
          <p:cNvSpPr>
            <a:spLocks noGrp="1"/>
          </p:cNvSpPr>
          <p:nvPr>
            <p:ph type="body" sz="quarter" idx="1"/>
          </p:nvPr>
        </p:nvSpPr>
        <p:spPr>
          <a:prstGeom prst="rect">
            <a:avLst/>
          </a:prstGeom>
        </p:spPr>
        <p:txBody>
          <a:bodyPr/>
          <a:lstStyle/>
          <a:p>
            <a:r>
              <a:t>LEN</a:t>
            </a:r>
          </a:p>
        </p:txBody>
      </p:sp>
    </p:spTree>
    <p:extLst>
      <p:ext uri="{BB962C8B-B14F-4D97-AF65-F5344CB8AC3E}">
        <p14:creationId xmlns:p14="http://schemas.microsoft.com/office/powerpoint/2010/main" val="2433340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Shape 130"/>
          <p:cNvSpPr>
            <a:spLocks noGrp="1" noRot="1" noChangeAspect="1"/>
          </p:cNvSpPr>
          <p:nvPr>
            <p:ph type="sldImg"/>
          </p:nvPr>
        </p:nvSpPr>
        <p:spPr>
          <a:prstGeom prst="rect">
            <a:avLst/>
          </a:prstGeom>
        </p:spPr>
        <p:txBody>
          <a:bodyPr/>
          <a:lstStyle/>
          <a:p>
            <a:endParaRPr/>
          </a:p>
        </p:txBody>
      </p:sp>
      <p:sp>
        <p:nvSpPr>
          <p:cNvPr id="131" name="Shape 131"/>
          <p:cNvSpPr>
            <a:spLocks noGrp="1"/>
          </p:cNvSpPr>
          <p:nvPr>
            <p:ph type="body" sz="quarter" idx="1"/>
          </p:nvPr>
        </p:nvSpPr>
        <p:spPr>
          <a:prstGeom prst="rect">
            <a:avLst/>
          </a:prstGeom>
        </p:spPr>
        <p:txBody>
          <a:bodyPr/>
          <a:lstStyle/>
          <a:p>
            <a:r>
              <a:t>LEN</a:t>
            </a:r>
          </a:p>
        </p:txBody>
      </p:sp>
    </p:spTree>
    <p:extLst>
      <p:ext uri="{BB962C8B-B14F-4D97-AF65-F5344CB8AC3E}">
        <p14:creationId xmlns:p14="http://schemas.microsoft.com/office/powerpoint/2010/main" val="2297751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Shape 135"/>
          <p:cNvSpPr>
            <a:spLocks noGrp="1" noRot="1" noChangeAspect="1"/>
          </p:cNvSpPr>
          <p:nvPr>
            <p:ph type="sldImg"/>
          </p:nvPr>
        </p:nvSpPr>
        <p:spPr>
          <a:prstGeom prst="rect">
            <a:avLst/>
          </a:prstGeom>
        </p:spPr>
        <p:txBody>
          <a:bodyPr/>
          <a:lstStyle/>
          <a:p>
            <a:endParaRPr/>
          </a:p>
        </p:txBody>
      </p:sp>
      <p:sp>
        <p:nvSpPr>
          <p:cNvPr id="136" name="Shape 136"/>
          <p:cNvSpPr>
            <a:spLocks noGrp="1"/>
          </p:cNvSpPr>
          <p:nvPr>
            <p:ph type="body" sz="quarter" idx="1"/>
          </p:nvPr>
        </p:nvSpPr>
        <p:spPr>
          <a:prstGeom prst="rect">
            <a:avLst/>
          </a:prstGeom>
        </p:spPr>
        <p:txBody>
          <a:bodyPr/>
          <a:lstStyle/>
          <a:p>
            <a:r>
              <a:t>LEN</a:t>
            </a:r>
          </a:p>
        </p:txBody>
      </p:sp>
    </p:spTree>
    <p:extLst>
      <p:ext uri="{BB962C8B-B14F-4D97-AF65-F5344CB8AC3E}">
        <p14:creationId xmlns:p14="http://schemas.microsoft.com/office/powerpoint/2010/main" val="16647604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26/10/2024</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2384897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26/10/2024</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457620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26/10/2024</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829878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26/10/2024</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756522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26/10/2024</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2117323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26/10/2024</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578551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26/10/2024</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1739082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26/10/2024</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1032488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26/10/2024</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934655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26/10/2024</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561384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26/10/2024</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3301904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26/10/2024</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extLst>
      <p:ext uri="{BB962C8B-B14F-4D97-AF65-F5344CB8AC3E}">
        <p14:creationId xmlns:p14="http://schemas.microsoft.com/office/powerpoint/2010/main" val="1690265745"/>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MfL_0ko4T3o"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F_jEJBjE_J4"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1snG8ZmLOWE?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JyiI9RSGcS4?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2" Type="http://schemas.openxmlformats.org/officeDocument/2006/relationships/hyperlink" Target="https://www.theculturefactor.com/country-comparison-tool?countries=argentina"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Fwa1tkH7LEI"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yKKruTRQ_2A?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aMwm2zq1KrI?feature=oembed"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cjziCs-R2S4" TargetMode="External"/></Relationships>
</file>

<file path=ppt/slides/_rels/slide46.xml.rels><?xml version="1.0" encoding="UTF-8" standalone="yes"?>
<Relationships xmlns="http://schemas.openxmlformats.org/package/2006/relationships"><Relationship Id="rId2" Type="http://schemas.openxmlformats.org/officeDocument/2006/relationships/hyperlink" Target="http://en.wikipedia.org/wiki/Daniel_R._Denison"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VMwjscSCcf0"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263352" y="824086"/>
            <a:ext cx="11809312" cy="1872208"/>
          </a:xfrm>
        </p:spPr>
        <p:txBody>
          <a:bodyPr/>
          <a:lstStyle/>
          <a:p>
            <a:pPr eaLnBrk="1" hangingPunct="1"/>
            <a:r>
              <a:rPr lang="en-GB" altLang="en-US" sz="3600" b="1" dirty="0"/>
              <a:t>Leadership and Management Theory and Practice</a:t>
            </a:r>
            <a:br>
              <a:rPr lang="en-GB" altLang="en-US" sz="3600" b="1" dirty="0"/>
            </a:br>
            <a:r>
              <a:rPr lang="en-GB" altLang="en-US" sz="3200" b="1" u="sng" dirty="0"/>
              <a:t>( LCBB 6003 )</a:t>
            </a: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119336" y="3387699"/>
            <a:ext cx="11953328" cy="2435499"/>
          </a:xfrm>
        </p:spPr>
        <p:txBody>
          <a:bodyPr/>
          <a:lstStyle/>
          <a:p>
            <a:pPr eaLnBrk="1" hangingPunct="1"/>
            <a:r>
              <a:rPr lang="en-GB" altLang="en-US" sz="4400" b="1" dirty="0">
                <a:solidFill>
                  <a:schemeClr val="accent2"/>
                </a:solidFill>
                <a:effectLst>
                  <a:outerShdw blurRad="38100" dist="38100" dir="2700000" algn="tl">
                    <a:srgbClr val="000000">
                      <a:alpha val="43137"/>
                    </a:srgbClr>
                  </a:outerShdw>
                </a:effectLst>
              </a:rPr>
              <a:t>Week 5</a:t>
            </a:r>
          </a:p>
          <a:p>
            <a:pPr eaLnBrk="1" hangingPunct="1"/>
            <a:endParaRPr lang="en-GB" altLang="en-US" sz="2000" b="1" dirty="0">
              <a:solidFill>
                <a:schemeClr val="accent2"/>
              </a:solidFill>
              <a:effectLst>
                <a:outerShdw blurRad="38100" dist="38100" dir="2700000" algn="tl">
                  <a:srgbClr val="000000">
                    <a:alpha val="43137"/>
                  </a:srgbClr>
                </a:outerShdw>
              </a:effectLst>
            </a:endParaRPr>
          </a:p>
          <a:p>
            <a:pPr eaLnBrk="1" hangingPunct="1"/>
            <a:r>
              <a:rPr lang="en-GB" altLang="en-US" sz="4400" b="1" dirty="0">
                <a:solidFill>
                  <a:schemeClr val="accent2"/>
                </a:solidFill>
                <a:effectLst>
                  <a:outerShdw blurRad="38100" dist="38100" dir="2700000" algn="tl">
                    <a:srgbClr val="000000">
                      <a:alpha val="43137"/>
                    </a:srgbClr>
                  </a:outerShdw>
                </a:effectLst>
              </a:rPr>
              <a:t>Cross Cultural Aspects of Leadership</a:t>
            </a: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92E4F6F-EAD8-4B4A-BE5D-1FA1AD27E83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idx="1"/>
          </p:nvPr>
        </p:nvSpPr>
        <p:spPr>
          <a:xfrm>
            <a:off x="131928" y="221777"/>
            <a:ext cx="10972800" cy="508378"/>
          </a:xfrm>
        </p:spPr>
        <p:txBody>
          <a:bodyPr>
            <a:normAutofit/>
          </a:bodyPr>
          <a:lstStyle/>
          <a:p>
            <a:r>
              <a:rPr lang="en-GB" sz="2539" b="1" dirty="0"/>
              <a:t>Learning objectives </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4294967295"/>
          </p:nvPr>
        </p:nvSpPr>
        <p:spPr>
          <a:xfrm>
            <a:off x="498143" y="995506"/>
            <a:ext cx="11430000" cy="4163348"/>
          </a:xfrm>
        </p:spPr>
        <p:txBody>
          <a:bodyPr/>
          <a:lstStyle/>
          <a:p>
            <a:pPr marL="0" indent="0">
              <a:lnSpc>
                <a:spcPct val="200000"/>
              </a:lnSpc>
              <a:buNone/>
            </a:pPr>
            <a:r>
              <a:rPr lang="en-GB" sz="2000" dirty="0"/>
              <a:t>At the end of this lecture, you should understand and evaluate </a:t>
            </a:r>
          </a:p>
          <a:p>
            <a:pPr>
              <a:lnSpc>
                <a:spcPct val="200000"/>
              </a:lnSpc>
            </a:pPr>
            <a:r>
              <a:rPr lang="en-GB" sz="2000" dirty="0"/>
              <a:t>Key concepts</a:t>
            </a:r>
          </a:p>
          <a:p>
            <a:pPr>
              <a:lnSpc>
                <a:spcPct val="200000"/>
              </a:lnSpc>
            </a:pPr>
            <a:r>
              <a:rPr lang="en-GB" sz="2000" dirty="0"/>
              <a:t>Leadership and management in international context</a:t>
            </a:r>
          </a:p>
          <a:p>
            <a:pPr>
              <a:lnSpc>
                <a:spcPct val="200000"/>
              </a:lnSpc>
            </a:pPr>
            <a:r>
              <a:rPr lang="en-GB" sz="2000" dirty="0"/>
              <a:t>Cultural framework</a:t>
            </a:r>
          </a:p>
          <a:p>
            <a:pPr>
              <a:lnSpc>
                <a:spcPct val="200000"/>
              </a:lnSpc>
            </a:pPr>
            <a:r>
              <a:rPr lang="en-GB" sz="2000" dirty="0"/>
              <a:t>Cultural framework in international context </a:t>
            </a:r>
          </a:p>
          <a:p>
            <a:pPr>
              <a:lnSpc>
                <a:spcPct val="200000"/>
              </a:lnSpc>
            </a:pPr>
            <a:r>
              <a:rPr lang="en-GB" sz="2000" dirty="0"/>
              <a:t>Reflect on how the session relates to the assessment </a:t>
            </a:r>
          </a:p>
        </p:txBody>
      </p:sp>
    </p:spTree>
    <p:extLst>
      <p:ext uri="{BB962C8B-B14F-4D97-AF65-F5344CB8AC3E}">
        <p14:creationId xmlns:p14="http://schemas.microsoft.com/office/powerpoint/2010/main" val="4150598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Rectangle 2"/>
          <p:cNvSpPr txBox="1">
            <a:spLocks noGrp="1"/>
          </p:cNvSpPr>
          <p:nvPr>
            <p:ph type="title"/>
          </p:nvPr>
        </p:nvSpPr>
        <p:spPr>
          <a:prstGeom prst="rect">
            <a:avLst/>
          </a:prstGeom>
        </p:spPr>
        <p:txBody>
          <a:bodyPr/>
          <a:lstStyle/>
          <a:p>
            <a:pPr defTabSz="704100">
              <a:defRPr sz="2400" b="1"/>
            </a:pPr>
            <a:r>
              <a:rPr dirty="0"/>
              <a:t>2. Key Concepts – International Context</a:t>
            </a:r>
            <a:br>
              <a:rPr dirty="0"/>
            </a:br>
            <a:br>
              <a:rPr dirty="0"/>
            </a:br>
            <a:r>
              <a:rPr sz="1800" dirty="0"/>
              <a:t>What is Culture?</a:t>
            </a:r>
          </a:p>
        </p:txBody>
      </p:sp>
      <p:sp>
        <p:nvSpPr>
          <p:cNvPr id="169" name="Rectangle 3"/>
          <p:cNvSpPr txBox="1">
            <a:spLocks noGrp="1"/>
          </p:cNvSpPr>
          <p:nvPr>
            <p:ph idx="1"/>
          </p:nvPr>
        </p:nvSpPr>
        <p:spPr>
          <a:xfrm>
            <a:off x="213815" y="1470484"/>
            <a:ext cx="10972800" cy="3917032"/>
          </a:xfrm>
          <a:prstGeom prst="rect">
            <a:avLst/>
          </a:prstGeom>
        </p:spPr>
        <p:txBody>
          <a:bodyPr/>
          <a:lstStyle/>
          <a:p>
            <a:pPr marL="281181" indent="-281181" defTabSz="749822">
              <a:lnSpc>
                <a:spcPct val="80000"/>
              </a:lnSpc>
              <a:spcBef>
                <a:spcPts val="600"/>
              </a:spcBef>
              <a:buNone/>
              <a:defRPr sz="1300" b="1" i="1"/>
            </a:pPr>
            <a:endParaRPr dirty="0"/>
          </a:p>
          <a:p>
            <a:pPr marL="0" lvl="1" indent="374909" defTabSz="749822">
              <a:lnSpc>
                <a:spcPct val="80000"/>
              </a:lnSpc>
              <a:buNone/>
              <a:defRPr sz="700" i="1"/>
            </a:pPr>
            <a:endParaRPr dirty="0"/>
          </a:p>
          <a:p>
            <a:pPr marL="609231" lvl="1" indent="-234320" defTabSz="749822">
              <a:lnSpc>
                <a:spcPct val="80000"/>
              </a:lnSpc>
              <a:spcBef>
                <a:spcPts val="300"/>
              </a:spcBef>
              <a:defRPr sz="1600"/>
            </a:pPr>
            <a:r>
              <a:rPr dirty="0"/>
              <a:t>The collective programming of the mind which distinguishes the members of one organisation from another.</a:t>
            </a:r>
            <a:endParaRPr sz="2200" dirty="0"/>
          </a:p>
          <a:p>
            <a:pPr marL="0" lvl="2" indent="749820" algn="r" defTabSz="749822">
              <a:lnSpc>
                <a:spcPct val="80000"/>
              </a:lnSpc>
              <a:spcBef>
                <a:spcPts val="300"/>
              </a:spcBef>
              <a:buNone/>
              <a:defRPr sz="1400" i="1"/>
            </a:pPr>
            <a:r>
              <a:rPr dirty="0"/>
              <a:t>(Hofstede, 1998)</a:t>
            </a:r>
            <a:endParaRPr sz="1900" dirty="0"/>
          </a:p>
          <a:p>
            <a:pPr marL="0" lvl="2" indent="749820" algn="r" defTabSz="749822">
              <a:lnSpc>
                <a:spcPct val="80000"/>
              </a:lnSpc>
              <a:spcBef>
                <a:spcPts val="400"/>
              </a:spcBef>
              <a:buNone/>
              <a:defRPr sz="1600" i="1"/>
            </a:pPr>
            <a:endParaRPr sz="1900" dirty="0"/>
          </a:p>
          <a:p>
            <a:pPr marL="609231" lvl="1" indent="-234320" defTabSz="749822">
              <a:lnSpc>
                <a:spcPct val="80000"/>
              </a:lnSpc>
              <a:spcBef>
                <a:spcPts val="300"/>
              </a:spcBef>
              <a:defRPr sz="1600"/>
            </a:pPr>
            <a:r>
              <a:rPr dirty="0"/>
              <a:t>A set of understandings or meanings shared by a group of people.  The meanings are largely tacit among members, are clearly relevant to the particular group and are distinctive to the group.  Meanings are passed on to new group members.</a:t>
            </a:r>
            <a:endParaRPr sz="2200" dirty="0"/>
          </a:p>
          <a:p>
            <a:pPr marL="0" lvl="1" indent="374909" algn="r" defTabSz="749822">
              <a:lnSpc>
                <a:spcPct val="80000"/>
              </a:lnSpc>
              <a:spcBef>
                <a:spcPts val="300"/>
              </a:spcBef>
              <a:buNone/>
              <a:defRPr sz="1400" i="1"/>
            </a:pPr>
            <a:r>
              <a:rPr dirty="0"/>
              <a:t>(Louis, 1980)</a:t>
            </a:r>
            <a:endParaRPr sz="2200" dirty="0"/>
          </a:p>
          <a:p>
            <a:pPr marL="0" lvl="1" indent="374909" algn="r" defTabSz="749822">
              <a:lnSpc>
                <a:spcPct val="80000"/>
              </a:lnSpc>
              <a:buNone/>
              <a:defRPr sz="1600" i="1"/>
            </a:pPr>
            <a:endParaRPr sz="2200" dirty="0"/>
          </a:p>
          <a:p>
            <a:pPr marL="609231" lvl="1" indent="-234320" defTabSz="749822">
              <a:lnSpc>
                <a:spcPct val="80000"/>
              </a:lnSpc>
              <a:spcBef>
                <a:spcPts val="300"/>
              </a:spcBef>
              <a:defRPr sz="1600"/>
            </a:pPr>
            <a:r>
              <a:rPr dirty="0"/>
              <a:t>Culture may be defined as ‘the way we do things around here’.</a:t>
            </a:r>
            <a:endParaRPr sz="2200" dirty="0"/>
          </a:p>
          <a:p>
            <a:pPr marL="0" lvl="1" indent="374911" defTabSz="749822">
              <a:lnSpc>
                <a:spcPct val="80000"/>
              </a:lnSpc>
              <a:buNone/>
              <a:defRPr sz="1600"/>
            </a:pPr>
            <a:endParaRPr sz="2200" dirty="0"/>
          </a:p>
          <a:p>
            <a:pPr marL="0" lvl="1" indent="374911" algn="r" defTabSz="749822">
              <a:lnSpc>
                <a:spcPct val="80000"/>
              </a:lnSpc>
              <a:spcBef>
                <a:spcPts val="300"/>
              </a:spcBef>
              <a:buNone/>
              <a:defRPr sz="1600" i="1"/>
            </a:pPr>
            <a:r>
              <a:rPr dirty="0"/>
              <a:t>(Deal &amp; Kennedy, 1982)</a:t>
            </a:r>
            <a:endParaRPr sz="2200" dirty="0"/>
          </a:p>
          <a:p>
            <a:pPr marL="0" lvl="1" indent="374911" defTabSz="749822">
              <a:lnSpc>
                <a:spcPct val="80000"/>
              </a:lnSpc>
              <a:buNone/>
              <a:defRPr sz="1600"/>
            </a:pPr>
            <a:endParaRPr sz="2200" dirty="0"/>
          </a:p>
          <a:p>
            <a:pPr marL="609231" lvl="1" indent="-234320" defTabSz="749822">
              <a:lnSpc>
                <a:spcPct val="80000"/>
              </a:lnSpc>
              <a:spcBef>
                <a:spcPts val="300"/>
              </a:spcBef>
              <a:defRPr sz="1600"/>
            </a:pPr>
            <a:r>
              <a:rPr dirty="0"/>
              <a:t>Culture is to a society what memory is to an individual.</a:t>
            </a:r>
            <a:endParaRPr sz="2200" dirty="0"/>
          </a:p>
          <a:p>
            <a:pPr marL="0" lvl="1" indent="374911" algn="r" defTabSz="749822">
              <a:lnSpc>
                <a:spcPct val="80000"/>
              </a:lnSpc>
              <a:spcBef>
                <a:spcPts val="300"/>
              </a:spcBef>
              <a:buNone/>
              <a:defRPr sz="1600" i="1"/>
            </a:pPr>
            <a:r>
              <a:rPr dirty="0"/>
              <a:t>(</a:t>
            </a:r>
            <a:r>
              <a:rPr dirty="0" err="1"/>
              <a:t>Triandis</a:t>
            </a:r>
            <a:r>
              <a:rPr dirty="0"/>
              <a:t>, 1995)</a:t>
            </a:r>
            <a:endParaRPr sz="2200" dirty="0"/>
          </a:p>
          <a:p>
            <a:pPr marL="0" lvl="1" indent="374909" algn="r" defTabSz="749822">
              <a:lnSpc>
                <a:spcPct val="80000"/>
              </a:lnSpc>
              <a:buNone/>
              <a:defRPr sz="1400" i="1"/>
            </a:pPr>
            <a:endParaRPr sz="2200" dirty="0"/>
          </a:p>
          <a:p>
            <a:pPr marL="0" lvl="1" indent="374909" algn="r" defTabSz="749822">
              <a:lnSpc>
                <a:spcPct val="80000"/>
              </a:lnSpc>
              <a:buNone/>
              <a:defRPr sz="1400" i="1"/>
            </a:pPr>
            <a:endParaRPr sz="2200" dirty="0"/>
          </a:p>
          <a:p>
            <a:pPr marL="0" lvl="1" indent="374909" defTabSz="749822">
              <a:lnSpc>
                <a:spcPct val="80000"/>
              </a:lnSpc>
              <a:spcBef>
                <a:spcPts val="300"/>
              </a:spcBef>
              <a:buNone/>
              <a:defRPr sz="1400" b="1" i="1"/>
            </a:pPr>
            <a:r>
              <a:rPr dirty="0"/>
              <a:t>- </a:t>
            </a:r>
            <a:r>
              <a:rPr lang="en-GB" dirty="0"/>
              <a:t>m</a:t>
            </a:r>
            <a:endParaRPr dirty="0"/>
          </a:p>
        </p:txBody>
      </p:sp>
    </p:spTree>
    <p:extLst>
      <p:ext uri="{BB962C8B-B14F-4D97-AF65-F5344CB8AC3E}">
        <p14:creationId xmlns:p14="http://schemas.microsoft.com/office/powerpoint/2010/main" val="1211567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Rectangle 2"/>
          <p:cNvSpPr txBox="1">
            <a:spLocks noGrp="1"/>
          </p:cNvSpPr>
          <p:nvPr>
            <p:ph type="title"/>
          </p:nvPr>
        </p:nvSpPr>
        <p:spPr>
          <a:xfrm>
            <a:off x="609600" y="274638"/>
            <a:ext cx="10972800" cy="538162"/>
          </a:xfrm>
          <a:prstGeom prst="rect">
            <a:avLst/>
          </a:prstGeom>
        </p:spPr>
        <p:txBody>
          <a:bodyPr/>
          <a:lstStyle/>
          <a:p>
            <a:pPr>
              <a:defRPr sz="3200" b="1"/>
            </a:pPr>
            <a:r>
              <a:rPr sz="2400" dirty="0"/>
              <a:t>What is Culture?</a:t>
            </a:r>
          </a:p>
        </p:txBody>
      </p:sp>
      <p:sp>
        <p:nvSpPr>
          <p:cNvPr id="179" name="Rectangle 3"/>
          <p:cNvSpPr txBox="1">
            <a:spLocks noGrp="1"/>
          </p:cNvSpPr>
          <p:nvPr>
            <p:ph idx="1"/>
          </p:nvPr>
        </p:nvSpPr>
        <p:spPr>
          <a:xfrm>
            <a:off x="240145" y="1600201"/>
            <a:ext cx="11342255" cy="3917032"/>
          </a:xfrm>
          <a:prstGeom prst="rect">
            <a:avLst/>
          </a:prstGeom>
        </p:spPr>
        <p:txBody>
          <a:bodyPr/>
          <a:lstStyle/>
          <a:p>
            <a:pPr marL="281181" indent="-281181" defTabSz="749822">
              <a:lnSpc>
                <a:spcPct val="80000"/>
              </a:lnSpc>
              <a:spcBef>
                <a:spcPts val="600"/>
              </a:spcBef>
              <a:buNone/>
              <a:defRPr sz="1300" b="1" i="1"/>
            </a:pPr>
            <a:endParaRPr dirty="0"/>
          </a:p>
          <a:p>
            <a:pPr marL="0" lvl="1" indent="374909" defTabSz="749822">
              <a:lnSpc>
                <a:spcPct val="80000"/>
              </a:lnSpc>
              <a:buNone/>
              <a:defRPr sz="700" i="1"/>
            </a:pPr>
            <a:endParaRPr dirty="0"/>
          </a:p>
          <a:p>
            <a:pPr marL="609231" lvl="1" indent="-234320" defTabSz="749822">
              <a:lnSpc>
                <a:spcPct val="80000"/>
              </a:lnSpc>
              <a:spcBef>
                <a:spcPts val="300"/>
              </a:spcBef>
              <a:defRPr sz="1600"/>
            </a:pPr>
            <a:r>
              <a:rPr dirty="0"/>
              <a:t>The collective programming of the mind which distinguishes the members of one organisation from another.</a:t>
            </a:r>
            <a:endParaRPr sz="2200" dirty="0"/>
          </a:p>
          <a:p>
            <a:pPr marL="0" lvl="2" indent="749820" algn="r" defTabSz="749822">
              <a:lnSpc>
                <a:spcPct val="80000"/>
              </a:lnSpc>
              <a:spcBef>
                <a:spcPts val="300"/>
              </a:spcBef>
              <a:buNone/>
              <a:defRPr sz="1400" i="1"/>
            </a:pPr>
            <a:r>
              <a:rPr dirty="0"/>
              <a:t>(Hofstede, 1998)</a:t>
            </a:r>
            <a:endParaRPr sz="1900" dirty="0"/>
          </a:p>
          <a:p>
            <a:pPr marL="0" lvl="2" indent="749820" algn="r" defTabSz="749822">
              <a:lnSpc>
                <a:spcPct val="80000"/>
              </a:lnSpc>
              <a:spcBef>
                <a:spcPts val="400"/>
              </a:spcBef>
              <a:buNone/>
              <a:defRPr sz="1600" i="1"/>
            </a:pPr>
            <a:endParaRPr sz="1900" dirty="0"/>
          </a:p>
          <a:p>
            <a:pPr marL="609231" lvl="1" indent="-234320" defTabSz="749822">
              <a:lnSpc>
                <a:spcPct val="80000"/>
              </a:lnSpc>
              <a:spcBef>
                <a:spcPts val="300"/>
              </a:spcBef>
              <a:defRPr sz="1600"/>
            </a:pPr>
            <a:r>
              <a:rPr dirty="0"/>
              <a:t>A set of understandings or meanings shared by a group of people.  The meanings are largely tacit among members, are clearly relevant to the particular group and are distinctive to the group.  Meanings are passed on to new group members.</a:t>
            </a:r>
            <a:endParaRPr sz="2200" dirty="0"/>
          </a:p>
          <a:p>
            <a:pPr marL="0" lvl="1" indent="374909" algn="r" defTabSz="749822">
              <a:lnSpc>
                <a:spcPct val="80000"/>
              </a:lnSpc>
              <a:spcBef>
                <a:spcPts val="300"/>
              </a:spcBef>
              <a:buNone/>
              <a:defRPr sz="1400" i="1"/>
            </a:pPr>
            <a:r>
              <a:rPr dirty="0"/>
              <a:t>(Louis, 1980)</a:t>
            </a:r>
            <a:endParaRPr sz="2200" dirty="0"/>
          </a:p>
          <a:p>
            <a:pPr marL="0" lvl="1" indent="374909" algn="r" defTabSz="749822">
              <a:lnSpc>
                <a:spcPct val="80000"/>
              </a:lnSpc>
              <a:buNone/>
              <a:defRPr sz="1600" i="1"/>
            </a:pPr>
            <a:endParaRPr sz="2200" dirty="0"/>
          </a:p>
          <a:p>
            <a:pPr marL="609231" lvl="1" indent="-234320" defTabSz="749822">
              <a:lnSpc>
                <a:spcPct val="80000"/>
              </a:lnSpc>
              <a:spcBef>
                <a:spcPts val="300"/>
              </a:spcBef>
              <a:defRPr sz="1600"/>
            </a:pPr>
            <a:r>
              <a:rPr dirty="0"/>
              <a:t>Culture may be defined as ‘the way we do things around here’.</a:t>
            </a:r>
            <a:endParaRPr sz="2200" dirty="0"/>
          </a:p>
          <a:p>
            <a:pPr marL="0" lvl="1" indent="374911" defTabSz="749822">
              <a:lnSpc>
                <a:spcPct val="80000"/>
              </a:lnSpc>
              <a:buNone/>
              <a:defRPr sz="1600"/>
            </a:pPr>
            <a:endParaRPr sz="2200" dirty="0"/>
          </a:p>
          <a:p>
            <a:pPr marL="0" lvl="1" indent="374911" algn="r" defTabSz="749822">
              <a:lnSpc>
                <a:spcPct val="80000"/>
              </a:lnSpc>
              <a:spcBef>
                <a:spcPts val="300"/>
              </a:spcBef>
              <a:buNone/>
              <a:defRPr sz="1600" i="1"/>
            </a:pPr>
            <a:r>
              <a:rPr dirty="0"/>
              <a:t>(Deal &amp; Kennedy, 1982)</a:t>
            </a:r>
            <a:endParaRPr sz="2200" dirty="0"/>
          </a:p>
          <a:p>
            <a:pPr marL="0" lvl="1" indent="374911" defTabSz="749822">
              <a:lnSpc>
                <a:spcPct val="80000"/>
              </a:lnSpc>
              <a:buNone/>
              <a:defRPr sz="1600"/>
            </a:pPr>
            <a:endParaRPr sz="2200" dirty="0"/>
          </a:p>
          <a:p>
            <a:pPr marL="609231" lvl="1" indent="-234320" defTabSz="749822">
              <a:lnSpc>
                <a:spcPct val="80000"/>
              </a:lnSpc>
              <a:spcBef>
                <a:spcPts val="300"/>
              </a:spcBef>
              <a:defRPr sz="1600"/>
            </a:pPr>
            <a:r>
              <a:rPr dirty="0"/>
              <a:t>Culture is to a society what memory is to an individual.</a:t>
            </a:r>
            <a:endParaRPr sz="2200" dirty="0"/>
          </a:p>
          <a:p>
            <a:pPr marL="0" lvl="1" indent="374911" algn="r" defTabSz="749822">
              <a:lnSpc>
                <a:spcPct val="80000"/>
              </a:lnSpc>
              <a:spcBef>
                <a:spcPts val="300"/>
              </a:spcBef>
              <a:buNone/>
              <a:defRPr sz="1600" i="1"/>
            </a:pPr>
            <a:r>
              <a:rPr dirty="0"/>
              <a:t>(</a:t>
            </a:r>
            <a:r>
              <a:rPr dirty="0" err="1"/>
              <a:t>Triandis</a:t>
            </a:r>
            <a:r>
              <a:rPr dirty="0"/>
              <a:t>, 1995)</a:t>
            </a:r>
            <a:endParaRPr sz="2200" dirty="0"/>
          </a:p>
          <a:p>
            <a:pPr marL="0" lvl="1" indent="374909" algn="r" defTabSz="749822">
              <a:lnSpc>
                <a:spcPct val="80000"/>
              </a:lnSpc>
              <a:buNone/>
              <a:defRPr sz="1400" i="1"/>
            </a:pPr>
            <a:endParaRPr sz="2200" dirty="0"/>
          </a:p>
          <a:p>
            <a:pPr marL="0" lvl="1" indent="374909" algn="r" defTabSz="749822">
              <a:lnSpc>
                <a:spcPct val="80000"/>
              </a:lnSpc>
              <a:buNone/>
              <a:defRPr sz="1400" i="1"/>
            </a:pPr>
            <a:endParaRPr sz="2200" dirty="0"/>
          </a:p>
          <a:p>
            <a:pPr marL="0" lvl="1" indent="374909" defTabSz="749822">
              <a:lnSpc>
                <a:spcPct val="80000"/>
              </a:lnSpc>
              <a:spcBef>
                <a:spcPts val="300"/>
              </a:spcBef>
              <a:buNone/>
              <a:defRPr sz="1400" b="1" i="1"/>
            </a:pPr>
            <a:r>
              <a:rPr dirty="0"/>
              <a:t>- </a:t>
            </a:r>
          </a:p>
        </p:txBody>
      </p:sp>
    </p:spTree>
    <p:extLst>
      <p:ext uri="{BB962C8B-B14F-4D97-AF65-F5344CB8AC3E}">
        <p14:creationId xmlns:p14="http://schemas.microsoft.com/office/powerpoint/2010/main" val="2726474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Rectangle 2"/>
          <p:cNvSpPr txBox="1">
            <a:spLocks noGrp="1"/>
          </p:cNvSpPr>
          <p:nvPr>
            <p:ph type="title"/>
          </p:nvPr>
        </p:nvSpPr>
        <p:spPr>
          <a:prstGeom prst="rect">
            <a:avLst/>
          </a:prstGeom>
        </p:spPr>
        <p:txBody>
          <a:bodyPr/>
          <a:lstStyle>
            <a:lvl1pPr>
              <a:defRPr sz="3200" b="1"/>
            </a:lvl1pPr>
          </a:lstStyle>
          <a:p>
            <a:r>
              <a:rPr dirty="0"/>
              <a:t>Central questions on this </a:t>
            </a:r>
            <a:r>
              <a:rPr lang="en-GB" dirty="0"/>
              <a:t>session: </a:t>
            </a:r>
            <a:endParaRPr dirty="0"/>
          </a:p>
        </p:txBody>
      </p:sp>
      <p:sp>
        <p:nvSpPr>
          <p:cNvPr id="174" name="Rectangle 3"/>
          <p:cNvSpPr txBox="1">
            <a:spLocks noGrp="1"/>
          </p:cNvSpPr>
          <p:nvPr>
            <p:ph idx="1"/>
          </p:nvPr>
        </p:nvSpPr>
        <p:spPr>
          <a:xfrm>
            <a:off x="609600" y="1417638"/>
            <a:ext cx="10972800" cy="3917032"/>
          </a:xfrm>
          <a:prstGeom prst="rect">
            <a:avLst/>
          </a:prstGeom>
        </p:spPr>
        <p:txBody>
          <a:bodyPr>
            <a:normAutofit/>
          </a:bodyPr>
          <a:lstStyle/>
          <a:p>
            <a:pPr>
              <a:lnSpc>
                <a:spcPct val="80000"/>
              </a:lnSpc>
              <a:buSzTx/>
              <a:buNone/>
              <a:defRPr sz="1600" b="1" i="1"/>
            </a:pPr>
            <a:endParaRPr dirty="0"/>
          </a:p>
          <a:p>
            <a:pPr marL="300041" indent="-300041" defTabSz="457209">
              <a:lnSpc>
                <a:spcPct val="150000"/>
              </a:lnSpc>
              <a:spcBef>
                <a:spcPts val="600"/>
              </a:spcBef>
              <a:buClr>
                <a:srgbClr val="D52B1E"/>
              </a:buClr>
              <a:defRPr sz="2800"/>
            </a:pPr>
            <a:r>
              <a:rPr dirty="0"/>
              <a:t>How do you compare different cultures?</a:t>
            </a:r>
          </a:p>
          <a:p>
            <a:pPr marL="300041" indent="-300041" defTabSz="457209">
              <a:lnSpc>
                <a:spcPct val="150000"/>
              </a:lnSpc>
              <a:spcBef>
                <a:spcPts val="600"/>
              </a:spcBef>
              <a:buClr>
                <a:srgbClr val="D52B1E"/>
              </a:buClr>
              <a:defRPr sz="2800"/>
            </a:pPr>
            <a:r>
              <a:rPr dirty="0"/>
              <a:t>What is the impact of culture on management?</a:t>
            </a:r>
          </a:p>
          <a:p>
            <a:pPr marL="300041" indent="-300041" defTabSz="457209">
              <a:lnSpc>
                <a:spcPct val="150000"/>
              </a:lnSpc>
              <a:spcBef>
                <a:spcPts val="600"/>
              </a:spcBef>
              <a:buClr>
                <a:srgbClr val="D52B1E"/>
              </a:buClr>
              <a:defRPr sz="2800"/>
            </a:pPr>
            <a:r>
              <a:rPr dirty="0"/>
              <a:t>What is the link between leadership and cultural intelligence?</a:t>
            </a:r>
          </a:p>
          <a:p>
            <a:pPr marL="300041" indent="-300041" defTabSz="457209">
              <a:lnSpc>
                <a:spcPct val="150000"/>
              </a:lnSpc>
              <a:spcBef>
                <a:spcPts val="600"/>
              </a:spcBef>
              <a:buClr>
                <a:srgbClr val="D52B1E"/>
              </a:buClr>
              <a:defRPr sz="2800"/>
            </a:pPr>
            <a:r>
              <a:rPr dirty="0"/>
              <a:t>What are the issues around managing cross-cultural teams?</a:t>
            </a:r>
          </a:p>
          <a:p>
            <a:pPr marL="300041" indent="-300041" defTabSz="457209">
              <a:lnSpc>
                <a:spcPct val="150000"/>
              </a:lnSpc>
              <a:spcBef>
                <a:spcPts val="600"/>
              </a:spcBef>
              <a:buClr>
                <a:srgbClr val="D52B1E"/>
              </a:buClr>
              <a:defRPr sz="2800"/>
            </a:pPr>
            <a:r>
              <a:rPr dirty="0"/>
              <a:t>The convergence-divergence debates</a:t>
            </a:r>
          </a:p>
        </p:txBody>
      </p:sp>
    </p:spTree>
    <p:extLst>
      <p:ext uri="{BB962C8B-B14F-4D97-AF65-F5344CB8AC3E}">
        <p14:creationId xmlns:p14="http://schemas.microsoft.com/office/powerpoint/2010/main" val="1273276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Organisational Culture (Overview)">
            <a:hlinkClick r:id="" action="ppaction://media"/>
            <a:extLst>
              <a:ext uri="{FF2B5EF4-FFF2-40B4-BE49-F238E27FC236}">
                <a16:creationId xmlns:a16="http://schemas.microsoft.com/office/drawing/2014/main" id="{C7C7AD20-3DE9-4305-A21C-D0F5BCCF7D35}"/>
              </a:ext>
            </a:extLst>
          </p:cNvPr>
          <p:cNvPicPr>
            <a:picLocks noRot="1" noChangeAspect="1"/>
          </p:cNvPicPr>
          <p:nvPr>
            <a:videoFile r:link="rId1"/>
          </p:nvPr>
        </p:nvPicPr>
        <p:blipFill>
          <a:blip r:embed="rId3"/>
          <a:stretch>
            <a:fillRect/>
          </a:stretch>
        </p:blipFill>
        <p:spPr>
          <a:xfrm>
            <a:off x="1140178" y="128155"/>
            <a:ext cx="9772073" cy="5496791"/>
          </a:xfrm>
          <a:prstGeom prst="rect">
            <a:avLst/>
          </a:prstGeom>
        </p:spPr>
      </p:pic>
    </p:spTree>
    <p:extLst>
      <p:ext uri="{BB962C8B-B14F-4D97-AF65-F5344CB8AC3E}">
        <p14:creationId xmlns:p14="http://schemas.microsoft.com/office/powerpoint/2010/main" val="50713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troduction to Organizational Culture">
            <a:hlinkClick r:id="" action="ppaction://media"/>
            <a:extLst>
              <a:ext uri="{FF2B5EF4-FFF2-40B4-BE49-F238E27FC236}">
                <a16:creationId xmlns:a16="http://schemas.microsoft.com/office/drawing/2014/main" id="{6E076A2A-9F3C-4C85-A848-65F7DBA2FA64}"/>
              </a:ext>
            </a:extLst>
          </p:cNvPr>
          <p:cNvPicPr>
            <a:picLocks noRot="1" noChangeAspect="1"/>
          </p:cNvPicPr>
          <p:nvPr>
            <a:videoFile r:link="rId1"/>
          </p:nvPr>
        </p:nvPicPr>
        <p:blipFill>
          <a:blip r:embed="rId3"/>
          <a:stretch>
            <a:fillRect/>
          </a:stretch>
        </p:blipFill>
        <p:spPr>
          <a:xfrm>
            <a:off x="1170452" y="118918"/>
            <a:ext cx="9851095" cy="5541241"/>
          </a:xfrm>
          <a:prstGeom prst="rect">
            <a:avLst/>
          </a:prstGeom>
        </p:spPr>
      </p:pic>
    </p:spTree>
    <p:extLst>
      <p:ext uri="{BB962C8B-B14F-4D97-AF65-F5344CB8AC3E}">
        <p14:creationId xmlns:p14="http://schemas.microsoft.com/office/powerpoint/2010/main" val="2917751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 look inside Google’s culture">
            <a:hlinkClick r:id="" action="ppaction://media"/>
            <a:extLst>
              <a:ext uri="{FF2B5EF4-FFF2-40B4-BE49-F238E27FC236}">
                <a16:creationId xmlns:a16="http://schemas.microsoft.com/office/drawing/2014/main" id="{EFAC7723-E969-3D09-D999-BC6A89135AB1}"/>
              </a:ext>
            </a:extLst>
          </p:cNvPr>
          <p:cNvPicPr>
            <a:picLocks noRot="1" noChangeAspect="1"/>
          </p:cNvPicPr>
          <p:nvPr>
            <a:videoFile r:link="rId1"/>
          </p:nvPr>
        </p:nvPicPr>
        <p:blipFill>
          <a:blip r:embed="rId3"/>
          <a:stretch>
            <a:fillRect/>
          </a:stretch>
        </p:blipFill>
        <p:spPr>
          <a:xfrm>
            <a:off x="2119210" y="34966"/>
            <a:ext cx="9975015" cy="5635884"/>
          </a:xfrm>
          <a:prstGeom prst="rect">
            <a:avLst/>
          </a:prstGeom>
        </p:spPr>
      </p:pic>
      <p:sp>
        <p:nvSpPr>
          <p:cNvPr id="6" name="TextBox 5">
            <a:extLst>
              <a:ext uri="{FF2B5EF4-FFF2-40B4-BE49-F238E27FC236}">
                <a16:creationId xmlns:a16="http://schemas.microsoft.com/office/drawing/2014/main" id="{1F3C2AF6-12DE-3366-F5C8-F910C0CD96D6}"/>
              </a:ext>
            </a:extLst>
          </p:cNvPr>
          <p:cNvSpPr txBox="1"/>
          <p:nvPr/>
        </p:nvSpPr>
        <p:spPr>
          <a:xfrm rot="16200000">
            <a:off x="-809911" y="2609062"/>
            <a:ext cx="3162136" cy="369332"/>
          </a:xfrm>
          <a:prstGeom prst="rect">
            <a:avLst/>
          </a:prstGeom>
          <a:noFill/>
        </p:spPr>
        <p:txBody>
          <a:bodyPr wrap="square">
            <a:spAutoFit/>
          </a:bodyPr>
          <a:lstStyle/>
          <a:p>
            <a:pPr algn="l"/>
            <a:r>
              <a:rPr lang="en-GB" b="1" i="0" dirty="0">
                <a:solidFill>
                  <a:srgbClr val="0F0F0F"/>
                </a:solidFill>
                <a:effectLst/>
                <a:latin typeface="YouTube Sans"/>
              </a:rPr>
              <a:t>A look inside Google’s culture</a:t>
            </a:r>
          </a:p>
        </p:txBody>
      </p:sp>
    </p:spTree>
    <p:extLst>
      <p:ext uri="{BB962C8B-B14F-4D97-AF65-F5344CB8AC3E}">
        <p14:creationId xmlns:p14="http://schemas.microsoft.com/office/powerpoint/2010/main" val="2376701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765824" y="1977241"/>
            <a:ext cx="2448272" cy="2018833"/>
          </a:xfrm>
          <a:prstGeom prst="roundRect">
            <a:avLst/>
          </a:prstGeom>
          <a:effectLst>
            <a:outerShdw blurRad="152400" dist="317500" dir="5400000" sx="90000" sy="-19000" rotWithShape="0">
              <a:prstClr val="black">
                <a:alpha val="15000"/>
              </a:prstClr>
            </a:outerShdw>
          </a:effectLst>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800" dirty="0">
                <a:ln w="0"/>
                <a:solidFill>
                  <a:schemeClr val="tx1"/>
                </a:solidFill>
                <a:effectLst>
                  <a:outerShdw blurRad="38100" dist="19050" dir="2700000" algn="tl" rotWithShape="0">
                    <a:schemeClr val="dk1">
                      <a:alpha val="40000"/>
                    </a:schemeClr>
                  </a:outerShdw>
                </a:effectLst>
              </a:rPr>
              <a:t>Factors affecting the culture of an organisation</a:t>
            </a:r>
          </a:p>
        </p:txBody>
      </p:sp>
      <p:sp>
        <p:nvSpPr>
          <p:cNvPr id="5" name="Right Arrow 4"/>
          <p:cNvSpPr/>
          <p:nvPr/>
        </p:nvSpPr>
        <p:spPr>
          <a:xfrm rot="19436291">
            <a:off x="4273539" y="1778649"/>
            <a:ext cx="720080" cy="648072"/>
          </a:xfrm>
          <a:prstGeom prst="righ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6" name="Right Arrow 5"/>
          <p:cNvSpPr/>
          <p:nvPr/>
        </p:nvSpPr>
        <p:spPr>
          <a:xfrm rot="2107825">
            <a:off x="4318936" y="3496867"/>
            <a:ext cx="720080" cy="648072"/>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8" name="TextBox 7"/>
          <p:cNvSpPr txBox="1"/>
          <p:nvPr/>
        </p:nvSpPr>
        <p:spPr>
          <a:xfrm>
            <a:off x="5115376" y="1444133"/>
            <a:ext cx="2592288" cy="523220"/>
          </a:xfrm>
          <a:prstGeom prst="rect">
            <a:avLst/>
          </a:prstGeom>
          <a:effectLst>
            <a:outerShdw blurRad="152400" dist="317500" dir="5400000" sx="90000" sy="-19000" rotWithShape="0">
              <a:prstClr val="black">
                <a:alpha val="15000"/>
              </a:prstClr>
            </a:outerShdw>
          </a:effectLst>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GB" sz="2800" dirty="0"/>
              <a:t>External factors</a:t>
            </a:r>
          </a:p>
        </p:txBody>
      </p:sp>
      <p:sp>
        <p:nvSpPr>
          <p:cNvPr id="9" name="TextBox 8"/>
          <p:cNvSpPr txBox="1"/>
          <p:nvPr/>
        </p:nvSpPr>
        <p:spPr>
          <a:xfrm>
            <a:off x="5115376" y="3929345"/>
            <a:ext cx="2492792" cy="954107"/>
          </a:xfrm>
          <a:prstGeom prst="rect">
            <a:avLst/>
          </a:prstGeom>
          <a:effectLst>
            <a:outerShdw blurRad="152400" dist="317500" dir="5400000" sx="90000" sy="-19000" rotWithShape="0">
              <a:prstClr val="black">
                <a:alpha val="15000"/>
              </a:prstClr>
            </a:outerShdw>
          </a:effectLst>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en-GB" sz="2800" dirty="0"/>
              <a:t>Internal factors</a:t>
            </a:r>
          </a:p>
        </p:txBody>
      </p:sp>
      <p:sp>
        <p:nvSpPr>
          <p:cNvPr id="10" name="TextBox 9"/>
          <p:cNvSpPr txBox="1"/>
          <p:nvPr/>
        </p:nvSpPr>
        <p:spPr>
          <a:xfrm>
            <a:off x="5951984" y="2547987"/>
            <a:ext cx="4104456" cy="369332"/>
          </a:xfrm>
          <a:prstGeom prst="rect">
            <a:avLst/>
          </a:prstGeom>
          <a:noFill/>
        </p:spPr>
        <p:txBody>
          <a:bodyPr wrap="square" rtlCol="0">
            <a:spAutoFit/>
          </a:bodyPr>
          <a:lstStyle/>
          <a:p>
            <a:r>
              <a:rPr lang="en-GB" dirty="0"/>
              <a:t>PESTEL / Porter’s 5 forces</a:t>
            </a:r>
          </a:p>
        </p:txBody>
      </p:sp>
      <p:sp>
        <p:nvSpPr>
          <p:cNvPr id="11" name="TextBox 10"/>
          <p:cNvSpPr txBox="1"/>
          <p:nvPr/>
        </p:nvSpPr>
        <p:spPr>
          <a:xfrm>
            <a:off x="6059996" y="4869161"/>
            <a:ext cx="3996444" cy="646331"/>
          </a:xfrm>
          <a:prstGeom prst="rect">
            <a:avLst/>
          </a:prstGeom>
          <a:noFill/>
        </p:spPr>
        <p:txBody>
          <a:bodyPr wrap="square" rtlCol="0">
            <a:spAutoFit/>
          </a:bodyPr>
          <a:lstStyle/>
          <a:p>
            <a:r>
              <a:rPr lang="en-GB" dirty="0"/>
              <a:t>We will use the McKinsey’s 7’s frame work to analyse the internal factors</a:t>
            </a:r>
          </a:p>
        </p:txBody>
      </p:sp>
    </p:spTree>
    <p:extLst>
      <p:ext uri="{BB962C8B-B14F-4D97-AF65-F5344CB8AC3E}">
        <p14:creationId xmlns:p14="http://schemas.microsoft.com/office/powerpoint/2010/main" val="1918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left)">
                                      <p:cBhvr>
                                        <p:cTn id="11" dur="500"/>
                                        <p:tgtEl>
                                          <p:spTgt spid="8"/>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left)">
                                      <p:cBhvr>
                                        <p:cTn id="20" dur="500"/>
                                        <p:tgtEl>
                                          <p:spTgt spid="6"/>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par>
                          <p:cTn id="25" fill="hold">
                            <p:stCondLst>
                              <p:cond delay="1000"/>
                            </p:stCondLst>
                            <p:childTnLst>
                              <p:par>
                                <p:cTn id="26" presetID="10" presetClass="entr" presetSubtype="0" fill="hold" grpId="0" nodeType="after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10"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McKinsey’s 7’s frame work</a:t>
            </a:r>
          </a:p>
        </p:txBody>
      </p:sp>
      <p:sp>
        <p:nvSpPr>
          <p:cNvPr id="3" name="Content Placeholder 2"/>
          <p:cNvSpPr>
            <a:spLocks noGrp="1"/>
          </p:cNvSpPr>
          <p:nvPr>
            <p:ph idx="1"/>
          </p:nvPr>
        </p:nvSpPr>
        <p:spPr/>
        <p:txBody>
          <a:bodyPr>
            <a:normAutofit fontScale="70000" lnSpcReduction="20000"/>
          </a:bodyPr>
          <a:lstStyle/>
          <a:p>
            <a:r>
              <a:rPr lang="en-GB" dirty="0"/>
              <a:t>McKinsey 7s model was developed in 1980s by McKinsey consultants Tom Peters, Robert Waterman and Julien Philips with a help from Richard Pascale and Anthony G. Athos. </a:t>
            </a:r>
          </a:p>
          <a:p>
            <a:r>
              <a:rPr lang="en-GB" dirty="0"/>
              <a:t>Since the introduction, the model has been widely used by academics and practitioners and remains one of the most popular strategic planning tools.</a:t>
            </a:r>
          </a:p>
          <a:p>
            <a:r>
              <a:rPr lang="en-GB" dirty="0"/>
              <a:t>The model can be applied to many situations and is a valuable tool when organizational design is at question. The most common uses of the framework are:</a:t>
            </a:r>
          </a:p>
          <a:p>
            <a:pPr lvl="1"/>
            <a:r>
              <a:rPr lang="en-GB" dirty="0"/>
              <a:t>To facilitate organizational change.</a:t>
            </a:r>
          </a:p>
          <a:p>
            <a:pPr lvl="1"/>
            <a:r>
              <a:rPr lang="en-GB" dirty="0"/>
              <a:t>To help implement new strategy.</a:t>
            </a:r>
          </a:p>
          <a:p>
            <a:pPr lvl="1"/>
            <a:r>
              <a:rPr lang="en-GB" dirty="0"/>
              <a:t>To identify how each area may change in a future.</a:t>
            </a:r>
          </a:p>
          <a:p>
            <a:pPr lvl="1"/>
            <a:r>
              <a:rPr lang="en-GB" dirty="0"/>
              <a:t>To facilitate the merger of organizations.</a:t>
            </a:r>
          </a:p>
        </p:txBody>
      </p:sp>
    </p:spTree>
    <p:extLst>
      <p:ext uri="{BB962C8B-B14F-4D97-AF65-F5344CB8AC3E}">
        <p14:creationId xmlns:p14="http://schemas.microsoft.com/office/powerpoint/2010/main" val="329688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Navigating Organizational Excellence with the McKinsey 7S Framework">
            <a:hlinkClick r:id="" action="ppaction://media"/>
            <a:extLst>
              <a:ext uri="{FF2B5EF4-FFF2-40B4-BE49-F238E27FC236}">
                <a16:creationId xmlns:a16="http://schemas.microsoft.com/office/drawing/2014/main" id="{EBAD6655-8383-4E62-ABD1-6F6E4D944A7D}"/>
              </a:ext>
            </a:extLst>
          </p:cNvPr>
          <p:cNvPicPr>
            <a:picLocks noRot="1" noChangeAspect="1"/>
          </p:cNvPicPr>
          <p:nvPr>
            <a:videoFile r:link="rId1"/>
          </p:nvPr>
        </p:nvPicPr>
        <p:blipFill>
          <a:blip r:embed="rId3"/>
          <a:stretch>
            <a:fillRect/>
          </a:stretch>
        </p:blipFill>
        <p:spPr>
          <a:xfrm>
            <a:off x="1336368" y="164576"/>
            <a:ext cx="9519264" cy="5378384"/>
          </a:xfrm>
          <a:prstGeom prst="rect">
            <a:avLst/>
          </a:prstGeom>
        </p:spPr>
      </p:pic>
    </p:spTree>
    <p:extLst>
      <p:ext uri="{BB962C8B-B14F-4D97-AF65-F5344CB8AC3E}">
        <p14:creationId xmlns:p14="http://schemas.microsoft.com/office/powerpoint/2010/main" val="97662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McKinsey’s 7’s framework</a:t>
            </a:r>
          </a:p>
        </p:txBody>
      </p:sp>
      <p:pic>
        <p:nvPicPr>
          <p:cNvPr id="5" name="Picture 4"/>
          <p:cNvPicPr>
            <a:picLocks noChangeAspect="1"/>
          </p:cNvPicPr>
          <p:nvPr/>
        </p:nvPicPr>
        <p:blipFill>
          <a:blip r:embed="rId3"/>
          <a:stretch>
            <a:fillRect/>
          </a:stretch>
        </p:blipFill>
        <p:spPr>
          <a:xfrm>
            <a:off x="3614738" y="1581150"/>
            <a:ext cx="4962525" cy="3695700"/>
          </a:xfrm>
          <a:prstGeom prst="rect">
            <a:avLst/>
          </a:prstGeom>
        </p:spPr>
      </p:pic>
    </p:spTree>
    <p:extLst>
      <p:ext uri="{BB962C8B-B14F-4D97-AF65-F5344CB8AC3E}">
        <p14:creationId xmlns:p14="http://schemas.microsoft.com/office/powerpoint/2010/main" val="225020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Strategy</a:t>
            </a:r>
          </a:p>
        </p:txBody>
      </p:sp>
      <p:sp>
        <p:nvSpPr>
          <p:cNvPr id="3" name="Content Placeholder 2"/>
          <p:cNvSpPr>
            <a:spLocks noGrp="1"/>
          </p:cNvSpPr>
          <p:nvPr>
            <p:ph idx="1"/>
          </p:nvPr>
        </p:nvSpPr>
        <p:spPr/>
        <p:txBody>
          <a:bodyPr/>
          <a:lstStyle/>
          <a:p>
            <a:r>
              <a:rPr lang="en-GB" b="1" dirty="0"/>
              <a:t>Strategy</a:t>
            </a:r>
            <a:r>
              <a:rPr lang="en-GB" dirty="0"/>
              <a:t> is a plan developed by a firm to achieve sustained competitive advantage and successfully compete in the market.</a:t>
            </a:r>
          </a:p>
        </p:txBody>
      </p:sp>
    </p:spTree>
    <p:extLst>
      <p:ext uri="{BB962C8B-B14F-4D97-AF65-F5344CB8AC3E}">
        <p14:creationId xmlns:p14="http://schemas.microsoft.com/office/powerpoint/2010/main" val="96026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Structure</a:t>
            </a:r>
          </a:p>
        </p:txBody>
      </p:sp>
      <p:sp>
        <p:nvSpPr>
          <p:cNvPr id="3" name="Content Placeholder 2"/>
          <p:cNvSpPr>
            <a:spLocks noGrp="1"/>
          </p:cNvSpPr>
          <p:nvPr>
            <p:ph idx="1"/>
          </p:nvPr>
        </p:nvSpPr>
        <p:spPr/>
        <p:txBody>
          <a:bodyPr>
            <a:normAutofit/>
          </a:bodyPr>
          <a:lstStyle/>
          <a:p>
            <a:r>
              <a:rPr lang="en-GB" b="1" dirty="0"/>
              <a:t>Structure</a:t>
            </a:r>
            <a:r>
              <a:rPr lang="en-GB" dirty="0"/>
              <a:t> represents the way business divisions and units are organized and includes the information of who is accountable to whom. </a:t>
            </a:r>
          </a:p>
          <a:p>
            <a:r>
              <a:rPr lang="en-GB" dirty="0"/>
              <a:t>In other words, structure is the organizational chart of the firm. It is also one of the most visible and easy to change elements of the framework.</a:t>
            </a:r>
          </a:p>
        </p:txBody>
      </p:sp>
    </p:spTree>
    <p:extLst>
      <p:ext uri="{BB962C8B-B14F-4D97-AF65-F5344CB8AC3E}">
        <p14:creationId xmlns:p14="http://schemas.microsoft.com/office/powerpoint/2010/main" val="1086251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Systems</a:t>
            </a:r>
          </a:p>
        </p:txBody>
      </p:sp>
      <p:sp>
        <p:nvSpPr>
          <p:cNvPr id="3" name="Content Placeholder 2"/>
          <p:cNvSpPr>
            <a:spLocks noGrp="1"/>
          </p:cNvSpPr>
          <p:nvPr>
            <p:ph idx="1"/>
          </p:nvPr>
        </p:nvSpPr>
        <p:spPr/>
        <p:txBody>
          <a:bodyPr>
            <a:normAutofit/>
          </a:bodyPr>
          <a:lstStyle/>
          <a:p>
            <a:r>
              <a:rPr lang="en-GB" b="1" dirty="0"/>
              <a:t>Systems</a:t>
            </a:r>
            <a:r>
              <a:rPr lang="en-GB" dirty="0"/>
              <a:t> are the processes and procedures of the company, which reveal business’ daily activities and how decisions are made.</a:t>
            </a:r>
          </a:p>
          <a:p>
            <a:r>
              <a:rPr lang="en-GB" dirty="0"/>
              <a:t>Systems are the area of the firm that determines how business is done and it should be the main focus for managers during organizational change.</a:t>
            </a:r>
          </a:p>
        </p:txBody>
      </p:sp>
    </p:spTree>
    <p:extLst>
      <p:ext uri="{BB962C8B-B14F-4D97-AF65-F5344CB8AC3E}">
        <p14:creationId xmlns:p14="http://schemas.microsoft.com/office/powerpoint/2010/main" val="2135095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Skills</a:t>
            </a:r>
          </a:p>
        </p:txBody>
      </p:sp>
      <p:sp>
        <p:nvSpPr>
          <p:cNvPr id="3" name="Content Placeholder 2"/>
          <p:cNvSpPr>
            <a:spLocks noGrp="1"/>
          </p:cNvSpPr>
          <p:nvPr>
            <p:ph idx="1"/>
          </p:nvPr>
        </p:nvSpPr>
        <p:spPr/>
        <p:txBody>
          <a:bodyPr/>
          <a:lstStyle/>
          <a:p>
            <a:r>
              <a:rPr lang="en-GB" b="1" dirty="0"/>
              <a:t>Skills</a:t>
            </a:r>
            <a:r>
              <a:rPr lang="en-GB" dirty="0"/>
              <a:t> are the abilities that firm’s employees perform very well. They also include capabilities and competences. </a:t>
            </a:r>
          </a:p>
          <a:p>
            <a:r>
              <a:rPr lang="en-GB" dirty="0"/>
              <a:t>During organizational change, the question often arises of what skills the company will really need to reinforce its new strategy or new structure.</a:t>
            </a:r>
          </a:p>
        </p:txBody>
      </p:sp>
    </p:spTree>
    <p:extLst>
      <p:ext uri="{BB962C8B-B14F-4D97-AF65-F5344CB8AC3E}">
        <p14:creationId xmlns:p14="http://schemas.microsoft.com/office/powerpoint/2010/main" val="380817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Staff</a:t>
            </a:r>
          </a:p>
        </p:txBody>
      </p:sp>
      <p:sp>
        <p:nvSpPr>
          <p:cNvPr id="3" name="Content Placeholder 2"/>
          <p:cNvSpPr>
            <a:spLocks noGrp="1"/>
          </p:cNvSpPr>
          <p:nvPr>
            <p:ph idx="1"/>
          </p:nvPr>
        </p:nvSpPr>
        <p:spPr/>
        <p:txBody>
          <a:bodyPr/>
          <a:lstStyle/>
          <a:p>
            <a:r>
              <a:rPr lang="en-GB" b="1" dirty="0"/>
              <a:t>Staff</a:t>
            </a:r>
            <a:r>
              <a:rPr lang="en-GB" dirty="0"/>
              <a:t> element is concerned with what type and how many employees an organization will need and how they will be recruited, trained, motivated and rewarded.</a:t>
            </a:r>
          </a:p>
        </p:txBody>
      </p:sp>
    </p:spTree>
    <p:extLst>
      <p:ext uri="{BB962C8B-B14F-4D97-AF65-F5344CB8AC3E}">
        <p14:creationId xmlns:p14="http://schemas.microsoft.com/office/powerpoint/2010/main" val="499085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Style</a:t>
            </a:r>
          </a:p>
        </p:txBody>
      </p:sp>
      <p:sp>
        <p:nvSpPr>
          <p:cNvPr id="3" name="Content Placeholder 2"/>
          <p:cNvSpPr>
            <a:spLocks noGrp="1"/>
          </p:cNvSpPr>
          <p:nvPr>
            <p:ph idx="1"/>
          </p:nvPr>
        </p:nvSpPr>
        <p:spPr/>
        <p:txBody>
          <a:bodyPr/>
          <a:lstStyle/>
          <a:p>
            <a:r>
              <a:rPr lang="en-GB" b="1" dirty="0"/>
              <a:t>Style</a:t>
            </a:r>
            <a:r>
              <a:rPr lang="en-GB" dirty="0"/>
              <a:t> represents the way the company is managed by top-level managers, how they interact, what actions do they take and their symbolic value. In other words, it is the management style of company’s leaders.</a:t>
            </a:r>
          </a:p>
        </p:txBody>
      </p:sp>
    </p:spTree>
    <p:extLst>
      <p:ext uri="{BB962C8B-B14F-4D97-AF65-F5344CB8AC3E}">
        <p14:creationId xmlns:p14="http://schemas.microsoft.com/office/powerpoint/2010/main" val="66648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Shared values</a:t>
            </a:r>
          </a:p>
        </p:txBody>
      </p:sp>
      <p:sp>
        <p:nvSpPr>
          <p:cNvPr id="3" name="Content Placeholder 2"/>
          <p:cNvSpPr>
            <a:spLocks noGrp="1"/>
          </p:cNvSpPr>
          <p:nvPr>
            <p:ph idx="1"/>
          </p:nvPr>
        </p:nvSpPr>
        <p:spPr/>
        <p:txBody>
          <a:bodyPr/>
          <a:lstStyle/>
          <a:p>
            <a:r>
              <a:rPr lang="en-GB" b="1" dirty="0"/>
              <a:t>Shared Values</a:t>
            </a:r>
            <a:r>
              <a:rPr lang="en-GB" dirty="0"/>
              <a:t> are at the core of McKinsey 7s model. They are the norms and standards that guide employee behaviour and company actions and thus, are the foundation of every organisation.</a:t>
            </a:r>
          </a:p>
        </p:txBody>
      </p:sp>
    </p:spTree>
    <p:extLst>
      <p:ext uri="{BB962C8B-B14F-4D97-AF65-F5344CB8AC3E}">
        <p14:creationId xmlns:p14="http://schemas.microsoft.com/office/powerpoint/2010/main" val="339674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634" name="Rectangle 1026"/>
          <p:cNvSpPr>
            <a:spLocks noGrp="1" noChangeArrowheads="1"/>
          </p:cNvSpPr>
          <p:nvPr>
            <p:ph type="title"/>
          </p:nvPr>
        </p:nvSpPr>
        <p:spPr/>
        <p:txBody>
          <a:bodyPr>
            <a:spAutoFit/>
          </a:bodyPr>
          <a:lstStyle/>
          <a:p>
            <a:r>
              <a:rPr lang="en-US" sz="4000" b="1" dirty="0">
                <a:solidFill>
                  <a:srgbClr val="0070C0"/>
                </a:solidFill>
                <a:effectLst>
                  <a:outerShdw blurRad="38100" dist="38100" dir="2700000" algn="tl">
                    <a:srgbClr val="000000">
                      <a:alpha val="43137"/>
                    </a:srgbClr>
                  </a:outerShdw>
                </a:effectLst>
              </a:rPr>
              <a:t>The International Dimension</a:t>
            </a:r>
          </a:p>
        </p:txBody>
      </p:sp>
      <p:sp>
        <p:nvSpPr>
          <p:cNvPr id="325635" name="Rectangle 1027"/>
          <p:cNvSpPr>
            <a:spLocks noGrp="1" noChangeArrowheads="1"/>
          </p:cNvSpPr>
          <p:nvPr>
            <p:ph idx="1"/>
          </p:nvPr>
        </p:nvSpPr>
        <p:spPr>
          <a:xfrm>
            <a:off x="473123" y="1484195"/>
            <a:ext cx="10972800" cy="3642985"/>
          </a:xfrm>
        </p:spPr>
        <p:txBody>
          <a:bodyPr>
            <a:spAutoFit/>
          </a:bodyPr>
          <a:lstStyle/>
          <a:p>
            <a:pPr marL="398463" indent="-398463">
              <a:lnSpc>
                <a:spcPct val="150000"/>
              </a:lnSpc>
            </a:pPr>
            <a:r>
              <a:rPr lang="en-US" sz="2400" dirty="0"/>
              <a:t>Globalisation has had a huge impact on the context of HRM activity</a:t>
            </a:r>
          </a:p>
          <a:p>
            <a:pPr marL="398463" indent="-398463">
              <a:lnSpc>
                <a:spcPct val="150000"/>
              </a:lnSpc>
            </a:pPr>
            <a:r>
              <a:rPr lang="en-US" sz="2400" dirty="0"/>
              <a:t>HR has a vital role to play in international effectiveness</a:t>
            </a:r>
          </a:p>
          <a:p>
            <a:pPr marL="398463" indent="-398463">
              <a:lnSpc>
                <a:spcPct val="150000"/>
              </a:lnSpc>
            </a:pPr>
            <a:r>
              <a:rPr lang="en-US" sz="2400" dirty="0"/>
              <a:t>International HRM has emerged relatively recently with the establishment of overseas subsidiaries</a:t>
            </a:r>
          </a:p>
          <a:p>
            <a:pPr marL="398463" indent="-398463">
              <a:lnSpc>
                <a:spcPct val="150000"/>
              </a:lnSpc>
            </a:pPr>
            <a:r>
              <a:rPr lang="en-US" sz="2400" dirty="0"/>
              <a:t>Labour markets are becoming increasingly international</a:t>
            </a:r>
          </a:p>
          <a:p>
            <a:pPr marL="398463" indent="-398463">
              <a:lnSpc>
                <a:spcPct val="150000"/>
              </a:lnSpc>
            </a:pPr>
            <a:r>
              <a:rPr lang="en-US" sz="2400" dirty="0"/>
              <a:t>International HRM has become an important focus of research</a:t>
            </a:r>
          </a:p>
        </p:txBody>
      </p:sp>
    </p:spTree>
    <p:extLst>
      <p:ext uri="{BB962C8B-B14F-4D97-AF65-F5344CB8AC3E}">
        <p14:creationId xmlns:p14="http://schemas.microsoft.com/office/powerpoint/2010/main" val="1833194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spAutoFit/>
          </a:bodyPr>
          <a:lstStyle/>
          <a:p>
            <a:r>
              <a:rPr lang="en-US" sz="3000" dirty="0"/>
              <a:t> </a:t>
            </a:r>
            <a:r>
              <a:rPr lang="en-US" sz="4000" b="1" dirty="0">
                <a:solidFill>
                  <a:srgbClr val="0070C0"/>
                </a:solidFill>
                <a:effectLst>
                  <a:outerShdw blurRad="38100" dist="38100" dir="2700000" algn="tl">
                    <a:srgbClr val="000000">
                      <a:alpha val="43137"/>
                    </a:srgbClr>
                  </a:outerShdw>
                </a:effectLst>
              </a:rPr>
              <a:t>Importance of National Culture</a:t>
            </a:r>
          </a:p>
        </p:txBody>
      </p:sp>
      <p:sp>
        <p:nvSpPr>
          <p:cNvPr id="294915" name="Rectangle 3"/>
          <p:cNvSpPr>
            <a:spLocks noGrp="1" noChangeArrowheads="1"/>
          </p:cNvSpPr>
          <p:nvPr>
            <p:ph idx="1"/>
          </p:nvPr>
        </p:nvSpPr>
        <p:spPr/>
        <p:txBody>
          <a:bodyPr>
            <a:spAutoFit/>
          </a:bodyPr>
          <a:lstStyle/>
          <a:p>
            <a:pPr marL="388938" indent="-388938"/>
            <a:r>
              <a:rPr lang="en-US" sz="2400" dirty="0"/>
              <a:t>Nationality is important in IHRM because of its effect on human behaviour</a:t>
            </a:r>
            <a:br>
              <a:rPr lang="en-US" sz="2400" dirty="0"/>
            </a:br>
            <a:endParaRPr lang="en-US" sz="2400" dirty="0"/>
          </a:p>
          <a:p>
            <a:pPr marL="388938" indent="-388938"/>
            <a:r>
              <a:rPr lang="en-US" sz="2400" dirty="0"/>
              <a:t>Certain elements of national culture remain deeply rooted</a:t>
            </a:r>
            <a:br>
              <a:rPr lang="en-US" sz="2400" dirty="0"/>
            </a:br>
            <a:endParaRPr lang="en-US" sz="2400" dirty="0"/>
          </a:p>
          <a:p>
            <a:pPr marL="388938" indent="-388938"/>
            <a:r>
              <a:rPr lang="en-US" sz="2400" dirty="0"/>
              <a:t>Impact of different cultures on management practices</a:t>
            </a:r>
          </a:p>
          <a:p>
            <a:pPr marL="388938" indent="-388938">
              <a:buNone/>
            </a:pPr>
            <a:endParaRPr lang="en-US" sz="2400" dirty="0"/>
          </a:p>
          <a:p>
            <a:pPr marL="388938" indent="-388938"/>
            <a:r>
              <a:rPr lang="en-US" sz="2400" dirty="0"/>
              <a:t>Cultural diversity</a:t>
            </a:r>
            <a:br>
              <a:rPr lang="en-US" sz="2400" dirty="0"/>
            </a:br>
            <a:endParaRPr lang="en-US" sz="2400" dirty="0"/>
          </a:p>
          <a:p>
            <a:pPr marL="388938" indent="-388938"/>
            <a:r>
              <a:rPr lang="en-US" sz="2400" dirty="0"/>
              <a:t>Framework for fitting together the maze of cultural diversity – Hofstede</a:t>
            </a:r>
          </a:p>
        </p:txBody>
      </p:sp>
    </p:spTree>
    <p:extLst>
      <p:ext uri="{BB962C8B-B14F-4D97-AF65-F5344CB8AC3E}">
        <p14:creationId xmlns:p14="http://schemas.microsoft.com/office/powerpoint/2010/main" val="1839246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ectangle 3"/>
          <p:cNvSpPr txBox="1">
            <a:spLocks noGrp="1"/>
          </p:cNvSpPr>
          <p:nvPr>
            <p:ph idx="1"/>
          </p:nvPr>
        </p:nvSpPr>
        <p:spPr>
          <a:xfrm>
            <a:off x="609600" y="639619"/>
            <a:ext cx="10972800" cy="3917032"/>
          </a:xfrm>
          <a:prstGeom prst="rect">
            <a:avLst/>
          </a:prstGeom>
        </p:spPr>
        <p:txBody>
          <a:bodyPr/>
          <a:lstStyle/>
          <a:p>
            <a:pPr marL="0" lvl="1" indent="457209">
              <a:lnSpc>
                <a:spcPct val="80000"/>
              </a:lnSpc>
              <a:spcBef>
                <a:spcPts val="600"/>
              </a:spcBef>
              <a:buNone/>
              <a:defRPr sz="900" i="1"/>
            </a:pPr>
            <a:endParaRPr dirty="0"/>
          </a:p>
          <a:p>
            <a:pPr marL="0" lvl="1" indent="457209" algn="ctr">
              <a:lnSpc>
                <a:spcPct val="80000"/>
              </a:lnSpc>
              <a:spcBef>
                <a:spcPts val="600"/>
              </a:spcBef>
              <a:buNone/>
              <a:defRPr sz="2000" u="sng"/>
            </a:pPr>
            <a:endParaRPr dirty="0"/>
          </a:p>
          <a:p>
            <a:pPr marL="0" lvl="1" indent="457209" algn="ctr">
              <a:lnSpc>
                <a:spcPct val="80000"/>
              </a:lnSpc>
              <a:buNone/>
              <a:defRPr sz="2400" u="sng"/>
            </a:pPr>
            <a:r>
              <a:rPr dirty="0"/>
              <a:t>Cultural Frameworks</a:t>
            </a:r>
            <a:endParaRPr sz="2800" dirty="0"/>
          </a:p>
          <a:p>
            <a:pPr marL="0" lvl="1" indent="457209">
              <a:lnSpc>
                <a:spcPct val="80000"/>
              </a:lnSpc>
              <a:spcBef>
                <a:spcPts val="600"/>
              </a:spcBef>
              <a:buNone/>
              <a:defRPr sz="2000" b="1"/>
            </a:pPr>
            <a:endParaRPr sz="2800" dirty="0"/>
          </a:p>
          <a:p>
            <a:pPr marL="0" lvl="1" indent="457209">
              <a:lnSpc>
                <a:spcPct val="80000"/>
              </a:lnSpc>
              <a:spcBef>
                <a:spcPts val="600"/>
              </a:spcBef>
              <a:buNone/>
              <a:defRPr sz="2000" b="1"/>
            </a:pPr>
            <a:endParaRPr sz="2800" dirty="0"/>
          </a:p>
          <a:p>
            <a:pPr marL="914417" lvl="1" indent="-457209">
              <a:lnSpc>
                <a:spcPct val="80000"/>
              </a:lnSpc>
              <a:spcBef>
                <a:spcPts val="400"/>
              </a:spcBef>
              <a:buFontTx/>
              <a:buAutoNum type="arabicPeriod"/>
              <a:defRPr sz="2000" b="1"/>
            </a:pPr>
            <a:r>
              <a:rPr sz="3600" dirty="0"/>
              <a:t>Geert Hofstede  </a:t>
            </a:r>
            <a:r>
              <a:rPr sz="3600" b="0" i="1" dirty="0"/>
              <a:t>(Hofstede, 2001) </a:t>
            </a:r>
            <a:endParaRPr sz="3600" dirty="0"/>
          </a:p>
          <a:p>
            <a:pPr marL="914417" lvl="1" indent="-457209">
              <a:lnSpc>
                <a:spcPct val="80000"/>
              </a:lnSpc>
              <a:spcBef>
                <a:spcPts val="600"/>
              </a:spcBef>
              <a:buFontTx/>
              <a:buAutoNum type="arabicPeriod"/>
              <a:defRPr sz="2000" b="1"/>
            </a:pPr>
            <a:endParaRPr sz="2800" dirty="0"/>
          </a:p>
          <a:p>
            <a:pPr marL="914417" lvl="1" indent="-457209">
              <a:lnSpc>
                <a:spcPct val="80000"/>
              </a:lnSpc>
              <a:spcBef>
                <a:spcPts val="400"/>
              </a:spcBef>
              <a:buFontTx/>
              <a:buAutoNum type="arabicPeriod" startAt="2"/>
              <a:defRPr sz="2000" b="1"/>
            </a:pPr>
            <a:r>
              <a:rPr dirty="0" err="1"/>
              <a:t>Fons</a:t>
            </a:r>
            <a:r>
              <a:rPr dirty="0"/>
              <a:t> Trompenaars  </a:t>
            </a:r>
            <a:r>
              <a:rPr b="0" i="1" dirty="0"/>
              <a:t>(Trompenaars, 1993)</a:t>
            </a:r>
            <a:endParaRPr sz="2800" dirty="0"/>
          </a:p>
          <a:p>
            <a:pPr marL="914417" lvl="1" indent="-457209">
              <a:lnSpc>
                <a:spcPct val="80000"/>
              </a:lnSpc>
              <a:spcBef>
                <a:spcPts val="600"/>
              </a:spcBef>
              <a:buFontTx/>
              <a:buAutoNum type="arabicPeriod" startAt="2"/>
              <a:defRPr sz="2000" b="1" i="1"/>
            </a:pPr>
            <a:endParaRPr sz="2800" dirty="0"/>
          </a:p>
          <a:p>
            <a:pPr marL="914417" lvl="1" indent="-457209">
              <a:lnSpc>
                <a:spcPct val="80000"/>
              </a:lnSpc>
              <a:spcBef>
                <a:spcPts val="400"/>
              </a:spcBef>
              <a:buFontTx/>
              <a:buAutoNum type="arabicPeriod" startAt="3"/>
              <a:defRPr sz="2000" b="1"/>
            </a:pPr>
            <a:r>
              <a:rPr dirty="0"/>
              <a:t>Edward T. Hall  </a:t>
            </a:r>
            <a:r>
              <a:rPr b="0" i="1" dirty="0"/>
              <a:t>(Hall, 1976)</a:t>
            </a:r>
          </a:p>
        </p:txBody>
      </p:sp>
    </p:spTree>
    <p:extLst>
      <p:ext uri="{BB962C8B-B14F-4D97-AF65-F5344CB8AC3E}">
        <p14:creationId xmlns:p14="http://schemas.microsoft.com/office/powerpoint/2010/main" val="877226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609600" y="461418"/>
            <a:ext cx="10972800" cy="769441"/>
          </a:xfrm>
        </p:spPr>
        <p:txBody>
          <a:bodyPr wrap="square">
            <a:spAutoFit/>
          </a:bodyPr>
          <a:lstStyle/>
          <a:p>
            <a:r>
              <a:rPr lang="en-US" b="1" dirty="0"/>
              <a:t>Hofstede's Model of National Cultures</a:t>
            </a:r>
            <a:endParaRPr lang="en-US" sz="4000" b="1" dirty="0">
              <a:solidFill>
                <a:srgbClr val="0070C0"/>
              </a:solidFill>
              <a:effectLst>
                <a:outerShdw blurRad="38100" dist="38100" dir="2700000" algn="tl">
                  <a:srgbClr val="000000">
                    <a:alpha val="43137"/>
                  </a:srgbClr>
                </a:outerShdw>
              </a:effectLst>
            </a:endParaRPr>
          </a:p>
        </p:txBody>
      </p:sp>
      <p:pic>
        <p:nvPicPr>
          <p:cNvPr id="1026" name="Picture 2" descr="Design for different cultures with Hofstede's cultural dimensions theory |  by Evie Cheng | Medium">
            <a:extLst>
              <a:ext uri="{FF2B5EF4-FFF2-40B4-BE49-F238E27FC236}">
                <a16:creationId xmlns:a16="http://schemas.microsoft.com/office/drawing/2014/main" id="{2F30C62E-2420-46C9-A173-600CCDD474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59366" y="1230859"/>
            <a:ext cx="4772592" cy="4321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520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609600" y="461418"/>
            <a:ext cx="10972800" cy="769441"/>
          </a:xfrm>
        </p:spPr>
        <p:txBody>
          <a:bodyPr wrap="square">
            <a:spAutoFit/>
          </a:bodyPr>
          <a:lstStyle/>
          <a:p>
            <a:r>
              <a:rPr lang="en-US" b="1" dirty="0"/>
              <a:t>Hofstede's Model of National Cultures</a:t>
            </a:r>
            <a:endParaRPr lang="en-US" sz="4000" b="1" dirty="0">
              <a:solidFill>
                <a:srgbClr val="0070C0"/>
              </a:solidFill>
              <a:effectLst>
                <a:outerShdw blurRad="38100" dist="38100" dir="2700000" algn="tl">
                  <a:srgbClr val="000000">
                    <a:alpha val="43137"/>
                  </a:srgbClr>
                </a:outerShdw>
              </a:effectLst>
            </a:endParaRPr>
          </a:p>
        </p:txBody>
      </p:sp>
      <p:pic>
        <p:nvPicPr>
          <p:cNvPr id="1026" name="Picture 2" descr="Design for different cultures with Hofstede's cultural dimensions theory |  by Evie Cheng | Medium">
            <a:extLst>
              <a:ext uri="{FF2B5EF4-FFF2-40B4-BE49-F238E27FC236}">
                <a16:creationId xmlns:a16="http://schemas.microsoft.com/office/drawing/2014/main" id="{2F30C62E-2420-46C9-A173-600CCDD474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05677" y="1674870"/>
            <a:ext cx="4043647" cy="36614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AC886F3-3ED1-47BB-BCE3-F2AE350DA5B9}"/>
              </a:ext>
            </a:extLst>
          </p:cNvPr>
          <p:cNvPicPr>
            <a:picLocks noChangeAspect="1"/>
          </p:cNvPicPr>
          <p:nvPr/>
        </p:nvPicPr>
        <p:blipFill>
          <a:blip r:embed="rId4"/>
          <a:stretch>
            <a:fillRect/>
          </a:stretch>
        </p:blipFill>
        <p:spPr>
          <a:xfrm>
            <a:off x="458386" y="1809524"/>
            <a:ext cx="6430272" cy="3238952"/>
          </a:xfrm>
          <a:prstGeom prst="rect">
            <a:avLst/>
          </a:prstGeom>
        </p:spPr>
      </p:pic>
    </p:spTree>
    <p:extLst>
      <p:ext uri="{BB962C8B-B14F-4D97-AF65-F5344CB8AC3E}">
        <p14:creationId xmlns:p14="http://schemas.microsoft.com/office/powerpoint/2010/main" val="34015760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628C4-3D36-36BF-3676-C9AA1D939563}"/>
              </a:ext>
            </a:extLst>
          </p:cNvPr>
          <p:cNvSpPr>
            <a:spLocks noGrp="1"/>
          </p:cNvSpPr>
          <p:nvPr>
            <p:ph type="title"/>
          </p:nvPr>
        </p:nvSpPr>
        <p:spPr/>
        <p:txBody>
          <a:bodyPr/>
          <a:lstStyle/>
          <a:p>
            <a:r>
              <a:rPr lang="en-US" b="1" dirty="0"/>
              <a:t>Hofstede's Model of National Cultures</a:t>
            </a:r>
            <a:endParaRPr lang="en-GB" dirty="0"/>
          </a:p>
        </p:txBody>
      </p:sp>
      <p:sp>
        <p:nvSpPr>
          <p:cNvPr id="3" name="Content Placeholder 2">
            <a:extLst>
              <a:ext uri="{FF2B5EF4-FFF2-40B4-BE49-F238E27FC236}">
                <a16:creationId xmlns:a16="http://schemas.microsoft.com/office/drawing/2014/main" id="{B7CE6F47-54D6-944F-7061-552EC9049B3A}"/>
              </a:ext>
            </a:extLst>
          </p:cNvPr>
          <p:cNvSpPr>
            <a:spLocks noGrp="1"/>
          </p:cNvSpPr>
          <p:nvPr>
            <p:ph idx="1"/>
          </p:nvPr>
        </p:nvSpPr>
        <p:spPr>
          <a:xfrm>
            <a:off x="1033130" y="1989910"/>
            <a:ext cx="10972800" cy="763437"/>
          </a:xfrm>
        </p:spPr>
        <p:txBody>
          <a:bodyPr/>
          <a:lstStyle/>
          <a:p>
            <a:r>
              <a:rPr lang="en-GB" dirty="0">
                <a:hlinkClick r:id="rId2"/>
              </a:rPr>
              <a:t>Country comparison tool (theculturefactor.com)</a:t>
            </a:r>
            <a:r>
              <a:rPr lang="en-GB" dirty="0"/>
              <a:t> </a:t>
            </a:r>
          </a:p>
        </p:txBody>
      </p:sp>
      <p:sp>
        <p:nvSpPr>
          <p:cNvPr id="4" name="TextBox 3">
            <a:extLst>
              <a:ext uri="{FF2B5EF4-FFF2-40B4-BE49-F238E27FC236}">
                <a16:creationId xmlns:a16="http://schemas.microsoft.com/office/drawing/2014/main" id="{A81D6D9F-E194-7AE2-E1AD-AF36EFDB5060}"/>
              </a:ext>
            </a:extLst>
          </p:cNvPr>
          <p:cNvSpPr txBox="1"/>
          <p:nvPr/>
        </p:nvSpPr>
        <p:spPr>
          <a:xfrm>
            <a:off x="309880" y="3182746"/>
            <a:ext cx="11572240" cy="1908215"/>
          </a:xfrm>
          <a:prstGeom prst="rect">
            <a:avLst/>
          </a:prstGeom>
          <a:noFill/>
        </p:spPr>
        <p:txBody>
          <a:bodyPr wrap="square" rtlCol="0">
            <a:spAutoFit/>
          </a:bodyPr>
          <a:lstStyle/>
          <a:p>
            <a:pPr algn="just"/>
            <a:r>
              <a:rPr lang="en-GB" dirty="0"/>
              <a:t>This dimension is not necessarily about gender roles : </a:t>
            </a:r>
            <a:r>
              <a:rPr lang="en-GB" b="1" dirty="0"/>
              <a:t>it's about how a society views traits that are considered “masculine” (high motivation towards achievement and success) or feminine (caring, compassion, nurturing.</a:t>
            </a:r>
          </a:p>
          <a:p>
            <a:pPr algn="just"/>
            <a:endParaRPr lang="en-GB" b="1" dirty="0"/>
          </a:p>
          <a:p>
            <a:pPr algn="just"/>
            <a:endParaRPr lang="en-GB" b="1" dirty="0"/>
          </a:p>
          <a:p>
            <a:pPr algn="ctr"/>
            <a:r>
              <a:rPr lang="en-GB" b="1" dirty="0"/>
              <a:t>Hofstede Masculinity / Femininity  </a:t>
            </a:r>
            <a:r>
              <a:rPr lang="en-GB" sz="2800" b="1" dirty="0"/>
              <a:t>=</a:t>
            </a:r>
            <a:r>
              <a:rPr lang="en-GB" b="1" dirty="0"/>
              <a:t>  Motivation towards Achievement and Success </a:t>
            </a:r>
          </a:p>
        </p:txBody>
      </p:sp>
    </p:spTree>
    <p:extLst>
      <p:ext uri="{BB962C8B-B14F-4D97-AF65-F5344CB8AC3E}">
        <p14:creationId xmlns:p14="http://schemas.microsoft.com/office/powerpoint/2010/main" val="530428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ofstede&amp;#39;s Model of National Cultures">
            <a:hlinkClick r:id="" action="ppaction://media"/>
            <a:extLst>
              <a:ext uri="{FF2B5EF4-FFF2-40B4-BE49-F238E27FC236}">
                <a16:creationId xmlns:a16="http://schemas.microsoft.com/office/drawing/2014/main" id="{21166E67-AFDB-4BC6-8A0C-EBD7E2421386}"/>
              </a:ext>
            </a:extLst>
          </p:cNvPr>
          <p:cNvPicPr>
            <a:picLocks noRot="1" noChangeAspect="1"/>
          </p:cNvPicPr>
          <p:nvPr>
            <a:videoFile r:link="rId1"/>
          </p:nvPr>
        </p:nvPicPr>
        <p:blipFill>
          <a:blip r:embed="rId3"/>
          <a:stretch>
            <a:fillRect/>
          </a:stretch>
        </p:blipFill>
        <p:spPr>
          <a:xfrm>
            <a:off x="1246909" y="99419"/>
            <a:ext cx="9914495" cy="5576904"/>
          </a:xfrm>
          <a:prstGeom prst="rect">
            <a:avLst/>
          </a:prstGeom>
        </p:spPr>
      </p:pic>
    </p:spTree>
    <p:extLst>
      <p:ext uri="{BB962C8B-B14F-4D97-AF65-F5344CB8AC3E}">
        <p14:creationId xmlns:p14="http://schemas.microsoft.com/office/powerpoint/2010/main" val="1970769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fstede's Six Dimensions of Organizational Culture">
            <a:hlinkClick r:id="" action="ppaction://media"/>
            <a:extLst>
              <a:ext uri="{FF2B5EF4-FFF2-40B4-BE49-F238E27FC236}">
                <a16:creationId xmlns:a16="http://schemas.microsoft.com/office/drawing/2014/main" id="{7E7B491F-E2BA-425D-042D-4F35642F011F}"/>
              </a:ext>
            </a:extLst>
          </p:cNvPr>
          <p:cNvPicPr>
            <a:picLocks noRot="1" noChangeAspect="1"/>
          </p:cNvPicPr>
          <p:nvPr>
            <a:videoFile r:link="rId1"/>
          </p:nvPr>
        </p:nvPicPr>
        <p:blipFill>
          <a:blip r:embed="rId3"/>
          <a:stretch>
            <a:fillRect/>
          </a:stretch>
        </p:blipFill>
        <p:spPr>
          <a:xfrm>
            <a:off x="1262270" y="697943"/>
            <a:ext cx="8249478" cy="4660954"/>
          </a:xfrm>
          <a:prstGeom prst="rect">
            <a:avLst/>
          </a:prstGeom>
        </p:spPr>
      </p:pic>
    </p:spTree>
    <p:extLst>
      <p:ext uri="{BB962C8B-B14F-4D97-AF65-F5344CB8AC3E}">
        <p14:creationId xmlns:p14="http://schemas.microsoft.com/office/powerpoint/2010/main" val="282498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3CE8EE-0CA7-41BA-96E8-0C4C3C15DC52}"/>
              </a:ext>
            </a:extLst>
          </p:cNvPr>
          <p:cNvPicPr>
            <a:picLocks noChangeAspect="1"/>
          </p:cNvPicPr>
          <p:nvPr/>
        </p:nvPicPr>
        <p:blipFill>
          <a:blip r:embed="rId2"/>
          <a:stretch>
            <a:fillRect/>
          </a:stretch>
        </p:blipFill>
        <p:spPr>
          <a:xfrm>
            <a:off x="98546" y="165410"/>
            <a:ext cx="5738964" cy="3423951"/>
          </a:xfrm>
          <a:prstGeom prst="rect">
            <a:avLst/>
          </a:prstGeom>
        </p:spPr>
      </p:pic>
      <p:pic>
        <p:nvPicPr>
          <p:cNvPr id="5" name="Picture 4">
            <a:extLst>
              <a:ext uri="{FF2B5EF4-FFF2-40B4-BE49-F238E27FC236}">
                <a16:creationId xmlns:a16="http://schemas.microsoft.com/office/drawing/2014/main" id="{38E29CA1-B07A-43F2-8532-02EBDE83364D}"/>
              </a:ext>
            </a:extLst>
          </p:cNvPr>
          <p:cNvPicPr>
            <a:picLocks noChangeAspect="1"/>
          </p:cNvPicPr>
          <p:nvPr/>
        </p:nvPicPr>
        <p:blipFill>
          <a:blip r:embed="rId3"/>
          <a:stretch>
            <a:fillRect/>
          </a:stretch>
        </p:blipFill>
        <p:spPr>
          <a:xfrm>
            <a:off x="6294457" y="2504073"/>
            <a:ext cx="5738965" cy="2990621"/>
          </a:xfrm>
          <a:prstGeom prst="rect">
            <a:avLst/>
          </a:prstGeom>
        </p:spPr>
      </p:pic>
    </p:spTree>
    <p:extLst>
      <p:ext uri="{BB962C8B-B14F-4D97-AF65-F5344CB8AC3E}">
        <p14:creationId xmlns:p14="http://schemas.microsoft.com/office/powerpoint/2010/main" val="5900365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DB28AF8-7176-43C7-9D61-8C37660FC122}"/>
              </a:ext>
            </a:extLst>
          </p:cNvPr>
          <p:cNvPicPr>
            <a:picLocks noChangeAspect="1"/>
          </p:cNvPicPr>
          <p:nvPr/>
        </p:nvPicPr>
        <p:blipFill>
          <a:blip r:embed="rId2"/>
          <a:stretch>
            <a:fillRect/>
          </a:stretch>
        </p:blipFill>
        <p:spPr>
          <a:xfrm>
            <a:off x="194351" y="241802"/>
            <a:ext cx="5476294" cy="2524053"/>
          </a:xfrm>
          <a:prstGeom prst="rect">
            <a:avLst/>
          </a:prstGeom>
        </p:spPr>
      </p:pic>
      <p:pic>
        <p:nvPicPr>
          <p:cNvPr id="5" name="Picture 4">
            <a:extLst>
              <a:ext uri="{FF2B5EF4-FFF2-40B4-BE49-F238E27FC236}">
                <a16:creationId xmlns:a16="http://schemas.microsoft.com/office/drawing/2014/main" id="{9CF57C0A-FD65-4910-9377-AFA057A1B763}"/>
              </a:ext>
            </a:extLst>
          </p:cNvPr>
          <p:cNvPicPr>
            <a:picLocks noChangeAspect="1"/>
          </p:cNvPicPr>
          <p:nvPr/>
        </p:nvPicPr>
        <p:blipFill>
          <a:blip r:embed="rId3"/>
          <a:stretch>
            <a:fillRect/>
          </a:stretch>
        </p:blipFill>
        <p:spPr>
          <a:xfrm>
            <a:off x="6096000" y="2382319"/>
            <a:ext cx="5808389" cy="3198937"/>
          </a:xfrm>
          <a:prstGeom prst="rect">
            <a:avLst/>
          </a:prstGeom>
        </p:spPr>
      </p:pic>
    </p:spTree>
    <p:extLst>
      <p:ext uri="{BB962C8B-B14F-4D97-AF65-F5344CB8AC3E}">
        <p14:creationId xmlns:p14="http://schemas.microsoft.com/office/powerpoint/2010/main" val="1621990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634" name="Rectangle 1026"/>
          <p:cNvSpPr>
            <a:spLocks noGrp="1" noChangeArrowheads="1"/>
          </p:cNvSpPr>
          <p:nvPr>
            <p:ph type="title"/>
          </p:nvPr>
        </p:nvSpPr>
        <p:spPr/>
        <p:txBody>
          <a:bodyPr>
            <a:spAutoFit/>
          </a:bodyPr>
          <a:lstStyle/>
          <a:p>
            <a:r>
              <a:rPr lang="en-US" sz="4000" b="1" dirty="0">
                <a:solidFill>
                  <a:srgbClr val="0070C0"/>
                </a:solidFill>
                <a:effectLst>
                  <a:outerShdw blurRad="38100" dist="38100" dir="2700000" algn="tl">
                    <a:srgbClr val="000000">
                      <a:alpha val="43137"/>
                    </a:srgbClr>
                  </a:outerShdw>
                </a:effectLst>
              </a:rPr>
              <a:t>The International Dimension</a:t>
            </a:r>
          </a:p>
        </p:txBody>
      </p:sp>
      <p:sp>
        <p:nvSpPr>
          <p:cNvPr id="325635" name="Rectangle 1027"/>
          <p:cNvSpPr>
            <a:spLocks noGrp="1" noChangeArrowheads="1"/>
          </p:cNvSpPr>
          <p:nvPr>
            <p:ph idx="1"/>
          </p:nvPr>
        </p:nvSpPr>
        <p:spPr>
          <a:xfrm>
            <a:off x="473123" y="1484195"/>
            <a:ext cx="10972800" cy="3642985"/>
          </a:xfrm>
        </p:spPr>
        <p:txBody>
          <a:bodyPr>
            <a:spAutoFit/>
          </a:bodyPr>
          <a:lstStyle/>
          <a:p>
            <a:pPr marL="398463" indent="-398463">
              <a:lnSpc>
                <a:spcPct val="150000"/>
              </a:lnSpc>
            </a:pPr>
            <a:r>
              <a:rPr lang="en-US" sz="2400" dirty="0"/>
              <a:t>Globalisation has had a huge impact on the context of HRM activity</a:t>
            </a:r>
          </a:p>
          <a:p>
            <a:pPr marL="398463" indent="-398463">
              <a:lnSpc>
                <a:spcPct val="150000"/>
              </a:lnSpc>
            </a:pPr>
            <a:r>
              <a:rPr lang="en-US" sz="2400" dirty="0"/>
              <a:t>HR has a vital role to play in international effectiveness</a:t>
            </a:r>
          </a:p>
          <a:p>
            <a:pPr marL="398463" indent="-398463">
              <a:lnSpc>
                <a:spcPct val="150000"/>
              </a:lnSpc>
            </a:pPr>
            <a:r>
              <a:rPr lang="en-US" sz="2400" dirty="0"/>
              <a:t>International HRM has emerged relatively recently with the establishment of overseas subsidiaries</a:t>
            </a:r>
          </a:p>
          <a:p>
            <a:pPr marL="398463" indent="-398463">
              <a:lnSpc>
                <a:spcPct val="150000"/>
              </a:lnSpc>
            </a:pPr>
            <a:r>
              <a:rPr lang="en-US" sz="2400" dirty="0"/>
              <a:t>Labour markets are becoming increasingly international</a:t>
            </a:r>
          </a:p>
          <a:p>
            <a:pPr marL="398463" indent="-398463">
              <a:lnSpc>
                <a:spcPct val="150000"/>
              </a:lnSpc>
            </a:pPr>
            <a:r>
              <a:rPr lang="en-US" sz="2400" dirty="0"/>
              <a:t>International HRM has become an important focus of research</a:t>
            </a:r>
          </a:p>
        </p:txBody>
      </p:sp>
    </p:spTree>
    <p:extLst>
      <p:ext uri="{BB962C8B-B14F-4D97-AF65-F5344CB8AC3E}">
        <p14:creationId xmlns:p14="http://schemas.microsoft.com/office/powerpoint/2010/main" val="13536067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spAutoFit/>
          </a:bodyPr>
          <a:lstStyle/>
          <a:p>
            <a:r>
              <a:rPr lang="en-US" sz="3000" dirty="0"/>
              <a:t> </a:t>
            </a:r>
            <a:r>
              <a:rPr lang="en-US" sz="4000" b="1" dirty="0">
                <a:solidFill>
                  <a:srgbClr val="0070C0"/>
                </a:solidFill>
                <a:effectLst>
                  <a:outerShdw blurRad="38100" dist="38100" dir="2700000" algn="tl">
                    <a:srgbClr val="000000">
                      <a:alpha val="43137"/>
                    </a:srgbClr>
                  </a:outerShdw>
                </a:effectLst>
              </a:rPr>
              <a:t>Importance of National Culture</a:t>
            </a:r>
          </a:p>
        </p:txBody>
      </p:sp>
      <p:sp>
        <p:nvSpPr>
          <p:cNvPr id="294915" name="Rectangle 3"/>
          <p:cNvSpPr>
            <a:spLocks noGrp="1" noChangeArrowheads="1"/>
          </p:cNvSpPr>
          <p:nvPr>
            <p:ph idx="1"/>
          </p:nvPr>
        </p:nvSpPr>
        <p:spPr/>
        <p:txBody>
          <a:bodyPr>
            <a:spAutoFit/>
          </a:bodyPr>
          <a:lstStyle/>
          <a:p>
            <a:pPr marL="388938" indent="-388938"/>
            <a:r>
              <a:rPr lang="en-US" sz="2400" dirty="0"/>
              <a:t>Nationality is important in IHRM because of its effect on human behaviour</a:t>
            </a:r>
            <a:br>
              <a:rPr lang="en-US" sz="2400" dirty="0"/>
            </a:br>
            <a:endParaRPr lang="en-US" sz="2400" dirty="0"/>
          </a:p>
          <a:p>
            <a:pPr marL="388938" indent="-388938"/>
            <a:r>
              <a:rPr lang="en-US" sz="2400" dirty="0"/>
              <a:t>Certain elements of national culture remain deeply rooted</a:t>
            </a:r>
            <a:br>
              <a:rPr lang="en-US" sz="2400" dirty="0"/>
            </a:br>
            <a:endParaRPr lang="en-US" sz="2400" dirty="0"/>
          </a:p>
          <a:p>
            <a:pPr marL="388938" indent="-388938"/>
            <a:r>
              <a:rPr lang="en-US" sz="2400" dirty="0"/>
              <a:t>Impact of different cultures on management practices</a:t>
            </a:r>
          </a:p>
          <a:p>
            <a:pPr marL="388938" indent="-388938">
              <a:buNone/>
            </a:pPr>
            <a:endParaRPr lang="en-US" sz="2400" dirty="0"/>
          </a:p>
          <a:p>
            <a:pPr marL="388938" indent="-388938"/>
            <a:r>
              <a:rPr lang="en-US" sz="2400" dirty="0"/>
              <a:t>Cultural diversity</a:t>
            </a:r>
            <a:br>
              <a:rPr lang="en-US" sz="2400" dirty="0"/>
            </a:br>
            <a:endParaRPr lang="en-US" sz="2400" dirty="0"/>
          </a:p>
          <a:p>
            <a:pPr marL="388938" indent="-388938"/>
            <a:r>
              <a:rPr lang="en-US" sz="2400" dirty="0"/>
              <a:t>Framework for fitting together the maze of cultural diversity – Hofstede</a:t>
            </a:r>
          </a:p>
        </p:txBody>
      </p:sp>
    </p:spTree>
    <p:extLst>
      <p:ext uri="{BB962C8B-B14F-4D97-AF65-F5344CB8AC3E}">
        <p14:creationId xmlns:p14="http://schemas.microsoft.com/office/powerpoint/2010/main" val="30191046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ectangle 3"/>
          <p:cNvSpPr txBox="1">
            <a:spLocks noGrp="1"/>
          </p:cNvSpPr>
          <p:nvPr>
            <p:ph idx="1"/>
          </p:nvPr>
        </p:nvSpPr>
        <p:spPr>
          <a:xfrm>
            <a:off x="609600" y="639619"/>
            <a:ext cx="10972800" cy="3917032"/>
          </a:xfrm>
          <a:prstGeom prst="rect">
            <a:avLst/>
          </a:prstGeom>
        </p:spPr>
        <p:txBody>
          <a:bodyPr/>
          <a:lstStyle/>
          <a:p>
            <a:pPr marL="0" lvl="1" indent="457209">
              <a:lnSpc>
                <a:spcPct val="80000"/>
              </a:lnSpc>
              <a:spcBef>
                <a:spcPts val="600"/>
              </a:spcBef>
              <a:buNone/>
              <a:defRPr sz="900" i="1"/>
            </a:pPr>
            <a:endParaRPr dirty="0"/>
          </a:p>
          <a:p>
            <a:pPr marL="0" lvl="1" indent="457209" algn="ctr">
              <a:lnSpc>
                <a:spcPct val="80000"/>
              </a:lnSpc>
              <a:spcBef>
                <a:spcPts val="600"/>
              </a:spcBef>
              <a:buNone/>
              <a:defRPr sz="2000" u="sng"/>
            </a:pPr>
            <a:endParaRPr dirty="0"/>
          </a:p>
          <a:p>
            <a:pPr marL="0" lvl="1" indent="457209" algn="ctr">
              <a:lnSpc>
                <a:spcPct val="80000"/>
              </a:lnSpc>
              <a:buNone/>
              <a:defRPr sz="2400" u="sng"/>
            </a:pPr>
            <a:r>
              <a:rPr dirty="0"/>
              <a:t>Cultural Frameworks</a:t>
            </a:r>
            <a:endParaRPr sz="2800" dirty="0"/>
          </a:p>
          <a:p>
            <a:pPr marL="0" lvl="1" indent="457209">
              <a:lnSpc>
                <a:spcPct val="80000"/>
              </a:lnSpc>
              <a:spcBef>
                <a:spcPts val="600"/>
              </a:spcBef>
              <a:buNone/>
              <a:defRPr sz="2000" b="1"/>
            </a:pPr>
            <a:endParaRPr sz="2800" dirty="0"/>
          </a:p>
          <a:p>
            <a:pPr marL="0" lvl="1" indent="457209">
              <a:lnSpc>
                <a:spcPct val="80000"/>
              </a:lnSpc>
              <a:spcBef>
                <a:spcPts val="600"/>
              </a:spcBef>
              <a:buNone/>
              <a:defRPr sz="2000" b="1"/>
            </a:pPr>
            <a:endParaRPr sz="2800" dirty="0"/>
          </a:p>
          <a:p>
            <a:pPr marL="914417" lvl="1" indent="-457209">
              <a:lnSpc>
                <a:spcPct val="80000"/>
              </a:lnSpc>
              <a:spcBef>
                <a:spcPts val="400"/>
              </a:spcBef>
              <a:buFontTx/>
              <a:buAutoNum type="arabicPeriod"/>
              <a:defRPr sz="2000" b="1"/>
            </a:pPr>
            <a:r>
              <a:rPr sz="3600" dirty="0"/>
              <a:t>Geert Hofstede  </a:t>
            </a:r>
            <a:r>
              <a:rPr sz="3600" b="0" i="1" dirty="0"/>
              <a:t>(Hofstede, 2001) </a:t>
            </a:r>
            <a:endParaRPr sz="3600" dirty="0"/>
          </a:p>
          <a:p>
            <a:pPr marL="914417" lvl="1" indent="-457209">
              <a:lnSpc>
                <a:spcPct val="80000"/>
              </a:lnSpc>
              <a:spcBef>
                <a:spcPts val="600"/>
              </a:spcBef>
              <a:buFontTx/>
              <a:buAutoNum type="arabicPeriod"/>
              <a:defRPr sz="2000" b="1"/>
            </a:pPr>
            <a:endParaRPr sz="2800" dirty="0"/>
          </a:p>
          <a:p>
            <a:pPr marL="914417" lvl="1" indent="-457209">
              <a:lnSpc>
                <a:spcPct val="80000"/>
              </a:lnSpc>
              <a:spcBef>
                <a:spcPts val="400"/>
              </a:spcBef>
              <a:buFontTx/>
              <a:buAutoNum type="arabicPeriod" startAt="2"/>
              <a:defRPr sz="2000" b="1"/>
            </a:pPr>
            <a:r>
              <a:rPr dirty="0" err="1"/>
              <a:t>Fons</a:t>
            </a:r>
            <a:r>
              <a:rPr dirty="0"/>
              <a:t> Trompenaars  </a:t>
            </a:r>
            <a:r>
              <a:rPr b="0" i="1" dirty="0"/>
              <a:t>(Trompenaars, 1993)</a:t>
            </a:r>
            <a:endParaRPr sz="2800" dirty="0"/>
          </a:p>
          <a:p>
            <a:pPr marL="914417" lvl="1" indent="-457209">
              <a:lnSpc>
                <a:spcPct val="80000"/>
              </a:lnSpc>
              <a:spcBef>
                <a:spcPts val="600"/>
              </a:spcBef>
              <a:buFontTx/>
              <a:buAutoNum type="arabicPeriod" startAt="2"/>
              <a:defRPr sz="2000" b="1" i="1"/>
            </a:pPr>
            <a:endParaRPr sz="2800" dirty="0"/>
          </a:p>
          <a:p>
            <a:pPr marL="914417" lvl="1" indent="-457209">
              <a:lnSpc>
                <a:spcPct val="80000"/>
              </a:lnSpc>
              <a:spcBef>
                <a:spcPts val="400"/>
              </a:spcBef>
              <a:buFontTx/>
              <a:buAutoNum type="arabicPeriod" startAt="3"/>
              <a:defRPr sz="2000" b="1"/>
            </a:pPr>
            <a:r>
              <a:rPr dirty="0"/>
              <a:t>Edward T. Hall  </a:t>
            </a:r>
            <a:r>
              <a:rPr b="0" i="1" dirty="0"/>
              <a:t>(Hall, 1976)</a:t>
            </a:r>
          </a:p>
        </p:txBody>
      </p:sp>
    </p:spTree>
    <p:extLst>
      <p:ext uri="{BB962C8B-B14F-4D97-AF65-F5344CB8AC3E}">
        <p14:creationId xmlns:p14="http://schemas.microsoft.com/office/powerpoint/2010/main" val="16319700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4E5EB3-C016-404F-B557-F70720FD06CE}"/>
              </a:ext>
            </a:extLst>
          </p:cNvPr>
          <p:cNvSpPr/>
          <p:nvPr/>
        </p:nvSpPr>
        <p:spPr>
          <a:xfrm>
            <a:off x="275230" y="1163636"/>
            <a:ext cx="11641540" cy="2542363"/>
          </a:xfrm>
          <a:prstGeom prst="rect">
            <a:avLst/>
          </a:prstGeom>
        </p:spPr>
        <p:txBody>
          <a:bodyPr wrap="square">
            <a:spAutoFit/>
          </a:bodyPr>
          <a:lstStyle/>
          <a:p>
            <a:pPr algn="just"/>
            <a:r>
              <a:rPr lang="en-US" sz="3600" b="1" cap="all" dirty="0">
                <a:solidFill>
                  <a:srgbClr val="111111"/>
                </a:solidFill>
                <a:effectLst>
                  <a:outerShdw blurRad="38100" dist="38100" dir="2700000" algn="tl">
                    <a:srgbClr val="000000">
                      <a:alpha val="43137"/>
                    </a:srgbClr>
                  </a:outerShdw>
                </a:effectLst>
                <a:latin typeface="Quicksand"/>
              </a:rPr>
              <a:t>THE DIMENSIONS OF NATIONAL CULTURE:</a:t>
            </a:r>
          </a:p>
          <a:p>
            <a:pPr algn="just"/>
            <a:endParaRPr lang="en-US" cap="all" dirty="0">
              <a:solidFill>
                <a:srgbClr val="111111"/>
              </a:solidFill>
              <a:latin typeface="Quicksand"/>
            </a:endParaRPr>
          </a:p>
          <a:p>
            <a:pPr algn="just">
              <a:lnSpc>
                <a:spcPct val="150000"/>
              </a:lnSpc>
            </a:pPr>
            <a:r>
              <a:rPr lang="en-US" dirty="0">
                <a:solidFill>
                  <a:srgbClr val="444444"/>
                </a:solidFill>
                <a:latin typeface="din-2014"/>
              </a:rPr>
              <a:t>The Hofstede model of national culture consists of six dimensions. The cultural dimensions represent independent preferences for one state of affairs over another that distinguish countries (rather than individuals) from each other.</a:t>
            </a:r>
          </a:p>
          <a:p>
            <a:pPr algn="just">
              <a:lnSpc>
                <a:spcPct val="150000"/>
              </a:lnSpc>
            </a:pPr>
            <a:r>
              <a:rPr lang="en-US" dirty="0">
                <a:solidFill>
                  <a:srgbClr val="444444"/>
                </a:solidFill>
                <a:latin typeface="din-2014"/>
              </a:rPr>
              <a:t>The country scores on the dimensions are relative, in that we are all human and simultaneously we are all unique. In other words, culture can only be used meaningfully by comparison. The model consists of the following dimensions:</a:t>
            </a:r>
            <a:endParaRPr lang="en-US" b="0" i="0" dirty="0">
              <a:solidFill>
                <a:srgbClr val="444444"/>
              </a:solidFill>
              <a:effectLst/>
              <a:latin typeface="din-2014"/>
            </a:endParaRPr>
          </a:p>
        </p:txBody>
      </p:sp>
    </p:spTree>
    <p:extLst>
      <p:ext uri="{BB962C8B-B14F-4D97-AF65-F5344CB8AC3E}">
        <p14:creationId xmlns:p14="http://schemas.microsoft.com/office/powerpoint/2010/main" val="25270277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rgbClr val="0070C0"/>
                </a:solidFill>
                <a:effectLst>
                  <a:outerShdw blurRad="38100" dist="38100" dir="2700000" algn="tl">
                    <a:srgbClr val="000000">
                      <a:alpha val="43137"/>
                    </a:srgbClr>
                  </a:outerShdw>
                </a:effectLst>
              </a:rPr>
              <a:t>HRM in International Organisations</a:t>
            </a:r>
          </a:p>
        </p:txBody>
      </p:sp>
      <p:sp>
        <p:nvSpPr>
          <p:cNvPr id="3" name="Content Placeholder 2"/>
          <p:cNvSpPr>
            <a:spLocks noGrp="1"/>
          </p:cNvSpPr>
          <p:nvPr>
            <p:ph idx="1"/>
          </p:nvPr>
        </p:nvSpPr>
        <p:spPr>
          <a:xfrm>
            <a:off x="307075" y="1694869"/>
            <a:ext cx="11577850" cy="3468261"/>
          </a:xfrm>
        </p:spPr>
        <p:txBody>
          <a:bodyPr>
            <a:normAutofit/>
          </a:bodyPr>
          <a:lstStyle/>
          <a:p>
            <a:pPr>
              <a:lnSpc>
                <a:spcPct val="200000"/>
              </a:lnSpc>
            </a:pPr>
            <a:r>
              <a:rPr lang="en-GB" sz="2000" dirty="0"/>
              <a:t>IHRM involves working with an organisational structure that is more complex</a:t>
            </a:r>
          </a:p>
          <a:p>
            <a:pPr>
              <a:lnSpc>
                <a:spcPct val="200000"/>
              </a:lnSpc>
            </a:pPr>
            <a:r>
              <a:rPr lang="en-GB" sz="2000" dirty="0"/>
              <a:t>There are a greater number of more diverse stakeholder groups to take account of</a:t>
            </a:r>
          </a:p>
          <a:p>
            <a:pPr>
              <a:lnSpc>
                <a:spcPct val="200000"/>
              </a:lnSpc>
            </a:pPr>
            <a:r>
              <a:rPr lang="en-GB" sz="2000" dirty="0"/>
              <a:t>There is a greater involvement in people’s private/family lives</a:t>
            </a:r>
          </a:p>
          <a:p>
            <a:pPr>
              <a:lnSpc>
                <a:spcPct val="200000"/>
              </a:lnSpc>
            </a:pPr>
            <a:r>
              <a:rPr lang="en-GB" sz="2000" dirty="0"/>
              <a:t>Diversity is necessary in terms of management style</a:t>
            </a:r>
          </a:p>
          <a:p>
            <a:pPr>
              <a:lnSpc>
                <a:spcPct val="200000"/>
              </a:lnSpc>
            </a:pPr>
            <a:r>
              <a:rPr lang="en-GB" sz="2000" dirty="0"/>
              <a:t>There is greater number of external influences and risks to understand and manage</a:t>
            </a:r>
          </a:p>
        </p:txBody>
      </p:sp>
    </p:spTree>
    <p:extLst>
      <p:ext uri="{BB962C8B-B14F-4D97-AF65-F5344CB8AC3E}">
        <p14:creationId xmlns:p14="http://schemas.microsoft.com/office/powerpoint/2010/main" val="41191659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solidFill>
                  <a:srgbClr val="0070C0"/>
                </a:solidFill>
                <a:effectLst>
                  <a:outerShdw blurRad="38100" dist="38100" dir="2700000" algn="tl">
                    <a:srgbClr val="000000">
                      <a:alpha val="43137"/>
                    </a:srgbClr>
                  </a:outerShdw>
                </a:effectLst>
              </a:rPr>
              <a:t>Management of International Organisations</a:t>
            </a:r>
          </a:p>
        </p:txBody>
      </p:sp>
      <p:sp>
        <p:nvSpPr>
          <p:cNvPr id="3" name="Content Placeholder 2"/>
          <p:cNvSpPr>
            <a:spLocks noGrp="1"/>
          </p:cNvSpPr>
          <p:nvPr>
            <p:ph idx="1"/>
          </p:nvPr>
        </p:nvSpPr>
        <p:spPr>
          <a:xfrm>
            <a:off x="225187" y="1600201"/>
            <a:ext cx="11805313" cy="3917032"/>
          </a:xfrm>
        </p:spPr>
        <p:txBody>
          <a:bodyPr>
            <a:normAutofit/>
          </a:bodyPr>
          <a:lstStyle/>
          <a:p>
            <a:pPr>
              <a:lnSpc>
                <a:spcPct val="150000"/>
              </a:lnSpc>
            </a:pPr>
            <a:r>
              <a:rPr lang="en-GB" sz="2400" b="1" dirty="0"/>
              <a:t>Ethnocentric</a:t>
            </a:r>
          </a:p>
          <a:p>
            <a:pPr lvl="1">
              <a:lnSpc>
                <a:spcPct val="150000"/>
              </a:lnSpc>
            </a:pPr>
            <a:r>
              <a:rPr lang="en-GB" sz="2400" dirty="0"/>
              <a:t>managers come from headquarters</a:t>
            </a:r>
          </a:p>
          <a:p>
            <a:pPr>
              <a:lnSpc>
                <a:spcPct val="150000"/>
              </a:lnSpc>
            </a:pPr>
            <a:r>
              <a:rPr lang="en-GB" sz="2400" b="1" dirty="0"/>
              <a:t>Polycentric</a:t>
            </a:r>
          </a:p>
          <a:p>
            <a:pPr lvl="1">
              <a:lnSpc>
                <a:spcPct val="150000"/>
              </a:lnSpc>
            </a:pPr>
            <a:r>
              <a:rPr lang="en-GB" sz="2400" dirty="0"/>
              <a:t>local managers used</a:t>
            </a:r>
          </a:p>
          <a:p>
            <a:pPr>
              <a:lnSpc>
                <a:spcPct val="150000"/>
              </a:lnSpc>
            </a:pPr>
            <a:r>
              <a:rPr lang="en-GB" sz="2400" b="1" dirty="0"/>
              <a:t>Global</a:t>
            </a:r>
          </a:p>
          <a:p>
            <a:pPr lvl="1">
              <a:lnSpc>
                <a:spcPct val="150000"/>
              </a:lnSpc>
            </a:pPr>
            <a:r>
              <a:rPr lang="en-GB" sz="2400" dirty="0"/>
              <a:t>most appropriate person used</a:t>
            </a:r>
          </a:p>
        </p:txBody>
      </p:sp>
    </p:spTree>
    <p:extLst>
      <p:ext uri="{BB962C8B-B14F-4D97-AF65-F5344CB8AC3E}">
        <p14:creationId xmlns:p14="http://schemas.microsoft.com/office/powerpoint/2010/main" val="407711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AutoShape 2"/>
          <p:cNvSpPr txBox="1">
            <a:spLocks noGrp="1"/>
          </p:cNvSpPr>
          <p:nvPr>
            <p:ph type="title"/>
          </p:nvPr>
        </p:nvSpPr>
        <p:spPr>
          <a:prstGeom prst="rect">
            <a:avLst/>
          </a:prstGeom>
        </p:spPr>
        <p:txBody>
          <a:bodyPr/>
          <a:lstStyle>
            <a:lvl1pPr>
              <a:defRPr sz="4000" b="1" u="sng"/>
            </a:lvl1pPr>
          </a:lstStyle>
          <a:p>
            <a:r>
              <a:rPr dirty="0">
                <a:solidFill>
                  <a:schemeClr val="bg1"/>
                </a:solidFill>
              </a:rPr>
              <a:t>Key Concepts</a:t>
            </a:r>
          </a:p>
        </p:txBody>
      </p:sp>
      <p:sp>
        <p:nvSpPr>
          <p:cNvPr id="124" name="Rectangle 3"/>
          <p:cNvSpPr txBox="1">
            <a:spLocks noGrp="1"/>
          </p:cNvSpPr>
          <p:nvPr>
            <p:ph idx="1"/>
          </p:nvPr>
        </p:nvSpPr>
        <p:spPr>
          <a:xfrm>
            <a:off x="238836" y="1600201"/>
            <a:ext cx="11737074" cy="2657900"/>
          </a:xfrm>
          <a:prstGeom prst="rect">
            <a:avLst/>
          </a:prstGeom>
        </p:spPr>
        <p:txBody>
          <a:bodyPr/>
          <a:lstStyle/>
          <a:p>
            <a:pPr marL="0" lvl="1" indent="400057">
              <a:lnSpc>
                <a:spcPct val="80000"/>
              </a:lnSpc>
              <a:spcBef>
                <a:spcPts val="600"/>
              </a:spcBef>
              <a:buNone/>
              <a:defRPr sz="2800" b="1"/>
            </a:pPr>
            <a:r>
              <a:rPr dirty="0"/>
              <a:t>Two main theoretical frameworks for the module:</a:t>
            </a:r>
          </a:p>
          <a:p>
            <a:pPr marL="0" lvl="1" indent="400057" algn="ctr">
              <a:lnSpc>
                <a:spcPct val="80000"/>
              </a:lnSpc>
              <a:spcBef>
                <a:spcPts val="600"/>
              </a:spcBef>
              <a:buNone/>
              <a:defRPr sz="2800" b="1"/>
            </a:pPr>
            <a:endParaRPr dirty="0"/>
          </a:p>
          <a:p>
            <a:pPr marL="0" lvl="1" indent="400057" algn="ctr">
              <a:lnSpc>
                <a:spcPct val="80000"/>
              </a:lnSpc>
              <a:spcBef>
                <a:spcPts val="600"/>
              </a:spcBef>
              <a:buNone/>
              <a:defRPr sz="2800" b="1"/>
            </a:pPr>
            <a:endParaRPr dirty="0"/>
          </a:p>
          <a:p>
            <a:pPr marL="1257324" lvl="2" indent="-457209">
              <a:lnSpc>
                <a:spcPct val="80000"/>
              </a:lnSpc>
              <a:buFontTx/>
              <a:buAutoNum type="arabicPeriod"/>
              <a:defRPr sz="2400" b="1"/>
            </a:pPr>
            <a:r>
              <a:rPr dirty="0"/>
              <a:t>Leadership and Management</a:t>
            </a:r>
          </a:p>
          <a:p>
            <a:pPr marL="1257324" lvl="2" indent="-457209">
              <a:lnSpc>
                <a:spcPct val="80000"/>
              </a:lnSpc>
              <a:buFontTx/>
              <a:buAutoNum type="arabicPeriod"/>
              <a:defRPr sz="2400" b="1"/>
            </a:pPr>
            <a:endParaRPr dirty="0"/>
          </a:p>
          <a:p>
            <a:pPr marL="1257324" lvl="2" indent="-457209">
              <a:lnSpc>
                <a:spcPct val="80000"/>
              </a:lnSpc>
              <a:buFontTx/>
              <a:buAutoNum type="arabicPeriod" startAt="2"/>
              <a:defRPr sz="2400" b="1"/>
            </a:pPr>
            <a:r>
              <a:rPr dirty="0"/>
              <a:t>International Context (Culture)</a:t>
            </a:r>
          </a:p>
          <a:p>
            <a:pPr marL="1257324" lvl="2" indent="-457209">
              <a:lnSpc>
                <a:spcPct val="80000"/>
              </a:lnSpc>
              <a:buFontTx/>
              <a:buAutoNum type="arabicPeriod" startAt="2"/>
              <a:defRPr sz="2400" b="1"/>
            </a:pPr>
            <a:endParaRPr dirty="0"/>
          </a:p>
          <a:p>
            <a:pPr>
              <a:lnSpc>
                <a:spcPct val="80000"/>
              </a:lnSpc>
              <a:defRPr sz="1800" b="1" i="1"/>
            </a:pPr>
            <a:endParaRPr dirty="0"/>
          </a:p>
          <a:p>
            <a:pPr marL="0" lvl="1" indent="457209">
              <a:lnSpc>
                <a:spcPct val="80000"/>
              </a:lnSpc>
              <a:spcBef>
                <a:spcPts val="300"/>
              </a:spcBef>
              <a:buNone/>
              <a:defRPr sz="1600" b="1">
                <a:solidFill>
                  <a:srgbClr val="CC3300"/>
                </a:solidFill>
              </a:defRPr>
            </a:pPr>
            <a:r>
              <a:rPr dirty="0"/>
              <a:t>					</a:t>
            </a:r>
          </a:p>
        </p:txBody>
      </p:sp>
    </p:spTree>
    <p:extLst>
      <p:ext uri="{BB962C8B-B14F-4D97-AF65-F5344CB8AC3E}">
        <p14:creationId xmlns:p14="http://schemas.microsoft.com/office/powerpoint/2010/main" val="39197773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AutoShape 2"/>
          <p:cNvSpPr txBox="1">
            <a:spLocks noGrp="1"/>
          </p:cNvSpPr>
          <p:nvPr>
            <p:ph type="title"/>
          </p:nvPr>
        </p:nvSpPr>
        <p:spPr>
          <a:prstGeom prst="rect">
            <a:avLst/>
          </a:prstGeom>
        </p:spPr>
        <p:txBody>
          <a:bodyPr/>
          <a:lstStyle/>
          <a:p>
            <a:pPr defTabSz="740676">
              <a:defRPr sz="1700">
                <a:solidFill>
                  <a:schemeClr val="accent2"/>
                </a:solidFill>
              </a:defRPr>
            </a:pPr>
            <a:br>
              <a:rPr dirty="0"/>
            </a:br>
            <a:br>
              <a:rPr dirty="0"/>
            </a:br>
            <a:r>
              <a:rPr sz="2900" b="1" u="sng" dirty="0">
                <a:solidFill>
                  <a:schemeClr val="bg1"/>
                </a:solidFill>
              </a:rPr>
              <a:t>Key Concepts</a:t>
            </a:r>
          </a:p>
        </p:txBody>
      </p:sp>
      <p:sp>
        <p:nvSpPr>
          <p:cNvPr id="129" name="Rectangle 3"/>
          <p:cNvSpPr txBox="1">
            <a:spLocks noGrp="1"/>
          </p:cNvSpPr>
          <p:nvPr>
            <p:ph idx="1"/>
          </p:nvPr>
        </p:nvSpPr>
        <p:spPr>
          <a:prstGeom prst="rect">
            <a:avLst/>
          </a:prstGeom>
        </p:spPr>
        <p:txBody>
          <a:bodyPr/>
          <a:lstStyle/>
          <a:p>
            <a:pPr marL="0" lvl="1" indent="400057" algn="ctr">
              <a:lnSpc>
                <a:spcPct val="80000"/>
              </a:lnSpc>
              <a:spcBef>
                <a:spcPts val="600"/>
              </a:spcBef>
              <a:buNone/>
              <a:defRPr sz="2800" b="1"/>
            </a:pPr>
            <a:endParaRPr dirty="0"/>
          </a:p>
          <a:p>
            <a:pPr marL="0" lvl="1" indent="400057" algn="ctr">
              <a:lnSpc>
                <a:spcPct val="80000"/>
              </a:lnSpc>
              <a:spcBef>
                <a:spcPts val="600"/>
              </a:spcBef>
              <a:buNone/>
              <a:defRPr sz="2800" b="1"/>
            </a:pPr>
            <a:endParaRPr dirty="0"/>
          </a:p>
          <a:p>
            <a:pPr marL="0" lvl="1" indent="400057" algn="ctr">
              <a:lnSpc>
                <a:spcPct val="80000"/>
              </a:lnSpc>
              <a:spcBef>
                <a:spcPts val="600"/>
              </a:spcBef>
              <a:buNone/>
              <a:defRPr sz="2800" b="1"/>
            </a:pPr>
            <a:endParaRPr dirty="0"/>
          </a:p>
          <a:p>
            <a:pPr marL="0" lvl="1" indent="400057" algn="ctr">
              <a:lnSpc>
                <a:spcPct val="80000"/>
              </a:lnSpc>
              <a:spcBef>
                <a:spcPts val="600"/>
              </a:spcBef>
              <a:buNone/>
              <a:defRPr sz="2800" b="1"/>
            </a:pPr>
            <a:r>
              <a:rPr dirty="0"/>
              <a:t>1. Leadership and Management</a:t>
            </a:r>
          </a:p>
          <a:p>
            <a:pPr>
              <a:lnSpc>
                <a:spcPct val="80000"/>
              </a:lnSpc>
              <a:defRPr sz="1800" b="1" i="1"/>
            </a:pPr>
            <a:endParaRPr dirty="0"/>
          </a:p>
          <a:p>
            <a:pPr marL="0" lvl="1" indent="457209">
              <a:lnSpc>
                <a:spcPct val="80000"/>
              </a:lnSpc>
              <a:spcBef>
                <a:spcPts val="300"/>
              </a:spcBef>
              <a:buNone/>
              <a:defRPr sz="1600" b="1">
                <a:solidFill>
                  <a:srgbClr val="CC3300"/>
                </a:solidFill>
              </a:defRPr>
            </a:pPr>
            <a:r>
              <a:rPr dirty="0"/>
              <a:t>					</a:t>
            </a:r>
          </a:p>
        </p:txBody>
      </p:sp>
    </p:spTree>
    <p:extLst>
      <p:ext uri="{BB962C8B-B14F-4D97-AF65-F5344CB8AC3E}">
        <p14:creationId xmlns:p14="http://schemas.microsoft.com/office/powerpoint/2010/main" val="8959585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Rectangle 3"/>
          <p:cNvSpPr txBox="1">
            <a:spLocks noGrp="1"/>
          </p:cNvSpPr>
          <p:nvPr>
            <p:ph idx="1"/>
          </p:nvPr>
        </p:nvSpPr>
        <p:spPr>
          <a:xfrm>
            <a:off x="520890" y="617562"/>
            <a:ext cx="10972800" cy="3917032"/>
          </a:xfrm>
          <a:prstGeom prst="rect">
            <a:avLst/>
          </a:prstGeom>
        </p:spPr>
        <p:txBody>
          <a:bodyPr/>
          <a:lstStyle/>
          <a:p>
            <a:pPr marL="0" indent="41336" algn="ctr" defTabSz="850407">
              <a:buNone/>
              <a:defRPr sz="2200" b="1"/>
            </a:pPr>
            <a:endParaRPr dirty="0"/>
          </a:p>
          <a:p>
            <a:pPr marL="0" indent="41336" defTabSz="850407">
              <a:spcBef>
                <a:spcPts val="500"/>
              </a:spcBef>
              <a:buNone/>
              <a:defRPr sz="2200"/>
            </a:pPr>
            <a:r>
              <a:rPr dirty="0"/>
              <a:t>Leading &amp; managing people is difficult.  Why?</a:t>
            </a:r>
            <a:br>
              <a:rPr dirty="0"/>
            </a:br>
            <a:endParaRPr dirty="0"/>
          </a:p>
          <a:p>
            <a:pPr marL="690956" lvl="1" indent="-265752" defTabSz="850407">
              <a:buFontTx/>
              <a:buChar char="▪"/>
              <a:defRPr sz="2200"/>
            </a:pPr>
            <a:r>
              <a:rPr dirty="0"/>
              <a:t>Humans are unpredictable</a:t>
            </a:r>
            <a:endParaRPr sz="2600" dirty="0"/>
          </a:p>
          <a:p>
            <a:pPr marL="690956" lvl="1" indent="-265752" defTabSz="850407">
              <a:buFontTx/>
              <a:buChar char="▪"/>
              <a:defRPr sz="2200"/>
            </a:pPr>
            <a:r>
              <a:rPr dirty="0"/>
              <a:t>They have different interests and objectives</a:t>
            </a:r>
            <a:endParaRPr sz="2600" dirty="0"/>
          </a:p>
          <a:p>
            <a:pPr marL="690956" lvl="1" indent="-265752" defTabSz="850407">
              <a:spcBef>
                <a:spcPts val="600"/>
              </a:spcBef>
              <a:buFontTx/>
              <a:buChar char="▪"/>
              <a:defRPr sz="2200"/>
            </a:pPr>
            <a:r>
              <a:rPr dirty="0"/>
              <a:t>Organisations face constantly changing circumstances</a:t>
            </a:r>
            <a:br>
              <a:rPr dirty="0"/>
            </a:br>
            <a:endParaRPr sz="2600" dirty="0"/>
          </a:p>
          <a:p>
            <a:pPr marL="0" indent="41336" defTabSz="850407">
              <a:spcBef>
                <a:spcPts val="500"/>
              </a:spcBef>
              <a:buNone/>
              <a:defRPr sz="2200"/>
            </a:pPr>
            <a:r>
              <a:rPr dirty="0"/>
              <a:t>This module explores the challenges of leading, managing and organising people across cultures in an international context.</a:t>
            </a:r>
          </a:p>
        </p:txBody>
      </p:sp>
    </p:spTree>
    <p:extLst>
      <p:ext uri="{BB962C8B-B14F-4D97-AF65-F5344CB8AC3E}">
        <p14:creationId xmlns:p14="http://schemas.microsoft.com/office/powerpoint/2010/main" val="8615516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Rectangle 1026"/>
          <p:cNvSpPr txBox="1">
            <a:spLocks noGrp="1"/>
          </p:cNvSpPr>
          <p:nvPr>
            <p:ph type="title"/>
          </p:nvPr>
        </p:nvSpPr>
        <p:spPr>
          <a:prstGeom prst="rect">
            <a:avLst/>
          </a:prstGeom>
        </p:spPr>
        <p:txBody>
          <a:bodyPr/>
          <a:lstStyle>
            <a:lvl1pPr>
              <a:defRPr sz="3200" b="1"/>
            </a:lvl1pPr>
          </a:lstStyle>
          <a:p>
            <a:r>
              <a:rPr dirty="0"/>
              <a:t>Definitions</a:t>
            </a:r>
          </a:p>
        </p:txBody>
      </p:sp>
      <p:sp>
        <p:nvSpPr>
          <p:cNvPr id="139" name="Rectangle 1027"/>
          <p:cNvSpPr txBox="1">
            <a:spLocks noGrp="1"/>
          </p:cNvSpPr>
          <p:nvPr>
            <p:ph idx="1"/>
          </p:nvPr>
        </p:nvSpPr>
        <p:spPr>
          <a:prstGeom prst="rect">
            <a:avLst/>
          </a:prstGeom>
        </p:spPr>
        <p:txBody>
          <a:bodyPr/>
          <a:lstStyle/>
          <a:p>
            <a:pPr marL="0" indent="44450">
              <a:spcBef>
                <a:spcPts val="500"/>
              </a:spcBef>
              <a:buNone/>
              <a:defRPr sz="2400"/>
            </a:pPr>
            <a:br>
              <a:rPr dirty="0"/>
            </a:br>
            <a:r>
              <a:rPr dirty="0"/>
              <a:t>‘</a:t>
            </a:r>
            <a:r>
              <a:rPr b="1" dirty="0"/>
              <a:t>Leadership</a:t>
            </a:r>
            <a:r>
              <a:rPr dirty="0"/>
              <a:t>’ comes from words of Anglo Saxon and Nordic origin meaning ‘route’, ‘path’ and ‘journey’,  so leadership is about ‘</a:t>
            </a:r>
            <a:r>
              <a:rPr i="1" dirty="0"/>
              <a:t>direction</a:t>
            </a:r>
            <a:r>
              <a:rPr dirty="0"/>
              <a:t>’ and ‘</a:t>
            </a:r>
            <a:r>
              <a:rPr i="1" dirty="0"/>
              <a:t>movement</a:t>
            </a:r>
            <a:r>
              <a:rPr dirty="0"/>
              <a:t>’</a:t>
            </a:r>
          </a:p>
          <a:p>
            <a:pPr marL="0" indent="44450">
              <a:buNone/>
              <a:defRPr sz="2400"/>
            </a:pPr>
            <a:endParaRPr dirty="0"/>
          </a:p>
          <a:p>
            <a:pPr marL="0" indent="44450">
              <a:spcBef>
                <a:spcPts val="500"/>
              </a:spcBef>
              <a:buNone/>
              <a:defRPr sz="2400"/>
            </a:pPr>
            <a:r>
              <a:rPr dirty="0"/>
              <a:t>‘</a:t>
            </a:r>
            <a:r>
              <a:rPr b="1" dirty="0"/>
              <a:t>Management</a:t>
            </a:r>
            <a:r>
              <a:rPr dirty="0"/>
              <a:t>’ comes from the Latin word ‘</a:t>
            </a:r>
            <a:r>
              <a:rPr dirty="0" err="1"/>
              <a:t>manus</a:t>
            </a:r>
            <a:r>
              <a:rPr dirty="0"/>
              <a:t>’ which means ‘hand’,  so management is about being ‘</a:t>
            </a:r>
            <a:r>
              <a:rPr i="1" dirty="0"/>
              <a:t>hands-on</a:t>
            </a:r>
            <a:r>
              <a:rPr dirty="0"/>
              <a:t>’.</a:t>
            </a:r>
          </a:p>
        </p:txBody>
      </p:sp>
    </p:spTree>
    <p:extLst>
      <p:ext uri="{BB962C8B-B14F-4D97-AF65-F5344CB8AC3E}">
        <p14:creationId xmlns:p14="http://schemas.microsoft.com/office/powerpoint/2010/main" val="38649379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Rectangle 1027"/>
          <p:cNvSpPr txBox="1">
            <a:spLocks noGrp="1"/>
          </p:cNvSpPr>
          <p:nvPr>
            <p:ph idx="1"/>
          </p:nvPr>
        </p:nvSpPr>
        <p:spPr>
          <a:xfrm>
            <a:off x="439003" y="1545610"/>
            <a:ext cx="10972800" cy="2910384"/>
          </a:xfrm>
          <a:prstGeom prst="rect">
            <a:avLst/>
          </a:prstGeom>
        </p:spPr>
        <p:txBody>
          <a:bodyPr/>
          <a:lstStyle/>
          <a:p>
            <a:pPr marL="0" indent="45719" algn="ctr">
              <a:buNone/>
              <a:defRPr sz="2800" b="1"/>
            </a:pPr>
            <a:endParaRPr sz="2000" dirty="0"/>
          </a:p>
          <a:p>
            <a:pPr marL="502929">
              <a:spcBef>
                <a:spcPts val="500"/>
              </a:spcBef>
              <a:buFontTx/>
              <a:buChar char="▪"/>
              <a:defRPr sz="2400">
                <a:solidFill>
                  <a:srgbClr val="404040"/>
                </a:solidFill>
              </a:defRPr>
            </a:pPr>
            <a:r>
              <a:rPr sz="2000" dirty="0"/>
              <a:t>Is about getting others to follow - or getting others to do things </a:t>
            </a:r>
            <a:r>
              <a:rPr sz="2000" u="sng" dirty="0"/>
              <a:t>willingly</a:t>
            </a:r>
          </a:p>
          <a:p>
            <a:pPr marL="502929">
              <a:lnSpc>
                <a:spcPct val="200000"/>
              </a:lnSpc>
              <a:spcBef>
                <a:spcPts val="500"/>
              </a:spcBef>
              <a:buFontTx/>
              <a:buChar char="▪"/>
              <a:defRPr sz="2400">
                <a:solidFill>
                  <a:srgbClr val="404040"/>
                </a:solidFill>
              </a:defRPr>
            </a:pPr>
            <a:r>
              <a:rPr sz="2000" dirty="0"/>
              <a:t>Is about a relationship through which one person influences the </a:t>
            </a:r>
            <a:r>
              <a:rPr lang="en-GB" sz="2000" dirty="0" err="1"/>
              <a:t>behavior</a:t>
            </a:r>
            <a:r>
              <a:rPr sz="2000" dirty="0"/>
              <a:t> or actions of others</a:t>
            </a:r>
          </a:p>
          <a:p>
            <a:pPr marL="502929">
              <a:spcBef>
                <a:spcPts val="500"/>
              </a:spcBef>
              <a:buFontTx/>
              <a:buChar char="▪"/>
              <a:defRPr sz="2400">
                <a:solidFill>
                  <a:srgbClr val="404040"/>
                </a:solidFill>
              </a:defRPr>
            </a:pPr>
            <a:r>
              <a:rPr sz="2000" dirty="0"/>
              <a:t>Does not necessarily take place within a structured environment</a:t>
            </a:r>
          </a:p>
          <a:p>
            <a:pPr marL="502929">
              <a:spcBef>
                <a:spcPts val="500"/>
              </a:spcBef>
              <a:buFontTx/>
              <a:buChar char="▪"/>
              <a:defRPr sz="2400">
                <a:solidFill>
                  <a:srgbClr val="404040"/>
                </a:solidFill>
              </a:defRPr>
            </a:pPr>
            <a:r>
              <a:rPr sz="2000" dirty="0"/>
              <a:t>Importantly, many people act as leaders without being given a prescribed role</a:t>
            </a:r>
          </a:p>
        </p:txBody>
      </p:sp>
      <p:sp>
        <p:nvSpPr>
          <p:cNvPr id="3" name="Rectangle 2">
            <a:extLst>
              <a:ext uri="{FF2B5EF4-FFF2-40B4-BE49-F238E27FC236}">
                <a16:creationId xmlns:a16="http://schemas.microsoft.com/office/drawing/2014/main" id="{70BDCF23-7880-4DF0-BCFD-689D35AD4DD8}"/>
              </a:ext>
            </a:extLst>
          </p:cNvPr>
          <p:cNvSpPr/>
          <p:nvPr/>
        </p:nvSpPr>
        <p:spPr>
          <a:xfrm>
            <a:off x="152598" y="181137"/>
            <a:ext cx="2162964" cy="523220"/>
          </a:xfrm>
          <a:prstGeom prst="rect">
            <a:avLst/>
          </a:prstGeom>
        </p:spPr>
        <p:txBody>
          <a:bodyPr wrap="none">
            <a:spAutoFit/>
          </a:bodyPr>
          <a:lstStyle/>
          <a:p>
            <a:pPr indent="45719" algn="ctr">
              <a:spcBef>
                <a:spcPts val="600"/>
              </a:spcBef>
              <a:defRPr sz="2800" b="1"/>
            </a:pPr>
            <a:r>
              <a:rPr lang="en-GB" dirty="0"/>
              <a:t>Leadership:</a:t>
            </a:r>
          </a:p>
        </p:txBody>
      </p:sp>
    </p:spTree>
    <p:extLst>
      <p:ext uri="{BB962C8B-B14F-4D97-AF65-F5344CB8AC3E}">
        <p14:creationId xmlns:p14="http://schemas.microsoft.com/office/powerpoint/2010/main" val="40247805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Rectangle 3"/>
          <p:cNvSpPr txBox="1">
            <a:spLocks noGrp="1"/>
          </p:cNvSpPr>
          <p:nvPr>
            <p:ph idx="1"/>
          </p:nvPr>
        </p:nvSpPr>
        <p:spPr>
          <a:xfrm>
            <a:off x="345743" y="818867"/>
            <a:ext cx="11846257" cy="4797187"/>
          </a:xfrm>
          <a:prstGeom prst="rect">
            <a:avLst/>
          </a:prstGeom>
        </p:spPr>
        <p:txBody>
          <a:bodyPr/>
          <a:lstStyle/>
          <a:p>
            <a:pPr>
              <a:lnSpc>
                <a:spcPct val="200000"/>
              </a:lnSpc>
              <a:spcBef>
                <a:spcPts val="500"/>
              </a:spcBef>
              <a:buNone/>
              <a:defRPr sz="2400"/>
            </a:pPr>
            <a:r>
              <a:rPr sz="2000" dirty="0"/>
              <a:t>Managers are people who get things done through others.  They </a:t>
            </a:r>
            <a:r>
              <a:rPr lang="en-GB" sz="2000" dirty="0" err="1"/>
              <a:t>analyze</a:t>
            </a:r>
            <a:r>
              <a:rPr sz="2000" dirty="0"/>
              <a:t> situations, set targets, develop</a:t>
            </a:r>
            <a:endParaRPr lang="en-GB" sz="2000" dirty="0"/>
          </a:p>
          <a:p>
            <a:pPr>
              <a:lnSpc>
                <a:spcPct val="200000"/>
              </a:lnSpc>
              <a:spcBef>
                <a:spcPts val="500"/>
              </a:spcBef>
              <a:buNone/>
              <a:defRPr sz="2400"/>
            </a:pPr>
            <a:r>
              <a:rPr sz="2000" dirty="0"/>
              <a:t>plans, communicate these to others, lead their teams in accomplishing tasks, monitor performance,</a:t>
            </a:r>
            <a:endParaRPr lang="en-GB" sz="2000" dirty="0"/>
          </a:p>
          <a:p>
            <a:pPr>
              <a:lnSpc>
                <a:spcPct val="200000"/>
              </a:lnSpc>
              <a:spcBef>
                <a:spcPts val="500"/>
              </a:spcBef>
              <a:buNone/>
              <a:defRPr sz="2400"/>
            </a:pPr>
            <a:r>
              <a:rPr sz="2000" dirty="0"/>
              <a:t>cope with the unexpected and ensure that tasks are completed in the most </a:t>
            </a:r>
            <a:r>
              <a:rPr sz="2000" u="sng" dirty="0"/>
              <a:t>effective</a:t>
            </a:r>
            <a:r>
              <a:rPr sz="2000" dirty="0"/>
              <a:t> and </a:t>
            </a:r>
            <a:r>
              <a:rPr sz="2000" u="sng" dirty="0"/>
              <a:t>efficient</a:t>
            </a:r>
            <a:r>
              <a:rPr sz="2000" dirty="0"/>
              <a:t> way.</a:t>
            </a:r>
            <a:endParaRPr lang="en-GB" sz="2000" dirty="0"/>
          </a:p>
          <a:p>
            <a:pPr>
              <a:lnSpc>
                <a:spcPct val="200000"/>
              </a:lnSpc>
              <a:spcBef>
                <a:spcPts val="500"/>
              </a:spcBef>
              <a:buNone/>
              <a:defRPr sz="2400"/>
            </a:pPr>
            <a:endParaRPr lang="en-GB" sz="2000" dirty="0"/>
          </a:p>
          <a:p>
            <a:pPr marL="502929">
              <a:spcBef>
                <a:spcPts val="500"/>
              </a:spcBef>
              <a:buFontTx/>
              <a:buChar char="▪"/>
              <a:defRPr sz="2400">
                <a:solidFill>
                  <a:srgbClr val="404040"/>
                </a:solidFill>
              </a:defRPr>
            </a:pPr>
            <a:r>
              <a:rPr lang="en-US" sz="2000" dirty="0"/>
              <a:t>Takes place within a structured organisational setting and with prescribed roles</a:t>
            </a:r>
          </a:p>
          <a:p>
            <a:pPr marL="502929">
              <a:spcBef>
                <a:spcPts val="500"/>
              </a:spcBef>
              <a:buFontTx/>
              <a:buChar char="▪"/>
              <a:defRPr sz="2400">
                <a:solidFill>
                  <a:srgbClr val="404040"/>
                </a:solidFill>
              </a:defRPr>
            </a:pPr>
            <a:r>
              <a:rPr lang="en-US" sz="2000" dirty="0"/>
              <a:t>Is directed towards the attainment  of aims and objectives </a:t>
            </a:r>
          </a:p>
          <a:p>
            <a:pPr marL="502929">
              <a:spcBef>
                <a:spcPts val="500"/>
              </a:spcBef>
              <a:buFontTx/>
              <a:buChar char="▪"/>
              <a:defRPr sz="2400">
                <a:solidFill>
                  <a:srgbClr val="404040"/>
                </a:solidFill>
              </a:defRPr>
            </a:pPr>
            <a:r>
              <a:rPr lang="en-US" sz="2000" dirty="0"/>
              <a:t>Is achieved through the efforts of other people</a:t>
            </a:r>
          </a:p>
          <a:p>
            <a:pPr marL="502929">
              <a:spcBef>
                <a:spcPts val="500"/>
              </a:spcBef>
              <a:buFontTx/>
              <a:buChar char="▪"/>
              <a:defRPr sz="2400">
                <a:solidFill>
                  <a:srgbClr val="404040"/>
                </a:solidFill>
              </a:defRPr>
            </a:pPr>
            <a:r>
              <a:rPr lang="en-US" sz="2000" dirty="0"/>
              <a:t>Uses systems and procedures </a:t>
            </a:r>
          </a:p>
          <a:p>
            <a:pPr marL="0" indent="45719" algn="r">
              <a:buNone/>
              <a:defRPr sz="1800">
                <a:solidFill>
                  <a:srgbClr val="404040"/>
                </a:solidFill>
              </a:defRPr>
            </a:pPr>
            <a:endParaRPr lang="en-US" sz="1600" dirty="0"/>
          </a:p>
          <a:p>
            <a:pPr marL="0" indent="45719" algn="r">
              <a:spcBef>
                <a:spcPts val="400"/>
              </a:spcBef>
              <a:buNone/>
              <a:defRPr sz="1800">
                <a:solidFill>
                  <a:srgbClr val="404040"/>
                </a:solidFill>
              </a:defRPr>
            </a:pPr>
            <a:r>
              <a:rPr lang="en-US" sz="1600" dirty="0"/>
              <a:t> (Mullins, 2010: p425)</a:t>
            </a:r>
          </a:p>
          <a:p>
            <a:pPr>
              <a:lnSpc>
                <a:spcPct val="200000"/>
              </a:lnSpc>
              <a:spcBef>
                <a:spcPts val="500"/>
              </a:spcBef>
              <a:buNone/>
              <a:defRPr sz="2400"/>
            </a:pPr>
            <a:endParaRPr sz="2000" dirty="0"/>
          </a:p>
        </p:txBody>
      </p:sp>
      <p:sp>
        <p:nvSpPr>
          <p:cNvPr id="150" name="Slide Number Placeholder 5"/>
          <p:cNvSpPr txBox="1">
            <a:spLocks noGrp="1"/>
          </p:cNvSpPr>
          <p:nvPr>
            <p:ph type="sldNum" sz="quarter" idx="12"/>
          </p:nvPr>
        </p:nvSpPr>
        <p:spPr>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vert="horz" wrap="none" lIns="41457" tIns="41457" rIns="41457" bIns="41457" rtlCol="0" anchor="ctr">
            <a:spAutoFit/>
          </a:bodyPr>
          <a:lstStyle>
            <a:defPPr marL="0" marR="0" indent="0" algn="l" defTabSz="829178" rtl="0" fontAlgn="auto" latinLnBrk="1"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defRPr>
            </a:defPPr>
            <a:lvl1pPr marL="0" marR="0" indent="0" algn="r" defTabSz="829178" rtl="0" fontAlgn="auto" latinLnBrk="0" hangingPunct="0">
              <a:lnSpc>
                <a:spcPct val="100000"/>
              </a:lnSpc>
              <a:spcBef>
                <a:spcPts val="0"/>
              </a:spcBef>
              <a:spcAft>
                <a:spcPts val="0"/>
              </a:spcAft>
              <a:buClrTx/>
              <a:buSzTx/>
              <a:buFontTx/>
              <a:buNone/>
              <a:tabLst/>
              <a:defRPr kumimoji="0" sz="1088" b="0" i="0" u="none" strike="noStrike" cap="none" spc="0" normalizeH="0" baseline="0">
                <a:ln>
                  <a:noFill/>
                </a:ln>
                <a:solidFill>
                  <a:srgbClr val="888888"/>
                </a:solidFill>
                <a:effectLst/>
                <a:uFillTx/>
                <a:latin typeface="+mj-lt"/>
                <a:ea typeface="+mj-ea"/>
                <a:cs typeface="+mj-cs"/>
                <a:sym typeface="Arial"/>
              </a:defRPr>
            </a:lvl1pPr>
            <a:lvl2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2pPr>
            <a:lvl3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3pPr>
            <a:lvl4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4pPr>
            <a:lvl5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5pPr>
            <a:lvl6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6pPr>
            <a:lvl7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7pPr>
            <a:lvl8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8pPr>
            <a:lvl9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9pPr>
          </a:lstStyle>
          <a:p>
            <a:fld id="{86CB4B4D-7CA3-9044-876B-883B54F8677D}" type="slidenum">
              <a:rPr lang="en-GB" smtClean="0"/>
              <a:pPr/>
              <a:t>41</a:t>
            </a:fld>
            <a:endParaRPr/>
          </a:p>
        </p:txBody>
      </p:sp>
      <p:sp>
        <p:nvSpPr>
          <p:cNvPr id="3" name="Rectangle 2">
            <a:extLst>
              <a:ext uri="{FF2B5EF4-FFF2-40B4-BE49-F238E27FC236}">
                <a16:creationId xmlns:a16="http://schemas.microsoft.com/office/drawing/2014/main" id="{2FF94E2F-3B3E-46AD-99CF-C966D9DE7510}"/>
              </a:ext>
            </a:extLst>
          </p:cNvPr>
          <p:cNvSpPr/>
          <p:nvPr/>
        </p:nvSpPr>
        <p:spPr>
          <a:xfrm>
            <a:off x="702860" y="526502"/>
            <a:ext cx="2191626" cy="461665"/>
          </a:xfrm>
          <a:prstGeom prst="rect">
            <a:avLst/>
          </a:prstGeom>
        </p:spPr>
        <p:txBody>
          <a:bodyPr wrap="none">
            <a:spAutoFit/>
          </a:bodyPr>
          <a:lstStyle/>
          <a:p>
            <a:pPr>
              <a:spcBef>
                <a:spcPts val="600"/>
              </a:spcBef>
              <a:buNone/>
              <a:defRPr sz="2400"/>
            </a:pPr>
            <a:r>
              <a:rPr lang="en-GB" b="1" dirty="0"/>
              <a:t>Management:</a:t>
            </a:r>
          </a:p>
        </p:txBody>
      </p:sp>
    </p:spTree>
    <p:extLst>
      <p:ext uri="{BB962C8B-B14F-4D97-AF65-F5344CB8AC3E}">
        <p14:creationId xmlns:p14="http://schemas.microsoft.com/office/powerpoint/2010/main" val="15143287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Rectangle 2"/>
          <p:cNvSpPr txBox="1">
            <a:spLocks noGrp="1"/>
          </p:cNvSpPr>
          <p:nvPr>
            <p:ph type="title"/>
          </p:nvPr>
        </p:nvSpPr>
        <p:spPr>
          <a:prstGeom prst="rect">
            <a:avLst/>
          </a:prstGeom>
        </p:spPr>
        <p:txBody>
          <a:bodyPr/>
          <a:lstStyle>
            <a:lvl1pPr>
              <a:defRPr sz="3200" b="1"/>
            </a:lvl1pPr>
          </a:lstStyle>
          <a:p>
            <a:r>
              <a:rPr dirty="0"/>
              <a:t>1. Key Concepts – Leadership &amp; Management</a:t>
            </a:r>
          </a:p>
        </p:txBody>
      </p:sp>
      <p:sp>
        <p:nvSpPr>
          <p:cNvPr id="157" name="Rectangle 3"/>
          <p:cNvSpPr txBox="1">
            <a:spLocks noGrp="1"/>
          </p:cNvSpPr>
          <p:nvPr>
            <p:ph idx="1"/>
          </p:nvPr>
        </p:nvSpPr>
        <p:spPr>
          <a:prstGeom prst="rect">
            <a:avLst/>
          </a:prstGeom>
        </p:spPr>
        <p:txBody>
          <a:bodyPr/>
          <a:lstStyle/>
          <a:p>
            <a:pPr marL="0" indent="0" algn="ctr">
              <a:spcBef>
                <a:spcPts val="600"/>
              </a:spcBef>
              <a:buNone/>
              <a:defRPr sz="2800" b="1"/>
            </a:pPr>
            <a:r>
              <a:rPr dirty="0"/>
              <a:t>Leadership…</a:t>
            </a:r>
          </a:p>
          <a:p>
            <a:pPr>
              <a:defRPr sz="2400"/>
            </a:pPr>
            <a:endParaRPr dirty="0"/>
          </a:p>
          <a:p>
            <a:pPr>
              <a:spcBef>
                <a:spcPts val="500"/>
              </a:spcBef>
              <a:defRPr sz="2400"/>
            </a:pPr>
            <a:r>
              <a:rPr dirty="0"/>
              <a:t>Leadership is about inspiring people</a:t>
            </a:r>
          </a:p>
          <a:p>
            <a:pPr>
              <a:spcBef>
                <a:spcPts val="500"/>
              </a:spcBef>
              <a:defRPr sz="2400"/>
            </a:pPr>
            <a:r>
              <a:rPr dirty="0"/>
              <a:t>Leadership means giving a sense of direction</a:t>
            </a:r>
          </a:p>
          <a:p>
            <a:pPr>
              <a:spcBef>
                <a:spcPts val="500"/>
              </a:spcBef>
              <a:defRPr sz="2400"/>
            </a:pPr>
            <a:r>
              <a:rPr dirty="0"/>
              <a:t>Leadership is about voicing the aspirations of the group</a:t>
            </a:r>
          </a:p>
          <a:p>
            <a:pPr>
              <a:spcBef>
                <a:spcPts val="500"/>
              </a:spcBef>
              <a:defRPr sz="2400"/>
            </a:pPr>
            <a:r>
              <a:rPr dirty="0"/>
              <a:t>Leadership is about creating and maintaining good teams</a:t>
            </a:r>
          </a:p>
          <a:p>
            <a:pPr>
              <a:spcBef>
                <a:spcPts val="500"/>
              </a:spcBef>
              <a:defRPr sz="2400"/>
            </a:pPr>
            <a:r>
              <a:rPr dirty="0"/>
              <a:t>Leadership is to lead by example</a:t>
            </a:r>
          </a:p>
          <a:p>
            <a:pPr>
              <a:spcBef>
                <a:spcPts val="500"/>
              </a:spcBef>
              <a:defRPr sz="2400"/>
            </a:pPr>
            <a:r>
              <a:rPr dirty="0"/>
              <a:t>Leadership is to take control.</a:t>
            </a:r>
          </a:p>
        </p:txBody>
      </p:sp>
      <p:sp>
        <p:nvSpPr>
          <p:cNvPr id="155" name="Slide Number Placeholder 5"/>
          <p:cNvSpPr txBox="1">
            <a:spLocks noGrp="1"/>
          </p:cNvSpPr>
          <p:nvPr>
            <p:ph type="sldNum" sz="quarter" idx="12"/>
          </p:nvPr>
        </p:nvSpPr>
        <p:spPr>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vert="horz" wrap="none" lIns="41457" tIns="41457" rIns="41457" bIns="41457" rtlCol="0" anchor="ctr">
            <a:spAutoFit/>
          </a:bodyPr>
          <a:lstStyle>
            <a:defPPr marL="0" marR="0" indent="0" algn="l" defTabSz="829178" rtl="0" fontAlgn="auto" latinLnBrk="1"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defRPr>
            </a:defPPr>
            <a:lvl1pPr marL="0" marR="0" indent="0" algn="r" defTabSz="829178" rtl="0" fontAlgn="auto" latinLnBrk="0" hangingPunct="0">
              <a:lnSpc>
                <a:spcPct val="100000"/>
              </a:lnSpc>
              <a:spcBef>
                <a:spcPts val="0"/>
              </a:spcBef>
              <a:spcAft>
                <a:spcPts val="0"/>
              </a:spcAft>
              <a:buClrTx/>
              <a:buSzTx/>
              <a:buFontTx/>
              <a:buNone/>
              <a:tabLst/>
              <a:defRPr kumimoji="0" sz="1088" b="0" i="0" u="none" strike="noStrike" cap="none" spc="0" normalizeH="0" baseline="0">
                <a:ln>
                  <a:noFill/>
                </a:ln>
                <a:solidFill>
                  <a:srgbClr val="888888"/>
                </a:solidFill>
                <a:effectLst/>
                <a:uFillTx/>
                <a:latin typeface="+mj-lt"/>
                <a:ea typeface="+mj-ea"/>
                <a:cs typeface="+mj-cs"/>
                <a:sym typeface="Arial"/>
              </a:defRPr>
            </a:lvl1pPr>
            <a:lvl2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2pPr>
            <a:lvl3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3pPr>
            <a:lvl4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4pPr>
            <a:lvl5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5pPr>
            <a:lvl6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6pPr>
            <a:lvl7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7pPr>
            <a:lvl8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8pPr>
            <a:lvl9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9pPr>
          </a:lstStyle>
          <a:p>
            <a:fld id="{86CB4B4D-7CA3-9044-876B-883B54F8677D}" type="slidenum">
              <a:rPr lang="en-GB" smtClean="0"/>
              <a:pPr/>
              <a:t>42</a:t>
            </a:fld>
            <a:endParaRPr/>
          </a:p>
        </p:txBody>
      </p:sp>
    </p:spTree>
    <p:extLst>
      <p:ext uri="{BB962C8B-B14F-4D97-AF65-F5344CB8AC3E}">
        <p14:creationId xmlns:p14="http://schemas.microsoft.com/office/powerpoint/2010/main" val="34211531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Slide Number Placeholder 5"/>
          <p:cNvSpPr txBox="1">
            <a:spLocks noGrp="1"/>
          </p:cNvSpPr>
          <p:nvPr>
            <p:ph type="sldNum" sz="quarter" idx="12"/>
          </p:nvPr>
        </p:nvSpPr>
        <p:spPr>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vert="horz" wrap="none" lIns="41457" tIns="41457" rIns="41457" bIns="41457" rtlCol="0" anchor="ctr">
            <a:spAutoFit/>
          </a:bodyPr>
          <a:lstStyle>
            <a:defPPr marL="0" marR="0" indent="0" algn="l" defTabSz="829178" rtl="0" fontAlgn="auto" latinLnBrk="1"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defRPr>
            </a:defPPr>
            <a:lvl1pPr marL="0" marR="0" indent="0" algn="r" defTabSz="829178" rtl="0" fontAlgn="auto" latinLnBrk="0" hangingPunct="0">
              <a:lnSpc>
                <a:spcPct val="100000"/>
              </a:lnSpc>
              <a:spcBef>
                <a:spcPts val="0"/>
              </a:spcBef>
              <a:spcAft>
                <a:spcPts val="0"/>
              </a:spcAft>
              <a:buClrTx/>
              <a:buSzTx/>
              <a:buFontTx/>
              <a:buNone/>
              <a:tabLst/>
              <a:defRPr kumimoji="0" sz="1088" b="0" i="0" u="none" strike="noStrike" cap="none" spc="0" normalizeH="0" baseline="0">
                <a:ln>
                  <a:noFill/>
                </a:ln>
                <a:solidFill>
                  <a:srgbClr val="888888"/>
                </a:solidFill>
                <a:effectLst/>
                <a:uFillTx/>
                <a:latin typeface="+mj-lt"/>
                <a:ea typeface="+mj-ea"/>
                <a:cs typeface="+mj-cs"/>
                <a:sym typeface="Arial"/>
              </a:defRPr>
            </a:lvl1pPr>
            <a:lvl2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2pPr>
            <a:lvl3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3pPr>
            <a:lvl4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4pPr>
            <a:lvl5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5pPr>
            <a:lvl6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6pPr>
            <a:lvl7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7pPr>
            <a:lvl8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8pPr>
            <a:lvl9pPr marL="0" marR="0" indent="0" algn="l" defTabSz="829178" rtl="0" fontAlgn="auto" latinLnBrk="0" hangingPunct="0">
              <a:lnSpc>
                <a:spcPct val="100000"/>
              </a:lnSpc>
              <a:spcBef>
                <a:spcPts val="0"/>
              </a:spcBef>
              <a:spcAft>
                <a:spcPts val="0"/>
              </a:spcAft>
              <a:buClrTx/>
              <a:buSzTx/>
              <a:buFontTx/>
              <a:buNone/>
              <a:tabLst/>
              <a:defRPr kumimoji="0" sz="1632" b="0" i="0" u="none" strike="noStrike" cap="none" spc="0" normalizeH="0" baseline="0">
                <a:ln>
                  <a:noFill/>
                </a:ln>
                <a:solidFill>
                  <a:srgbClr val="000000"/>
                </a:solidFill>
                <a:effectLst/>
                <a:uFillTx/>
                <a:latin typeface="+mn-lt"/>
                <a:ea typeface="+mn-ea"/>
                <a:cs typeface="+mn-cs"/>
                <a:sym typeface="Helvetica"/>
              </a:defRPr>
            </a:lvl9pPr>
          </a:lstStyle>
          <a:p>
            <a:fld id="{86CB4B4D-7CA3-9044-876B-883B54F8677D}" type="slidenum">
              <a:rPr lang="en-GB" smtClean="0"/>
              <a:pPr/>
              <a:t>43</a:t>
            </a:fld>
            <a:endParaRPr/>
          </a:p>
        </p:txBody>
      </p:sp>
      <p:sp>
        <p:nvSpPr>
          <p:cNvPr id="3" name="Rectangle 2">
            <a:extLst>
              <a:ext uri="{FF2B5EF4-FFF2-40B4-BE49-F238E27FC236}">
                <a16:creationId xmlns:a16="http://schemas.microsoft.com/office/drawing/2014/main" id="{6DA1F65D-2582-4161-8D3C-E42642E28410}"/>
              </a:ext>
            </a:extLst>
          </p:cNvPr>
          <p:cNvSpPr/>
          <p:nvPr/>
        </p:nvSpPr>
        <p:spPr>
          <a:xfrm>
            <a:off x="1407914" y="136524"/>
            <a:ext cx="9376171" cy="521938"/>
          </a:xfrm>
          <a:prstGeom prst="rect">
            <a:avLst/>
          </a:prstGeom>
        </p:spPr>
        <p:txBody>
          <a:bodyPr wrap="square">
            <a:spAutoFit/>
          </a:bodyPr>
          <a:lstStyle/>
          <a:p>
            <a:pPr marL="312044" indent="-312044" algn="ctr" defTabSz="832118">
              <a:lnSpc>
                <a:spcPct val="150000"/>
              </a:lnSpc>
              <a:spcBef>
                <a:spcPts val="500"/>
              </a:spcBef>
              <a:defRPr sz="2100" b="1"/>
            </a:pPr>
            <a:r>
              <a:rPr lang="en-US" dirty="0"/>
              <a:t>Classical Approach: </a:t>
            </a:r>
            <a:r>
              <a:rPr lang="en-GB" b="1" i="0" dirty="0">
                <a:effectLst/>
                <a:latin typeface="Roboto" panose="02000000000000000000" pitchFamily="2" charset="0"/>
              </a:rPr>
              <a:t>14 Principles of Management by Henri Fayol</a:t>
            </a:r>
            <a:endParaRPr lang="en-US" dirty="0"/>
          </a:p>
        </p:txBody>
      </p:sp>
      <p:pic>
        <p:nvPicPr>
          <p:cNvPr id="4" name="Online Media 3" title="14 Principles of Management by Henri Fayol">
            <a:hlinkClick r:id="" action="ppaction://media"/>
            <a:extLst>
              <a:ext uri="{FF2B5EF4-FFF2-40B4-BE49-F238E27FC236}">
                <a16:creationId xmlns:a16="http://schemas.microsoft.com/office/drawing/2014/main" id="{C6FF2057-59CC-44BD-BCD2-FD7ED87C061B}"/>
              </a:ext>
            </a:extLst>
          </p:cNvPr>
          <p:cNvPicPr>
            <a:picLocks noRot="1" noChangeAspect="1"/>
          </p:cNvPicPr>
          <p:nvPr>
            <a:videoFile r:link="rId1"/>
          </p:nvPr>
        </p:nvPicPr>
        <p:blipFill>
          <a:blip r:embed="rId3"/>
          <a:stretch>
            <a:fillRect/>
          </a:stretch>
        </p:blipFill>
        <p:spPr>
          <a:xfrm>
            <a:off x="1851515" y="697456"/>
            <a:ext cx="8757218" cy="4947828"/>
          </a:xfrm>
          <a:prstGeom prst="rect">
            <a:avLst/>
          </a:prstGeom>
        </p:spPr>
      </p:pic>
    </p:spTree>
    <p:extLst>
      <p:ext uri="{BB962C8B-B14F-4D97-AF65-F5344CB8AC3E}">
        <p14:creationId xmlns:p14="http://schemas.microsoft.com/office/powerpoint/2010/main" val="354756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0" name="Picture 2" descr="Picture 2"/>
          <p:cNvPicPr>
            <a:picLocks noChangeAspect="1"/>
          </p:cNvPicPr>
          <p:nvPr/>
        </p:nvPicPr>
        <p:blipFill>
          <a:blip r:embed="rId2"/>
          <a:stretch>
            <a:fillRect/>
          </a:stretch>
        </p:blipFill>
        <p:spPr>
          <a:xfrm>
            <a:off x="395932" y="772247"/>
            <a:ext cx="8280401" cy="4681541"/>
          </a:xfrm>
          <a:prstGeom prst="rect">
            <a:avLst/>
          </a:prstGeom>
          <a:ln w="12700">
            <a:miter lim="400000"/>
          </a:ln>
        </p:spPr>
      </p:pic>
      <p:sp>
        <p:nvSpPr>
          <p:cNvPr id="191" name="TextBox 3"/>
          <p:cNvSpPr txBox="1"/>
          <p:nvPr/>
        </p:nvSpPr>
        <p:spPr>
          <a:xfrm>
            <a:off x="8811491" y="1049338"/>
            <a:ext cx="2984577" cy="39395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defRPr sz="1400" i="1">
                <a:latin typeface="+mj-lt"/>
                <a:ea typeface="+mj-ea"/>
                <a:cs typeface="+mj-cs"/>
                <a:sym typeface="Arial"/>
              </a:defRPr>
            </a:pPr>
            <a:r>
              <a:rPr sz="1400" dirty="0"/>
              <a:t>Uniform or style of dress;</a:t>
            </a:r>
            <a:endParaRPr sz="3200" dirty="0"/>
          </a:p>
          <a:p>
            <a:pPr>
              <a:defRPr sz="1400" i="1">
                <a:latin typeface="+mj-lt"/>
                <a:ea typeface="+mj-ea"/>
                <a:cs typeface="+mj-cs"/>
                <a:sym typeface="Arial"/>
              </a:defRPr>
            </a:pPr>
            <a:r>
              <a:rPr sz="1400" dirty="0"/>
              <a:t>Products or Services;</a:t>
            </a:r>
            <a:endParaRPr sz="3200" dirty="0"/>
          </a:p>
          <a:p>
            <a:pPr>
              <a:defRPr sz="1400" i="1">
                <a:latin typeface="+mj-lt"/>
                <a:ea typeface="+mj-ea"/>
                <a:cs typeface="+mj-cs"/>
                <a:sym typeface="Arial"/>
              </a:defRPr>
            </a:pPr>
            <a:r>
              <a:rPr sz="1400" dirty="0"/>
              <a:t>Buildings, offices;</a:t>
            </a:r>
            <a:endParaRPr sz="3200" dirty="0"/>
          </a:p>
          <a:p>
            <a:pPr>
              <a:defRPr sz="1400" i="1">
                <a:latin typeface="+mj-lt"/>
                <a:ea typeface="+mj-ea"/>
                <a:cs typeface="+mj-cs"/>
                <a:sym typeface="Arial"/>
              </a:defRPr>
            </a:pPr>
            <a:r>
              <a:rPr sz="1400" dirty="0"/>
              <a:t>Hierarchy &amp; Org structure;</a:t>
            </a:r>
            <a:endParaRPr sz="3200" dirty="0"/>
          </a:p>
          <a:p>
            <a:pPr>
              <a:defRPr sz="1400" i="1">
                <a:latin typeface="+mj-lt"/>
                <a:ea typeface="+mj-ea"/>
                <a:cs typeface="+mj-cs"/>
                <a:sym typeface="Arial"/>
              </a:defRPr>
            </a:pPr>
            <a:r>
              <a:rPr sz="1400" dirty="0"/>
              <a:t>Rituals &amp; ceremonies</a:t>
            </a:r>
            <a:endParaRPr sz="3200" dirty="0"/>
          </a:p>
          <a:p>
            <a:pPr>
              <a:defRPr sz="1400" i="1">
                <a:latin typeface="+mj-lt"/>
                <a:ea typeface="+mj-ea"/>
                <a:cs typeface="+mj-cs"/>
                <a:sym typeface="Arial"/>
              </a:defRPr>
            </a:pPr>
            <a:r>
              <a:rPr sz="1400" dirty="0"/>
              <a:t> </a:t>
            </a:r>
            <a:endParaRPr lang="en-GB" sz="1400" dirty="0"/>
          </a:p>
          <a:p>
            <a:pPr>
              <a:defRPr sz="1400" i="1">
                <a:latin typeface="+mj-lt"/>
                <a:ea typeface="+mj-ea"/>
                <a:cs typeface="+mj-cs"/>
                <a:sym typeface="Arial"/>
              </a:defRPr>
            </a:pPr>
            <a:endParaRPr lang="en-GB" sz="1400" dirty="0"/>
          </a:p>
          <a:p>
            <a:pPr>
              <a:defRPr sz="1400" i="1">
                <a:latin typeface="+mj-lt"/>
                <a:ea typeface="+mj-ea"/>
                <a:cs typeface="+mj-cs"/>
                <a:sym typeface="Arial"/>
              </a:defRPr>
            </a:pPr>
            <a:endParaRPr sz="3200" dirty="0"/>
          </a:p>
          <a:p>
            <a:pPr>
              <a:defRPr sz="1400" i="1">
                <a:latin typeface="+mj-lt"/>
                <a:ea typeface="+mj-ea"/>
                <a:cs typeface="+mj-cs"/>
                <a:sym typeface="Arial"/>
              </a:defRPr>
            </a:pPr>
            <a:r>
              <a:rPr sz="1400" dirty="0"/>
              <a:t>Vision, Mission, Beliefs, Values.</a:t>
            </a:r>
            <a:endParaRPr sz="3200" dirty="0"/>
          </a:p>
          <a:p>
            <a:pPr>
              <a:defRPr sz="1400" i="1">
                <a:latin typeface="+mj-lt"/>
                <a:ea typeface="+mj-ea"/>
                <a:cs typeface="+mj-cs"/>
                <a:sym typeface="Arial"/>
              </a:defRPr>
            </a:pPr>
            <a:endParaRPr sz="3200" dirty="0"/>
          </a:p>
          <a:p>
            <a:pPr>
              <a:defRPr sz="1400" i="1">
                <a:latin typeface="+mj-lt"/>
                <a:ea typeface="+mj-ea"/>
                <a:cs typeface="+mj-cs"/>
                <a:sym typeface="Arial"/>
              </a:defRPr>
            </a:pPr>
            <a:endParaRPr sz="3200" dirty="0"/>
          </a:p>
          <a:p>
            <a:pPr>
              <a:defRPr sz="1400" i="1">
                <a:latin typeface="+mj-lt"/>
                <a:ea typeface="+mj-ea"/>
                <a:cs typeface="+mj-cs"/>
                <a:sym typeface="Arial"/>
              </a:defRPr>
            </a:pPr>
            <a:r>
              <a:rPr sz="1400" dirty="0"/>
              <a:t>Power and politics</a:t>
            </a:r>
            <a:endParaRPr sz="3200" dirty="0"/>
          </a:p>
          <a:p>
            <a:pPr>
              <a:defRPr sz="1400" i="1">
                <a:latin typeface="+mj-lt"/>
                <a:ea typeface="+mj-ea"/>
                <a:cs typeface="+mj-cs"/>
                <a:sym typeface="Arial"/>
              </a:defRPr>
            </a:pPr>
            <a:r>
              <a:rPr sz="1400" dirty="0"/>
              <a:t>Leadership style</a:t>
            </a:r>
            <a:endParaRPr sz="3200" dirty="0"/>
          </a:p>
          <a:p>
            <a:pPr>
              <a:defRPr sz="1400" i="1">
                <a:latin typeface="+mj-lt"/>
                <a:ea typeface="+mj-ea"/>
                <a:cs typeface="+mj-cs"/>
                <a:sym typeface="Arial"/>
              </a:defRPr>
            </a:pPr>
            <a:r>
              <a:rPr sz="1400" dirty="0"/>
              <a:t>Unwritten rules</a:t>
            </a:r>
          </a:p>
        </p:txBody>
      </p:sp>
      <p:sp>
        <p:nvSpPr>
          <p:cNvPr id="192" name="Rectangle 1"/>
          <p:cNvSpPr txBox="1"/>
          <p:nvPr/>
        </p:nvSpPr>
        <p:spPr>
          <a:xfrm>
            <a:off x="460848" y="107949"/>
            <a:ext cx="3869377" cy="4154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defRPr b="1">
                <a:latin typeface="Calibri"/>
                <a:ea typeface="Calibri"/>
                <a:cs typeface="Calibri"/>
                <a:sym typeface="Calibri"/>
              </a:defRPr>
            </a:pPr>
            <a:r>
              <a:rPr lang="en-GB" sz="2100" dirty="0"/>
              <a:t>Iceberg Metaphor </a:t>
            </a:r>
            <a:r>
              <a:rPr sz="2100" i="1" dirty="0"/>
              <a:t>(Schein,  1992)</a:t>
            </a:r>
          </a:p>
        </p:txBody>
      </p:sp>
    </p:spTree>
    <p:extLst>
      <p:ext uri="{BB962C8B-B14F-4D97-AF65-F5344CB8AC3E}">
        <p14:creationId xmlns:p14="http://schemas.microsoft.com/office/powerpoint/2010/main" val="36374404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Leadership and Management | Part 4 of 4:The Iceberg of Organizational Culture">
            <a:hlinkClick r:id="" action="ppaction://media"/>
            <a:extLst>
              <a:ext uri="{FF2B5EF4-FFF2-40B4-BE49-F238E27FC236}">
                <a16:creationId xmlns:a16="http://schemas.microsoft.com/office/drawing/2014/main" id="{F102B5B3-55A6-4E4B-AF36-C3AD6AC0B8B6}"/>
              </a:ext>
            </a:extLst>
          </p:cNvPr>
          <p:cNvPicPr>
            <a:picLocks noRot="1" noChangeAspect="1"/>
          </p:cNvPicPr>
          <p:nvPr>
            <a:videoFile r:link="rId1"/>
          </p:nvPr>
        </p:nvPicPr>
        <p:blipFill>
          <a:blip r:embed="rId3"/>
          <a:stretch>
            <a:fillRect/>
          </a:stretch>
        </p:blipFill>
        <p:spPr>
          <a:xfrm>
            <a:off x="1056024" y="81973"/>
            <a:ext cx="9879830" cy="5557405"/>
          </a:xfrm>
          <a:prstGeom prst="rect">
            <a:avLst/>
          </a:prstGeom>
        </p:spPr>
      </p:pic>
    </p:spTree>
    <p:extLst>
      <p:ext uri="{BB962C8B-B14F-4D97-AF65-F5344CB8AC3E}">
        <p14:creationId xmlns:p14="http://schemas.microsoft.com/office/powerpoint/2010/main" val="20178481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Title 1"/>
          <p:cNvSpPr txBox="1">
            <a:spLocks noGrp="1"/>
          </p:cNvSpPr>
          <p:nvPr>
            <p:ph type="title"/>
          </p:nvPr>
        </p:nvSpPr>
        <p:spPr>
          <a:xfrm>
            <a:off x="609600" y="173038"/>
            <a:ext cx="10972800" cy="1143000"/>
          </a:xfrm>
          <a:prstGeom prst="rect">
            <a:avLst/>
          </a:prstGeom>
        </p:spPr>
        <p:txBody>
          <a:bodyPr/>
          <a:lstStyle/>
          <a:p>
            <a:pPr defTabSz="740676">
              <a:defRPr sz="2500" b="1"/>
            </a:pPr>
            <a:r>
              <a:rPr dirty="0"/>
              <a:t>2. Key Concepts – International Context</a:t>
            </a:r>
            <a:br>
              <a:rPr dirty="0"/>
            </a:br>
            <a:br>
              <a:rPr dirty="0"/>
            </a:br>
            <a:r>
              <a:rPr sz="1900" dirty="0"/>
              <a:t>What is Culture?</a:t>
            </a:r>
          </a:p>
        </p:txBody>
      </p:sp>
      <p:sp>
        <p:nvSpPr>
          <p:cNvPr id="195" name="Content Placeholder 2"/>
          <p:cNvSpPr txBox="1">
            <a:spLocks noGrp="1"/>
          </p:cNvSpPr>
          <p:nvPr>
            <p:ph idx="1"/>
          </p:nvPr>
        </p:nvSpPr>
        <p:spPr>
          <a:xfrm>
            <a:off x="286327" y="1316037"/>
            <a:ext cx="11619345" cy="4207307"/>
          </a:xfrm>
          <a:prstGeom prst="rect">
            <a:avLst/>
          </a:prstGeom>
        </p:spPr>
        <p:txBody>
          <a:bodyPr/>
          <a:lstStyle/>
          <a:p>
            <a:pPr marL="0" indent="0" algn="just" defTabSz="896128">
              <a:spcBef>
                <a:spcPts val="300"/>
              </a:spcBef>
              <a:buNone/>
              <a:defRPr sz="1500" b="1"/>
            </a:pPr>
            <a:r>
              <a:rPr dirty="0"/>
              <a:t>Iceberg Metaphor </a:t>
            </a:r>
            <a:r>
              <a:rPr i="1" dirty="0"/>
              <a:t>(continued)</a:t>
            </a:r>
            <a:endParaRPr lang="en-GB" i="1" dirty="0"/>
          </a:p>
          <a:p>
            <a:pPr marL="0" indent="0" algn="just" defTabSz="896128">
              <a:spcBef>
                <a:spcPts val="300"/>
              </a:spcBef>
              <a:buNone/>
              <a:defRPr sz="1500" b="1"/>
            </a:pPr>
            <a:endParaRPr i="1" dirty="0"/>
          </a:p>
          <a:p>
            <a:pPr marL="336046" indent="-336046" algn="just" defTabSz="896128">
              <a:spcBef>
                <a:spcPts val="300"/>
              </a:spcBef>
              <a:defRPr sz="1500" b="1"/>
            </a:pPr>
            <a:r>
              <a:rPr dirty="0"/>
              <a:t>Artefacts</a:t>
            </a:r>
            <a:r>
              <a:rPr b="0" dirty="0"/>
              <a:t> are the tangible aspects of culture shared by members of an </a:t>
            </a:r>
            <a:r>
              <a:rPr b="0" dirty="0" err="1"/>
              <a:t>organisation</a:t>
            </a:r>
            <a:r>
              <a:rPr b="0" dirty="0"/>
              <a:t>. </a:t>
            </a:r>
            <a:r>
              <a:rPr b="0" i="1" dirty="0"/>
              <a:t>(Denison, 1990). </a:t>
            </a:r>
            <a:r>
              <a:rPr b="0" dirty="0"/>
              <a:t>  Artefacts comprise the physical components of the </a:t>
            </a:r>
            <a:r>
              <a:rPr b="0" dirty="0" err="1"/>
              <a:t>organisation</a:t>
            </a:r>
            <a:r>
              <a:rPr b="0" dirty="0"/>
              <a:t> that relay cultural meaning. Verbal, </a:t>
            </a:r>
            <a:r>
              <a:rPr b="0" dirty="0" err="1"/>
              <a:t>behavioural</a:t>
            </a:r>
            <a:r>
              <a:rPr b="0" dirty="0"/>
              <a:t> and physical artefacts are the surface manifestations of </a:t>
            </a:r>
            <a:r>
              <a:rPr b="0" dirty="0" err="1"/>
              <a:t>organisational</a:t>
            </a:r>
            <a:r>
              <a:rPr b="0" dirty="0"/>
              <a:t> culture.</a:t>
            </a:r>
            <a:r>
              <a:rPr b="0" u="sng" dirty="0">
                <a:solidFill>
                  <a:srgbClr val="0000FF"/>
                </a:solidFill>
                <a:uFill>
                  <a:solidFill>
                    <a:srgbClr val="0000FF"/>
                  </a:solidFill>
                </a:uFill>
                <a:hlinkClick r:id="rId2"/>
              </a:rPr>
              <a:t> </a:t>
            </a:r>
            <a:r>
              <a:rPr b="0" dirty="0"/>
              <a:t>  Verbal artefacts are  language, rituals, myths, stories, and sagas, represented in rituals and ceremonies, which reveal the history of an </a:t>
            </a:r>
            <a:r>
              <a:rPr b="0" dirty="0" err="1"/>
              <a:t>organisation</a:t>
            </a:r>
            <a:r>
              <a:rPr b="0" dirty="0"/>
              <a:t> and influence how people understand what their </a:t>
            </a:r>
            <a:r>
              <a:rPr b="0" dirty="0" err="1"/>
              <a:t>organisation</a:t>
            </a:r>
            <a:r>
              <a:rPr b="0" dirty="0"/>
              <a:t> values and believes. Technology and art exhibited by members or an organisation are examples of physical artefacts.</a:t>
            </a:r>
            <a:endParaRPr lang="en-GB" b="0" dirty="0"/>
          </a:p>
          <a:p>
            <a:pPr marL="336046" indent="-336046" algn="just" defTabSz="896128">
              <a:spcBef>
                <a:spcPts val="300"/>
              </a:spcBef>
              <a:defRPr sz="1500" b="1"/>
            </a:pPr>
            <a:endParaRPr b="0" dirty="0"/>
          </a:p>
          <a:p>
            <a:pPr marL="336046" indent="-336046" algn="just" defTabSz="896128">
              <a:spcBef>
                <a:spcPts val="300"/>
              </a:spcBef>
              <a:defRPr sz="1500" b="1"/>
            </a:pPr>
            <a:r>
              <a:rPr dirty="0"/>
              <a:t>Values </a:t>
            </a:r>
            <a:r>
              <a:rPr b="0" dirty="0"/>
              <a:t>deal with the professed culture of an </a:t>
            </a:r>
            <a:r>
              <a:rPr b="0" dirty="0" err="1"/>
              <a:t>organisation's</a:t>
            </a:r>
            <a:r>
              <a:rPr b="0" dirty="0"/>
              <a:t> members - the shared values are individuals’ preferences regarding certain aspects of the </a:t>
            </a:r>
            <a:r>
              <a:rPr b="0" dirty="0" err="1"/>
              <a:t>organisation’s</a:t>
            </a:r>
            <a:r>
              <a:rPr b="0" dirty="0"/>
              <a:t> culture (e.g. loyalty, customer service). Basic beliefs and assumptions include individuals' impressions about the trustworthiness and supportiveness of an organisation, and are often deeply ingrained within the </a:t>
            </a:r>
            <a:r>
              <a:rPr b="0" dirty="0" err="1"/>
              <a:t>organisation’s</a:t>
            </a:r>
            <a:r>
              <a:rPr b="0" dirty="0"/>
              <a:t> culture.</a:t>
            </a:r>
            <a:endParaRPr lang="en-GB" b="0" dirty="0"/>
          </a:p>
          <a:p>
            <a:pPr marL="336046" indent="-336046" algn="just" defTabSz="896128">
              <a:spcBef>
                <a:spcPts val="300"/>
              </a:spcBef>
              <a:defRPr sz="1500" b="1"/>
            </a:pPr>
            <a:endParaRPr b="0" dirty="0"/>
          </a:p>
          <a:p>
            <a:pPr marL="336046" indent="-336046" algn="just" defTabSz="896128">
              <a:spcBef>
                <a:spcPts val="300"/>
              </a:spcBef>
              <a:defRPr sz="1500" b="1"/>
            </a:pPr>
            <a:r>
              <a:rPr dirty="0"/>
              <a:t>Basic (or Tacit) Assumptions </a:t>
            </a:r>
            <a:r>
              <a:rPr b="0" dirty="0"/>
              <a:t>are the elements of culture that are unseen and not cognitively identified in everyday interactions between </a:t>
            </a:r>
            <a:r>
              <a:rPr b="0" dirty="0" err="1"/>
              <a:t>organisational</a:t>
            </a:r>
            <a:r>
              <a:rPr b="0" dirty="0"/>
              <a:t> members. Many of these ‘unspoken rules’ exist without the conscious knowledge of the membership. Those with sufficient experience to understand this deepest level of </a:t>
            </a:r>
            <a:r>
              <a:rPr b="0" dirty="0" err="1"/>
              <a:t>organisational</a:t>
            </a:r>
            <a:r>
              <a:rPr b="0" dirty="0"/>
              <a:t> culture usually become </a:t>
            </a:r>
            <a:r>
              <a:rPr b="0" dirty="0" err="1"/>
              <a:t>acclimatised</a:t>
            </a:r>
            <a:r>
              <a:rPr b="0" dirty="0"/>
              <a:t> to its attributes over time, thus reinforcing the invisibility of their existence.</a:t>
            </a:r>
          </a:p>
        </p:txBody>
      </p:sp>
    </p:spTree>
    <p:extLst>
      <p:ext uri="{BB962C8B-B14F-4D97-AF65-F5344CB8AC3E}">
        <p14:creationId xmlns:p14="http://schemas.microsoft.com/office/powerpoint/2010/main" val="29251980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ultural difference in business | Valerie Hoeks | TEDxHaarlem">
            <a:hlinkClick r:id="" action="ppaction://media"/>
            <a:extLst>
              <a:ext uri="{FF2B5EF4-FFF2-40B4-BE49-F238E27FC236}">
                <a16:creationId xmlns:a16="http://schemas.microsoft.com/office/drawing/2014/main" id="{CA85101C-58A7-4F2C-8001-042BB12FC50C}"/>
              </a:ext>
            </a:extLst>
          </p:cNvPr>
          <p:cNvPicPr>
            <a:picLocks noRot="1" noChangeAspect="1"/>
          </p:cNvPicPr>
          <p:nvPr>
            <a:videoFile r:link="rId1"/>
          </p:nvPr>
        </p:nvPicPr>
        <p:blipFill>
          <a:blip r:embed="rId3"/>
          <a:stretch>
            <a:fillRect/>
          </a:stretch>
        </p:blipFill>
        <p:spPr>
          <a:xfrm>
            <a:off x="1131966" y="101599"/>
            <a:ext cx="9794651" cy="5509491"/>
          </a:xfrm>
          <a:prstGeom prst="rect">
            <a:avLst/>
          </a:prstGeom>
        </p:spPr>
      </p:pic>
    </p:spTree>
    <p:extLst>
      <p:ext uri="{BB962C8B-B14F-4D97-AF65-F5344CB8AC3E}">
        <p14:creationId xmlns:p14="http://schemas.microsoft.com/office/powerpoint/2010/main" val="8771826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 name="Title 1"/>
          <p:cNvSpPr txBox="1">
            <a:spLocks noGrp="1"/>
          </p:cNvSpPr>
          <p:nvPr>
            <p:ph type="title"/>
          </p:nvPr>
        </p:nvSpPr>
        <p:spPr>
          <a:prstGeom prst="rect">
            <a:avLst/>
          </a:prstGeom>
        </p:spPr>
        <p:txBody>
          <a:bodyPr/>
          <a:lstStyle>
            <a:lvl1pPr>
              <a:defRPr sz="3200"/>
            </a:lvl1pPr>
          </a:lstStyle>
          <a:p>
            <a:r>
              <a:rPr dirty="0"/>
              <a:t>References</a:t>
            </a:r>
          </a:p>
        </p:txBody>
      </p:sp>
      <p:sp>
        <p:nvSpPr>
          <p:cNvPr id="264" name="Content Placeholder 2"/>
          <p:cNvSpPr txBox="1">
            <a:spLocks noGrp="1"/>
          </p:cNvSpPr>
          <p:nvPr>
            <p:ph idx="1"/>
          </p:nvPr>
        </p:nvSpPr>
        <p:spPr>
          <a:prstGeom prst="rect">
            <a:avLst/>
          </a:prstGeom>
        </p:spPr>
        <p:txBody>
          <a:bodyPr/>
          <a:lstStyle/>
          <a:p>
            <a:pPr marL="339477" indent="-339477" defTabSz="905272">
              <a:spcBef>
                <a:spcPts val="300"/>
              </a:spcBef>
              <a:defRPr sz="1800"/>
            </a:pPr>
            <a:r>
              <a:rPr dirty="0"/>
              <a:t>Hall, E.T. (1976) </a:t>
            </a:r>
            <a:r>
              <a:rPr i="1" dirty="0"/>
              <a:t>Beyond Culture. </a:t>
            </a:r>
            <a:r>
              <a:rPr dirty="0"/>
              <a:t>Anchor/Doubleday, NY</a:t>
            </a:r>
          </a:p>
          <a:p>
            <a:pPr marL="339477" indent="-339477" defTabSz="905272">
              <a:spcBef>
                <a:spcPts val="300"/>
              </a:spcBef>
              <a:defRPr sz="1800"/>
            </a:pPr>
            <a:r>
              <a:rPr dirty="0"/>
              <a:t>Hofstede, G. (1998) ‘Identifying Organizational Sub-cultures : An empirical approach. </a:t>
            </a:r>
            <a:r>
              <a:rPr i="1" dirty="0"/>
              <a:t>Journal of Management Studies. </a:t>
            </a:r>
            <a:r>
              <a:rPr dirty="0"/>
              <a:t>35(1), 1-12.</a:t>
            </a:r>
          </a:p>
          <a:p>
            <a:pPr marL="339477" indent="-339477" defTabSz="905272">
              <a:spcBef>
                <a:spcPts val="300"/>
              </a:spcBef>
              <a:defRPr sz="1800"/>
            </a:pPr>
            <a:r>
              <a:rPr dirty="0"/>
              <a:t>Hofstede, G. (2001) </a:t>
            </a:r>
            <a:r>
              <a:rPr i="1" dirty="0"/>
              <a:t>Culture’s Consequences (</a:t>
            </a:r>
            <a:r>
              <a:rPr dirty="0"/>
              <a:t>2</a:t>
            </a:r>
            <a:r>
              <a:rPr baseline="30539" dirty="0"/>
              <a:t>nd</a:t>
            </a:r>
            <a:r>
              <a:rPr dirty="0"/>
              <a:t> </a:t>
            </a:r>
            <a:r>
              <a:rPr dirty="0" err="1"/>
              <a:t>edn</a:t>
            </a:r>
            <a:r>
              <a:rPr dirty="0"/>
              <a:t>). Thousand Oaks, </a:t>
            </a:r>
            <a:r>
              <a:rPr dirty="0" err="1"/>
              <a:t>CA:Sage</a:t>
            </a:r>
            <a:endParaRPr dirty="0"/>
          </a:p>
          <a:p>
            <a:pPr marL="339477" indent="-339477" defTabSz="905272">
              <a:spcBef>
                <a:spcPts val="300"/>
              </a:spcBef>
              <a:defRPr sz="1800"/>
            </a:pPr>
            <a:r>
              <a:rPr dirty="0" err="1"/>
              <a:t>Hollinshead</a:t>
            </a:r>
            <a:r>
              <a:rPr dirty="0"/>
              <a:t> G. (2011) International and Comparative HRM. McGraw-Hill</a:t>
            </a:r>
          </a:p>
          <a:p>
            <a:pPr marL="339477" indent="-339477" defTabSz="905272">
              <a:spcBef>
                <a:spcPts val="300"/>
              </a:spcBef>
              <a:defRPr sz="1800"/>
            </a:pPr>
            <a:r>
              <a:rPr dirty="0"/>
              <a:t>Mullins, Laurie J. (2010) </a:t>
            </a:r>
            <a:r>
              <a:rPr i="1" dirty="0"/>
              <a:t>Management &amp; </a:t>
            </a:r>
            <a:r>
              <a:rPr i="1" dirty="0" err="1"/>
              <a:t>Organisational</a:t>
            </a:r>
            <a:r>
              <a:rPr i="1" dirty="0"/>
              <a:t> </a:t>
            </a:r>
            <a:r>
              <a:rPr i="1" dirty="0" err="1"/>
              <a:t>Behaviour</a:t>
            </a:r>
            <a:r>
              <a:rPr i="1" dirty="0"/>
              <a:t> </a:t>
            </a:r>
            <a:r>
              <a:rPr dirty="0"/>
              <a:t>(Ninth Edition). FT Prentice Hall</a:t>
            </a:r>
          </a:p>
          <a:p>
            <a:pPr marL="326903" indent="-282897" defTabSz="905272">
              <a:spcBef>
                <a:spcPts val="300"/>
              </a:spcBef>
              <a:defRPr sz="1800"/>
            </a:pPr>
            <a:r>
              <a:rPr dirty="0"/>
              <a:t>Schein, Edgar (1992) </a:t>
            </a:r>
            <a:r>
              <a:rPr i="1" dirty="0"/>
              <a:t>Organizational Culture and Leadership: A Dynamic View</a:t>
            </a:r>
            <a:r>
              <a:rPr dirty="0"/>
              <a:t>. San Francisco, CA: Jossey-Bass. </a:t>
            </a:r>
          </a:p>
          <a:p>
            <a:pPr marL="326903" indent="-282897" defTabSz="905272">
              <a:spcBef>
                <a:spcPts val="300"/>
              </a:spcBef>
              <a:defRPr sz="1800"/>
            </a:pPr>
            <a:r>
              <a:rPr dirty="0"/>
              <a:t>Trompenaars, F (1993) </a:t>
            </a:r>
            <a:r>
              <a:rPr i="1" dirty="0"/>
              <a:t>Riding the Waves of Culture: Understanding Diversity in Global Business. </a:t>
            </a:r>
            <a:r>
              <a:rPr dirty="0"/>
              <a:t>Economic Books, London.</a:t>
            </a:r>
          </a:p>
        </p:txBody>
      </p:sp>
    </p:spTree>
    <p:extLst>
      <p:ext uri="{BB962C8B-B14F-4D97-AF65-F5344CB8AC3E}">
        <p14:creationId xmlns:p14="http://schemas.microsoft.com/office/powerpoint/2010/main" val="32829785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405</TotalTime>
  <Words>3431</Words>
  <Application>Microsoft Office PowerPoint</Application>
  <PresentationFormat>Widescreen</PresentationFormat>
  <Paragraphs>327</Paragraphs>
  <Slides>48</Slides>
  <Notes>12</Notes>
  <HiddenSlides>0</HiddenSlides>
  <MMClips>9</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Arial</vt:lpstr>
      <vt:lpstr>Calibri</vt:lpstr>
      <vt:lpstr>din-2014</vt:lpstr>
      <vt:lpstr>Myriad Pro</vt:lpstr>
      <vt:lpstr>Quicksand</vt:lpstr>
      <vt:lpstr>Roboto</vt:lpstr>
      <vt:lpstr>Rockwell Condensed</vt:lpstr>
      <vt:lpstr>YouTube Sans</vt:lpstr>
      <vt:lpstr>20140311PresentationUWTSDTemplate</vt:lpstr>
      <vt:lpstr>Leadership and Management Theory and Practice ( LCBB 6003 )</vt:lpstr>
      <vt:lpstr>PowerPoint Presentation</vt:lpstr>
      <vt:lpstr>2. Key Concepts – International Context  What is Culture?</vt:lpstr>
      <vt:lpstr>What is Culture?</vt:lpstr>
      <vt:lpstr>Central questions on this session: </vt:lpstr>
      <vt:lpstr>PowerPoint Presentation</vt:lpstr>
      <vt:lpstr>PowerPoint Presentation</vt:lpstr>
      <vt:lpstr>PowerPoint Presentation</vt:lpstr>
      <vt:lpstr>PowerPoint Presentation</vt:lpstr>
      <vt:lpstr>McKinsey’s 7’s frame work</vt:lpstr>
      <vt:lpstr>PowerPoint Presentation</vt:lpstr>
      <vt:lpstr>McKinsey’s 7’s framework</vt:lpstr>
      <vt:lpstr>Strategy</vt:lpstr>
      <vt:lpstr>Structure</vt:lpstr>
      <vt:lpstr>Systems</vt:lpstr>
      <vt:lpstr>Skills</vt:lpstr>
      <vt:lpstr>Staff</vt:lpstr>
      <vt:lpstr>Style</vt:lpstr>
      <vt:lpstr>Shared values</vt:lpstr>
      <vt:lpstr>The International Dimension</vt:lpstr>
      <vt:lpstr> Importance of National Culture</vt:lpstr>
      <vt:lpstr>PowerPoint Presentation</vt:lpstr>
      <vt:lpstr>Hofstede's Model of National Cultures</vt:lpstr>
      <vt:lpstr>Hofstede's Model of National Cultures</vt:lpstr>
      <vt:lpstr>Hofstede's Model of National Cultures</vt:lpstr>
      <vt:lpstr>PowerPoint Presentation</vt:lpstr>
      <vt:lpstr>PowerPoint Presentation</vt:lpstr>
      <vt:lpstr>PowerPoint Presentation</vt:lpstr>
      <vt:lpstr>PowerPoint Presentation</vt:lpstr>
      <vt:lpstr>The International Dimension</vt:lpstr>
      <vt:lpstr> Importance of National Culture</vt:lpstr>
      <vt:lpstr>PowerPoint Presentation</vt:lpstr>
      <vt:lpstr>PowerPoint Presentation</vt:lpstr>
      <vt:lpstr>HRM in International Organisations</vt:lpstr>
      <vt:lpstr>Management of International Organisations</vt:lpstr>
      <vt:lpstr>Key Concepts</vt:lpstr>
      <vt:lpstr>  Key Concepts</vt:lpstr>
      <vt:lpstr>PowerPoint Presentation</vt:lpstr>
      <vt:lpstr>Definitions</vt:lpstr>
      <vt:lpstr>PowerPoint Presentation</vt:lpstr>
      <vt:lpstr>PowerPoint Presentation</vt:lpstr>
      <vt:lpstr>1. Key Concepts – Leadership &amp; Management</vt:lpstr>
      <vt:lpstr>PowerPoint Presentation</vt:lpstr>
      <vt:lpstr>PowerPoint Presentation</vt:lpstr>
      <vt:lpstr>PowerPoint Presentation</vt:lpstr>
      <vt:lpstr>2. Key Concepts – International Context  What is Culture?</vt:lpstr>
      <vt:lpstr>PowerPoint Presentation</vt:lpstr>
      <vt:lpstr>References</vt:lpstr>
    </vt:vector>
  </TitlesOfParts>
  <Company>University of Leicester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Pepple, Dennis G. (Dr.)</dc:creator>
  <cp:lastModifiedBy>Seyed Nasirpourosgoei</cp:lastModifiedBy>
  <cp:revision>25</cp:revision>
  <dcterms:created xsi:type="dcterms:W3CDTF">2022-05-18T14:51:55Z</dcterms:created>
  <dcterms:modified xsi:type="dcterms:W3CDTF">2024-10-26T15:49:29Z</dcterms:modified>
</cp:coreProperties>
</file>