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66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embeddedFontLst>
    <p:embeddedFont>
      <p:font typeface="Century Gothic" panose="020B0502020202020204" pitchFamily="34" charset="0"/>
      <p:regular r:id="rId16"/>
      <p:bold r:id="rId17"/>
      <p:italic r:id="rId18"/>
      <p:boldItalic r:id="rId19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776E1CD6-DAA9-472B-B922-54E75262A75B}">
  <a:tblStyle styleId="{776E1CD6-DAA9-472B-B922-54E75262A75B}" styleName="Table_0">
    <a:wholeTbl>
      <a:tcTxStyle b="off" i="off">
        <a:font>
          <a:latin typeface="Century Gothic"/>
          <a:ea typeface="Century Gothic"/>
          <a:cs typeface="Century Gothic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insideV>
        </a:tcBdr>
        <a:fill>
          <a:solidFill>
            <a:srgbClr val="F1F9E7"/>
          </a:solidFill>
        </a:fill>
      </a:tcStyle>
    </a:wholeTbl>
    <a:band1H>
      <a:tcTxStyle/>
      <a:tcStyle>
        <a:tcBdr/>
        <a:fill>
          <a:solidFill>
            <a:srgbClr val="E1F3CB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E1F3CB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entury Gothic"/>
          <a:ea typeface="Century Gothic"/>
          <a:cs typeface="Century Gothic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med" len="med"/>
              <a:tailEnd type="none" w="med" len="med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96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</p:sp>
      <p:sp>
        <p:nvSpPr>
          <p:cNvPr id="4" name="Shape 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/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387116145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Shape 12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6" name="Shape 126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0894715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Shape 13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2" name="Shape 132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502689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Shape 13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7" name="Shape 13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87981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Shape 14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Shape 14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696019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Shape 14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2771655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Shape 15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5" name="Shape 15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108682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1" name="Shape 16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63257698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Shape 1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7" name="Shape 16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23371540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Shape 17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3" name="Shape 17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3347662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Shape 17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9" name="Shape 179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859409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Shape 18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Shape 185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9888555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Shape 190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1" name="Shape 191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0394171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Shape 19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7" name="Shape 197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525506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892007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938637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1390583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694353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0086113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661886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025720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144919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5172915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350226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094905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361283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7660457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286578165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25939612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61940677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25476960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900" b="1" i="0" u="none" strike="noStrike" cap="none" smtClean="0">
                <a:solidFill>
                  <a:srgbClr val="BFBFBF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‹#›</a:t>
            </a:fld>
            <a:endParaRPr lang="en-GB" sz="900" b="1" i="0" u="none" strike="noStrike" cap="none">
              <a:solidFill>
                <a:srgbClr val="BFBFBF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40293239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  <p:sldLayoutId id="2147483678" r:id="rId12"/>
    <p:sldLayoutId id="2147483679" r:id="rId13"/>
    <p:sldLayoutId id="2147483680" r:id="rId14"/>
    <p:sldLayoutId id="2147483681" r:id="rId15"/>
    <p:sldLayoutId id="2147483682" r:id="rId16"/>
    <p:sldLayoutId id="2147483683" r:id="rId17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Shape 128"/>
          <p:cNvSpPr txBox="1">
            <a:spLocks noGrp="1"/>
          </p:cNvSpPr>
          <p:nvPr>
            <p:ph type="ctrTitle"/>
          </p:nvPr>
        </p:nvSpPr>
        <p:spPr>
          <a:xfrm>
            <a:off x="1696362" y="706742"/>
            <a:ext cx="8676222" cy="320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4800"/>
              <a:buFont typeface="Century Gothic"/>
              <a:buNone/>
            </a:pPr>
            <a:r>
              <a:rPr lang="en-GB" sz="5400" b="1" i="0" u="none" strike="noStrike" cap="none" dirty="0" smtClean="0">
                <a:solidFill>
                  <a:schemeClr val="accent1"/>
                </a:solidFill>
                <a:latin typeface="+mn-lt"/>
                <a:ea typeface="Century Gothic"/>
                <a:cs typeface="Century Gothic"/>
                <a:sym typeface="Century Gothic"/>
              </a:rPr>
              <a:t>BA Dance Health and Wellbeing</a:t>
            </a:r>
            <a:br>
              <a:rPr lang="en-GB" sz="5400" b="1" i="0" u="none" strike="noStrike" cap="none" dirty="0" smtClean="0">
                <a:solidFill>
                  <a:schemeClr val="accent1"/>
                </a:solidFill>
                <a:latin typeface="+mn-lt"/>
                <a:ea typeface="Century Gothic"/>
                <a:cs typeface="Century Gothic"/>
                <a:sym typeface="Century Gothic"/>
              </a:rPr>
            </a:br>
            <a:endParaRPr sz="5400" b="1" i="0" u="none" strike="noStrike" cap="none" dirty="0">
              <a:solidFill>
                <a:schemeClr val="accent1"/>
              </a:solidFill>
              <a:latin typeface="+mn-lt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29" name="Shape 129"/>
          <p:cNvSpPr txBox="1">
            <a:spLocks noGrp="1"/>
          </p:cNvSpPr>
          <p:nvPr>
            <p:ph type="subTitle" idx="1"/>
          </p:nvPr>
        </p:nvSpPr>
        <p:spPr>
          <a:xfrm>
            <a:off x="1696362" y="3709434"/>
            <a:ext cx="8676300" cy="1905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2100"/>
              <a:buFont typeface="Arial"/>
              <a:buNone/>
            </a:pPr>
            <a:r>
              <a:rPr lang="en-GB" sz="3200" b="1" cap="small" dirty="0" smtClean="0">
                <a:solidFill>
                  <a:schemeClr val="lt1"/>
                </a:solidFill>
                <a:ea typeface="Century Gothic"/>
                <a:cs typeface="Century Gothic"/>
                <a:sym typeface="Century Gothic"/>
              </a:rPr>
              <a:t>Macronutrients - Minerals</a:t>
            </a:r>
            <a:endParaRPr sz="3200" b="1" i="0" u="none" strike="noStrike" cap="small" dirty="0">
              <a:solidFill>
                <a:schemeClr val="lt1"/>
              </a:solidFill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Shape 134"/>
          <p:cNvSpPr/>
          <p:nvPr/>
        </p:nvSpPr>
        <p:spPr>
          <a:xfrm>
            <a:off x="597725" y="1113313"/>
            <a:ext cx="10972800" cy="52629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Minerals are inorganic elements.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Minerals make up 4% of our body weight.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Minerals are made up of 21 metallic elements.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They are required in small amounts to keep us healthy.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Minerals can be placed in two categories called macro minerals and trace elements. Macro minerals are required in large amounts. Trace elements are required in smaller quantities. 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Shape 139"/>
          <p:cNvSpPr/>
          <p:nvPr/>
        </p:nvSpPr>
        <p:spPr>
          <a:xfrm>
            <a:off x="982579" y="457200"/>
            <a:ext cx="1036320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graphicFrame>
        <p:nvGraphicFramePr>
          <p:cNvPr id="140" name="Shape 140"/>
          <p:cNvGraphicFramePr/>
          <p:nvPr>
            <p:extLst>
              <p:ext uri="{D42A27DB-BD31-4B8C-83A1-F6EECF244321}">
                <p14:modId xmlns:p14="http://schemas.microsoft.com/office/powerpoint/2010/main" val="1062303257"/>
              </p:ext>
            </p:extLst>
          </p:nvPr>
        </p:nvGraphicFramePr>
        <p:xfrm>
          <a:off x="940479" y="1046440"/>
          <a:ext cx="10447400" cy="5375415"/>
        </p:xfrm>
        <a:graphic>
          <a:graphicData uri="http://schemas.openxmlformats.org/drawingml/2006/table">
            <a:tbl>
              <a:tblPr firstRow="1" bandRow="1">
                <a:noFill/>
                <a:tableStyleId>{776E1CD6-DAA9-472B-B922-54E75262A75B}</a:tableStyleId>
              </a:tblPr>
              <a:tblGrid>
                <a:gridCol w="5223700"/>
                <a:gridCol w="5223700"/>
              </a:tblGrid>
              <a:tr h="176190">
                <a:tc gridSpan="2"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Essential macro-minerals and trace element in the diet. 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</a:tr>
              <a:tr h="6400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Macro-minerals (required in milligrams)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Trace elements (required in micrograms)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</a:tr>
              <a:tr h="5719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Calcium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Chromium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</a:tr>
              <a:tr h="5719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Fluoride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Copper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</a:tr>
              <a:tr h="5719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Iron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Iodine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</a:tr>
              <a:tr h="5719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Magnesium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Manganese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</a:tr>
              <a:tr h="5719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Phosphorus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Molybdenum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</a:tr>
              <a:tr h="5719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Potassium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Selenium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</a:tr>
              <a:tr h="571975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Sodium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</a:tr>
              <a:tr h="365750"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u="none" strike="noStrike" cap="none">
                          <a:solidFill>
                            <a:srgbClr val="000000"/>
                          </a:solidFill>
                        </a:rPr>
                        <a:t>Zinc</a:t>
                      </a:r>
                      <a:endParaRPr sz="1800" u="none" strike="noStrike" cap="none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  <a:tc>
                  <a:txBody>
                    <a:bodyPr/>
                    <a:lstStyle/>
                    <a:p>
                      <a:pPr marL="0" marR="0" lvl="0" indent="0" algn="ctr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u="none" strike="noStrike" cap="none" dirty="0">
                        <a:solidFill>
                          <a:srgbClr val="000000"/>
                        </a:solidFill>
                      </a:endParaRPr>
                    </a:p>
                  </a:txBody>
                  <a:tcPr marL="91425" marR="91425" marT="45725" marB="45725"/>
                </a:tc>
              </a:tr>
            </a:tbl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Shape 145"/>
          <p:cNvSpPr/>
          <p:nvPr/>
        </p:nvSpPr>
        <p:spPr>
          <a:xfrm>
            <a:off x="1066800" y="1295400"/>
            <a:ext cx="10287000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46" name="Shape 146"/>
          <p:cNvSpPr/>
          <p:nvPr/>
        </p:nvSpPr>
        <p:spPr>
          <a:xfrm>
            <a:off x="633350" y="1587787"/>
            <a:ext cx="10972800" cy="452431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Minerals are found in soil and plants and therefore grazing animals.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Humans obtain their mineral nutrition from plants animals and water.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3200"/>
              <a:buFont typeface="Century Gothic"/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Active individuals who eat a balanced diet will obtain enough essential minerals to maintain proper physiological function. 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Shape 151"/>
          <p:cNvSpPr/>
          <p:nvPr/>
        </p:nvSpPr>
        <p:spPr>
          <a:xfrm>
            <a:off x="685800" y="810126"/>
            <a:ext cx="10820400" cy="40011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000" b="0" i="0" u="none" strike="noStrike" cap="none">
              <a:solidFill>
                <a:schemeClr val="dk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2" name="Shape 152"/>
          <p:cNvSpPr/>
          <p:nvPr/>
        </p:nvSpPr>
        <p:spPr>
          <a:xfrm>
            <a:off x="495300" y="1664078"/>
            <a:ext cx="11201400" cy="4228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minerals sodium, potassium, chloride, calcium and magnesium have a similar function and are collectively known as electrolytes.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1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Electrolytes are essential to health and have major functions in the body. These include:</a:t>
            </a: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Control of muscle activity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Fluid exchange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Activation o</a:t>
            </a:r>
            <a:r>
              <a:rPr lang="en-GB" sz="2800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</a:t>
            </a: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enzymes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These electrolytes can be lost through sweat and need to be replaced to ensure peak performance. 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Shape 157"/>
          <p:cNvSpPr/>
          <p:nvPr/>
        </p:nvSpPr>
        <p:spPr>
          <a:xfrm>
            <a:off x="625642" y="685800"/>
            <a:ext cx="11049000" cy="46166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58" name="Shape 158"/>
          <p:cNvSpPr/>
          <p:nvPr/>
        </p:nvSpPr>
        <p:spPr>
          <a:xfrm>
            <a:off x="747963" y="2566060"/>
            <a:ext cx="10804358" cy="175432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Optimal levels of calcium and iron have been related to increased and demanding physical effort. 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Shape 163"/>
          <p:cNvSpPr/>
          <p:nvPr/>
        </p:nvSpPr>
        <p:spPr>
          <a:xfrm>
            <a:off x="1066800" y="685800"/>
            <a:ext cx="10363200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64" name="Shape 164"/>
          <p:cNvSpPr/>
          <p:nvPr/>
        </p:nvSpPr>
        <p:spPr>
          <a:xfrm>
            <a:off x="800100" y="978187"/>
            <a:ext cx="10896600" cy="515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Calcium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Essential for healthy teeth and bones.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Insufficient calcium lead to thin weak bones susceptible to osteoporosis and fractures.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Vitamin D is needed to help absorb calcium. The main source of vitamin D is from exposure to the sun.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Calcium is found in dairy products, green vegetables and nuts.</a:t>
            </a:r>
            <a:endParaRPr dirty="0"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Those potentially at risk from calcium deficiency include females who have very low body fat, those with low energy intake and those who over train.</a:t>
            </a:r>
            <a:endParaRPr sz="2400" b="1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Shape 169"/>
          <p:cNvSpPr/>
          <p:nvPr/>
        </p:nvSpPr>
        <p:spPr>
          <a:xfrm>
            <a:off x="762000" y="762000"/>
            <a:ext cx="1074420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70" name="Shape 170"/>
          <p:cNvSpPr/>
          <p:nvPr/>
        </p:nvSpPr>
        <p:spPr>
          <a:xfrm>
            <a:off x="762000" y="1023610"/>
            <a:ext cx="10744200" cy="5262979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1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Iron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Adequate iron intakes are important for all sportspeople.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Iron is needed to make haemoglobin. 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Haemoglobin carries oxygen in red blood cells.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Deficiencies in iron can leave an athlete lacking in energy and unable to train properly.</a:t>
            </a:r>
            <a:endParaRPr dirty="0"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Iron absorption is helped by vitamin C.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Shape 175"/>
          <p:cNvSpPr/>
          <p:nvPr/>
        </p:nvSpPr>
        <p:spPr>
          <a:xfrm>
            <a:off x="609600" y="838200"/>
            <a:ext cx="1097280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76" name="Shape 176"/>
          <p:cNvSpPr/>
          <p:nvPr/>
        </p:nvSpPr>
        <p:spPr>
          <a:xfrm>
            <a:off x="990600" y="1471431"/>
            <a:ext cx="10591800" cy="519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Iron can be found in meat, fish, dairy products and green vegetables.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Females are more likely to suffer from iron deficiency than males. 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Others at risk include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Vegetarians 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those who don’t eat red meat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those with erratic eating patterns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those with very high fibre diet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those undertaking heavy endurance training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anyone experiencing heavy bleeding, such as menstrual bleeding in females.</a:t>
            </a:r>
            <a:endParaRPr dirty="0"/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Shape 181"/>
          <p:cNvSpPr/>
          <p:nvPr/>
        </p:nvSpPr>
        <p:spPr>
          <a:xfrm>
            <a:off x="838200" y="1066800"/>
            <a:ext cx="10668000" cy="52322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28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2" name="Shape 182"/>
          <p:cNvSpPr/>
          <p:nvPr/>
        </p:nvSpPr>
        <p:spPr>
          <a:xfrm>
            <a:off x="774510" y="1066800"/>
            <a:ext cx="10655490" cy="417960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Minerals for Athletes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It is possible that sports people may need more micronutrients than sedentary individuals. </a:t>
            </a:r>
            <a:endParaRPr/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general sports people eat more to cover their energy needs so this will automatically increase vitamin and mineral intake as long as the food eaten are rich in nutrients.</a:t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Shape 187"/>
          <p:cNvSpPr/>
          <p:nvPr/>
        </p:nvSpPr>
        <p:spPr>
          <a:xfrm>
            <a:off x="685800" y="762000"/>
            <a:ext cx="10820400" cy="5847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88" name="Shape 188"/>
          <p:cNvSpPr/>
          <p:nvPr/>
        </p:nvSpPr>
        <p:spPr>
          <a:xfrm>
            <a:off x="685800" y="784746"/>
            <a:ext cx="10820400" cy="501675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Minerals Supplements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The supplement industry is worth millions of pounds. 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If a well balanced and varied diet is consumed that covers a </a:t>
            </a:r>
            <a:r>
              <a:rPr lang="en-GB" sz="320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person's</a:t>
            </a:r>
            <a:r>
              <a:rPr lang="en-GB"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 energy needs then there should be no need for supplements.</a:t>
            </a:r>
            <a:endParaRPr/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Taking large quantities of some vitamins and minerals can be harmful.</a:t>
            </a:r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Shape 193"/>
          <p:cNvSpPr/>
          <p:nvPr/>
        </p:nvSpPr>
        <p:spPr>
          <a:xfrm>
            <a:off x="685800" y="807021"/>
            <a:ext cx="10744200" cy="59093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600" b="0" i="0" u="none" strike="noStrike" cap="none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</p:txBody>
      </p:sp>
      <p:sp>
        <p:nvSpPr>
          <p:cNvPr id="194" name="Shape 194"/>
          <p:cNvSpPr/>
          <p:nvPr/>
        </p:nvSpPr>
        <p:spPr>
          <a:xfrm>
            <a:off x="685800" y="1397952"/>
            <a:ext cx="10744200" cy="4425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Supplements will not enhance the performance of someone who already has a healthy diet.</a:t>
            </a:r>
            <a:endParaRPr dirty="0"/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However supplements might be useful for:</a:t>
            </a:r>
            <a:endParaRPr sz="3200" b="0" i="0" u="none" strike="noStrike" cap="none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0" marR="0" lvl="0" indent="0" algn="l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3200" dirty="0">
              <a:solidFill>
                <a:schemeClr val="lt1"/>
              </a:solidFill>
              <a:latin typeface="Century Gothic"/>
              <a:ea typeface="Century Gothic"/>
              <a:cs typeface="Century Gothic"/>
              <a:sym typeface="Century Gothic"/>
            </a:endParaRPr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Dieters on low energy intakes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Vegetarians, especially vegans who might eat a limited variety of foods.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Women planning pregnancy should take folic acid.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Elderly people with poor appetites</a:t>
            </a:r>
            <a:endParaRPr dirty="0"/>
          </a:p>
          <a:p>
            <a:pPr marL="457200" marR="0" lvl="1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200" b="0" i="0" u="none" strike="noStrike" cap="none" dirty="0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Chronically ill</a:t>
            </a:r>
            <a:endParaRPr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Shape 199"/>
          <p:cNvSpPr/>
          <p:nvPr/>
        </p:nvSpPr>
        <p:spPr>
          <a:xfrm>
            <a:off x="627800" y="1997838"/>
            <a:ext cx="10820400" cy="28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In order to reduce the risk of these chronic diseases, health professionals recommended that we eat more fruit and vegetables, with a minimum daily target set as </a:t>
            </a:r>
            <a:r>
              <a:rPr lang="en-GB" sz="3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five portions each day</a:t>
            </a:r>
            <a:r>
              <a:rPr lang="en-GB" sz="3600" b="0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, equivalent in weight to </a:t>
            </a:r>
            <a:r>
              <a:rPr lang="en-GB" sz="3600" b="1" i="0" u="none" strike="noStrike" cap="none">
                <a:solidFill>
                  <a:schemeClr val="lt1"/>
                </a:solidFill>
                <a:latin typeface="Century Gothic"/>
                <a:ea typeface="Century Gothic"/>
                <a:cs typeface="Century Gothic"/>
                <a:sym typeface="Century Gothic"/>
              </a:rPr>
              <a:t>400 g.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Custom Theme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0</TotalTime>
  <Words>620</Words>
  <Application>Microsoft Office PowerPoint</Application>
  <PresentationFormat>Widescreen</PresentationFormat>
  <Paragraphs>98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Arial</vt:lpstr>
      <vt:lpstr>Century Gothic</vt:lpstr>
      <vt:lpstr>Vapor Trail</vt:lpstr>
      <vt:lpstr>BA Dance Health and Wellbeing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Dance Health and Wellbeing </dc:title>
  <dc:creator>Christy Anson-Harries</dc:creator>
  <cp:lastModifiedBy>Christy Anson-Harries</cp:lastModifiedBy>
  <cp:revision>1</cp:revision>
  <dcterms:modified xsi:type="dcterms:W3CDTF">2018-01-22T16:10:48Z</dcterms:modified>
</cp:coreProperties>
</file>