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9601200" cy="128016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1596" y="-17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FB7E26E-BE4F-4F99-1F13-192970CD60C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681BBF-F4AC-98F5-F86F-000B82D8CCF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8D03D08-4405-4E3F-8442-8C657847C36A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7B3D172-FD7E-1983-0EA5-06814F02095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71717" y="1143000"/>
            <a:ext cx="2314574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A6B4270-72F5-B2CE-3F8C-FB444DFE9327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EA519-E58B-5ACE-FEC9-7AB8C94D01B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4B6E9-6DFC-EA96-4FEA-F24AC72C32B3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03651AD-D867-4AE0-867F-B5E46C95E4B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705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1F4942-2464-1AAE-F4AE-07CB01229D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71713" y="1143000"/>
            <a:ext cx="2314575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492741-BE05-557F-2300-866F72D63FA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More about the argument. </a:t>
            </a:r>
          </a:p>
          <a:p>
            <a:pPr lvl="0"/>
            <a:r>
              <a:rPr lang="en-GB"/>
              <a:t>Yellow for time period to stand out.</a:t>
            </a:r>
          </a:p>
          <a:p>
            <a:pPr lvl="0"/>
            <a:r>
              <a:rPr lang="en-GB"/>
              <a:t>Check source for correct spelling.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F31DDC-5862-CE25-3827-01AEDE66430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26DAB93-7CA7-4BE1-8285-D6A75CF4AF6C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47262-3AAD-2176-25F6-491545960B2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20090" y="2095082"/>
            <a:ext cx="8161020" cy="4456849"/>
          </a:xfrm>
        </p:spPr>
        <p:txBody>
          <a:bodyPr anchor="b" anchorCtr="1"/>
          <a:lstStyle>
            <a:lvl1pPr algn="ctr">
              <a:defRPr sz="6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144A0C-5C3D-CC18-6F40-04752727D46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00150" y="6723802"/>
            <a:ext cx="7200900" cy="3090754"/>
          </a:xfrm>
        </p:spPr>
        <p:txBody>
          <a:bodyPr anchorCtr="1"/>
          <a:lstStyle>
            <a:lvl1pPr marL="0" indent="0" algn="ctr">
              <a:buNone/>
              <a:defRPr sz="252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DF7AF-EE7A-5570-0A05-CD86FDEC04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E4F592-CE4D-4099-A03E-BB2914B8F6B4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108C9D-6A81-E0D4-381F-093B469231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D3CEDE-D609-1DCF-1C37-1766AFCE55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C7EF0A-6FAD-4DE1-8313-CA76D867FD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25969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4AE60-80E9-8461-F36D-275C022ACC1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78BCC-03C6-0875-15B3-77120D2FB8C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C9997-F68A-A103-2520-0E10C122E2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8F93BA-FEE7-420B-BF02-DFBCDEA77F90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AE3EE-3253-73ED-66C7-12CD06AFCC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64D63B-CE09-8EE9-A01B-986BB82F9B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5D1602-207B-4775-BAB7-9A069B6B1C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79658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AC46E-15D9-E18B-402F-36F1C09E08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5085" y="3191512"/>
            <a:ext cx="8281035" cy="5325108"/>
          </a:xfrm>
        </p:spPr>
        <p:txBody>
          <a:bodyPr anchor="b"/>
          <a:lstStyle>
            <a:lvl1pPr>
              <a:defRPr sz="6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FE17A-F69E-099A-348B-FF51B17CFF9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55085" y="8567004"/>
            <a:ext cx="8281035" cy="2800350"/>
          </a:xfrm>
        </p:spPr>
        <p:txBody>
          <a:bodyPr/>
          <a:lstStyle>
            <a:lvl1pPr marL="0" indent="0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976CD-AD98-A453-D30E-DC973C29EE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7A686F-867B-40D9-8CE7-4460D1DA8888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386BC-8E1E-527A-9D68-B818E1F85A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12F48-886B-6F28-C4AD-8222D7D4FF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4ACE2E-2BE7-4F31-840B-9BEAEB6EC1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450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E164A-4516-2A97-0C2E-E5C67392403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5438D-6DEB-8F76-21E1-EAF62632D1D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60087" y="3407831"/>
            <a:ext cx="4080509" cy="81224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EB207-8EE2-35C0-C755-CC8AA2701EA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860612" y="3407831"/>
            <a:ext cx="4080509" cy="81224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504B9F-D92D-7079-0B61-3AA8289C09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367D40-5492-4A3D-92DE-9331FDCBAAA5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71CAA7-4636-1852-2724-739F77AFDD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24B13-AC13-B464-5300-AC565398B7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7103B4-3F23-4718-8AD7-1D5ACD90CE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862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B87C9-2785-9F92-BF4C-E7A64CF229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681566"/>
            <a:ext cx="8281035" cy="247438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40C031-73FD-3FC7-A23B-F519C5AFF73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61330" y="3138175"/>
            <a:ext cx="4061755" cy="1537965"/>
          </a:xfrm>
        </p:spPr>
        <p:txBody>
          <a:bodyPr anchor="b"/>
          <a:lstStyle>
            <a:lvl1pPr marL="0" indent="0">
              <a:buNone/>
              <a:defRPr sz="252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0F4D8-AFE5-BE6D-C5A2-C63DC4BEB58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61330" y="4676141"/>
            <a:ext cx="4061755" cy="687789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3FB38B-0E1A-CF93-53BF-A8D85856AA2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860612" y="3138175"/>
            <a:ext cx="4081762" cy="1537965"/>
          </a:xfrm>
        </p:spPr>
        <p:txBody>
          <a:bodyPr anchor="b"/>
          <a:lstStyle>
            <a:lvl1pPr marL="0" indent="0">
              <a:buNone/>
              <a:defRPr sz="252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DF8FB2-9E9E-497F-E31C-877544C9D4E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860612" y="4676141"/>
            <a:ext cx="4081762" cy="687789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9E9E55-16D3-E123-7DFF-01A3EBB438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5DB0ED-CE70-4771-BB1E-B433FC09CEB7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ABA17B-8C98-015C-0194-A9C55A00BF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E5047A-37CE-6715-51CC-C8648FA52F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3233D3-D7FA-4787-BC75-D51E19F383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86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A348B-1B5D-0F57-1179-F824F67D94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46FC40-730B-740A-1619-2AEAD5F685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CAFF13-05B0-461D-92A0-2EED464EB9DA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375CB9-F3B9-E245-C18A-15B88B540A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08706C-63F7-E5F7-1F94-EA25AAEF89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A79024-5782-48B3-883A-62484E2FC60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66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254972-5ADB-3530-2931-EE0CD82183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4AE2C1-CCAB-4CB5-9B9F-E4D2158D61FE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CFEA79-9EE6-EF49-7255-0EAE8CFA29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3BE086-6397-34BC-6576-4FA4B39E68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929FA0-E2A6-4E16-9EE8-8DC457B250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811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13635-D5FA-74CC-0AE3-747F3EC318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853436"/>
            <a:ext cx="3096633" cy="2987043"/>
          </a:xfrm>
        </p:spPr>
        <p:txBody>
          <a:bodyPr anchor="b"/>
          <a:lstStyle>
            <a:lvl1pPr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65638-F377-8222-B737-967E7A2A89F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81762" y="1843192"/>
            <a:ext cx="4860612" cy="9097429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808C8D-A33E-BC84-0662-DFFCB807E97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61330" y="3840480"/>
            <a:ext cx="3096633" cy="7114964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AE300C-24C0-B776-2464-27DD212626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4957E4-F52A-4BE9-9197-2E8DD402065E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89958-34A2-1120-5EF1-74C3E3A696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13622-9269-747A-58A6-15AD2AB1EE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94462C-2C1E-435D-808C-159A1F3E8E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261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F8D0B-B9E4-DA8B-C6C1-F734F2211B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330" y="853436"/>
            <a:ext cx="3096633" cy="2987043"/>
          </a:xfrm>
        </p:spPr>
        <p:txBody>
          <a:bodyPr anchor="b"/>
          <a:lstStyle>
            <a:lvl1pPr>
              <a:defRPr sz="336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4AD06-8034-713B-7AC4-8F658048E39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081762" y="1843192"/>
            <a:ext cx="4860612" cy="9097429"/>
          </a:xfrm>
        </p:spPr>
        <p:txBody>
          <a:bodyPr/>
          <a:lstStyle>
            <a:lvl1pPr marL="0" indent="0">
              <a:buNone/>
              <a:defRPr sz="336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C4B223-872E-D9F6-3DE1-893739D30A9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61330" y="3840480"/>
            <a:ext cx="3096633" cy="7114964"/>
          </a:xfrm>
        </p:spPr>
        <p:txBody>
          <a:bodyPr/>
          <a:lstStyle>
            <a:lvl1pPr marL="0" indent="0">
              <a:buNone/>
              <a:defRPr sz="168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ADAB1D-2609-5EE9-B604-8029F2BD3F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E181B7-E5B8-4843-9CA2-E549CA061E8F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241245-934A-81D2-06DF-CBC9854B3F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2F2E9F-A76E-7D32-73C6-260EF40A3D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5F47E0-6B8F-4811-A1BF-EB715A96BD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9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77063-DDB5-7989-4BE2-7AF3A501FA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276B7-C697-2C98-EA48-CB2C9CFB9B1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02BEE-F4F1-8425-B7D4-CD063F698C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205500-859B-4738-86AB-2D9E543A5994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1E63E-C4FE-A96D-BE4A-F673BB90A8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F3332-963C-6897-ADCD-C85C5C7437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4660A9-F9E2-4983-8A3B-631416B40E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54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C673D3-B8A8-E537-204C-D452F5DE0C9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870856" y="681566"/>
            <a:ext cx="2070256" cy="10848761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00AE8B-2357-7AB2-AA71-EE5013AE84F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60087" y="681566"/>
            <a:ext cx="6090763" cy="10848761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8BCB8-C516-E0FF-D266-E9C7B3A757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5E31F3-69C3-4011-BE54-AE80C56E8F69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329A1-38B3-4E0F-FC54-88FC6BDD42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37B0-6D31-FC19-5EE8-4078F3743F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4921CC-0372-4C02-AD76-5AE07D48C6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26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9534FF-337E-7F6C-ACE0-A3DE5E0BEE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0087" y="681566"/>
            <a:ext cx="8281035" cy="24743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28A342-D1C3-8565-CE57-027FFEF58E2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60087" y="3407831"/>
            <a:ext cx="8281035" cy="81224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3E050-9D0F-F798-37AD-21E730364D5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60087" y="11865190"/>
            <a:ext cx="2160270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6D127AB-09F4-4386-B600-B76AF016A9B4}" type="datetime1">
              <a:rPr lang="en-GB"/>
              <a:pPr lvl="0"/>
              <a:t>08/12/2023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FB287-DE20-EFA7-BE1E-421DCCC25FD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80402" y="11865190"/>
            <a:ext cx="3240405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47B88-3DDD-D6E3-5E1A-D67C858132F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780852" y="11865190"/>
            <a:ext cx="2160270" cy="6815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6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F15E7E1-9448-4723-99F2-734E759225E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6012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62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40030" marR="0" lvl="0" indent="-240030" algn="l" defTabSz="960120" rtl="0" fontAlgn="auto" hangingPunct="1">
        <a:lnSpc>
          <a:spcPct val="90000"/>
        </a:lnSpc>
        <a:spcBef>
          <a:spcPts val="1050"/>
        </a:spcBef>
        <a:spcAft>
          <a:spcPts val="0"/>
        </a:spcAft>
        <a:buSzPct val="100000"/>
        <a:buFont typeface="Arial" pitchFamily="34"/>
        <a:buChar char="•"/>
        <a:tabLst/>
        <a:defRPr lang="en-US" sz="294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20090" marR="0" lvl="1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252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200150" marR="0" lvl="2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21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80210" marR="0" lvl="3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189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160270" marR="0" lvl="4" indent="-240030" algn="l" defTabSz="960120" rtl="0" fontAlgn="auto" hangingPunct="1">
        <a:lnSpc>
          <a:spcPct val="90000"/>
        </a:lnSpc>
        <a:spcBef>
          <a:spcPts val="525"/>
        </a:spcBef>
        <a:spcAft>
          <a:spcPts val="0"/>
        </a:spcAft>
        <a:buSzPct val="100000"/>
        <a:buFont typeface="Arial" pitchFamily="34"/>
        <a:buChar char="•"/>
        <a:tabLst/>
        <a:defRPr lang="en-US" sz="189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51">
            <a:extLst>
              <a:ext uri="{FF2B5EF4-FFF2-40B4-BE49-F238E27FC236}">
                <a16:creationId xmlns:a16="http://schemas.microsoft.com/office/drawing/2014/main" id="{87BCC426-3AA0-5C3B-DF0F-8EEC414DA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2380" y="1761271"/>
            <a:ext cx="2399504" cy="15932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1" name="Picture 55">
            <a:extLst>
              <a:ext uri="{FF2B5EF4-FFF2-40B4-BE49-F238E27FC236}">
                <a16:creationId xmlns:a16="http://schemas.microsoft.com/office/drawing/2014/main" id="{FE1058F2-EDCC-C205-E7E3-CE4814B6DF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09" t="6226" r="6220"/>
          <a:stretch>
            <a:fillRect/>
          </a:stretch>
        </p:blipFill>
        <p:spPr>
          <a:xfrm>
            <a:off x="81043" y="9168423"/>
            <a:ext cx="1973311" cy="15986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1514CB-C7E7-E396-F0E9-CDA35834BCC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855924" cy="1243894"/>
          </a:xfrm>
        </p:spPr>
        <p:txBody>
          <a:bodyPr/>
          <a:lstStyle/>
          <a:p>
            <a:pPr lvl="0"/>
            <a:r>
              <a:rPr lang="en-GB" sz="4000" b="1" u="sng">
                <a:solidFill>
                  <a:srgbClr val="FFFF00"/>
                </a:solidFill>
              </a:rPr>
              <a:t>Development of stone tools contributed to increase in cranial capacity</a:t>
            </a:r>
          </a:p>
        </p:txBody>
      </p:sp>
      <p:cxnSp>
        <p:nvCxnSpPr>
          <p:cNvPr id="3" name="Straight Arrow Connector 4">
            <a:extLst>
              <a:ext uri="{FF2B5EF4-FFF2-40B4-BE49-F238E27FC236}">
                <a16:creationId xmlns:a16="http://schemas.microsoft.com/office/drawing/2014/main" id="{97093DFA-5CBE-48B1-3C5A-CB4D91EAB3EB}"/>
              </a:ext>
            </a:extLst>
          </p:cNvPr>
          <p:cNvCxnSpPr/>
          <p:nvPr/>
        </p:nvCxnSpPr>
        <p:spPr>
          <a:xfrm flipH="1">
            <a:off x="4927957" y="1243894"/>
            <a:ext cx="9" cy="11557706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  <a:tailEnd type="arrow"/>
          </a:ln>
        </p:spPr>
      </p:cxnSp>
      <p:pic>
        <p:nvPicPr>
          <p:cNvPr id="4" name="Picture 7">
            <a:extLst>
              <a:ext uri="{FF2B5EF4-FFF2-40B4-BE49-F238E27FC236}">
                <a16:creationId xmlns:a16="http://schemas.microsoft.com/office/drawing/2014/main" id="{723C740A-25C0-C899-C803-EE4C738538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4879" y="10016152"/>
            <a:ext cx="4463516" cy="268801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cxnSp>
        <p:nvCxnSpPr>
          <p:cNvPr id="5" name="Straight Arrow Connector 10">
            <a:extLst>
              <a:ext uri="{FF2B5EF4-FFF2-40B4-BE49-F238E27FC236}">
                <a16:creationId xmlns:a16="http://schemas.microsoft.com/office/drawing/2014/main" id="{50F7C58F-700E-2E7A-83AB-732B0F4802BB}"/>
              </a:ext>
            </a:extLst>
          </p:cNvPr>
          <p:cNvCxnSpPr/>
          <p:nvPr/>
        </p:nvCxnSpPr>
        <p:spPr>
          <a:xfrm flipH="1" flipV="1">
            <a:off x="3084883" y="1598042"/>
            <a:ext cx="1843074" cy="2158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  <a:tailEnd type="arrow"/>
          </a:ln>
        </p:spPr>
      </p:cxnSp>
      <p:sp>
        <p:nvSpPr>
          <p:cNvPr id="6" name="TextBox 11">
            <a:extLst>
              <a:ext uri="{FF2B5EF4-FFF2-40B4-BE49-F238E27FC236}">
                <a16:creationId xmlns:a16="http://schemas.microsoft.com/office/drawing/2014/main" id="{75D6AF39-6910-0701-37A7-9196199A529E}"/>
              </a:ext>
            </a:extLst>
          </p:cNvPr>
          <p:cNvSpPr txBox="1"/>
          <p:nvPr/>
        </p:nvSpPr>
        <p:spPr>
          <a:xfrm>
            <a:off x="749725" y="1307427"/>
            <a:ext cx="303711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sng" strike="noStrike" kern="1200" cap="none" spc="0" baseline="0">
                <a:solidFill>
                  <a:srgbClr val="FFFF00"/>
                </a:solidFill>
                <a:uFillTx/>
                <a:latin typeface="Calibri"/>
              </a:rPr>
              <a:t>Oldowan period </a:t>
            </a:r>
          </a:p>
        </p:txBody>
      </p:sp>
      <p:pic>
        <p:nvPicPr>
          <p:cNvPr id="7" name="Picture 12">
            <a:extLst>
              <a:ext uri="{FF2B5EF4-FFF2-40B4-BE49-F238E27FC236}">
                <a16:creationId xmlns:a16="http://schemas.microsoft.com/office/drawing/2014/main" id="{9815619E-C430-0CBB-1693-B45EA0E165D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536" r="8297" b="128"/>
          <a:stretch>
            <a:fillRect/>
          </a:stretch>
        </p:blipFill>
        <p:spPr>
          <a:xfrm>
            <a:off x="7603784" y="1831558"/>
            <a:ext cx="1746915" cy="14856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13">
            <a:extLst>
              <a:ext uri="{FF2B5EF4-FFF2-40B4-BE49-F238E27FC236}">
                <a16:creationId xmlns:a16="http://schemas.microsoft.com/office/drawing/2014/main" id="{6EA90EEB-1803-C146-4F4A-DD5377E0DDE0}"/>
              </a:ext>
            </a:extLst>
          </p:cNvPr>
          <p:cNvSpPr txBox="1"/>
          <p:nvPr/>
        </p:nvSpPr>
        <p:spPr>
          <a:xfrm>
            <a:off x="4927957" y="6053538"/>
            <a:ext cx="4455999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sng" strike="noStrike" kern="1200" cap="none" spc="0" baseline="0">
                <a:solidFill>
                  <a:srgbClr val="FFFF00"/>
                </a:solidFill>
                <a:uFillTx/>
                <a:latin typeface="Calibri"/>
              </a:rPr>
              <a:t>Development of stone tools and the </a:t>
            </a:r>
            <a:r>
              <a:rPr lang="en-GB" sz="2400" b="1" i="0" u="sng" strike="noStrike" kern="0" cap="none" spc="0" baseline="0">
                <a:solidFill>
                  <a:srgbClr val="FFFF00"/>
                </a:solidFill>
                <a:uFillTx/>
                <a:latin typeface="Calibri"/>
              </a:rPr>
              <a:t>brain </a:t>
            </a:r>
            <a:r>
              <a:rPr lang="en-GB" sz="2400" b="1" i="0" u="sng" strike="noStrike" kern="1200" cap="none" spc="0" baseline="0">
                <a:solidFill>
                  <a:srgbClr val="FFFF00"/>
                </a:solidFill>
                <a:uFillTx/>
                <a:latin typeface="Calibri"/>
              </a:rPr>
              <a:t> </a:t>
            </a:r>
          </a:p>
        </p:txBody>
      </p:sp>
      <p:pic>
        <p:nvPicPr>
          <p:cNvPr id="9" name="Picture 14">
            <a:extLst>
              <a:ext uri="{FF2B5EF4-FFF2-40B4-BE49-F238E27FC236}">
                <a16:creationId xmlns:a16="http://schemas.microsoft.com/office/drawing/2014/main" id="{210776FC-B764-0D4E-17C7-54F0A4FF2E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50" y="11706862"/>
            <a:ext cx="2366997" cy="109473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17">
            <a:extLst>
              <a:ext uri="{FF2B5EF4-FFF2-40B4-BE49-F238E27FC236}">
                <a16:creationId xmlns:a16="http://schemas.microsoft.com/office/drawing/2014/main" id="{7A79CDFC-B1AE-ACC4-A7FC-7EDF28195804}"/>
              </a:ext>
            </a:extLst>
          </p:cNvPr>
          <p:cNvSpPr txBox="1"/>
          <p:nvPr/>
        </p:nvSpPr>
        <p:spPr>
          <a:xfrm>
            <a:off x="4927957" y="6838669"/>
            <a:ext cx="4673242" cy="3139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The use of tools in the Oldowan period in the paper “</a:t>
            </a:r>
            <a:r>
              <a:rPr lang="en-GB" sz="1800" b="0" i="1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Stone tool making and Brain Activation: Position Emission Tomography studies”</a:t>
            </a: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 shows that while carrying out, knapping the parietal lobe activity shows the complexity in spatial cognition. This therefore shows that the development of the brain could have been </a:t>
            </a:r>
            <a:r>
              <a:rPr lang="en-GB" sz="1800" b="0" i="0" u="none" strike="noStrike" kern="0" cap="none" spc="0" baseline="0" dirty="0">
                <a:solidFill>
                  <a:srgbClr val="FFFFFF"/>
                </a:solidFill>
                <a:uFillTx/>
                <a:latin typeface="Calibri"/>
              </a:rPr>
              <a:t>linked to the use of </a:t>
            </a: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stone tools.  However, this might have been affected by culture </a:t>
            </a:r>
            <a:r>
              <a:rPr lang="en-GB" dirty="0">
                <a:solidFill>
                  <a:srgbClr val="FFFFFF"/>
                </a:solidFill>
                <a:latin typeface="Calibri"/>
              </a:rPr>
              <a:t>such as language </a:t>
            </a: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which is argued by Dietrich Stout. Chart of different species of cranial capacity.</a:t>
            </a:r>
          </a:p>
        </p:txBody>
      </p:sp>
      <p:sp>
        <p:nvSpPr>
          <p:cNvPr id="11" name="TextBox 19">
            <a:extLst>
              <a:ext uri="{FF2B5EF4-FFF2-40B4-BE49-F238E27FC236}">
                <a16:creationId xmlns:a16="http://schemas.microsoft.com/office/drawing/2014/main" id="{90103E42-5FC8-99EB-8647-645247026A38}"/>
              </a:ext>
            </a:extLst>
          </p:cNvPr>
          <p:cNvSpPr txBox="1"/>
          <p:nvPr/>
        </p:nvSpPr>
        <p:spPr>
          <a:xfrm>
            <a:off x="3951515" y="1228715"/>
            <a:ext cx="1112897" cy="4001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00"/>
                </a:solidFill>
                <a:uFillTx/>
                <a:latin typeface="Calibri"/>
              </a:rPr>
              <a:t>2.6 Mya</a:t>
            </a:r>
          </a:p>
        </p:txBody>
      </p:sp>
      <p:sp>
        <p:nvSpPr>
          <p:cNvPr id="12" name="TextBox 20">
            <a:extLst>
              <a:ext uri="{FF2B5EF4-FFF2-40B4-BE49-F238E27FC236}">
                <a16:creationId xmlns:a16="http://schemas.microsoft.com/office/drawing/2014/main" id="{71DE85E6-4FA0-23E5-8554-B6533D386420}"/>
              </a:ext>
            </a:extLst>
          </p:cNvPr>
          <p:cNvSpPr txBox="1"/>
          <p:nvPr/>
        </p:nvSpPr>
        <p:spPr>
          <a:xfrm>
            <a:off x="353049" y="1790376"/>
            <a:ext cx="4320168" cy="147732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Creation of sharp stone flakes by direct percussion using cobble cores.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The oldest site to have evidence of stone tools is Nyayanga in Kenya which was discovered by archaeologists in 2015. </a:t>
            </a:r>
          </a:p>
        </p:txBody>
      </p:sp>
      <p:sp>
        <p:nvSpPr>
          <p:cNvPr id="13" name="TextBox 24">
            <a:extLst>
              <a:ext uri="{FF2B5EF4-FFF2-40B4-BE49-F238E27FC236}">
                <a16:creationId xmlns:a16="http://schemas.microsoft.com/office/drawing/2014/main" id="{3DE89CF3-89ED-69D9-3D8A-31CD743D8FD7}"/>
              </a:ext>
            </a:extLst>
          </p:cNvPr>
          <p:cNvSpPr txBox="1"/>
          <p:nvPr/>
        </p:nvSpPr>
        <p:spPr>
          <a:xfrm>
            <a:off x="6102537" y="3438965"/>
            <a:ext cx="237470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sng" strike="noStrike" kern="1200" cap="none" spc="0" baseline="0" dirty="0">
                <a:solidFill>
                  <a:srgbClr val="FFFF00"/>
                </a:solidFill>
                <a:uFillTx/>
                <a:latin typeface="Calibri"/>
              </a:rPr>
              <a:t>Early Acheulean </a:t>
            </a:r>
          </a:p>
        </p:txBody>
      </p:sp>
      <p:sp>
        <p:nvSpPr>
          <p:cNvPr id="14" name="TextBox 32">
            <a:extLst>
              <a:ext uri="{FF2B5EF4-FFF2-40B4-BE49-F238E27FC236}">
                <a16:creationId xmlns:a16="http://schemas.microsoft.com/office/drawing/2014/main" id="{2937C3A9-92AE-8BFB-2F90-41393307064A}"/>
              </a:ext>
            </a:extLst>
          </p:cNvPr>
          <p:cNvSpPr txBox="1"/>
          <p:nvPr/>
        </p:nvSpPr>
        <p:spPr>
          <a:xfrm>
            <a:off x="4991351" y="3954781"/>
            <a:ext cx="4251831" cy="203132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More elaborate flake production.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This led to sharper edges and hand axes.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An example of an Early Acheulean site is Moulin Quigon which is the earliest site in Europe</a:t>
            </a:r>
            <a:r>
              <a:rPr lang="en-GB" dirty="0">
                <a:solidFill>
                  <a:srgbClr val="FFFFFF"/>
                </a:solidFill>
                <a:latin typeface="Calibri"/>
              </a:rPr>
              <a:t> and was discovered by archaeologists in 1863. </a:t>
            </a: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15" name="Straight Arrow Connector 35">
            <a:extLst>
              <a:ext uri="{FF2B5EF4-FFF2-40B4-BE49-F238E27FC236}">
                <a16:creationId xmlns:a16="http://schemas.microsoft.com/office/drawing/2014/main" id="{D2C19A26-CAAA-2446-B2D1-C05A02A3D6F1}"/>
              </a:ext>
            </a:extLst>
          </p:cNvPr>
          <p:cNvCxnSpPr/>
          <p:nvPr/>
        </p:nvCxnSpPr>
        <p:spPr>
          <a:xfrm flipH="1">
            <a:off x="3084883" y="5945328"/>
            <a:ext cx="1715717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  <a:tailEnd type="arrow"/>
          </a:ln>
        </p:spPr>
      </p:cxnSp>
      <p:sp>
        <p:nvSpPr>
          <p:cNvPr id="16" name="TextBox 36">
            <a:extLst>
              <a:ext uri="{FF2B5EF4-FFF2-40B4-BE49-F238E27FC236}">
                <a16:creationId xmlns:a16="http://schemas.microsoft.com/office/drawing/2014/main" id="{3B670F58-53C2-24A7-E094-A07CF672CE74}"/>
              </a:ext>
            </a:extLst>
          </p:cNvPr>
          <p:cNvSpPr txBox="1"/>
          <p:nvPr/>
        </p:nvSpPr>
        <p:spPr>
          <a:xfrm>
            <a:off x="3951515" y="5536618"/>
            <a:ext cx="1079888" cy="4001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00"/>
                </a:solidFill>
                <a:uFillTx/>
                <a:latin typeface="Calibri"/>
              </a:rPr>
              <a:t>0.7Mya</a:t>
            </a:r>
          </a:p>
        </p:txBody>
      </p:sp>
      <p:sp>
        <p:nvSpPr>
          <p:cNvPr id="17" name="TextBox 37">
            <a:extLst>
              <a:ext uri="{FF2B5EF4-FFF2-40B4-BE49-F238E27FC236}">
                <a16:creationId xmlns:a16="http://schemas.microsoft.com/office/drawing/2014/main" id="{61C66B29-9894-F788-5EEC-E0C40AA2ED91}"/>
              </a:ext>
            </a:extLst>
          </p:cNvPr>
          <p:cNvSpPr txBox="1"/>
          <p:nvPr/>
        </p:nvSpPr>
        <p:spPr>
          <a:xfrm>
            <a:off x="778511" y="5572691"/>
            <a:ext cx="266099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sng" strike="noStrike" kern="1200" cap="none" spc="0" baseline="0" dirty="0">
                <a:solidFill>
                  <a:srgbClr val="FFFF00"/>
                </a:solidFill>
                <a:uFillTx/>
                <a:latin typeface="Calibri"/>
              </a:rPr>
              <a:t>Late Acheulean </a:t>
            </a:r>
          </a:p>
        </p:txBody>
      </p:sp>
      <p:pic>
        <p:nvPicPr>
          <p:cNvPr id="18" name="Picture 39">
            <a:extLst>
              <a:ext uri="{FF2B5EF4-FFF2-40B4-BE49-F238E27FC236}">
                <a16:creationId xmlns:a16="http://schemas.microsoft.com/office/drawing/2014/main" id="{36D4FAF2-9FE7-6211-3C1F-4D2A2A1291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61752" y="4506839"/>
            <a:ext cx="2687851" cy="10157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19" name="Straight Arrow Connector 23">
            <a:extLst>
              <a:ext uri="{FF2B5EF4-FFF2-40B4-BE49-F238E27FC236}">
                <a16:creationId xmlns:a16="http://schemas.microsoft.com/office/drawing/2014/main" id="{905478D5-AB22-936D-95CC-9556D0A4E453}"/>
              </a:ext>
            </a:extLst>
          </p:cNvPr>
          <p:cNvCxnSpPr>
            <a:cxnSpLocks/>
          </p:cNvCxnSpPr>
          <p:nvPr/>
        </p:nvCxnSpPr>
        <p:spPr>
          <a:xfrm flipH="1" flipV="1">
            <a:off x="2790328" y="3669796"/>
            <a:ext cx="2137629" cy="1455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  <a:tailEnd type="arrow"/>
          </a:ln>
        </p:spPr>
      </p:cxnSp>
      <p:sp>
        <p:nvSpPr>
          <p:cNvPr id="20" name="TextBox 25">
            <a:extLst>
              <a:ext uri="{FF2B5EF4-FFF2-40B4-BE49-F238E27FC236}">
                <a16:creationId xmlns:a16="http://schemas.microsoft.com/office/drawing/2014/main" id="{9750947E-6806-CFA8-336E-40A1BA1D5CE4}"/>
              </a:ext>
            </a:extLst>
          </p:cNvPr>
          <p:cNvSpPr txBox="1"/>
          <p:nvPr/>
        </p:nvSpPr>
        <p:spPr>
          <a:xfrm>
            <a:off x="4936510" y="3311163"/>
            <a:ext cx="1078726" cy="4001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FFFF00"/>
                </a:solidFill>
                <a:uFillTx/>
                <a:latin typeface="Calibri"/>
              </a:rPr>
              <a:t>1.6 Mya</a:t>
            </a:r>
          </a:p>
        </p:txBody>
      </p:sp>
      <p:sp>
        <p:nvSpPr>
          <p:cNvPr id="21" name="TextBox 42">
            <a:extLst>
              <a:ext uri="{FF2B5EF4-FFF2-40B4-BE49-F238E27FC236}">
                <a16:creationId xmlns:a16="http://schemas.microsoft.com/office/drawing/2014/main" id="{6E435B82-1951-4D17-8972-FA5E7258784D}"/>
              </a:ext>
            </a:extLst>
          </p:cNvPr>
          <p:cNvSpPr txBox="1"/>
          <p:nvPr/>
        </p:nvSpPr>
        <p:spPr>
          <a:xfrm>
            <a:off x="239600" y="6152586"/>
            <a:ext cx="4595436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More elaborate shaping process of flints and have many identifiable characteristics.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 Cross-sectional thinning of the flint which was achieved by a soft hammer technique.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Made predetermined blanks such as cleavers.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An example of a Late Acheulean site is Kefar Menahem</a:t>
            </a:r>
            <a:r>
              <a:rPr lang="en-GB" dirty="0">
                <a:solidFill>
                  <a:srgbClr val="FFFFFF"/>
                </a:solidFill>
                <a:latin typeface="Calibri"/>
              </a:rPr>
              <a:t> which was discovered in 1935. </a:t>
            </a: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22" name="Picture 44">
            <a:extLst>
              <a:ext uri="{FF2B5EF4-FFF2-40B4-BE49-F238E27FC236}">
                <a16:creationId xmlns:a16="http://schemas.microsoft.com/office/drawing/2014/main" id="{B6E2FE48-24AC-4588-1E58-CD1854EF604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8419" y="9778986"/>
            <a:ext cx="2773905" cy="19928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3" name="TextBox 45">
            <a:extLst>
              <a:ext uri="{FF2B5EF4-FFF2-40B4-BE49-F238E27FC236}">
                <a16:creationId xmlns:a16="http://schemas.microsoft.com/office/drawing/2014/main" id="{87245D19-2766-8892-0533-D187D7203AD5}"/>
              </a:ext>
            </a:extLst>
          </p:cNvPr>
          <p:cNvSpPr txBox="1"/>
          <p:nvPr/>
        </p:nvSpPr>
        <p:spPr>
          <a:xfrm>
            <a:off x="2790328" y="12396392"/>
            <a:ext cx="1959275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David Hinsull (2103522) </a:t>
            </a:r>
          </a:p>
        </p:txBody>
      </p:sp>
      <p:sp>
        <p:nvSpPr>
          <p:cNvPr id="24" name="TextBox 47">
            <a:extLst>
              <a:ext uri="{FF2B5EF4-FFF2-40B4-BE49-F238E27FC236}">
                <a16:creationId xmlns:a16="http://schemas.microsoft.com/office/drawing/2014/main" id="{36B54A4C-1542-C12B-D009-F91D82F6DC25}"/>
              </a:ext>
            </a:extLst>
          </p:cNvPr>
          <p:cNvSpPr txBox="1"/>
          <p:nvPr/>
        </p:nvSpPr>
        <p:spPr>
          <a:xfrm>
            <a:off x="5388572" y="1368139"/>
            <a:ext cx="213896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Homo habilis </a:t>
            </a: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skull</a:t>
            </a:r>
          </a:p>
        </p:txBody>
      </p:sp>
      <p:sp>
        <p:nvSpPr>
          <p:cNvPr id="25" name="TextBox 48">
            <a:extLst>
              <a:ext uri="{FF2B5EF4-FFF2-40B4-BE49-F238E27FC236}">
                <a16:creationId xmlns:a16="http://schemas.microsoft.com/office/drawing/2014/main" id="{5630EE58-4BE3-67EA-AEC4-648C90927FE2}"/>
              </a:ext>
            </a:extLst>
          </p:cNvPr>
          <p:cNvSpPr txBox="1"/>
          <p:nvPr/>
        </p:nvSpPr>
        <p:spPr>
          <a:xfrm>
            <a:off x="7641682" y="1401346"/>
            <a:ext cx="207319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Oldowan tool</a:t>
            </a:r>
          </a:p>
        </p:txBody>
      </p:sp>
      <p:sp>
        <p:nvSpPr>
          <p:cNvPr id="26" name="TextBox 49">
            <a:extLst>
              <a:ext uri="{FF2B5EF4-FFF2-40B4-BE49-F238E27FC236}">
                <a16:creationId xmlns:a16="http://schemas.microsoft.com/office/drawing/2014/main" id="{1A903071-FB06-4853-9A41-8EB3B2D9C78B}"/>
              </a:ext>
            </a:extLst>
          </p:cNvPr>
          <p:cNvSpPr txBox="1"/>
          <p:nvPr/>
        </p:nvSpPr>
        <p:spPr>
          <a:xfrm>
            <a:off x="2435997" y="4031503"/>
            <a:ext cx="270168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Early Acheulean tools</a:t>
            </a:r>
          </a:p>
        </p:txBody>
      </p:sp>
      <p:pic>
        <p:nvPicPr>
          <p:cNvPr id="28" name="Picture 52">
            <a:extLst>
              <a:ext uri="{FF2B5EF4-FFF2-40B4-BE49-F238E27FC236}">
                <a16:creationId xmlns:a16="http://schemas.microsoft.com/office/drawing/2014/main" id="{4E89424D-C4E0-4A97-1792-BBB5499C7E73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8645" r="17101"/>
          <a:stretch>
            <a:fillRect/>
          </a:stretch>
        </p:blipFill>
        <p:spPr>
          <a:xfrm>
            <a:off x="358018" y="3752561"/>
            <a:ext cx="1285792" cy="13347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9" name="TextBox 53">
            <a:extLst>
              <a:ext uri="{FF2B5EF4-FFF2-40B4-BE49-F238E27FC236}">
                <a16:creationId xmlns:a16="http://schemas.microsoft.com/office/drawing/2014/main" id="{FFC6B303-4DF4-814B-5D72-7A934097C080}"/>
              </a:ext>
            </a:extLst>
          </p:cNvPr>
          <p:cNvSpPr txBox="1"/>
          <p:nvPr/>
        </p:nvSpPr>
        <p:spPr>
          <a:xfrm>
            <a:off x="177293" y="3300461"/>
            <a:ext cx="247448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Homo floresiensis </a:t>
            </a: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skull </a:t>
            </a:r>
          </a:p>
        </p:txBody>
      </p:sp>
      <p:sp>
        <p:nvSpPr>
          <p:cNvPr id="30" name="TextBox 54">
            <a:extLst>
              <a:ext uri="{FF2B5EF4-FFF2-40B4-BE49-F238E27FC236}">
                <a16:creationId xmlns:a16="http://schemas.microsoft.com/office/drawing/2014/main" id="{D72C98F7-ADE2-8D44-F5ED-307299DD3B9A}"/>
              </a:ext>
            </a:extLst>
          </p:cNvPr>
          <p:cNvSpPr txBox="1"/>
          <p:nvPr/>
        </p:nvSpPr>
        <p:spPr>
          <a:xfrm>
            <a:off x="2380923" y="9409651"/>
            <a:ext cx="262145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Late Acheulean tools</a:t>
            </a:r>
          </a:p>
        </p:txBody>
      </p:sp>
      <p:sp>
        <p:nvSpPr>
          <p:cNvPr id="32" name="TextBox 56">
            <a:extLst>
              <a:ext uri="{FF2B5EF4-FFF2-40B4-BE49-F238E27FC236}">
                <a16:creationId xmlns:a16="http://schemas.microsoft.com/office/drawing/2014/main" id="{99A3846A-60D8-C5D5-FCC8-D87EC9C6BE0E}"/>
              </a:ext>
            </a:extLst>
          </p:cNvPr>
          <p:cNvSpPr txBox="1"/>
          <p:nvPr/>
        </p:nvSpPr>
        <p:spPr>
          <a:xfrm>
            <a:off x="75950" y="8743218"/>
            <a:ext cx="245034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Homo sapiens </a:t>
            </a: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skull </a:t>
            </a:r>
          </a:p>
        </p:txBody>
      </p:sp>
      <p:cxnSp>
        <p:nvCxnSpPr>
          <p:cNvPr id="33" name="Straight Arrow Connector 35">
            <a:extLst>
              <a:ext uri="{FF2B5EF4-FFF2-40B4-BE49-F238E27FC236}">
                <a16:creationId xmlns:a16="http://schemas.microsoft.com/office/drawing/2014/main" id="{0D398563-C1ED-9952-BD2C-24CC386D4167}"/>
              </a:ext>
            </a:extLst>
          </p:cNvPr>
          <p:cNvCxnSpPr/>
          <p:nvPr/>
        </p:nvCxnSpPr>
        <p:spPr>
          <a:xfrm>
            <a:off x="4927957" y="1556564"/>
            <a:ext cx="488107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  <a:tailEnd type="arrow"/>
          </a:ln>
        </p:spPr>
      </p:cxnSp>
      <p:cxnSp>
        <p:nvCxnSpPr>
          <p:cNvPr id="34" name="Straight Arrow Connector 37">
            <a:extLst>
              <a:ext uri="{FF2B5EF4-FFF2-40B4-BE49-F238E27FC236}">
                <a16:creationId xmlns:a16="http://schemas.microsoft.com/office/drawing/2014/main" id="{0040DE54-8F17-3F48-3EE8-E087F489F0A9}"/>
              </a:ext>
            </a:extLst>
          </p:cNvPr>
          <p:cNvCxnSpPr>
            <a:cxnSpLocks/>
            <a:endCxn id="13" idx="1"/>
          </p:cNvCxnSpPr>
          <p:nvPr/>
        </p:nvCxnSpPr>
        <p:spPr>
          <a:xfrm>
            <a:off x="4927957" y="3644369"/>
            <a:ext cx="1174580" cy="25427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miter/>
            <a:tailEnd type="arrow"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B131D20-90E1-85B1-DBA8-1BC68D839A0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7684" y="264581"/>
            <a:ext cx="8472546" cy="10462555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100" b="1" u="sng" dirty="0"/>
              <a:t>Reference list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Alverez, J.-M.B. (2007). File:Canto </a:t>
            </a:r>
            <a:r>
              <a:rPr lang="en-GB" sz="1000" dirty="0" err="1"/>
              <a:t>tallado</a:t>
            </a:r>
            <a:r>
              <a:rPr lang="en-GB" sz="1000" dirty="0"/>
              <a:t> 2-Guelmim-Es Semara.jpg. [Online image ] Wikimedia . Available at: https://commons.wikimedia.org/wiki/File:Canto_tallado_2-Guelmim-Es_Semara.jpg?uselang=en#Licensing.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Anon, (n.d.). [Online image ] DNA Learning </a:t>
            </a:r>
            <a:r>
              <a:rPr lang="en-GB" sz="1000" dirty="0" err="1"/>
              <a:t>center</a:t>
            </a:r>
            <a:r>
              <a:rPr lang="en-GB" sz="1000" dirty="0"/>
              <a:t> . Available at: https://dnalc.cshl.edu/view/15867-Homo-sapiens-skull-side-view.html [Accessed 4 Dec.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https://www.nhm.ac.uk/discover/news/2021/march/fossil-evidence-of-southern-denisovans-yet-to-be-found.html [Accessed 29 Nov.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CORDIS, cordis.europa.eu (2023). We’ve found the oldest stone tools, but they were not made by humans. [online] CORDIS | European Commission. Available at: https://cordis.europa.eu/article/id/442933-trending-science-we-ve-found-the-oldest-stone-tools-but-they-were-not-made-by-humans#:~:text=New%20research%20reveals%20prehistoric%20stone [Accessed 28 Nov.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John, </a:t>
            </a:r>
            <a:r>
              <a:rPr lang="en-GB" sz="1000" dirty="0" err="1"/>
              <a:t>J.St</a:t>
            </a:r>
            <a:r>
              <a:rPr lang="en-GB" sz="1000" dirty="0"/>
              <a:t>. (2014). Homo sapiens skull (Holocene) 3. [Online Image ] Flickr . Available at: https://www.flickr.com/photos/jsjgeology/15462183151 [Accessed 29 Nov.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Key, A., Lauer, T., Skinner, M.M., Pope, M., </a:t>
            </a:r>
            <a:r>
              <a:rPr lang="en-GB" sz="1000" dirty="0" err="1"/>
              <a:t>Bridgland</a:t>
            </a:r>
            <a:r>
              <a:rPr lang="en-GB" sz="1000" dirty="0"/>
              <a:t>, D.R., Noble, L. and Proffitt, T. (2022). On the earliest Acheulean in Britain: first dates and in-situ   artefacts from the MIS 15 site of </a:t>
            </a:r>
            <a:r>
              <a:rPr lang="en-GB" sz="1000" dirty="0" err="1"/>
              <a:t>Fordwich</a:t>
            </a:r>
            <a:r>
              <a:rPr lang="en-GB" sz="1000" dirty="0"/>
              <a:t> (Kent, UK). Royal Society Open Science, 9(6). </a:t>
            </a:r>
            <a:r>
              <a:rPr lang="en-GB" sz="1000" dirty="0" err="1"/>
              <a:t>doi:https</a:t>
            </a:r>
            <a:r>
              <a:rPr lang="en-GB" sz="1000" dirty="0"/>
              <a:t>://doi.org/10.1098/rsos.211904.</a:t>
            </a:r>
          </a:p>
          <a:p>
            <a:pPr lvl="0">
              <a:lnSpc>
                <a:spcPct val="70000"/>
              </a:lnSpc>
            </a:pPr>
            <a:r>
              <a:rPr lang="en-GB" sz="1000" dirty="0" err="1"/>
              <a:t>Mortillet</a:t>
            </a:r>
            <a:r>
              <a:rPr lang="en-GB" sz="1000" dirty="0"/>
              <a:t>, A. de and </a:t>
            </a:r>
            <a:r>
              <a:rPr lang="en-GB" sz="1000" dirty="0" err="1"/>
              <a:t>Mortillet</a:t>
            </a:r>
            <a:r>
              <a:rPr lang="en-GB" sz="1000" dirty="0"/>
              <a:t>, G. de (2016). Illustration. [Online image ] World History </a:t>
            </a:r>
            <a:r>
              <a:rPr lang="en-GB" sz="1000" dirty="0" err="1"/>
              <a:t>Encyclopedia</a:t>
            </a:r>
            <a:r>
              <a:rPr lang="en-GB" sz="1000" dirty="0"/>
              <a:t> . Available at: https://www.worldhistory.org/uploads/images/6185.jpg?v=1624892402.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Rama (2009). Homo </a:t>
            </a:r>
            <a:r>
              <a:rPr lang="en-GB" sz="1000" dirty="0" err="1"/>
              <a:t>Florensiensis</a:t>
            </a:r>
            <a:r>
              <a:rPr lang="en-GB" sz="1000" dirty="0"/>
              <a:t>-MGL 95216. [Online image ] </a:t>
            </a:r>
            <a:r>
              <a:rPr lang="en-GB" sz="1000" dirty="0" err="1"/>
              <a:t>Wikimeida</a:t>
            </a:r>
            <a:r>
              <a:rPr lang="en-GB" sz="1000" dirty="0"/>
              <a:t> commons . Available at: https://commons.wikimedia.org/wiki/File:Homo_floresiensis_IMG_2938.JPG [Accessed 29 Nov. 2023].</a:t>
            </a:r>
          </a:p>
          <a:p>
            <a:pPr lvl="0">
              <a:lnSpc>
                <a:spcPct val="70000"/>
              </a:lnSpc>
            </a:pPr>
            <a:r>
              <a:rPr lang="en-GB" sz="1000" dirty="0" err="1"/>
              <a:t>Shemer</a:t>
            </a:r>
            <a:r>
              <a:rPr lang="en-GB" sz="1000" dirty="0"/>
              <a:t>, M., Greenbaum, N., Taha, N., </a:t>
            </a:r>
            <a:r>
              <a:rPr lang="en-GB" sz="1000" dirty="0" err="1"/>
              <a:t>Brailovsky-Rokser</a:t>
            </a:r>
            <a:r>
              <a:rPr lang="en-GB" sz="1000" dirty="0"/>
              <a:t>, L., Ebert, Y., </a:t>
            </a:r>
            <a:r>
              <a:rPr lang="en-GB" sz="1000" dirty="0" err="1"/>
              <a:t>Shaar</a:t>
            </a:r>
            <a:r>
              <a:rPr lang="en-GB" sz="1000" dirty="0"/>
              <a:t>, R., Christophe </a:t>
            </a:r>
            <a:r>
              <a:rPr lang="en-GB" sz="1000" dirty="0" err="1"/>
              <a:t>Falguères</a:t>
            </a:r>
            <a:r>
              <a:rPr lang="en-GB" sz="1000" dirty="0"/>
              <a:t>, </a:t>
            </a:r>
            <a:r>
              <a:rPr lang="en-GB" sz="1000" dirty="0" err="1"/>
              <a:t>Voinchet</a:t>
            </a:r>
            <a:r>
              <a:rPr lang="en-GB" sz="1000" dirty="0"/>
              <a:t>, P., </a:t>
            </a:r>
            <a:r>
              <a:rPr lang="en-GB" sz="1000" dirty="0" err="1"/>
              <a:t>Porat</a:t>
            </a:r>
            <a:r>
              <a:rPr lang="en-GB" sz="1000" dirty="0"/>
              <a:t>, N., </a:t>
            </a:r>
            <a:r>
              <a:rPr lang="en-GB" sz="1000" dirty="0" err="1"/>
              <a:t>Faershtein</a:t>
            </a:r>
            <a:r>
              <a:rPr lang="en-GB" sz="1000" dirty="0"/>
              <a:t>, G., </a:t>
            </a:r>
            <a:r>
              <a:rPr lang="en-GB" sz="1000" dirty="0" err="1"/>
              <a:t>Liora</a:t>
            </a:r>
            <a:r>
              <a:rPr lang="en-GB" sz="1000" dirty="0"/>
              <a:t> </a:t>
            </a:r>
            <a:r>
              <a:rPr lang="en-GB" sz="1000" dirty="0" err="1"/>
              <a:t>Kolska</a:t>
            </a:r>
            <a:r>
              <a:rPr lang="en-GB" sz="1000" dirty="0"/>
              <a:t> Horwitz, Rosenberg-</a:t>
            </a:r>
            <a:r>
              <a:rPr lang="en-GB" sz="1000" dirty="0" err="1"/>
              <a:t>Yefet</a:t>
            </a:r>
            <a:r>
              <a:rPr lang="en-GB" sz="1000" dirty="0"/>
              <a:t>, T. and Ran </a:t>
            </a:r>
            <a:r>
              <a:rPr lang="en-GB" sz="1000" dirty="0" err="1"/>
              <a:t>Barkai</a:t>
            </a:r>
            <a:r>
              <a:rPr lang="en-GB" sz="1000" dirty="0"/>
              <a:t> (2022). Late Acheulian </a:t>
            </a:r>
            <a:r>
              <a:rPr lang="en-GB" sz="1000" dirty="0" err="1"/>
              <a:t>Jaljulia</a:t>
            </a:r>
            <a:r>
              <a:rPr lang="en-GB" sz="1000" dirty="0"/>
              <a:t> – Early human occupations in the paleo-landscape of the central coastal plain of Israel. PLOS ONE, 17(5), pp.e0267672–e0267672. </a:t>
            </a:r>
            <a:r>
              <a:rPr lang="en-GB" sz="1000" dirty="0" err="1"/>
              <a:t>doi:https</a:t>
            </a:r>
            <a:r>
              <a:rPr lang="en-GB" sz="1000" dirty="0"/>
              <a:t>://doi.org/10.1371/journal.pone.0267672.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Somma , R. (n.d.). Homo Habilis skull . [Online image ] World History </a:t>
            </a:r>
            <a:r>
              <a:rPr lang="en-GB" sz="1000" dirty="0" err="1"/>
              <a:t>Encyclopedia</a:t>
            </a:r>
            <a:r>
              <a:rPr lang="en-GB" sz="1000" dirty="0"/>
              <a:t> . Available at: https://www.worldhistory.org/Homo_Habilis/ [Accessed 4 Dec.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Stout, D. (2011). Stone toolmaking and the evolution of human culture and cognition. Philosophical Transactions of the Royal Society B: Biological Sciences, 366(1567), pp.1050–1059. </a:t>
            </a:r>
            <a:r>
              <a:rPr lang="en-GB" sz="1000" dirty="0" err="1"/>
              <a:t>doi:https</a:t>
            </a:r>
            <a:r>
              <a:rPr lang="en-GB" sz="1000" dirty="0"/>
              <a:t>://doi.org/10.1098/rstb.2010.0369.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Stout, D. (2016). Tales of a Stone Age Neuroscientist. [online] Scientific American. Available at: https://www.scientificamerican.com/article/tales-of-a-stone-age-neuroscientist1/ [Accessed 1 Dec.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University of Wales Trinity Saint David . (n.d.). [Online Image ] University of Wales Trinity Saint David . Available at: https://www.uwtsd.ac.uk/creativecarmarthen/ [Accessed 4 Dec.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Watters, J. (2004). Acheulean hand axe. [Online image ] Wikimedia commons. Available at: https://commons.wikimedia.org/wiki/File:Acheulean_hand_axe_%28FindID_73844%29.jpg [Accessed 29 Nov. 2023].</a:t>
            </a:r>
          </a:p>
          <a:p>
            <a:pPr lvl="0">
              <a:lnSpc>
                <a:spcPct val="70000"/>
              </a:lnSpc>
            </a:pPr>
            <a:r>
              <a:rPr lang="en-GB" sz="1000" dirty="0"/>
              <a:t>Wong, J. and Hendry, L. (n.d.). The origin of our species. [online] www.nhm.ac.uk. Available at: https://www.nhm.ac.uk/discover/the-origin-of-our-species.html#:~:text=Apart%20from%20our%20species%2C%20the.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Office%202013%20-%202022%20Theme</Template>
  <TotalTime>0</TotalTime>
  <Words>1086</Words>
  <Application>Microsoft Office PowerPoint</Application>
  <PresentationFormat>Widescreen</PresentationFormat>
  <Paragraphs>45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Development of stone tools contributed to increase in cranial capacity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 of stone tools contributed to increase in cranial capacity</dc:title>
  <dc:creator>davidhinsull@gmail.com</dc:creator>
  <cp:lastModifiedBy>davidhinsull@gmail.com</cp:lastModifiedBy>
  <cp:revision>20</cp:revision>
  <dcterms:created xsi:type="dcterms:W3CDTF">2023-12-04T10:51:43Z</dcterms:created>
  <dcterms:modified xsi:type="dcterms:W3CDTF">2023-12-08T13:44:23Z</dcterms:modified>
</cp:coreProperties>
</file>