
<file path=[Content_Types].xml><?xml version="1.0" encoding="utf-8"?>
<Types xmlns="http://schemas.openxmlformats.org/package/2006/content-types">
  <Default Extension="jpeg" ContentType="image/jpeg"/>
  <Default Extension="jpg" ContentType="image/jpeg"/>
  <Default Extension="png" ContentType="image/png"/>
  <Default Extension="png&amp;ehk=oNAkCsMIjBfj12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6"/>
  </p:notesMasterIdLst>
  <p:sldIdLst>
    <p:sldId id="429" r:id="rId2"/>
    <p:sldId id="481" r:id="rId3"/>
    <p:sldId id="428" r:id="rId4"/>
    <p:sldId id="472" r:id="rId5"/>
    <p:sldId id="403" r:id="rId6"/>
    <p:sldId id="425" r:id="rId7"/>
    <p:sldId id="473" r:id="rId8"/>
    <p:sldId id="485" r:id="rId9"/>
    <p:sldId id="395" r:id="rId10"/>
    <p:sldId id="486" r:id="rId11"/>
    <p:sldId id="401" r:id="rId12"/>
    <p:sldId id="371" r:id="rId13"/>
    <p:sldId id="468" r:id="rId14"/>
    <p:sldId id="484" r:id="rId1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382E23"/>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6007" autoAdjust="0"/>
    <p:restoredTop sz="72009" autoAdjust="0"/>
  </p:normalViewPr>
  <p:slideViewPr>
    <p:cSldViewPr snapToGrid="0">
      <p:cViewPr varScale="1">
        <p:scale>
          <a:sx n="56" d="100"/>
          <a:sy n="56" d="100"/>
        </p:scale>
        <p:origin x="875" y="29"/>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notesMaster" Target="notesMasters/notesMaster1.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73039DA1-44E5-43DA-B9A8-3C75182F3ACB}" type="doc">
      <dgm:prSet loTypeId="urn:microsoft.com/office/officeart/2005/8/layout/radial1" loCatId="cycle" qsTypeId="urn:microsoft.com/office/officeart/2005/8/quickstyle/simple1" qsCatId="simple" csTypeId="urn:microsoft.com/office/officeart/2005/8/colors/accent1_2" csCatId="accent1" phldr="1"/>
      <dgm:spPr/>
      <dgm:t>
        <a:bodyPr/>
        <a:lstStyle/>
        <a:p>
          <a:endParaRPr lang="en-US"/>
        </a:p>
      </dgm:t>
    </dgm:pt>
    <dgm:pt modelId="{1FB838A9-534D-4108-B2A4-366C6E899AA6}">
      <dgm:prSet phldrT="[Text]"/>
      <dgm:spPr/>
      <dgm:t>
        <a:bodyPr/>
        <a:lstStyle/>
        <a:p>
          <a:r>
            <a:rPr lang="en-US" dirty="0"/>
            <a:t>The 4 main strategies we use for  reading</a:t>
          </a:r>
        </a:p>
      </dgm:t>
    </dgm:pt>
    <dgm:pt modelId="{38D16135-7D60-46EA-8608-1DB7CEE12328}" type="parTrans" cxnId="{9C70D47F-30B0-41CE-992D-40AB4C51048B}">
      <dgm:prSet/>
      <dgm:spPr/>
      <dgm:t>
        <a:bodyPr/>
        <a:lstStyle/>
        <a:p>
          <a:endParaRPr lang="en-US"/>
        </a:p>
      </dgm:t>
    </dgm:pt>
    <dgm:pt modelId="{C0D073DE-5A9D-485E-AADF-7EDEEE75AFBC}" type="sibTrans" cxnId="{9C70D47F-30B0-41CE-992D-40AB4C51048B}">
      <dgm:prSet/>
      <dgm:spPr/>
      <dgm:t>
        <a:bodyPr/>
        <a:lstStyle/>
        <a:p>
          <a:endParaRPr lang="en-US"/>
        </a:p>
      </dgm:t>
    </dgm:pt>
    <dgm:pt modelId="{529FFE2B-CD40-4628-884E-FC4A95C1D1E1}">
      <dgm:prSet phldrT="[Text]"/>
      <dgm:spPr>
        <a:solidFill>
          <a:schemeClr val="tx2">
            <a:lumMod val="60000"/>
            <a:lumOff val="40000"/>
          </a:schemeClr>
        </a:solidFill>
      </dgm:spPr>
      <dgm:t>
        <a:bodyPr/>
        <a:lstStyle/>
        <a:p>
          <a:r>
            <a:rPr lang="en-US" dirty="0"/>
            <a:t>Phonic strategies</a:t>
          </a:r>
        </a:p>
      </dgm:t>
    </dgm:pt>
    <dgm:pt modelId="{9CF0E5A3-F9CF-477B-91F8-F6E945BF8027}" type="parTrans" cxnId="{4B74AD01-9852-4BE4-BD50-CC3C01BC5888}">
      <dgm:prSet/>
      <dgm:spPr/>
      <dgm:t>
        <a:bodyPr/>
        <a:lstStyle/>
        <a:p>
          <a:endParaRPr lang="en-US" dirty="0"/>
        </a:p>
      </dgm:t>
    </dgm:pt>
    <dgm:pt modelId="{44293151-348D-4010-BFB0-39986BE001BF}" type="sibTrans" cxnId="{4B74AD01-9852-4BE4-BD50-CC3C01BC5888}">
      <dgm:prSet/>
      <dgm:spPr/>
      <dgm:t>
        <a:bodyPr/>
        <a:lstStyle/>
        <a:p>
          <a:endParaRPr lang="en-US"/>
        </a:p>
      </dgm:t>
    </dgm:pt>
    <dgm:pt modelId="{96D7244B-32FC-49F1-B459-5D88BE78DB22}">
      <dgm:prSet phldrT="[Text]"/>
      <dgm:spPr>
        <a:solidFill>
          <a:schemeClr val="accent1">
            <a:lumMod val="20000"/>
            <a:lumOff val="80000"/>
          </a:schemeClr>
        </a:solidFill>
      </dgm:spPr>
      <dgm:t>
        <a:bodyPr/>
        <a:lstStyle/>
        <a:p>
          <a:r>
            <a:rPr lang="en-US" dirty="0">
              <a:solidFill>
                <a:schemeClr val="tx1"/>
              </a:solidFill>
            </a:rPr>
            <a:t>Word recognition strategies</a:t>
          </a:r>
        </a:p>
      </dgm:t>
    </dgm:pt>
    <dgm:pt modelId="{6336FCA1-2591-446B-91F5-969BF231BA38}" type="parTrans" cxnId="{13E8C215-0763-40F0-A670-06C1FC5C73D5}">
      <dgm:prSet/>
      <dgm:spPr/>
      <dgm:t>
        <a:bodyPr/>
        <a:lstStyle/>
        <a:p>
          <a:endParaRPr lang="en-US" dirty="0"/>
        </a:p>
      </dgm:t>
    </dgm:pt>
    <dgm:pt modelId="{CB5AEEAA-AA42-4ABD-986A-DD5F925A6F86}" type="sibTrans" cxnId="{13E8C215-0763-40F0-A670-06C1FC5C73D5}">
      <dgm:prSet/>
      <dgm:spPr/>
      <dgm:t>
        <a:bodyPr/>
        <a:lstStyle/>
        <a:p>
          <a:endParaRPr lang="en-US"/>
        </a:p>
      </dgm:t>
    </dgm:pt>
    <dgm:pt modelId="{B616D96A-786F-4D89-80D8-3614FE94AE9B}">
      <dgm:prSet phldrT="[Text]"/>
      <dgm:spPr>
        <a:solidFill>
          <a:schemeClr val="tx2">
            <a:lumMod val="40000"/>
            <a:lumOff val="60000"/>
          </a:schemeClr>
        </a:solidFill>
      </dgm:spPr>
      <dgm:t>
        <a:bodyPr/>
        <a:lstStyle/>
        <a:p>
          <a:r>
            <a:rPr lang="en-US" dirty="0"/>
            <a:t>Knowledge of language strategies</a:t>
          </a:r>
        </a:p>
      </dgm:t>
    </dgm:pt>
    <dgm:pt modelId="{0F274941-1FE9-48DF-A5C9-D2DF209C6452}" type="parTrans" cxnId="{6A8DE78C-E217-4B70-893C-20D5F134718F}">
      <dgm:prSet/>
      <dgm:spPr/>
      <dgm:t>
        <a:bodyPr/>
        <a:lstStyle/>
        <a:p>
          <a:endParaRPr lang="en-US" dirty="0"/>
        </a:p>
      </dgm:t>
    </dgm:pt>
    <dgm:pt modelId="{3FDE4A64-5779-42A1-8EDA-F8786628CF71}" type="sibTrans" cxnId="{6A8DE78C-E217-4B70-893C-20D5F134718F}">
      <dgm:prSet/>
      <dgm:spPr/>
      <dgm:t>
        <a:bodyPr/>
        <a:lstStyle/>
        <a:p>
          <a:endParaRPr lang="en-US"/>
        </a:p>
      </dgm:t>
    </dgm:pt>
    <dgm:pt modelId="{409707A9-E87F-4C74-B5A6-BB28CFA86E8B}">
      <dgm:prSet phldrT="[Text]"/>
      <dgm:spPr>
        <a:solidFill>
          <a:schemeClr val="accent5">
            <a:lumMod val="60000"/>
            <a:lumOff val="40000"/>
          </a:schemeClr>
        </a:solidFill>
      </dgm:spPr>
      <dgm:t>
        <a:bodyPr/>
        <a:lstStyle/>
        <a:p>
          <a:r>
            <a:rPr lang="en-US" dirty="0"/>
            <a:t>Knowledge of contextual strategies</a:t>
          </a:r>
        </a:p>
      </dgm:t>
    </dgm:pt>
    <dgm:pt modelId="{9E966CCA-3531-421C-BCDA-A9CD6E21D795}" type="parTrans" cxnId="{4AA79B75-54B0-4EE1-BE8B-86DD273E14B6}">
      <dgm:prSet/>
      <dgm:spPr/>
      <dgm:t>
        <a:bodyPr/>
        <a:lstStyle/>
        <a:p>
          <a:endParaRPr lang="en-US" dirty="0"/>
        </a:p>
      </dgm:t>
    </dgm:pt>
    <dgm:pt modelId="{BAE38347-D2F5-42D8-9C5A-A5D348CCF1CF}" type="sibTrans" cxnId="{4AA79B75-54B0-4EE1-BE8B-86DD273E14B6}">
      <dgm:prSet/>
      <dgm:spPr/>
      <dgm:t>
        <a:bodyPr/>
        <a:lstStyle/>
        <a:p>
          <a:endParaRPr lang="en-US"/>
        </a:p>
      </dgm:t>
    </dgm:pt>
    <dgm:pt modelId="{E3951187-017F-48FF-BC45-8CFDA80CA1FF}" type="pres">
      <dgm:prSet presAssocID="{73039DA1-44E5-43DA-B9A8-3C75182F3ACB}" presName="cycle" presStyleCnt="0">
        <dgm:presLayoutVars>
          <dgm:chMax val="1"/>
          <dgm:dir/>
          <dgm:animLvl val="ctr"/>
          <dgm:resizeHandles val="exact"/>
        </dgm:presLayoutVars>
      </dgm:prSet>
      <dgm:spPr/>
    </dgm:pt>
    <dgm:pt modelId="{833B1760-65DA-412F-B18F-2D2E99D1C3C8}" type="pres">
      <dgm:prSet presAssocID="{1FB838A9-534D-4108-B2A4-366C6E899AA6}" presName="centerShape" presStyleLbl="node0" presStyleIdx="0" presStyleCnt="1"/>
      <dgm:spPr/>
    </dgm:pt>
    <dgm:pt modelId="{E57FE782-3136-4345-98C2-EFE1C738F982}" type="pres">
      <dgm:prSet presAssocID="{9CF0E5A3-F9CF-477B-91F8-F6E945BF8027}" presName="Name9" presStyleLbl="parChTrans1D2" presStyleIdx="0" presStyleCnt="4"/>
      <dgm:spPr/>
    </dgm:pt>
    <dgm:pt modelId="{BE35B6E1-6A13-49A8-ADD9-1E6478718138}" type="pres">
      <dgm:prSet presAssocID="{9CF0E5A3-F9CF-477B-91F8-F6E945BF8027}" presName="connTx" presStyleLbl="parChTrans1D2" presStyleIdx="0" presStyleCnt="4"/>
      <dgm:spPr/>
    </dgm:pt>
    <dgm:pt modelId="{AE8EB792-D5C4-4FE5-BF15-31F7B159BA43}" type="pres">
      <dgm:prSet presAssocID="{529FFE2B-CD40-4628-884E-FC4A95C1D1E1}" presName="node" presStyleLbl="node1" presStyleIdx="0" presStyleCnt="4">
        <dgm:presLayoutVars>
          <dgm:bulletEnabled val="1"/>
        </dgm:presLayoutVars>
      </dgm:prSet>
      <dgm:spPr/>
    </dgm:pt>
    <dgm:pt modelId="{A54264E8-31D4-4BA6-A5A2-FDFEAD158827}" type="pres">
      <dgm:prSet presAssocID="{6336FCA1-2591-446B-91F5-969BF231BA38}" presName="Name9" presStyleLbl="parChTrans1D2" presStyleIdx="1" presStyleCnt="4"/>
      <dgm:spPr/>
    </dgm:pt>
    <dgm:pt modelId="{C3D9C32D-F5AB-4DE1-B152-2D2BFFD5D529}" type="pres">
      <dgm:prSet presAssocID="{6336FCA1-2591-446B-91F5-969BF231BA38}" presName="connTx" presStyleLbl="parChTrans1D2" presStyleIdx="1" presStyleCnt="4"/>
      <dgm:spPr/>
    </dgm:pt>
    <dgm:pt modelId="{384EFA93-7650-486E-A653-45B41B8ADC04}" type="pres">
      <dgm:prSet presAssocID="{96D7244B-32FC-49F1-B459-5D88BE78DB22}" presName="node" presStyleLbl="node1" presStyleIdx="1" presStyleCnt="4">
        <dgm:presLayoutVars>
          <dgm:bulletEnabled val="1"/>
        </dgm:presLayoutVars>
      </dgm:prSet>
      <dgm:spPr/>
    </dgm:pt>
    <dgm:pt modelId="{2D05B222-8776-4A9B-ACB2-EE7F30C3EE52}" type="pres">
      <dgm:prSet presAssocID="{0F274941-1FE9-48DF-A5C9-D2DF209C6452}" presName="Name9" presStyleLbl="parChTrans1D2" presStyleIdx="2" presStyleCnt="4"/>
      <dgm:spPr/>
    </dgm:pt>
    <dgm:pt modelId="{A21073E3-730B-4F14-9C6C-CC577D4CC9FD}" type="pres">
      <dgm:prSet presAssocID="{0F274941-1FE9-48DF-A5C9-D2DF209C6452}" presName="connTx" presStyleLbl="parChTrans1D2" presStyleIdx="2" presStyleCnt="4"/>
      <dgm:spPr/>
    </dgm:pt>
    <dgm:pt modelId="{D374E91B-AF11-4272-BE82-88D6CB604D99}" type="pres">
      <dgm:prSet presAssocID="{B616D96A-786F-4D89-80D8-3614FE94AE9B}" presName="node" presStyleLbl="node1" presStyleIdx="2" presStyleCnt="4">
        <dgm:presLayoutVars>
          <dgm:bulletEnabled val="1"/>
        </dgm:presLayoutVars>
      </dgm:prSet>
      <dgm:spPr/>
    </dgm:pt>
    <dgm:pt modelId="{59FC8EAC-EDB2-49BC-9C43-9AF423749D08}" type="pres">
      <dgm:prSet presAssocID="{9E966CCA-3531-421C-BCDA-A9CD6E21D795}" presName="Name9" presStyleLbl="parChTrans1D2" presStyleIdx="3" presStyleCnt="4"/>
      <dgm:spPr/>
    </dgm:pt>
    <dgm:pt modelId="{CDDD12E7-24F0-4ECB-9D4F-A240D6C1039B}" type="pres">
      <dgm:prSet presAssocID="{9E966CCA-3531-421C-BCDA-A9CD6E21D795}" presName="connTx" presStyleLbl="parChTrans1D2" presStyleIdx="3" presStyleCnt="4"/>
      <dgm:spPr/>
    </dgm:pt>
    <dgm:pt modelId="{60C111B6-BED8-4BC8-8EDB-2129CDD33E1C}" type="pres">
      <dgm:prSet presAssocID="{409707A9-E87F-4C74-B5A6-BB28CFA86E8B}" presName="node" presStyleLbl="node1" presStyleIdx="3" presStyleCnt="4" custRadScaleRad="96877" custRadScaleInc="-3915">
        <dgm:presLayoutVars>
          <dgm:bulletEnabled val="1"/>
        </dgm:presLayoutVars>
      </dgm:prSet>
      <dgm:spPr/>
    </dgm:pt>
  </dgm:ptLst>
  <dgm:cxnLst>
    <dgm:cxn modelId="{CE863800-2269-4D30-8729-697B258A4E3F}" type="presOf" srcId="{6336FCA1-2591-446B-91F5-969BF231BA38}" destId="{A54264E8-31D4-4BA6-A5A2-FDFEAD158827}" srcOrd="0" destOrd="0" presId="urn:microsoft.com/office/officeart/2005/8/layout/radial1"/>
    <dgm:cxn modelId="{4B74AD01-9852-4BE4-BD50-CC3C01BC5888}" srcId="{1FB838A9-534D-4108-B2A4-366C6E899AA6}" destId="{529FFE2B-CD40-4628-884E-FC4A95C1D1E1}" srcOrd="0" destOrd="0" parTransId="{9CF0E5A3-F9CF-477B-91F8-F6E945BF8027}" sibTransId="{44293151-348D-4010-BFB0-39986BE001BF}"/>
    <dgm:cxn modelId="{3DB2220F-C90B-4F94-A5C9-5C647A689200}" type="presOf" srcId="{9E966CCA-3531-421C-BCDA-A9CD6E21D795}" destId="{CDDD12E7-24F0-4ECB-9D4F-A240D6C1039B}" srcOrd="1" destOrd="0" presId="urn:microsoft.com/office/officeart/2005/8/layout/radial1"/>
    <dgm:cxn modelId="{13E8C215-0763-40F0-A670-06C1FC5C73D5}" srcId="{1FB838A9-534D-4108-B2A4-366C6E899AA6}" destId="{96D7244B-32FC-49F1-B459-5D88BE78DB22}" srcOrd="1" destOrd="0" parTransId="{6336FCA1-2591-446B-91F5-969BF231BA38}" sibTransId="{CB5AEEAA-AA42-4ABD-986A-DD5F925A6F86}"/>
    <dgm:cxn modelId="{85156717-2E9C-4FFF-B41A-977C770A5A47}" type="presOf" srcId="{9CF0E5A3-F9CF-477B-91F8-F6E945BF8027}" destId="{BE35B6E1-6A13-49A8-ADD9-1E6478718138}" srcOrd="1" destOrd="0" presId="urn:microsoft.com/office/officeart/2005/8/layout/radial1"/>
    <dgm:cxn modelId="{ED9F8542-E176-4733-B0C9-7D247DDFDA15}" type="presOf" srcId="{6336FCA1-2591-446B-91F5-969BF231BA38}" destId="{C3D9C32D-F5AB-4DE1-B152-2D2BFFD5D529}" srcOrd="1" destOrd="0" presId="urn:microsoft.com/office/officeart/2005/8/layout/radial1"/>
    <dgm:cxn modelId="{00D5576C-E2EE-48E0-A342-31053FA665E6}" type="presOf" srcId="{409707A9-E87F-4C74-B5A6-BB28CFA86E8B}" destId="{60C111B6-BED8-4BC8-8EDB-2129CDD33E1C}" srcOrd="0" destOrd="0" presId="urn:microsoft.com/office/officeart/2005/8/layout/radial1"/>
    <dgm:cxn modelId="{88000271-5582-4FF1-AA03-889B3F727E19}" type="presOf" srcId="{1FB838A9-534D-4108-B2A4-366C6E899AA6}" destId="{833B1760-65DA-412F-B18F-2D2E99D1C3C8}" srcOrd="0" destOrd="0" presId="urn:microsoft.com/office/officeart/2005/8/layout/radial1"/>
    <dgm:cxn modelId="{4AA79B75-54B0-4EE1-BE8B-86DD273E14B6}" srcId="{1FB838A9-534D-4108-B2A4-366C6E899AA6}" destId="{409707A9-E87F-4C74-B5A6-BB28CFA86E8B}" srcOrd="3" destOrd="0" parTransId="{9E966CCA-3531-421C-BCDA-A9CD6E21D795}" sibTransId="{BAE38347-D2F5-42D8-9C5A-A5D348CCF1CF}"/>
    <dgm:cxn modelId="{9C70D47F-30B0-41CE-992D-40AB4C51048B}" srcId="{73039DA1-44E5-43DA-B9A8-3C75182F3ACB}" destId="{1FB838A9-534D-4108-B2A4-366C6E899AA6}" srcOrd="0" destOrd="0" parTransId="{38D16135-7D60-46EA-8608-1DB7CEE12328}" sibTransId="{C0D073DE-5A9D-485E-AADF-7EDEEE75AFBC}"/>
    <dgm:cxn modelId="{6A8DE78C-E217-4B70-893C-20D5F134718F}" srcId="{1FB838A9-534D-4108-B2A4-366C6E899AA6}" destId="{B616D96A-786F-4D89-80D8-3614FE94AE9B}" srcOrd="2" destOrd="0" parTransId="{0F274941-1FE9-48DF-A5C9-D2DF209C6452}" sibTransId="{3FDE4A64-5779-42A1-8EDA-F8786628CF71}"/>
    <dgm:cxn modelId="{BF20DC9D-DA00-4212-819A-964AA642DCF7}" type="presOf" srcId="{529FFE2B-CD40-4628-884E-FC4A95C1D1E1}" destId="{AE8EB792-D5C4-4FE5-BF15-31F7B159BA43}" srcOrd="0" destOrd="0" presId="urn:microsoft.com/office/officeart/2005/8/layout/radial1"/>
    <dgm:cxn modelId="{810DDAA9-90EF-408B-B10D-D1F7FC4F3EE7}" type="presOf" srcId="{9E966CCA-3531-421C-BCDA-A9CD6E21D795}" destId="{59FC8EAC-EDB2-49BC-9C43-9AF423749D08}" srcOrd="0" destOrd="0" presId="urn:microsoft.com/office/officeart/2005/8/layout/radial1"/>
    <dgm:cxn modelId="{EDC9CEAA-BA61-485A-96A9-1E0C51030BE1}" type="presOf" srcId="{B616D96A-786F-4D89-80D8-3614FE94AE9B}" destId="{D374E91B-AF11-4272-BE82-88D6CB604D99}" srcOrd="0" destOrd="0" presId="urn:microsoft.com/office/officeart/2005/8/layout/radial1"/>
    <dgm:cxn modelId="{23F9ECB3-212A-444D-8C2D-651EFA55A0AC}" type="presOf" srcId="{73039DA1-44E5-43DA-B9A8-3C75182F3ACB}" destId="{E3951187-017F-48FF-BC45-8CFDA80CA1FF}" srcOrd="0" destOrd="0" presId="urn:microsoft.com/office/officeart/2005/8/layout/radial1"/>
    <dgm:cxn modelId="{BFA2A7C6-E38B-435F-9539-0CFA764D9DBA}" type="presOf" srcId="{0F274941-1FE9-48DF-A5C9-D2DF209C6452}" destId="{2D05B222-8776-4A9B-ACB2-EE7F30C3EE52}" srcOrd="0" destOrd="0" presId="urn:microsoft.com/office/officeart/2005/8/layout/radial1"/>
    <dgm:cxn modelId="{8340C9CF-1437-49FD-B927-3E6F14B194D9}" type="presOf" srcId="{0F274941-1FE9-48DF-A5C9-D2DF209C6452}" destId="{A21073E3-730B-4F14-9C6C-CC577D4CC9FD}" srcOrd="1" destOrd="0" presId="urn:microsoft.com/office/officeart/2005/8/layout/radial1"/>
    <dgm:cxn modelId="{2871F9F1-7C53-447D-BD4D-E650CE09BB10}" type="presOf" srcId="{96D7244B-32FC-49F1-B459-5D88BE78DB22}" destId="{384EFA93-7650-486E-A653-45B41B8ADC04}" srcOrd="0" destOrd="0" presId="urn:microsoft.com/office/officeart/2005/8/layout/radial1"/>
    <dgm:cxn modelId="{4A8410FB-47EA-42D1-861A-F76B559309BB}" type="presOf" srcId="{9CF0E5A3-F9CF-477B-91F8-F6E945BF8027}" destId="{E57FE782-3136-4345-98C2-EFE1C738F982}" srcOrd="0" destOrd="0" presId="urn:microsoft.com/office/officeart/2005/8/layout/radial1"/>
    <dgm:cxn modelId="{8B0886A0-16D4-49B2-8470-B02686861DE4}" type="presParOf" srcId="{E3951187-017F-48FF-BC45-8CFDA80CA1FF}" destId="{833B1760-65DA-412F-B18F-2D2E99D1C3C8}" srcOrd="0" destOrd="0" presId="urn:microsoft.com/office/officeart/2005/8/layout/radial1"/>
    <dgm:cxn modelId="{DAE76A60-338D-49B8-84D6-D0BC74F9DDE6}" type="presParOf" srcId="{E3951187-017F-48FF-BC45-8CFDA80CA1FF}" destId="{E57FE782-3136-4345-98C2-EFE1C738F982}" srcOrd="1" destOrd="0" presId="urn:microsoft.com/office/officeart/2005/8/layout/radial1"/>
    <dgm:cxn modelId="{F38367B8-B7AD-444B-AB3F-016BE1D039AC}" type="presParOf" srcId="{E57FE782-3136-4345-98C2-EFE1C738F982}" destId="{BE35B6E1-6A13-49A8-ADD9-1E6478718138}" srcOrd="0" destOrd="0" presId="urn:microsoft.com/office/officeart/2005/8/layout/radial1"/>
    <dgm:cxn modelId="{A1BF52F5-17EB-45BA-954F-1D52C6F1E80A}" type="presParOf" srcId="{E3951187-017F-48FF-BC45-8CFDA80CA1FF}" destId="{AE8EB792-D5C4-4FE5-BF15-31F7B159BA43}" srcOrd="2" destOrd="0" presId="urn:microsoft.com/office/officeart/2005/8/layout/radial1"/>
    <dgm:cxn modelId="{14E0BEB8-D38A-472A-9C4C-F276A529AA3E}" type="presParOf" srcId="{E3951187-017F-48FF-BC45-8CFDA80CA1FF}" destId="{A54264E8-31D4-4BA6-A5A2-FDFEAD158827}" srcOrd="3" destOrd="0" presId="urn:microsoft.com/office/officeart/2005/8/layout/radial1"/>
    <dgm:cxn modelId="{19FAD5C6-7659-4475-AF8D-F3402214DD52}" type="presParOf" srcId="{A54264E8-31D4-4BA6-A5A2-FDFEAD158827}" destId="{C3D9C32D-F5AB-4DE1-B152-2D2BFFD5D529}" srcOrd="0" destOrd="0" presId="urn:microsoft.com/office/officeart/2005/8/layout/radial1"/>
    <dgm:cxn modelId="{FFBCB2C6-2863-442C-B3F8-B74E8072A4DC}" type="presParOf" srcId="{E3951187-017F-48FF-BC45-8CFDA80CA1FF}" destId="{384EFA93-7650-486E-A653-45B41B8ADC04}" srcOrd="4" destOrd="0" presId="urn:microsoft.com/office/officeart/2005/8/layout/radial1"/>
    <dgm:cxn modelId="{C99AD0DB-7546-4183-B591-DAD064780EDD}" type="presParOf" srcId="{E3951187-017F-48FF-BC45-8CFDA80CA1FF}" destId="{2D05B222-8776-4A9B-ACB2-EE7F30C3EE52}" srcOrd="5" destOrd="0" presId="urn:microsoft.com/office/officeart/2005/8/layout/radial1"/>
    <dgm:cxn modelId="{3623D72D-A8E8-4CCB-A284-4A4B6DF7DDDE}" type="presParOf" srcId="{2D05B222-8776-4A9B-ACB2-EE7F30C3EE52}" destId="{A21073E3-730B-4F14-9C6C-CC577D4CC9FD}" srcOrd="0" destOrd="0" presId="urn:microsoft.com/office/officeart/2005/8/layout/radial1"/>
    <dgm:cxn modelId="{7AB2C0C2-DA98-4A7D-88F0-B16046F3950E}" type="presParOf" srcId="{E3951187-017F-48FF-BC45-8CFDA80CA1FF}" destId="{D374E91B-AF11-4272-BE82-88D6CB604D99}" srcOrd="6" destOrd="0" presId="urn:microsoft.com/office/officeart/2005/8/layout/radial1"/>
    <dgm:cxn modelId="{B0D83C43-5F77-4922-A1A3-01BA36987A8E}" type="presParOf" srcId="{E3951187-017F-48FF-BC45-8CFDA80CA1FF}" destId="{59FC8EAC-EDB2-49BC-9C43-9AF423749D08}" srcOrd="7" destOrd="0" presId="urn:microsoft.com/office/officeart/2005/8/layout/radial1"/>
    <dgm:cxn modelId="{88FD295D-B2F3-4E3E-AD57-B35755739BC1}" type="presParOf" srcId="{59FC8EAC-EDB2-49BC-9C43-9AF423749D08}" destId="{CDDD12E7-24F0-4ECB-9D4F-A240D6C1039B}" srcOrd="0" destOrd="0" presId="urn:microsoft.com/office/officeart/2005/8/layout/radial1"/>
    <dgm:cxn modelId="{416AF8BA-E63A-414D-87C9-19B3E957A3FB}" type="presParOf" srcId="{E3951187-017F-48FF-BC45-8CFDA80CA1FF}" destId="{60C111B6-BED8-4BC8-8EDB-2129CDD33E1C}" srcOrd="8" destOrd="0" presId="urn:microsoft.com/office/officeart/2005/8/layout/radial1"/>
  </dgm:cxnLst>
  <dgm:bg>
    <a:solidFill>
      <a:srgbClr val="B0D0FA"/>
    </a:solidFill>
  </dgm:bg>
  <dgm:whole>
    <a:ln w="38100">
      <a:solidFill>
        <a:schemeClr val="accent1"/>
      </a:solidFill>
    </a:ln>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33B1760-65DA-412F-B18F-2D2E99D1C3C8}">
      <dsp:nvSpPr>
        <dsp:cNvPr id="0" name=""/>
        <dsp:cNvSpPr/>
      </dsp:nvSpPr>
      <dsp:spPr>
        <a:xfrm>
          <a:off x="1515275" y="1738810"/>
          <a:ext cx="1163076" cy="1163076"/>
        </a:xfrm>
        <a:prstGeom prst="ellipse">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255" tIns="8255" rIns="8255" bIns="8255" numCol="1" spcCol="1270" anchor="ctr" anchorCtr="0">
          <a:noAutofit/>
        </a:bodyPr>
        <a:lstStyle/>
        <a:p>
          <a:pPr marL="0" lvl="0" indent="0" algn="ctr" defTabSz="577850">
            <a:lnSpc>
              <a:spcPct val="90000"/>
            </a:lnSpc>
            <a:spcBef>
              <a:spcPct val="0"/>
            </a:spcBef>
            <a:spcAft>
              <a:spcPct val="35000"/>
            </a:spcAft>
            <a:buNone/>
          </a:pPr>
          <a:r>
            <a:rPr lang="en-US" sz="1300" kern="1200" dirty="0"/>
            <a:t>The 4 main strategies we use for  reading</a:t>
          </a:r>
        </a:p>
      </dsp:txBody>
      <dsp:txXfrm>
        <a:off x="1685604" y="1909139"/>
        <a:ext cx="822418" cy="822418"/>
      </dsp:txXfrm>
    </dsp:sp>
    <dsp:sp modelId="{E57FE782-3136-4345-98C2-EFE1C738F982}">
      <dsp:nvSpPr>
        <dsp:cNvPr id="0" name=""/>
        <dsp:cNvSpPr/>
      </dsp:nvSpPr>
      <dsp:spPr>
        <a:xfrm rot="16200000">
          <a:off x="1921661" y="1538697"/>
          <a:ext cx="350304" cy="49921"/>
        </a:xfrm>
        <a:custGeom>
          <a:avLst/>
          <a:gdLst/>
          <a:ahLst/>
          <a:cxnLst/>
          <a:rect l="0" t="0" r="0" b="0"/>
          <a:pathLst>
            <a:path>
              <a:moveTo>
                <a:pt x="0" y="24960"/>
              </a:moveTo>
              <a:lnTo>
                <a:pt x="350304" y="24960"/>
              </a:lnTo>
            </a:path>
          </a:pathLst>
        </a:custGeom>
        <a:noFill/>
        <a:ln w="1905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dirty="0"/>
        </a:p>
      </dsp:txBody>
      <dsp:txXfrm>
        <a:off x="2088055" y="1554900"/>
        <a:ext cx="17515" cy="17515"/>
      </dsp:txXfrm>
    </dsp:sp>
    <dsp:sp modelId="{AE8EB792-D5C4-4FE5-BF15-31F7B159BA43}">
      <dsp:nvSpPr>
        <dsp:cNvPr id="0" name=""/>
        <dsp:cNvSpPr/>
      </dsp:nvSpPr>
      <dsp:spPr>
        <a:xfrm>
          <a:off x="1515275" y="225429"/>
          <a:ext cx="1163076" cy="1163076"/>
        </a:xfrm>
        <a:prstGeom prst="ellipse">
          <a:avLst/>
        </a:prstGeom>
        <a:solidFill>
          <a:schemeClr val="tx2">
            <a:lumMod val="60000"/>
            <a:lumOff val="4000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255" tIns="8255" rIns="8255" bIns="8255" numCol="1" spcCol="1270" anchor="ctr" anchorCtr="0">
          <a:noAutofit/>
        </a:bodyPr>
        <a:lstStyle/>
        <a:p>
          <a:pPr marL="0" lvl="0" indent="0" algn="ctr" defTabSz="577850">
            <a:lnSpc>
              <a:spcPct val="90000"/>
            </a:lnSpc>
            <a:spcBef>
              <a:spcPct val="0"/>
            </a:spcBef>
            <a:spcAft>
              <a:spcPct val="35000"/>
            </a:spcAft>
            <a:buNone/>
          </a:pPr>
          <a:r>
            <a:rPr lang="en-US" sz="1300" kern="1200" dirty="0"/>
            <a:t>Phonic strategies</a:t>
          </a:r>
        </a:p>
      </dsp:txBody>
      <dsp:txXfrm>
        <a:off x="1685604" y="395758"/>
        <a:ext cx="822418" cy="822418"/>
      </dsp:txXfrm>
    </dsp:sp>
    <dsp:sp modelId="{A54264E8-31D4-4BA6-A5A2-FDFEAD158827}">
      <dsp:nvSpPr>
        <dsp:cNvPr id="0" name=""/>
        <dsp:cNvSpPr/>
      </dsp:nvSpPr>
      <dsp:spPr>
        <a:xfrm>
          <a:off x="2678351" y="2295387"/>
          <a:ext cx="350304" cy="49921"/>
        </a:xfrm>
        <a:custGeom>
          <a:avLst/>
          <a:gdLst/>
          <a:ahLst/>
          <a:cxnLst/>
          <a:rect l="0" t="0" r="0" b="0"/>
          <a:pathLst>
            <a:path>
              <a:moveTo>
                <a:pt x="0" y="24960"/>
              </a:moveTo>
              <a:lnTo>
                <a:pt x="350304" y="24960"/>
              </a:lnTo>
            </a:path>
          </a:pathLst>
        </a:custGeom>
        <a:noFill/>
        <a:ln w="1905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dirty="0"/>
        </a:p>
      </dsp:txBody>
      <dsp:txXfrm>
        <a:off x="2844746" y="2311590"/>
        <a:ext cx="17515" cy="17515"/>
      </dsp:txXfrm>
    </dsp:sp>
    <dsp:sp modelId="{384EFA93-7650-486E-A653-45B41B8ADC04}">
      <dsp:nvSpPr>
        <dsp:cNvPr id="0" name=""/>
        <dsp:cNvSpPr/>
      </dsp:nvSpPr>
      <dsp:spPr>
        <a:xfrm>
          <a:off x="3028656" y="1738810"/>
          <a:ext cx="1163076" cy="1163076"/>
        </a:xfrm>
        <a:prstGeom prst="ellipse">
          <a:avLst/>
        </a:prstGeom>
        <a:solidFill>
          <a:schemeClr val="accent1">
            <a:lumMod val="20000"/>
            <a:lumOff val="8000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255" tIns="8255" rIns="8255" bIns="8255" numCol="1" spcCol="1270" anchor="ctr" anchorCtr="0">
          <a:noAutofit/>
        </a:bodyPr>
        <a:lstStyle/>
        <a:p>
          <a:pPr marL="0" lvl="0" indent="0" algn="ctr" defTabSz="577850">
            <a:lnSpc>
              <a:spcPct val="90000"/>
            </a:lnSpc>
            <a:spcBef>
              <a:spcPct val="0"/>
            </a:spcBef>
            <a:spcAft>
              <a:spcPct val="35000"/>
            </a:spcAft>
            <a:buNone/>
          </a:pPr>
          <a:r>
            <a:rPr lang="en-US" sz="1300" kern="1200" dirty="0">
              <a:solidFill>
                <a:schemeClr val="tx1"/>
              </a:solidFill>
            </a:rPr>
            <a:t>Word recognition strategies</a:t>
          </a:r>
        </a:p>
      </dsp:txBody>
      <dsp:txXfrm>
        <a:off x="3198985" y="1909139"/>
        <a:ext cx="822418" cy="822418"/>
      </dsp:txXfrm>
    </dsp:sp>
    <dsp:sp modelId="{2D05B222-8776-4A9B-ACB2-EE7F30C3EE52}">
      <dsp:nvSpPr>
        <dsp:cNvPr id="0" name=""/>
        <dsp:cNvSpPr/>
      </dsp:nvSpPr>
      <dsp:spPr>
        <a:xfrm rot="5400000">
          <a:off x="1921661" y="3052077"/>
          <a:ext cx="350304" cy="49921"/>
        </a:xfrm>
        <a:custGeom>
          <a:avLst/>
          <a:gdLst/>
          <a:ahLst/>
          <a:cxnLst/>
          <a:rect l="0" t="0" r="0" b="0"/>
          <a:pathLst>
            <a:path>
              <a:moveTo>
                <a:pt x="0" y="24960"/>
              </a:moveTo>
              <a:lnTo>
                <a:pt x="350304" y="24960"/>
              </a:lnTo>
            </a:path>
          </a:pathLst>
        </a:custGeom>
        <a:noFill/>
        <a:ln w="1905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dirty="0"/>
        </a:p>
      </dsp:txBody>
      <dsp:txXfrm>
        <a:off x="2088055" y="3068281"/>
        <a:ext cx="17515" cy="17515"/>
      </dsp:txXfrm>
    </dsp:sp>
    <dsp:sp modelId="{D374E91B-AF11-4272-BE82-88D6CB604D99}">
      <dsp:nvSpPr>
        <dsp:cNvPr id="0" name=""/>
        <dsp:cNvSpPr/>
      </dsp:nvSpPr>
      <dsp:spPr>
        <a:xfrm>
          <a:off x="1515275" y="3252191"/>
          <a:ext cx="1163076" cy="1163076"/>
        </a:xfrm>
        <a:prstGeom prst="ellipse">
          <a:avLst/>
        </a:prstGeom>
        <a:solidFill>
          <a:schemeClr val="tx2">
            <a:lumMod val="40000"/>
            <a:lumOff val="6000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255" tIns="8255" rIns="8255" bIns="8255" numCol="1" spcCol="1270" anchor="ctr" anchorCtr="0">
          <a:noAutofit/>
        </a:bodyPr>
        <a:lstStyle/>
        <a:p>
          <a:pPr marL="0" lvl="0" indent="0" algn="ctr" defTabSz="577850">
            <a:lnSpc>
              <a:spcPct val="90000"/>
            </a:lnSpc>
            <a:spcBef>
              <a:spcPct val="0"/>
            </a:spcBef>
            <a:spcAft>
              <a:spcPct val="35000"/>
            </a:spcAft>
            <a:buNone/>
          </a:pPr>
          <a:r>
            <a:rPr lang="en-US" sz="1300" kern="1200" dirty="0"/>
            <a:t>Knowledge of language strategies</a:t>
          </a:r>
        </a:p>
      </dsp:txBody>
      <dsp:txXfrm>
        <a:off x="1685604" y="3422520"/>
        <a:ext cx="822418" cy="822418"/>
      </dsp:txXfrm>
    </dsp:sp>
    <dsp:sp modelId="{59FC8EAC-EDB2-49BC-9C43-9AF423749D08}">
      <dsp:nvSpPr>
        <dsp:cNvPr id="0" name=""/>
        <dsp:cNvSpPr/>
      </dsp:nvSpPr>
      <dsp:spPr>
        <a:xfrm rot="10694295">
          <a:off x="1212580" y="2317924"/>
          <a:ext cx="303041" cy="49921"/>
        </a:xfrm>
        <a:custGeom>
          <a:avLst/>
          <a:gdLst/>
          <a:ahLst/>
          <a:cxnLst/>
          <a:rect l="0" t="0" r="0" b="0"/>
          <a:pathLst>
            <a:path>
              <a:moveTo>
                <a:pt x="0" y="24960"/>
              </a:moveTo>
              <a:lnTo>
                <a:pt x="303041" y="24960"/>
              </a:lnTo>
            </a:path>
          </a:pathLst>
        </a:custGeom>
        <a:noFill/>
        <a:ln w="1905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dirty="0"/>
        </a:p>
      </dsp:txBody>
      <dsp:txXfrm rot="10800000">
        <a:off x="1356525" y="2335309"/>
        <a:ext cx="15152" cy="15152"/>
      </dsp:txXfrm>
    </dsp:sp>
    <dsp:sp modelId="{60C111B6-BED8-4BC8-8EDB-2129CDD33E1C}">
      <dsp:nvSpPr>
        <dsp:cNvPr id="0" name=""/>
        <dsp:cNvSpPr/>
      </dsp:nvSpPr>
      <dsp:spPr>
        <a:xfrm>
          <a:off x="49850" y="1783883"/>
          <a:ext cx="1163076" cy="1163076"/>
        </a:xfrm>
        <a:prstGeom prst="ellipse">
          <a:avLst/>
        </a:prstGeom>
        <a:solidFill>
          <a:schemeClr val="accent5">
            <a:lumMod val="60000"/>
            <a:lumOff val="4000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255" tIns="8255" rIns="8255" bIns="8255" numCol="1" spcCol="1270" anchor="ctr" anchorCtr="0">
          <a:noAutofit/>
        </a:bodyPr>
        <a:lstStyle/>
        <a:p>
          <a:pPr marL="0" lvl="0" indent="0" algn="ctr" defTabSz="577850">
            <a:lnSpc>
              <a:spcPct val="90000"/>
            </a:lnSpc>
            <a:spcBef>
              <a:spcPct val="0"/>
            </a:spcBef>
            <a:spcAft>
              <a:spcPct val="35000"/>
            </a:spcAft>
            <a:buNone/>
          </a:pPr>
          <a:r>
            <a:rPr lang="en-US" sz="1300" kern="1200" dirty="0"/>
            <a:t>Knowledge of contextual strategies</a:t>
          </a:r>
        </a:p>
      </dsp:txBody>
      <dsp:txXfrm>
        <a:off x="220179" y="1954212"/>
        <a:ext cx="822418" cy="822418"/>
      </dsp:txXfrm>
    </dsp:sp>
  </dsp:spTree>
</dsp:drawing>
</file>

<file path=ppt/diagrams/layout1.xml><?xml version="1.0" encoding="utf-8"?>
<dgm:layoutDef xmlns:dgm="http://schemas.openxmlformats.org/drawingml/2006/diagram" xmlns:a="http://schemas.openxmlformats.org/drawingml/2006/main" uniqueId="urn:microsoft.com/office/officeart/2005/8/layout/radial1">
  <dgm:title val=""/>
  <dgm:desc val=""/>
  <dgm:catLst>
    <dgm:cat type="relationship" pri="22000"/>
    <dgm:cat type="cycle" pri="10000"/>
  </dgm:catLst>
  <dgm:sampData>
    <dgm:dataModel>
      <dgm:ptLst>
        <dgm:pt modelId="0" type="doc"/>
        <dgm:pt modelId="1">
          <dgm:prSet phldr="1"/>
        </dgm:pt>
        <dgm:pt modelId="11">
          <dgm:prSet phldr="1"/>
        </dgm:pt>
        <dgm:pt modelId="12">
          <dgm:prSet phldr="1"/>
        </dgm:pt>
        <dgm:pt modelId="13">
          <dgm:prSet phldr="1"/>
        </dgm:pt>
        <dgm:pt modelId="14">
          <dgm:prSet phldr="1"/>
        </dgm:pt>
      </dgm:ptLst>
      <dgm:cxnLst>
        <dgm:cxn modelId="2" srcId="0" destId="1" srcOrd="0" destOrd="0"/>
        <dgm:cxn modelId="3" srcId="1" destId="11" srcOrd="0" destOrd="0"/>
        <dgm:cxn modelId="4" srcId="1" destId="12" srcOrd="1" destOrd="0"/>
        <dgm:cxn modelId="5" srcId="1" destId="13" srcOrd="2" destOrd="0"/>
        <dgm:cxn modelId="6" srcId="1" destId="14" srcOrd="3" destOrd="0"/>
      </dgm:cxnLst>
      <dgm:bg/>
      <dgm:whole/>
    </dgm:dataModel>
  </dgm:sampData>
  <dgm:styleData>
    <dgm:dataModel>
      <dgm:ptLst>
        <dgm:pt modelId="0" type="doc"/>
        <dgm:pt modelId="1"/>
        <dgm:pt modelId="11"/>
        <dgm:pt modelId="12"/>
        <dgm:pt modelId="13"/>
      </dgm:ptLst>
      <dgm:cxnLst>
        <dgm:cxn modelId="2" srcId="0" destId="1" srcOrd="0" destOrd="0"/>
        <dgm:cxn modelId="15" srcId="1" destId="11" srcOrd="0" destOrd="0"/>
        <dgm:cxn modelId="16" srcId="1" destId="12" srcOrd="1" destOrd="0"/>
        <dgm:cxn modelId="17" srcId="1" destId="13" srcOrd="2" destOrd="0"/>
      </dgm:cxnLst>
      <dgm:bg/>
      <dgm:whole/>
    </dgm:dataModel>
  </dgm:styleData>
  <dgm:clrData>
    <dgm:dataModel>
      <dgm:ptLst>
        <dgm:pt modelId="0" type="doc"/>
        <dgm:pt modelId="1"/>
        <dgm:pt modelId="11"/>
        <dgm:pt modelId="12"/>
        <dgm:pt modelId="13"/>
        <dgm:pt modelId="14"/>
        <dgm:pt modelId="15"/>
        <dgm:pt modelId="16"/>
      </dgm:ptLst>
      <dgm:cxnLst>
        <dgm:cxn modelId="2" srcId="0" destId="1" srcOrd="0" destOrd="0"/>
        <dgm:cxn modelId="16" srcId="1" destId="11" srcOrd="0" destOrd="0"/>
        <dgm:cxn modelId="17" srcId="1" destId="12" srcOrd="1" destOrd="0"/>
        <dgm:cxn modelId="18" srcId="1" destId="13" srcOrd="2" destOrd="0"/>
        <dgm:cxn modelId="19" srcId="1" destId="14" srcOrd="3" destOrd="0"/>
        <dgm:cxn modelId="20" srcId="1" destId="15" srcOrd="4" destOrd="0"/>
        <dgm:cxn modelId="21" srcId="1" destId="16" srcOrd="5" destOrd="0"/>
      </dgm:cxnLst>
      <dgm:bg/>
      <dgm:whole/>
    </dgm:dataModel>
  </dgm:clrData>
  <dgm:layoutNode name="cycle">
    <dgm:varLst>
      <dgm:chMax val="1"/>
      <dgm:dir/>
      <dgm:animLvl val="ctr"/>
      <dgm:resizeHandles val="exact"/>
    </dgm:varLst>
    <dgm:choose name="Name0">
      <dgm:if name="Name1" func="var" arg="dir" op="equ" val="norm">
        <dgm:choose name="Name2">
          <dgm:if name="Name3" axis="ch ch" ptType="node node" st="1 1" cnt="1 0" func="cnt" op="lte" val="1">
            <dgm:alg type="cycle">
              <dgm:param type="stAng" val="90"/>
              <dgm:param type="spanAng" val="360"/>
              <dgm:param type="ctrShpMap" val="fNode"/>
            </dgm:alg>
          </dgm:if>
          <dgm:else name="Name4">
            <dgm:alg type="cycle">
              <dgm:param type="stAng" val="0"/>
              <dgm:param type="spanAng" val="360"/>
              <dgm:param type="ctrShpMap" val="fNode"/>
            </dgm:alg>
          </dgm:else>
        </dgm:choose>
      </dgm:if>
      <dgm:else name="Name5">
        <dgm:alg type="cycle">
          <dgm:param type="stAng" val="0"/>
          <dgm:param type="spanAng" val="-360"/>
          <dgm:param type="ctrShpMap" val="fNode"/>
        </dgm:alg>
      </dgm:else>
    </dgm:choose>
    <dgm:shape xmlns:r="http://schemas.openxmlformats.org/officeDocument/2006/relationships" r:blip="">
      <dgm:adjLst/>
    </dgm:shape>
    <dgm:presOf/>
    <dgm:constrLst>
      <dgm:constr type="w" for="ch" forName="centerShape" refType="w"/>
      <dgm:constr type="w" for="ch" forName="node" refType="w" refFor="ch" refForName="centerShape" op="equ"/>
      <dgm:constr type="sp" refType="w" refFor="ch" refForName="node" fact="0.3"/>
      <dgm:constr type="sibSp" refType="w" refFor="ch" refForName="node" fact="0.3"/>
      <dgm:constr type="primFontSz" for="ch" forName="centerShape" val="65"/>
      <dgm:constr type="primFontSz" for="des" forName="node" op="equ" val="65"/>
      <dgm:constr type="primFontSz" for="des" forName="connTx" val="55"/>
      <dgm:constr type="primFontSz" for="des" forName="connTx" refType="primFontSz" refFor="ch" refForName="centerShape" op="lte" fact="0.8"/>
    </dgm:constrLst>
    <dgm:ruleLst/>
    <dgm:forEach name="Name6" axis="ch" ptType="node" cnt="1">
      <dgm:layoutNode name="centerShape" styleLbl="node0">
        <dgm:alg type="tx"/>
        <dgm:shape xmlns:r="http://schemas.openxmlformats.org/officeDocument/2006/relationships" type="ellipse" r:blip="">
          <dgm:adjLst/>
        </dgm:shape>
        <dgm:presOf axis="self"/>
        <dgm:constrLst>
          <dgm:constr type="h" refType="w"/>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forEach name="Name7" axis="ch">
        <dgm:forEach name="Name8" axis="self" ptType="parTrans">
          <dgm:layoutNode name="Name9">
            <dgm:alg type="conn">
              <dgm:param type="dim" val="1D"/>
              <dgm:param type="begPts" val="auto"/>
              <dgm:param type="endPts" val="auto"/>
              <dgm:param type="begSty" val="noArr"/>
              <dgm:param type="endSty" val="noArr"/>
            </dgm:alg>
            <dgm:shape xmlns:r="http://schemas.openxmlformats.org/officeDocument/2006/relationships" type="conn" r:blip="">
              <dgm:adjLst/>
            </dgm:shape>
            <dgm:presOf axis="self"/>
            <dgm:constrLst>
              <dgm:constr type="connDist"/>
              <dgm:constr type="userA" for="ch" refType="connDist"/>
              <dgm:constr type="w" val="1"/>
              <dgm:constr type="h" val="5"/>
              <dgm:constr type="begPad"/>
              <dgm:constr type="endPad"/>
            </dgm:constrLst>
            <dgm:ruleLst/>
            <dgm:layoutNode name="connTx">
              <dgm:alg type="tx">
                <dgm:param type="autoTxRot" val="grav"/>
              </dgm:alg>
              <dgm:shape xmlns:r="http://schemas.openxmlformats.org/officeDocument/2006/relationships" type="rect" r:blip="" hideGeom="1">
                <dgm:adjLst/>
              </dgm:shape>
              <dgm:presOf axis="self"/>
              <dgm:constrLst>
                <dgm:constr type="userA"/>
                <dgm:constr type="w" refType="userA" fact="0.05"/>
                <dgm:constr type="h" refType="userA" fact="0.05"/>
                <dgm:constr type="lMarg" val="1"/>
                <dgm:constr type="rMarg" val="1"/>
                <dgm:constr type="tMarg"/>
                <dgm:constr type="bMarg"/>
              </dgm:constrLst>
              <dgm:ruleLst>
                <dgm:rule type="w" val="NaN" fact="0.8" max="NaN"/>
                <dgm:rule type="h" val="NaN" fact="1" max="NaN"/>
                <dgm:rule type="primFontSz" val="5" fact="NaN" max="NaN"/>
              </dgm:ruleLst>
            </dgm:layoutNode>
          </dgm:layoutNode>
        </dgm:forEach>
        <dgm:forEach name="Name10" axis="self" ptType="node">
          <dgm:layoutNode name="node" styleLbl="node1">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forEach>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BFEBDE9-1CCE-4FDB-97C4-5840E6282335}" type="datetimeFigureOut">
              <a:rPr lang="en-GB" smtClean="0"/>
              <a:t>23/04/2026</a:t>
            </a:fld>
            <a:endParaRPr lang="en-GB"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06F1488-8096-415F-AF9B-43C93D650509}" type="slidenum">
              <a:rPr lang="en-GB" smtClean="0"/>
              <a:t>‹#›</a:t>
            </a:fld>
            <a:endParaRPr lang="en-GB" dirty="0"/>
          </a:p>
        </p:txBody>
      </p:sp>
    </p:spTree>
    <p:extLst>
      <p:ext uri="{BB962C8B-B14F-4D97-AF65-F5344CB8AC3E}">
        <p14:creationId xmlns:p14="http://schemas.microsoft.com/office/powerpoint/2010/main" val="322150412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1A8666DC-38BD-4EDD-9C42-FD6BB569B3B4}" type="slidenum">
              <a:rPr lang="en-GB" smtClean="0"/>
              <a:t>1</a:t>
            </a:fld>
            <a:endParaRPr lang="en-GB" dirty="0"/>
          </a:p>
        </p:txBody>
      </p:sp>
    </p:spTree>
    <p:extLst>
      <p:ext uri="{BB962C8B-B14F-4D97-AF65-F5344CB8AC3E}">
        <p14:creationId xmlns:p14="http://schemas.microsoft.com/office/powerpoint/2010/main" val="12813971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06F1488-8096-415F-AF9B-43C93D650509}" type="slidenum">
              <a:rPr lang="en-GB" smtClean="0"/>
              <a:t>2</a:t>
            </a:fld>
            <a:endParaRPr lang="en-GB" dirty="0"/>
          </a:p>
        </p:txBody>
      </p:sp>
    </p:spTree>
    <p:extLst>
      <p:ext uri="{BB962C8B-B14F-4D97-AF65-F5344CB8AC3E}">
        <p14:creationId xmlns:p14="http://schemas.microsoft.com/office/powerpoint/2010/main" val="159383339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980931F-DD2E-4749-8625-BBDB359BF6BD}" type="slidenum">
              <a:rPr lang="en-GB" smtClean="0"/>
              <a:t>3</a:t>
            </a:fld>
            <a:endParaRPr lang="en-GB" dirty="0"/>
          </a:p>
        </p:txBody>
      </p:sp>
    </p:spTree>
    <p:extLst>
      <p:ext uri="{BB962C8B-B14F-4D97-AF65-F5344CB8AC3E}">
        <p14:creationId xmlns:p14="http://schemas.microsoft.com/office/powerpoint/2010/main" val="165286514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kern="1200" dirty="0">
                <a:solidFill>
                  <a:schemeClr val="tx1"/>
                </a:solidFill>
                <a:effectLst/>
                <a:latin typeface="+mn-lt"/>
                <a:ea typeface="+mn-ea"/>
                <a:cs typeface="+mn-cs"/>
              </a:rPr>
              <a:t>PISA is a global assessment conducted every three years, targeting 15-year-olds. It evaluates how well students perform in maths, reading and science. Since 2000, PISA has involved more than 100 countries and economies and around 3,700,000 students worldwide</a:t>
            </a:r>
            <a:endParaRPr lang="en-GB" dirty="0"/>
          </a:p>
          <a:p>
            <a:r>
              <a:rPr lang="en-GB" dirty="0"/>
              <a:t>Last results released in December 2023</a:t>
            </a:r>
          </a:p>
          <a:p>
            <a:r>
              <a:rPr lang="en-GB" dirty="0"/>
              <a:t>Results due in December 2026?</a:t>
            </a:r>
          </a:p>
          <a:p>
            <a:r>
              <a:rPr lang="en-GB" b="1" dirty="0"/>
              <a:t>Programme for International Student Assessment</a:t>
            </a:r>
          </a:p>
          <a:p>
            <a:endParaRPr lang="en-GB" dirty="0"/>
          </a:p>
          <a:p>
            <a:r>
              <a:rPr lang="en-GB" dirty="0"/>
              <a:t>PIRLS - </a:t>
            </a:r>
            <a:r>
              <a:rPr lang="en-GB" sz="1200" b="1" i="0" kern="1200" dirty="0">
                <a:solidFill>
                  <a:schemeClr val="tx1"/>
                </a:solidFill>
                <a:effectLst/>
                <a:latin typeface="+mn-lt"/>
                <a:ea typeface="+mn-ea"/>
                <a:cs typeface="+mn-cs"/>
              </a:rPr>
              <a:t>Progress in International Reading Literacy Study </a:t>
            </a:r>
            <a:endParaRPr lang="en-GB" dirty="0"/>
          </a:p>
        </p:txBody>
      </p:sp>
      <p:sp>
        <p:nvSpPr>
          <p:cNvPr id="4" name="Slide Number Placeholder 3"/>
          <p:cNvSpPr>
            <a:spLocks noGrp="1"/>
          </p:cNvSpPr>
          <p:nvPr>
            <p:ph type="sldNum" sz="quarter" idx="5"/>
          </p:nvPr>
        </p:nvSpPr>
        <p:spPr/>
        <p:txBody>
          <a:bodyPr/>
          <a:lstStyle/>
          <a:p>
            <a:fld id="{006F1488-8096-415F-AF9B-43C93D650509}" type="slidenum">
              <a:rPr lang="en-GB" smtClean="0"/>
              <a:t>4</a:t>
            </a:fld>
            <a:endParaRPr lang="en-GB" dirty="0"/>
          </a:p>
        </p:txBody>
      </p:sp>
    </p:spTree>
    <p:extLst>
      <p:ext uri="{BB962C8B-B14F-4D97-AF65-F5344CB8AC3E}">
        <p14:creationId xmlns:p14="http://schemas.microsoft.com/office/powerpoint/2010/main" val="10516682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baseline="0" dirty="0"/>
              <a:t>Give students time to look at Scarborough’s model</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baseline="0"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baseline="0" dirty="0"/>
              <a:t>We focus heavily on three of these.</a:t>
            </a:r>
            <a:endParaRPr lang="en-GB" dirty="0"/>
          </a:p>
          <a:p>
            <a:endParaRPr lang="en-GB" dirty="0"/>
          </a:p>
          <a:p>
            <a:r>
              <a:rPr lang="en-GB" dirty="0"/>
              <a:t>Sight recognition / sight words</a:t>
            </a:r>
          </a:p>
          <a:p>
            <a:r>
              <a:rPr lang="en-GB" dirty="0"/>
              <a:t>Phonological awareness / Decoding</a:t>
            </a:r>
          </a:p>
          <a:p>
            <a:r>
              <a:rPr lang="en-GB" dirty="0"/>
              <a:t>Reading comprehension</a:t>
            </a:r>
          </a:p>
          <a:p>
            <a:endParaRPr lang="en-GB" dirty="0"/>
          </a:p>
          <a:p>
            <a:endParaRPr lang="en-GB" dirty="0"/>
          </a:p>
          <a:p>
            <a:endParaRPr lang="en-GB" dirty="0"/>
          </a:p>
          <a:p>
            <a:r>
              <a:rPr lang="en-GB" dirty="0"/>
              <a:t>Initially</a:t>
            </a:r>
            <a:r>
              <a:rPr lang="en-GB" baseline="0" dirty="0"/>
              <a:t> we teach the aspects of reading as two distinct processes, but as the ability to decode increases, the focus moves to teaching language comprehension.</a:t>
            </a:r>
          </a:p>
          <a:p>
            <a:endParaRPr lang="en-GB" baseline="0" dirty="0"/>
          </a:p>
          <a:p>
            <a:endParaRPr lang="en-GB" sz="1200" b="0" i="0" u="none" strike="noStrike"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baseline="0" dirty="0"/>
              <a:t>Emphasize that when we are developing higher order reading skills, we are getting children to read “strategically”, as Scarborough points out.</a:t>
            </a:r>
          </a:p>
          <a:p>
            <a:endParaRPr lang="en-GB" dirty="0"/>
          </a:p>
        </p:txBody>
      </p:sp>
      <p:sp>
        <p:nvSpPr>
          <p:cNvPr id="4" name="Slide Number Placeholder 3"/>
          <p:cNvSpPr>
            <a:spLocks noGrp="1"/>
          </p:cNvSpPr>
          <p:nvPr>
            <p:ph type="sldNum" sz="quarter" idx="10"/>
          </p:nvPr>
        </p:nvSpPr>
        <p:spPr/>
        <p:txBody>
          <a:bodyPr/>
          <a:lstStyle/>
          <a:p>
            <a:fld id="{885D7509-218B-49E0-9E61-34F130A3D980}" type="slidenum">
              <a:rPr lang="en-GB" smtClean="0"/>
              <a:t>5</a:t>
            </a:fld>
            <a:endParaRPr lang="en-GB" dirty="0"/>
          </a:p>
        </p:txBody>
      </p:sp>
    </p:spTree>
    <p:extLst>
      <p:ext uri="{BB962C8B-B14F-4D97-AF65-F5344CB8AC3E}">
        <p14:creationId xmlns:p14="http://schemas.microsoft.com/office/powerpoint/2010/main" val="306617247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0" dirty="0"/>
          </a:p>
          <a:p>
            <a:endParaRPr lang="en-GB" b="0" dirty="0"/>
          </a:p>
          <a:p>
            <a:endParaRPr lang="en-GB" b="0" dirty="0"/>
          </a:p>
          <a:p>
            <a:endParaRPr lang="en-GB" dirty="0"/>
          </a:p>
          <a:p>
            <a:endParaRPr lang="en-GB" dirty="0"/>
          </a:p>
        </p:txBody>
      </p:sp>
      <p:sp>
        <p:nvSpPr>
          <p:cNvPr id="4" name="Slide Number Placeholder 3"/>
          <p:cNvSpPr>
            <a:spLocks noGrp="1"/>
          </p:cNvSpPr>
          <p:nvPr>
            <p:ph type="sldNum" sz="quarter" idx="10"/>
          </p:nvPr>
        </p:nvSpPr>
        <p:spPr/>
        <p:txBody>
          <a:bodyPr/>
          <a:lstStyle/>
          <a:p>
            <a:fld id="{34363F00-7F05-4888-870A-A771EB1772FD}" type="slidenum">
              <a:rPr lang="en-GB" smtClean="0"/>
              <a:t>6</a:t>
            </a:fld>
            <a:endParaRPr lang="en-GB" dirty="0"/>
          </a:p>
        </p:txBody>
      </p:sp>
    </p:spTree>
    <p:extLst>
      <p:ext uri="{BB962C8B-B14F-4D97-AF65-F5344CB8AC3E}">
        <p14:creationId xmlns:p14="http://schemas.microsoft.com/office/powerpoint/2010/main" val="310661594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links up with what I would advocate.</a:t>
            </a:r>
          </a:p>
        </p:txBody>
      </p:sp>
      <p:sp>
        <p:nvSpPr>
          <p:cNvPr id="4" name="Slide Number Placeholder 3"/>
          <p:cNvSpPr>
            <a:spLocks noGrp="1"/>
          </p:cNvSpPr>
          <p:nvPr>
            <p:ph type="sldNum" sz="quarter" idx="5"/>
          </p:nvPr>
        </p:nvSpPr>
        <p:spPr/>
        <p:txBody>
          <a:bodyPr/>
          <a:lstStyle/>
          <a:p>
            <a:fld id="{006F1488-8096-415F-AF9B-43C93D650509}" type="slidenum">
              <a:rPr lang="en-GB" smtClean="0"/>
              <a:t>7</a:t>
            </a:fld>
            <a:endParaRPr lang="en-GB" dirty="0"/>
          </a:p>
        </p:txBody>
      </p:sp>
    </p:spTree>
    <p:extLst>
      <p:ext uri="{BB962C8B-B14F-4D97-AF65-F5344CB8AC3E}">
        <p14:creationId xmlns:p14="http://schemas.microsoft.com/office/powerpoint/2010/main" val="173749659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0AD01B2-626F-A1B0-8B6D-B316373367DD}"/>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B4B72F66-5BF4-2670-18F6-5A775E3F7261}"/>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DCDE7416-11E2-C148-F4F3-FFBC8B021EDA}"/>
              </a:ext>
            </a:extLst>
          </p:cNvPr>
          <p:cNvSpPr>
            <a:spLocks noGrp="1"/>
          </p:cNvSpPr>
          <p:nvPr>
            <p:ph type="body" idx="1"/>
          </p:nvPr>
        </p:nvSpPr>
        <p:spPr/>
        <p:txBody>
          <a:bodyPr/>
          <a:lstStyle/>
          <a:p>
            <a:r>
              <a:rPr lang="en-GB" dirty="0"/>
              <a:t>They can refer back to their notes about the first video</a:t>
            </a:r>
          </a:p>
        </p:txBody>
      </p:sp>
      <p:sp>
        <p:nvSpPr>
          <p:cNvPr id="4" name="Slide Number Placeholder 3">
            <a:extLst>
              <a:ext uri="{FF2B5EF4-FFF2-40B4-BE49-F238E27FC236}">
                <a16:creationId xmlns:a16="http://schemas.microsoft.com/office/drawing/2014/main" id="{22ECFA97-D740-4D68-F411-DB50A4B4699F}"/>
              </a:ext>
            </a:extLst>
          </p:cNvPr>
          <p:cNvSpPr>
            <a:spLocks noGrp="1"/>
          </p:cNvSpPr>
          <p:nvPr>
            <p:ph type="sldNum" sz="quarter" idx="5"/>
          </p:nvPr>
        </p:nvSpPr>
        <p:spPr/>
        <p:txBody>
          <a:bodyPr/>
          <a:lstStyle/>
          <a:p>
            <a:fld id="{006F1488-8096-415F-AF9B-43C93D650509}" type="slidenum">
              <a:rPr lang="en-GB" smtClean="0"/>
              <a:t>8</a:t>
            </a:fld>
            <a:endParaRPr lang="en-GB" dirty="0"/>
          </a:p>
        </p:txBody>
      </p:sp>
    </p:spTree>
    <p:extLst>
      <p:ext uri="{BB962C8B-B14F-4D97-AF65-F5344CB8AC3E}">
        <p14:creationId xmlns:p14="http://schemas.microsoft.com/office/powerpoint/2010/main" val="346196432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0" baseline="0" dirty="0"/>
          </a:p>
          <a:p>
            <a:endParaRPr lang="en-GB" b="0" dirty="0"/>
          </a:p>
        </p:txBody>
      </p:sp>
      <p:sp>
        <p:nvSpPr>
          <p:cNvPr id="4" name="Slide Number Placeholder 3"/>
          <p:cNvSpPr>
            <a:spLocks noGrp="1"/>
          </p:cNvSpPr>
          <p:nvPr>
            <p:ph type="sldNum" sz="quarter" idx="10"/>
          </p:nvPr>
        </p:nvSpPr>
        <p:spPr/>
        <p:txBody>
          <a:bodyPr/>
          <a:lstStyle/>
          <a:p>
            <a:fld id="{34363F00-7F05-4888-870A-A771EB1772FD}" type="slidenum">
              <a:rPr lang="en-GB" smtClean="0"/>
              <a:t>9</a:t>
            </a:fld>
            <a:endParaRPr lang="en-GB" dirty="0"/>
          </a:p>
        </p:txBody>
      </p:sp>
    </p:spTree>
    <p:extLst>
      <p:ext uri="{BB962C8B-B14F-4D97-AF65-F5344CB8AC3E}">
        <p14:creationId xmlns:p14="http://schemas.microsoft.com/office/powerpoint/2010/main" val="296210942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B20F324-A017-44E5-F9F7-CF759326849D}"/>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5225EBA9-D8B1-10BA-1849-8745CC5F901F}"/>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0607393B-C0B3-F1EF-C05F-326F684C20AF}"/>
              </a:ext>
            </a:extLst>
          </p:cNvPr>
          <p:cNvSpPr>
            <a:spLocks noGrp="1"/>
          </p:cNvSpPr>
          <p:nvPr>
            <p:ph type="body" idx="1"/>
          </p:nvPr>
        </p:nvSpPr>
        <p:spPr/>
        <p:txBody>
          <a:bodyPr/>
          <a:lstStyle/>
          <a:p>
            <a:r>
              <a:rPr lang="en-GB" dirty="0"/>
              <a:t>They can refer back to their notes about the first video</a:t>
            </a:r>
          </a:p>
        </p:txBody>
      </p:sp>
      <p:sp>
        <p:nvSpPr>
          <p:cNvPr id="4" name="Slide Number Placeholder 3">
            <a:extLst>
              <a:ext uri="{FF2B5EF4-FFF2-40B4-BE49-F238E27FC236}">
                <a16:creationId xmlns:a16="http://schemas.microsoft.com/office/drawing/2014/main" id="{902B6A14-BD68-9090-DDCD-5ACA9FC4291D}"/>
              </a:ext>
            </a:extLst>
          </p:cNvPr>
          <p:cNvSpPr>
            <a:spLocks noGrp="1"/>
          </p:cNvSpPr>
          <p:nvPr>
            <p:ph type="sldNum" sz="quarter" idx="5"/>
          </p:nvPr>
        </p:nvSpPr>
        <p:spPr/>
        <p:txBody>
          <a:bodyPr/>
          <a:lstStyle/>
          <a:p>
            <a:fld id="{006F1488-8096-415F-AF9B-43C93D650509}" type="slidenum">
              <a:rPr lang="en-GB" smtClean="0"/>
              <a:t>10</a:t>
            </a:fld>
            <a:endParaRPr lang="en-GB" dirty="0"/>
          </a:p>
        </p:txBody>
      </p:sp>
    </p:spTree>
    <p:extLst>
      <p:ext uri="{BB962C8B-B14F-4D97-AF65-F5344CB8AC3E}">
        <p14:creationId xmlns:p14="http://schemas.microsoft.com/office/powerpoint/2010/main" val="138070548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006F1488-8096-415F-AF9B-43C93D650509}" type="slidenum">
              <a:rPr lang="en-GB" smtClean="0"/>
              <a:t>11</a:t>
            </a:fld>
            <a:endParaRPr lang="en-GB" dirty="0"/>
          </a:p>
        </p:txBody>
      </p:sp>
    </p:spTree>
    <p:extLst>
      <p:ext uri="{BB962C8B-B14F-4D97-AF65-F5344CB8AC3E}">
        <p14:creationId xmlns:p14="http://schemas.microsoft.com/office/powerpoint/2010/main" val="2955983577"/>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Tell them they will learn more about storytelling in S4</a:t>
            </a:r>
          </a:p>
        </p:txBody>
      </p:sp>
      <p:sp>
        <p:nvSpPr>
          <p:cNvPr id="4" name="Slide Number Placeholder 3"/>
          <p:cNvSpPr>
            <a:spLocks noGrp="1"/>
          </p:cNvSpPr>
          <p:nvPr>
            <p:ph type="sldNum" sz="quarter" idx="10"/>
          </p:nvPr>
        </p:nvSpPr>
        <p:spPr/>
        <p:txBody>
          <a:bodyPr/>
          <a:lstStyle/>
          <a:p>
            <a:fld id="{7C5B0F83-95FE-4690-BED0-5E8A9AD7FE61}" type="slidenum">
              <a:rPr lang="en-GB" smtClean="0"/>
              <a:t>12</a:t>
            </a:fld>
            <a:endParaRPr lang="en-GB" dirty="0"/>
          </a:p>
        </p:txBody>
      </p:sp>
    </p:spTree>
    <p:extLst>
      <p:ext uri="{BB962C8B-B14F-4D97-AF65-F5344CB8AC3E}">
        <p14:creationId xmlns:p14="http://schemas.microsoft.com/office/powerpoint/2010/main" val="1218668579"/>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More next session</a:t>
            </a:r>
          </a:p>
        </p:txBody>
      </p:sp>
      <p:sp>
        <p:nvSpPr>
          <p:cNvPr id="4" name="Slide Number Placeholder 3"/>
          <p:cNvSpPr>
            <a:spLocks noGrp="1"/>
          </p:cNvSpPr>
          <p:nvPr>
            <p:ph type="sldNum" sz="quarter" idx="5"/>
          </p:nvPr>
        </p:nvSpPr>
        <p:spPr/>
        <p:txBody>
          <a:bodyPr/>
          <a:lstStyle/>
          <a:p>
            <a:fld id="{006F1488-8096-415F-AF9B-43C93D650509}" type="slidenum">
              <a:rPr lang="en-GB" smtClean="0"/>
              <a:t>13</a:t>
            </a:fld>
            <a:endParaRPr lang="en-GB" dirty="0"/>
          </a:p>
        </p:txBody>
      </p:sp>
    </p:spTree>
    <p:extLst>
      <p:ext uri="{BB962C8B-B14F-4D97-AF65-F5344CB8AC3E}">
        <p14:creationId xmlns:p14="http://schemas.microsoft.com/office/powerpoint/2010/main" val="795883213"/>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6F24CF5-FB3A-3BD5-6286-C77CF6B17181}"/>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BF0007EB-112C-4265-6FCB-00738E580F63}"/>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A4427A47-2A81-1DEC-081D-2A6AD90C1799}"/>
              </a:ext>
            </a:extLst>
          </p:cNvPr>
          <p:cNvSpPr>
            <a:spLocks noGrp="1"/>
          </p:cNvSpPr>
          <p:nvPr>
            <p:ph type="body" idx="1"/>
          </p:nvPr>
        </p:nvSpPr>
        <p:spPr/>
        <p:txBody>
          <a:bodyPr/>
          <a:lstStyle/>
          <a:p>
            <a:r>
              <a:rPr lang="en-GB" dirty="0"/>
              <a:t>Explain where red words comes from</a:t>
            </a:r>
          </a:p>
          <a:p>
            <a:r>
              <a:rPr lang="en-GB" dirty="0"/>
              <a:t>Explain the terms</a:t>
            </a:r>
          </a:p>
          <a:p>
            <a:r>
              <a:rPr lang="en-GB" dirty="0"/>
              <a:t>Explain that they do not mean quite the same</a:t>
            </a:r>
          </a:p>
          <a:p>
            <a:endParaRPr lang="en-GB" dirty="0"/>
          </a:p>
          <a:p>
            <a:r>
              <a:rPr lang="en-GB" dirty="0"/>
              <a:t> Let them come up with ideas</a:t>
            </a:r>
          </a:p>
        </p:txBody>
      </p:sp>
      <p:sp>
        <p:nvSpPr>
          <p:cNvPr id="4" name="Slide Number Placeholder 3">
            <a:extLst>
              <a:ext uri="{FF2B5EF4-FFF2-40B4-BE49-F238E27FC236}">
                <a16:creationId xmlns:a16="http://schemas.microsoft.com/office/drawing/2014/main" id="{F621B47B-1297-5DD2-3D33-1D36EF5AFE01}"/>
              </a:ext>
            </a:extLst>
          </p:cNvPr>
          <p:cNvSpPr>
            <a:spLocks noGrp="1"/>
          </p:cNvSpPr>
          <p:nvPr>
            <p:ph type="sldNum" sz="quarter" idx="5"/>
          </p:nvPr>
        </p:nvSpPr>
        <p:spPr/>
        <p:txBody>
          <a:bodyPr/>
          <a:lstStyle/>
          <a:p>
            <a:fld id="{006F1488-8096-415F-AF9B-43C93D650509}" type="slidenum">
              <a:rPr lang="en-GB" smtClean="0"/>
              <a:t>14</a:t>
            </a:fld>
            <a:endParaRPr lang="en-GB" dirty="0"/>
          </a:p>
        </p:txBody>
      </p:sp>
    </p:spTree>
    <p:extLst>
      <p:ext uri="{BB962C8B-B14F-4D97-AF65-F5344CB8AC3E}">
        <p14:creationId xmlns:p14="http://schemas.microsoft.com/office/powerpoint/2010/main" val="419307677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DFEDB7-FB2B-3743-3E3F-6043B8DA085B}"/>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44EFA0B6-04D7-E77E-8F75-D0C66566F44B}"/>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83A77C9A-B979-6F6D-5CD6-71CBDD2AFC29}"/>
              </a:ext>
            </a:extLst>
          </p:cNvPr>
          <p:cNvSpPr>
            <a:spLocks noGrp="1"/>
          </p:cNvSpPr>
          <p:nvPr>
            <p:ph type="dt" sz="half" idx="10"/>
          </p:nvPr>
        </p:nvSpPr>
        <p:spPr/>
        <p:txBody>
          <a:bodyPr/>
          <a:lstStyle/>
          <a:p>
            <a:fld id="{2E78ADCA-6B89-4E00-B10E-268BAE32CCB8}" type="datetimeFigureOut">
              <a:rPr lang="en-GB" smtClean="0"/>
              <a:t>23/04/2026</a:t>
            </a:fld>
            <a:endParaRPr lang="en-GB" dirty="0"/>
          </a:p>
        </p:txBody>
      </p:sp>
      <p:sp>
        <p:nvSpPr>
          <p:cNvPr id="5" name="Footer Placeholder 4">
            <a:extLst>
              <a:ext uri="{FF2B5EF4-FFF2-40B4-BE49-F238E27FC236}">
                <a16:creationId xmlns:a16="http://schemas.microsoft.com/office/drawing/2014/main" id="{4B678F68-858A-AB7B-168C-4930D24E019F}"/>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C6D4ADAA-8A46-AA19-3E07-67C63357F3C6}"/>
              </a:ext>
            </a:extLst>
          </p:cNvPr>
          <p:cNvSpPr>
            <a:spLocks noGrp="1"/>
          </p:cNvSpPr>
          <p:nvPr>
            <p:ph type="sldNum" sz="quarter" idx="12"/>
          </p:nvPr>
        </p:nvSpPr>
        <p:spPr/>
        <p:txBody>
          <a:bodyPr/>
          <a:lstStyle/>
          <a:p>
            <a:fld id="{3B381189-7C4A-47BB-96BE-C3303393CA1F}" type="slidenum">
              <a:rPr lang="en-GB" smtClean="0"/>
              <a:t>‹#›</a:t>
            </a:fld>
            <a:endParaRPr lang="en-GB" dirty="0"/>
          </a:p>
        </p:txBody>
      </p:sp>
    </p:spTree>
    <p:extLst>
      <p:ext uri="{BB962C8B-B14F-4D97-AF65-F5344CB8AC3E}">
        <p14:creationId xmlns:p14="http://schemas.microsoft.com/office/powerpoint/2010/main" val="351069962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CDBA32-A905-FE7A-BC37-CE8FE81EC04E}"/>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D50E2497-C423-0AE4-10F5-3814A1917EC7}"/>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946DEF6-2472-0832-1218-03AD57879D82}"/>
              </a:ext>
            </a:extLst>
          </p:cNvPr>
          <p:cNvSpPr>
            <a:spLocks noGrp="1"/>
          </p:cNvSpPr>
          <p:nvPr>
            <p:ph type="dt" sz="half" idx="10"/>
          </p:nvPr>
        </p:nvSpPr>
        <p:spPr/>
        <p:txBody>
          <a:bodyPr/>
          <a:lstStyle/>
          <a:p>
            <a:fld id="{2E78ADCA-6B89-4E00-B10E-268BAE32CCB8}" type="datetimeFigureOut">
              <a:rPr lang="en-GB" smtClean="0"/>
              <a:t>23/04/2026</a:t>
            </a:fld>
            <a:endParaRPr lang="en-GB" dirty="0"/>
          </a:p>
        </p:txBody>
      </p:sp>
      <p:sp>
        <p:nvSpPr>
          <p:cNvPr id="5" name="Footer Placeholder 4">
            <a:extLst>
              <a:ext uri="{FF2B5EF4-FFF2-40B4-BE49-F238E27FC236}">
                <a16:creationId xmlns:a16="http://schemas.microsoft.com/office/drawing/2014/main" id="{0B78F19A-B90D-DE95-B479-7ABB82A1D18A}"/>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4199166E-1446-BD64-6B34-76BA265D2639}"/>
              </a:ext>
            </a:extLst>
          </p:cNvPr>
          <p:cNvSpPr>
            <a:spLocks noGrp="1"/>
          </p:cNvSpPr>
          <p:nvPr>
            <p:ph type="sldNum" sz="quarter" idx="12"/>
          </p:nvPr>
        </p:nvSpPr>
        <p:spPr/>
        <p:txBody>
          <a:bodyPr/>
          <a:lstStyle/>
          <a:p>
            <a:fld id="{3B381189-7C4A-47BB-96BE-C3303393CA1F}" type="slidenum">
              <a:rPr lang="en-GB" smtClean="0"/>
              <a:t>‹#›</a:t>
            </a:fld>
            <a:endParaRPr lang="en-GB" dirty="0"/>
          </a:p>
        </p:txBody>
      </p:sp>
    </p:spTree>
    <p:extLst>
      <p:ext uri="{BB962C8B-B14F-4D97-AF65-F5344CB8AC3E}">
        <p14:creationId xmlns:p14="http://schemas.microsoft.com/office/powerpoint/2010/main" val="411363593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ED514C-6DB3-AFAE-434A-93CC23321164}"/>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4AB7C810-A62F-5103-BDB5-F3E33CF45AC4}"/>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CF292E1B-2471-B4AC-583D-213E2762127E}"/>
              </a:ext>
            </a:extLst>
          </p:cNvPr>
          <p:cNvSpPr>
            <a:spLocks noGrp="1"/>
          </p:cNvSpPr>
          <p:nvPr>
            <p:ph type="dt" sz="half" idx="10"/>
          </p:nvPr>
        </p:nvSpPr>
        <p:spPr/>
        <p:txBody>
          <a:bodyPr/>
          <a:lstStyle/>
          <a:p>
            <a:fld id="{2E78ADCA-6B89-4E00-B10E-268BAE32CCB8}" type="datetimeFigureOut">
              <a:rPr lang="en-GB" smtClean="0"/>
              <a:t>23/04/2026</a:t>
            </a:fld>
            <a:endParaRPr lang="en-GB" dirty="0"/>
          </a:p>
        </p:txBody>
      </p:sp>
      <p:sp>
        <p:nvSpPr>
          <p:cNvPr id="5" name="Footer Placeholder 4">
            <a:extLst>
              <a:ext uri="{FF2B5EF4-FFF2-40B4-BE49-F238E27FC236}">
                <a16:creationId xmlns:a16="http://schemas.microsoft.com/office/drawing/2014/main" id="{C3EA1664-3881-19FC-91DB-52A7E44F4E61}"/>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95EFCB62-ECD8-A264-154A-22B0999CBA52}"/>
              </a:ext>
            </a:extLst>
          </p:cNvPr>
          <p:cNvSpPr>
            <a:spLocks noGrp="1"/>
          </p:cNvSpPr>
          <p:nvPr>
            <p:ph type="sldNum" sz="quarter" idx="12"/>
          </p:nvPr>
        </p:nvSpPr>
        <p:spPr/>
        <p:txBody>
          <a:bodyPr/>
          <a:lstStyle/>
          <a:p>
            <a:fld id="{3B381189-7C4A-47BB-96BE-C3303393CA1F}" type="slidenum">
              <a:rPr lang="en-GB" smtClean="0"/>
              <a:t>‹#›</a:t>
            </a:fld>
            <a:endParaRPr lang="en-GB" dirty="0"/>
          </a:p>
        </p:txBody>
      </p:sp>
    </p:spTree>
    <p:extLst>
      <p:ext uri="{BB962C8B-B14F-4D97-AF65-F5344CB8AC3E}">
        <p14:creationId xmlns:p14="http://schemas.microsoft.com/office/powerpoint/2010/main" val="62718826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F340C6-9978-005D-5E4E-C28D857F8BE3}"/>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090B7897-78A6-CE56-BEEE-005D29DF357A}"/>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8C21033F-FF6B-D0A8-4CE5-4E71A50434B8}"/>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4F1BA365-432F-79B2-37EC-B2D629F8552F}"/>
              </a:ext>
            </a:extLst>
          </p:cNvPr>
          <p:cNvSpPr>
            <a:spLocks noGrp="1"/>
          </p:cNvSpPr>
          <p:nvPr>
            <p:ph type="dt" sz="half" idx="10"/>
          </p:nvPr>
        </p:nvSpPr>
        <p:spPr/>
        <p:txBody>
          <a:bodyPr/>
          <a:lstStyle/>
          <a:p>
            <a:fld id="{2E78ADCA-6B89-4E00-B10E-268BAE32CCB8}" type="datetimeFigureOut">
              <a:rPr lang="en-GB" smtClean="0"/>
              <a:t>23/04/2026</a:t>
            </a:fld>
            <a:endParaRPr lang="en-GB" dirty="0"/>
          </a:p>
        </p:txBody>
      </p:sp>
      <p:sp>
        <p:nvSpPr>
          <p:cNvPr id="6" name="Footer Placeholder 5">
            <a:extLst>
              <a:ext uri="{FF2B5EF4-FFF2-40B4-BE49-F238E27FC236}">
                <a16:creationId xmlns:a16="http://schemas.microsoft.com/office/drawing/2014/main" id="{619AA660-96B5-C3B5-523B-809D912C8208}"/>
              </a:ext>
            </a:extLst>
          </p:cNvPr>
          <p:cNvSpPr>
            <a:spLocks noGrp="1"/>
          </p:cNvSpPr>
          <p:nvPr>
            <p:ph type="ftr" sz="quarter" idx="11"/>
          </p:nvPr>
        </p:nvSpPr>
        <p:spPr/>
        <p:txBody>
          <a:bodyPr/>
          <a:lstStyle/>
          <a:p>
            <a:endParaRPr lang="en-GB" dirty="0"/>
          </a:p>
        </p:txBody>
      </p:sp>
      <p:sp>
        <p:nvSpPr>
          <p:cNvPr id="7" name="Slide Number Placeholder 6">
            <a:extLst>
              <a:ext uri="{FF2B5EF4-FFF2-40B4-BE49-F238E27FC236}">
                <a16:creationId xmlns:a16="http://schemas.microsoft.com/office/drawing/2014/main" id="{D55775D8-7319-A3AE-EE2C-AA956B13C22C}"/>
              </a:ext>
            </a:extLst>
          </p:cNvPr>
          <p:cNvSpPr>
            <a:spLocks noGrp="1"/>
          </p:cNvSpPr>
          <p:nvPr>
            <p:ph type="sldNum" sz="quarter" idx="12"/>
          </p:nvPr>
        </p:nvSpPr>
        <p:spPr/>
        <p:txBody>
          <a:bodyPr/>
          <a:lstStyle/>
          <a:p>
            <a:fld id="{3B381189-7C4A-47BB-96BE-C3303393CA1F}" type="slidenum">
              <a:rPr lang="en-GB" smtClean="0"/>
              <a:t>‹#›</a:t>
            </a:fld>
            <a:endParaRPr lang="en-GB" dirty="0"/>
          </a:p>
        </p:txBody>
      </p:sp>
    </p:spTree>
    <p:extLst>
      <p:ext uri="{BB962C8B-B14F-4D97-AF65-F5344CB8AC3E}">
        <p14:creationId xmlns:p14="http://schemas.microsoft.com/office/powerpoint/2010/main" val="397432286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B4E224-EB86-3FA2-5EAD-46624E69DF43}"/>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D1EE1EF2-F26F-CF42-9023-550E37FA70F9}"/>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700CE4DF-E7BD-EC97-FB0B-52A0D50D0622}"/>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1E643107-0CE3-3C88-923E-29557EEFD53C}"/>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BE293B70-4F49-7C39-BA9D-0078852260AE}"/>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B9148885-6E80-8DBC-7B4C-D0333D3D2F2A}"/>
              </a:ext>
            </a:extLst>
          </p:cNvPr>
          <p:cNvSpPr>
            <a:spLocks noGrp="1"/>
          </p:cNvSpPr>
          <p:nvPr>
            <p:ph type="dt" sz="half" idx="10"/>
          </p:nvPr>
        </p:nvSpPr>
        <p:spPr/>
        <p:txBody>
          <a:bodyPr/>
          <a:lstStyle/>
          <a:p>
            <a:fld id="{2E78ADCA-6B89-4E00-B10E-268BAE32CCB8}" type="datetimeFigureOut">
              <a:rPr lang="en-GB" smtClean="0"/>
              <a:t>23/04/2026</a:t>
            </a:fld>
            <a:endParaRPr lang="en-GB" dirty="0"/>
          </a:p>
        </p:txBody>
      </p:sp>
      <p:sp>
        <p:nvSpPr>
          <p:cNvPr id="8" name="Footer Placeholder 7">
            <a:extLst>
              <a:ext uri="{FF2B5EF4-FFF2-40B4-BE49-F238E27FC236}">
                <a16:creationId xmlns:a16="http://schemas.microsoft.com/office/drawing/2014/main" id="{E48B64A7-D8E1-4BBE-80C6-67B68141FF13}"/>
              </a:ext>
            </a:extLst>
          </p:cNvPr>
          <p:cNvSpPr>
            <a:spLocks noGrp="1"/>
          </p:cNvSpPr>
          <p:nvPr>
            <p:ph type="ftr" sz="quarter" idx="11"/>
          </p:nvPr>
        </p:nvSpPr>
        <p:spPr/>
        <p:txBody>
          <a:bodyPr/>
          <a:lstStyle/>
          <a:p>
            <a:endParaRPr lang="en-GB" dirty="0"/>
          </a:p>
        </p:txBody>
      </p:sp>
      <p:sp>
        <p:nvSpPr>
          <p:cNvPr id="9" name="Slide Number Placeholder 8">
            <a:extLst>
              <a:ext uri="{FF2B5EF4-FFF2-40B4-BE49-F238E27FC236}">
                <a16:creationId xmlns:a16="http://schemas.microsoft.com/office/drawing/2014/main" id="{0F6CC38E-75FE-5E47-19DA-ADA59F784572}"/>
              </a:ext>
            </a:extLst>
          </p:cNvPr>
          <p:cNvSpPr>
            <a:spLocks noGrp="1"/>
          </p:cNvSpPr>
          <p:nvPr>
            <p:ph type="sldNum" sz="quarter" idx="12"/>
          </p:nvPr>
        </p:nvSpPr>
        <p:spPr/>
        <p:txBody>
          <a:bodyPr/>
          <a:lstStyle/>
          <a:p>
            <a:fld id="{3B381189-7C4A-47BB-96BE-C3303393CA1F}" type="slidenum">
              <a:rPr lang="en-GB" smtClean="0"/>
              <a:t>‹#›</a:t>
            </a:fld>
            <a:endParaRPr lang="en-GB" dirty="0"/>
          </a:p>
        </p:txBody>
      </p:sp>
    </p:spTree>
    <p:extLst>
      <p:ext uri="{BB962C8B-B14F-4D97-AF65-F5344CB8AC3E}">
        <p14:creationId xmlns:p14="http://schemas.microsoft.com/office/powerpoint/2010/main" val="267817091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44EB47-438B-0D40-2B29-28ABB2925FCE}"/>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A0B33E10-3841-E2DD-DA96-FC5F36CCE8F0}"/>
              </a:ext>
            </a:extLst>
          </p:cNvPr>
          <p:cNvSpPr>
            <a:spLocks noGrp="1"/>
          </p:cNvSpPr>
          <p:nvPr>
            <p:ph type="dt" sz="half" idx="10"/>
          </p:nvPr>
        </p:nvSpPr>
        <p:spPr/>
        <p:txBody>
          <a:bodyPr/>
          <a:lstStyle/>
          <a:p>
            <a:fld id="{2E78ADCA-6B89-4E00-B10E-268BAE32CCB8}" type="datetimeFigureOut">
              <a:rPr lang="en-GB" smtClean="0"/>
              <a:t>23/04/2026</a:t>
            </a:fld>
            <a:endParaRPr lang="en-GB" dirty="0"/>
          </a:p>
        </p:txBody>
      </p:sp>
      <p:sp>
        <p:nvSpPr>
          <p:cNvPr id="4" name="Footer Placeholder 3">
            <a:extLst>
              <a:ext uri="{FF2B5EF4-FFF2-40B4-BE49-F238E27FC236}">
                <a16:creationId xmlns:a16="http://schemas.microsoft.com/office/drawing/2014/main" id="{4A0F7F1B-404F-19B1-7A2D-78208C027C3B}"/>
              </a:ext>
            </a:extLst>
          </p:cNvPr>
          <p:cNvSpPr>
            <a:spLocks noGrp="1"/>
          </p:cNvSpPr>
          <p:nvPr>
            <p:ph type="ftr" sz="quarter" idx="11"/>
          </p:nvPr>
        </p:nvSpPr>
        <p:spPr/>
        <p:txBody>
          <a:bodyPr/>
          <a:lstStyle/>
          <a:p>
            <a:endParaRPr lang="en-GB" dirty="0"/>
          </a:p>
        </p:txBody>
      </p:sp>
      <p:sp>
        <p:nvSpPr>
          <p:cNvPr id="5" name="Slide Number Placeholder 4">
            <a:extLst>
              <a:ext uri="{FF2B5EF4-FFF2-40B4-BE49-F238E27FC236}">
                <a16:creationId xmlns:a16="http://schemas.microsoft.com/office/drawing/2014/main" id="{CB111D3F-FA2C-22C4-516A-443CC054E7A6}"/>
              </a:ext>
            </a:extLst>
          </p:cNvPr>
          <p:cNvSpPr>
            <a:spLocks noGrp="1"/>
          </p:cNvSpPr>
          <p:nvPr>
            <p:ph type="sldNum" sz="quarter" idx="12"/>
          </p:nvPr>
        </p:nvSpPr>
        <p:spPr/>
        <p:txBody>
          <a:bodyPr/>
          <a:lstStyle/>
          <a:p>
            <a:fld id="{3B381189-7C4A-47BB-96BE-C3303393CA1F}" type="slidenum">
              <a:rPr lang="en-GB" smtClean="0"/>
              <a:t>‹#›</a:t>
            </a:fld>
            <a:endParaRPr lang="en-GB" dirty="0"/>
          </a:p>
        </p:txBody>
      </p:sp>
    </p:spTree>
    <p:extLst>
      <p:ext uri="{BB962C8B-B14F-4D97-AF65-F5344CB8AC3E}">
        <p14:creationId xmlns:p14="http://schemas.microsoft.com/office/powerpoint/2010/main" val="379624383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868151D-205F-9C1F-DAD6-7537F7946E50}"/>
              </a:ext>
            </a:extLst>
          </p:cNvPr>
          <p:cNvSpPr>
            <a:spLocks noGrp="1"/>
          </p:cNvSpPr>
          <p:nvPr>
            <p:ph type="dt" sz="half" idx="10"/>
          </p:nvPr>
        </p:nvSpPr>
        <p:spPr/>
        <p:txBody>
          <a:bodyPr/>
          <a:lstStyle/>
          <a:p>
            <a:fld id="{2E78ADCA-6B89-4E00-B10E-268BAE32CCB8}" type="datetimeFigureOut">
              <a:rPr lang="en-GB" smtClean="0"/>
              <a:t>23/04/2026</a:t>
            </a:fld>
            <a:endParaRPr lang="en-GB" dirty="0"/>
          </a:p>
        </p:txBody>
      </p:sp>
      <p:sp>
        <p:nvSpPr>
          <p:cNvPr id="3" name="Footer Placeholder 2">
            <a:extLst>
              <a:ext uri="{FF2B5EF4-FFF2-40B4-BE49-F238E27FC236}">
                <a16:creationId xmlns:a16="http://schemas.microsoft.com/office/drawing/2014/main" id="{A0791AB9-E144-E7DB-0113-444C8DEADAA4}"/>
              </a:ext>
            </a:extLst>
          </p:cNvPr>
          <p:cNvSpPr>
            <a:spLocks noGrp="1"/>
          </p:cNvSpPr>
          <p:nvPr>
            <p:ph type="ftr" sz="quarter" idx="11"/>
          </p:nvPr>
        </p:nvSpPr>
        <p:spPr/>
        <p:txBody>
          <a:bodyPr/>
          <a:lstStyle/>
          <a:p>
            <a:endParaRPr lang="en-GB" dirty="0"/>
          </a:p>
        </p:txBody>
      </p:sp>
      <p:sp>
        <p:nvSpPr>
          <p:cNvPr id="4" name="Slide Number Placeholder 3">
            <a:extLst>
              <a:ext uri="{FF2B5EF4-FFF2-40B4-BE49-F238E27FC236}">
                <a16:creationId xmlns:a16="http://schemas.microsoft.com/office/drawing/2014/main" id="{9ABAA594-7B8D-A4CE-7A86-86F2991BFAB6}"/>
              </a:ext>
            </a:extLst>
          </p:cNvPr>
          <p:cNvSpPr>
            <a:spLocks noGrp="1"/>
          </p:cNvSpPr>
          <p:nvPr>
            <p:ph type="sldNum" sz="quarter" idx="12"/>
          </p:nvPr>
        </p:nvSpPr>
        <p:spPr/>
        <p:txBody>
          <a:bodyPr/>
          <a:lstStyle/>
          <a:p>
            <a:fld id="{3B381189-7C4A-47BB-96BE-C3303393CA1F}" type="slidenum">
              <a:rPr lang="en-GB" smtClean="0"/>
              <a:t>‹#›</a:t>
            </a:fld>
            <a:endParaRPr lang="en-GB" dirty="0"/>
          </a:p>
        </p:txBody>
      </p:sp>
    </p:spTree>
    <p:extLst>
      <p:ext uri="{BB962C8B-B14F-4D97-AF65-F5344CB8AC3E}">
        <p14:creationId xmlns:p14="http://schemas.microsoft.com/office/powerpoint/2010/main" val="19318180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590A66-D1D0-1D4F-DCEF-FC5C64CEB6BF}"/>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D471994B-54B8-1803-F9C5-24EFB11E84E7}"/>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1AD8364B-45CE-FE88-D087-7B9D7AEBC18F}"/>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8A5E9C0-70FB-9CAA-905D-9F67EFE6F404}"/>
              </a:ext>
            </a:extLst>
          </p:cNvPr>
          <p:cNvSpPr>
            <a:spLocks noGrp="1"/>
          </p:cNvSpPr>
          <p:nvPr>
            <p:ph type="dt" sz="half" idx="10"/>
          </p:nvPr>
        </p:nvSpPr>
        <p:spPr/>
        <p:txBody>
          <a:bodyPr/>
          <a:lstStyle/>
          <a:p>
            <a:fld id="{2E78ADCA-6B89-4E00-B10E-268BAE32CCB8}" type="datetimeFigureOut">
              <a:rPr lang="en-GB" smtClean="0"/>
              <a:t>23/04/2026</a:t>
            </a:fld>
            <a:endParaRPr lang="en-GB" dirty="0"/>
          </a:p>
        </p:txBody>
      </p:sp>
      <p:sp>
        <p:nvSpPr>
          <p:cNvPr id="6" name="Footer Placeholder 5">
            <a:extLst>
              <a:ext uri="{FF2B5EF4-FFF2-40B4-BE49-F238E27FC236}">
                <a16:creationId xmlns:a16="http://schemas.microsoft.com/office/drawing/2014/main" id="{D18D4844-0978-03DA-8EC7-CC3104C6D049}"/>
              </a:ext>
            </a:extLst>
          </p:cNvPr>
          <p:cNvSpPr>
            <a:spLocks noGrp="1"/>
          </p:cNvSpPr>
          <p:nvPr>
            <p:ph type="ftr" sz="quarter" idx="11"/>
          </p:nvPr>
        </p:nvSpPr>
        <p:spPr/>
        <p:txBody>
          <a:bodyPr/>
          <a:lstStyle/>
          <a:p>
            <a:endParaRPr lang="en-GB" dirty="0"/>
          </a:p>
        </p:txBody>
      </p:sp>
      <p:sp>
        <p:nvSpPr>
          <p:cNvPr id="7" name="Slide Number Placeholder 6">
            <a:extLst>
              <a:ext uri="{FF2B5EF4-FFF2-40B4-BE49-F238E27FC236}">
                <a16:creationId xmlns:a16="http://schemas.microsoft.com/office/drawing/2014/main" id="{97B8C487-CBB7-E517-D422-CE4957111FB9}"/>
              </a:ext>
            </a:extLst>
          </p:cNvPr>
          <p:cNvSpPr>
            <a:spLocks noGrp="1"/>
          </p:cNvSpPr>
          <p:nvPr>
            <p:ph type="sldNum" sz="quarter" idx="12"/>
          </p:nvPr>
        </p:nvSpPr>
        <p:spPr/>
        <p:txBody>
          <a:bodyPr/>
          <a:lstStyle/>
          <a:p>
            <a:fld id="{3B381189-7C4A-47BB-96BE-C3303393CA1F}" type="slidenum">
              <a:rPr lang="en-GB" smtClean="0"/>
              <a:t>‹#›</a:t>
            </a:fld>
            <a:endParaRPr lang="en-GB" dirty="0"/>
          </a:p>
        </p:txBody>
      </p:sp>
    </p:spTree>
    <p:extLst>
      <p:ext uri="{BB962C8B-B14F-4D97-AF65-F5344CB8AC3E}">
        <p14:creationId xmlns:p14="http://schemas.microsoft.com/office/powerpoint/2010/main" val="114157191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0B28F1-5D48-7C16-3709-56E831D529F5}"/>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85E32F7C-22F1-736D-0030-38E50C47CFB3}"/>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dirty="0"/>
          </a:p>
        </p:txBody>
      </p:sp>
      <p:sp>
        <p:nvSpPr>
          <p:cNvPr id="4" name="Text Placeholder 3">
            <a:extLst>
              <a:ext uri="{FF2B5EF4-FFF2-40B4-BE49-F238E27FC236}">
                <a16:creationId xmlns:a16="http://schemas.microsoft.com/office/drawing/2014/main" id="{09DFB98F-E4CA-4C67-E86D-DDBC6ACAD4E9}"/>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DF5FCF21-346F-9D3D-5DD4-F14E5CC9CEC8}"/>
              </a:ext>
            </a:extLst>
          </p:cNvPr>
          <p:cNvSpPr>
            <a:spLocks noGrp="1"/>
          </p:cNvSpPr>
          <p:nvPr>
            <p:ph type="dt" sz="half" idx="10"/>
          </p:nvPr>
        </p:nvSpPr>
        <p:spPr/>
        <p:txBody>
          <a:bodyPr/>
          <a:lstStyle/>
          <a:p>
            <a:fld id="{2E78ADCA-6B89-4E00-B10E-268BAE32CCB8}" type="datetimeFigureOut">
              <a:rPr lang="en-GB" smtClean="0"/>
              <a:t>23/04/2026</a:t>
            </a:fld>
            <a:endParaRPr lang="en-GB" dirty="0"/>
          </a:p>
        </p:txBody>
      </p:sp>
      <p:sp>
        <p:nvSpPr>
          <p:cNvPr id="6" name="Footer Placeholder 5">
            <a:extLst>
              <a:ext uri="{FF2B5EF4-FFF2-40B4-BE49-F238E27FC236}">
                <a16:creationId xmlns:a16="http://schemas.microsoft.com/office/drawing/2014/main" id="{8A6DB61C-2862-8D12-BA05-DDD158DCF16F}"/>
              </a:ext>
            </a:extLst>
          </p:cNvPr>
          <p:cNvSpPr>
            <a:spLocks noGrp="1"/>
          </p:cNvSpPr>
          <p:nvPr>
            <p:ph type="ftr" sz="quarter" idx="11"/>
          </p:nvPr>
        </p:nvSpPr>
        <p:spPr/>
        <p:txBody>
          <a:bodyPr/>
          <a:lstStyle/>
          <a:p>
            <a:endParaRPr lang="en-GB" dirty="0"/>
          </a:p>
        </p:txBody>
      </p:sp>
      <p:sp>
        <p:nvSpPr>
          <p:cNvPr id="7" name="Slide Number Placeholder 6">
            <a:extLst>
              <a:ext uri="{FF2B5EF4-FFF2-40B4-BE49-F238E27FC236}">
                <a16:creationId xmlns:a16="http://schemas.microsoft.com/office/drawing/2014/main" id="{DDE2D622-0FF4-38BD-C671-FF5FAD13B9A8}"/>
              </a:ext>
            </a:extLst>
          </p:cNvPr>
          <p:cNvSpPr>
            <a:spLocks noGrp="1"/>
          </p:cNvSpPr>
          <p:nvPr>
            <p:ph type="sldNum" sz="quarter" idx="12"/>
          </p:nvPr>
        </p:nvSpPr>
        <p:spPr/>
        <p:txBody>
          <a:bodyPr/>
          <a:lstStyle/>
          <a:p>
            <a:fld id="{3B381189-7C4A-47BB-96BE-C3303393CA1F}" type="slidenum">
              <a:rPr lang="en-GB" smtClean="0"/>
              <a:t>‹#›</a:t>
            </a:fld>
            <a:endParaRPr lang="en-GB" dirty="0"/>
          </a:p>
        </p:txBody>
      </p:sp>
    </p:spTree>
    <p:extLst>
      <p:ext uri="{BB962C8B-B14F-4D97-AF65-F5344CB8AC3E}">
        <p14:creationId xmlns:p14="http://schemas.microsoft.com/office/powerpoint/2010/main" val="280120503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105F88-938C-F0EB-E797-1DC9D36F8F69}"/>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7BFE9FDE-6DA6-B263-C9BF-6AC928FCDAF5}"/>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D7D948D-7BC4-5869-3D34-114693A58ECD}"/>
              </a:ext>
            </a:extLst>
          </p:cNvPr>
          <p:cNvSpPr>
            <a:spLocks noGrp="1"/>
          </p:cNvSpPr>
          <p:nvPr>
            <p:ph type="dt" sz="half" idx="10"/>
          </p:nvPr>
        </p:nvSpPr>
        <p:spPr/>
        <p:txBody>
          <a:bodyPr/>
          <a:lstStyle/>
          <a:p>
            <a:fld id="{2E78ADCA-6B89-4E00-B10E-268BAE32CCB8}" type="datetimeFigureOut">
              <a:rPr lang="en-GB" smtClean="0"/>
              <a:t>23/04/2026</a:t>
            </a:fld>
            <a:endParaRPr lang="en-GB" dirty="0"/>
          </a:p>
        </p:txBody>
      </p:sp>
      <p:sp>
        <p:nvSpPr>
          <p:cNvPr id="5" name="Footer Placeholder 4">
            <a:extLst>
              <a:ext uri="{FF2B5EF4-FFF2-40B4-BE49-F238E27FC236}">
                <a16:creationId xmlns:a16="http://schemas.microsoft.com/office/drawing/2014/main" id="{8341E555-6E99-C190-1185-D873AA681B1B}"/>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F42A26D0-1E55-423D-27B3-2CBD04CAECB7}"/>
              </a:ext>
            </a:extLst>
          </p:cNvPr>
          <p:cNvSpPr>
            <a:spLocks noGrp="1"/>
          </p:cNvSpPr>
          <p:nvPr>
            <p:ph type="sldNum" sz="quarter" idx="12"/>
          </p:nvPr>
        </p:nvSpPr>
        <p:spPr/>
        <p:txBody>
          <a:bodyPr/>
          <a:lstStyle/>
          <a:p>
            <a:fld id="{3B381189-7C4A-47BB-96BE-C3303393CA1F}" type="slidenum">
              <a:rPr lang="en-GB" smtClean="0"/>
              <a:t>‹#›</a:t>
            </a:fld>
            <a:endParaRPr lang="en-GB" dirty="0"/>
          </a:p>
        </p:txBody>
      </p:sp>
    </p:spTree>
    <p:extLst>
      <p:ext uri="{BB962C8B-B14F-4D97-AF65-F5344CB8AC3E}">
        <p14:creationId xmlns:p14="http://schemas.microsoft.com/office/powerpoint/2010/main" val="291473863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0BC46B0B-29AA-F4C3-3BB9-0AC1233A8DFE}"/>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86B272E5-58BD-2109-B41A-18B7FAA12E86}"/>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38BF18F-1CE0-8283-0936-01A2CDCBB4F3}"/>
              </a:ext>
            </a:extLst>
          </p:cNvPr>
          <p:cNvSpPr>
            <a:spLocks noGrp="1"/>
          </p:cNvSpPr>
          <p:nvPr>
            <p:ph type="dt" sz="half" idx="10"/>
          </p:nvPr>
        </p:nvSpPr>
        <p:spPr/>
        <p:txBody>
          <a:bodyPr/>
          <a:lstStyle/>
          <a:p>
            <a:fld id="{2E78ADCA-6B89-4E00-B10E-268BAE32CCB8}" type="datetimeFigureOut">
              <a:rPr lang="en-GB" smtClean="0"/>
              <a:t>23/04/2026</a:t>
            </a:fld>
            <a:endParaRPr lang="en-GB" dirty="0"/>
          </a:p>
        </p:txBody>
      </p:sp>
      <p:sp>
        <p:nvSpPr>
          <p:cNvPr id="5" name="Footer Placeholder 4">
            <a:extLst>
              <a:ext uri="{FF2B5EF4-FFF2-40B4-BE49-F238E27FC236}">
                <a16:creationId xmlns:a16="http://schemas.microsoft.com/office/drawing/2014/main" id="{B8BCE974-5A78-CF0C-C098-B32316BCD0AB}"/>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43782C7B-49E7-ACCE-08C8-30F3E8DD5394}"/>
              </a:ext>
            </a:extLst>
          </p:cNvPr>
          <p:cNvSpPr>
            <a:spLocks noGrp="1"/>
          </p:cNvSpPr>
          <p:nvPr>
            <p:ph type="sldNum" sz="quarter" idx="12"/>
          </p:nvPr>
        </p:nvSpPr>
        <p:spPr/>
        <p:txBody>
          <a:bodyPr/>
          <a:lstStyle/>
          <a:p>
            <a:fld id="{3B381189-7C4A-47BB-96BE-C3303393CA1F}" type="slidenum">
              <a:rPr lang="en-GB" smtClean="0"/>
              <a:t>‹#›</a:t>
            </a:fld>
            <a:endParaRPr lang="en-GB" dirty="0"/>
          </a:p>
        </p:txBody>
      </p:sp>
    </p:spTree>
    <p:extLst>
      <p:ext uri="{BB962C8B-B14F-4D97-AF65-F5344CB8AC3E}">
        <p14:creationId xmlns:p14="http://schemas.microsoft.com/office/powerpoint/2010/main" val="81279638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accent6">
            <a:lumMod val="20000"/>
            <a:lumOff val="80000"/>
          </a:schemeClr>
        </a:soli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955E7705-A4A0-902A-0328-374B32733C7D}"/>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B8A5D2A7-C3AD-4FF4-D259-1AFB94787BE4}"/>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DB58292-C324-F23B-E3DA-0EB00134328E}"/>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2E78ADCA-6B89-4E00-B10E-268BAE32CCB8}" type="datetimeFigureOut">
              <a:rPr lang="en-GB" smtClean="0"/>
              <a:t>23/04/2026</a:t>
            </a:fld>
            <a:endParaRPr lang="en-GB" dirty="0"/>
          </a:p>
        </p:txBody>
      </p:sp>
      <p:sp>
        <p:nvSpPr>
          <p:cNvPr id="5" name="Footer Placeholder 4">
            <a:extLst>
              <a:ext uri="{FF2B5EF4-FFF2-40B4-BE49-F238E27FC236}">
                <a16:creationId xmlns:a16="http://schemas.microsoft.com/office/drawing/2014/main" id="{21AC5247-3E5A-38CE-683F-F1B642B8E99D}"/>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dirty="0"/>
          </a:p>
        </p:txBody>
      </p:sp>
      <p:sp>
        <p:nvSpPr>
          <p:cNvPr id="6" name="Slide Number Placeholder 5">
            <a:extLst>
              <a:ext uri="{FF2B5EF4-FFF2-40B4-BE49-F238E27FC236}">
                <a16:creationId xmlns:a16="http://schemas.microsoft.com/office/drawing/2014/main" id="{5C62762C-C5E0-EE1A-012C-FBDAA1BDD8CC}"/>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3B381189-7C4A-47BB-96BE-C3303393CA1F}" type="slidenum">
              <a:rPr lang="en-GB" smtClean="0"/>
              <a:t>‹#›</a:t>
            </a:fld>
            <a:endParaRPr lang="en-GB" dirty="0"/>
          </a:p>
        </p:txBody>
      </p:sp>
    </p:spTree>
    <p:extLst>
      <p:ext uri="{BB962C8B-B14F-4D97-AF65-F5344CB8AC3E}">
        <p14:creationId xmlns:p14="http://schemas.microsoft.com/office/powerpoint/2010/main" val="2877016635"/>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xml"/><Relationship Id="rId4" Type="http://schemas.openxmlformats.org/officeDocument/2006/relationships/image" Target="../media/image2.jpg"/></Relationships>
</file>

<file path=ppt/slides/_rels/slide2.xml.rels><?xml version="1.0" encoding="UTF-8" standalone="yes"?>
<Relationships xmlns="http://schemas.openxmlformats.org/package/2006/relationships"><Relationship Id="rId8" Type="http://schemas.openxmlformats.org/officeDocument/2006/relationships/image" Target="../media/image8.png"/><Relationship Id="rId3" Type="http://schemas.openxmlformats.org/officeDocument/2006/relationships/image" Target="../media/image3.png"/><Relationship Id="rId7" Type="http://schemas.openxmlformats.org/officeDocument/2006/relationships/image" Target="../media/image7.png"/><Relationship Id="rId2" Type="http://schemas.openxmlformats.org/officeDocument/2006/relationships/notesSlide" Target="../notesSlides/notesSlide2.xml"/><Relationship Id="rId1" Type="http://schemas.openxmlformats.org/officeDocument/2006/relationships/slideLayout" Target="../slideLayouts/slideLayout7.xml"/><Relationship Id="rId6" Type="http://schemas.openxmlformats.org/officeDocument/2006/relationships/image" Target="../media/image6.png"/><Relationship Id="rId11" Type="http://schemas.openxmlformats.org/officeDocument/2006/relationships/image" Target="../media/image1.png"/><Relationship Id="rId5" Type="http://schemas.openxmlformats.org/officeDocument/2006/relationships/image" Target="../media/image5.png"/><Relationship Id="rId10" Type="http://schemas.openxmlformats.org/officeDocument/2006/relationships/image" Target="../media/image10.png"/><Relationship Id="rId4" Type="http://schemas.openxmlformats.org/officeDocument/2006/relationships/image" Target="../media/image4.png"/><Relationship Id="rId9" Type="http://schemas.openxmlformats.org/officeDocument/2006/relationships/image" Target="../media/image9.png"/></Relationships>
</file>

<file path=ppt/slides/_rels/slide3.xml.rels><?xml version="1.0" encoding="UTF-8" standalone="yes"?>
<Relationships xmlns="http://schemas.openxmlformats.org/package/2006/relationships"><Relationship Id="rId8" Type="http://schemas.openxmlformats.org/officeDocument/2006/relationships/image" Target="../media/image16.jpg"/><Relationship Id="rId3" Type="http://schemas.openxmlformats.org/officeDocument/2006/relationships/image" Target="../media/image11.jpg"/><Relationship Id="rId7" Type="http://schemas.openxmlformats.org/officeDocument/2006/relationships/image" Target="../media/image15.png"/><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image" Target="../media/image14.jpg"/><Relationship Id="rId5" Type="http://schemas.openxmlformats.org/officeDocument/2006/relationships/image" Target="../media/image13.png"/><Relationship Id="rId4" Type="http://schemas.openxmlformats.org/officeDocument/2006/relationships/image" Target="../media/image12.jpeg"/><Relationship Id="rId9" Type="http://schemas.openxmlformats.org/officeDocument/2006/relationships/image" Target="../media/image1.png"/></Relationships>
</file>

<file path=ppt/slides/_rels/slide4.xml.rels><?xml version="1.0" encoding="UTF-8" standalone="yes"?>
<Relationships xmlns="http://schemas.openxmlformats.org/package/2006/relationships"><Relationship Id="rId8" Type="http://schemas.openxmlformats.org/officeDocument/2006/relationships/image" Target="../media/image19.png"/><Relationship Id="rId3" Type="http://schemas.openxmlformats.org/officeDocument/2006/relationships/hyperlink" Target="https://www.itv.com/news/2024-09-25/inside-the-reading-crisis-leaving-thousands-of-children-in-wales-unable-to-read" TargetMode="External"/><Relationship Id="rId7" Type="http://schemas.openxmlformats.org/officeDocument/2006/relationships/image" Target="../media/image18.png"/><Relationship Id="rId2" Type="http://schemas.openxmlformats.org/officeDocument/2006/relationships/notesSlide" Target="../notesSlides/notesSlide4.xml"/><Relationship Id="rId1" Type="http://schemas.openxmlformats.org/officeDocument/2006/relationships/slideLayout" Target="../slideLayouts/slideLayout7.xml"/><Relationship Id="rId6" Type="http://schemas.openxmlformats.org/officeDocument/2006/relationships/image" Target="../media/image1.png"/><Relationship Id="rId5" Type="http://schemas.openxmlformats.org/officeDocument/2006/relationships/hyperlink" Target="ITV%20Wales%20article%20on%20Reading%20in%20Wales%20September%202024.docx" TargetMode="External"/><Relationship Id="rId4" Type="http://schemas.openxmlformats.org/officeDocument/2006/relationships/image" Target="../media/image17.png"/></Relationships>
</file>

<file path=ppt/slides/_rels/slide5.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hyperlink" Target="Scarborough%202001.pdf" TargetMode="External"/><Relationship Id="rId5" Type="http://schemas.openxmlformats.org/officeDocument/2006/relationships/image" Target="../media/image21.png"/><Relationship Id="rId4" Type="http://schemas.openxmlformats.org/officeDocument/2006/relationships/image" Target="../media/image20.jpeg"/></Relationships>
</file>

<file path=ppt/slides/_rels/slide6.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6.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7.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7.xml"/><Relationship Id="rId1" Type="http://schemas.openxmlformats.org/officeDocument/2006/relationships/slideLayout" Target="../slideLayouts/slideLayout7.xml"/><Relationship Id="rId4" Type="http://schemas.openxmlformats.org/officeDocument/2006/relationships/image" Target="../media/image22.png"/></Relationships>
</file>

<file path=ppt/slides/_rels/slide8.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8.xml"/><Relationship Id="rId1" Type="http://schemas.openxmlformats.org/officeDocument/2006/relationships/slideLayout" Target="../slideLayouts/slideLayout7.xml"/><Relationship Id="rId4" Type="http://schemas.openxmlformats.org/officeDocument/2006/relationships/image" Target="../media/image23.png"/></Relationships>
</file>

<file path=ppt/slides/_rels/slide9.xml.rels><?xml version="1.0" encoding="UTF-8" standalone="yes"?>
<Relationships xmlns="http://schemas.openxmlformats.org/package/2006/relationships"><Relationship Id="rId8" Type="http://schemas.openxmlformats.org/officeDocument/2006/relationships/image" Target="../media/image25.png&amp;ehk=oNAkCsMIjBfj12g"/><Relationship Id="rId3" Type="http://schemas.openxmlformats.org/officeDocument/2006/relationships/hyperlink" Target="https://www.youtube.com/watch?v=jfGjgOc-rJw" TargetMode="External"/><Relationship Id="rId7" Type="http://schemas.openxmlformats.org/officeDocument/2006/relationships/image" Target="../media/image18.png"/><Relationship Id="rId2" Type="http://schemas.openxmlformats.org/officeDocument/2006/relationships/notesSlide" Target="../notesSlides/notesSlide9.xml"/><Relationship Id="rId1" Type="http://schemas.openxmlformats.org/officeDocument/2006/relationships/slideLayout" Target="../slideLayouts/slideLayout2.xml"/><Relationship Id="rId6" Type="http://schemas.openxmlformats.org/officeDocument/2006/relationships/image" Target="../media/image19.png"/><Relationship Id="rId5" Type="http://schemas.openxmlformats.org/officeDocument/2006/relationships/image" Target="../media/image1.png"/><Relationship Id="rId4" Type="http://schemas.openxmlformats.org/officeDocument/2006/relationships/image" Target="../media/image24.png"/></Relationships>
</file>

<file path=ppt/slides/_rels/slide10.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0.xml"/><Relationship Id="rId1" Type="http://schemas.openxmlformats.org/officeDocument/2006/relationships/slideLayout" Target="../slideLayouts/slideLayout7.xml"/><Relationship Id="rId4" Type="http://schemas.openxmlformats.org/officeDocument/2006/relationships/image" Target="../media/image26.png"/></Relationships>
</file>

<file path=ppt/slides/_rels/slide1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2.xml"/><Relationship Id="rId1" Type="http://schemas.openxmlformats.org/officeDocument/2006/relationships/slideLayout" Target="../slideLayouts/slideLayout2.xml"/><Relationship Id="rId5" Type="http://schemas.openxmlformats.org/officeDocument/2006/relationships/hyperlink" Target="Different%20types%20of%20classroom%20reading.docx" TargetMode="External"/><Relationship Id="rId4" Type="http://schemas.openxmlformats.org/officeDocument/2006/relationships/image" Target="../media/image27.png"/></Relationships>
</file>

<file path=ppt/slides/_rels/slide13.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13.xml"/><Relationship Id="rId1" Type="http://schemas.openxmlformats.org/officeDocument/2006/relationships/slideLayout" Target="../slideLayouts/slideLayout2.xml"/><Relationship Id="rId4" Type="http://schemas.openxmlformats.org/officeDocument/2006/relationships/image" Target="../media/image1.png"/></Relationships>
</file>

<file path=ppt/slides/_rels/slide14.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notesSlide" Target="../notesSlides/notesSlide14.xml"/><Relationship Id="rId1" Type="http://schemas.openxmlformats.org/officeDocument/2006/relationships/slideLayout" Target="../slideLayouts/slideLayout7.xml"/><Relationship Id="rId5" Type="http://schemas.openxmlformats.org/officeDocument/2006/relationships/image" Target="../media/image1.png"/><Relationship Id="rId4" Type="http://schemas.openxmlformats.org/officeDocument/2006/relationships/image" Target="../media/image29.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F69A03-9FDD-4CE0-B6BD-741406841A27}"/>
              </a:ext>
            </a:extLst>
          </p:cNvPr>
          <p:cNvSpPr>
            <a:spLocks noGrp="1"/>
          </p:cNvSpPr>
          <p:nvPr>
            <p:ph type="ctrTitle"/>
          </p:nvPr>
        </p:nvSpPr>
        <p:spPr>
          <a:xfrm>
            <a:off x="580870" y="1294151"/>
            <a:ext cx="4953000" cy="1216153"/>
          </a:xfrm>
        </p:spPr>
        <p:txBody>
          <a:bodyPr vert="horz" lIns="91440" tIns="45720" rIns="91440" bIns="45720" rtlCol="0" anchor="t">
            <a:normAutofit fontScale="90000"/>
          </a:bodyPr>
          <a:lstStyle/>
          <a:p>
            <a:r>
              <a:rPr lang="en-GB" sz="4000" b="1" dirty="0">
                <a:solidFill>
                  <a:schemeClr val="tx2">
                    <a:lumMod val="50000"/>
                    <a:lumOff val="50000"/>
                  </a:schemeClr>
                </a:solidFill>
                <a:latin typeface="Comic Sans MS" panose="030F0702030302020204" pitchFamily="66" charset="0"/>
              </a:rPr>
              <a:t>Reading and Children’s Literature:</a:t>
            </a:r>
            <a:br>
              <a:rPr lang="en-GB" sz="4000" b="1" dirty="0">
                <a:solidFill>
                  <a:schemeClr val="tx2">
                    <a:lumMod val="50000"/>
                    <a:lumOff val="50000"/>
                  </a:schemeClr>
                </a:solidFill>
                <a:latin typeface="Comic Sans MS" panose="030F0702030302020204" pitchFamily="66" charset="0"/>
              </a:rPr>
            </a:br>
            <a:r>
              <a:rPr lang="en-GB" sz="4000" b="1" dirty="0">
                <a:solidFill>
                  <a:schemeClr val="tx2">
                    <a:lumMod val="50000"/>
                    <a:lumOff val="50000"/>
                  </a:schemeClr>
                </a:solidFill>
                <a:latin typeface="Comic Sans MS" panose="030F0702030302020204" pitchFamily="66" charset="0"/>
              </a:rPr>
              <a:t>slides for sharing</a:t>
            </a:r>
            <a:endParaRPr lang="en-US" sz="4000" b="1" dirty="0">
              <a:solidFill>
                <a:schemeClr val="tx2">
                  <a:lumMod val="50000"/>
                  <a:lumOff val="50000"/>
                </a:schemeClr>
              </a:solidFill>
              <a:latin typeface="Comic Sans MS" panose="030F0702030302020204" pitchFamily="66" charset="0"/>
            </a:endParaRPr>
          </a:p>
        </p:txBody>
      </p:sp>
      <p:sp>
        <p:nvSpPr>
          <p:cNvPr id="8" name="Subtitle 2">
            <a:extLst>
              <a:ext uri="{FF2B5EF4-FFF2-40B4-BE49-F238E27FC236}">
                <a16:creationId xmlns:a16="http://schemas.microsoft.com/office/drawing/2014/main" id="{AC29C3FB-2ACA-4990-BE55-815547A4B3D2}"/>
              </a:ext>
            </a:extLst>
          </p:cNvPr>
          <p:cNvSpPr txBox="1">
            <a:spLocks/>
          </p:cNvSpPr>
          <p:nvPr/>
        </p:nvSpPr>
        <p:spPr>
          <a:xfrm>
            <a:off x="580870" y="3980233"/>
            <a:ext cx="4953000" cy="2415914"/>
          </a:xfrm>
          <a:prstGeom prst="rect">
            <a:avLst/>
          </a:prstGeom>
        </p:spPr>
        <p:txBody>
          <a:bodyPr vert="horz" lIns="91440" tIns="45720" rIns="91440" bIns="45720" rtlCol="0">
            <a:normAutofit fontScale="92500" lnSpcReduction="20000"/>
          </a:bodyPr>
          <a:lstStyle>
            <a:lvl1pPr marL="0" indent="0" algn="ctr" defTabSz="914400" rtl="0" eaLnBrk="1" latinLnBrk="0" hangingPunct="1">
              <a:lnSpc>
                <a:spcPct val="90000"/>
              </a:lnSpc>
              <a:spcBef>
                <a:spcPts val="1000"/>
              </a:spcBef>
              <a:buFont typeface="Arial" panose="020B0604020202020204" pitchFamily="34" charset="0"/>
              <a:buNone/>
              <a:defRPr sz="2400" kern="1200">
                <a:solidFill>
                  <a:schemeClr val="tx1"/>
                </a:solidFill>
                <a:latin typeface="+mn-lt"/>
                <a:ea typeface="+mn-ea"/>
                <a:cs typeface="+mn-cs"/>
              </a:defRPr>
            </a:lvl1pPr>
            <a:lvl2pPr marL="457200" indent="0" algn="ctr"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2pPr>
            <a:lvl3pPr marL="914400" indent="0" algn="ctr" defTabSz="914400" rtl="0" eaLnBrk="1" latinLnBrk="0" hangingPunct="1">
              <a:lnSpc>
                <a:spcPct val="90000"/>
              </a:lnSpc>
              <a:spcBef>
                <a:spcPts val="500"/>
              </a:spcBef>
              <a:buFont typeface="Arial" panose="020B0604020202020204" pitchFamily="34" charset="0"/>
              <a:buNone/>
              <a:defRPr sz="1800" kern="1200">
                <a:solidFill>
                  <a:schemeClr val="tx1"/>
                </a:solidFill>
                <a:latin typeface="+mn-lt"/>
                <a:ea typeface="+mn-ea"/>
                <a:cs typeface="+mn-cs"/>
              </a:defRPr>
            </a:lvl3pPr>
            <a:lvl4pPr marL="1371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4pPr>
            <a:lvl5pPr marL="18288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pPr indent="-228600" algn="l">
              <a:buFont typeface="Arial" panose="020B0604020202020204" pitchFamily="34" charset="0"/>
              <a:buChar char="•"/>
            </a:pPr>
            <a:endParaRPr lang="en-US" sz="800" dirty="0">
              <a:solidFill>
                <a:schemeClr val="tx1">
                  <a:alpha val="55000"/>
                </a:schemeClr>
              </a:solidFill>
            </a:endParaRPr>
          </a:p>
          <a:p>
            <a:r>
              <a:rPr lang="en-US" sz="3200" dirty="0">
                <a:solidFill>
                  <a:schemeClr val="tx1">
                    <a:alpha val="55000"/>
                  </a:schemeClr>
                </a:solidFill>
                <a:latin typeface="Comic Sans MS" panose="030F0702030302020204" pitchFamily="66" charset="0"/>
              </a:rPr>
              <a:t>ECAD5016</a:t>
            </a:r>
          </a:p>
          <a:p>
            <a:r>
              <a:rPr lang="en-US" sz="3200" dirty="0">
                <a:solidFill>
                  <a:schemeClr val="tx1">
                    <a:alpha val="55000"/>
                  </a:schemeClr>
                </a:solidFill>
                <a:latin typeface="Comic Sans MS" panose="030F0702030302020204" pitchFamily="66" charset="0"/>
              </a:rPr>
              <a:t>Deepening Practice</a:t>
            </a:r>
          </a:p>
          <a:p>
            <a:r>
              <a:rPr lang="en-US" sz="3200" dirty="0">
                <a:solidFill>
                  <a:schemeClr val="tx1">
                    <a:alpha val="55000"/>
                  </a:schemeClr>
                </a:solidFill>
                <a:latin typeface="Comic Sans MS" panose="030F0702030302020204" pitchFamily="66" charset="0"/>
              </a:rPr>
              <a:t>April / May 2026</a:t>
            </a:r>
          </a:p>
          <a:p>
            <a:endParaRPr lang="en-US" sz="3200" dirty="0">
              <a:solidFill>
                <a:schemeClr val="tx1">
                  <a:alpha val="55000"/>
                </a:schemeClr>
              </a:solidFill>
              <a:latin typeface="Comic Sans MS" panose="030F0702030302020204" pitchFamily="66" charset="0"/>
            </a:endParaRPr>
          </a:p>
          <a:p>
            <a:r>
              <a:rPr lang="en-US" sz="1500" dirty="0">
                <a:solidFill>
                  <a:schemeClr val="tx1">
                    <a:alpha val="55000"/>
                  </a:schemeClr>
                </a:solidFill>
                <a:latin typeface="Comic Sans MS" panose="030F0702030302020204" pitchFamily="66" charset="0"/>
              </a:rPr>
              <a:t> </a:t>
            </a:r>
            <a:endParaRPr lang="en-US" sz="800" dirty="0">
              <a:solidFill>
                <a:schemeClr val="tx1">
                  <a:alpha val="55000"/>
                </a:schemeClr>
              </a:solidFill>
              <a:latin typeface="Comic Sans MS" panose="030F0702030302020204" pitchFamily="66" charset="0"/>
            </a:endParaRPr>
          </a:p>
        </p:txBody>
      </p:sp>
      <p:pic>
        <p:nvPicPr>
          <p:cNvPr id="3" name="Picture 2" descr="A computer screen shot of a blue background&#10;&#10;Description automatically generated">
            <a:extLst>
              <a:ext uri="{FF2B5EF4-FFF2-40B4-BE49-F238E27FC236}">
                <a16:creationId xmlns:a16="http://schemas.microsoft.com/office/drawing/2014/main" id="{6B118B71-735B-1639-2051-BC78E5C59AEF}"/>
              </a:ext>
            </a:extLst>
          </p:cNvPr>
          <p:cNvPicPr>
            <a:picLocks noChangeAspect="1"/>
          </p:cNvPicPr>
          <p:nvPr/>
        </p:nvPicPr>
        <p:blipFill rotWithShape="1">
          <a:blip r:embed="rId3">
            <a:extLst>
              <a:ext uri="{28A0092B-C50C-407E-A947-70E740481C1C}">
                <a14:useLocalDpi xmlns:a14="http://schemas.microsoft.com/office/drawing/2010/main" val="0"/>
              </a:ext>
            </a:extLst>
          </a:blip>
          <a:srcRect l="44043" t="38217" r="30494" b="45864"/>
          <a:stretch/>
        </p:blipFill>
        <p:spPr>
          <a:xfrm>
            <a:off x="10087502" y="-1"/>
            <a:ext cx="2104498" cy="877145"/>
          </a:xfrm>
          <a:prstGeom prst="rect">
            <a:avLst/>
          </a:prstGeom>
        </p:spPr>
      </p:pic>
      <p:pic>
        <p:nvPicPr>
          <p:cNvPr id="4" name="Picture 3">
            <a:extLst>
              <a:ext uri="{FF2B5EF4-FFF2-40B4-BE49-F238E27FC236}">
                <a16:creationId xmlns:a16="http://schemas.microsoft.com/office/drawing/2014/main" id="{E0E9A69F-3D6C-F5A7-6D9A-173213478B94}"/>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6370359" y="1566650"/>
            <a:ext cx="4827166" cy="4827166"/>
          </a:xfrm>
          <a:prstGeom prst="rect">
            <a:avLst/>
          </a:prstGeom>
          <a:ln w="76200">
            <a:solidFill>
              <a:srgbClr val="0070C0"/>
            </a:solidFill>
          </a:ln>
        </p:spPr>
      </p:pic>
    </p:spTree>
    <p:extLst>
      <p:ext uri="{BB962C8B-B14F-4D97-AF65-F5344CB8AC3E}">
        <p14:creationId xmlns:p14="http://schemas.microsoft.com/office/powerpoint/2010/main" val="187861284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31" name="Rectangle 30">
            <a:extLst>
              <a:ext uri="{FF2B5EF4-FFF2-40B4-BE49-F238E27FC236}">
                <a16:creationId xmlns:a16="http://schemas.microsoft.com/office/drawing/2014/main" id="{72018E1B-E0B9-4440-AFF3-4112E50A27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835137CA-E52F-7E28-8883-C1C44EE38240}"/>
              </a:ext>
            </a:extLst>
          </p:cNvPr>
          <p:cNvSpPr txBox="1">
            <a:spLocks/>
          </p:cNvSpPr>
          <p:nvPr/>
        </p:nvSpPr>
        <p:spPr>
          <a:xfrm>
            <a:off x="8010342" y="2845093"/>
            <a:ext cx="4178609" cy="1830285"/>
          </a:xfrm>
          <a:prstGeom prst="rect">
            <a:avLst/>
          </a:prstGeom>
        </p:spPr>
        <p:txBody>
          <a:bodyPr vert="horz" lIns="91440" tIns="45720" rIns="91440" bIns="45720" rtlCol="0" anchor="ctr">
            <a:normAutofit fontScale="47500" lnSpcReduction="200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lnSpc>
                <a:spcPct val="170000"/>
              </a:lnSpc>
              <a:spcAft>
                <a:spcPts val="600"/>
              </a:spcAft>
            </a:pPr>
            <a:r>
              <a:rPr lang="en-US" sz="5200" b="1" kern="1200" dirty="0">
                <a:solidFill>
                  <a:schemeClr val="tx2">
                    <a:lumMod val="50000"/>
                    <a:lumOff val="50000"/>
                  </a:schemeClr>
                </a:solidFill>
                <a:latin typeface="Comic Sans MS" panose="030F0702030302020204" pitchFamily="66" charset="0"/>
              </a:rPr>
              <a:t>Additional resources: </a:t>
            </a:r>
          </a:p>
          <a:p>
            <a:pPr algn="ctr">
              <a:lnSpc>
                <a:spcPct val="170000"/>
              </a:lnSpc>
              <a:spcAft>
                <a:spcPts val="600"/>
              </a:spcAft>
            </a:pPr>
            <a:r>
              <a:rPr lang="en-US" sz="5200" b="1" dirty="0">
                <a:solidFill>
                  <a:schemeClr val="tx2">
                    <a:lumMod val="50000"/>
                    <a:lumOff val="50000"/>
                  </a:schemeClr>
                </a:solidFill>
                <a:latin typeface="Comic Sans MS" panose="030F0702030302020204" pitchFamily="66" charset="0"/>
              </a:rPr>
              <a:t>t</a:t>
            </a:r>
            <a:r>
              <a:rPr lang="en-US" sz="5200" b="1" kern="1200" dirty="0">
                <a:solidFill>
                  <a:schemeClr val="tx2">
                    <a:lumMod val="50000"/>
                    <a:lumOff val="50000"/>
                  </a:schemeClr>
                </a:solidFill>
                <a:latin typeface="Comic Sans MS" panose="030F0702030302020204" pitchFamily="66" charset="0"/>
              </a:rPr>
              <a:t>hese booklets are on Moodle.</a:t>
            </a:r>
          </a:p>
        </p:txBody>
      </p:sp>
      <p:pic>
        <p:nvPicPr>
          <p:cNvPr id="7" name="Picture 6" descr="A group of cartoon characters&#10;&#10;AI-generated content may be incorrect.">
            <a:extLst>
              <a:ext uri="{FF2B5EF4-FFF2-40B4-BE49-F238E27FC236}">
                <a16:creationId xmlns:a16="http://schemas.microsoft.com/office/drawing/2014/main" id="{759B3787-5DE9-844D-857E-1AF2F3B85097}"/>
              </a:ext>
            </a:extLst>
          </p:cNvPr>
          <p:cNvPicPr>
            <a:picLocks noChangeAspect="1"/>
          </p:cNvPicPr>
          <p:nvPr/>
        </p:nvPicPr>
        <p:blipFill>
          <a:blip r:embed="rId3">
            <a:extLst>
              <a:ext uri="{28A0092B-C50C-407E-A947-70E740481C1C}">
                <a14:useLocalDpi xmlns:a14="http://schemas.microsoft.com/office/drawing/2010/main" val="0"/>
              </a:ext>
            </a:extLst>
          </a:blip>
          <a:srcRect l="7622" r="11332" b="-3"/>
          <a:stretch>
            <a:fillRect/>
          </a:stretch>
        </p:blipFill>
        <p:spPr>
          <a:xfrm>
            <a:off x="289262" y="448735"/>
            <a:ext cx="1501896" cy="2438423"/>
          </a:xfrm>
          <a:prstGeom prst="rect">
            <a:avLst/>
          </a:prstGeom>
          <a:ln w="38100">
            <a:solidFill>
              <a:schemeClr val="tx2">
                <a:lumMod val="50000"/>
                <a:lumOff val="50000"/>
              </a:schemeClr>
            </a:solidFill>
          </a:ln>
        </p:spPr>
      </p:pic>
      <p:pic>
        <p:nvPicPr>
          <p:cNvPr id="5" name="Picture 4" descr="A cartoon of a child with a paper&#10;&#10;AI-generated content may be incorrect.">
            <a:extLst>
              <a:ext uri="{FF2B5EF4-FFF2-40B4-BE49-F238E27FC236}">
                <a16:creationId xmlns:a16="http://schemas.microsoft.com/office/drawing/2014/main" id="{45495901-EA1E-0964-54EA-6E42607868D7}"/>
              </a:ext>
            </a:extLst>
          </p:cNvPr>
          <p:cNvPicPr>
            <a:picLocks noChangeAspect="1"/>
          </p:cNvPicPr>
          <p:nvPr/>
        </p:nvPicPr>
        <p:blipFill>
          <a:blip r:embed="rId4">
            <a:extLst>
              <a:ext uri="{28A0092B-C50C-407E-A947-70E740481C1C}">
                <a14:useLocalDpi xmlns:a14="http://schemas.microsoft.com/office/drawing/2010/main" val="0"/>
              </a:ext>
            </a:extLst>
          </a:blip>
          <a:srcRect l="6766" r="6757" b="-3"/>
          <a:stretch>
            <a:fillRect/>
          </a:stretch>
        </p:blipFill>
        <p:spPr>
          <a:xfrm>
            <a:off x="2529088" y="431431"/>
            <a:ext cx="1438320" cy="2350941"/>
          </a:xfrm>
          <a:prstGeom prst="rect">
            <a:avLst/>
          </a:prstGeom>
          <a:ln w="38100">
            <a:solidFill>
              <a:schemeClr val="tx2">
                <a:lumMod val="50000"/>
                <a:lumOff val="50000"/>
              </a:schemeClr>
            </a:solidFill>
          </a:ln>
        </p:spPr>
      </p:pic>
      <p:pic>
        <p:nvPicPr>
          <p:cNvPr id="9" name="Picture 8" descr="A poster with cartoon children&#10;&#10;AI-generated content may be incorrect.">
            <a:extLst>
              <a:ext uri="{FF2B5EF4-FFF2-40B4-BE49-F238E27FC236}">
                <a16:creationId xmlns:a16="http://schemas.microsoft.com/office/drawing/2014/main" id="{DB637E73-77BC-2DA4-F0AF-9FE4F83D275E}"/>
              </a:ext>
            </a:extLst>
          </p:cNvPr>
          <p:cNvPicPr>
            <a:picLocks noChangeAspect="1"/>
          </p:cNvPicPr>
          <p:nvPr/>
        </p:nvPicPr>
        <p:blipFill>
          <a:blip r:embed="rId5">
            <a:extLst>
              <a:ext uri="{28A0092B-C50C-407E-A947-70E740481C1C}">
                <a14:useLocalDpi xmlns:a14="http://schemas.microsoft.com/office/drawing/2010/main" val="0"/>
              </a:ext>
            </a:extLst>
          </a:blip>
          <a:srcRect l="10491" r="9190" b="-3"/>
          <a:stretch>
            <a:fillRect/>
          </a:stretch>
        </p:blipFill>
        <p:spPr>
          <a:xfrm>
            <a:off x="4533566" y="534162"/>
            <a:ext cx="1530999" cy="2310931"/>
          </a:xfrm>
          <a:prstGeom prst="rect">
            <a:avLst/>
          </a:prstGeom>
          <a:ln w="38100">
            <a:solidFill>
              <a:schemeClr val="tx2">
                <a:lumMod val="50000"/>
                <a:lumOff val="50000"/>
              </a:schemeClr>
            </a:solidFill>
          </a:ln>
        </p:spPr>
      </p:pic>
      <p:pic>
        <p:nvPicPr>
          <p:cNvPr id="17" name="Picture 16" descr="A close-up of a book&#10;&#10;AI-generated content may be incorrect.">
            <a:extLst>
              <a:ext uri="{FF2B5EF4-FFF2-40B4-BE49-F238E27FC236}">
                <a16:creationId xmlns:a16="http://schemas.microsoft.com/office/drawing/2014/main" id="{EE474612-887A-ADC3-A2CA-1CDB378D2243}"/>
              </a:ext>
            </a:extLst>
          </p:cNvPr>
          <p:cNvPicPr>
            <a:picLocks noChangeAspect="1"/>
          </p:cNvPicPr>
          <p:nvPr/>
        </p:nvPicPr>
        <p:blipFill>
          <a:blip r:embed="rId6">
            <a:extLst>
              <a:ext uri="{28A0092B-C50C-407E-A947-70E740481C1C}">
                <a14:useLocalDpi xmlns:a14="http://schemas.microsoft.com/office/drawing/2010/main" val="0"/>
              </a:ext>
            </a:extLst>
          </a:blip>
          <a:srcRect l="4976" r="6399" b="-3"/>
          <a:stretch>
            <a:fillRect/>
          </a:stretch>
        </p:blipFill>
        <p:spPr>
          <a:xfrm>
            <a:off x="6892935" y="534163"/>
            <a:ext cx="1413168" cy="2201718"/>
          </a:xfrm>
          <a:prstGeom prst="rect">
            <a:avLst/>
          </a:prstGeom>
          <a:ln w="38100">
            <a:solidFill>
              <a:schemeClr val="tx2">
                <a:lumMod val="50000"/>
                <a:lumOff val="50000"/>
              </a:schemeClr>
            </a:solidFill>
          </a:ln>
        </p:spPr>
      </p:pic>
      <p:pic>
        <p:nvPicPr>
          <p:cNvPr id="3" name="Content Placeholder 4">
            <a:extLst>
              <a:ext uri="{FF2B5EF4-FFF2-40B4-BE49-F238E27FC236}">
                <a16:creationId xmlns:a16="http://schemas.microsoft.com/office/drawing/2014/main" id="{3A71E813-54F3-5814-35FC-1519686C8F8D}"/>
              </a:ext>
            </a:extLst>
          </p:cNvPr>
          <p:cNvPicPr>
            <a:picLocks noChangeAspect="1"/>
          </p:cNvPicPr>
          <p:nvPr/>
        </p:nvPicPr>
        <p:blipFill>
          <a:blip r:embed="rId7">
            <a:extLst>
              <a:ext uri="{28A0092B-C50C-407E-A947-70E740481C1C}">
                <a14:useLocalDpi xmlns:a14="http://schemas.microsoft.com/office/drawing/2010/main" val="0"/>
              </a:ext>
            </a:extLst>
          </a:blip>
          <a:srcRect l="1604" r="9403" b="-3"/>
          <a:stretch>
            <a:fillRect/>
          </a:stretch>
        </p:blipFill>
        <p:spPr>
          <a:xfrm>
            <a:off x="6892934" y="4169132"/>
            <a:ext cx="1413168" cy="2179873"/>
          </a:xfrm>
          <a:prstGeom prst="rect">
            <a:avLst/>
          </a:prstGeom>
          <a:ln w="38100">
            <a:solidFill>
              <a:schemeClr val="tx2">
                <a:lumMod val="50000"/>
                <a:lumOff val="50000"/>
              </a:schemeClr>
            </a:solidFill>
          </a:ln>
        </p:spPr>
      </p:pic>
      <p:pic>
        <p:nvPicPr>
          <p:cNvPr id="11" name="Picture 10" descr="A page of a book&#10;&#10;AI-generated content may be incorrect.">
            <a:extLst>
              <a:ext uri="{FF2B5EF4-FFF2-40B4-BE49-F238E27FC236}">
                <a16:creationId xmlns:a16="http://schemas.microsoft.com/office/drawing/2014/main" id="{ECDB1AC3-5B94-CC3A-CE61-1CD42E450BC9}"/>
              </a:ext>
            </a:extLst>
          </p:cNvPr>
          <p:cNvPicPr>
            <a:picLocks noChangeAspect="1"/>
          </p:cNvPicPr>
          <p:nvPr/>
        </p:nvPicPr>
        <p:blipFill>
          <a:blip r:embed="rId8">
            <a:extLst>
              <a:ext uri="{28A0092B-C50C-407E-A947-70E740481C1C}">
                <a14:useLocalDpi xmlns:a14="http://schemas.microsoft.com/office/drawing/2010/main" val="0"/>
              </a:ext>
            </a:extLst>
          </a:blip>
          <a:srcRect l="6547" r="6583" b="-3"/>
          <a:stretch>
            <a:fillRect/>
          </a:stretch>
        </p:blipFill>
        <p:spPr>
          <a:xfrm>
            <a:off x="350543" y="4096718"/>
            <a:ext cx="1379334" cy="2252287"/>
          </a:xfrm>
          <a:prstGeom prst="rect">
            <a:avLst/>
          </a:prstGeom>
          <a:ln w="38100">
            <a:solidFill>
              <a:schemeClr val="tx2">
                <a:lumMod val="50000"/>
                <a:lumOff val="50000"/>
              </a:schemeClr>
            </a:solidFill>
          </a:ln>
        </p:spPr>
      </p:pic>
      <p:pic>
        <p:nvPicPr>
          <p:cNvPr id="19" name="Picture 18" descr="A poster with cartoon characters&#10;&#10;AI-generated content may be incorrect.">
            <a:extLst>
              <a:ext uri="{FF2B5EF4-FFF2-40B4-BE49-F238E27FC236}">
                <a16:creationId xmlns:a16="http://schemas.microsoft.com/office/drawing/2014/main" id="{174A7CC8-6BFE-E50F-B2B0-0537F408E731}"/>
              </a:ext>
            </a:extLst>
          </p:cNvPr>
          <p:cNvPicPr>
            <a:picLocks noChangeAspect="1"/>
          </p:cNvPicPr>
          <p:nvPr/>
        </p:nvPicPr>
        <p:blipFill>
          <a:blip r:embed="rId9">
            <a:extLst>
              <a:ext uri="{28A0092B-C50C-407E-A947-70E740481C1C}">
                <a14:useLocalDpi xmlns:a14="http://schemas.microsoft.com/office/drawing/2010/main" val="0"/>
              </a:ext>
            </a:extLst>
          </a:blip>
          <a:stretch>
            <a:fillRect/>
          </a:stretch>
        </p:blipFill>
        <p:spPr>
          <a:xfrm>
            <a:off x="4510710" y="4122953"/>
            <a:ext cx="1583765" cy="2255230"/>
          </a:xfrm>
          <a:prstGeom prst="rect">
            <a:avLst/>
          </a:prstGeom>
          <a:ln w="38100">
            <a:solidFill>
              <a:schemeClr val="tx2">
                <a:lumMod val="50000"/>
                <a:lumOff val="50000"/>
              </a:schemeClr>
            </a:solidFill>
          </a:ln>
        </p:spPr>
      </p:pic>
      <p:pic>
        <p:nvPicPr>
          <p:cNvPr id="6" name="Picture 5" descr="A poster with text and pictures of a tree&#10;&#10;AI-generated content may be incorrect.">
            <a:extLst>
              <a:ext uri="{FF2B5EF4-FFF2-40B4-BE49-F238E27FC236}">
                <a16:creationId xmlns:a16="http://schemas.microsoft.com/office/drawing/2014/main" id="{5030DB02-DA80-8F10-974E-7FEFCC7E8D97}"/>
              </a:ext>
            </a:extLst>
          </p:cNvPr>
          <p:cNvPicPr>
            <a:picLocks noChangeAspect="1"/>
          </p:cNvPicPr>
          <p:nvPr/>
        </p:nvPicPr>
        <p:blipFill>
          <a:blip r:embed="rId10">
            <a:extLst>
              <a:ext uri="{28A0092B-C50C-407E-A947-70E740481C1C}">
                <a14:useLocalDpi xmlns:a14="http://schemas.microsoft.com/office/drawing/2010/main" val="0"/>
              </a:ext>
            </a:extLst>
          </a:blip>
          <a:stretch>
            <a:fillRect/>
          </a:stretch>
        </p:blipFill>
        <p:spPr>
          <a:xfrm>
            <a:off x="2456365" y="4122953"/>
            <a:ext cx="1583765" cy="2226052"/>
          </a:xfrm>
          <a:prstGeom prst="rect">
            <a:avLst/>
          </a:prstGeom>
          <a:ln w="38100">
            <a:solidFill>
              <a:schemeClr val="tx2">
                <a:lumMod val="50000"/>
                <a:lumOff val="50000"/>
              </a:schemeClr>
            </a:solidFill>
          </a:ln>
        </p:spPr>
      </p:pic>
      <p:pic>
        <p:nvPicPr>
          <p:cNvPr id="4" name="Picture 3" descr="A computer screen shot of a blue background&#10;&#10;Description automatically generated">
            <a:extLst>
              <a:ext uri="{FF2B5EF4-FFF2-40B4-BE49-F238E27FC236}">
                <a16:creationId xmlns:a16="http://schemas.microsoft.com/office/drawing/2014/main" id="{75500AEA-4FC6-4A46-03FA-D5413A6FD68E}"/>
              </a:ext>
            </a:extLst>
          </p:cNvPr>
          <p:cNvPicPr>
            <a:picLocks noChangeAspect="1"/>
          </p:cNvPicPr>
          <p:nvPr/>
        </p:nvPicPr>
        <p:blipFill rotWithShape="1">
          <a:blip r:embed="rId11">
            <a:extLst>
              <a:ext uri="{28A0092B-C50C-407E-A947-70E740481C1C}">
                <a14:useLocalDpi xmlns:a14="http://schemas.microsoft.com/office/drawing/2010/main" val="0"/>
              </a:ext>
            </a:extLst>
          </a:blip>
          <a:srcRect l="44043" t="38217" r="30494" b="45864"/>
          <a:stretch/>
        </p:blipFill>
        <p:spPr>
          <a:xfrm>
            <a:off x="9902528" y="200722"/>
            <a:ext cx="2104498" cy="877145"/>
          </a:xfrm>
          <a:prstGeom prst="rect">
            <a:avLst/>
          </a:prstGeom>
        </p:spPr>
      </p:pic>
    </p:spTree>
    <p:extLst>
      <p:ext uri="{BB962C8B-B14F-4D97-AF65-F5344CB8AC3E}">
        <p14:creationId xmlns:p14="http://schemas.microsoft.com/office/powerpoint/2010/main" val="126535730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019415" y="193025"/>
            <a:ext cx="5748345" cy="518795"/>
          </a:xfrm>
        </p:spPr>
        <p:txBody>
          <a:bodyPr>
            <a:normAutofit fontScale="90000"/>
          </a:bodyPr>
          <a:lstStyle/>
          <a:p>
            <a:pPr algn="ctr"/>
            <a:r>
              <a:rPr lang="en-GB" b="1" dirty="0">
                <a:solidFill>
                  <a:schemeClr val="tx2">
                    <a:lumMod val="50000"/>
                    <a:lumOff val="50000"/>
                  </a:schemeClr>
                </a:solidFill>
                <a:latin typeface="Comic Sans MS" panose="030F0702030302020204" pitchFamily="66" charset="0"/>
              </a:rPr>
              <a:t>Curriculum for Wales</a:t>
            </a:r>
          </a:p>
        </p:txBody>
      </p:sp>
      <p:sp>
        <p:nvSpPr>
          <p:cNvPr id="3" name="Content Placeholder 2"/>
          <p:cNvSpPr>
            <a:spLocks noGrp="1"/>
          </p:cNvSpPr>
          <p:nvPr>
            <p:ph idx="1"/>
          </p:nvPr>
        </p:nvSpPr>
        <p:spPr>
          <a:xfrm>
            <a:off x="1150912" y="885429"/>
            <a:ext cx="10291997" cy="850280"/>
          </a:xfrm>
        </p:spPr>
        <p:txBody>
          <a:bodyPr>
            <a:normAutofit/>
          </a:bodyPr>
          <a:lstStyle/>
          <a:p>
            <a:pPr marL="0" indent="0" algn="ctr">
              <a:buNone/>
            </a:pPr>
            <a:r>
              <a:rPr lang="en-GB" sz="2000" dirty="0">
                <a:latin typeface="Comic Sans MS" panose="030F0702030302020204" pitchFamily="66" charset="0"/>
              </a:rPr>
              <a:t>The Languages, Literacy and Communication part of Curriculum 2022 is split into </a:t>
            </a:r>
            <a:r>
              <a:rPr lang="en-GB" sz="2000" b="1" dirty="0">
                <a:latin typeface="Comic Sans MS" panose="030F0702030302020204" pitchFamily="66" charset="0"/>
              </a:rPr>
              <a:t>4 What Matter Statements</a:t>
            </a:r>
          </a:p>
        </p:txBody>
      </p:sp>
      <p:sp>
        <p:nvSpPr>
          <p:cNvPr id="4" name="TextBox 3"/>
          <p:cNvSpPr txBox="1"/>
          <p:nvPr/>
        </p:nvSpPr>
        <p:spPr>
          <a:xfrm>
            <a:off x="275571" y="4817765"/>
            <a:ext cx="2375941" cy="1569660"/>
          </a:xfrm>
          <a:prstGeom prst="rect">
            <a:avLst/>
          </a:prstGeom>
          <a:noFill/>
          <a:ln w="28575">
            <a:solidFill>
              <a:schemeClr val="accent2">
                <a:lumMod val="20000"/>
                <a:lumOff val="80000"/>
              </a:schemeClr>
            </a:solidFill>
          </a:ln>
        </p:spPr>
        <p:txBody>
          <a:bodyPr wrap="square" rtlCol="0">
            <a:spAutoFit/>
          </a:bodyPr>
          <a:lstStyle/>
          <a:p>
            <a:pPr algn="ctr"/>
            <a:r>
              <a:rPr lang="en-GB" sz="3200" dirty="0">
                <a:latin typeface="Comic Sans MS" panose="030F0702030302020204" pitchFamily="66" charset="0"/>
              </a:rPr>
              <a:t>WMS1: Languages connect us</a:t>
            </a:r>
          </a:p>
        </p:txBody>
      </p:sp>
      <p:sp>
        <p:nvSpPr>
          <p:cNvPr id="5" name="TextBox 4"/>
          <p:cNvSpPr txBox="1"/>
          <p:nvPr/>
        </p:nvSpPr>
        <p:spPr>
          <a:xfrm>
            <a:off x="9398379" y="3069878"/>
            <a:ext cx="2543688" cy="3046988"/>
          </a:xfrm>
          <a:prstGeom prst="rect">
            <a:avLst/>
          </a:prstGeom>
          <a:noFill/>
          <a:ln w="28575">
            <a:solidFill>
              <a:schemeClr val="accent2">
                <a:lumMod val="20000"/>
                <a:lumOff val="80000"/>
              </a:schemeClr>
            </a:solidFill>
          </a:ln>
        </p:spPr>
        <p:txBody>
          <a:bodyPr wrap="square" rtlCol="0">
            <a:spAutoFit/>
          </a:bodyPr>
          <a:lstStyle/>
          <a:p>
            <a:pPr algn="ctr"/>
            <a:r>
              <a:rPr lang="en-GB" sz="3200" dirty="0">
                <a:latin typeface="Comic Sans MS" panose="030F0702030302020204" pitchFamily="66" charset="0"/>
              </a:rPr>
              <a:t>WMS4: Literature fires imagination and inspires creativity</a:t>
            </a:r>
          </a:p>
        </p:txBody>
      </p:sp>
      <p:sp>
        <p:nvSpPr>
          <p:cNvPr id="6" name="TextBox 5"/>
          <p:cNvSpPr txBox="1"/>
          <p:nvPr/>
        </p:nvSpPr>
        <p:spPr>
          <a:xfrm>
            <a:off x="2920111" y="2773332"/>
            <a:ext cx="2973476" cy="3600986"/>
          </a:xfrm>
          <a:prstGeom prst="rect">
            <a:avLst/>
          </a:prstGeom>
          <a:noFill/>
          <a:ln w="28575">
            <a:solidFill>
              <a:schemeClr val="accent2">
                <a:lumMod val="20000"/>
                <a:lumOff val="80000"/>
              </a:schemeClr>
            </a:solidFill>
          </a:ln>
        </p:spPr>
        <p:txBody>
          <a:bodyPr wrap="square" rtlCol="0">
            <a:spAutoFit/>
          </a:bodyPr>
          <a:lstStyle/>
          <a:p>
            <a:pPr algn="ctr"/>
            <a:r>
              <a:rPr lang="en-GB" sz="3600" dirty="0">
                <a:latin typeface="Comic Sans MS" panose="030F0702030302020204" pitchFamily="66" charset="0"/>
              </a:rPr>
              <a:t>WMS2: </a:t>
            </a:r>
            <a:r>
              <a:rPr lang="en-GB" sz="3200" dirty="0">
                <a:latin typeface="Comic Sans MS" panose="030F0702030302020204" pitchFamily="66" charset="0"/>
              </a:rPr>
              <a:t>Understanding language is the key to understanding the world around us</a:t>
            </a:r>
            <a:endParaRPr lang="en-GB" sz="3600" dirty="0">
              <a:latin typeface="Comic Sans MS" panose="030F0702030302020204" pitchFamily="66" charset="0"/>
            </a:endParaRPr>
          </a:p>
        </p:txBody>
      </p:sp>
      <p:sp>
        <p:nvSpPr>
          <p:cNvPr id="7" name="TextBox 6"/>
          <p:cNvSpPr txBox="1"/>
          <p:nvPr/>
        </p:nvSpPr>
        <p:spPr>
          <a:xfrm>
            <a:off x="6045525" y="2773332"/>
            <a:ext cx="3109212" cy="3600986"/>
          </a:xfrm>
          <a:prstGeom prst="rect">
            <a:avLst/>
          </a:prstGeom>
          <a:noFill/>
          <a:ln w="28575">
            <a:solidFill>
              <a:schemeClr val="accent2">
                <a:lumMod val="20000"/>
                <a:lumOff val="80000"/>
              </a:schemeClr>
            </a:solidFill>
          </a:ln>
        </p:spPr>
        <p:txBody>
          <a:bodyPr wrap="square" rtlCol="0">
            <a:spAutoFit/>
          </a:bodyPr>
          <a:lstStyle/>
          <a:p>
            <a:pPr algn="ctr"/>
            <a:r>
              <a:rPr lang="en-GB" sz="3200" dirty="0">
                <a:latin typeface="Comic Sans MS" panose="030F0702030302020204" pitchFamily="66" charset="0"/>
              </a:rPr>
              <a:t>WMS3: Expressing ourselves through language is key to communication</a:t>
            </a:r>
          </a:p>
        </p:txBody>
      </p:sp>
      <p:pic>
        <p:nvPicPr>
          <p:cNvPr id="10" name="Picture 9" descr="Multicultural Kids Clip Art by LdyDitto | Teachers Pay ..."/>
          <p:cNvPicPr>
            <a:picLocks noChangeAspect="1"/>
          </p:cNvPicPr>
          <p:nvPr/>
        </p:nvPicPr>
        <p:blipFill rotWithShape="1">
          <a:blip r:embed="rId3">
            <a:extLst>
              <a:ext uri="{28A0092B-C50C-407E-A947-70E740481C1C}">
                <a14:useLocalDpi xmlns:a14="http://schemas.microsoft.com/office/drawing/2010/main" val="0"/>
              </a:ext>
            </a:extLst>
          </a:blip>
          <a:srcRect b="7937"/>
          <a:stretch/>
        </p:blipFill>
        <p:spPr>
          <a:xfrm>
            <a:off x="651556" y="2898790"/>
            <a:ext cx="1550608" cy="1611733"/>
          </a:xfrm>
          <a:prstGeom prst="rect">
            <a:avLst/>
          </a:prstGeom>
          <a:ln w="38100">
            <a:solidFill>
              <a:srgbClr val="0070C0"/>
            </a:solidFill>
          </a:ln>
        </p:spPr>
      </p:pic>
      <p:pic>
        <p:nvPicPr>
          <p:cNvPr id="9" name="Picture 8" descr="Down the Peter Rabbit Hole: Literary Adventures for Little ..."/>
          <p:cNvPicPr>
            <a:picLocks noChangeAspect="1"/>
          </p:cNvPicPr>
          <p:nvPr/>
        </p:nvPicPr>
        <p:blipFill>
          <a:blip r:embed="rId4" cstate="hqprint">
            <a:extLst>
              <a:ext uri="{28A0092B-C50C-407E-A947-70E740481C1C}">
                <a14:useLocalDpi xmlns:a14="http://schemas.microsoft.com/office/drawing/2010/main" val="0"/>
              </a:ext>
            </a:extLst>
          </a:blip>
          <a:stretch>
            <a:fillRect/>
          </a:stretch>
        </p:blipFill>
        <p:spPr>
          <a:xfrm>
            <a:off x="9996436" y="1430081"/>
            <a:ext cx="1333290" cy="1520285"/>
          </a:xfrm>
          <a:prstGeom prst="rect">
            <a:avLst/>
          </a:prstGeom>
          <a:ln w="38100">
            <a:solidFill>
              <a:srgbClr val="0070C0"/>
            </a:solidFill>
          </a:ln>
        </p:spPr>
      </p:pic>
      <p:pic>
        <p:nvPicPr>
          <p:cNvPr id="8" name="Picture 7" descr="Free vector graphic: Earphones, Boy, Headphone - Free ...">
            <a:extLst>
              <a:ext uri="{FF2B5EF4-FFF2-40B4-BE49-F238E27FC236}">
                <a16:creationId xmlns:a16="http://schemas.microsoft.com/office/drawing/2014/main" id="{F0236D15-68C4-63AA-B50E-BB2853FB3199}"/>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4373935" y="1590644"/>
            <a:ext cx="796231" cy="1086833"/>
          </a:xfrm>
          <a:prstGeom prst="rect">
            <a:avLst/>
          </a:prstGeom>
          <a:ln w="38100">
            <a:solidFill>
              <a:srgbClr val="0070C0"/>
            </a:solidFill>
          </a:ln>
        </p:spPr>
      </p:pic>
      <p:pic>
        <p:nvPicPr>
          <p:cNvPr id="11" name="Picture 10" descr="A CANARY'S DIARY: ReWinD RuN">
            <a:extLst>
              <a:ext uri="{FF2B5EF4-FFF2-40B4-BE49-F238E27FC236}">
                <a16:creationId xmlns:a16="http://schemas.microsoft.com/office/drawing/2014/main" id="{C118FF16-FE10-8D18-7AD7-EFACB037701B}"/>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3206240" y="1499250"/>
            <a:ext cx="960587" cy="1207756"/>
          </a:xfrm>
          <a:prstGeom prst="rect">
            <a:avLst/>
          </a:prstGeom>
          <a:ln w="38100">
            <a:solidFill>
              <a:srgbClr val="0070C0"/>
            </a:solidFill>
          </a:ln>
        </p:spPr>
      </p:pic>
      <p:pic>
        <p:nvPicPr>
          <p:cNvPr id="17" name="Picture 16" descr="cinco pasos muy sencillos para corregir la letra de ...">
            <a:extLst>
              <a:ext uri="{FF2B5EF4-FFF2-40B4-BE49-F238E27FC236}">
                <a16:creationId xmlns:a16="http://schemas.microsoft.com/office/drawing/2014/main" id="{B9FA1107-BBF8-F2DD-B903-C2BC407EBE31}"/>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6428607" y="1525195"/>
            <a:ext cx="1129645" cy="1181811"/>
          </a:xfrm>
          <a:prstGeom prst="rect">
            <a:avLst/>
          </a:prstGeom>
          <a:ln w="38100">
            <a:solidFill>
              <a:srgbClr val="0070C0"/>
            </a:solidFill>
          </a:ln>
        </p:spPr>
      </p:pic>
      <p:pic>
        <p:nvPicPr>
          <p:cNvPr id="21" name="Picture 20" descr="Free photo Kids The Speech Bubble Clipart Colorful Boy ...">
            <a:extLst>
              <a:ext uri="{FF2B5EF4-FFF2-40B4-BE49-F238E27FC236}">
                <a16:creationId xmlns:a16="http://schemas.microsoft.com/office/drawing/2014/main" id="{F753D006-7204-F997-A00B-4C7040708B40}"/>
              </a:ext>
            </a:extLst>
          </p:cNvPr>
          <p:cNvPicPr>
            <a:picLocks noChangeAspect="1"/>
          </p:cNvPicPr>
          <p:nvPr/>
        </p:nvPicPr>
        <p:blipFill>
          <a:blip r:embed="rId8">
            <a:extLst>
              <a:ext uri="{28A0092B-C50C-407E-A947-70E740481C1C}">
                <a14:useLocalDpi xmlns:a14="http://schemas.microsoft.com/office/drawing/2010/main" val="0"/>
              </a:ext>
            </a:extLst>
          </a:blip>
          <a:stretch>
            <a:fillRect/>
          </a:stretch>
        </p:blipFill>
        <p:spPr>
          <a:xfrm>
            <a:off x="7656173" y="1514726"/>
            <a:ext cx="1027107" cy="1209841"/>
          </a:xfrm>
          <a:prstGeom prst="rect">
            <a:avLst/>
          </a:prstGeom>
          <a:ln w="38100">
            <a:solidFill>
              <a:srgbClr val="0070C0"/>
            </a:solidFill>
          </a:ln>
        </p:spPr>
      </p:pic>
      <p:pic>
        <p:nvPicPr>
          <p:cNvPr id="12" name="Picture 11" descr="A computer screen shot of a blue background&#10;&#10;Description automatically generated">
            <a:extLst>
              <a:ext uri="{FF2B5EF4-FFF2-40B4-BE49-F238E27FC236}">
                <a16:creationId xmlns:a16="http://schemas.microsoft.com/office/drawing/2014/main" id="{5989A471-643C-8700-E645-D42006A99717}"/>
              </a:ext>
            </a:extLst>
          </p:cNvPr>
          <p:cNvPicPr>
            <a:picLocks noChangeAspect="1"/>
          </p:cNvPicPr>
          <p:nvPr/>
        </p:nvPicPr>
        <p:blipFill rotWithShape="1">
          <a:blip r:embed="rId9">
            <a:extLst>
              <a:ext uri="{28A0092B-C50C-407E-A947-70E740481C1C}">
                <a14:useLocalDpi xmlns:a14="http://schemas.microsoft.com/office/drawing/2010/main" val="0"/>
              </a:ext>
            </a:extLst>
          </a:blip>
          <a:srcRect l="44043" t="38217" r="30494" b="45864"/>
          <a:stretch/>
        </p:blipFill>
        <p:spPr>
          <a:xfrm>
            <a:off x="10244901" y="91253"/>
            <a:ext cx="1697166" cy="707371"/>
          </a:xfrm>
          <a:prstGeom prst="rect">
            <a:avLst/>
          </a:prstGeom>
        </p:spPr>
      </p:pic>
    </p:spTree>
    <p:extLst>
      <p:ext uri="{BB962C8B-B14F-4D97-AF65-F5344CB8AC3E}">
        <p14:creationId xmlns:p14="http://schemas.microsoft.com/office/powerpoint/2010/main" val="103566286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AE95DE-6CFB-3943-FDC7-99044A1743FC}"/>
              </a:ext>
            </a:extLst>
          </p:cNvPr>
          <p:cNvSpPr txBox="1">
            <a:spLocks/>
          </p:cNvSpPr>
          <p:nvPr/>
        </p:nvSpPr>
        <p:spPr>
          <a:xfrm>
            <a:off x="373380" y="367506"/>
            <a:ext cx="8945880" cy="1325563"/>
          </a:xfrm>
          <a:prstGeom prst="rect">
            <a:avLst/>
          </a:prstGeom>
        </p:spPr>
        <p:txBody>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b="1" dirty="0">
                <a:solidFill>
                  <a:schemeClr val="tx2">
                    <a:lumMod val="50000"/>
                    <a:lumOff val="50000"/>
                  </a:schemeClr>
                </a:solidFill>
                <a:latin typeface="Comic Sans MS" panose="030F0702030302020204" pitchFamily="66" charset="0"/>
              </a:rPr>
              <a:t>Why is reading important</a:t>
            </a:r>
            <a:r>
              <a:rPr lang="en-GB" b="1" dirty="0">
                <a:solidFill>
                  <a:schemeClr val="accent1">
                    <a:lumMod val="60000"/>
                    <a:lumOff val="40000"/>
                  </a:schemeClr>
                </a:solidFill>
                <a:latin typeface="Comic Sans MS" panose="030F0702030302020204" pitchFamily="66" charset="0"/>
              </a:rPr>
              <a:t>?</a:t>
            </a:r>
          </a:p>
        </p:txBody>
      </p:sp>
      <p:sp>
        <p:nvSpPr>
          <p:cNvPr id="3" name="TextBox 2">
            <a:extLst>
              <a:ext uri="{FF2B5EF4-FFF2-40B4-BE49-F238E27FC236}">
                <a16:creationId xmlns:a16="http://schemas.microsoft.com/office/drawing/2014/main" id="{294FE08F-78C2-837F-2F19-E8BE7DB386C6}"/>
              </a:ext>
            </a:extLst>
          </p:cNvPr>
          <p:cNvSpPr txBox="1"/>
          <p:nvPr/>
        </p:nvSpPr>
        <p:spPr>
          <a:xfrm>
            <a:off x="373380" y="5580568"/>
            <a:ext cx="6226074" cy="646331"/>
          </a:xfrm>
          <a:prstGeom prst="rect">
            <a:avLst/>
          </a:prstGeom>
          <a:noFill/>
        </p:spPr>
        <p:txBody>
          <a:bodyPr wrap="square" rtlCol="0">
            <a:spAutoFit/>
          </a:bodyPr>
          <a:lstStyle/>
          <a:p>
            <a:pPr algn="ctr"/>
            <a:r>
              <a:rPr lang="en-GB" dirty="0">
                <a:hlinkClick r:id="rId3"/>
              </a:rPr>
              <a:t>Inside the reading crisis leaving thousands of children in Wales unable to read | ITV News</a:t>
            </a:r>
            <a:endParaRPr lang="en-GB" dirty="0"/>
          </a:p>
        </p:txBody>
      </p:sp>
      <p:pic>
        <p:nvPicPr>
          <p:cNvPr id="5" name="Picture 4" descr="A person sitting at a desk&#10;&#10;AI-generated content may be incorrect.">
            <a:extLst>
              <a:ext uri="{FF2B5EF4-FFF2-40B4-BE49-F238E27FC236}">
                <a16:creationId xmlns:a16="http://schemas.microsoft.com/office/drawing/2014/main" id="{DE1A8B5E-40EE-4E8E-7616-CBE589ECAE5D}"/>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753061" y="1693069"/>
            <a:ext cx="6162589" cy="3461518"/>
          </a:xfrm>
          <a:prstGeom prst="rect">
            <a:avLst/>
          </a:prstGeom>
          <a:ln w="76200">
            <a:solidFill>
              <a:schemeClr val="tx2">
                <a:lumMod val="50000"/>
                <a:lumOff val="50000"/>
              </a:schemeClr>
            </a:solidFill>
          </a:ln>
        </p:spPr>
      </p:pic>
      <p:sp>
        <p:nvSpPr>
          <p:cNvPr id="6" name="TextBox 5">
            <a:extLst>
              <a:ext uri="{FF2B5EF4-FFF2-40B4-BE49-F238E27FC236}">
                <a16:creationId xmlns:a16="http://schemas.microsoft.com/office/drawing/2014/main" id="{6EB1C53B-79F9-237E-10ED-8E0F09CEDA12}"/>
              </a:ext>
            </a:extLst>
          </p:cNvPr>
          <p:cNvSpPr txBox="1"/>
          <p:nvPr/>
        </p:nvSpPr>
        <p:spPr>
          <a:xfrm>
            <a:off x="7513223" y="1607480"/>
            <a:ext cx="4170130" cy="2862322"/>
          </a:xfrm>
          <a:prstGeom prst="rect">
            <a:avLst/>
          </a:prstGeom>
          <a:noFill/>
        </p:spPr>
        <p:txBody>
          <a:bodyPr wrap="square" rtlCol="0">
            <a:spAutoFit/>
          </a:bodyPr>
          <a:lstStyle/>
          <a:p>
            <a:pPr marL="285750" indent="-285750">
              <a:buFont typeface="Arial" panose="020B0604020202020204" pitchFamily="34" charset="0"/>
              <a:buChar char="•"/>
            </a:pPr>
            <a:r>
              <a:rPr lang="en-GB" dirty="0">
                <a:latin typeface="Comic Sans MS" panose="030F0702030302020204" pitchFamily="66" charset="0"/>
              </a:rPr>
              <a:t>Does what they said reflect you experience as a child or as an adult in the classroom?</a:t>
            </a:r>
          </a:p>
          <a:p>
            <a:pPr marL="285750" indent="-285750">
              <a:buFont typeface="Arial" panose="020B0604020202020204" pitchFamily="34" charset="0"/>
              <a:buChar char="•"/>
            </a:pPr>
            <a:endParaRPr lang="en-GB" dirty="0">
              <a:latin typeface="Comic Sans MS" panose="030F0702030302020204" pitchFamily="66" charset="0"/>
            </a:endParaRPr>
          </a:p>
          <a:p>
            <a:pPr marL="285750" indent="-285750">
              <a:buFont typeface="Arial" panose="020B0604020202020204" pitchFamily="34" charset="0"/>
              <a:buChar char="•"/>
            </a:pPr>
            <a:r>
              <a:rPr lang="en-GB" dirty="0">
                <a:latin typeface="Comic Sans MS" panose="030F0702030302020204" pitchFamily="66" charset="0"/>
              </a:rPr>
              <a:t>Were there terms they used you did not understand?</a:t>
            </a:r>
          </a:p>
          <a:p>
            <a:pPr marL="285750" indent="-285750">
              <a:buFont typeface="Arial" panose="020B0604020202020204" pitchFamily="34" charset="0"/>
              <a:buChar char="•"/>
            </a:pPr>
            <a:endParaRPr lang="en-GB" dirty="0">
              <a:latin typeface="Comic Sans MS" panose="030F0702030302020204" pitchFamily="66" charset="0"/>
            </a:endParaRPr>
          </a:p>
          <a:p>
            <a:pPr marL="285750" indent="-285750">
              <a:buFont typeface="Arial" panose="020B0604020202020204" pitchFamily="34" charset="0"/>
              <a:buChar char="•"/>
            </a:pPr>
            <a:r>
              <a:rPr lang="en-GB" dirty="0">
                <a:latin typeface="Comic Sans MS" panose="030F0702030302020204" pitchFamily="66" charset="0"/>
              </a:rPr>
              <a:t>Did you think they came to sound conclusions?</a:t>
            </a:r>
          </a:p>
          <a:p>
            <a:pPr marL="285750" indent="-285750">
              <a:buFont typeface="Arial" panose="020B0604020202020204" pitchFamily="34" charset="0"/>
              <a:buChar char="•"/>
            </a:pPr>
            <a:endParaRPr lang="en-GB" dirty="0">
              <a:latin typeface="Comic Sans MS" panose="030F0702030302020204" pitchFamily="66" charset="0"/>
            </a:endParaRPr>
          </a:p>
        </p:txBody>
      </p:sp>
      <p:sp>
        <p:nvSpPr>
          <p:cNvPr id="7" name="TextBox 6">
            <a:extLst>
              <a:ext uri="{FF2B5EF4-FFF2-40B4-BE49-F238E27FC236}">
                <a16:creationId xmlns:a16="http://schemas.microsoft.com/office/drawing/2014/main" id="{9ABE6548-4895-0BF0-99BC-083E15186C3C}"/>
              </a:ext>
            </a:extLst>
          </p:cNvPr>
          <p:cNvSpPr txBox="1"/>
          <p:nvPr/>
        </p:nvSpPr>
        <p:spPr>
          <a:xfrm>
            <a:off x="7779400" y="6167328"/>
            <a:ext cx="4318002" cy="646331"/>
          </a:xfrm>
          <a:prstGeom prst="rect">
            <a:avLst/>
          </a:prstGeom>
          <a:noFill/>
        </p:spPr>
        <p:txBody>
          <a:bodyPr wrap="square" rtlCol="0">
            <a:spAutoFit/>
          </a:bodyPr>
          <a:lstStyle/>
          <a:p>
            <a:pPr algn="ctr"/>
            <a:r>
              <a:rPr lang="en-GB" dirty="0">
                <a:hlinkClick r:id="rId5" action="ppaction://hlinkfile"/>
              </a:rPr>
              <a:t>ITV Wales article on Reading in Wales September 2024.docx</a:t>
            </a:r>
            <a:endParaRPr lang="en-GB" dirty="0"/>
          </a:p>
        </p:txBody>
      </p:sp>
      <p:pic>
        <p:nvPicPr>
          <p:cNvPr id="8" name="Picture 7" descr="A computer screen shot of a blue background&#10;&#10;Description automatically generated">
            <a:extLst>
              <a:ext uri="{FF2B5EF4-FFF2-40B4-BE49-F238E27FC236}">
                <a16:creationId xmlns:a16="http://schemas.microsoft.com/office/drawing/2014/main" id="{5ED766A3-087E-A6E3-B255-0D8FD2C74D38}"/>
              </a:ext>
            </a:extLst>
          </p:cNvPr>
          <p:cNvPicPr>
            <a:picLocks noChangeAspect="1"/>
          </p:cNvPicPr>
          <p:nvPr/>
        </p:nvPicPr>
        <p:blipFill rotWithShape="1">
          <a:blip r:embed="rId6">
            <a:extLst>
              <a:ext uri="{28A0092B-C50C-407E-A947-70E740481C1C}">
                <a14:useLocalDpi xmlns:a14="http://schemas.microsoft.com/office/drawing/2010/main" val="0"/>
              </a:ext>
            </a:extLst>
          </a:blip>
          <a:srcRect l="44043" t="38217" r="30494" b="45864"/>
          <a:stretch/>
        </p:blipFill>
        <p:spPr>
          <a:xfrm>
            <a:off x="9775510" y="198967"/>
            <a:ext cx="2104498" cy="877145"/>
          </a:xfrm>
          <a:prstGeom prst="rect">
            <a:avLst/>
          </a:prstGeom>
        </p:spPr>
      </p:pic>
      <p:pic>
        <p:nvPicPr>
          <p:cNvPr id="9" name="Picture 8" descr="A pencil and papers with a blue pen&#10;&#10;AI-generated content may be incorrect.">
            <a:extLst>
              <a:ext uri="{FF2B5EF4-FFF2-40B4-BE49-F238E27FC236}">
                <a16:creationId xmlns:a16="http://schemas.microsoft.com/office/drawing/2014/main" id="{D92FFAC9-499C-C314-FF27-AAB3D0501A40}"/>
              </a:ext>
            </a:extLst>
          </p:cNvPr>
          <p:cNvPicPr>
            <a:picLocks noChangeAspect="1"/>
          </p:cNvPicPr>
          <p:nvPr/>
        </p:nvPicPr>
        <p:blipFill>
          <a:blip r:embed="rId7" cstate="print">
            <a:extLst>
              <a:ext uri="{28A0092B-C50C-407E-A947-70E740481C1C}">
                <a14:useLocalDpi xmlns:a14="http://schemas.microsoft.com/office/drawing/2010/main" val="0"/>
              </a:ext>
            </a:extLst>
          </a:blip>
          <a:srcRect/>
          <a:stretch>
            <a:fillRect/>
          </a:stretch>
        </p:blipFill>
        <p:spPr bwMode="auto">
          <a:xfrm>
            <a:off x="6581092" y="4688128"/>
            <a:ext cx="1569720" cy="1358900"/>
          </a:xfrm>
          <a:prstGeom prst="rect">
            <a:avLst/>
          </a:prstGeom>
          <a:noFill/>
          <a:ln>
            <a:noFill/>
          </a:ln>
        </p:spPr>
      </p:pic>
      <p:pic>
        <p:nvPicPr>
          <p:cNvPr id="10" name="Picture 9" descr="A person drawing a diagram&#10;&#10;AI-generated content may be incorrect.">
            <a:extLst>
              <a:ext uri="{FF2B5EF4-FFF2-40B4-BE49-F238E27FC236}">
                <a16:creationId xmlns:a16="http://schemas.microsoft.com/office/drawing/2014/main" id="{CF216C0E-770F-6FF8-449B-4CA9FD27545A}"/>
              </a:ext>
            </a:extLst>
          </p:cNvPr>
          <p:cNvPicPr>
            <a:picLocks noChangeAspect="1"/>
          </p:cNvPicPr>
          <p:nvPr/>
        </p:nvPicPr>
        <p:blipFill>
          <a:blip r:embed="rId8" cstate="print">
            <a:extLst>
              <a:ext uri="{28A0092B-C50C-407E-A947-70E740481C1C}">
                <a14:useLocalDpi xmlns:a14="http://schemas.microsoft.com/office/drawing/2010/main" val="0"/>
              </a:ext>
            </a:extLst>
          </a:blip>
          <a:srcRect/>
          <a:stretch>
            <a:fillRect/>
          </a:stretch>
        </p:blipFill>
        <p:spPr bwMode="auto">
          <a:xfrm>
            <a:off x="10092776" y="4071937"/>
            <a:ext cx="1346163" cy="1476236"/>
          </a:xfrm>
          <a:prstGeom prst="rect">
            <a:avLst/>
          </a:prstGeom>
          <a:noFill/>
          <a:ln>
            <a:noFill/>
          </a:ln>
        </p:spPr>
      </p:pic>
    </p:spTree>
    <p:extLst>
      <p:ext uri="{BB962C8B-B14F-4D97-AF65-F5344CB8AC3E}">
        <p14:creationId xmlns:p14="http://schemas.microsoft.com/office/powerpoint/2010/main" val="400057694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1">
            <a:extLst>
              <a:ext uri="{FF2B5EF4-FFF2-40B4-BE49-F238E27FC236}">
                <a16:creationId xmlns:a16="http://schemas.microsoft.com/office/drawing/2014/main" id="{BEB01939-5700-445C-97F3-262826A6F375}"/>
              </a:ext>
            </a:extLst>
          </p:cNvPr>
          <p:cNvSpPr txBox="1">
            <a:spLocks/>
          </p:cNvSpPr>
          <p:nvPr/>
        </p:nvSpPr>
        <p:spPr>
          <a:xfrm>
            <a:off x="826536" y="485145"/>
            <a:ext cx="8052163" cy="1314761"/>
          </a:xfrm>
          <a:prstGeom prst="rect">
            <a:avLst/>
          </a:prstGeom>
        </p:spPr>
        <p:txBody>
          <a:bodyPr vert="horz" lIns="91440" tIns="45720" rIns="91440" bIns="45720" rtlCol="0" anchor="ctr">
            <a:normAutofit fontScale="85000" lnSpcReduction="200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GB" b="1" dirty="0">
                <a:solidFill>
                  <a:schemeClr val="tx2">
                    <a:lumMod val="50000"/>
                    <a:lumOff val="50000"/>
                  </a:schemeClr>
                </a:solidFill>
                <a:latin typeface="Comic Sans MS" panose="030F0702030302020204" pitchFamily="66" charset="0"/>
              </a:rPr>
              <a:t>Reading: what are the skills and knowledge do children need to learn?</a:t>
            </a:r>
          </a:p>
        </p:txBody>
      </p:sp>
      <p:pic>
        <p:nvPicPr>
          <p:cNvPr id="2" name="Picture 1" descr="A computer screen shot of a blue background&#10;&#10;Description automatically generated">
            <a:extLst>
              <a:ext uri="{FF2B5EF4-FFF2-40B4-BE49-F238E27FC236}">
                <a16:creationId xmlns:a16="http://schemas.microsoft.com/office/drawing/2014/main" id="{F9F12F2D-B9CB-DF33-49BE-CFCBBE19EFDD}"/>
              </a:ext>
            </a:extLst>
          </p:cNvPr>
          <p:cNvPicPr>
            <a:picLocks noChangeAspect="1"/>
          </p:cNvPicPr>
          <p:nvPr/>
        </p:nvPicPr>
        <p:blipFill rotWithShape="1">
          <a:blip r:embed="rId3">
            <a:extLst>
              <a:ext uri="{28A0092B-C50C-407E-A947-70E740481C1C}">
                <a14:useLocalDpi xmlns:a14="http://schemas.microsoft.com/office/drawing/2010/main" val="0"/>
              </a:ext>
            </a:extLst>
          </a:blip>
          <a:srcRect l="44043" t="38217" r="30494" b="45864"/>
          <a:stretch/>
        </p:blipFill>
        <p:spPr>
          <a:xfrm>
            <a:off x="9936377" y="546774"/>
            <a:ext cx="2104498" cy="877145"/>
          </a:xfrm>
          <a:prstGeom prst="rect">
            <a:avLst/>
          </a:prstGeom>
        </p:spPr>
      </p:pic>
      <p:pic>
        <p:nvPicPr>
          <p:cNvPr id="1026" name="Picture 2" descr="Scarborough's Reading Rope">
            <a:extLst>
              <a:ext uri="{FF2B5EF4-FFF2-40B4-BE49-F238E27FC236}">
                <a16:creationId xmlns:a16="http://schemas.microsoft.com/office/drawing/2014/main" id="{9BBB9657-4FEB-C635-2BA5-A59E7578C562}"/>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969966" y="2002331"/>
            <a:ext cx="7993988" cy="4500720"/>
          </a:xfrm>
          <a:prstGeom prst="rect">
            <a:avLst/>
          </a:prstGeom>
          <a:noFill/>
          <a:ln w="76200">
            <a:solidFill>
              <a:schemeClr val="tx2">
                <a:lumMod val="50000"/>
                <a:lumOff val="50000"/>
              </a:schemeClr>
            </a:solidFill>
          </a:ln>
          <a:extLst>
            <a:ext uri="{909E8E84-426E-40DD-AFC4-6F175D3DCCD1}">
              <a14:hiddenFill xmlns:a14="http://schemas.microsoft.com/office/drawing/2010/main">
                <a:solidFill>
                  <a:srgbClr val="FFFFFF"/>
                </a:solidFill>
              </a14:hiddenFill>
            </a:ext>
          </a:extLst>
        </p:spPr>
      </p:pic>
      <p:pic>
        <p:nvPicPr>
          <p:cNvPr id="3" name="Picture 2" descr="A group of people with speech bubbles&#10;&#10;AI-generated content may be incorrect.">
            <a:extLst>
              <a:ext uri="{FF2B5EF4-FFF2-40B4-BE49-F238E27FC236}">
                <a16:creationId xmlns:a16="http://schemas.microsoft.com/office/drawing/2014/main" id="{D26BC897-CD9D-A62F-44F7-AF31BEE3F32D}"/>
              </a:ext>
            </a:extLst>
          </p:cNvPr>
          <p:cNvPicPr>
            <a:picLocks noChangeAspect="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9674285" y="4495516"/>
            <a:ext cx="2083406" cy="2007535"/>
          </a:xfrm>
          <a:prstGeom prst="rect">
            <a:avLst/>
          </a:prstGeom>
          <a:noFill/>
          <a:ln>
            <a:noFill/>
          </a:ln>
        </p:spPr>
      </p:pic>
      <p:sp>
        <p:nvSpPr>
          <p:cNvPr id="4" name="TextBox 3">
            <a:extLst>
              <a:ext uri="{FF2B5EF4-FFF2-40B4-BE49-F238E27FC236}">
                <a16:creationId xmlns:a16="http://schemas.microsoft.com/office/drawing/2014/main" id="{75009617-C5B3-153C-50FA-F3093CBB4956}"/>
              </a:ext>
            </a:extLst>
          </p:cNvPr>
          <p:cNvSpPr txBox="1"/>
          <p:nvPr/>
        </p:nvSpPr>
        <p:spPr>
          <a:xfrm>
            <a:off x="9626159" y="2523194"/>
            <a:ext cx="2083406" cy="646331"/>
          </a:xfrm>
          <a:prstGeom prst="rect">
            <a:avLst/>
          </a:prstGeom>
          <a:noFill/>
        </p:spPr>
        <p:txBody>
          <a:bodyPr wrap="square" rtlCol="0">
            <a:spAutoFit/>
          </a:bodyPr>
          <a:lstStyle/>
          <a:p>
            <a:pPr algn="ctr"/>
            <a:r>
              <a:rPr lang="en-GB" dirty="0">
                <a:hlinkClick r:id="rId6" action="ppaction://hlinkfile"/>
              </a:rPr>
              <a:t>Scarborough 2001.pdf</a:t>
            </a:r>
            <a:endParaRPr lang="en-GB" dirty="0"/>
          </a:p>
        </p:txBody>
      </p:sp>
    </p:spTree>
    <p:extLst>
      <p:ext uri="{BB962C8B-B14F-4D97-AF65-F5344CB8AC3E}">
        <p14:creationId xmlns:p14="http://schemas.microsoft.com/office/powerpoint/2010/main" val="302211031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Content Placeholder 3"/>
          <p:cNvGraphicFramePr>
            <a:graphicFrameLocks noGrp="1"/>
          </p:cNvGraphicFramePr>
          <p:nvPr>
            <p:ph idx="1"/>
            <p:extLst>
              <p:ext uri="{D42A27DB-BD31-4B8C-83A1-F6EECF244321}">
                <p14:modId xmlns:p14="http://schemas.microsoft.com/office/powerpoint/2010/main" val="3968352412"/>
              </p:ext>
            </p:extLst>
          </p:nvPr>
        </p:nvGraphicFramePr>
        <p:xfrm>
          <a:off x="4035973" y="1960421"/>
          <a:ext cx="4193627" cy="464069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5" name="Title 1">
            <a:extLst>
              <a:ext uri="{FF2B5EF4-FFF2-40B4-BE49-F238E27FC236}">
                <a16:creationId xmlns:a16="http://schemas.microsoft.com/office/drawing/2014/main" id="{121420EA-A5D2-4A0A-899C-4A78368FFE05}"/>
              </a:ext>
            </a:extLst>
          </p:cNvPr>
          <p:cNvSpPr txBox="1">
            <a:spLocks/>
          </p:cNvSpPr>
          <p:nvPr/>
        </p:nvSpPr>
        <p:spPr>
          <a:xfrm>
            <a:off x="152400" y="365125"/>
            <a:ext cx="11940540" cy="132556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b="1" dirty="0">
                <a:solidFill>
                  <a:schemeClr val="accent1">
                    <a:lumMod val="60000"/>
                    <a:lumOff val="40000"/>
                  </a:schemeClr>
                </a:solidFill>
                <a:latin typeface="Comic Sans MS" panose="030F0702030302020204" pitchFamily="66" charset="0"/>
              </a:rPr>
              <a:t>The four main strategies that readers use</a:t>
            </a:r>
          </a:p>
          <a:p>
            <a:endParaRPr lang="en-GB" dirty="0"/>
          </a:p>
        </p:txBody>
      </p:sp>
    </p:spTree>
    <p:extLst>
      <p:ext uri="{BB962C8B-B14F-4D97-AF65-F5344CB8AC3E}">
        <p14:creationId xmlns:p14="http://schemas.microsoft.com/office/powerpoint/2010/main" val="265307158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1" presetClass="entr" presetSubtype="1"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wheel(1)">
                                      <p:cBhvr>
                                        <p:cTn id="7" dur="20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4" grpId="0">
        <p:bldAsOne/>
      </p:bldGraphic>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C80CF5-3098-494F-3A36-5305BB02BCD2}"/>
              </a:ext>
            </a:extLst>
          </p:cNvPr>
          <p:cNvSpPr txBox="1">
            <a:spLocks/>
          </p:cNvSpPr>
          <p:nvPr/>
        </p:nvSpPr>
        <p:spPr>
          <a:xfrm>
            <a:off x="4414060" y="2037443"/>
            <a:ext cx="6774589" cy="1520561"/>
          </a:xfrm>
          <a:prstGeom prst="rect">
            <a:avLst/>
          </a:prstGeom>
        </p:spPr>
        <p:txBody>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GB" sz="5400" b="1" dirty="0">
                <a:solidFill>
                  <a:schemeClr val="tx2">
                    <a:lumMod val="50000"/>
                    <a:lumOff val="50000"/>
                  </a:schemeClr>
                </a:solidFill>
                <a:latin typeface="Comic Sans MS" panose="030F0702030302020204" pitchFamily="66" charset="0"/>
              </a:rPr>
              <a:t>Wyse and Hacking advocate a balanced approach</a:t>
            </a:r>
          </a:p>
        </p:txBody>
      </p:sp>
      <p:sp>
        <p:nvSpPr>
          <p:cNvPr id="3" name="TextBox 2">
            <a:extLst>
              <a:ext uri="{FF2B5EF4-FFF2-40B4-BE49-F238E27FC236}">
                <a16:creationId xmlns:a16="http://schemas.microsoft.com/office/drawing/2014/main" id="{A23294E8-41D9-D76D-33A9-64AC9B51413D}"/>
              </a:ext>
            </a:extLst>
          </p:cNvPr>
          <p:cNvSpPr txBox="1"/>
          <p:nvPr/>
        </p:nvSpPr>
        <p:spPr>
          <a:xfrm>
            <a:off x="8213829" y="5465459"/>
            <a:ext cx="2870654" cy="369332"/>
          </a:xfrm>
          <a:prstGeom prst="rect">
            <a:avLst/>
          </a:prstGeom>
          <a:noFill/>
        </p:spPr>
        <p:txBody>
          <a:bodyPr wrap="square" rtlCol="0">
            <a:spAutoFit/>
          </a:bodyPr>
          <a:lstStyle/>
          <a:p>
            <a:r>
              <a:rPr lang="en-GB" dirty="0">
                <a:latin typeface="Comic Sans MS" panose="030F0702030302020204" pitchFamily="66" charset="0"/>
              </a:rPr>
              <a:t>Wyse &amp; Hacking, 2024</a:t>
            </a:r>
          </a:p>
        </p:txBody>
      </p:sp>
      <p:pic>
        <p:nvPicPr>
          <p:cNvPr id="4" name="Picture 3" descr="A computer screen shot of a blue background&#10;&#10;Description automatically generated">
            <a:extLst>
              <a:ext uri="{FF2B5EF4-FFF2-40B4-BE49-F238E27FC236}">
                <a16:creationId xmlns:a16="http://schemas.microsoft.com/office/drawing/2014/main" id="{0A342B5D-2B36-411C-DC7D-31A976159C79}"/>
              </a:ext>
            </a:extLst>
          </p:cNvPr>
          <p:cNvPicPr>
            <a:picLocks noChangeAspect="1"/>
          </p:cNvPicPr>
          <p:nvPr/>
        </p:nvPicPr>
        <p:blipFill rotWithShape="1">
          <a:blip r:embed="rId3">
            <a:extLst>
              <a:ext uri="{28A0092B-C50C-407E-A947-70E740481C1C}">
                <a14:useLocalDpi xmlns:a14="http://schemas.microsoft.com/office/drawing/2010/main" val="0"/>
              </a:ext>
            </a:extLst>
          </a:blip>
          <a:srcRect l="44043" t="38217" r="30494" b="45864"/>
          <a:stretch/>
        </p:blipFill>
        <p:spPr>
          <a:xfrm>
            <a:off x="9775510" y="198967"/>
            <a:ext cx="2104498" cy="877145"/>
          </a:xfrm>
          <a:prstGeom prst="rect">
            <a:avLst/>
          </a:prstGeom>
        </p:spPr>
      </p:pic>
      <p:pic>
        <p:nvPicPr>
          <p:cNvPr id="6" name="Picture 5" descr="A diagram of a dna&#10;&#10;AI-generated content may be incorrect.">
            <a:extLst>
              <a:ext uri="{FF2B5EF4-FFF2-40B4-BE49-F238E27FC236}">
                <a16:creationId xmlns:a16="http://schemas.microsoft.com/office/drawing/2014/main" id="{DEABC918-A07D-3A9C-078E-3B9758FE4B07}"/>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rot="16200000">
            <a:off x="-962265" y="1968384"/>
            <a:ext cx="6757510" cy="3021722"/>
          </a:xfrm>
          <a:prstGeom prst="rect">
            <a:avLst/>
          </a:prstGeom>
        </p:spPr>
      </p:pic>
    </p:spTree>
    <p:extLst>
      <p:ext uri="{BB962C8B-B14F-4D97-AF65-F5344CB8AC3E}">
        <p14:creationId xmlns:p14="http://schemas.microsoft.com/office/powerpoint/2010/main" val="365419523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79F1380-2C96-C10B-D590-E22D6D00D792}"/>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1C5C51E4-A5ED-84B4-0A8D-4FC460CB7FD3}"/>
              </a:ext>
            </a:extLst>
          </p:cNvPr>
          <p:cNvSpPr txBox="1">
            <a:spLocks/>
          </p:cNvSpPr>
          <p:nvPr/>
        </p:nvSpPr>
        <p:spPr>
          <a:xfrm>
            <a:off x="2243508" y="554947"/>
            <a:ext cx="6153615" cy="1314761"/>
          </a:xfrm>
          <a:prstGeom prst="rect">
            <a:avLst/>
          </a:prstGeom>
        </p:spPr>
        <p:txBody>
          <a:bodyPr vert="horz" lIns="91440" tIns="45720" rIns="91440" bIns="45720" rtlCol="0" anchor="ctr">
            <a:normAutofit fontScale="85000" lnSpcReduction="200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GB" b="1" dirty="0">
                <a:solidFill>
                  <a:schemeClr val="tx2">
                    <a:lumMod val="50000"/>
                    <a:lumOff val="50000"/>
                  </a:schemeClr>
                </a:solidFill>
                <a:latin typeface="Comic Sans MS" panose="030F0702030302020204" pitchFamily="66" charset="0"/>
              </a:rPr>
              <a:t>What does this tell us about how competent readers read?</a:t>
            </a:r>
          </a:p>
        </p:txBody>
      </p:sp>
      <p:pic>
        <p:nvPicPr>
          <p:cNvPr id="5" name="Picture 4" descr="A computer screen shot of a blue background&#10;&#10;Description automatically generated">
            <a:extLst>
              <a:ext uri="{FF2B5EF4-FFF2-40B4-BE49-F238E27FC236}">
                <a16:creationId xmlns:a16="http://schemas.microsoft.com/office/drawing/2014/main" id="{98B061E4-BE2A-C907-BA6F-5F9B9A6E9616}"/>
              </a:ext>
            </a:extLst>
          </p:cNvPr>
          <p:cNvPicPr>
            <a:picLocks noChangeAspect="1"/>
          </p:cNvPicPr>
          <p:nvPr/>
        </p:nvPicPr>
        <p:blipFill rotWithShape="1">
          <a:blip r:embed="rId3">
            <a:extLst>
              <a:ext uri="{28A0092B-C50C-407E-A947-70E740481C1C}">
                <a14:useLocalDpi xmlns:a14="http://schemas.microsoft.com/office/drawing/2010/main" val="0"/>
              </a:ext>
            </a:extLst>
          </a:blip>
          <a:srcRect l="44043" t="38217" r="30494" b="45864"/>
          <a:stretch/>
        </p:blipFill>
        <p:spPr>
          <a:xfrm>
            <a:off x="9775510" y="198967"/>
            <a:ext cx="2104498" cy="877145"/>
          </a:xfrm>
          <a:prstGeom prst="rect">
            <a:avLst/>
          </a:prstGeom>
        </p:spPr>
      </p:pic>
      <p:pic>
        <p:nvPicPr>
          <p:cNvPr id="7" name="Content Placeholder 5">
            <a:extLst>
              <a:ext uri="{FF2B5EF4-FFF2-40B4-BE49-F238E27FC236}">
                <a16:creationId xmlns:a16="http://schemas.microsoft.com/office/drawing/2014/main" id="{FC10FCBE-BD6D-7633-0F1A-B39350420C06}"/>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755918" y="2679163"/>
            <a:ext cx="10790971" cy="3075309"/>
          </a:xfrm>
          <a:prstGeom prst="rect">
            <a:avLst/>
          </a:prstGeom>
          <a:ln w="57150">
            <a:solidFill>
              <a:schemeClr val="tx2">
                <a:lumMod val="50000"/>
                <a:lumOff val="50000"/>
              </a:schemeClr>
            </a:solidFill>
          </a:ln>
        </p:spPr>
      </p:pic>
    </p:spTree>
    <p:extLst>
      <p:ext uri="{BB962C8B-B14F-4D97-AF65-F5344CB8AC3E}">
        <p14:creationId xmlns:p14="http://schemas.microsoft.com/office/powerpoint/2010/main" val="302863504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nodeType="click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barn(inVertical)">
                                      <p:cBhvr>
                                        <p:cTn id="7" dur="5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5"/>
            <a:ext cx="8072470" cy="1239557"/>
          </a:xfrm>
        </p:spPr>
        <p:txBody>
          <a:bodyPr>
            <a:normAutofit/>
          </a:bodyPr>
          <a:lstStyle/>
          <a:p>
            <a:pPr algn="ctr"/>
            <a:r>
              <a:rPr lang="en-GB" sz="3600" b="1" dirty="0">
                <a:solidFill>
                  <a:schemeClr val="tx2">
                    <a:lumMod val="50000"/>
                    <a:lumOff val="50000"/>
                  </a:schemeClr>
                </a:solidFill>
                <a:latin typeface="Comic Sans MS" panose="030F0702030302020204" pitchFamily="66" charset="0"/>
              </a:rPr>
              <a:t>Link to shared reading</a:t>
            </a:r>
          </a:p>
        </p:txBody>
      </p:sp>
      <p:sp>
        <p:nvSpPr>
          <p:cNvPr id="4" name="Content Placeholder 3"/>
          <p:cNvSpPr txBox="1">
            <a:spLocks noGrp="1"/>
          </p:cNvSpPr>
          <p:nvPr>
            <p:ph idx="1"/>
          </p:nvPr>
        </p:nvSpPr>
        <p:spPr>
          <a:xfrm>
            <a:off x="7264752" y="6002535"/>
            <a:ext cx="2882048" cy="498470"/>
          </a:xfrm>
          <a:prstGeom prst="rect">
            <a:avLst/>
          </a:prstGeom>
          <a:noFill/>
        </p:spPr>
        <p:txBody>
          <a:bodyPr wrap="square" rtlCol="0">
            <a:spAutoFit/>
          </a:bodyPr>
          <a:lstStyle/>
          <a:p>
            <a:pPr marL="0" indent="0" algn="ctr">
              <a:buNone/>
            </a:pPr>
            <a:r>
              <a:rPr lang="en-US" sz="1000" dirty="0">
                <a:hlinkClick r:id="rId3"/>
              </a:rPr>
              <a:t>https://www.youtube.com/watch?v=jfGjgOc-rJw</a:t>
            </a:r>
            <a:endParaRPr lang="en-US" sz="1000" dirty="0"/>
          </a:p>
          <a:p>
            <a:pPr marL="0" indent="0" algn="ctr">
              <a:buNone/>
            </a:pPr>
            <a:endParaRPr lang="en-US" sz="1000" dirty="0"/>
          </a:p>
        </p:txBody>
      </p:sp>
      <p:pic>
        <p:nvPicPr>
          <p:cNvPr id="5" name="Picture 4"/>
          <p:cNvPicPr/>
          <p:nvPr/>
        </p:nvPicPr>
        <p:blipFill rotWithShape="1">
          <a:blip r:embed="rId4"/>
          <a:srcRect l="5751" t="15171" r="28010" b="20836"/>
          <a:stretch/>
        </p:blipFill>
        <p:spPr bwMode="auto">
          <a:xfrm>
            <a:off x="5264783" y="2023759"/>
            <a:ext cx="6344184" cy="3225478"/>
          </a:xfrm>
          <a:prstGeom prst="rect">
            <a:avLst/>
          </a:prstGeom>
          <a:ln w="38100">
            <a:solidFill>
              <a:schemeClr val="accent1"/>
            </a:solidFill>
          </a:ln>
          <a:extLst>
            <a:ext uri="{53640926-AAD7-44D8-BBD7-CCE9431645EC}">
              <a14:shadowObscured xmlns:a14="http://schemas.microsoft.com/office/drawing/2010/main"/>
            </a:ext>
          </a:extLst>
        </p:spPr>
      </p:pic>
      <p:pic>
        <p:nvPicPr>
          <p:cNvPr id="3" name="Picture 2" descr="A computer screen shot of a blue background&#10;&#10;Description automatically generated">
            <a:extLst>
              <a:ext uri="{FF2B5EF4-FFF2-40B4-BE49-F238E27FC236}">
                <a16:creationId xmlns:a16="http://schemas.microsoft.com/office/drawing/2014/main" id="{45C5254A-77CC-298D-0B74-7E8EC5494288}"/>
              </a:ext>
            </a:extLst>
          </p:cNvPr>
          <p:cNvPicPr>
            <a:picLocks noChangeAspect="1"/>
          </p:cNvPicPr>
          <p:nvPr/>
        </p:nvPicPr>
        <p:blipFill rotWithShape="1">
          <a:blip r:embed="rId5">
            <a:extLst>
              <a:ext uri="{28A0092B-C50C-407E-A947-70E740481C1C}">
                <a14:useLocalDpi xmlns:a14="http://schemas.microsoft.com/office/drawing/2010/main" val="0"/>
              </a:ext>
            </a:extLst>
          </a:blip>
          <a:srcRect l="44043" t="38217" r="30494" b="45864"/>
          <a:stretch/>
        </p:blipFill>
        <p:spPr>
          <a:xfrm>
            <a:off x="9936377" y="546774"/>
            <a:ext cx="2104498" cy="877145"/>
          </a:xfrm>
          <a:prstGeom prst="rect">
            <a:avLst/>
          </a:prstGeom>
        </p:spPr>
      </p:pic>
      <p:pic>
        <p:nvPicPr>
          <p:cNvPr id="9" name="Picture 8" descr="A person drawing a diagram&#10;&#10;AI-generated content may be incorrect.">
            <a:extLst>
              <a:ext uri="{FF2B5EF4-FFF2-40B4-BE49-F238E27FC236}">
                <a16:creationId xmlns:a16="http://schemas.microsoft.com/office/drawing/2014/main" id="{33F4A041-3C9B-87DA-519A-003801C5BAB0}"/>
              </a:ext>
            </a:extLst>
          </p:cNvPr>
          <p:cNvPicPr>
            <a:picLocks noChangeAspect="1"/>
          </p:cNvPicPr>
          <p:nvPr/>
        </p:nvPicPr>
        <p:blipFill>
          <a:blip r:embed="rId6" cstate="print">
            <a:extLst>
              <a:ext uri="{28A0092B-C50C-407E-A947-70E740481C1C}">
                <a14:useLocalDpi xmlns:a14="http://schemas.microsoft.com/office/drawing/2010/main" val="0"/>
              </a:ext>
            </a:extLst>
          </a:blip>
          <a:srcRect/>
          <a:stretch>
            <a:fillRect/>
          </a:stretch>
        </p:blipFill>
        <p:spPr bwMode="auto">
          <a:xfrm>
            <a:off x="2297881" y="4835539"/>
            <a:ext cx="1401445" cy="1537335"/>
          </a:xfrm>
          <a:prstGeom prst="rect">
            <a:avLst/>
          </a:prstGeom>
          <a:noFill/>
          <a:ln>
            <a:noFill/>
          </a:ln>
        </p:spPr>
      </p:pic>
      <p:pic>
        <p:nvPicPr>
          <p:cNvPr id="11" name="Picture 10" descr="A pencil and papers with a blue pen&#10;&#10;AI-generated content may be incorrect.">
            <a:extLst>
              <a:ext uri="{FF2B5EF4-FFF2-40B4-BE49-F238E27FC236}">
                <a16:creationId xmlns:a16="http://schemas.microsoft.com/office/drawing/2014/main" id="{2A9C2052-2915-FFC1-B189-EAC673231CF9}"/>
              </a:ext>
            </a:extLst>
          </p:cNvPr>
          <p:cNvPicPr>
            <a:picLocks noChangeAspect="1"/>
          </p:cNvPicPr>
          <p:nvPr/>
        </p:nvPicPr>
        <p:blipFill>
          <a:blip r:embed="rId7" cstate="print">
            <a:extLst>
              <a:ext uri="{28A0092B-C50C-407E-A947-70E740481C1C}">
                <a14:useLocalDpi xmlns:a14="http://schemas.microsoft.com/office/drawing/2010/main" val="0"/>
              </a:ext>
            </a:extLst>
          </a:blip>
          <a:srcRect/>
          <a:stretch>
            <a:fillRect/>
          </a:stretch>
        </p:blipFill>
        <p:spPr bwMode="auto">
          <a:xfrm>
            <a:off x="647065" y="4881259"/>
            <a:ext cx="1569720" cy="1358900"/>
          </a:xfrm>
          <a:prstGeom prst="rect">
            <a:avLst/>
          </a:prstGeom>
          <a:noFill/>
          <a:ln>
            <a:noFill/>
          </a:ln>
        </p:spPr>
      </p:pic>
      <p:pic>
        <p:nvPicPr>
          <p:cNvPr id="12" name="Picture 11">
            <a:extLst>
              <a:ext uri="{FF2B5EF4-FFF2-40B4-BE49-F238E27FC236}">
                <a16:creationId xmlns:a16="http://schemas.microsoft.com/office/drawing/2014/main" id="{0208EB74-917A-9FAE-3845-0EE772680E9C}"/>
              </a:ext>
            </a:extLst>
          </p:cNvPr>
          <p:cNvPicPr>
            <a:picLocks noChangeAspect="1"/>
          </p:cNvPicPr>
          <p:nvPr/>
        </p:nvPicPr>
        <p:blipFill>
          <a:blip r:embed="rId8">
            <a:extLst>
              <a:ext uri="{28A0092B-C50C-407E-A947-70E740481C1C}">
                <a14:useLocalDpi xmlns:a14="http://schemas.microsoft.com/office/drawing/2010/main" val="0"/>
              </a:ext>
            </a:extLst>
          </a:blip>
          <a:stretch>
            <a:fillRect/>
          </a:stretch>
        </p:blipFill>
        <p:spPr>
          <a:xfrm rot="944237">
            <a:off x="4685821" y="5122846"/>
            <a:ext cx="1592436" cy="1952088"/>
          </a:xfrm>
          <a:prstGeom prst="rect">
            <a:avLst/>
          </a:prstGeom>
        </p:spPr>
      </p:pic>
    </p:spTree>
    <p:extLst>
      <p:ext uri="{BB962C8B-B14F-4D97-AF65-F5344CB8AC3E}">
        <p14:creationId xmlns:p14="http://schemas.microsoft.com/office/powerpoint/2010/main" val="191610008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4DFFDCF-84D1-CC58-4A38-7A3574FACB53}"/>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14401730-D504-81E2-B0C2-74401D27C75D}"/>
              </a:ext>
            </a:extLst>
          </p:cNvPr>
          <p:cNvSpPr txBox="1">
            <a:spLocks/>
          </p:cNvSpPr>
          <p:nvPr/>
        </p:nvSpPr>
        <p:spPr>
          <a:xfrm>
            <a:off x="1104900" y="334510"/>
            <a:ext cx="7543683" cy="1314761"/>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GB" b="1" dirty="0">
                <a:solidFill>
                  <a:schemeClr val="tx2">
                    <a:lumMod val="50000"/>
                    <a:lumOff val="50000"/>
                  </a:schemeClr>
                </a:solidFill>
                <a:latin typeface="Comic Sans MS" panose="030F0702030302020204" pitchFamily="66" charset="0"/>
              </a:rPr>
              <a:t>Key words from WMS4</a:t>
            </a:r>
          </a:p>
        </p:txBody>
      </p:sp>
      <p:pic>
        <p:nvPicPr>
          <p:cNvPr id="5" name="Picture 4" descr="A computer screen shot of a blue background&#10;&#10;Description automatically generated">
            <a:extLst>
              <a:ext uri="{FF2B5EF4-FFF2-40B4-BE49-F238E27FC236}">
                <a16:creationId xmlns:a16="http://schemas.microsoft.com/office/drawing/2014/main" id="{609E9E34-E2DF-2997-3530-F3CE44A3AC46}"/>
              </a:ext>
            </a:extLst>
          </p:cNvPr>
          <p:cNvPicPr>
            <a:picLocks noChangeAspect="1"/>
          </p:cNvPicPr>
          <p:nvPr/>
        </p:nvPicPr>
        <p:blipFill rotWithShape="1">
          <a:blip r:embed="rId3">
            <a:extLst>
              <a:ext uri="{28A0092B-C50C-407E-A947-70E740481C1C}">
                <a14:useLocalDpi xmlns:a14="http://schemas.microsoft.com/office/drawing/2010/main" val="0"/>
              </a:ext>
            </a:extLst>
          </a:blip>
          <a:srcRect l="44043" t="38217" r="30494" b="45864"/>
          <a:stretch/>
        </p:blipFill>
        <p:spPr>
          <a:xfrm>
            <a:off x="9775510" y="198967"/>
            <a:ext cx="2104498" cy="877145"/>
          </a:xfrm>
          <a:prstGeom prst="rect">
            <a:avLst/>
          </a:prstGeom>
        </p:spPr>
      </p:pic>
      <p:pic>
        <p:nvPicPr>
          <p:cNvPr id="4" name="Picture 3">
            <a:extLst>
              <a:ext uri="{FF2B5EF4-FFF2-40B4-BE49-F238E27FC236}">
                <a16:creationId xmlns:a16="http://schemas.microsoft.com/office/drawing/2014/main" id="{90602DB5-5640-C237-F80B-7ED8E8A10FA2}"/>
              </a:ext>
            </a:extLst>
          </p:cNvPr>
          <p:cNvPicPr>
            <a:picLocks noChangeAspect="1"/>
          </p:cNvPicPr>
          <p:nvPr/>
        </p:nvPicPr>
        <p:blipFill>
          <a:blip r:embed="rId4">
            <a:extLst>
              <a:ext uri="{28A0092B-C50C-407E-A947-70E740481C1C}">
                <a14:useLocalDpi xmlns:a14="http://schemas.microsoft.com/office/drawing/2010/main" val="0"/>
              </a:ext>
            </a:extLst>
          </a:blip>
          <a:srcRect l="25543" t="37515" r="23911" b="14463"/>
          <a:stretch>
            <a:fillRect/>
          </a:stretch>
        </p:blipFill>
        <p:spPr>
          <a:xfrm>
            <a:off x="2094208" y="2054558"/>
            <a:ext cx="6752612" cy="4276989"/>
          </a:xfrm>
          <a:prstGeom prst="rect">
            <a:avLst/>
          </a:prstGeom>
          <a:ln w="57150">
            <a:solidFill>
              <a:schemeClr val="tx2">
                <a:lumMod val="50000"/>
                <a:lumOff val="50000"/>
              </a:schemeClr>
            </a:solidFill>
          </a:ln>
        </p:spPr>
      </p:pic>
    </p:spTree>
    <p:extLst>
      <p:ext uri="{BB962C8B-B14F-4D97-AF65-F5344CB8AC3E}">
        <p14:creationId xmlns:p14="http://schemas.microsoft.com/office/powerpoint/2010/main" val="289156619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34852" y="579488"/>
            <a:ext cx="8336708" cy="1325563"/>
          </a:xfrm>
        </p:spPr>
        <p:txBody>
          <a:bodyPr>
            <a:normAutofit fontScale="90000"/>
          </a:bodyPr>
          <a:lstStyle/>
          <a:p>
            <a:pPr algn="ctr"/>
            <a:r>
              <a:rPr lang="en-GB" dirty="0"/>
              <a:t>Literature fires imagination and inspires creativity.</a:t>
            </a:r>
            <a:br>
              <a:rPr lang="en-GB" b="1" dirty="0"/>
            </a:br>
            <a:endParaRPr lang="en-GB" dirty="0"/>
          </a:p>
        </p:txBody>
      </p:sp>
      <p:sp>
        <p:nvSpPr>
          <p:cNvPr id="3" name="Content Placeholder 2"/>
          <p:cNvSpPr>
            <a:spLocks noGrp="1"/>
          </p:cNvSpPr>
          <p:nvPr>
            <p:ph idx="1"/>
          </p:nvPr>
        </p:nvSpPr>
        <p:spPr/>
        <p:txBody>
          <a:bodyPr>
            <a:normAutofit fontScale="25000" lnSpcReduction="20000"/>
          </a:bodyPr>
          <a:lstStyle/>
          <a:p>
            <a:pPr marL="0" indent="0">
              <a:lnSpc>
                <a:spcPct val="170000"/>
              </a:lnSpc>
              <a:buNone/>
            </a:pPr>
            <a:endParaRPr lang="en-GB" sz="5600" dirty="0"/>
          </a:p>
          <a:p>
            <a:pPr>
              <a:lnSpc>
                <a:spcPct val="170000"/>
              </a:lnSpc>
            </a:pPr>
            <a:r>
              <a:rPr lang="en-GB" sz="5600" dirty="0"/>
              <a:t>Literature expands horizons. In all its forms it can inspire and motivate us, while also helping us to learn more about language and communication.</a:t>
            </a:r>
          </a:p>
          <a:p>
            <a:pPr marL="0" indent="0">
              <a:lnSpc>
                <a:spcPct val="170000"/>
              </a:lnSpc>
              <a:buNone/>
            </a:pPr>
            <a:endParaRPr lang="en-GB" sz="5600" dirty="0"/>
          </a:p>
          <a:p>
            <a:pPr>
              <a:lnSpc>
                <a:spcPct val="170000"/>
              </a:lnSpc>
            </a:pPr>
            <a:r>
              <a:rPr lang="en-GB" sz="5600" dirty="0"/>
              <a:t>This Area provides learners with literary experiences that can engage them as listeners, viewers, readers, narrators and creators. These experiences support them to appreciate a creator’s craft as well as develop their own creative skills. They should be encouraged to experience and respond to a variety of literature that gives them insight into the culture, people and history of Wales as well as the wider world. Through this, as their understanding of their own and other people’s experiences, beliefs and cultures is enhanced, learners can develop their ability to demonstrate empathy. This in turn can contribute to their emotional and mental well-being. In all, the literary experiences offered aim to spark learners’ imagination and creativity and help to build a lifelong love of literature.</a:t>
            </a:r>
          </a:p>
          <a:p>
            <a:endParaRPr lang="en-GB" dirty="0"/>
          </a:p>
        </p:txBody>
      </p:sp>
      <p:pic>
        <p:nvPicPr>
          <p:cNvPr id="5" name="Picture 4" descr="A computer screen shot of a blue background&#10;&#10;Description automatically generated">
            <a:extLst>
              <a:ext uri="{FF2B5EF4-FFF2-40B4-BE49-F238E27FC236}">
                <a16:creationId xmlns:a16="http://schemas.microsoft.com/office/drawing/2014/main" id="{5992539B-3AE5-8DD3-7D08-0E1FCF410D7F}"/>
              </a:ext>
            </a:extLst>
          </p:cNvPr>
          <p:cNvPicPr>
            <a:picLocks noChangeAspect="1"/>
          </p:cNvPicPr>
          <p:nvPr/>
        </p:nvPicPr>
        <p:blipFill rotWithShape="1">
          <a:blip r:embed="rId3">
            <a:extLst>
              <a:ext uri="{28A0092B-C50C-407E-A947-70E740481C1C}">
                <a14:useLocalDpi xmlns:a14="http://schemas.microsoft.com/office/drawing/2010/main" val="0"/>
              </a:ext>
            </a:extLst>
          </a:blip>
          <a:srcRect l="44043" t="38217" r="30494" b="45864"/>
          <a:stretch/>
        </p:blipFill>
        <p:spPr>
          <a:xfrm>
            <a:off x="9752650" y="365125"/>
            <a:ext cx="2104498" cy="877145"/>
          </a:xfrm>
          <a:prstGeom prst="rect">
            <a:avLst/>
          </a:prstGeom>
        </p:spPr>
      </p:pic>
    </p:spTree>
    <p:extLst>
      <p:ext uri="{BB962C8B-B14F-4D97-AF65-F5344CB8AC3E}">
        <p14:creationId xmlns:p14="http://schemas.microsoft.com/office/powerpoint/2010/main" val="429465612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ext Box 8"/>
          <p:cNvSpPr txBox="1">
            <a:spLocks noChangeArrowheads="1"/>
          </p:cNvSpPr>
          <p:nvPr/>
        </p:nvSpPr>
        <p:spPr bwMode="auto">
          <a:xfrm>
            <a:off x="790785" y="2651141"/>
            <a:ext cx="4939452" cy="713976"/>
          </a:xfrm>
          <a:prstGeom prst="rect">
            <a:avLst/>
          </a:prstGeom>
          <a:solidFill>
            <a:srgbClr val="32C4C8"/>
          </a:solidFill>
          <a:ln w="76200" algn="in">
            <a:solidFill>
              <a:schemeClr val="tx2">
                <a:lumMod val="50000"/>
                <a:lumOff val="50000"/>
              </a:schemeClr>
            </a:solidFill>
            <a:miter lim="800000"/>
            <a:headEnd/>
            <a:tailEnd/>
          </a:ln>
          <a:effectLst/>
        </p:spPr>
        <p:txBody>
          <a:bodyPr lIns="36576" tIns="36576" rIns="36576" bIns="36576"/>
          <a:lstStyle/>
          <a:p>
            <a:pPr algn="ctr"/>
            <a:r>
              <a:rPr lang="en-GB" altLang="en-US" sz="3600" dirty="0">
                <a:solidFill>
                  <a:srgbClr val="000000"/>
                </a:solidFill>
                <a:latin typeface="Comic Sans MS" panose="030F0702030302020204" pitchFamily="66" charset="0"/>
              </a:rPr>
              <a:t>Modelled reading</a:t>
            </a:r>
            <a:endParaRPr lang="en-GB" altLang="en-US" sz="3600" dirty="0">
              <a:latin typeface="Comic Sans MS" panose="030F0702030302020204" pitchFamily="66" charset="0"/>
            </a:endParaRPr>
          </a:p>
        </p:txBody>
      </p:sp>
      <p:sp>
        <p:nvSpPr>
          <p:cNvPr id="12" name="Title 1">
            <a:extLst>
              <a:ext uri="{FF2B5EF4-FFF2-40B4-BE49-F238E27FC236}">
                <a16:creationId xmlns:a16="http://schemas.microsoft.com/office/drawing/2014/main" id="{F384A291-A113-43F2-BE56-6CD0C9925177}"/>
              </a:ext>
            </a:extLst>
          </p:cNvPr>
          <p:cNvSpPr txBox="1">
            <a:spLocks/>
          </p:cNvSpPr>
          <p:nvPr/>
        </p:nvSpPr>
        <p:spPr>
          <a:xfrm>
            <a:off x="375919" y="283391"/>
            <a:ext cx="9213810" cy="1325563"/>
          </a:xfrm>
          <a:prstGeom prst="rect">
            <a:avLst/>
          </a:prstGeom>
        </p:spPr>
        <p:txBody>
          <a:bodyPr vert="horz" lIns="91440" tIns="45720" rIns="91440" bIns="45720" rtlCol="0" anchor="ctr">
            <a:normAutofit fontScale="85000" lnSpcReduction="100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GB" b="1" dirty="0">
                <a:solidFill>
                  <a:schemeClr val="tx2">
                    <a:lumMod val="50000"/>
                    <a:lumOff val="50000"/>
                  </a:schemeClr>
                </a:solidFill>
                <a:latin typeface="Comic Sans MS" panose="030F0702030302020204" pitchFamily="66" charset="0"/>
              </a:rPr>
              <a:t>Different types of classroom reading that develop children’s skills</a:t>
            </a:r>
          </a:p>
        </p:txBody>
      </p:sp>
      <p:pic>
        <p:nvPicPr>
          <p:cNvPr id="2" name="Picture 1" descr="A computer screen shot of a blue background&#10;&#10;Description automatically generated">
            <a:extLst>
              <a:ext uri="{FF2B5EF4-FFF2-40B4-BE49-F238E27FC236}">
                <a16:creationId xmlns:a16="http://schemas.microsoft.com/office/drawing/2014/main" id="{0AA398B8-C951-EF97-1BBB-48C9D6A55309}"/>
              </a:ext>
            </a:extLst>
          </p:cNvPr>
          <p:cNvPicPr>
            <a:picLocks noChangeAspect="1"/>
          </p:cNvPicPr>
          <p:nvPr/>
        </p:nvPicPr>
        <p:blipFill rotWithShape="1">
          <a:blip r:embed="rId3">
            <a:extLst>
              <a:ext uri="{28A0092B-C50C-407E-A947-70E740481C1C}">
                <a14:useLocalDpi xmlns:a14="http://schemas.microsoft.com/office/drawing/2010/main" val="0"/>
              </a:ext>
            </a:extLst>
          </a:blip>
          <a:srcRect l="44043" t="38217" r="30494" b="45864"/>
          <a:stretch/>
        </p:blipFill>
        <p:spPr>
          <a:xfrm>
            <a:off x="9936377" y="546774"/>
            <a:ext cx="2104498" cy="877145"/>
          </a:xfrm>
          <a:prstGeom prst="rect">
            <a:avLst/>
          </a:prstGeom>
        </p:spPr>
      </p:pic>
      <p:sp>
        <p:nvSpPr>
          <p:cNvPr id="3" name="Text Box 8">
            <a:extLst>
              <a:ext uri="{FF2B5EF4-FFF2-40B4-BE49-F238E27FC236}">
                <a16:creationId xmlns:a16="http://schemas.microsoft.com/office/drawing/2014/main" id="{B60EBDC9-2895-D936-27BC-3C1F8730FD4E}"/>
              </a:ext>
            </a:extLst>
          </p:cNvPr>
          <p:cNvSpPr txBox="1">
            <a:spLocks noChangeArrowheads="1"/>
          </p:cNvSpPr>
          <p:nvPr/>
        </p:nvSpPr>
        <p:spPr bwMode="auto">
          <a:xfrm>
            <a:off x="7721598" y="3094789"/>
            <a:ext cx="3957319" cy="713976"/>
          </a:xfrm>
          <a:prstGeom prst="rect">
            <a:avLst/>
          </a:prstGeom>
          <a:solidFill>
            <a:srgbClr val="32C4C8"/>
          </a:solidFill>
          <a:ln w="76200" algn="in">
            <a:solidFill>
              <a:schemeClr val="tx2">
                <a:lumMod val="50000"/>
                <a:lumOff val="50000"/>
              </a:schemeClr>
            </a:solidFill>
            <a:miter lim="800000"/>
            <a:headEnd/>
            <a:tailEnd/>
          </a:ln>
          <a:effectLst/>
        </p:spPr>
        <p:txBody>
          <a:bodyPr lIns="36576" tIns="36576" rIns="36576" bIns="36576"/>
          <a:lstStyle/>
          <a:p>
            <a:pPr algn="ctr"/>
            <a:r>
              <a:rPr lang="en-GB" altLang="en-US" sz="3600" dirty="0">
                <a:solidFill>
                  <a:srgbClr val="000000"/>
                </a:solidFill>
                <a:latin typeface="Comic Sans MS" panose="030F0702030302020204" pitchFamily="66" charset="0"/>
              </a:rPr>
              <a:t>Shared reading</a:t>
            </a:r>
            <a:endParaRPr lang="en-GB" altLang="en-US" sz="3600" dirty="0">
              <a:latin typeface="Comic Sans MS" panose="030F0702030302020204" pitchFamily="66" charset="0"/>
            </a:endParaRPr>
          </a:p>
        </p:txBody>
      </p:sp>
      <p:sp>
        <p:nvSpPr>
          <p:cNvPr id="4" name="Text Box 8">
            <a:extLst>
              <a:ext uri="{FF2B5EF4-FFF2-40B4-BE49-F238E27FC236}">
                <a16:creationId xmlns:a16="http://schemas.microsoft.com/office/drawing/2014/main" id="{3044B2B5-306E-5F09-7D22-7F8A56326A87}"/>
              </a:ext>
            </a:extLst>
          </p:cNvPr>
          <p:cNvSpPr txBox="1">
            <a:spLocks noChangeArrowheads="1"/>
          </p:cNvSpPr>
          <p:nvPr/>
        </p:nvSpPr>
        <p:spPr bwMode="auto">
          <a:xfrm>
            <a:off x="790785" y="3804913"/>
            <a:ext cx="4939452" cy="713976"/>
          </a:xfrm>
          <a:prstGeom prst="rect">
            <a:avLst/>
          </a:prstGeom>
          <a:solidFill>
            <a:srgbClr val="32C4C8"/>
          </a:solidFill>
          <a:ln w="76200" algn="in">
            <a:solidFill>
              <a:schemeClr val="tx2">
                <a:lumMod val="50000"/>
                <a:lumOff val="50000"/>
              </a:schemeClr>
            </a:solidFill>
            <a:miter lim="800000"/>
            <a:headEnd/>
            <a:tailEnd/>
          </a:ln>
          <a:effectLst/>
        </p:spPr>
        <p:txBody>
          <a:bodyPr lIns="36576" tIns="36576" rIns="36576" bIns="36576"/>
          <a:lstStyle/>
          <a:p>
            <a:pPr algn="ctr"/>
            <a:r>
              <a:rPr lang="en-GB" altLang="en-US" sz="3600" dirty="0">
                <a:solidFill>
                  <a:srgbClr val="000000"/>
                </a:solidFill>
                <a:latin typeface="Comic Sans MS" panose="030F0702030302020204" pitchFamily="66" charset="0"/>
              </a:rPr>
              <a:t>Guided reading</a:t>
            </a:r>
            <a:endParaRPr lang="en-GB" altLang="en-US" sz="3600" dirty="0">
              <a:latin typeface="Comic Sans MS" panose="030F0702030302020204" pitchFamily="66" charset="0"/>
            </a:endParaRPr>
          </a:p>
        </p:txBody>
      </p:sp>
      <p:sp>
        <p:nvSpPr>
          <p:cNvPr id="5" name="Text Box 8">
            <a:extLst>
              <a:ext uri="{FF2B5EF4-FFF2-40B4-BE49-F238E27FC236}">
                <a16:creationId xmlns:a16="http://schemas.microsoft.com/office/drawing/2014/main" id="{80BDC60D-084C-10EB-9DE0-EA2C28E3C483}"/>
              </a:ext>
            </a:extLst>
          </p:cNvPr>
          <p:cNvSpPr txBox="1">
            <a:spLocks noChangeArrowheads="1"/>
          </p:cNvSpPr>
          <p:nvPr/>
        </p:nvSpPr>
        <p:spPr bwMode="auto">
          <a:xfrm>
            <a:off x="790785" y="4901282"/>
            <a:ext cx="4939452" cy="713976"/>
          </a:xfrm>
          <a:prstGeom prst="rect">
            <a:avLst/>
          </a:prstGeom>
          <a:solidFill>
            <a:srgbClr val="32C4C8"/>
          </a:solidFill>
          <a:ln w="76200" algn="in">
            <a:solidFill>
              <a:schemeClr val="tx2">
                <a:lumMod val="50000"/>
                <a:lumOff val="50000"/>
              </a:schemeClr>
            </a:solidFill>
            <a:miter lim="800000"/>
            <a:headEnd/>
            <a:tailEnd/>
          </a:ln>
          <a:effectLst/>
        </p:spPr>
        <p:txBody>
          <a:bodyPr lIns="36576" tIns="36576" rIns="36576" bIns="36576"/>
          <a:lstStyle/>
          <a:p>
            <a:pPr algn="ctr"/>
            <a:r>
              <a:rPr lang="en-GB" altLang="en-US" sz="3600" dirty="0">
                <a:solidFill>
                  <a:srgbClr val="000000"/>
                </a:solidFill>
                <a:latin typeface="Comic Sans MS" panose="030F0702030302020204" pitchFamily="66" charset="0"/>
              </a:rPr>
              <a:t>Class story</a:t>
            </a:r>
            <a:endParaRPr lang="en-GB" altLang="en-US" sz="3600" dirty="0">
              <a:latin typeface="Comic Sans MS" panose="030F0702030302020204" pitchFamily="66" charset="0"/>
            </a:endParaRPr>
          </a:p>
        </p:txBody>
      </p:sp>
      <p:sp>
        <p:nvSpPr>
          <p:cNvPr id="6" name="Text Box 8">
            <a:extLst>
              <a:ext uri="{FF2B5EF4-FFF2-40B4-BE49-F238E27FC236}">
                <a16:creationId xmlns:a16="http://schemas.microsoft.com/office/drawing/2014/main" id="{12F8B485-B6E6-B00B-3D31-D620326EEA87}"/>
              </a:ext>
            </a:extLst>
          </p:cNvPr>
          <p:cNvSpPr txBox="1">
            <a:spLocks noChangeArrowheads="1"/>
          </p:cNvSpPr>
          <p:nvPr/>
        </p:nvSpPr>
        <p:spPr bwMode="auto">
          <a:xfrm>
            <a:off x="7120003" y="4257264"/>
            <a:ext cx="4939452" cy="713976"/>
          </a:xfrm>
          <a:prstGeom prst="rect">
            <a:avLst/>
          </a:prstGeom>
          <a:solidFill>
            <a:srgbClr val="32C4C8"/>
          </a:solidFill>
          <a:ln w="76200" algn="in">
            <a:solidFill>
              <a:schemeClr val="tx2">
                <a:lumMod val="50000"/>
                <a:lumOff val="50000"/>
              </a:schemeClr>
            </a:solidFill>
            <a:miter lim="800000"/>
            <a:headEnd/>
            <a:tailEnd/>
          </a:ln>
          <a:effectLst/>
        </p:spPr>
        <p:txBody>
          <a:bodyPr lIns="36576" tIns="36576" rIns="36576" bIns="36576"/>
          <a:lstStyle/>
          <a:p>
            <a:pPr algn="ctr"/>
            <a:r>
              <a:rPr lang="en-GB" altLang="en-US" sz="3600" dirty="0">
                <a:solidFill>
                  <a:srgbClr val="000000"/>
                </a:solidFill>
                <a:latin typeface="Comic Sans MS" panose="030F0702030302020204" pitchFamily="66" charset="0"/>
              </a:rPr>
              <a:t>Independent reading</a:t>
            </a:r>
            <a:endParaRPr lang="en-GB" altLang="en-US" sz="3600" dirty="0">
              <a:latin typeface="Comic Sans MS" panose="030F0702030302020204" pitchFamily="66" charset="0"/>
            </a:endParaRPr>
          </a:p>
        </p:txBody>
      </p:sp>
      <p:sp>
        <p:nvSpPr>
          <p:cNvPr id="8" name="Text Box 8">
            <a:extLst>
              <a:ext uri="{FF2B5EF4-FFF2-40B4-BE49-F238E27FC236}">
                <a16:creationId xmlns:a16="http://schemas.microsoft.com/office/drawing/2014/main" id="{DF59FEC6-E96F-F367-6C62-CD6248CF71C5}"/>
              </a:ext>
            </a:extLst>
          </p:cNvPr>
          <p:cNvSpPr txBox="1">
            <a:spLocks noChangeArrowheads="1"/>
          </p:cNvSpPr>
          <p:nvPr/>
        </p:nvSpPr>
        <p:spPr bwMode="auto">
          <a:xfrm>
            <a:off x="206161" y="1599730"/>
            <a:ext cx="6380481" cy="713976"/>
          </a:xfrm>
          <a:prstGeom prst="rect">
            <a:avLst/>
          </a:prstGeom>
          <a:solidFill>
            <a:srgbClr val="32C4C8"/>
          </a:solidFill>
          <a:ln w="76200" algn="in">
            <a:solidFill>
              <a:schemeClr val="tx2">
                <a:lumMod val="50000"/>
                <a:lumOff val="50000"/>
              </a:schemeClr>
            </a:solidFill>
            <a:miter lim="800000"/>
            <a:headEnd/>
            <a:tailEnd/>
          </a:ln>
          <a:effectLst/>
        </p:spPr>
        <p:txBody>
          <a:bodyPr lIns="36576" tIns="36576" rIns="36576" bIns="36576"/>
          <a:lstStyle/>
          <a:p>
            <a:pPr algn="ctr"/>
            <a:r>
              <a:rPr lang="en-GB" altLang="en-US" sz="3600" dirty="0">
                <a:solidFill>
                  <a:srgbClr val="000000"/>
                </a:solidFill>
                <a:latin typeface="Comic Sans MS" panose="030F0702030302020204" pitchFamily="66" charset="0"/>
              </a:rPr>
              <a:t>Word recognition activities</a:t>
            </a:r>
            <a:endParaRPr lang="en-GB" altLang="en-US" sz="3600" dirty="0">
              <a:latin typeface="Comic Sans MS" panose="030F0702030302020204" pitchFamily="66" charset="0"/>
            </a:endParaRPr>
          </a:p>
        </p:txBody>
      </p:sp>
      <p:sp>
        <p:nvSpPr>
          <p:cNvPr id="9" name="Text Box 8">
            <a:extLst>
              <a:ext uri="{FF2B5EF4-FFF2-40B4-BE49-F238E27FC236}">
                <a16:creationId xmlns:a16="http://schemas.microsoft.com/office/drawing/2014/main" id="{8C93182C-BBCE-FFE6-8C5C-8835DE6D05A3}"/>
              </a:ext>
            </a:extLst>
          </p:cNvPr>
          <p:cNvSpPr txBox="1">
            <a:spLocks noChangeArrowheads="1"/>
          </p:cNvSpPr>
          <p:nvPr/>
        </p:nvSpPr>
        <p:spPr bwMode="auto">
          <a:xfrm>
            <a:off x="7548031" y="2080860"/>
            <a:ext cx="4304452" cy="713976"/>
          </a:xfrm>
          <a:prstGeom prst="rect">
            <a:avLst/>
          </a:prstGeom>
          <a:solidFill>
            <a:srgbClr val="32C4C8"/>
          </a:solidFill>
          <a:ln w="76200" algn="in">
            <a:solidFill>
              <a:schemeClr val="tx2">
                <a:lumMod val="50000"/>
                <a:lumOff val="50000"/>
              </a:schemeClr>
            </a:solidFill>
            <a:miter lim="800000"/>
            <a:headEnd/>
            <a:tailEnd/>
          </a:ln>
          <a:effectLst/>
        </p:spPr>
        <p:txBody>
          <a:bodyPr lIns="36576" tIns="36576" rIns="36576" bIns="36576"/>
          <a:lstStyle/>
          <a:p>
            <a:pPr algn="ctr"/>
            <a:r>
              <a:rPr lang="en-GB" altLang="en-US" sz="3600" dirty="0">
                <a:solidFill>
                  <a:srgbClr val="000000"/>
                </a:solidFill>
                <a:latin typeface="Comic Sans MS" panose="030F0702030302020204" pitchFamily="66" charset="0"/>
              </a:rPr>
              <a:t>Phonic activities</a:t>
            </a:r>
            <a:endParaRPr lang="en-GB" altLang="en-US" sz="3600" dirty="0">
              <a:latin typeface="Comic Sans MS" panose="030F0702030302020204" pitchFamily="66" charset="0"/>
            </a:endParaRPr>
          </a:p>
        </p:txBody>
      </p:sp>
      <p:pic>
        <p:nvPicPr>
          <p:cNvPr id="10" name="Picture 9">
            <a:extLst>
              <a:ext uri="{FF2B5EF4-FFF2-40B4-BE49-F238E27FC236}">
                <a16:creationId xmlns:a16="http://schemas.microsoft.com/office/drawing/2014/main" id="{43E5053C-6FF8-F628-6CAE-601734372814}"/>
              </a:ext>
            </a:extLst>
          </p:cNvPr>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5569135" y="5258270"/>
            <a:ext cx="2037738" cy="1358492"/>
          </a:xfrm>
          <a:prstGeom prst="rect">
            <a:avLst/>
          </a:prstGeom>
          <a:ln w="76200">
            <a:solidFill>
              <a:schemeClr val="tx2">
                <a:lumMod val="50000"/>
                <a:lumOff val="50000"/>
              </a:schemeClr>
            </a:solidFill>
          </a:ln>
        </p:spPr>
      </p:pic>
      <p:sp>
        <p:nvSpPr>
          <p:cNvPr id="7" name="TextBox 6">
            <a:extLst>
              <a:ext uri="{FF2B5EF4-FFF2-40B4-BE49-F238E27FC236}">
                <a16:creationId xmlns:a16="http://schemas.microsoft.com/office/drawing/2014/main" id="{B2CA06DD-BD4D-3FF3-66C3-EE415236F760}"/>
              </a:ext>
            </a:extLst>
          </p:cNvPr>
          <p:cNvSpPr txBox="1"/>
          <p:nvPr/>
        </p:nvSpPr>
        <p:spPr>
          <a:xfrm>
            <a:off x="8917118" y="5615258"/>
            <a:ext cx="2543361" cy="646331"/>
          </a:xfrm>
          <a:prstGeom prst="rect">
            <a:avLst/>
          </a:prstGeom>
          <a:noFill/>
        </p:spPr>
        <p:txBody>
          <a:bodyPr wrap="square" rtlCol="0">
            <a:spAutoFit/>
          </a:bodyPr>
          <a:lstStyle/>
          <a:p>
            <a:pPr algn="ctr"/>
            <a:r>
              <a:rPr lang="en-GB" dirty="0">
                <a:hlinkClick r:id="rId5" action="ppaction://hlinkfile"/>
              </a:rPr>
              <a:t>Different types of classroom reading.docx</a:t>
            </a:r>
            <a:endParaRPr lang="en-GB" dirty="0"/>
          </a:p>
        </p:txBody>
      </p:sp>
    </p:spTree>
    <p:extLst>
      <p:ext uri="{BB962C8B-B14F-4D97-AF65-F5344CB8AC3E}">
        <p14:creationId xmlns:p14="http://schemas.microsoft.com/office/powerpoint/2010/main" val="219867393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73380" y="367506"/>
            <a:ext cx="8945880" cy="1325563"/>
          </a:xfrm>
        </p:spPr>
        <p:txBody>
          <a:bodyPr/>
          <a:lstStyle/>
          <a:p>
            <a:r>
              <a:rPr lang="en-GB" b="1" dirty="0">
                <a:solidFill>
                  <a:schemeClr val="tx2">
                    <a:lumMod val="50000"/>
                    <a:lumOff val="50000"/>
                  </a:schemeClr>
                </a:solidFill>
                <a:latin typeface="Comic Sans MS" panose="030F0702030302020204" pitchFamily="66" charset="0"/>
              </a:rPr>
              <a:t>Higher order reading skills</a:t>
            </a:r>
          </a:p>
        </p:txBody>
      </p:sp>
      <p:pic>
        <p:nvPicPr>
          <p:cNvPr id="3" name="Content Placeholder 4">
            <a:extLst>
              <a:ext uri="{FF2B5EF4-FFF2-40B4-BE49-F238E27FC236}">
                <a16:creationId xmlns:a16="http://schemas.microsoft.com/office/drawing/2014/main" id="{EEE90768-56F7-1444-FC5B-7F3154DC7894}"/>
              </a:ext>
            </a:extLst>
          </p:cNvPr>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8219605" y="1897273"/>
            <a:ext cx="3018074" cy="4384880"/>
          </a:xfrm>
          <a:ln w="28575">
            <a:solidFill>
              <a:srgbClr val="0070C0"/>
            </a:solidFill>
          </a:ln>
        </p:spPr>
      </p:pic>
      <p:sp>
        <p:nvSpPr>
          <p:cNvPr id="5" name="TextBox 4">
            <a:extLst>
              <a:ext uri="{FF2B5EF4-FFF2-40B4-BE49-F238E27FC236}">
                <a16:creationId xmlns:a16="http://schemas.microsoft.com/office/drawing/2014/main" id="{2485EBDB-6481-0DC7-7012-E981B5912FB8}"/>
              </a:ext>
            </a:extLst>
          </p:cNvPr>
          <p:cNvSpPr txBox="1"/>
          <p:nvPr/>
        </p:nvSpPr>
        <p:spPr>
          <a:xfrm>
            <a:off x="825688" y="1746913"/>
            <a:ext cx="6960359" cy="4401205"/>
          </a:xfrm>
          <a:prstGeom prst="rect">
            <a:avLst/>
          </a:prstGeom>
          <a:noFill/>
        </p:spPr>
        <p:txBody>
          <a:bodyPr wrap="square" numCol="2" rtlCol="0">
            <a:spAutoFit/>
          </a:bodyPr>
          <a:lstStyle/>
          <a:p>
            <a:pPr marL="457200" indent="-457200">
              <a:buFont typeface="Arial" panose="020B0604020202020204" pitchFamily="34" charset="0"/>
              <a:buChar char="•"/>
            </a:pPr>
            <a:r>
              <a:rPr lang="en-GB" sz="2800" dirty="0">
                <a:latin typeface="Comic Sans MS" panose="030F0702030302020204" pitchFamily="66" charset="0"/>
              </a:rPr>
              <a:t>Predicting</a:t>
            </a:r>
          </a:p>
          <a:p>
            <a:pPr marL="457200" indent="-457200">
              <a:buFont typeface="Arial" panose="020B0604020202020204" pitchFamily="34" charset="0"/>
              <a:buChar char="•"/>
            </a:pPr>
            <a:r>
              <a:rPr lang="en-GB" sz="2800" dirty="0">
                <a:latin typeface="Comic Sans MS" panose="030F0702030302020204" pitchFamily="66" charset="0"/>
              </a:rPr>
              <a:t>Sequencing</a:t>
            </a:r>
          </a:p>
          <a:p>
            <a:pPr marL="457200" indent="-457200">
              <a:buFont typeface="Arial" panose="020B0604020202020204" pitchFamily="34" charset="0"/>
              <a:buChar char="•"/>
            </a:pPr>
            <a:r>
              <a:rPr lang="en-GB" sz="2800" dirty="0">
                <a:latin typeface="Comic Sans MS" panose="030F0702030302020204" pitchFamily="66" charset="0"/>
              </a:rPr>
              <a:t>Comparing</a:t>
            </a:r>
          </a:p>
          <a:p>
            <a:pPr marL="457200" indent="-457200">
              <a:buFont typeface="Arial" panose="020B0604020202020204" pitchFamily="34" charset="0"/>
              <a:buChar char="•"/>
            </a:pPr>
            <a:r>
              <a:rPr lang="en-GB" sz="2800" dirty="0">
                <a:latin typeface="Comic Sans MS" panose="030F0702030302020204" pitchFamily="66" charset="0"/>
              </a:rPr>
              <a:t>Connecting</a:t>
            </a:r>
          </a:p>
          <a:p>
            <a:pPr marL="457200" indent="-457200">
              <a:buFont typeface="Arial" panose="020B0604020202020204" pitchFamily="34" charset="0"/>
              <a:buChar char="•"/>
            </a:pPr>
            <a:r>
              <a:rPr lang="en-GB" sz="2800" dirty="0">
                <a:latin typeface="Comic Sans MS" panose="030F0702030302020204" pitchFamily="66" charset="0"/>
              </a:rPr>
              <a:t>Inferring</a:t>
            </a:r>
          </a:p>
          <a:p>
            <a:pPr marL="457200" indent="-457200">
              <a:buFont typeface="Arial" panose="020B0604020202020204" pitchFamily="34" charset="0"/>
              <a:buChar char="•"/>
            </a:pPr>
            <a:r>
              <a:rPr lang="en-GB" sz="2800" dirty="0">
                <a:latin typeface="Comic Sans MS" panose="030F0702030302020204" pitchFamily="66" charset="0"/>
              </a:rPr>
              <a:t>Deduction and inference</a:t>
            </a:r>
          </a:p>
          <a:p>
            <a:pPr marL="457200" indent="-457200">
              <a:buFont typeface="Arial" panose="020B0604020202020204" pitchFamily="34" charset="0"/>
              <a:buChar char="•"/>
            </a:pPr>
            <a:r>
              <a:rPr lang="en-GB" sz="2800" dirty="0">
                <a:latin typeface="Comic Sans MS" panose="030F0702030302020204" pitchFamily="66" charset="0"/>
              </a:rPr>
              <a:t>Synthesising</a:t>
            </a:r>
          </a:p>
          <a:p>
            <a:pPr marL="457200" indent="-457200">
              <a:buFont typeface="Arial" panose="020B0604020202020204" pitchFamily="34" charset="0"/>
              <a:buChar char="•"/>
            </a:pPr>
            <a:r>
              <a:rPr lang="en-GB" sz="2800" dirty="0">
                <a:latin typeface="Comic Sans MS" panose="030F0702030302020204" pitchFamily="66" charset="0"/>
              </a:rPr>
              <a:t>Creating images</a:t>
            </a:r>
          </a:p>
          <a:p>
            <a:pPr marL="457200" indent="-457200">
              <a:buFont typeface="Arial" panose="020B0604020202020204" pitchFamily="34" charset="0"/>
              <a:buChar char="•"/>
            </a:pPr>
            <a:r>
              <a:rPr lang="en-GB" sz="2800" dirty="0">
                <a:latin typeface="Comic Sans MS" panose="030F0702030302020204" pitchFamily="66" charset="0"/>
              </a:rPr>
              <a:t>Self-questioning</a:t>
            </a:r>
          </a:p>
          <a:p>
            <a:pPr marL="457200" indent="-457200">
              <a:buFont typeface="Arial" panose="020B0604020202020204" pitchFamily="34" charset="0"/>
              <a:buChar char="•"/>
            </a:pPr>
            <a:r>
              <a:rPr lang="en-GB" sz="2800" dirty="0">
                <a:latin typeface="Comic Sans MS" panose="030F0702030302020204" pitchFamily="66" charset="0"/>
              </a:rPr>
              <a:t>Skimming</a:t>
            </a:r>
          </a:p>
          <a:p>
            <a:pPr marL="457200" indent="-457200">
              <a:buFont typeface="Arial" panose="020B0604020202020204" pitchFamily="34" charset="0"/>
              <a:buChar char="•"/>
            </a:pPr>
            <a:r>
              <a:rPr lang="en-GB" sz="2800" dirty="0">
                <a:latin typeface="Comic Sans MS" panose="030F0702030302020204" pitchFamily="66" charset="0"/>
              </a:rPr>
              <a:t>Scanning</a:t>
            </a:r>
          </a:p>
          <a:p>
            <a:pPr marL="457200" indent="-457200">
              <a:buFont typeface="Arial" panose="020B0604020202020204" pitchFamily="34" charset="0"/>
              <a:buChar char="•"/>
            </a:pPr>
            <a:r>
              <a:rPr lang="en-GB" sz="2800" dirty="0">
                <a:latin typeface="Comic Sans MS" panose="030F0702030302020204" pitchFamily="66" charset="0"/>
              </a:rPr>
              <a:t>Determining importance</a:t>
            </a:r>
          </a:p>
          <a:p>
            <a:pPr marL="457200" indent="-457200">
              <a:buFont typeface="Arial" panose="020B0604020202020204" pitchFamily="34" charset="0"/>
              <a:buChar char="•"/>
            </a:pPr>
            <a:r>
              <a:rPr lang="en-GB" sz="2800" dirty="0">
                <a:latin typeface="Comic Sans MS" panose="030F0702030302020204" pitchFamily="66" charset="0"/>
              </a:rPr>
              <a:t>Summarising</a:t>
            </a:r>
          </a:p>
          <a:p>
            <a:pPr marL="457200" indent="-457200">
              <a:buFont typeface="Arial" panose="020B0604020202020204" pitchFamily="34" charset="0"/>
              <a:buChar char="•"/>
            </a:pPr>
            <a:r>
              <a:rPr lang="en-GB" sz="2800" dirty="0">
                <a:latin typeface="Comic Sans MS" panose="030F0702030302020204" pitchFamily="66" charset="0"/>
              </a:rPr>
              <a:t>Reading information</a:t>
            </a:r>
          </a:p>
          <a:p>
            <a:pPr marL="457200" indent="-457200">
              <a:buFont typeface="Arial" panose="020B0604020202020204" pitchFamily="34" charset="0"/>
              <a:buChar char="•"/>
            </a:pPr>
            <a:r>
              <a:rPr lang="en-GB" sz="2800" dirty="0">
                <a:latin typeface="Comic Sans MS" panose="030F0702030302020204" pitchFamily="66" charset="0"/>
              </a:rPr>
              <a:t>Reading for the “Big Idea”</a:t>
            </a:r>
          </a:p>
        </p:txBody>
      </p:sp>
      <p:pic>
        <p:nvPicPr>
          <p:cNvPr id="6" name="Picture 5" descr="A computer screen shot of a blue background&#10;&#10;Description automatically generated">
            <a:extLst>
              <a:ext uri="{FF2B5EF4-FFF2-40B4-BE49-F238E27FC236}">
                <a16:creationId xmlns:a16="http://schemas.microsoft.com/office/drawing/2014/main" id="{99A9AD38-B6A1-C739-84F8-CCC99E32B958}"/>
              </a:ext>
            </a:extLst>
          </p:cNvPr>
          <p:cNvPicPr>
            <a:picLocks noChangeAspect="1"/>
          </p:cNvPicPr>
          <p:nvPr/>
        </p:nvPicPr>
        <p:blipFill rotWithShape="1">
          <a:blip r:embed="rId4">
            <a:extLst>
              <a:ext uri="{28A0092B-C50C-407E-A947-70E740481C1C}">
                <a14:useLocalDpi xmlns:a14="http://schemas.microsoft.com/office/drawing/2010/main" val="0"/>
              </a:ext>
            </a:extLst>
          </a:blip>
          <a:srcRect l="44043" t="38217" r="30494" b="45864"/>
          <a:stretch/>
        </p:blipFill>
        <p:spPr>
          <a:xfrm>
            <a:off x="9775510" y="198967"/>
            <a:ext cx="2104498" cy="877145"/>
          </a:xfrm>
          <a:prstGeom prst="rect">
            <a:avLst/>
          </a:prstGeom>
        </p:spPr>
      </p:pic>
    </p:spTree>
    <p:extLst>
      <p:ext uri="{BB962C8B-B14F-4D97-AF65-F5344CB8AC3E}">
        <p14:creationId xmlns:p14="http://schemas.microsoft.com/office/powerpoint/2010/main" val="153004882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7823B82-0C69-7EF3-1BD8-65EF12E61503}"/>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B653B1B9-A589-6DB8-A039-91B3AF685807}"/>
              </a:ext>
            </a:extLst>
          </p:cNvPr>
          <p:cNvSpPr txBox="1">
            <a:spLocks/>
          </p:cNvSpPr>
          <p:nvPr/>
        </p:nvSpPr>
        <p:spPr>
          <a:xfrm>
            <a:off x="492539" y="87683"/>
            <a:ext cx="6251338" cy="1314761"/>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GB" b="1" dirty="0">
                <a:solidFill>
                  <a:schemeClr val="tx2">
                    <a:lumMod val="50000"/>
                    <a:lumOff val="50000"/>
                  </a:schemeClr>
                </a:solidFill>
                <a:latin typeface="Comic Sans MS" panose="030F0702030302020204" pitchFamily="66" charset="0"/>
              </a:rPr>
              <a:t>Teaching sight words</a:t>
            </a:r>
          </a:p>
        </p:txBody>
      </p:sp>
      <p:pic>
        <p:nvPicPr>
          <p:cNvPr id="5" name="Picture 4" descr="A group of words on a white background&#10;&#10;AI-generated content may be incorrect.">
            <a:extLst>
              <a:ext uri="{FF2B5EF4-FFF2-40B4-BE49-F238E27FC236}">
                <a16:creationId xmlns:a16="http://schemas.microsoft.com/office/drawing/2014/main" id="{355CA719-7F5C-2A0C-1F6B-FDD5B11E65DA}"/>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069154" y="1526197"/>
            <a:ext cx="6868589" cy="4881967"/>
          </a:xfrm>
          <a:prstGeom prst="rect">
            <a:avLst/>
          </a:prstGeom>
          <a:ln w="57150">
            <a:solidFill>
              <a:schemeClr val="tx2">
                <a:lumMod val="50000"/>
                <a:lumOff val="50000"/>
              </a:schemeClr>
            </a:solidFill>
          </a:ln>
        </p:spPr>
      </p:pic>
      <p:sp>
        <p:nvSpPr>
          <p:cNvPr id="6" name="Rectangle 5">
            <a:extLst>
              <a:ext uri="{FF2B5EF4-FFF2-40B4-BE49-F238E27FC236}">
                <a16:creationId xmlns:a16="http://schemas.microsoft.com/office/drawing/2014/main" id="{7F509DB1-4D4B-7541-0F84-40E80455B967}"/>
              </a:ext>
            </a:extLst>
          </p:cNvPr>
          <p:cNvSpPr/>
          <p:nvPr/>
        </p:nvSpPr>
        <p:spPr>
          <a:xfrm>
            <a:off x="99957" y="3051014"/>
            <a:ext cx="2114288" cy="1200329"/>
          </a:xfrm>
          <a:prstGeom prst="rect">
            <a:avLst/>
          </a:prstGeom>
          <a:noFill/>
          <a:ln w="28575">
            <a:solidFill>
              <a:schemeClr val="tx2">
                <a:lumMod val="50000"/>
                <a:lumOff val="50000"/>
              </a:schemeClr>
            </a:solidFill>
          </a:ln>
        </p:spPr>
        <p:txBody>
          <a:bodyPr wrap="square" lIns="91440" tIns="45720" rIns="91440" bIns="45720">
            <a:spAutoFit/>
          </a:bodyPr>
          <a:lstStyle/>
          <a:p>
            <a:pPr algn="ctr"/>
            <a:r>
              <a:rPr lang="en-US" sz="2400" b="1" cap="none" spc="0" dirty="0">
                <a:ln w="12700">
                  <a:solidFill>
                    <a:schemeClr val="accent1"/>
                  </a:solidFill>
                  <a:prstDash val="solid"/>
                </a:ln>
                <a:solidFill>
                  <a:schemeClr val="tx2">
                    <a:lumMod val="50000"/>
                    <a:lumOff val="50000"/>
                  </a:schemeClr>
                </a:solidFill>
                <a:effectLst>
                  <a:outerShdw dist="38100" dir="2640000" algn="bl" rotWithShape="0">
                    <a:schemeClr val="accent1"/>
                  </a:outerShdw>
                </a:effectLst>
              </a:rPr>
              <a:t>High frequency words</a:t>
            </a:r>
          </a:p>
        </p:txBody>
      </p:sp>
      <p:sp>
        <p:nvSpPr>
          <p:cNvPr id="7" name="Rectangle 6">
            <a:extLst>
              <a:ext uri="{FF2B5EF4-FFF2-40B4-BE49-F238E27FC236}">
                <a16:creationId xmlns:a16="http://schemas.microsoft.com/office/drawing/2014/main" id="{E1A4D1C7-65BA-A9D2-FEA7-48EFB1A93ED8}"/>
              </a:ext>
            </a:extLst>
          </p:cNvPr>
          <p:cNvSpPr/>
          <p:nvPr/>
        </p:nvSpPr>
        <p:spPr>
          <a:xfrm>
            <a:off x="99957" y="2094275"/>
            <a:ext cx="2114288" cy="461665"/>
          </a:xfrm>
          <a:prstGeom prst="rect">
            <a:avLst/>
          </a:prstGeom>
          <a:noFill/>
          <a:ln w="28575">
            <a:solidFill>
              <a:schemeClr val="tx2">
                <a:lumMod val="50000"/>
                <a:lumOff val="50000"/>
              </a:schemeClr>
            </a:solidFill>
          </a:ln>
        </p:spPr>
        <p:txBody>
          <a:bodyPr wrap="square" lIns="91440" tIns="45720" rIns="91440" bIns="45720">
            <a:spAutoFit/>
          </a:bodyPr>
          <a:lstStyle/>
          <a:p>
            <a:pPr algn="ctr"/>
            <a:r>
              <a:rPr lang="en-US" sz="2400" b="1" dirty="0">
                <a:ln w="12700">
                  <a:solidFill>
                    <a:schemeClr val="accent1"/>
                  </a:solidFill>
                  <a:prstDash val="solid"/>
                </a:ln>
                <a:solidFill>
                  <a:schemeClr val="tx2">
                    <a:lumMod val="50000"/>
                    <a:lumOff val="50000"/>
                  </a:schemeClr>
                </a:solidFill>
                <a:effectLst>
                  <a:outerShdw dist="38100" dir="2640000" algn="bl" rotWithShape="0">
                    <a:schemeClr val="accent1"/>
                  </a:outerShdw>
                </a:effectLst>
              </a:rPr>
              <a:t>S</a:t>
            </a:r>
            <a:r>
              <a:rPr lang="en-US" sz="2400" b="1" cap="none" spc="0" dirty="0">
                <a:ln w="12700">
                  <a:solidFill>
                    <a:schemeClr val="accent1"/>
                  </a:solidFill>
                  <a:prstDash val="solid"/>
                </a:ln>
                <a:solidFill>
                  <a:schemeClr val="tx2">
                    <a:lumMod val="50000"/>
                    <a:lumOff val="50000"/>
                  </a:schemeClr>
                </a:solidFill>
                <a:effectLst>
                  <a:outerShdw dist="38100" dir="2640000" algn="bl" rotWithShape="0">
                    <a:schemeClr val="accent1"/>
                  </a:outerShdw>
                </a:effectLst>
              </a:rPr>
              <a:t>ight words</a:t>
            </a:r>
          </a:p>
        </p:txBody>
      </p:sp>
      <p:sp>
        <p:nvSpPr>
          <p:cNvPr id="9" name="Rectangle 8">
            <a:extLst>
              <a:ext uri="{FF2B5EF4-FFF2-40B4-BE49-F238E27FC236}">
                <a16:creationId xmlns:a16="http://schemas.microsoft.com/office/drawing/2014/main" id="{21470AE4-8CFC-2C8B-EC7D-86B5EAB747B3}"/>
              </a:ext>
            </a:extLst>
          </p:cNvPr>
          <p:cNvSpPr/>
          <p:nvPr/>
        </p:nvSpPr>
        <p:spPr>
          <a:xfrm>
            <a:off x="27412" y="4746417"/>
            <a:ext cx="2114288" cy="830997"/>
          </a:xfrm>
          <a:prstGeom prst="rect">
            <a:avLst/>
          </a:prstGeom>
          <a:noFill/>
          <a:ln w="28575">
            <a:solidFill>
              <a:schemeClr val="tx2">
                <a:lumMod val="50000"/>
                <a:lumOff val="50000"/>
              </a:schemeClr>
            </a:solidFill>
          </a:ln>
        </p:spPr>
        <p:txBody>
          <a:bodyPr wrap="square" lIns="91440" tIns="45720" rIns="91440" bIns="45720">
            <a:spAutoFit/>
          </a:bodyPr>
          <a:lstStyle/>
          <a:p>
            <a:pPr algn="ctr"/>
            <a:r>
              <a:rPr lang="en-US" sz="2400" b="1" cap="none" spc="0" dirty="0">
                <a:ln w="12700">
                  <a:solidFill>
                    <a:schemeClr val="accent1"/>
                  </a:solidFill>
                  <a:prstDash val="solid"/>
                </a:ln>
                <a:solidFill>
                  <a:schemeClr val="tx2">
                    <a:lumMod val="50000"/>
                    <a:lumOff val="50000"/>
                  </a:schemeClr>
                </a:solidFill>
                <a:effectLst>
                  <a:outerShdw dist="38100" dir="2640000" algn="bl" rotWithShape="0">
                    <a:schemeClr val="accent1"/>
                  </a:outerShdw>
                </a:effectLst>
              </a:rPr>
              <a:t>Any other names?</a:t>
            </a:r>
          </a:p>
        </p:txBody>
      </p:sp>
      <p:pic>
        <p:nvPicPr>
          <p:cNvPr id="10" name="Picture 9" descr="A cartoon of a child with thought bubbles&#10;&#10;AI-generated content may be incorrect.">
            <a:extLst>
              <a:ext uri="{FF2B5EF4-FFF2-40B4-BE49-F238E27FC236}">
                <a16:creationId xmlns:a16="http://schemas.microsoft.com/office/drawing/2014/main" id="{557B758F-9E6D-3068-F1B2-C7B459B3CEC1}"/>
              </a:ext>
            </a:extLst>
          </p:cNvPr>
          <p:cNvPicPr>
            <a:picLocks noChangeAspect="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9549397" y="4838591"/>
            <a:ext cx="2044700" cy="1477645"/>
          </a:xfrm>
          <a:prstGeom prst="rect">
            <a:avLst/>
          </a:prstGeom>
          <a:noFill/>
          <a:ln>
            <a:noFill/>
          </a:ln>
        </p:spPr>
      </p:pic>
      <p:sp>
        <p:nvSpPr>
          <p:cNvPr id="11" name="TextBox 10">
            <a:extLst>
              <a:ext uri="{FF2B5EF4-FFF2-40B4-BE49-F238E27FC236}">
                <a16:creationId xmlns:a16="http://schemas.microsoft.com/office/drawing/2014/main" id="{AAEEDC34-58C2-A670-8E70-BB09B15DB271}"/>
              </a:ext>
            </a:extLst>
          </p:cNvPr>
          <p:cNvSpPr txBox="1"/>
          <p:nvPr/>
        </p:nvSpPr>
        <p:spPr>
          <a:xfrm>
            <a:off x="9549397" y="1637874"/>
            <a:ext cx="1863415" cy="3108543"/>
          </a:xfrm>
          <a:prstGeom prst="rect">
            <a:avLst/>
          </a:prstGeom>
          <a:noFill/>
        </p:spPr>
        <p:txBody>
          <a:bodyPr wrap="square" rtlCol="0">
            <a:spAutoFit/>
          </a:bodyPr>
          <a:lstStyle/>
          <a:p>
            <a:pPr algn="ctr"/>
            <a:r>
              <a:rPr lang="en-GB" sz="2800" dirty="0">
                <a:latin typeface="Comic Sans MS" panose="030F0702030302020204" pitchFamily="66" charset="0"/>
              </a:rPr>
              <a:t>How could you teach the children to read these words?</a:t>
            </a:r>
          </a:p>
        </p:txBody>
      </p:sp>
      <p:pic>
        <p:nvPicPr>
          <p:cNvPr id="12" name="Picture 11" descr="A computer screen shot of a blue background&#10;&#10;Description automatically generated">
            <a:extLst>
              <a:ext uri="{FF2B5EF4-FFF2-40B4-BE49-F238E27FC236}">
                <a16:creationId xmlns:a16="http://schemas.microsoft.com/office/drawing/2014/main" id="{765B07B7-0677-15FB-53C8-81F792D7AAE2}"/>
              </a:ext>
            </a:extLst>
          </p:cNvPr>
          <p:cNvPicPr>
            <a:picLocks noChangeAspect="1"/>
          </p:cNvPicPr>
          <p:nvPr/>
        </p:nvPicPr>
        <p:blipFill rotWithShape="1">
          <a:blip r:embed="rId5">
            <a:extLst>
              <a:ext uri="{28A0092B-C50C-407E-A947-70E740481C1C}">
                <a14:useLocalDpi xmlns:a14="http://schemas.microsoft.com/office/drawing/2010/main" val="0"/>
              </a:ext>
            </a:extLst>
          </a:blip>
          <a:srcRect l="44043" t="38217" r="30494" b="45864"/>
          <a:stretch/>
        </p:blipFill>
        <p:spPr>
          <a:xfrm>
            <a:off x="9775510" y="198967"/>
            <a:ext cx="2104498" cy="877145"/>
          </a:xfrm>
          <a:prstGeom prst="rect">
            <a:avLst/>
          </a:prstGeom>
        </p:spPr>
      </p:pic>
    </p:spTree>
    <p:extLst>
      <p:ext uri="{BB962C8B-B14F-4D97-AF65-F5344CB8AC3E}">
        <p14:creationId xmlns:p14="http://schemas.microsoft.com/office/powerpoint/2010/main" val="315269487"/>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780</TotalTime>
  <Words>730</Words>
  <Application>Microsoft Office PowerPoint</Application>
  <PresentationFormat>Widescreen</PresentationFormat>
  <Paragraphs>119</Paragraphs>
  <Slides>14</Slides>
  <Notes>14</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14</vt:i4>
      </vt:variant>
    </vt:vector>
  </HeadingPairs>
  <TitlesOfParts>
    <vt:vector size="19" baseType="lpstr">
      <vt:lpstr>Aptos</vt:lpstr>
      <vt:lpstr>Aptos Display</vt:lpstr>
      <vt:lpstr>Arial</vt:lpstr>
      <vt:lpstr>Comic Sans MS</vt:lpstr>
      <vt:lpstr>Office Theme</vt:lpstr>
      <vt:lpstr>Reading and Children’s Literature: slides for sharing</vt:lpstr>
      <vt:lpstr>PowerPoint Presentation</vt:lpstr>
      <vt:lpstr>Curriculum for Wales</vt:lpstr>
      <vt:lpstr>PowerPoint Presentation</vt:lpstr>
      <vt:lpstr>PowerPoint Presentation</vt:lpstr>
      <vt:lpstr>PowerPoint Presentation</vt:lpstr>
      <vt:lpstr>PowerPoint Presentation</vt:lpstr>
      <vt:lpstr>PowerPoint Presentation</vt:lpstr>
      <vt:lpstr>Link to shared reading</vt:lpstr>
      <vt:lpstr>PowerPoint Presentation</vt:lpstr>
      <vt:lpstr>Literature fires imagination and inspires creativity. </vt:lpstr>
      <vt:lpstr>PowerPoint Presentation</vt:lpstr>
      <vt:lpstr>Higher order reading skills</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Jayne Morgan</dc:creator>
  <cp:lastModifiedBy>Jayne Morgan</cp:lastModifiedBy>
  <cp:revision>161</cp:revision>
  <dcterms:created xsi:type="dcterms:W3CDTF">2025-06-13T15:36:23Z</dcterms:created>
  <dcterms:modified xsi:type="dcterms:W3CDTF">2026-04-23T12:21:05Z</dcterms:modified>
</cp:coreProperties>
</file>