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2" r:id="rId7"/>
    <p:sldId id="261" r:id="rId8"/>
    <p:sldId id="282" r:id="rId9"/>
    <p:sldId id="283" r:id="rId10"/>
    <p:sldId id="284" r:id="rId11"/>
    <p:sldId id="276" r:id="rId12"/>
    <p:sldId id="286" r:id="rId13"/>
    <p:sldId id="285" r:id="rId14"/>
    <p:sldId id="265" r:id="rId15"/>
    <p:sldId id="272" r:id="rId16"/>
    <p:sldId id="280" r:id="rId17"/>
    <p:sldId id="266" r:id="rId18"/>
    <p:sldId id="269" r:id="rId19"/>
    <p:sldId id="271" r:id="rId20"/>
    <p:sldId id="281" r:id="rId21"/>
    <p:sldId id="287" r:id="rId22"/>
    <p:sldId id="278" r:id="rId23"/>
    <p:sldId id="279" r:id="rId24"/>
    <p:sldId id="28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084F26-7A1C-4F02-8673-13346BEFF84C}" type="doc">
      <dgm:prSet loTypeId="urn:microsoft.com/office/officeart/2005/8/layout/process2" loCatId="process" qsTypeId="urn:microsoft.com/office/officeart/2005/8/quickstyle/simple3" qsCatId="simple" csTypeId="urn:microsoft.com/office/officeart/2005/8/colors/accent1_2" csCatId="accent1" phldr="1"/>
      <dgm:spPr/>
    </dgm:pt>
    <dgm:pt modelId="{D3B722BE-2A9B-4C0E-84EE-10AF70925419}">
      <dgm:prSet phldrT="[Text]"/>
      <dgm:spPr/>
      <dgm:t>
        <a:bodyPr/>
        <a:lstStyle/>
        <a:p>
          <a:r>
            <a:rPr lang="en-GB" dirty="0" smtClean="0"/>
            <a:t>Financial</a:t>
          </a:r>
          <a:endParaRPr lang="en-US" dirty="0"/>
        </a:p>
      </dgm:t>
    </dgm:pt>
    <dgm:pt modelId="{B6E1EE78-CF54-4406-954E-C69D3F5B7D4B}" type="parTrans" cxnId="{B609A55D-500E-47F6-A307-36B6356F7EE3}">
      <dgm:prSet/>
      <dgm:spPr/>
      <dgm:t>
        <a:bodyPr/>
        <a:lstStyle/>
        <a:p>
          <a:endParaRPr lang="en-US"/>
        </a:p>
      </dgm:t>
    </dgm:pt>
    <dgm:pt modelId="{0D128F6A-FD50-4F53-8220-24D43C6DAC78}" type="sibTrans" cxnId="{B609A55D-500E-47F6-A307-36B6356F7EE3}">
      <dgm:prSet/>
      <dgm:spPr/>
      <dgm:t>
        <a:bodyPr/>
        <a:lstStyle/>
        <a:p>
          <a:endParaRPr lang="en-US"/>
        </a:p>
      </dgm:t>
    </dgm:pt>
    <dgm:pt modelId="{403464A0-3968-498B-9053-6C905EDF561C}">
      <dgm:prSet phldrT="[Text]"/>
      <dgm:spPr/>
      <dgm:t>
        <a:bodyPr/>
        <a:lstStyle/>
        <a:p>
          <a:r>
            <a:rPr lang="en-GB" dirty="0" smtClean="0"/>
            <a:t>Transparency </a:t>
          </a:r>
          <a:endParaRPr lang="en-US" dirty="0"/>
        </a:p>
      </dgm:t>
    </dgm:pt>
    <dgm:pt modelId="{3BA77726-EAF8-4696-9135-93349F7FBCE1}" type="parTrans" cxnId="{F0312E63-99F8-4634-9193-2D0327B4EF14}">
      <dgm:prSet/>
      <dgm:spPr/>
      <dgm:t>
        <a:bodyPr/>
        <a:lstStyle/>
        <a:p>
          <a:endParaRPr lang="en-US"/>
        </a:p>
      </dgm:t>
    </dgm:pt>
    <dgm:pt modelId="{2B40E93F-4BD1-48EE-9862-B03C67206C9B}" type="sibTrans" cxnId="{F0312E63-99F8-4634-9193-2D0327B4EF14}">
      <dgm:prSet/>
      <dgm:spPr/>
      <dgm:t>
        <a:bodyPr/>
        <a:lstStyle/>
        <a:p>
          <a:endParaRPr lang="en-US"/>
        </a:p>
      </dgm:t>
    </dgm:pt>
    <dgm:pt modelId="{9F2B5ABC-7F16-4C6D-8C8B-6463935A41F6}">
      <dgm:prSet phldrT="[Text]"/>
      <dgm:spPr/>
      <dgm:t>
        <a:bodyPr/>
        <a:lstStyle/>
        <a:p>
          <a:r>
            <a:rPr lang="en-GB" dirty="0" smtClean="0"/>
            <a:t>Social Impact</a:t>
          </a:r>
          <a:endParaRPr lang="en-US" dirty="0"/>
        </a:p>
      </dgm:t>
    </dgm:pt>
    <dgm:pt modelId="{6B3BE881-1E14-458E-8C78-6DFD7182DBB5}" type="parTrans" cxnId="{FBD0BAF4-EB39-40DE-88F8-3F9D552454BC}">
      <dgm:prSet/>
      <dgm:spPr/>
      <dgm:t>
        <a:bodyPr/>
        <a:lstStyle/>
        <a:p>
          <a:endParaRPr lang="en-US"/>
        </a:p>
      </dgm:t>
    </dgm:pt>
    <dgm:pt modelId="{5311AF92-61B0-4543-B48F-2C682E52684E}" type="sibTrans" cxnId="{FBD0BAF4-EB39-40DE-88F8-3F9D552454BC}">
      <dgm:prSet/>
      <dgm:spPr/>
      <dgm:t>
        <a:bodyPr/>
        <a:lstStyle/>
        <a:p>
          <a:endParaRPr lang="en-US"/>
        </a:p>
      </dgm:t>
    </dgm:pt>
    <dgm:pt modelId="{DA62506C-95EB-484B-925C-678354150A8A}" type="pres">
      <dgm:prSet presAssocID="{E3084F26-7A1C-4F02-8673-13346BEFF84C}" presName="linearFlow" presStyleCnt="0">
        <dgm:presLayoutVars>
          <dgm:resizeHandles val="exact"/>
        </dgm:presLayoutVars>
      </dgm:prSet>
      <dgm:spPr/>
    </dgm:pt>
    <dgm:pt modelId="{737C6960-AAF7-4DD6-935A-0CA231C9A5BF}" type="pres">
      <dgm:prSet presAssocID="{D3B722BE-2A9B-4C0E-84EE-10AF7092541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D3781C-0759-49DF-B0A6-2C743B80037C}" type="pres">
      <dgm:prSet presAssocID="{0D128F6A-FD50-4F53-8220-24D43C6DAC78}" presName="sibTrans" presStyleLbl="sibTrans2D1" presStyleIdx="0" presStyleCnt="2"/>
      <dgm:spPr/>
      <dgm:t>
        <a:bodyPr/>
        <a:lstStyle/>
        <a:p>
          <a:endParaRPr lang="en-US"/>
        </a:p>
      </dgm:t>
    </dgm:pt>
    <dgm:pt modelId="{BFEE8B6C-EAFE-44DC-93DF-F644B83CF6C0}" type="pres">
      <dgm:prSet presAssocID="{0D128F6A-FD50-4F53-8220-24D43C6DAC78}" presName="connectorText" presStyleLbl="sibTrans2D1" presStyleIdx="0" presStyleCnt="2"/>
      <dgm:spPr/>
      <dgm:t>
        <a:bodyPr/>
        <a:lstStyle/>
        <a:p>
          <a:endParaRPr lang="en-US"/>
        </a:p>
      </dgm:t>
    </dgm:pt>
    <dgm:pt modelId="{533BFF44-4385-4439-B047-D88C4A1C715C}" type="pres">
      <dgm:prSet presAssocID="{403464A0-3968-498B-9053-6C905EDF561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B3197D-5ED2-4FE6-9866-DF48D7091D4B}" type="pres">
      <dgm:prSet presAssocID="{2B40E93F-4BD1-48EE-9862-B03C67206C9B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085AB36-6601-4B36-AADD-46C0291E8083}" type="pres">
      <dgm:prSet presAssocID="{2B40E93F-4BD1-48EE-9862-B03C67206C9B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666AB574-BDE3-46BE-B273-7FEB176EA9FD}" type="pres">
      <dgm:prSet presAssocID="{9F2B5ABC-7F16-4C6D-8C8B-6463935A41F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0312E63-99F8-4634-9193-2D0327B4EF14}" srcId="{E3084F26-7A1C-4F02-8673-13346BEFF84C}" destId="{403464A0-3968-498B-9053-6C905EDF561C}" srcOrd="1" destOrd="0" parTransId="{3BA77726-EAF8-4696-9135-93349F7FBCE1}" sibTransId="{2B40E93F-4BD1-48EE-9862-B03C67206C9B}"/>
    <dgm:cxn modelId="{07AD9592-9701-4376-AB03-5AB137E10D0B}" type="presOf" srcId="{9F2B5ABC-7F16-4C6D-8C8B-6463935A41F6}" destId="{666AB574-BDE3-46BE-B273-7FEB176EA9FD}" srcOrd="0" destOrd="0" presId="urn:microsoft.com/office/officeart/2005/8/layout/process2"/>
    <dgm:cxn modelId="{F53EE29C-8CC9-40E3-BA2F-BB2CE79B1CBF}" type="presOf" srcId="{D3B722BE-2A9B-4C0E-84EE-10AF70925419}" destId="{737C6960-AAF7-4DD6-935A-0CA231C9A5BF}" srcOrd="0" destOrd="0" presId="urn:microsoft.com/office/officeart/2005/8/layout/process2"/>
    <dgm:cxn modelId="{AAF1A103-94BA-4C55-80CB-2011637EF776}" type="presOf" srcId="{0D128F6A-FD50-4F53-8220-24D43C6DAC78}" destId="{BFEE8B6C-EAFE-44DC-93DF-F644B83CF6C0}" srcOrd="1" destOrd="0" presId="urn:microsoft.com/office/officeart/2005/8/layout/process2"/>
    <dgm:cxn modelId="{770FED88-4F12-4BF5-83B3-A4D4B8B9BC4B}" type="presOf" srcId="{2B40E93F-4BD1-48EE-9862-B03C67206C9B}" destId="{9FB3197D-5ED2-4FE6-9866-DF48D7091D4B}" srcOrd="0" destOrd="0" presId="urn:microsoft.com/office/officeart/2005/8/layout/process2"/>
    <dgm:cxn modelId="{B609A55D-500E-47F6-A307-36B6356F7EE3}" srcId="{E3084F26-7A1C-4F02-8673-13346BEFF84C}" destId="{D3B722BE-2A9B-4C0E-84EE-10AF70925419}" srcOrd="0" destOrd="0" parTransId="{B6E1EE78-CF54-4406-954E-C69D3F5B7D4B}" sibTransId="{0D128F6A-FD50-4F53-8220-24D43C6DAC78}"/>
    <dgm:cxn modelId="{FBD0BAF4-EB39-40DE-88F8-3F9D552454BC}" srcId="{E3084F26-7A1C-4F02-8673-13346BEFF84C}" destId="{9F2B5ABC-7F16-4C6D-8C8B-6463935A41F6}" srcOrd="2" destOrd="0" parTransId="{6B3BE881-1E14-458E-8C78-6DFD7182DBB5}" sibTransId="{5311AF92-61B0-4543-B48F-2C682E52684E}"/>
    <dgm:cxn modelId="{0B676A5D-717C-435A-8C30-4F475343489E}" type="presOf" srcId="{E3084F26-7A1C-4F02-8673-13346BEFF84C}" destId="{DA62506C-95EB-484B-925C-678354150A8A}" srcOrd="0" destOrd="0" presId="urn:microsoft.com/office/officeart/2005/8/layout/process2"/>
    <dgm:cxn modelId="{190712F1-58C4-4798-98F7-83A7E335C8E3}" type="presOf" srcId="{403464A0-3968-498B-9053-6C905EDF561C}" destId="{533BFF44-4385-4439-B047-D88C4A1C715C}" srcOrd="0" destOrd="0" presId="urn:microsoft.com/office/officeart/2005/8/layout/process2"/>
    <dgm:cxn modelId="{958638C9-986D-4429-8A9B-29EE760A694B}" type="presOf" srcId="{2B40E93F-4BD1-48EE-9862-B03C67206C9B}" destId="{5085AB36-6601-4B36-AADD-46C0291E8083}" srcOrd="1" destOrd="0" presId="urn:microsoft.com/office/officeart/2005/8/layout/process2"/>
    <dgm:cxn modelId="{542F9603-FB3A-4B39-B9B8-C93D8B8D5D91}" type="presOf" srcId="{0D128F6A-FD50-4F53-8220-24D43C6DAC78}" destId="{68D3781C-0759-49DF-B0A6-2C743B80037C}" srcOrd="0" destOrd="0" presId="urn:microsoft.com/office/officeart/2005/8/layout/process2"/>
    <dgm:cxn modelId="{56203E40-79C8-4DAB-A002-7C8C134168CA}" type="presParOf" srcId="{DA62506C-95EB-484B-925C-678354150A8A}" destId="{737C6960-AAF7-4DD6-935A-0CA231C9A5BF}" srcOrd="0" destOrd="0" presId="urn:microsoft.com/office/officeart/2005/8/layout/process2"/>
    <dgm:cxn modelId="{3F4A3DAF-ED17-478B-BF6B-6350DF4C98C9}" type="presParOf" srcId="{DA62506C-95EB-484B-925C-678354150A8A}" destId="{68D3781C-0759-49DF-B0A6-2C743B80037C}" srcOrd="1" destOrd="0" presId="urn:microsoft.com/office/officeart/2005/8/layout/process2"/>
    <dgm:cxn modelId="{0C4024D2-CBE3-422F-8462-3F136DD14F81}" type="presParOf" srcId="{68D3781C-0759-49DF-B0A6-2C743B80037C}" destId="{BFEE8B6C-EAFE-44DC-93DF-F644B83CF6C0}" srcOrd="0" destOrd="0" presId="urn:microsoft.com/office/officeart/2005/8/layout/process2"/>
    <dgm:cxn modelId="{15483CDC-630F-4D22-B990-97AC1C737346}" type="presParOf" srcId="{DA62506C-95EB-484B-925C-678354150A8A}" destId="{533BFF44-4385-4439-B047-D88C4A1C715C}" srcOrd="2" destOrd="0" presId="urn:microsoft.com/office/officeart/2005/8/layout/process2"/>
    <dgm:cxn modelId="{94554211-22FE-4D01-BF4A-35DDB993BA52}" type="presParOf" srcId="{DA62506C-95EB-484B-925C-678354150A8A}" destId="{9FB3197D-5ED2-4FE6-9866-DF48D7091D4B}" srcOrd="3" destOrd="0" presId="urn:microsoft.com/office/officeart/2005/8/layout/process2"/>
    <dgm:cxn modelId="{532EBB10-7C4B-4DC0-B07D-E47B36F2DBB5}" type="presParOf" srcId="{9FB3197D-5ED2-4FE6-9866-DF48D7091D4B}" destId="{5085AB36-6601-4B36-AADD-46C0291E8083}" srcOrd="0" destOrd="0" presId="urn:microsoft.com/office/officeart/2005/8/layout/process2"/>
    <dgm:cxn modelId="{48D1FB4F-495D-40E8-A6DC-FBBD62C6B859}" type="presParOf" srcId="{DA62506C-95EB-484B-925C-678354150A8A}" destId="{666AB574-BDE3-46BE-B273-7FEB176EA9FD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084F26-7A1C-4F02-8673-13346BEFF84C}" type="doc">
      <dgm:prSet loTypeId="urn:microsoft.com/office/officeart/2005/8/layout/process2" loCatId="process" qsTypeId="urn:microsoft.com/office/officeart/2005/8/quickstyle/simple3" qsCatId="simple" csTypeId="urn:microsoft.com/office/officeart/2005/8/colors/accent1_2" csCatId="accent1" phldr="1"/>
      <dgm:spPr/>
    </dgm:pt>
    <dgm:pt modelId="{D3B722BE-2A9B-4C0E-84EE-10AF70925419}">
      <dgm:prSet phldrT="[Text]"/>
      <dgm:spPr/>
      <dgm:t>
        <a:bodyPr/>
        <a:lstStyle/>
        <a:p>
          <a:r>
            <a:rPr lang="en-GB" dirty="0" smtClean="0"/>
            <a:t>Policy Proposal</a:t>
          </a:r>
          <a:endParaRPr lang="en-US" dirty="0"/>
        </a:p>
      </dgm:t>
    </dgm:pt>
    <dgm:pt modelId="{B6E1EE78-CF54-4406-954E-C69D3F5B7D4B}" type="parTrans" cxnId="{B609A55D-500E-47F6-A307-36B6356F7EE3}">
      <dgm:prSet/>
      <dgm:spPr/>
      <dgm:t>
        <a:bodyPr/>
        <a:lstStyle/>
        <a:p>
          <a:endParaRPr lang="en-US"/>
        </a:p>
      </dgm:t>
    </dgm:pt>
    <dgm:pt modelId="{0D128F6A-FD50-4F53-8220-24D43C6DAC78}" type="sibTrans" cxnId="{B609A55D-500E-47F6-A307-36B6356F7EE3}">
      <dgm:prSet/>
      <dgm:spPr/>
      <dgm:t>
        <a:bodyPr/>
        <a:lstStyle/>
        <a:p>
          <a:endParaRPr lang="en-US"/>
        </a:p>
      </dgm:t>
    </dgm:pt>
    <dgm:pt modelId="{403464A0-3968-498B-9053-6C905EDF561C}">
      <dgm:prSet phldrT="[Text]"/>
      <dgm:spPr/>
      <dgm:t>
        <a:bodyPr/>
        <a:lstStyle/>
        <a:p>
          <a:r>
            <a:rPr lang="en-GB" dirty="0" smtClean="0"/>
            <a:t>Transparency </a:t>
          </a:r>
          <a:endParaRPr lang="en-US" dirty="0"/>
        </a:p>
      </dgm:t>
    </dgm:pt>
    <dgm:pt modelId="{3BA77726-EAF8-4696-9135-93349F7FBCE1}" type="parTrans" cxnId="{F0312E63-99F8-4634-9193-2D0327B4EF14}">
      <dgm:prSet/>
      <dgm:spPr/>
      <dgm:t>
        <a:bodyPr/>
        <a:lstStyle/>
        <a:p>
          <a:endParaRPr lang="en-US"/>
        </a:p>
      </dgm:t>
    </dgm:pt>
    <dgm:pt modelId="{2B40E93F-4BD1-48EE-9862-B03C67206C9B}" type="sibTrans" cxnId="{F0312E63-99F8-4634-9193-2D0327B4EF14}">
      <dgm:prSet/>
      <dgm:spPr/>
      <dgm:t>
        <a:bodyPr/>
        <a:lstStyle/>
        <a:p>
          <a:endParaRPr lang="en-US"/>
        </a:p>
      </dgm:t>
    </dgm:pt>
    <dgm:pt modelId="{9F2B5ABC-7F16-4C6D-8C8B-6463935A41F6}">
      <dgm:prSet phldrT="[Text]"/>
      <dgm:spPr/>
      <dgm:t>
        <a:bodyPr/>
        <a:lstStyle/>
        <a:p>
          <a:r>
            <a:rPr lang="en-GB" dirty="0" smtClean="0"/>
            <a:t>Performance</a:t>
          </a:r>
          <a:endParaRPr lang="en-US" dirty="0"/>
        </a:p>
      </dgm:t>
    </dgm:pt>
    <dgm:pt modelId="{6B3BE881-1E14-458E-8C78-6DFD7182DBB5}" type="parTrans" cxnId="{FBD0BAF4-EB39-40DE-88F8-3F9D552454BC}">
      <dgm:prSet/>
      <dgm:spPr/>
      <dgm:t>
        <a:bodyPr/>
        <a:lstStyle/>
        <a:p>
          <a:endParaRPr lang="en-US"/>
        </a:p>
      </dgm:t>
    </dgm:pt>
    <dgm:pt modelId="{5311AF92-61B0-4543-B48F-2C682E52684E}" type="sibTrans" cxnId="{FBD0BAF4-EB39-40DE-88F8-3F9D552454BC}">
      <dgm:prSet/>
      <dgm:spPr/>
      <dgm:t>
        <a:bodyPr/>
        <a:lstStyle/>
        <a:p>
          <a:endParaRPr lang="en-US"/>
        </a:p>
      </dgm:t>
    </dgm:pt>
    <dgm:pt modelId="{DA62506C-95EB-484B-925C-678354150A8A}" type="pres">
      <dgm:prSet presAssocID="{E3084F26-7A1C-4F02-8673-13346BEFF84C}" presName="linearFlow" presStyleCnt="0">
        <dgm:presLayoutVars>
          <dgm:resizeHandles val="exact"/>
        </dgm:presLayoutVars>
      </dgm:prSet>
      <dgm:spPr/>
    </dgm:pt>
    <dgm:pt modelId="{737C6960-AAF7-4DD6-935A-0CA231C9A5BF}" type="pres">
      <dgm:prSet presAssocID="{D3B722BE-2A9B-4C0E-84EE-10AF7092541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D3781C-0759-49DF-B0A6-2C743B80037C}" type="pres">
      <dgm:prSet presAssocID="{0D128F6A-FD50-4F53-8220-24D43C6DAC78}" presName="sibTrans" presStyleLbl="sibTrans2D1" presStyleIdx="0" presStyleCnt="2"/>
      <dgm:spPr/>
      <dgm:t>
        <a:bodyPr/>
        <a:lstStyle/>
        <a:p>
          <a:endParaRPr lang="en-US"/>
        </a:p>
      </dgm:t>
    </dgm:pt>
    <dgm:pt modelId="{BFEE8B6C-EAFE-44DC-93DF-F644B83CF6C0}" type="pres">
      <dgm:prSet presAssocID="{0D128F6A-FD50-4F53-8220-24D43C6DAC78}" presName="connectorText" presStyleLbl="sibTrans2D1" presStyleIdx="0" presStyleCnt="2"/>
      <dgm:spPr/>
      <dgm:t>
        <a:bodyPr/>
        <a:lstStyle/>
        <a:p>
          <a:endParaRPr lang="en-US"/>
        </a:p>
      </dgm:t>
    </dgm:pt>
    <dgm:pt modelId="{533BFF44-4385-4439-B047-D88C4A1C715C}" type="pres">
      <dgm:prSet presAssocID="{403464A0-3968-498B-9053-6C905EDF561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B3197D-5ED2-4FE6-9866-DF48D7091D4B}" type="pres">
      <dgm:prSet presAssocID="{2B40E93F-4BD1-48EE-9862-B03C67206C9B}" presName="sibTrans" presStyleLbl="sibTrans2D1" presStyleIdx="1" presStyleCnt="2"/>
      <dgm:spPr/>
      <dgm:t>
        <a:bodyPr/>
        <a:lstStyle/>
        <a:p>
          <a:endParaRPr lang="en-US"/>
        </a:p>
      </dgm:t>
    </dgm:pt>
    <dgm:pt modelId="{5085AB36-6601-4B36-AADD-46C0291E8083}" type="pres">
      <dgm:prSet presAssocID="{2B40E93F-4BD1-48EE-9862-B03C67206C9B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666AB574-BDE3-46BE-B273-7FEB176EA9FD}" type="pres">
      <dgm:prSet presAssocID="{9F2B5ABC-7F16-4C6D-8C8B-6463935A41F6}" presName="node" presStyleLbl="node1" presStyleIdx="2" presStyleCnt="3" custLinFactNeighborY="-471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609A55D-500E-47F6-A307-36B6356F7EE3}" srcId="{E3084F26-7A1C-4F02-8673-13346BEFF84C}" destId="{D3B722BE-2A9B-4C0E-84EE-10AF70925419}" srcOrd="0" destOrd="0" parTransId="{B6E1EE78-CF54-4406-954E-C69D3F5B7D4B}" sibTransId="{0D128F6A-FD50-4F53-8220-24D43C6DAC78}"/>
    <dgm:cxn modelId="{EF10D09A-D6F4-4B65-A197-529575A12196}" type="presOf" srcId="{0D128F6A-FD50-4F53-8220-24D43C6DAC78}" destId="{68D3781C-0759-49DF-B0A6-2C743B80037C}" srcOrd="0" destOrd="0" presId="urn:microsoft.com/office/officeart/2005/8/layout/process2"/>
    <dgm:cxn modelId="{68EAB967-F48D-403F-BE36-F7220E0FD35F}" type="presOf" srcId="{9F2B5ABC-7F16-4C6D-8C8B-6463935A41F6}" destId="{666AB574-BDE3-46BE-B273-7FEB176EA9FD}" srcOrd="0" destOrd="0" presId="urn:microsoft.com/office/officeart/2005/8/layout/process2"/>
    <dgm:cxn modelId="{F0312E63-99F8-4634-9193-2D0327B4EF14}" srcId="{E3084F26-7A1C-4F02-8673-13346BEFF84C}" destId="{403464A0-3968-498B-9053-6C905EDF561C}" srcOrd="1" destOrd="0" parTransId="{3BA77726-EAF8-4696-9135-93349F7FBCE1}" sibTransId="{2B40E93F-4BD1-48EE-9862-B03C67206C9B}"/>
    <dgm:cxn modelId="{C34A50C4-3F79-4D45-8577-AE59B4602B14}" type="presOf" srcId="{E3084F26-7A1C-4F02-8673-13346BEFF84C}" destId="{DA62506C-95EB-484B-925C-678354150A8A}" srcOrd="0" destOrd="0" presId="urn:microsoft.com/office/officeart/2005/8/layout/process2"/>
    <dgm:cxn modelId="{C718095B-B29A-4DC1-BFDD-E646C4CD795D}" type="presOf" srcId="{2B40E93F-4BD1-48EE-9862-B03C67206C9B}" destId="{5085AB36-6601-4B36-AADD-46C0291E8083}" srcOrd="1" destOrd="0" presId="urn:microsoft.com/office/officeart/2005/8/layout/process2"/>
    <dgm:cxn modelId="{57D3EACB-CF8C-4EC0-9E7B-758CBEC284D5}" type="presOf" srcId="{403464A0-3968-498B-9053-6C905EDF561C}" destId="{533BFF44-4385-4439-B047-D88C4A1C715C}" srcOrd="0" destOrd="0" presId="urn:microsoft.com/office/officeart/2005/8/layout/process2"/>
    <dgm:cxn modelId="{81323778-45A1-4B0E-9652-FBC9B5839880}" type="presOf" srcId="{2B40E93F-4BD1-48EE-9862-B03C67206C9B}" destId="{9FB3197D-5ED2-4FE6-9866-DF48D7091D4B}" srcOrd="0" destOrd="0" presId="urn:microsoft.com/office/officeart/2005/8/layout/process2"/>
    <dgm:cxn modelId="{FBD0BAF4-EB39-40DE-88F8-3F9D552454BC}" srcId="{E3084F26-7A1C-4F02-8673-13346BEFF84C}" destId="{9F2B5ABC-7F16-4C6D-8C8B-6463935A41F6}" srcOrd="2" destOrd="0" parTransId="{6B3BE881-1E14-458E-8C78-6DFD7182DBB5}" sibTransId="{5311AF92-61B0-4543-B48F-2C682E52684E}"/>
    <dgm:cxn modelId="{58474537-CF6D-450A-A7C3-8F9BD1A19395}" type="presOf" srcId="{0D128F6A-FD50-4F53-8220-24D43C6DAC78}" destId="{BFEE8B6C-EAFE-44DC-93DF-F644B83CF6C0}" srcOrd="1" destOrd="0" presId="urn:microsoft.com/office/officeart/2005/8/layout/process2"/>
    <dgm:cxn modelId="{CFB96CB7-3E61-48A9-8B13-DD44324E1632}" type="presOf" srcId="{D3B722BE-2A9B-4C0E-84EE-10AF70925419}" destId="{737C6960-AAF7-4DD6-935A-0CA231C9A5BF}" srcOrd="0" destOrd="0" presId="urn:microsoft.com/office/officeart/2005/8/layout/process2"/>
    <dgm:cxn modelId="{48F43AC0-CA5C-4167-B833-B4FDB68BB35D}" type="presParOf" srcId="{DA62506C-95EB-484B-925C-678354150A8A}" destId="{737C6960-AAF7-4DD6-935A-0CA231C9A5BF}" srcOrd="0" destOrd="0" presId="urn:microsoft.com/office/officeart/2005/8/layout/process2"/>
    <dgm:cxn modelId="{4E37C893-2625-4DAE-AC62-5A0EDF9FC2F4}" type="presParOf" srcId="{DA62506C-95EB-484B-925C-678354150A8A}" destId="{68D3781C-0759-49DF-B0A6-2C743B80037C}" srcOrd="1" destOrd="0" presId="urn:microsoft.com/office/officeart/2005/8/layout/process2"/>
    <dgm:cxn modelId="{5E9C52EE-8686-414F-87F3-18F7FAC464AC}" type="presParOf" srcId="{68D3781C-0759-49DF-B0A6-2C743B80037C}" destId="{BFEE8B6C-EAFE-44DC-93DF-F644B83CF6C0}" srcOrd="0" destOrd="0" presId="urn:microsoft.com/office/officeart/2005/8/layout/process2"/>
    <dgm:cxn modelId="{9538F7A9-2DE4-4EB0-BC95-735DD660BB9F}" type="presParOf" srcId="{DA62506C-95EB-484B-925C-678354150A8A}" destId="{533BFF44-4385-4439-B047-D88C4A1C715C}" srcOrd="2" destOrd="0" presId="urn:microsoft.com/office/officeart/2005/8/layout/process2"/>
    <dgm:cxn modelId="{FE21C161-3268-4F0F-8885-0645753BCAAE}" type="presParOf" srcId="{DA62506C-95EB-484B-925C-678354150A8A}" destId="{9FB3197D-5ED2-4FE6-9866-DF48D7091D4B}" srcOrd="3" destOrd="0" presId="urn:microsoft.com/office/officeart/2005/8/layout/process2"/>
    <dgm:cxn modelId="{FBFC9C4B-F3D8-4C70-9439-DF308FB161B1}" type="presParOf" srcId="{9FB3197D-5ED2-4FE6-9866-DF48D7091D4B}" destId="{5085AB36-6601-4B36-AADD-46C0291E8083}" srcOrd="0" destOrd="0" presId="urn:microsoft.com/office/officeart/2005/8/layout/process2"/>
    <dgm:cxn modelId="{1D49035D-3D4D-4F8E-82C5-35066EEF958C}" type="presParOf" srcId="{DA62506C-95EB-484B-925C-678354150A8A}" destId="{666AB574-BDE3-46BE-B273-7FEB176EA9FD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C6960-AAF7-4DD6-935A-0CA231C9A5BF}">
      <dsp:nvSpPr>
        <dsp:cNvPr id="0" name=""/>
        <dsp:cNvSpPr/>
      </dsp:nvSpPr>
      <dsp:spPr>
        <a:xfrm>
          <a:off x="2859866" y="0"/>
          <a:ext cx="2509867" cy="13943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Financial</a:t>
          </a:r>
          <a:endParaRPr lang="en-US" sz="3500" kern="1200" dirty="0"/>
        </a:p>
      </dsp:txBody>
      <dsp:txXfrm>
        <a:off x="2900706" y="40840"/>
        <a:ext cx="2428187" cy="1312690"/>
      </dsp:txXfrm>
    </dsp:sp>
    <dsp:sp modelId="{68D3781C-0759-49DF-B0A6-2C743B80037C}">
      <dsp:nvSpPr>
        <dsp:cNvPr id="0" name=""/>
        <dsp:cNvSpPr/>
      </dsp:nvSpPr>
      <dsp:spPr>
        <a:xfrm rot="5400000">
          <a:off x="3853355" y="1429230"/>
          <a:ext cx="522889" cy="627466"/>
        </a:xfrm>
        <a:prstGeom prst="righ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700" kern="1200"/>
        </a:p>
      </dsp:txBody>
      <dsp:txXfrm rot="-5400000">
        <a:off x="3926560" y="1481519"/>
        <a:ext cx="376480" cy="366022"/>
      </dsp:txXfrm>
    </dsp:sp>
    <dsp:sp modelId="{533BFF44-4385-4439-B047-D88C4A1C715C}">
      <dsp:nvSpPr>
        <dsp:cNvPr id="0" name=""/>
        <dsp:cNvSpPr/>
      </dsp:nvSpPr>
      <dsp:spPr>
        <a:xfrm>
          <a:off x="2859866" y="2091556"/>
          <a:ext cx="2509867" cy="13943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Transparency </a:t>
          </a:r>
          <a:endParaRPr lang="en-US" sz="3500" kern="1200" dirty="0"/>
        </a:p>
      </dsp:txBody>
      <dsp:txXfrm>
        <a:off x="2900706" y="2132396"/>
        <a:ext cx="2428187" cy="1312690"/>
      </dsp:txXfrm>
    </dsp:sp>
    <dsp:sp modelId="{9FB3197D-5ED2-4FE6-9866-DF48D7091D4B}">
      <dsp:nvSpPr>
        <dsp:cNvPr id="0" name=""/>
        <dsp:cNvSpPr/>
      </dsp:nvSpPr>
      <dsp:spPr>
        <a:xfrm rot="5400000">
          <a:off x="3853355" y="3520786"/>
          <a:ext cx="522889" cy="627466"/>
        </a:xfrm>
        <a:prstGeom prst="righ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700" kern="1200"/>
        </a:p>
      </dsp:txBody>
      <dsp:txXfrm rot="-5400000">
        <a:off x="3926560" y="3573075"/>
        <a:ext cx="376480" cy="366022"/>
      </dsp:txXfrm>
    </dsp:sp>
    <dsp:sp modelId="{666AB574-BDE3-46BE-B273-7FEB176EA9FD}">
      <dsp:nvSpPr>
        <dsp:cNvPr id="0" name=""/>
        <dsp:cNvSpPr/>
      </dsp:nvSpPr>
      <dsp:spPr>
        <a:xfrm>
          <a:off x="2859866" y="4183112"/>
          <a:ext cx="2509867" cy="13943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Social Impact</a:t>
          </a:r>
          <a:endParaRPr lang="en-US" sz="3500" kern="1200" dirty="0"/>
        </a:p>
      </dsp:txBody>
      <dsp:txXfrm>
        <a:off x="2900706" y="4223952"/>
        <a:ext cx="2428187" cy="13126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C6960-AAF7-4DD6-935A-0CA231C9A5BF}">
      <dsp:nvSpPr>
        <dsp:cNvPr id="0" name=""/>
        <dsp:cNvSpPr/>
      </dsp:nvSpPr>
      <dsp:spPr>
        <a:xfrm>
          <a:off x="2859866" y="0"/>
          <a:ext cx="2509867" cy="13943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Policy Proposal</a:t>
          </a:r>
          <a:endParaRPr lang="en-US" sz="3500" kern="1200" dirty="0"/>
        </a:p>
      </dsp:txBody>
      <dsp:txXfrm>
        <a:off x="2900706" y="40840"/>
        <a:ext cx="2428187" cy="1312690"/>
      </dsp:txXfrm>
    </dsp:sp>
    <dsp:sp modelId="{68D3781C-0759-49DF-B0A6-2C743B80037C}">
      <dsp:nvSpPr>
        <dsp:cNvPr id="0" name=""/>
        <dsp:cNvSpPr/>
      </dsp:nvSpPr>
      <dsp:spPr>
        <a:xfrm rot="5400000">
          <a:off x="3853355" y="1429230"/>
          <a:ext cx="522889" cy="627466"/>
        </a:xfrm>
        <a:prstGeom prst="righ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700" kern="1200"/>
        </a:p>
      </dsp:txBody>
      <dsp:txXfrm rot="-5400000">
        <a:off x="3926560" y="1481519"/>
        <a:ext cx="376480" cy="366022"/>
      </dsp:txXfrm>
    </dsp:sp>
    <dsp:sp modelId="{533BFF44-4385-4439-B047-D88C4A1C715C}">
      <dsp:nvSpPr>
        <dsp:cNvPr id="0" name=""/>
        <dsp:cNvSpPr/>
      </dsp:nvSpPr>
      <dsp:spPr>
        <a:xfrm>
          <a:off x="2859866" y="2091556"/>
          <a:ext cx="2509867" cy="13943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Transparency </a:t>
          </a:r>
          <a:endParaRPr lang="en-US" sz="3500" kern="1200" dirty="0"/>
        </a:p>
      </dsp:txBody>
      <dsp:txXfrm>
        <a:off x="2900706" y="2132396"/>
        <a:ext cx="2428187" cy="1312690"/>
      </dsp:txXfrm>
    </dsp:sp>
    <dsp:sp modelId="{9FB3197D-5ED2-4FE6-9866-DF48D7091D4B}">
      <dsp:nvSpPr>
        <dsp:cNvPr id="0" name=""/>
        <dsp:cNvSpPr/>
      </dsp:nvSpPr>
      <dsp:spPr>
        <a:xfrm rot="5400000">
          <a:off x="3865679" y="3504353"/>
          <a:ext cx="498240" cy="627466"/>
        </a:xfrm>
        <a:prstGeom prst="righ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500" kern="1200"/>
        </a:p>
      </dsp:txBody>
      <dsp:txXfrm rot="-5400000">
        <a:off x="3926559" y="3568966"/>
        <a:ext cx="376480" cy="348768"/>
      </dsp:txXfrm>
    </dsp:sp>
    <dsp:sp modelId="{666AB574-BDE3-46BE-B273-7FEB176EA9FD}">
      <dsp:nvSpPr>
        <dsp:cNvPr id="0" name=""/>
        <dsp:cNvSpPr/>
      </dsp:nvSpPr>
      <dsp:spPr>
        <a:xfrm>
          <a:off x="2859866" y="4150246"/>
          <a:ext cx="2509867" cy="139437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 smtClean="0"/>
            <a:t>Performance</a:t>
          </a:r>
          <a:endParaRPr lang="en-US" sz="3500" kern="1200" dirty="0"/>
        </a:p>
      </dsp:txBody>
      <dsp:txXfrm>
        <a:off x="2900706" y="4191086"/>
        <a:ext cx="2428187" cy="13126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297F48D-C6AD-4A1D-A951-37CF471C2295}" type="datetimeFigureOut">
              <a:rPr lang="en-US" smtClean="0"/>
              <a:pPr/>
              <a:t>3/5/2013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817F33B-EE21-4DF4-8E8B-7E8C9E4B5F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www.oecd-ilibrary.org/docserver/download/191100291e1t003.pdf?expires=1362073070&amp;id=id&amp;accname=freeContent&amp;checksum=CE597AFB29395B80EFBEE1BFC1D85892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wp.gov.uk/docs/benefitrates2012.pdf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politics/9893116/Ed-Balls-George-Osborne-in-complete-denial-over-AAA-downgrade.html" TargetMode="External"/><Relationship Id="rId2" Type="http://schemas.openxmlformats.org/officeDocument/2006/relationships/hyperlink" Target="http://www.telegraph.co.uk/news/politics/georgeosborne/9892312/George-Osborne-Moodys-downgrading-sends-clear-message-for-UK-austerity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Government and Finance Management </a:t>
            </a:r>
            <a:endParaRPr lang="en-US" dirty="0"/>
          </a:p>
        </p:txBody>
      </p:sp>
      <p:pic>
        <p:nvPicPr>
          <p:cNvPr id="4" name="Picture 3" descr="pub sec management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3140968"/>
            <a:ext cx="5904656" cy="3456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Evolves and responds to political, social and economic events</a:t>
            </a:r>
          </a:p>
          <a:p>
            <a:r>
              <a:rPr lang="en-GB" dirty="0" smtClean="0"/>
              <a:t>Variation between </a:t>
            </a:r>
            <a:r>
              <a:rPr lang="en-GB" b="1" dirty="0" smtClean="0"/>
              <a:t>The Organisation for Economic Co-operation and Development </a:t>
            </a:r>
            <a:r>
              <a:rPr lang="en-GB" dirty="0" smtClean="0"/>
              <a:t>OECD countries as to the role, input and financial system of government 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4" name="Picture 3" descr="gov bigb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3717032"/>
            <a:ext cx="3312368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Intro 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/>
          <a:lstStyle/>
          <a:p>
            <a:r>
              <a:rPr lang="en-GB" dirty="0" smtClean="0"/>
              <a:t>Public sector</a:t>
            </a:r>
          </a:p>
          <a:p>
            <a:r>
              <a:rPr lang="en-GB" dirty="0" smtClean="0"/>
              <a:t>Accountability and transparency</a:t>
            </a:r>
          </a:p>
        </p:txBody>
      </p:sp>
      <p:pic>
        <p:nvPicPr>
          <p:cNvPr id="4" name="Picture 3" descr="pubsec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3284984"/>
            <a:ext cx="3096344" cy="2063643"/>
          </a:xfrm>
          <a:prstGeom prst="rect">
            <a:avLst/>
          </a:prstGeom>
        </p:spPr>
      </p:pic>
      <p:pic>
        <p:nvPicPr>
          <p:cNvPr id="5" name="Picture 4" descr="pubsec2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212976"/>
            <a:ext cx="3024336" cy="2160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Government Transparency 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Budget published </a:t>
            </a:r>
          </a:p>
          <a:p>
            <a:r>
              <a:rPr lang="en-GB" dirty="0" smtClean="0"/>
              <a:t>Policy proposal discussed</a:t>
            </a:r>
          </a:p>
          <a:p>
            <a:r>
              <a:rPr lang="en-GB" dirty="0" smtClean="0"/>
              <a:t>Financial information </a:t>
            </a:r>
            <a:endParaRPr lang="en-GB" i="1" dirty="0" smtClean="0"/>
          </a:p>
          <a:p>
            <a:r>
              <a:rPr lang="en-GB" dirty="0" smtClean="0"/>
              <a:t>Emphasis on social impact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356992"/>
            <a:ext cx="2911574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548680"/>
          <a:ext cx="8229600" cy="5577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Also 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Achievement of policy aims </a:t>
            </a:r>
          </a:p>
          <a:p>
            <a:r>
              <a:rPr lang="en-GB" dirty="0" smtClean="0"/>
              <a:t>Ensure provision</a:t>
            </a:r>
          </a:p>
          <a:p>
            <a:r>
              <a:rPr lang="en-GB" dirty="0"/>
              <a:t>P</a:t>
            </a:r>
            <a:r>
              <a:rPr lang="en-GB" dirty="0" smtClean="0"/>
              <a:t>olicy objectives </a:t>
            </a:r>
          </a:p>
          <a:p>
            <a:r>
              <a:rPr lang="en-GB" dirty="0" smtClean="0"/>
              <a:t>Minister of office </a:t>
            </a:r>
          </a:p>
          <a:p>
            <a:r>
              <a:rPr lang="en-GB" dirty="0" smtClean="0"/>
              <a:t>Ministers must have managerial control, concepts, and accountability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457200" y="548680"/>
          <a:ext cx="8229600" cy="5577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Standards of Public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Government act on behalf of crown </a:t>
            </a:r>
          </a:p>
          <a:p>
            <a:r>
              <a:rPr lang="en-GB" dirty="0" smtClean="0"/>
              <a:t>Parliament representing public</a:t>
            </a:r>
          </a:p>
          <a:p>
            <a:r>
              <a:rPr lang="en-GB" dirty="0" smtClean="0"/>
              <a:t>Public resource</a:t>
            </a:r>
          </a:p>
          <a:p>
            <a:r>
              <a:rPr lang="en-GB" dirty="0" smtClean="0"/>
              <a:t>Ministers implementation</a:t>
            </a:r>
          </a:p>
          <a:p>
            <a:r>
              <a:rPr lang="en-GB" dirty="0" smtClean="0"/>
              <a:t>Public Servants</a:t>
            </a:r>
          </a:p>
          <a:p>
            <a:r>
              <a:rPr lang="en-GB" dirty="0" smtClean="0"/>
              <a:t>Parliamentary Control</a:t>
            </a:r>
          </a:p>
          <a:p>
            <a:r>
              <a:rPr lang="en-GB" dirty="0" smtClean="0"/>
              <a:t>Treasury secures rights of Government and Parliament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087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Standards of All Public Service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</a:t>
            </a:r>
            <a:r>
              <a:rPr lang="en-GB" dirty="0" smtClean="0"/>
              <a:t>onesty </a:t>
            </a:r>
          </a:p>
          <a:p>
            <a:r>
              <a:rPr lang="en-GB" dirty="0" smtClean="0"/>
              <a:t>Fairness </a:t>
            </a:r>
          </a:p>
          <a:p>
            <a:r>
              <a:rPr lang="en-GB" dirty="0" smtClean="0"/>
              <a:t>Impartiality </a:t>
            </a:r>
          </a:p>
          <a:p>
            <a:r>
              <a:rPr lang="en-GB" dirty="0" smtClean="0"/>
              <a:t>Integrity </a:t>
            </a:r>
          </a:p>
          <a:p>
            <a:r>
              <a:rPr lang="en-GB" dirty="0" smtClean="0"/>
              <a:t>Openness</a:t>
            </a:r>
          </a:p>
          <a:p>
            <a:r>
              <a:rPr lang="en-GB" dirty="0" smtClean="0"/>
              <a:t>Transparency </a:t>
            </a:r>
          </a:p>
          <a:p>
            <a:r>
              <a:rPr lang="en-GB" dirty="0" smtClean="0"/>
              <a:t>Accountability</a:t>
            </a:r>
          </a:p>
          <a:p>
            <a:r>
              <a:rPr lang="en-GB" dirty="0" smtClean="0"/>
              <a:t>Objectivity </a:t>
            </a:r>
          </a:p>
          <a:p>
            <a:r>
              <a:rPr lang="en-GB" dirty="0" smtClean="0"/>
              <a:t>Accuracy </a:t>
            </a:r>
          </a:p>
          <a:p>
            <a:r>
              <a:rPr lang="en-GB" dirty="0" smtClean="0"/>
              <a:t>Reliability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spirit of and to letter of law</a:t>
            </a:r>
          </a:p>
          <a:p>
            <a:r>
              <a:rPr lang="en-GB" dirty="0" smtClean="0"/>
              <a:t>In public interest </a:t>
            </a:r>
          </a:p>
          <a:p>
            <a:r>
              <a:rPr lang="en-GB" dirty="0" smtClean="0"/>
              <a:t>High ethical standards</a:t>
            </a:r>
          </a:p>
          <a:p>
            <a:r>
              <a:rPr lang="en-GB" dirty="0" smtClean="0"/>
              <a:t>Achieving value for money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322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 you feel as though public services adhere to these standards?</a:t>
            </a:r>
          </a:p>
          <a:p>
            <a:endParaRPr lang="en-GB" dirty="0"/>
          </a:p>
          <a:p>
            <a:r>
              <a:rPr lang="en-GB" dirty="0" smtClean="0"/>
              <a:t>Do some more than others?</a:t>
            </a:r>
          </a:p>
          <a:p>
            <a:endParaRPr lang="en-GB" dirty="0"/>
          </a:p>
          <a:p>
            <a:r>
              <a:rPr lang="en-GB" dirty="0" smtClean="0"/>
              <a:t>Give examples.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553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Earnings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Taxes</a:t>
            </a:r>
          </a:p>
          <a:p>
            <a:r>
              <a:rPr lang="en-GB" dirty="0" smtClean="0"/>
              <a:t>Debt</a:t>
            </a:r>
          </a:p>
          <a:p>
            <a:r>
              <a:rPr lang="en-GB" dirty="0" smtClean="0"/>
              <a:t>Income </a:t>
            </a:r>
          </a:p>
          <a:p>
            <a:r>
              <a:rPr lang="en-GB" dirty="0" smtClean="0"/>
              <a:t>Fines</a:t>
            </a:r>
          </a:p>
          <a:p>
            <a:r>
              <a:rPr lang="en-GB" dirty="0" smtClean="0"/>
              <a:t>Inflation / deflation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924944"/>
            <a:ext cx="324036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554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Taxes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Revenue to pay for services</a:t>
            </a:r>
          </a:p>
          <a:p>
            <a:r>
              <a:rPr lang="en-GB" dirty="0"/>
              <a:t>P</a:t>
            </a:r>
            <a:r>
              <a:rPr lang="en-GB" dirty="0" smtClean="0"/>
              <a:t>ursue other policies</a:t>
            </a:r>
          </a:p>
          <a:p>
            <a:r>
              <a:rPr lang="en-GB" dirty="0" smtClean="0"/>
              <a:t>Redistribute wealth</a:t>
            </a:r>
          </a:p>
          <a:p>
            <a:r>
              <a:rPr lang="en-GB" dirty="0" smtClean="0"/>
              <a:t>Tax incentives </a:t>
            </a:r>
          </a:p>
          <a:p>
            <a:r>
              <a:rPr lang="en-GB" dirty="0"/>
              <a:t>N</a:t>
            </a:r>
            <a:r>
              <a:rPr lang="en-GB" dirty="0" smtClean="0"/>
              <a:t>ational competitiveness</a:t>
            </a:r>
          </a:p>
          <a:p>
            <a:r>
              <a:rPr lang="en-GB" dirty="0" smtClean="0"/>
              <a:t>Tax breaks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88640"/>
            <a:ext cx="3791312" cy="1859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738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tax incentives and competitiveness help raise the economy more quickly?</a:t>
            </a:r>
          </a:p>
          <a:p>
            <a:endParaRPr lang="en-GB" dirty="0"/>
          </a:p>
          <a:p>
            <a:r>
              <a:rPr lang="en-GB" dirty="0" smtClean="0"/>
              <a:t>Or do they instead widen the gap between rich and poor?</a:t>
            </a:r>
          </a:p>
          <a:p>
            <a:endParaRPr lang="en-GB" dirty="0"/>
          </a:p>
          <a:p>
            <a:r>
              <a:rPr lang="en-GB" dirty="0" smtClean="0"/>
              <a:t>What do you think?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709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Expenditure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Expenditures are usually a means tested process</a:t>
            </a:r>
          </a:p>
          <a:p>
            <a:r>
              <a:rPr lang="en-GB" dirty="0" smtClean="0"/>
              <a:t>Transfer payments are calculated using entitlement decisions</a:t>
            </a:r>
          </a:p>
          <a:p>
            <a:r>
              <a:rPr lang="en-GB" dirty="0" smtClean="0"/>
              <a:t>This links to policy provision</a:t>
            </a:r>
          </a:p>
          <a:p>
            <a:r>
              <a:rPr lang="en-GB" dirty="0" smtClean="0"/>
              <a:t>Level of benefits is set to formula </a:t>
            </a:r>
          </a:p>
          <a:p>
            <a:r>
              <a:rPr lang="en-GB" dirty="0" smtClean="0"/>
              <a:t>Expenditures then premeditated </a:t>
            </a:r>
          </a:p>
          <a:p>
            <a:r>
              <a:rPr lang="en-GB" dirty="0" smtClean="0"/>
              <a:t>Budget set in place determining provision of goods and services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Fiscal Policy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Available amounts influence </a:t>
            </a:r>
          </a:p>
          <a:p>
            <a:r>
              <a:rPr lang="en-GB" dirty="0" smtClean="0"/>
              <a:t>Spending is financed from money raised</a:t>
            </a:r>
          </a:p>
          <a:p>
            <a:r>
              <a:rPr lang="en-GB" dirty="0" smtClean="0"/>
              <a:t>Fiscal Stance varies over an economic cycle</a:t>
            </a:r>
          </a:p>
          <a:p>
            <a:r>
              <a:rPr lang="en-GB" dirty="0" smtClean="0"/>
              <a:t>Recessions = deficits </a:t>
            </a:r>
          </a:p>
          <a:p>
            <a:r>
              <a:rPr lang="en-GB" dirty="0" smtClean="0"/>
              <a:t>Economic boom = surplus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Statistics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Click on the following to read the OECD UK Country Statistics </a:t>
            </a:r>
          </a:p>
          <a:p>
            <a:pPr>
              <a:buNone/>
            </a:pPr>
            <a:r>
              <a:rPr lang="en-GB" dirty="0" smtClean="0"/>
              <a:t>Write a few sentences about your immediate analysis of the figures, as well as the picture they paint of UK life</a:t>
            </a:r>
            <a:endParaRPr lang="en-US" u="sng" dirty="0" smtClean="0">
              <a:hlinkClick r:id="rId2"/>
            </a:endParaRPr>
          </a:p>
          <a:p>
            <a:endParaRPr lang="en-US" dirty="0">
              <a:hlinkClick r:id="rId2"/>
            </a:endParaRPr>
          </a:p>
          <a:p>
            <a:r>
              <a:rPr lang="en-US" dirty="0" smtClean="0">
                <a:hlinkClick r:id="rId2"/>
              </a:rPr>
              <a:t>UK Statistics</a:t>
            </a:r>
            <a:endParaRPr lang="en-US" dirty="0" smtClean="0"/>
          </a:p>
          <a:p>
            <a:endParaRPr lang="en-GB" dirty="0" smtClean="0"/>
          </a:p>
          <a:p>
            <a:endParaRPr lang="en-GB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573016"/>
            <a:ext cx="3848442" cy="2717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78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Earnings to benefits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Average national wage </a:t>
            </a:r>
            <a:r>
              <a:rPr lang="en-GB" dirty="0"/>
              <a:t>u</a:t>
            </a:r>
            <a:r>
              <a:rPr lang="en-GB" dirty="0" smtClean="0"/>
              <a:t>p 1.4% to £26,500 </a:t>
            </a:r>
            <a:r>
              <a:rPr lang="en-US" dirty="0" smtClean="0"/>
              <a:t>(ONS, 2012)</a:t>
            </a:r>
          </a:p>
          <a:p>
            <a:r>
              <a:rPr lang="en-GB" dirty="0" smtClean="0"/>
              <a:t>Approx £20,208 after tax</a:t>
            </a:r>
          </a:p>
          <a:p>
            <a:r>
              <a:rPr lang="en-GB" dirty="0" smtClean="0"/>
              <a:t>Approx £1684 per month or £421.00 per week</a:t>
            </a:r>
          </a:p>
          <a:p>
            <a:endParaRPr lang="en-GB" dirty="0"/>
          </a:p>
          <a:p>
            <a:r>
              <a:rPr lang="en-GB" dirty="0" smtClean="0"/>
              <a:t>How do you think Benefits compare?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Complete the following table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4005064"/>
            <a:ext cx="3024336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Earnings to Benefits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21262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0034"/>
                <a:gridCol w="2720302"/>
                <a:gridCol w="2662064"/>
              </a:tblGrid>
              <a:tr h="495374">
                <a:tc>
                  <a:txBody>
                    <a:bodyPr/>
                    <a:lstStyle/>
                    <a:p>
                      <a:r>
                        <a:rPr lang="en-GB" dirty="0" smtClean="0"/>
                        <a:t>Name of Benefit</a:t>
                      </a:r>
                      <a:endParaRPr lang="en-US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Weekly Allowance</a:t>
                      </a:r>
                      <a:r>
                        <a:rPr lang="en-GB" baseline="0" dirty="0" smtClean="0"/>
                        <a:t> (for single person 16 - 25)</a:t>
                      </a:r>
                      <a:endParaRPr lang="en-US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%</a:t>
                      </a:r>
                      <a:r>
                        <a:rPr lang="en-GB" baseline="0" dirty="0" smtClean="0"/>
                        <a:t> of National Average Wage</a:t>
                      </a:r>
                      <a:endParaRPr lang="en-US" dirty="0" smtClean="0"/>
                    </a:p>
                  </a:txBody>
                  <a:tcPr marL="86360" marR="86360"/>
                </a:tc>
              </a:tr>
              <a:tr h="495374">
                <a:tc>
                  <a:txBody>
                    <a:bodyPr/>
                    <a:lstStyle/>
                    <a:p>
                      <a:r>
                        <a:rPr lang="en-GB" dirty="0" smtClean="0"/>
                        <a:t>Category</a:t>
                      </a:r>
                      <a:r>
                        <a:rPr lang="en-GB" baseline="0" dirty="0" smtClean="0"/>
                        <a:t> A. State Pension</a:t>
                      </a:r>
                      <a:endParaRPr lang="en-US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6360" marR="86360"/>
                </a:tc>
              </a:tr>
              <a:tr h="495374">
                <a:tc>
                  <a:txBody>
                    <a:bodyPr/>
                    <a:lstStyle/>
                    <a:p>
                      <a:r>
                        <a:rPr lang="en-GB" dirty="0" smtClean="0"/>
                        <a:t>Income Support </a:t>
                      </a:r>
                      <a:endParaRPr lang="en-US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86360" marR="86360"/>
                </a:tc>
              </a:tr>
              <a:tr h="495374">
                <a:tc>
                  <a:txBody>
                    <a:bodyPr/>
                    <a:lstStyle/>
                    <a:p>
                      <a:r>
                        <a:rPr lang="en-GB" dirty="0" smtClean="0"/>
                        <a:t>Carers</a:t>
                      </a:r>
                      <a:r>
                        <a:rPr lang="en-GB" baseline="0" dirty="0" smtClean="0"/>
                        <a:t> Allowance</a:t>
                      </a:r>
                      <a:endParaRPr lang="en-US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86360" marR="86360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27584" y="4293096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Use the following to help you source amounts:</a:t>
            </a:r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99592" y="5157192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2"/>
              </a:rPr>
              <a:t>Benefit Rates 2012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Give your opinions on this sum</a:t>
            </a:r>
          </a:p>
          <a:p>
            <a:endParaRPr lang="en-GB" dirty="0"/>
          </a:p>
          <a:p>
            <a:r>
              <a:rPr lang="en-GB" dirty="0" smtClean="0"/>
              <a:t>Do you feel this is a fair allocation of public finance?</a:t>
            </a:r>
          </a:p>
          <a:p>
            <a:endParaRPr lang="en-GB" dirty="0"/>
          </a:p>
          <a:p>
            <a:r>
              <a:rPr lang="en-GB" dirty="0" smtClean="0"/>
              <a:t>Explain your answer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Credit Rating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Britain has been stripped of its AAA status by the credit rating agency Moody's, who said economic growth is likely to remain "sluggish" for years to come. </a:t>
            </a:r>
          </a:p>
          <a:p>
            <a:r>
              <a:rPr lang="en-GB" dirty="0" smtClean="0"/>
              <a:t>Take </a:t>
            </a:r>
            <a:r>
              <a:rPr lang="en-GB" dirty="0" smtClean="0"/>
              <a:t>notes as we watch the </a:t>
            </a:r>
            <a:r>
              <a:rPr lang="en-GB" dirty="0" smtClean="0"/>
              <a:t>following</a:t>
            </a:r>
            <a:endParaRPr lang="en-GB" dirty="0" smtClean="0"/>
          </a:p>
          <a:p>
            <a:r>
              <a:rPr lang="en-US" dirty="0" smtClean="0">
                <a:hlinkClick r:id="rId2"/>
              </a:rPr>
              <a:t>George Osborne Reaction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Ed Balls' Argument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789040"/>
            <a:ext cx="3819525" cy="258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31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the basic response from the Chancellor?</a:t>
            </a:r>
          </a:p>
          <a:p>
            <a:endParaRPr lang="en-GB" dirty="0"/>
          </a:p>
          <a:p>
            <a:r>
              <a:rPr lang="en-GB" dirty="0" smtClean="0"/>
              <a:t>What is the basic argument response from the Shadow Chancellor?</a:t>
            </a:r>
          </a:p>
          <a:p>
            <a:endParaRPr lang="en-GB" dirty="0"/>
          </a:p>
          <a:p>
            <a:r>
              <a:rPr lang="en-GB" dirty="0" smtClean="0"/>
              <a:t>What are your immediate thoughts?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184957"/>
            <a:ext cx="4032448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96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Look at the following bar chart</a:t>
            </a:r>
          </a:p>
          <a:p>
            <a:endParaRPr lang="en-GB" dirty="0" smtClean="0"/>
          </a:p>
          <a:p>
            <a:r>
              <a:rPr lang="en-GB" dirty="0" smtClean="0"/>
              <a:t>What are your comments?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61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k-public-sector-spending-forecas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0"/>
            <a:ext cx="89289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35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would YOU do </a:t>
            </a:r>
            <a:r>
              <a:rPr lang="en-GB" smtClean="0"/>
              <a:t>as chancellor?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060848"/>
            <a:ext cx="5760640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3635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216</TotalTime>
  <Words>530</Words>
  <Application>Microsoft Office PowerPoint</Application>
  <PresentationFormat>On-screen Show (4:3)</PresentationFormat>
  <Paragraphs>133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Equity</vt:lpstr>
      <vt:lpstr>Government and Finance Management </vt:lpstr>
      <vt:lpstr>Role</vt:lpstr>
      <vt:lpstr>Intro </vt:lpstr>
      <vt:lpstr>Government Transparency </vt:lpstr>
      <vt:lpstr>PowerPoint Presentation</vt:lpstr>
      <vt:lpstr>Also </vt:lpstr>
      <vt:lpstr>PowerPoint Presentation</vt:lpstr>
      <vt:lpstr>Standards of Public Service</vt:lpstr>
      <vt:lpstr>Standards of All Public Service</vt:lpstr>
      <vt:lpstr>Question</vt:lpstr>
      <vt:lpstr>Government Earnings</vt:lpstr>
      <vt:lpstr>Taxes </vt:lpstr>
      <vt:lpstr>Question</vt:lpstr>
      <vt:lpstr>Public Expenditure </vt:lpstr>
      <vt:lpstr>Fiscal Policy </vt:lpstr>
      <vt:lpstr>UK Statistics </vt:lpstr>
      <vt:lpstr>Earnings to benefits</vt:lpstr>
      <vt:lpstr>Earnings to Benefits </vt:lpstr>
      <vt:lpstr>Question</vt:lpstr>
      <vt:lpstr>UK Credit Rating</vt:lpstr>
      <vt:lpstr>Activity </vt:lpstr>
      <vt:lpstr>Question</vt:lpstr>
      <vt:lpstr>PowerPoint Presentation</vt:lpstr>
      <vt:lpstr>Question</vt:lpstr>
    </vt:vector>
  </TitlesOfParts>
  <Company>Gower College Swansea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Computer Services</dc:creator>
  <cp:lastModifiedBy>Tanix</cp:lastModifiedBy>
  <cp:revision>23</cp:revision>
  <dcterms:created xsi:type="dcterms:W3CDTF">2013-02-28T16:54:23Z</dcterms:created>
  <dcterms:modified xsi:type="dcterms:W3CDTF">2013-03-05T19:29:02Z</dcterms:modified>
</cp:coreProperties>
</file>