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Lst>
  <p:notesMasterIdLst>
    <p:notesMasterId r:id="rId86"/>
  </p:notesMasterIdLst>
  <p:handoutMasterIdLst>
    <p:handoutMasterId r:id="rId87"/>
  </p:handoutMasterIdLst>
  <p:sldIdLst>
    <p:sldId id="256" r:id="rId2"/>
    <p:sldId id="257" r:id="rId3"/>
    <p:sldId id="258" r:id="rId4"/>
    <p:sldId id="259" r:id="rId5"/>
    <p:sldId id="261" r:id="rId6"/>
    <p:sldId id="293" r:id="rId7"/>
    <p:sldId id="294" r:id="rId8"/>
    <p:sldId id="323" r:id="rId9"/>
    <p:sldId id="324" r:id="rId10"/>
    <p:sldId id="295" r:id="rId11"/>
    <p:sldId id="329" r:id="rId12"/>
    <p:sldId id="330" r:id="rId13"/>
    <p:sldId id="331" r:id="rId14"/>
    <p:sldId id="332" r:id="rId15"/>
    <p:sldId id="334" r:id="rId16"/>
    <p:sldId id="333" r:id="rId17"/>
    <p:sldId id="328" r:id="rId18"/>
    <p:sldId id="296" r:id="rId19"/>
    <p:sldId id="297" r:id="rId20"/>
    <p:sldId id="298" r:id="rId21"/>
    <p:sldId id="299" r:id="rId22"/>
    <p:sldId id="300" r:id="rId23"/>
    <p:sldId id="301" r:id="rId24"/>
    <p:sldId id="302" r:id="rId25"/>
    <p:sldId id="303" r:id="rId26"/>
    <p:sldId id="265" r:id="rId27"/>
    <p:sldId id="308" r:id="rId28"/>
    <p:sldId id="309" r:id="rId29"/>
    <p:sldId id="310" r:id="rId30"/>
    <p:sldId id="311" r:id="rId31"/>
    <p:sldId id="312" r:id="rId32"/>
    <p:sldId id="313" r:id="rId33"/>
    <p:sldId id="314" r:id="rId34"/>
    <p:sldId id="315" r:id="rId35"/>
    <p:sldId id="267" r:id="rId36"/>
    <p:sldId id="279" r:id="rId37"/>
    <p:sldId id="268" r:id="rId38"/>
    <p:sldId id="276" r:id="rId39"/>
    <p:sldId id="277" r:id="rId40"/>
    <p:sldId id="278" r:id="rId41"/>
    <p:sldId id="281" r:id="rId42"/>
    <p:sldId id="280" r:id="rId43"/>
    <p:sldId id="282" r:id="rId44"/>
    <p:sldId id="283" r:id="rId45"/>
    <p:sldId id="284" r:id="rId46"/>
    <p:sldId id="285" r:id="rId47"/>
    <p:sldId id="286" r:id="rId48"/>
    <p:sldId id="287" r:id="rId49"/>
    <p:sldId id="288" r:id="rId50"/>
    <p:sldId id="289" r:id="rId51"/>
    <p:sldId id="290" r:id="rId52"/>
    <p:sldId id="291" r:id="rId53"/>
    <p:sldId id="292" r:id="rId54"/>
    <p:sldId id="325" r:id="rId55"/>
    <p:sldId id="335" r:id="rId56"/>
    <p:sldId id="336" r:id="rId57"/>
    <p:sldId id="337" r:id="rId58"/>
    <p:sldId id="338" r:id="rId59"/>
    <p:sldId id="346" r:id="rId60"/>
    <p:sldId id="347" r:id="rId61"/>
    <p:sldId id="348" r:id="rId62"/>
    <p:sldId id="349" r:id="rId63"/>
    <p:sldId id="350" r:id="rId64"/>
    <p:sldId id="351" r:id="rId65"/>
    <p:sldId id="352" r:id="rId66"/>
    <p:sldId id="353" r:id="rId67"/>
    <p:sldId id="354" r:id="rId68"/>
    <p:sldId id="355" r:id="rId69"/>
    <p:sldId id="356" r:id="rId70"/>
    <p:sldId id="357" r:id="rId71"/>
    <p:sldId id="358" r:id="rId72"/>
    <p:sldId id="359" r:id="rId73"/>
    <p:sldId id="360" r:id="rId74"/>
    <p:sldId id="361" r:id="rId75"/>
    <p:sldId id="362" r:id="rId76"/>
    <p:sldId id="363" r:id="rId77"/>
    <p:sldId id="364" r:id="rId78"/>
    <p:sldId id="365" r:id="rId79"/>
    <p:sldId id="366" r:id="rId80"/>
    <p:sldId id="367" r:id="rId81"/>
    <p:sldId id="368" r:id="rId82"/>
    <p:sldId id="369" r:id="rId83"/>
    <p:sldId id="370" r:id="rId84"/>
    <p:sldId id="371" r:id="rId85"/>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Arial" charset="0"/>
        <a:ea typeface="+mn-ea"/>
        <a:cs typeface="+mn-cs"/>
      </a:defRPr>
    </a:lvl1pPr>
    <a:lvl2pPr marL="457200" algn="l" rtl="0" eaLnBrk="0" fontAlgn="base" hangingPunct="0">
      <a:spcBef>
        <a:spcPct val="0"/>
      </a:spcBef>
      <a:spcAft>
        <a:spcPct val="0"/>
      </a:spcAft>
      <a:defRPr sz="2400" kern="1200">
        <a:solidFill>
          <a:schemeClr val="tx1"/>
        </a:solidFill>
        <a:latin typeface="Arial" charset="0"/>
        <a:ea typeface="+mn-ea"/>
        <a:cs typeface="+mn-cs"/>
      </a:defRPr>
    </a:lvl2pPr>
    <a:lvl3pPr marL="914400" algn="l" rtl="0" eaLnBrk="0" fontAlgn="base" hangingPunct="0">
      <a:spcBef>
        <a:spcPct val="0"/>
      </a:spcBef>
      <a:spcAft>
        <a:spcPct val="0"/>
      </a:spcAft>
      <a:defRPr sz="2400" kern="1200">
        <a:solidFill>
          <a:schemeClr val="tx1"/>
        </a:solidFill>
        <a:latin typeface="Arial" charset="0"/>
        <a:ea typeface="+mn-ea"/>
        <a:cs typeface="+mn-cs"/>
      </a:defRPr>
    </a:lvl3pPr>
    <a:lvl4pPr marL="1371600" algn="l" rtl="0" eaLnBrk="0" fontAlgn="base" hangingPunct="0">
      <a:spcBef>
        <a:spcPct val="0"/>
      </a:spcBef>
      <a:spcAft>
        <a:spcPct val="0"/>
      </a:spcAft>
      <a:defRPr sz="2400" kern="1200">
        <a:solidFill>
          <a:schemeClr val="tx1"/>
        </a:solidFill>
        <a:latin typeface="Arial" charset="0"/>
        <a:ea typeface="+mn-ea"/>
        <a:cs typeface="+mn-cs"/>
      </a:defRPr>
    </a:lvl4pPr>
    <a:lvl5pPr marL="1828800" algn="l" rtl="0" eaLnBrk="0" fontAlgn="base" hangingPunct="0">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vertBarState="maximized">
    <p:restoredLeft sz="32787"/>
    <p:restoredTop sz="90859" autoAdjust="0"/>
  </p:normalViewPr>
  <p:slideViewPr>
    <p:cSldViewPr>
      <p:cViewPr varScale="1">
        <p:scale>
          <a:sx n="63" d="100"/>
          <a:sy n="63" d="100"/>
        </p:scale>
        <p:origin x="-126" y="-1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D6F02167-B91F-4872-A561-68C773D74D4B}" type="datetimeFigureOut">
              <a:rPr lang="en-US" smtClean="0"/>
              <a:t>1/21/2014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112A6659-3671-4CE9-B7B2-CA0CF1A194C7}"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r>
              <a:rPr lang="en-US" smtClean="0"/>
              <a:t>© K.Fedra 2000</a:t>
            </a:r>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18C3E80-625E-4BCD-8992-F401B0FA6C1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r>
              <a:rPr lang="en-US" smtClean="0"/>
              <a:t>© K.Fedra 2000</a:t>
            </a:r>
            <a:endParaRPr lang="en-US"/>
          </a:p>
        </p:txBody>
      </p:sp>
      <p:sp>
        <p:nvSpPr>
          <p:cNvPr id="6" name="Slide Number Placeholder 5"/>
          <p:cNvSpPr>
            <a:spLocks noGrp="1"/>
          </p:cNvSpPr>
          <p:nvPr>
            <p:ph type="sldNum" sz="quarter" idx="12"/>
          </p:nvPr>
        </p:nvSpPr>
        <p:spPr/>
        <p:txBody>
          <a:bodyPr/>
          <a:lstStyle>
            <a:extLst/>
          </a:lstStyle>
          <a:p>
            <a:fld id="{B06085CE-AF8E-41E6-8C80-C4F069224F0B}"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r>
              <a:rPr lang="en-US" smtClean="0"/>
              <a:t>© K.Fedra 2000</a:t>
            </a:r>
            <a:endParaRPr lang="en-US"/>
          </a:p>
        </p:txBody>
      </p:sp>
      <p:sp>
        <p:nvSpPr>
          <p:cNvPr id="6" name="Slide Number Placeholder 5"/>
          <p:cNvSpPr>
            <a:spLocks noGrp="1"/>
          </p:cNvSpPr>
          <p:nvPr>
            <p:ph type="sldNum" sz="quarter" idx="12"/>
          </p:nvPr>
        </p:nvSpPr>
        <p:spPr/>
        <p:txBody>
          <a:bodyPr/>
          <a:lstStyle>
            <a:extLst/>
          </a:lstStyle>
          <a:p>
            <a:fld id="{FF68B7EC-C485-4C52-804D-3A406BFF2A64}"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endParaRPr lang="en-US"/>
          </a:p>
        </p:txBody>
      </p:sp>
      <p:sp>
        <p:nvSpPr>
          <p:cNvPr id="6" name="Footer Placeholder 5"/>
          <p:cNvSpPr>
            <a:spLocks noGrp="1"/>
          </p:cNvSpPr>
          <p:nvPr>
            <p:ph type="ftr" sz="quarter" idx="11"/>
          </p:nvPr>
        </p:nvSpPr>
        <p:spPr/>
        <p:txBody>
          <a:bodyPr/>
          <a:lstStyle>
            <a:extLst/>
          </a:lstStyle>
          <a:p>
            <a:r>
              <a:rPr lang="en-US" smtClean="0"/>
              <a:t>© K.Fedra 2000</a:t>
            </a:r>
            <a:endParaRPr lang="en-US"/>
          </a:p>
        </p:txBody>
      </p:sp>
      <p:sp>
        <p:nvSpPr>
          <p:cNvPr id="7" name="Slide Number Placeholder 6"/>
          <p:cNvSpPr>
            <a:spLocks noGrp="1"/>
          </p:cNvSpPr>
          <p:nvPr>
            <p:ph type="sldNum" sz="quarter" idx="12"/>
          </p:nvPr>
        </p:nvSpPr>
        <p:spPr/>
        <p:txBody>
          <a:bodyPr/>
          <a:lstStyle>
            <a:extLst/>
          </a:lstStyle>
          <a:p>
            <a:fld id="{E6434234-37AE-4212-985C-2E965286342E}"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endParaRPr lang="en-US"/>
          </a:p>
        </p:txBody>
      </p:sp>
      <p:sp>
        <p:nvSpPr>
          <p:cNvPr id="8" name="Footer Placeholder 7"/>
          <p:cNvSpPr>
            <a:spLocks noGrp="1"/>
          </p:cNvSpPr>
          <p:nvPr>
            <p:ph type="ftr" sz="quarter" idx="11"/>
          </p:nvPr>
        </p:nvSpPr>
        <p:spPr/>
        <p:txBody>
          <a:bodyPr/>
          <a:lstStyle>
            <a:extLst/>
          </a:lstStyle>
          <a:p>
            <a:r>
              <a:rPr lang="en-US" smtClean="0"/>
              <a:t>© K.Fedra 2000</a:t>
            </a:r>
            <a:endParaRPr lang="en-US"/>
          </a:p>
        </p:txBody>
      </p:sp>
      <p:sp>
        <p:nvSpPr>
          <p:cNvPr id="9" name="Slide Number Placeholder 8"/>
          <p:cNvSpPr>
            <a:spLocks noGrp="1"/>
          </p:cNvSpPr>
          <p:nvPr>
            <p:ph type="sldNum" sz="quarter" idx="12"/>
          </p:nvPr>
        </p:nvSpPr>
        <p:spPr/>
        <p:txBody>
          <a:bodyPr/>
          <a:lstStyle>
            <a:extLst/>
          </a:lstStyle>
          <a:p>
            <a:fld id="{098F315A-3FFE-4E86-B508-FF6AF3BC9B2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endParaRPr lang="en-US"/>
          </a:p>
        </p:txBody>
      </p:sp>
      <p:sp>
        <p:nvSpPr>
          <p:cNvPr id="4" name="Footer Placeholder 3"/>
          <p:cNvSpPr>
            <a:spLocks noGrp="1"/>
          </p:cNvSpPr>
          <p:nvPr>
            <p:ph type="ftr" sz="quarter" idx="11"/>
          </p:nvPr>
        </p:nvSpPr>
        <p:spPr/>
        <p:txBody>
          <a:bodyPr/>
          <a:lstStyle>
            <a:extLst/>
          </a:lstStyle>
          <a:p>
            <a:r>
              <a:rPr lang="en-US" smtClean="0"/>
              <a:t>© K.Fedra 2000</a:t>
            </a:r>
            <a:endParaRPr lang="en-US"/>
          </a:p>
        </p:txBody>
      </p:sp>
      <p:sp>
        <p:nvSpPr>
          <p:cNvPr id="5" name="Slide Number Placeholder 4"/>
          <p:cNvSpPr>
            <a:spLocks noGrp="1"/>
          </p:cNvSpPr>
          <p:nvPr>
            <p:ph type="sldNum" sz="quarter" idx="12"/>
          </p:nvPr>
        </p:nvSpPr>
        <p:spPr/>
        <p:txBody>
          <a:bodyPr/>
          <a:lstStyle>
            <a:extLst/>
          </a:lstStyle>
          <a:p>
            <a:fld id="{2E2CD516-3CAC-4CCA-806F-09BFC864D5C4}"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endParaRPr lang="en-US"/>
          </a:p>
        </p:txBody>
      </p:sp>
      <p:sp>
        <p:nvSpPr>
          <p:cNvPr id="3" name="Footer Placeholder 2"/>
          <p:cNvSpPr>
            <a:spLocks noGrp="1"/>
          </p:cNvSpPr>
          <p:nvPr>
            <p:ph type="ftr" sz="quarter" idx="11"/>
          </p:nvPr>
        </p:nvSpPr>
        <p:spPr/>
        <p:txBody>
          <a:bodyPr/>
          <a:lstStyle>
            <a:extLst/>
          </a:lstStyle>
          <a:p>
            <a:r>
              <a:rPr lang="en-US" smtClean="0"/>
              <a:t>© K.Fedra 2000</a:t>
            </a:r>
            <a:endParaRPr lang="en-US"/>
          </a:p>
        </p:txBody>
      </p:sp>
      <p:sp>
        <p:nvSpPr>
          <p:cNvPr id="4" name="Slide Number Placeholder 3"/>
          <p:cNvSpPr>
            <a:spLocks noGrp="1"/>
          </p:cNvSpPr>
          <p:nvPr>
            <p:ph type="sldNum" sz="quarter" idx="12"/>
          </p:nvPr>
        </p:nvSpPr>
        <p:spPr/>
        <p:txBody>
          <a:bodyPr/>
          <a:lstStyle>
            <a:extLst/>
          </a:lstStyle>
          <a:p>
            <a:fld id="{8DFC6196-A8A1-4BAA-901C-2C05162FA3C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endParaRPr lang="en-US"/>
          </a:p>
        </p:txBody>
      </p:sp>
      <p:sp>
        <p:nvSpPr>
          <p:cNvPr id="6" name="Footer Placeholder 5"/>
          <p:cNvSpPr>
            <a:spLocks noGrp="1"/>
          </p:cNvSpPr>
          <p:nvPr>
            <p:ph type="ftr" sz="quarter" idx="11"/>
          </p:nvPr>
        </p:nvSpPr>
        <p:spPr/>
        <p:txBody>
          <a:bodyPr/>
          <a:lstStyle>
            <a:extLst/>
          </a:lstStyle>
          <a:p>
            <a:r>
              <a:rPr lang="en-US" smtClean="0"/>
              <a:t>© K.Fedra 2000</a:t>
            </a:r>
            <a:endParaRPr lang="en-US"/>
          </a:p>
        </p:txBody>
      </p:sp>
      <p:sp>
        <p:nvSpPr>
          <p:cNvPr id="7" name="Slide Number Placeholder 6"/>
          <p:cNvSpPr>
            <a:spLocks noGrp="1"/>
          </p:cNvSpPr>
          <p:nvPr>
            <p:ph type="sldNum" sz="quarter" idx="12"/>
          </p:nvPr>
        </p:nvSpPr>
        <p:spPr/>
        <p:txBody>
          <a:bodyPr/>
          <a:lstStyle>
            <a:extLst/>
          </a:lstStyle>
          <a:p>
            <a:fld id="{FD8DD8C9-F369-482F-AE94-9DFED1CED2C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r>
              <a:rPr lang="en-US" smtClean="0"/>
              <a:t>© K.Fedra 2000</a:t>
            </a:r>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79322CA6-E266-4162-A32D-516DB6E811D2}"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r>
              <a:rPr lang="en-US" smtClean="0"/>
              <a:t>© K.Fedra 2000</a:t>
            </a:r>
            <a:endParaRPr lang="en-US"/>
          </a:p>
        </p:txBody>
      </p:sp>
      <p:sp>
        <p:nvSpPr>
          <p:cNvPr id="6" name="Slide Number Placeholder 5"/>
          <p:cNvSpPr>
            <a:spLocks noGrp="1"/>
          </p:cNvSpPr>
          <p:nvPr>
            <p:ph type="sldNum" sz="quarter" idx="12"/>
          </p:nvPr>
        </p:nvSpPr>
        <p:spPr/>
        <p:txBody>
          <a:bodyPr/>
          <a:lstStyle>
            <a:extLst/>
          </a:lstStyle>
          <a:p>
            <a:fld id="{390061B2-5B9A-4A37-8217-18CFECB1A595}"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r>
              <a:rPr lang="en-US" smtClean="0"/>
              <a:t>© K.Fedra 2000</a:t>
            </a:r>
            <a:endParaRPr lang="en-US"/>
          </a:p>
        </p:txBody>
      </p:sp>
      <p:sp>
        <p:nvSpPr>
          <p:cNvPr id="6" name="Slide Number Placeholder 5"/>
          <p:cNvSpPr>
            <a:spLocks noGrp="1"/>
          </p:cNvSpPr>
          <p:nvPr>
            <p:ph type="sldNum" sz="quarter" idx="12"/>
          </p:nvPr>
        </p:nvSpPr>
        <p:spPr/>
        <p:txBody>
          <a:bodyPr/>
          <a:lstStyle>
            <a:extLst/>
          </a:lstStyle>
          <a:p>
            <a:fld id="{C4D38A18-1442-48B5-B631-E8B7BC7B0BB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r>
              <a:rPr lang="en-US" smtClean="0"/>
              <a:t>© K.Fedra 2000</a:t>
            </a:r>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015CB7E8-E568-47AB-9DD4-76893D19BD43}"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1524000"/>
            <a:ext cx="8382000" cy="1143000"/>
          </a:xfrm>
          <a:noFill/>
          <a:ln/>
        </p:spPr>
        <p:txBody>
          <a:bodyPr>
            <a:normAutofit fontScale="90000"/>
          </a:bodyPr>
          <a:lstStyle/>
          <a:p>
            <a:pPr algn="ctr"/>
            <a:r>
              <a:rPr lang="en-US" sz="6600"/>
              <a:t>Environmental Impact Assessment</a:t>
            </a:r>
          </a:p>
        </p:txBody>
      </p:sp>
      <p:sp>
        <p:nvSpPr>
          <p:cNvPr id="3075" name="Rectangle 3"/>
          <p:cNvSpPr>
            <a:spLocks noGrp="1" noChangeArrowheads="1"/>
          </p:cNvSpPr>
          <p:nvPr>
            <p:ph type="subTitle" idx="1"/>
          </p:nvPr>
        </p:nvSpPr>
        <p:spPr>
          <a:xfrm>
            <a:off x="1371600" y="3200400"/>
            <a:ext cx="6400800" cy="2438400"/>
          </a:xfrm>
          <a:noFill/>
          <a:ln/>
          <a:effectLst>
            <a:outerShdw dist="107763" dir="2700000" algn="ctr" rotWithShape="0">
              <a:schemeClr val="bg2"/>
            </a:outerShdw>
          </a:effectLst>
        </p:spPr>
        <p:txBody>
          <a:bodyPr/>
          <a:lstStyle/>
          <a:p>
            <a:pPr marL="342900" indent="-342900"/>
            <a:endParaRPr lang="en-US" dirty="0"/>
          </a:p>
          <a:p>
            <a:pPr marL="342900" indent="-342900"/>
            <a:r>
              <a:rPr lang="en-US" dirty="0" smtClean="0">
                <a:effectLst>
                  <a:outerShdw blurRad="38100" dist="38100" dir="2700000" algn="tl">
                    <a:srgbClr val="000000"/>
                  </a:outerShdw>
                </a:effectLst>
              </a:rPr>
              <a:t>Module Environmental Assessment</a:t>
            </a:r>
          </a:p>
          <a:p>
            <a:pPr marL="342900" indent="-342900"/>
            <a:r>
              <a:rPr lang="en-US" dirty="0" smtClean="0">
                <a:effectLst>
                  <a:outerShdw blurRad="38100" dist="38100" dir="2700000" algn="tl">
                    <a:srgbClr val="000000"/>
                  </a:outerShdw>
                </a:effectLst>
              </a:rPr>
              <a:t>Linda Rudd Lecture 1</a:t>
            </a:r>
            <a:endParaRPr lang="en-US" dirty="0">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3C52D5C4-C833-47C2-A85A-173D1B451856}" type="slidenum">
              <a:rPr lang="en-US"/>
              <a:pPr/>
              <a:t>1</a:t>
            </a:fld>
            <a:endParaRPr lang="en-US"/>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
          <p:cNvSpPr>
            <a:spLocks noGrp="1" noChangeArrowheads="1"/>
          </p:cNvSpPr>
          <p:nvPr>
            <p:ph idx="1"/>
          </p:nvPr>
        </p:nvSpPr>
        <p:spPr>
          <a:xfrm>
            <a:off x="685800" y="1600200"/>
            <a:ext cx="7772400" cy="4495800"/>
          </a:xfrm>
          <a:noFill/>
          <a:ln/>
          <a:effectLst>
            <a:outerShdw dist="35921" dir="2700000" algn="ctr" rotWithShape="0">
              <a:schemeClr val="bg2"/>
            </a:outerShdw>
          </a:effectLst>
        </p:spPr>
        <p:txBody>
          <a:bodyPr/>
          <a:lstStyle/>
          <a:p>
            <a:r>
              <a:rPr lang="en-US" sz="4800">
                <a:effectLst>
                  <a:outerShdw blurRad="38100" dist="38100" dir="2700000" algn="tl">
                    <a:srgbClr val="000000"/>
                  </a:outerShdw>
                </a:effectLst>
              </a:rPr>
              <a:t>the history</a:t>
            </a:r>
          </a:p>
          <a:p>
            <a:r>
              <a:rPr lang="en-US" sz="4800">
                <a:effectLst>
                  <a:outerShdw blurRad="38100" dist="38100" dir="2700000" algn="tl">
                    <a:srgbClr val="000000"/>
                  </a:outerShdw>
                </a:effectLst>
              </a:rPr>
              <a:t>its philosophy</a:t>
            </a:r>
          </a:p>
          <a:p>
            <a:r>
              <a:rPr lang="en-US" sz="4800">
                <a:effectLst>
                  <a:outerShdw blurRad="38100" dist="38100" dir="2700000" algn="tl">
                    <a:srgbClr val="000000"/>
                  </a:outerShdw>
                </a:effectLst>
              </a:rPr>
              <a:t>the legislation</a:t>
            </a:r>
          </a:p>
          <a:p>
            <a:r>
              <a:rPr lang="en-US" sz="4800">
                <a:effectLst>
                  <a:outerShdw blurRad="38100" dist="38100" dir="2700000" algn="tl">
                    <a:srgbClr val="000000"/>
                  </a:outerShdw>
                </a:effectLst>
              </a:rPr>
              <a:t>the procedure</a:t>
            </a:r>
          </a:p>
          <a:p>
            <a:r>
              <a:rPr lang="en-US" sz="4800">
                <a:effectLst>
                  <a:outerShdw blurRad="38100" dist="38100" dir="2700000" algn="tl">
                    <a:srgbClr val="000000"/>
                  </a:outerShdw>
                </a:effectLst>
              </a:rPr>
              <a:t>case examples</a:t>
            </a:r>
          </a:p>
        </p:txBody>
      </p:sp>
      <p:sp>
        <p:nvSpPr>
          <p:cNvPr id="6" name="Slide Number Placeholder 5"/>
          <p:cNvSpPr>
            <a:spLocks noGrp="1"/>
          </p:cNvSpPr>
          <p:nvPr>
            <p:ph type="sldNum" sz="quarter" idx="12"/>
          </p:nvPr>
        </p:nvSpPr>
        <p:spPr/>
        <p:txBody>
          <a:bodyPr/>
          <a:lstStyle/>
          <a:p>
            <a:fld id="{B4D5E9FD-8481-4E98-A303-CC4003664AED}" type="slidenum">
              <a:rPr lang="en-US"/>
              <a:pPr/>
              <a:t>2</a:t>
            </a:fld>
            <a:endParaRPr lang="en-US"/>
          </a:p>
        </p:txBody>
      </p:sp>
      <p:sp>
        <p:nvSpPr>
          <p:cNvPr id="409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a:xfrm>
            <a:off x="685800" y="1600200"/>
            <a:ext cx="8305800" cy="4495800"/>
          </a:xfrm>
          <a:noFill/>
          <a:ln/>
          <a:effectLst>
            <a:outerShdw dist="35921" dir="2700000" algn="ctr" rotWithShape="0">
              <a:schemeClr val="bg2"/>
            </a:outerShdw>
          </a:effectLst>
        </p:spPr>
        <p:txBody>
          <a:bodyPr>
            <a:normAutofit fontScale="92500"/>
          </a:bodyPr>
          <a:lstStyle/>
          <a:p>
            <a:pPr>
              <a:lnSpc>
                <a:spcPct val="90000"/>
              </a:lnSpc>
              <a:buFontTx/>
              <a:buNone/>
            </a:pPr>
            <a:r>
              <a:rPr lang="en-US" sz="4400" dirty="0" smtClean="0">
                <a:effectLst>
                  <a:outerShdw blurRad="38100" dist="38100" dir="2700000" algn="tl">
                    <a:srgbClr val="000000"/>
                  </a:outerShdw>
                </a:effectLst>
              </a:rPr>
              <a:t>An EIA is intended </a:t>
            </a:r>
            <a:r>
              <a:rPr lang="en-US" sz="4400" dirty="0">
                <a:effectLst>
                  <a:outerShdw blurRad="38100" dist="38100" dir="2700000" algn="tl">
                    <a:srgbClr val="000000"/>
                  </a:outerShdw>
                </a:effectLst>
              </a:rPr>
              <a:t>as an instrument of </a:t>
            </a:r>
            <a:r>
              <a:rPr lang="en-US" sz="4400" dirty="0">
                <a:solidFill>
                  <a:schemeClr val="accent1"/>
                </a:solidFill>
                <a:effectLst>
                  <a:outerShdw blurRad="38100" dist="38100" dir="2700000" algn="tl">
                    <a:srgbClr val="000000"/>
                  </a:outerShdw>
                </a:effectLst>
              </a:rPr>
              <a:t>preventive</a:t>
            </a:r>
            <a:r>
              <a:rPr lang="en-US" sz="4400" dirty="0">
                <a:effectLst>
                  <a:outerShdw blurRad="38100" dist="38100" dir="2700000" algn="tl">
                    <a:srgbClr val="000000"/>
                  </a:outerShdw>
                </a:effectLst>
              </a:rPr>
              <a:t> environmental management</a:t>
            </a:r>
            <a:r>
              <a:rPr lang="en-US" sz="4400" dirty="0" smtClean="0">
                <a:effectLst>
                  <a:outerShdw blurRad="38100" dist="38100" dir="2700000" algn="tl">
                    <a:srgbClr val="000000"/>
                  </a:outerShdw>
                </a:effectLst>
              </a:rPr>
              <a:t>.</a:t>
            </a:r>
          </a:p>
          <a:p>
            <a:pPr>
              <a:lnSpc>
                <a:spcPct val="90000"/>
              </a:lnSpc>
              <a:buFontTx/>
              <a:buNone/>
            </a:pPr>
            <a:r>
              <a:rPr lang="en-US" sz="4400" dirty="0" smtClean="0">
                <a:effectLst>
                  <a:outerShdw blurRad="38100" dist="38100" dir="2700000" algn="tl">
                    <a:srgbClr val="000000"/>
                  </a:outerShdw>
                </a:effectLst>
              </a:rPr>
              <a:t> </a:t>
            </a:r>
            <a:r>
              <a:rPr lang="en-US" sz="4400" dirty="0">
                <a:effectLst>
                  <a:outerShdw blurRad="38100" dist="38100" dir="2700000" algn="tl">
                    <a:srgbClr val="000000"/>
                  </a:outerShdw>
                </a:effectLst>
              </a:rPr>
              <a:t>It provides a framework and an information basis for </a:t>
            </a:r>
            <a:r>
              <a:rPr lang="en-US" sz="4400" dirty="0">
                <a:solidFill>
                  <a:schemeClr val="accent1"/>
                </a:solidFill>
                <a:effectLst>
                  <a:outerShdw blurRad="38100" dist="38100" dir="2700000" algn="tl">
                    <a:srgbClr val="000000"/>
                  </a:outerShdw>
                </a:effectLst>
              </a:rPr>
              <a:t>decision making</a:t>
            </a:r>
            <a:r>
              <a:rPr lang="en-US" sz="4400" dirty="0">
                <a:effectLst>
                  <a:outerShdw blurRad="38100" dist="38100" dir="2700000" algn="tl">
                    <a:srgbClr val="000000"/>
                  </a:outerShdw>
                </a:effectLst>
              </a:rPr>
              <a:t> on activities affecting the environment.</a:t>
            </a:r>
          </a:p>
        </p:txBody>
      </p:sp>
      <p:sp>
        <p:nvSpPr>
          <p:cNvPr id="6" name="Slide Number Placeholder 5"/>
          <p:cNvSpPr>
            <a:spLocks noGrp="1"/>
          </p:cNvSpPr>
          <p:nvPr>
            <p:ph type="sldNum" sz="quarter" idx="12"/>
          </p:nvPr>
        </p:nvSpPr>
        <p:spPr/>
        <p:txBody>
          <a:bodyPr/>
          <a:lstStyle/>
          <a:p>
            <a:fld id="{01B2F890-1670-4959-9F71-A9B5388E52B3}" type="slidenum">
              <a:rPr lang="en-US"/>
              <a:pPr/>
              <a:t>3</a:t>
            </a:fld>
            <a:endParaRPr lang="en-US"/>
          </a:p>
        </p:txBody>
      </p:sp>
      <p:sp>
        <p:nvSpPr>
          <p:cNvPr id="512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a:xfrm>
            <a:off x="685800" y="1600200"/>
            <a:ext cx="7772400" cy="4495800"/>
          </a:xfrm>
          <a:noFill/>
          <a:ln/>
          <a:effectLst>
            <a:outerShdw dist="35921" dir="2700000" algn="ctr" rotWithShape="0">
              <a:schemeClr val="bg2"/>
            </a:outerShdw>
          </a:effectLst>
        </p:spPr>
        <p:txBody>
          <a:bodyPr/>
          <a:lstStyle/>
          <a:p>
            <a:pPr>
              <a:buFontTx/>
              <a:buNone/>
            </a:pPr>
            <a:r>
              <a:rPr lang="en-US" sz="4400" dirty="0" smtClean="0">
                <a:effectLst>
                  <a:outerShdw blurRad="38100" dist="38100" dir="2700000" algn="tl">
                    <a:srgbClr val="000000"/>
                  </a:outerShdw>
                </a:effectLst>
              </a:rPr>
              <a:t>As </a:t>
            </a:r>
            <a:r>
              <a:rPr lang="en-US" sz="4400" dirty="0">
                <a:effectLst>
                  <a:outerShdw blurRad="38100" dist="38100" dir="2700000" algn="tl">
                    <a:srgbClr val="000000"/>
                  </a:outerShdw>
                </a:effectLst>
              </a:rPr>
              <a:t>a procedure, it provides </a:t>
            </a:r>
            <a:r>
              <a:rPr lang="en-US" sz="4400" dirty="0" smtClean="0">
                <a:effectLst>
                  <a:outerShdw blurRad="38100" dist="38100" dir="2700000" algn="tl">
                    <a:srgbClr val="000000"/>
                  </a:outerShdw>
                </a:effectLst>
              </a:rPr>
              <a:t>am </a:t>
            </a:r>
            <a:r>
              <a:rPr lang="en-US" sz="4400" dirty="0">
                <a:effectLst>
                  <a:outerShdw blurRad="38100" dist="38100" dir="2700000" algn="tl">
                    <a:srgbClr val="000000"/>
                  </a:outerShdw>
                </a:effectLst>
              </a:rPr>
              <a:t>example of a practical application of </a:t>
            </a:r>
            <a:r>
              <a:rPr lang="en-US" sz="4400" dirty="0" smtClean="0">
                <a:effectLst>
                  <a:outerShdw blurRad="38100" dist="38100" dir="2700000" algn="tl">
                    <a:srgbClr val="000000"/>
                  </a:outerShdw>
                </a:effectLst>
              </a:rPr>
              <a:t>environmental assessment </a:t>
            </a:r>
            <a:r>
              <a:rPr lang="en-US" sz="4400" dirty="0">
                <a:effectLst>
                  <a:outerShdw blurRad="38100" dist="38100" dir="2700000" algn="tl">
                    <a:srgbClr val="000000"/>
                  </a:outerShdw>
                </a:effectLst>
              </a:rPr>
              <a:t>in a well defined regulatory framework.</a:t>
            </a:r>
          </a:p>
        </p:txBody>
      </p:sp>
      <p:sp>
        <p:nvSpPr>
          <p:cNvPr id="6" name="Slide Number Placeholder 5"/>
          <p:cNvSpPr>
            <a:spLocks noGrp="1"/>
          </p:cNvSpPr>
          <p:nvPr>
            <p:ph type="sldNum" sz="quarter" idx="12"/>
          </p:nvPr>
        </p:nvSpPr>
        <p:spPr/>
        <p:txBody>
          <a:bodyPr/>
          <a:lstStyle/>
          <a:p>
            <a:fld id="{77640989-924D-4B61-85D2-92EEC4A5D746}" type="slidenum">
              <a:rPr lang="en-US"/>
              <a:pPr/>
              <a:t>4</a:t>
            </a:fld>
            <a:endParaRPr lang="en-US"/>
          </a:p>
        </p:txBody>
      </p:sp>
      <p:sp>
        <p:nvSpPr>
          <p:cNvPr id="614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685800" y="1600200"/>
            <a:ext cx="7772400" cy="4495800"/>
          </a:xfrm>
          <a:noFill/>
          <a:ln/>
          <a:effectLst>
            <a:outerShdw dist="35921" dir="2700000" algn="ctr" rotWithShape="0">
              <a:schemeClr val="bg2"/>
            </a:outerShdw>
          </a:effectLst>
        </p:spPr>
        <p:txBody>
          <a:bodyPr>
            <a:normAutofit lnSpcReduction="10000"/>
          </a:bodyPr>
          <a:lstStyle/>
          <a:p>
            <a:pPr>
              <a:buFontTx/>
              <a:buNone/>
            </a:pPr>
            <a:r>
              <a:rPr lang="en-US" sz="4400" dirty="0" smtClean="0">
                <a:effectLst>
                  <a:outerShdw blurRad="38100" dist="38100" dir="2700000" algn="tl">
                    <a:srgbClr val="000000"/>
                  </a:outerShdw>
                </a:effectLst>
              </a:rPr>
              <a:t>First </a:t>
            </a:r>
            <a:r>
              <a:rPr lang="en-US" sz="4400" dirty="0">
                <a:effectLst>
                  <a:outerShdw blurRad="38100" dist="38100" dir="2700000" algn="tl">
                    <a:srgbClr val="000000"/>
                  </a:outerShdw>
                </a:effectLst>
              </a:rPr>
              <a:t>introduced in the USA within the framework of the National Environmental Policy Act (NEPA) in 1969, which became law on January 1, 1971.</a:t>
            </a:r>
          </a:p>
          <a:p>
            <a:pPr>
              <a:buFontTx/>
              <a:buNone/>
            </a:pPr>
            <a:endParaRPr lang="en-US" sz="4400" dirty="0">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12967C97-4DEA-4564-93D2-FC8F6A5220CD}" type="slidenum">
              <a:rPr lang="en-US"/>
              <a:pPr/>
              <a:t>5</a:t>
            </a:fld>
            <a:endParaRPr lang="en-US"/>
          </a:p>
        </p:txBody>
      </p:sp>
      <p:sp>
        <p:nvSpPr>
          <p:cNvPr id="819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sz="half" idx="1"/>
          </p:nvPr>
        </p:nvSpPr>
        <p:spPr>
          <a:xfrm>
            <a:off x="609600" y="2286000"/>
            <a:ext cx="3810000" cy="4114800"/>
          </a:xfrm>
          <a:noFill/>
          <a:ln/>
          <a:effectLst>
            <a:outerShdw dist="35921" dir="2700000" algn="ctr" rotWithShape="0">
              <a:schemeClr val="bg2"/>
            </a:outerShdw>
          </a:effectLst>
        </p:spPr>
        <p:txBody>
          <a:bodyPr>
            <a:normAutofit fontScale="92500"/>
          </a:bodyPr>
          <a:lstStyle/>
          <a:p>
            <a:pPr>
              <a:buFontTx/>
              <a:buNone/>
            </a:pPr>
            <a:r>
              <a:rPr lang="en-US" sz="3600">
                <a:effectLst>
                  <a:outerShdw blurRad="38100" dist="38100" dir="2700000" algn="tl">
                    <a:srgbClr val="000000"/>
                  </a:outerShdw>
                </a:effectLst>
              </a:rPr>
              <a:t>Belgium    1985</a:t>
            </a:r>
          </a:p>
          <a:p>
            <a:pPr>
              <a:buFontTx/>
              <a:buNone/>
            </a:pPr>
            <a:r>
              <a:rPr lang="en-US" sz="3600">
                <a:effectLst>
                  <a:outerShdw blurRad="38100" dist="38100" dir="2700000" algn="tl">
                    <a:srgbClr val="000000"/>
                  </a:outerShdw>
                </a:effectLst>
              </a:rPr>
              <a:t>Denmark   1989</a:t>
            </a:r>
          </a:p>
          <a:p>
            <a:pPr>
              <a:buFontTx/>
              <a:buNone/>
            </a:pPr>
            <a:r>
              <a:rPr lang="en-US" sz="3600">
                <a:effectLst>
                  <a:outerShdw blurRad="38100" dist="38100" dir="2700000" algn="tl">
                    <a:srgbClr val="000000"/>
                  </a:outerShdw>
                </a:effectLst>
              </a:rPr>
              <a:t>Germany   1990</a:t>
            </a:r>
          </a:p>
          <a:p>
            <a:pPr>
              <a:buFontTx/>
              <a:buNone/>
            </a:pPr>
            <a:r>
              <a:rPr lang="en-US" sz="3600">
                <a:effectLst>
                  <a:outerShdw blurRad="38100" dist="38100" dir="2700000" algn="tl">
                    <a:srgbClr val="000000"/>
                  </a:outerShdw>
                </a:effectLst>
              </a:rPr>
              <a:t>France       1976</a:t>
            </a:r>
          </a:p>
          <a:p>
            <a:pPr>
              <a:buFontTx/>
              <a:buNone/>
            </a:pPr>
            <a:r>
              <a:rPr lang="en-US" sz="3600">
                <a:effectLst>
                  <a:outerShdw blurRad="38100" dist="38100" dir="2700000" algn="tl">
                    <a:srgbClr val="000000"/>
                  </a:outerShdw>
                </a:effectLst>
              </a:rPr>
              <a:t>Greece      1990</a:t>
            </a:r>
          </a:p>
          <a:p>
            <a:pPr>
              <a:buFontTx/>
              <a:buNone/>
            </a:pPr>
            <a:r>
              <a:rPr lang="en-US" sz="3600">
                <a:effectLst>
                  <a:outerShdw blurRad="38100" dist="38100" dir="2700000" algn="tl">
                    <a:srgbClr val="000000"/>
                  </a:outerShdw>
                </a:effectLst>
              </a:rPr>
              <a:t>Ireland       1990</a:t>
            </a:r>
          </a:p>
        </p:txBody>
      </p:sp>
      <p:sp>
        <p:nvSpPr>
          <p:cNvPr id="9220" name="Rectangle 4"/>
          <p:cNvSpPr>
            <a:spLocks noGrp="1" noChangeArrowheads="1"/>
          </p:cNvSpPr>
          <p:nvPr>
            <p:ph sz="half" idx="2"/>
          </p:nvPr>
        </p:nvSpPr>
        <p:spPr>
          <a:xfrm>
            <a:off x="4648200" y="2286000"/>
            <a:ext cx="4343400" cy="4114800"/>
          </a:xfrm>
          <a:noFill/>
          <a:ln/>
          <a:effectLst>
            <a:outerShdw dist="35921" dir="2700000" algn="ctr" rotWithShape="0">
              <a:schemeClr val="bg2"/>
            </a:outerShdw>
          </a:effectLst>
        </p:spPr>
        <p:txBody>
          <a:bodyPr>
            <a:normAutofit fontScale="92500"/>
          </a:bodyPr>
          <a:lstStyle/>
          <a:p>
            <a:pPr>
              <a:buFontTx/>
              <a:buNone/>
            </a:pPr>
            <a:r>
              <a:rPr lang="en-US" sz="3600">
                <a:effectLst>
                  <a:outerShdw blurRad="38100" dist="38100" dir="2700000" algn="tl">
                    <a:srgbClr val="000000"/>
                  </a:outerShdw>
                </a:effectLst>
              </a:rPr>
              <a:t>Italy               1988</a:t>
            </a:r>
          </a:p>
          <a:p>
            <a:pPr>
              <a:buFontTx/>
              <a:buNone/>
            </a:pPr>
            <a:r>
              <a:rPr lang="en-US" sz="3600">
                <a:effectLst>
                  <a:outerShdw blurRad="38100" dist="38100" dir="2700000" algn="tl">
                    <a:srgbClr val="000000"/>
                  </a:outerShdw>
                </a:effectLst>
              </a:rPr>
              <a:t>Luxemb.  		--</a:t>
            </a:r>
          </a:p>
          <a:p>
            <a:pPr>
              <a:buFontTx/>
              <a:buNone/>
            </a:pPr>
            <a:r>
              <a:rPr lang="en-US" sz="3600">
                <a:effectLst>
                  <a:outerShdw blurRad="38100" dist="38100" dir="2700000" algn="tl">
                    <a:srgbClr val="000000"/>
                  </a:outerShdw>
                </a:effectLst>
              </a:rPr>
              <a:t>Netherlands  1986</a:t>
            </a:r>
          </a:p>
          <a:p>
            <a:pPr>
              <a:buFontTx/>
              <a:buNone/>
            </a:pPr>
            <a:r>
              <a:rPr lang="en-US" sz="3600">
                <a:effectLst>
                  <a:outerShdw blurRad="38100" dist="38100" dir="2700000" algn="tl">
                    <a:srgbClr val="000000"/>
                  </a:outerShdw>
                </a:effectLst>
              </a:rPr>
              <a:t>Portugal        1990</a:t>
            </a:r>
          </a:p>
          <a:p>
            <a:pPr>
              <a:buFontTx/>
              <a:buNone/>
            </a:pPr>
            <a:r>
              <a:rPr lang="en-US" sz="3600">
                <a:effectLst>
                  <a:outerShdw blurRad="38100" dist="38100" dir="2700000" algn="tl">
                    <a:srgbClr val="000000"/>
                  </a:outerShdw>
                </a:effectLst>
              </a:rPr>
              <a:t>Spain            1986</a:t>
            </a:r>
          </a:p>
          <a:p>
            <a:pPr>
              <a:buFontTx/>
              <a:buNone/>
            </a:pPr>
            <a:r>
              <a:rPr lang="en-US" sz="3600">
                <a:effectLst>
                  <a:outerShdw blurRad="38100" dist="38100" dir="2700000" algn="tl">
                    <a:srgbClr val="000000"/>
                  </a:outerShdw>
                </a:effectLst>
              </a:rPr>
              <a:t>UK                 1990</a:t>
            </a:r>
          </a:p>
        </p:txBody>
      </p:sp>
      <p:sp>
        <p:nvSpPr>
          <p:cNvPr id="8" name="Slide Number Placeholder 6"/>
          <p:cNvSpPr>
            <a:spLocks noGrp="1"/>
          </p:cNvSpPr>
          <p:nvPr>
            <p:ph type="sldNum" sz="quarter" idx="12"/>
          </p:nvPr>
        </p:nvSpPr>
        <p:spPr/>
        <p:txBody>
          <a:bodyPr/>
          <a:lstStyle/>
          <a:p>
            <a:fld id="{86FD01B3-EFA1-4A9E-9541-11A232B2D50F}" type="slidenum">
              <a:rPr lang="en-US"/>
              <a:pPr/>
              <a:t>6</a:t>
            </a:fld>
            <a:endParaRPr lang="en-US"/>
          </a:p>
        </p:txBody>
      </p:sp>
      <p:sp>
        <p:nvSpPr>
          <p:cNvPr id="9218" name="Rectangle 2"/>
          <p:cNvSpPr>
            <a:spLocks noGrp="1" noChangeArrowheads="1"/>
          </p:cNvSpPr>
          <p:nvPr>
            <p:ph type="title"/>
          </p:nvPr>
        </p:nvSpPr>
        <p:spPr>
          <a:xfrm>
            <a:off x="381000" y="533400"/>
            <a:ext cx="8153400" cy="1143000"/>
          </a:xfrm>
          <a:noFill/>
          <a:ln/>
        </p:spPr>
        <p:txBody>
          <a:bodyPr/>
          <a:lstStyle/>
          <a:p>
            <a:r>
              <a:rPr lang="en-US" sz="3600"/>
              <a:t>Environmental Impact Assessment</a:t>
            </a:r>
          </a:p>
        </p:txBody>
      </p:sp>
      <p:sp>
        <p:nvSpPr>
          <p:cNvPr id="9221" name="Rectangle 5"/>
          <p:cNvSpPr>
            <a:spLocks noChangeArrowheads="1"/>
          </p:cNvSpPr>
          <p:nvPr/>
        </p:nvSpPr>
        <p:spPr bwMode="auto">
          <a:xfrm>
            <a:off x="593725" y="1446213"/>
            <a:ext cx="6792913" cy="641350"/>
          </a:xfrm>
          <a:prstGeom prst="rect">
            <a:avLst/>
          </a:prstGeom>
          <a:noFill/>
          <a:ln w="9525">
            <a:noFill/>
            <a:miter lim="800000"/>
            <a:headEnd/>
            <a:tailEnd/>
          </a:ln>
          <a:effectLst>
            <a:outerShdw dist="107763" dir="2700000" algn="ctr" rotWithShape="0">
              <a:schemeClr val="bg2"/>
            </a:outerShdw>
          </a:effectLst>
        </p:spPr>
        <p:txBody>
          <a:bodyPr wrap="none" lIns="92075" tIns="46038" rIns="92075" bIns="46038">
            <a:spAutoFit/>
          </a:bodyPr>
          <a:lstStyle/>
          <a:p>
            <a:pPr defTabSz="762000"/>
            <a:r>
              <a:rPr lang="en-US" sz="3600">
                <a:solidFill>
                  <a:schemeClr val="accent1"/>
                </a:solidFill>
                <a:effectLst>
                  <a:outerShdw blurRad="38100" dist="38100" dir="2700000" algn="tl">
                    <a:srgbClr val="000000"/>
                  </a:outerShdw>
                </a:effectLst>
              </a:rPr>
              <a:t>European implementation:  1985</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ln/>
          <a:effectLst>
            <a:outerShdw dist="35921"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European implementation:</a:t>
            </a:r>
          </a:p>
          <a:p>
            <a:pPr>
              <a:buFontTx/>
              <a:buNone/>
            </a:pPr>
            <a:r>
              <a:rPr lang="en-US" sz="3200">
                <a:effectLst>
                  <a:outerShdw blurRad="38100" dist="38100" dir="2700000" algn="tl">
                    <a:srgbClr val="000000"/>
                  </a:outerShdw>
                </a:effectLst>
              </a:rPr>
              <a:t>Council of the European Communities, Directive of 27 June 1985 on the</a:t>
            </a:r>
          </a:p>
          <a:p>
            <a:pPr>
              <a:buFontTx/>
              <a:buNone/>
            </a:pPr>
            <a:r>
              <a:rPr lang="en-US" sz="3200">
                <a:effectLst>
                  <a:outerShdw blurRad="38100" dist="38100" dir="2700000" algn="tl">
                    <a:srgbClr val="000000"/>
                  </a:outerShdw>
                </a:effectLst>
              </a:rPr>
              <a:t>Assessment of the Effects of Certain Public and Private Projects on the Environment (85/337/EEC),</a:t>
            </a:r>
          </a:p>
          <a:p>
            <a:pPr>
              <a:buFontTx/>
              <a:buNone/>
            </a:pPr>
            <a:r>
              <a:rPr lang="en-US" sz="3200">
                <a:effectLst>
                  <a:outerShdw blurRad="38100" dist="38100" dir="2700000" algn="tl">
                    <a:srgbClr val="000000"/>
                  </a:outerShdw>
                </a:effectLst>
              </a:rPr>
              <a:t>Official Journal of the European Communities, No. L 175/40.</a:t>
            </a:r>
          </a:p>
        </p:txBody>
      </p:sp>
      <p:sp>
        <p:nvSpPr>
          <p:cNvPr id="6" name="Slide Number Placeholder 5"/>
          <p:cNvSpPr>
            <a:spLocks noGrp="1"/>
          </p:cNvSpPr>
          <p:nvPr>
            <p:ph type="sldNum" sz="quarter" idx="12"/>
          </p:nvPr>
        </p:nvSpPr>
        <p:spPr/>
        <p:txBody>
          <a:bodyPr/>
          <a:lstStyle/>
          <a:p>
            <a:fld id="{80235FB8-DB35-4133-A96A-DFAB351BADAF}" type="slidenum">
              <a:rPr lang="en-US"/>
              <a:pPr/>
              <a:t>7</a:t>
            </a:fld>
            <a:endParaRPr lang="en-US"/>
          </a:p>
        </p:txBody>
      </p:sp>
      <p:sp>
        <p:nvSpPr>
          <p:cNvPr id="10242" name="Rectangle 2"/>
          <p:cNvSpPr>
            <a:spLocks noGrp="1" noChangeArrowheads="1"/>
          </p:cNvSpPr>
          <p:nvPr>
            <p:ph type="title"/>
          </p:nvPr>
        </p:nvSpPr>
        <p:spPr>
          <a:xfrm>
            <a:off x="381000" y="533400"/>
            <a:ext cx="8458200" cy="1143000"/>
          </a:xfrm>
          <a:noFill/>
          <a:ln/>
        </p:spPr>
        <p:txBody>
          <a:bodyPr/>
          <a:lstStyle/>
          <a:p>
            <a:r>
              <a:rPr lang="en-US" sz="3600"/>
              <a:t>Environmental Impact Assessment</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noFill/>
          <a:ln/>
          <a:effectLst>
            <a:outerShdw dist="35921"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The philosophy:</a:t>
            </a:r>
          </a:p>
          <a:p>
            <a:pPr>
              <a:buFontTx/>
              <a:buNone/>
            </a:pPr>
            <a:r>
              <a:rPr lang="en-US">
                <a:effectLst>
                  <a:outerShdw blurRad="38100" dist="38100" dir="2700000" algn="tl">
                    <a:srgbClr val="000000"/>
                  </a:outerShdw>
                </a:effectLst>
              </a:rPr>
              <a:t>impact assessment is designed as a </a:t>
            </a:r>
            <a:r>
              <a:rPr lang="en-US" b="1">
                <a:solidFill>
                  <a:schemeClr val="tx2"/>
                </a:solidFill>
                <a:effectLst>
                  <a:outerShdw blurRad="38100" dist="38100" dir="2700000" algn="tl">
                    <a:srgbClr val="000000"/>
                  </a:outerShdw>
                </a:effectLst>
              </a:rPr>
              <a:t>preventive measure</a:t>
            </a:r>
            <a:r>
              <a:rPr lang="en-US" b="1">
                <a:effectLst>
                  <a:outerShdw blurRad="38100" dist="38100" dir="2700000" algn="tl">
                    <a:srgbClr val="000000"/>
                  </a:outerShdw>
                </a:effectLst>
              </a:rPr>
              <a:t>.</a:t>
            </a:r>
            <a:endParaRPr lang="en-US">
              <a:effectLst>
                <a:outerShdw blurRad="38100" dist="38100" dir="2700000" algn="tl">
                  <a:srgbClr val="000000"/>
                </a:outerShdw>
              </a:effectLst>
            </a:endParaRPr>
          </a:p>
          <a:p>
            <a:pPr>
              <a:buFontTx/>
              <a:buNone/>
            </a:pPr>
            <a:r>
              <a:rPr lang="en-US">
                <a:effectLst>
                  <a:outerShdw blurRad="38100" dist="38100" dir="2700000" algn="tl">
                    <a:srgbClr val="000000"/>
                  </a:outerShdw>
                </a:effectLst>
              </a:rPr>
              <a:t>It should give environmental considerations </a:t>
            </a:r>
            <a:r>
              <a:rPr lang="en-US" b="1">
                <a:solidFill>
                  <a:schemeClr val="tx2"/>
                </a:solidFill>
                <a:effectLst>
                  <a:outerShdw blurRad="38100" dist="38100" dir="2700000" algn="tl">
                    <a:srgbClr val="000000"/>
                  </a:outerShdw>
                </a:effectLst>
              </a:rPr>
              <a:t>equal weight</a:t>
            </a:r>
            <a:r>
              <a:rPr lang="en-US">
                <a:effectLst>
                  <a:outerShdw blurRad="38100" dist="38100" dir="2700000" algn="tl">
                    <a:srgbClr val="000000"/>
                  </a:outerShdw>
                </a:effectLst>
              </a:rPr>
              <a:t> with technical and economic aspects.</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5A3CA858-A174-4487-B0F9-647278C38DAD}" type="slidenum">
              <a:rPr lang="en-US"/>
              <a:pPr/>
              <a:t>8</a:t>
            </a:fld>
            <a:endParaRPr lang="en-US"/>
          </a:p>
        </p:txBody>
      </p:sp>
      <p:sp>
        <p:nvSpPr>
          <p:cNvPr id="12290" name="Rectangle 2"/>
          <p:cNvSpPr>
            <a:spLocks noGrp="1" noChangeArrowheads="1"/>
          </p:cNvSpPr>
          <p:nvPr>
            <p:ph type="title"/>
          </p:nvPr>
        </p:nvSpPr>
        <p:spPr>
          <a:xfrm>
            <a:off x="228600" y="533400"/>
            <a:ext cx="8686800" cy="1143000"/>
          </a:xfrm>
          <a:noFill/>
          <a:ln/>
        </p:spPr>
        <p:txBody>
          <a:bodyPr/>
          <a:lstStyle/>
          <a:p>
            <a:r>
              <a:rPr lang="en-US" sz="4000"/>
              <a:t>Environmental Impact Assessment</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a:noFill/>
          <a:ln/>
          <a:effectLst>
            <a:outerShdw dist="35921"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The philosophy:</a:t>
            </a:r>
          </a:p>
          <a:p>
            <a:pPr>
              <a:buFontTx/>
              <a:buNone/>
            </a:pPr>
            <a:r>
              <a:rPr lang="en-US">
                <a:effectLst>
                  <a:outerShdw blurRad="38100" dist="38100" dir="2700000" algn="tl">
                    <a:srgbClr val="000000"/>
                  </a:outerShdw>
                </a:effectLst>
              </a:rPr>
              <a:t>environmental considerations should be introduced early on in the planning processes.</a:t>
            </a:r>
          </a:p>
          <a:p>
            <a:pPr>
              <a:buFontTx/>
              <a:buNone/>
            </a:pPr>
            <a:r>
              <a:rPr lang="en-US">
                <a:effectLst>
                  <a:outerShdw blurRad="38100" dist="38100" dir="2700000" algn="tl">
                    <a:srgbClr val="000000"/>
                  </a:outerShdw>
                </a:effectLst>
              </a:rPr>
              <a:t>Broad and public participation should ensure wide acceptance of projects implemented.</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137E8F15-6103-42BF-8BE8-39A93E182E17}" type="slidenum">
              <a:rPr lang="en-US"/>
              <a:pPr/>
              <a:t>9</a:t>
            </a:fld>
            <a:endParaRPr lang="en-US"/>
          </a:p>
        </p:txBody>
      </p:sp>
      <p:sp>
        <p:nvSpPr>
          <p:cNvPr id="13314" name="Rectangle 2"/>
          <p:cNvSpPr>
            <a:spLocks noGrp="1" noChangeArrowheads="1"/>
          </p:cNvSpPr>
          <p:nvPr>
            <p:ph type="title"/>
          </p:nvPr>
        </p:nvSpPr>
        <p:spPr>
          <a:xfrm>
            <a:off x="228600" y="533400"/>
            <a:ext cx="8686800" cy="1143000"/>
          </a:xfrm>
          <a:noFill/>
          <a:ln/>
        </p:spPr>
        <p:txBody>
          <a:bodyPr/>
          <a:lstStyle/>
          <a:p>
            <a:r>
              <a:rPr lang="en-US" sz="4000"/>
              <a:t>Environmental Impact Assessment</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buFontTx/>
              <a:buNone/>
            </a:pPr>
            <a:r>
              <a:rPr lang="en-US">
                <a:effectLst>
                  <a:outerShdw blurRad="38100" dist="38100" dir="2700000" algn="tl">
                    <a:srgbClr val="000000"/>
                  </a:outerShdw>
                </a:effectLst>
              </a:rPr>
              <a:t>National Environmental Policy Act</a:t>
            </a:r>
          </a:p>
          <a:p>
            <a:pPr>
              <a:buFontTx/>
              <a:buNone/>
            </a:pPr>
            <a:r>
              <a:rPr lang="en-US">
                <a:effectLst>
                  <a:outerShdw blurRad="38100" dist="38100" dir="2700000" algn="tl">
                    <a:srgbClr val="000000"/>
                  </a:outerShdw>
                </a:effectLst>
              </a:rPr>
              <a:t>Key Provisions:</a:t>
            </a:r>
          </a:p>
          <a:p>
            <a:r>
              <a:rPr lang="en-US" sz="4000">
                <a:effectLst>
                  <a:outerShdw blurRad="38100" dist="38100" dir="2700000" algn="tl">
                    <a:srgbClr val="000000"/>
                  </a:outerShdw>
                </a:effectLst>
              </a:rPr>
              <a:t>Established environmental quality as a leading national priority by stating a national policy for the environment;</a:t>
            </a:r>
          </a:p>
        </p:txBody>
      </p:sp>
      <p:sp>
        <p:nvSpPr>
          <p:cNvPr id="6" name="Slide Number Placeholder 5"/>
          <p:cNvSpPr>
            <a:spLocks noGrp="1"/>
          </p:cNvSpPr>
          <p:nvPr>
            <p:ph type="sldNum" sz="quarter" idx="12"/>
          </p:nvPr>
        </p:nvSpPr>
        <p:spPr/>
        <p:txBody>
          <a:bodyPr/>
          <a:lstStyle/>
          <a:p>
            <a:fld id="{57A64CA5-B249-466D-AFF2-0B5A05130392}" type="slidenum">
              <a:rPr lang="en-US"/>
              <a:pPr/>
              <a:t>10</a:t>
            </a:fld>
            <a:endParaRPr lang="en-US"/>
          </a:p>
        </p:txBody>
      </p:sp>
      <p:sp>
        <p:nvSpPr>
          <p:cNvPr id="15362"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r>
              <a:rPr lang="en-US" sz="4000">
                <a:effectLst>
                  <a:outerShdw blurRad="38100" dist="38100" dir="2700000" algn="tl">
                    <a:srgbClr val="000000"/>
                  </a:outerShdw>
                </a:effectLst>
              </a:rPr>
              <a:t>Made environmental protection part of the mandate of all federal agencies, establishing procedures for the incorporation of environmental concerns into agency decision making. </a:t>
            </a:r>
          </a:p>
        </p:txBody>
      </p:sp>
      <p:sp>
        <p:nvSpPr>
          <p:cNvPr id="6" name="Slide Number Placeholder 5"/>
          <p:cNvSpPr>
            <a:spLocks noGrp="1"/>
          </p:cNvSpPr>
          <p:nvPr>
            <p:ph type="sldNum" sz="quarter" idx="12"/>
          </p:nvPr>
        </p:nvSpPr>
        <p:spPr/>
        <p:txBody>
          <a:bodyPr/>
          <a:lstStyle/>
          <a:p>
            <a:fld id="{CA75565A-6372-4114-B6DB-2C9756C741AC}" type="slidenum">
              <a:rPr lang="en-US"/>
              <a:pPr/>
              <a:t>11</a:t>
            </a:fld>
            <a:endParaRPr lang="en-US"/>
          </a:p>
        </p:txBody>
      </p:sp>
      <p:sp>
        <p:nvSpPr>
          <p:cNvPr id="16386"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r>
              <a:rPr lang="en-US" sz="4000">
                <a:effectLst>
                  <a:outerShdw blurRad="38100" dist="38100" dir="2700000" algn="tl">
                    <a:srgbClr val="000000"/>
                  </a:outerShdw>
                </a:effectLst>
              </a:rPr>
              <a:t>In particular, it requires federal agencies to prepare an </a:t>
            </a:r>
            <a:r>
              <a:rPr lang="en-US" sz="4000">
                <a:solidFill>
                  <a:schemeClr val="accent1"/>
                </a:solidFill>
                <a:effectLst>
                  <a:outerShdw blurRad="38100" dist="38100" dir="2700000" algn="tl">
                    <a:srgbClr val="000000"/>
                  </a:outerShdw>
                </a:effectLst>
              </a:rPr>
              <a:t>environmental impact statement</a:t>
            </a:r>
            <a:r>
              <a:rPr lang="en-US" sz="4000">
                <a:effectLst>
                  <a:outerShdw blurRad="38100" dist="38100" dir="2700000" algn="tl">
                    <a:srgbClr val="000000"/>
                  </a:outerShdw>
                </a:effectLst>
              </a:rPr>
              <a:t> for major actions or projects that can affect the environment;</a:t>
            </a:r>
          </a:p>
        </p:txBody>
      </p:sp>
      <p:sp>
        <p:nvSpPr>
          <p:cNvPr id="6" name="Slide Number Placeholder 5"/>
          <p:cNvSpPr>
            <a:spLocks noGrp="1"/>
          </p:cNvSpPr>
          <p:nvPr>
            <p:ph type="sldNum" sz="quarter" idx="12"/>
          </p:nvPr>
        </p:nvSpPr>
        <p:spPr/>
        <p:txBody>
          <a:bodyPr/>
          <a:lstStyle/>
          <a:p>
            <a:fld id="{75414F97-AE51-469C-975D-F40DA89509CA}" type="slidenum">
              <a:rPr lang="en-US"/>
              <a:pPr/>
              <a:t>12</a:t>
            </a:fld>
            <a:endParaRPr lang="en-US"/>
          </a:p>
        </p:txBody>
      </p:sp>
      <p:sp>
        <p:nvSpPr>
          <p:cNvPr id="17410"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r>
              <a:rPr lang="en-US" sz="4000">
                <a:effectLst>
                  <a:outerShdw blurRad="38100" dist="38100" dir="2700000" algn="tl">
                    <a:srgbClr val="000000"/>
                  </a:outerShdw>
                </a:effectLst>
              </a:rPr>
              <a:t>Established a Council on Environmental Quality in the Executive Office of the President to oversee and coordinate all federal environmental effort.</a:t>
            </a:r>
          </a:p>
        </p:txBody>
      </p:sp>
      <p:sp>
        <p:nvSpPr>
          <p:cNvPr id="6" name="Slide Number Placeholder 5"/>
          <p:cNvSpPr>
            <a:spLocks noGrp="1"/>
          </p:cNvSpPr>
          <p:nvPr>
            <p:ph type="sldNum" sz="quarter" idx="12"/>
          </p:nvPr>
        </p:nvSpPr>
        <p:spPr/>
        <p:txBody>
          <a:bodyPr/>
          <a:lstStyle/>
          <a:p>
            <a:fld id="{2F9F1DC0-E03C-424F-8C4F-3843858555F5}" type="slidenum">
              <a:rPr lang="en-US"/>
              <a:pPr/>
              <a:t>13</a:t>
            </a:fld>
            <a:endParaRPr lang="en-US"/>
          </a:p>
        </p:txBody>
      </p:sp>
      <p:sp>
        <p:nvSpPr>
          <p:cNvPr id="18434"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buFontTx/>
              <a:buNone/>
            </a:pPr>
            <a:r>
              <a:rPr lang="en-US">
                <a:latin typeface="Times New Roman" pitchFamily="18" charset="0"/>
              </a:rPr>
              <a:t> </a:t>
            </a:r>
            <a:r>
              <a:rPr lang="en-US">
                <a:solidFill>
                  <a:schemeClr val="accent1"/>
                </a:solidFill>
              </a:rPr>
              <a:t>impact statements</a:t>
            </a:r>
            <a:r>
              <a:rPr lang="en-US"/>
              <a:t> must contain:</a:t>
            </a:r>
          </a:p>
          <a:p>
            <a:r>
              <a:rPr lang="en-US"/>
              <a:t>A description of the proposed action, its purpose, and a description of the environment affected</a:t>
            </a:r>
          </a:p>
          <a:p>
            <a:r>
              <a:rPr lang="en-US"/>
              <a:t>The relationship to land use plans, policies, and controls for the affected areas;</a:t>
            </a:r>
          </a:p>
        </p:txBody>
      </p:sp>
      <p:sp>
        <p:nvSpPr>
          <p:cNvPr id="6" name="Slide Number Placeholder 5"/>
          <p:cNvSpPr>
            <a:spLocks noGrp="1"/>
          </p:cNvSpPr>
          <p:nvPr>
            <p:ph type="sldNum" sz="quarter" idx="12"/>
          </p:nvPr>
        </p:nvSpPr>
        <p:spPr/>
        <p:txBody>
          <a:bodyPr/>
          <a:lstStyle/>
          <a:p>
            <a:fld id="{C9E86910-0F61-4680-9F96-302BFC13CC82}" type="slidenum">
              <a:rPr lang="en-US"/>
              <a:pPr/>
              <a:t>14</a:t>
            </a:fld>
            <a:endParaRPr lang="en-US"/>
          </a:p>
        </p:txBody>
      </p:sp>
      <p:sp>
        <p:nvSpPr>
          <p:cNvPr id="19458"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r>
              <a:rPr lang="en-US">
                <a:effectLst>
                  <a:outerShdw blurRad="38100" dist="38100" dir="2700000" algn="tl">
                    <a:srgbClr val="000000"/>
                  </a:outerShdw>
                </a:effectLst>
              </a:rPr>
              <a:t>The probable environmental impacts, positive and negative, direct and indirect, and possible international implications;</a:t>
            </a:r>
          </a:p>
          <a:p>
            <a:r>
              <a:rPr lang="en-US"/>
              <a:t>A discussion of alternatives;</a:t>
            </a:r>
          </a:p>
          <a:p>
            <a:r>
              <a:rPr lang="en-US"/>
              <a:t>The probable negative impacts that cannot be avoided or mitigated;</a:t>
            </a:r>
          </a:p>
        </p:txBody>
      </p:sp>
      <p:sp>
        <p:nvSpPr>
          <p:cNvPr id="6" name="Slide Number Placeholder 5"/>
          <p:cNvSpPr>
            <a:spLocks noGrp="1"/>
          </p:cNvSpPr>
          <p:nvPr>
            <p:ph type="sldNum" sz="quarter" idx="12"/>
          </p:nvPr>
        </p:nvSpPr>
        <p:spPr/>
        <p:txBody>
          <a:bodyPr/>
          <a:lstStyle/>
          <a:p>
            <a:fld id="{4319E1B1-FE14-4B7F-B11A-B9593476B1CA}" type="slidenum">
              <a:rPr lang="en-US"/>
              <a:pPr/>
              <a:t>15</a:t>
            </a:fld>
            <a:endParaRPr lang="en-US"/>
          </a:p>
        </p:txBody>
      </p:sp>
      <p:sp>
        <p:nvSpPr>
          <p:cNvPr id="20482"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lnSpc>
                <a:spcPct val="90000"/>
              </a:lnSpc>
            </a:pPr>
            <a:r>
              <a:rPr lang="en-US"/>
              <a:t>The relationship between local and short-term use and long-term considerations;</a:t>
            </a:r>
          </a:p>
          <a:p>
            <a:pPr>
              <a:lnSpc>
                <a:spcPct val="90000"/>
              </a:lnSpc>
            </a:pPr>
            <a:r>
              <a:rPr lang="en-US"/>
              <a:t>An irreversible commitments of resources;</a:t>
            </a:r>
          </a:p>
          <a:p>
            <a:pPr>
              <a:lnSpc>
                <a:spcPct val="90000"/>
              </a:lnSpc>
            </a:pPr>
            <a:r>
              <a:rPr lang="en-US"/>
              <a:t>A description of federal actions to mitigate and offset adverse effects and</a:t>
            </a:r>
          </a:p>
          <a:p>
            <a:pPr>
              <a:lnSpc>
                <a:spcPct val="90000"/>
              </a:lnSpc>
            </a:pPr>
            <a:r>
              <a:rPr lang="en-US"/>
              <a:t>Comments from reviewers.</a:t>
            </a:r>
          </a:p>
        </p:txBody>
      </p:sp>
      <p:sp>
        <p:nvSpPr>
          <p:cNvPr id="6" name="Slide Number Placeholder 5"/>
          <p:cNvSpPr>
            <a:spLocks noGrp="1"/>
          </p:cNvSpPr>
          <p:nvPr>
            <p:ph type="sldNum" sz="quarter" idx="12"/>
          </p:nvPr>
        </p:nvSpPr>
        <p:spPr/>
        <p:txBody>
          <a:bodyPr/>
          <a:lstStyle/>
          <a:p>
            <a:fld id="{AC055530-FF25-445A-88EF-A052FCC07544}" type="slidenum">
              <a:rPr lang="en-US"/>
              <a:pPr/>
              <a:t>16</a:t>
            </a:fld>
            <a:endParaRPr lang="en-US"/>
          </a:p>
        </p:txBody>
      </p:sp>
      <p:sp>
        <p:nvSpPr>
          <p:cNvPr id="21506" name="Rectangle 2"/>
          <p:cNvSpPr>
            <a:spLocks noGrp="1" noChangeArrowheads="1"/>
          </p:cNvSpPr>
          <p:nvPr>
            <p:ph type="title"/>
          </p:nvPr>
        </p:nvSpPr>
        <p:spPr>
          <a:xfrm>
            <a:off x="381000" y="304800"/>
            <a:ext cx="7772400" cy="1143000"/>
          </a:xfrm>
          <a:noFill/>
          <a:ln/>
        </p:spPr>
        <p:txBody>
          <a:bodyPr/>
          <a:lstStyle/>
          <a:p>
            <a:r>
              <a:rPr lang="en-US" sz="5400"/>
              <a:t>NEPA (USA, 1971)</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buFontTx/>
              <a:buNone/>
            </a:pPr>
            <a:r>
              <a:rPr lang="en-US">
                <a:effectLst>
                  <a:outerShdw blurRad="38100" dist="38100" dir="2700000" algn="tl">
                    <a:srgbClr val="000000"/>
                  </a:outerShdw>
                </a:effectLst>
              </a:rPr>
              <a:t>applies to the assessment of the environmental effects of those public and private </a:t>
            </a:r>
            <a:r>
              <a:rPr lang="en-US">
                <a:solidFill>
                  <a:schemeClr val="accent1"/>
                </a:solidFill>
                <a:effectLst>
                  <a:outerShdw blurRad="38100" dist="38100" dir="2700000" algn="tl">
                    <a:srgbClr val="000000"/>
                  </a:outerShdw>
                </a:effectLst>
              </a:rPr>
              <a:t>projects</a:t>
            </a:r>
            <a:r>
              <a:rPr lang="en-US">
                <a:effectLst>
                  <a:outerShdw blurRad="38100" dist="38100" dir="2700000" algn="tl">
                    <a:srgbClr val="000000"/>
                  </a:outerShdw>
                </a:effectLst>
              </a:rPr>
              <a:t> which are likely to have significant effects on the environment.</a:t>
            </a:r>
          </a:p>
        </p:txBody>
      </p:sp>
      <p:sp>
        <p:nvSpPr>
          <p:cNvPr id="5" name="Footer Placeholder 4"/>
          <p:cNvSpPr>
            <a:spLocks noGrp="1"/>
          </p:cNvSpPr>
          <p:nvPr>
            <p:ph type="ftr" sz="quarter" idx="11"/>
          </p:nvPr>
        </p:nvSpPr>
        <p:spPr/>
        <p:txBody>
          <a:bodyPr/>
          <a:lstStyle/>
          <a:p>
            <a:r>
              <a:rPr lang="en-US" dirty="0"/>
              <a:t>© </a:t>
            </a:r>
            <a:r>
              <a:rPr lang="en-US" dirty="0" err="1"/>
              <a:t>K.Fedra</a:t>
            </a:r>
            <a:r>
              <a:rPr lang="en-US" dirty="0"/>
              <a:t> 2000</a:t>
            </a:r>
          </a:p>
        </p:txBody>
      </p:sp>
      <p:sp>
        <p:nvSpPr>
          <p:cNvPr id="6" name="Slide Number Placeholder 5"/>
          <p:cNvSpPr>
            <a:spLocks noGrp="1"/>
          </p:cNvSpPr>
          <p:nvPr>
            <p:ph type="sldNum" sz="quarter" idx="12"/>
          </p:nvPr>
        </p:nvSpPr>
        <p:spPr/>
        <p:txBody>
          <a:bodyPr/>
          <a:lstStyle/>
          <a:p>
            <a:fld id="{A72FCF4C-6977-49E8-AF4E-AFD91CE50291}" type="slidenum">
              <a:rPr lang="en-US"/>
              <a:pPr/>
              <a:t>17</a:t>
            </a:fld>
            <a:endParaRPr lang="en-US"/>
          </a:p>
        </p:txBody>
      </p:sp>
      <p:sp>
        <p:nvSpPr>
          <p:cNvPr id="22530"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Project</a:t>
            </a:r>
            <a:r>
              <a:rPr lang="en-US">
                <a:effectLst>
                  <a:outerShdw blurRad="38100" dist="38100" dir="2700000" algn="tl">
                    <a:srgbClr val="000000"/>
                  </a:outerShdw>
                </a:effectLst>
              </a:rPr>
              <a:t> means:</a:t>
            </a:r>
          </a:p>
          <a:p>
            <a:r>
              <a:rPr lang="en-US">
                <a:effectLst>
                  <a:outerShdw blurRad="38100" dist="38100" dir="2700000" algn="tl">
                    <a:srgbClr val="000000"/>
                  </a:outerShdw>
                </a:effectLst>
              </a:rPr>
              <a:t>the execution of construction works or of other installations or schemes</a:t>
            </a:r>
          </a:p>
          <a:p>
            <a:r>
              <a:rPr lang="en-US">
                <a:effectLst>
                  <a:outerShdw blurRad="38100" dist="38100" dir="2700000" algn="tl">
                    <a:srgbClr val="000000"/>
                  </a:outerShdw>
                </a:effectLst>
              </a:rPr>
              <a:t>other interventions in the natural surroundings and landscape including those involving the extraction of minerals.</a:t>
            </a:r>
          </a:p>
        </p:txBody>
      </p:sp>
      <p:sp>
        <p:nvSpPr>
          <p:cNvPr id="6" name="Slide Number Placeholder 5"/>
          <p:cNvSpPr>
            <a:spLocks noGrp="1"/>
          </p:cNvSpPr>
          <p:nvPr>
            <p:ph type="sldNum" sz="quarter" idx="12"/>
          </p:nvPr>
        </p:nvSpPr>
        <p:spPr/>
        <p:txBody>
          <a:bodyPr/>
          <a:lstStyle/>
          <a:p>
            <a:fld id="{58B091A1-3583-4F59-AF71-CD8BB083E0EF}" type="slidenum">
              <a:rPr lang="en-US"/>
              <a:pPr/>
              <a:t>18</a:t>
            </a:fld>
            <a:endParaRPr lang="en-US"/>
          </a:p>
        </p:txBody>
      </p:sp>
      <p:sp>
        <p:nvSpPr>
          <p:cNvPr id="23554"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81000" y="1752600"/>
            <a:ext cx="8458200" cy="4419600"/>
          </a:xfrm>
          <a:noFill/>
          <a:ln/>
          <a:effectLst>
            <a:outerShdw dist="35921"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Development consent </a:t>
            </a:r>
            <a:r>
              <a:rPr lang="en-US">
                <a:effectLst>
                  <a:outerShdw blurRad="38100" dist="38100" dir="2700000" algn="tl">
                    <a:srgbClr val="000000"/>
                  </a:outerShdw>
                </a:effectLst>
              </a:rPr>
              <a:t>means:</a:t>
            </a:r>
          </a:p>
          <a:p>
            <a:r>
              <a:rPr lang="en-US">
                <a:effectLst>
                  <a:outerShdw blurRad="38100" dist="38100" dir="2700000" algn="tl">
                    <a:srgbClr val="000000"/>
                  </a:outerShdw>
                </a:effectLst>
              </a:rPr>
              <a:t>the </a:t>
            </a:r>
            <a:r>
              <a:rPr lang="en-US">
                <a:solidFill>
                  <a:schemeClr val="tx2"/>
                </a:solidFill>
                <a:effectLst>
                  <a:outerShdw blurRad="38100" dist="38100" dir="2700000" algn="tl">
                    <a:srgbClr val="000000"/>
                  </a:outerShdw>
                </a:effectLst>
              </a:rPr>
              <a:t>decision</a:t>
            </a:r>
            <a:r>
              <a:rPr lang="en-US">
                <a:effectLst>
                  <a:outerShdw blurRad="38100" dist="38100" dir="2700000" algn="tl">
                    <a:srgbClr val="000000"/>
                  </a:outerShdw>
                </a:effectLst>
              </a:rPr>
              <a:t> of the competent authorities which entitles the developer to proceed with the project.</a:t>
            </a:r>
          </a:p>
        </p:txBody>
      </p:sp>
      <p:sp>
        <p:nvSpPr>
          <p:cNvPr id="6" name="Slide Number Placeholder 5"/>
          <p:cNvSpPr>
            <a:spLocks noGrp="1"/>
          </p:cNvSpPr>
          <p:nvPr>
            <p:ph type="sldNum" sz="quarter" idx="12"/>
          </p:nvPr>
        </p:nvSpPr>
        <p:spPr/>
        <p:txBody>
          <a:bodyPr/>
          <a:lstStyle/>
          <a:p>
            <a:fld id="{3233B58C-B266-4135-9A3D-1989DB65F9D8}" type="slidenum">
              <a:rPr lang="en-US"/>
              <a:pPr/>
              <a:t>19</a:t>
            </a:fld>
            <a:endParaRPr lang="en-US"/>
          </a:p>
        </p:txBody>
      </p:sp>
      <p:sp>
        <p:nvSpPr>
          <p:cNvPr id="24578"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304800" y="1676400"/>
            <a:ext cx="8458200" cy="4419600"/>
          </a:xfrm>
          <a:noFill/>
          <a:ln/>
          <a:effectLst>
            <a:outerShdw dist="35921" dir="2700000" algn="ctr" rotWithShape="0">
              <a:schemeClr val="bg2"/>
            </a:outerShdw>
          </a:effectLst>
        </p:spPr>
        <p:txBody>
          <a:bodyPr/>
          <a:lstStyle/>
          <a:p>
            <a:pPr>
              <a:buFontTx/>
              <a:buNone/>
            </a:pPr>
            <a:r>
              <a:rPr lang="en-US">
                <a:effectLst>
                  <a:outerShdw blurRad="38100" dist="38100" dir="2700000" algn="tl">
                    <a:srgbClr val="000000"/>
                  </a:outerShdw>
                </a:effectLst>
              </a:rPr>
              <a:t>….. have significant effects on the environment by virtue </a:t>
            </a:r>
            <a:r>
              <a:rPr lang="en-US" i="1">
                <a:effectLst>
                  <a:outerShdw blurRad="38100" dist="38100" dir="2700000" algn="tl">
                    <a:srgbClr val="000000"/>
                  </a:outerShdw>
                </a:effectLst>
              </a:rPr>
              <a:t>inter alia,</a:t>
            </a:r>
          </a:p>
          <a:p>
            <a:pPr>
              <a:buFontTx/>
              <a:buNone/>
            </a:pPr>
            <a:r>
              <a:rPr lang="en-US">
                <a:effectLst>
                  <a:outerShdw blurRad="38100" dist="38100" dir="2700000" algn="tl">
                    <a:srgbClr val="000000"/>
                  </a:outerShdw>
                </a:effectLst>
              </a:rPr>
              <a:t>of their:</a:t>
            </a:r>
          </a:p>
          <a:p>
            <a:pPr>
              <a:buFontTx/>
              <a:buNone/>
            </a:pPr>
            <a:r>
              <a:rPr lang="en-US">
                <a:effectLst>
                  <a:outerShdw blurRad="38100" dist="38100" dir="2700000" algn="tl">
                    <a:srgbClr val="000000"/>
                  </a:outerShdw>
                </a:effectLst>
              </a:rPr>
              <a:t>        </a:t>
            </a:r>
            <a:r>
              <a:rPr lang="en-US" sz="4400">
                <a:effectLst>
                  <a:outerShdw blurRad="38100" dist="38100" dir="2700000" algn="tl">
                    <a:srgbClr val="000000"/>
                  </a:outerShdw>
                </a:effectLst>
              </a:rPr>
              <a:t>nature,  size,  </a:t>
            </a:r>
            <a:r>
              <a:rPr lang="en-US" sz="4400">
                <a:solidFill>
                  <a:schemeClr val="accent1"/>
                </a:solidFill>
                <a:effectLst>
                  <a:outerShdw blurRad="38100" dist="38100" dir="2700000" algn="tl">
                    <a:srgbClr val="000000"/>
                  </a:outerShdw>
                </a:effectLst>
              </a:rPr>
              <a:t>location</a:t>
            </a:r>
            <a:r>
              <a:rPr lang="en-US">
                <a:effectLst>
                  <a:outerShdw blurRad="38100" dist="38100" dir="2700000" algn="tl">
                    <a:srgbClr val="000000"/>
                  </a:outerShdw>
                </a:effectLst>
              </a:rPr>
              <a:t>.</a:t>
            </a:r>
          </a:p>
        </p:txBody>
      </p:sp>
      <p:sp>
        <p:nvSpPr>
          <p:cNvPr id="6" name="Slide Number Placeholder 5"/>
          <p:cNvSpPr>
            <a:spLocks noGrp="1"/>
          </p:cNvSpPr>
          <p:nvPr>
            <p:ph type="sldNum" sz="quarter" idx="12"/>
          </p:nvPr>
        </p:nvSpPr>
        <p:spPr/>
        <p:txBody>
          <a:bodyPr/>
          <a:lstStyle/>
          <a:p>
            <a:fld id="{453A3813-EA54-4DFF-B767-87815EE92F22}" type="slidenum">
              <a:rPr lang="en-US"/>
              <a:pPr/>
              <a:t>20</a:t>
            </a:fld>
            <a:endParaRPr lang="en-US"/>
          </a:p>
        </p:txBody>
      </p:sp>
      <p:sp>
        <p:nvSpPr>
          <p:cNvPr id="25602"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idx="1"/>
          </p:nvPr>
        </p:nvSpPr>
        <p:spPr>
          <a:xfrm>
            <a:off x="228600" y="1752600"/>
            <a:ext cx="8458200" cy="4419600"/>
          </a:xfrm>
          <a:noFill/>
          <a:ln/>
          <a:effectLst>
            <a:outerShdw dist="35921" dir="2700000" algn="ctr" rotWithShape="0">
              <a:schemeClr val="bg2"/>
            </a:outerShdw>
          </a:effectLst>
        </p:spPr>
        <p:txBody>
          <a:bodyPr>
            <a:normAutofit fontScale="92500"/>
          </a:bodyPr>
          <a:lstStyle/>
          <a:p>
            <a:pPr>
              <a:buFontTx/>
              <a:buNone/>
            </a:pPr>
            <a:r>
              <a:rPr lang="en-US">
                <a:effectLst>
                  <a:outerShdw blurRad="38100" dist="38100" dir="2700000" algn="tl">
                    <a:srgbClr val="000000"/>
                  </a:outerShdw>
                </a:effectLst>
              </a:rPr>
              <a:t>… direct and indirect effects of a project on the following factors:</a:t>
            </a:r>
          </a:p>
          <a:p>
            <a:pPr>
              <a:lnSpc>
                <a:spcPct val="120000"/>
              </a:lnSpc>
            </a:pPr>
            <a:r>
              <a:rPr lang="en-US" sz="3200">
                <a:effectLst>
                  <a:outerShdw blurRad="38100" dist="38100" dir="2700000" algn="tl">
                    <a:srgbClr val="000000"/>
                  </a:outerShdw>
                </a:effectLst>
              </a:rPr>
              <a:t>human beings, fauna and flora</a:t>
            </a:r>
          </a:p>
          <a:p>
            <a:r>
              <a:rPr lang="en-US" sz="3200">
                <a:effectLst>
                  <a:outerShdw blurRad="38100" dist="38100" dir="2700000" algn="tl">
                    <a:srgbClr val="000000"/>
                  </a:outerShdw>
                </a:effectLst>
              </a:rPr>
              <a:t>soil, water, air, climate and the landscape</a:t>
            </a:r>
          </a:p>
          <a:p>
            <a:r>
              <a:rPr lang="en-US" sz="3200">
                <a:effectLst>
                  <a:outerShdw blurRad="38100" dist="38100" dir="2700000" algn="tl">
                    <a:srgbClr val="000000"/>
                  </a:outerShdw>
                </a:effectLst>
              </a:rPr>
              <a:t>the inter-action between the factors mentioned in the first and second indents</a:t>
            </a:r>
          </a:p>
          <a:p>
            <a:r>
              <a:rPr lang="en-US" sz="3200">
                <a:effectLst>
                  <a:outerShdw blurRad="38100" dist="38100" dir="2700000" algn="tl">
                    <a:srgbClr val="000000"/>
                  </a:outerShdw>
                </a:effectLst>
              </a:rPr>
              <a:t>material assets and the cultural</a:t>
            </a:r>
            <a:r>
              <a:rPr lang="en-US">
                <a:effectLst>
                  <a:outerShdw blurRad="38100" dist="38100" dir="2700000" algn="tl">
                    <a:srgbClr val="000000"/>
                  </a:outerShdw>
                </a:effectLst>
              </a:rPr>
              <a:t> </a:t>
            </a:r>
            <a:r>
              <a:rPr lang="en-US" sz="3200">
                <a:effectLst>
                  <a:outerShdw blurRad="38100" dist="38100" dir="2700000" algn="tl">
                    <a:srgbClr val="000000"/>
                  </a:outerShdw>
                </a:effectLst>
              </a:rPr>
              <a:t>heritage.</a:t>
            </a:r>
          </a:p>
        </p:txBody>
      </p:sp>
      <p:sp>
        <p:nvSpPr>
          <p:cNvPr id="6" name="Slide Number Placeholder 5"/>
          <p:cNvSpPr>
            <a:spLocks noGrp="1"/>
          </p:cNvSpPr>
          <p:nvPr>
            <p:ph type="sldNum" sz="quarter" idx="12"/>
          </p:nvPr>
        </p:nvSpPr>
        <p:spPr/>
        <p:txBody>
          <a:bodyPr/>
          <a:lstStyle/>
          <a:p>
            <a:fld id="{540D367C-568D-4FDC-A1C0-5EA28CC7EBB9}" type="slidenum">
              <a:rPr lang="en-US"/>
              <a:pPr/>
              <a:t>21</a:t>
            </a:fld>
            <a:endParaRPr lang="en-US"/>
          </a:p>
        </p:txBody>
      </p:sp>
      <p:sp>
        <p:nvSpPr>
          <p:cNvPr id="26626"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a:xfrm>
            <a:off x="228600" y="1752600"/>
            <a:ext cx="8458200" cy="4419600"/>
          </a:xfrm>
          <a:noFill/>
          <a:ln/>
          <a:effectLst>
            <a:outerShdw dist="35921" dir="2700000" algn="ctr" rotWithShape="0">
              <a:schemeClr val="bg2"/>
            </a:outerShdw>
          </a:effectLst>
        </p:spPr>
        <p:txBody>
          <a:bodyPr>
            <a:normAutofit fontScale="92500" lnSpcReduction="10000"/>
          </a:bodyPr>
          <a:lstStyle/>
          <a:p>
            <a:pPr>
              <a:lnSpc>
                <a:spcPct val="120000"/>
              </a:lnSpc>
              <a:buFontTx/>
              <a:buNone/>
            </a:pPr>
            <a:r>
              <a:rPr lang="en-US" sz="3200">
                <a:effectLst>
                  <a:outerShdw blurRad="38100" dist="38100" dir="2700000" algn="tl">
                    <a:srgbClr val="000000"/>
                  </a:outerShdw>
                </a:effectLst>
              </a:rPr>
              <a:t>information to be provided by the developer</a:t>
            </a:r>
          </a:p>
          <a:p>
            <a:pPr>
              <a:lnSpc>
                <a:spcPct val="120000"/>
              </a:lnSpc>
            </a:pPr>
            <a:r>
              <a:rPr lang="en-US" sz="2800">
                <a:effectLst>
                  <a:outerShdw blurRad="38100" dist="38100" dir="2700000" algn="tl">
                    <a:srgbClr val="000000"/>
                  </a:outerShdw>
                </a:effectLst>
              </a:rPr>
              <a:t>a description of the project: site, design, size</a:t>
            </a:r>
          </a:p>
          <a:p>
            <a:pPr>
              <a:lnSpc>
                <a:spcPct val="120000"/>
              </a:lnSpc>
            </a:pPr>
            <a:r>
              <a:rPr lang="en-US" sz="2800">
                <a:effectLst>
                  <a:outerShdw blurRad="38100" dist="38100" dir="2700000" algn="tl">
                    <a:srgbClr val="000000"/>
                  </a:outerShdw>
                </a:effectLst>
              </a:rPr>
              <a:t>a description of the measures to avoid, reduce, and if possible remedy significant adverse effects</a:t>
            </a:r>
          </a:p>
          <a:p>
            <a:pPr>
              <a:lnSpc>
                <a:spcPct val="120000"/>
              </a:lnSpc>
            </a:pPr>
            <a:r>
              <a:rPr lang="en-US" sz="2800">
                <a:effectLst>
                  <a:outerShdw blurRad="38100" dist="38100" dir="2700000" algn="tl">
                    <a:srgbClr val="000000"/>
                  </a:outerShdw>
                </a:effectLst>
              </a:rPr>
              <a:t>data required to identify and assess the main effects on the environment</a:t>
            </a:r>
          </a:p>
          <a:p>
            <a:pPr>
              <a:lnSpc>
                <a:spcPct val="120000"/>
              </a:lnSpc>
            </a:pPr>
            <a:r>
              <a:rPr lang="en-US" sz="2800">
                <a:effectLst>
                  <a:outerShdw blurRad="38100" dist="38100" dir="2700000" algn="tl">
                    <a:srgbClr val="000000"/>
                  </a:outerShdw>
                </a:effectLst>
              </a:rPr>
              <a:t>a non-technical summary of this information.</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7C870D47-2117-492E-9704-D2B37767F0E0}" type="slidenum">
              <a:rPr lang="en-US"/>
              <a:pPr/>
              <a:t>22</a:t>
            </a:fld>
            <a:endParaRPr lang="en-US"/>
          </a:p>
        </p:txBody>
      </p:sp>
      <p:sp>
        <p:nvSpPr>
          <p:cNvPr id="27650"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a:xfrm>
            <a:off x="228600" y="1752600"/>
            <a:ext cx="8458200" cy="4419600"/>
          </a:xfrm>
          <a:noFill/>
          <a:ln/>
          <a:effectLst>
            <a:outerShdw dist="35921" dir="2700000" algn="ctr" rotWithShape="0">
              <a:schemeClr val="bg2"/>
            </a:outerShdw>
          </a:effectLst>
        </p:spPr>
        <p:txBody>
          <a:bodyPr/>
          <a:lstStyle/>
          <a:p>
            <a:pPr>
              <a:lnSpc>
                <a:spcPct val="120000"/>
              </a:lnSpc>
              <a:buFontTx/>
              <a:buNone/>
            </a:pPr>
            <a:r>
              <a:rPr lang="en-US" sz="3200">
                <a:effectLst>
                  <a:outerShdw blurRad="38100" dist="38100" dir="2700000" algn="tl">
                    <a:srgbClr val="000000"/>
                  </a:outerShdw>
                </a:effectLst>
              </a:rPr>
              <a:t>Mandatory assessment:</a:t>
            </a:r>
          </a:p>
          <a:p>
            <a:pPr>
              <a:lnSpc>
                <a:spcPct val="120000"/>
              </a:lnSpc>
            </a:pPr>
            <a:r>
              <a:rPr lang="en-US" sz="2800">
                <a:effectLst>
                  <a:outerShdw blurRad="38100" dist="38100" dir="2700000" algn="tl">
                    <a:srgbClr val="000000"/>
                  </a:outerShdw>
                </a:effectLst>
              </a:rPr>
              <a:t>crude-oil refineries (excluding lubricants), gasification and liquefaction of coal or bituminous shale (&gt; 500 tons per day)</a:t>
            </a:r>
          </a:p>
          <a:p>
            <a:pPr>
              <a:lnSpc>
                <a:spcPct val="120000"/>
              </a:lnSpc>
            </a:pPr>
            <a:r>
              <a:rPr lang="en-US" sz="2800">
                <a:effectLst>
                  <a:outerShdw blurRad="38100" dist="38100" dir="2700000" algn="tl">
                    <a:srgbClr val="000000"/>
                  </a:outerShdw>
                </a:effectLst>
              </a:rPr>
              <a:t>thermal power stations and combustion installations (&gt; 300 MW) and nuclear power stations (except research reactors &lt; 1kW)</a:t>
            </a:r>
          </a:p>
        </p:txBody>
      </p:sp>
      <p:sp>
        <p:nvSpPr>
          <p:cNvPr id="6" name="Slide Number Placeholder 5"/>
          <p:cNvSpPr>
            <a:spLocks noGrp="1"/>
          </p:cNvSpPr>
          <p:nvPr>
            <p:ph type="sldNum" sz="quarter" idx="12"/>
          </p:nvPr>
        </p:nvSpPr>
        <p:spPr/>
        <p:txBody>
          <a:bodyPr/>
          <a:lstStyle/>
          <a:p>
            <a:fld id="{3158A193-1010-475A-BC13-73756BBB94DC}" type="slidenum">
              <a:rPr lang="en-US"/>
              <a:pPr/>
              <a:t>23</a:t>
            </a:fld>
            <a:endParaRPr lang="en-US"/>
          </a:p>
        </p:txBody>
      </p:sp>
      <p:sp>
        <p:nvSpPr>
          <p:cNvPr id="28674"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228600" y="1752600"/>
            <a:ext cx="8458200" cy="4419600"/>
          </a:xfrm>
          <a:noFill/>
          <a:ln/>
          <a:effectLst>
            <a:outerShdw dist="35921" dir="2700000" algn="ctr" rotWithShape="0">
              <a:schemeClr val="bg2"/>
            </a:outerShdw>
          </a:effectLst>
        </p:spPr>
        <p:txBody>
          <a:bodyPr/>
          <a:lstStyle/>
          <a:p>
            <a:pPr>
              <a:lnSpc>
                <a:spcPct val="120000"/>
              </a:lnSpc>
              <a:buFontTx/>
              <a:buNone/>
            </a:pPr>
            <a:r>
              <a:rPr lang="en-US" sz="3200">
                <a:effectLst>
                  <a:outerShdw blurRad="38100" dist="38100" dir="2700000" algn="tl">
                    <a:srgbClr val="000000"/>
                  </a:outerShdw>
                </a:effectLst>
              </a:rPr>
              <a:t>Mandatory assessment:</a:t>
            </a:r>
          </a:p>
          <a:p>
            <a:pPr>
              <a:lnSpc>
                <a:spcPct val="120000"/>
              </a:lnSpc>
            </a:pPr>
            <a:r>
              <a:rPr lang="en-US" sz="2800">
                <a:effectLst>
                  <a:outerShdw blurRad="38100" dist="38100" dir="2700000" algn="tl">
                    <a:srgbClr val="000000"/>
                  </a:outerShdw>
                </a:effectLst>
              </a:rPr>
              <a:t>permanent storage and final disposal of radioactive waste</a:t>
            </a:r>
          </a:p>
          <a:p>
            <a:pPr>
              <a:lnSpc>
                <a:spcPct val="120000"/>
              </a:lnSpc>
            </a:pPr>
            <a:r>
              <a:rPr lang="en-US" sz="2800">
                <a:effectLst>
                  <a:outerShdw blurRad="38100" dist="38100" dir="2700000" algn="tl">
                    <a:srgbClr val="000000"/>
                  </a:outerShdw>
                </a:effectLst>
              </a:rPr>
              <a:t>cast iron and steel works</a:t>
            </a:r>
          </a:p>
          <a:p>
            <a:pPr>
              <a:lnSpc>
                <a:spcPct val="120000"/>
              </a:lnSpc>
            </a:pPr>
            <a:r>
              <a:rPr lang="en-US" sz="2800">
                <a:effectLst>
                  <a:outerShdw blurRad="38100" dist="38100" dir="2700000" algn="tl">
                    <a:srgbClr val="000000"/>
                  </a:outerShdw>
                </a:effectLst>
              </a:rPr>
              <a:t>extraction, processing and transformation of asbestos (various size limits)</a:t>
            </a:r>
          </a:p>
          <a:p>
            <a:pPr>
              <a:lnSpc>
                <a:spcPct val="120000"/>
              </a:lnSpc>
            </a:pPr>
            <a:r>
              <a:rPr lang="en-US" sz="2800">
                <a:effectLst>
                  <a:outerShdw blurRad="38100" dist="38100" dir="2700000" algn="tl">
                    <a:srgbClr val="000000"/>
                  </a:outerShdw>
                </a:effectLst>
              </a:rPr>
              <a:t>integrated chemical installations</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483B0401-5820-4E15-BC50-19EDE938C60D}" type="slidenum">
              <a:rPr lang="en-US"/>
              <a:pPr/>
              <a:t>24</a:t>
            </a:fld>
            <a:endParaRPr lang="en-US"/>
          </a:p>
        </p:txBody>
      </p:sp>
      <p:sp>
        <p:nvSpPr>
          <p:cNvPr id="29698"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228600" y="1752600"/>
            <a:ext cx="8458200" cy="4419600"/>
          </a:xfrm>
          <a:noFill/>
          <a:ln/>
          <a:effectLst>
            <a:outerShdw dist="35921" dir="2700000" algn="ctr" rotWithShape="0">
              <a:schemeClr val="bg2"/>
            </a:outerShdw>
          </a:effectLst>
        </p:spPr>
        <p:txBody>
          <a:bodyPr>
            <a:normAutofit fontScale="92500"/>
          </a:bodyPr>
          <a:lstStyle/>
          <a:p>
            <a:pPr>
              <a:lnSpc>
                <a:spcPct val="120000"/>
              </a:lnSpc>
              <a:buFontTx/>
              <a:buNone/>
            </a:pPr>
            <a:r>
              <a:rPr lang="en-US" sz="3200">
                <a:effectLst>
                  <a:outerShdw blurRad="38100" dist="38100" dir="2700000" algn="tl">
                    <a:srgbClr val="000000"/>
                  </a:outerShdw>
                </a:effectLst>
              </a:rPr>
              <a:t>Mandatory assessment:</a:t>
            </a:r>
          </a:p>
          <a:p>
            <a:pPr>
              <a:lnSpc>
                <a:spcPct val="120000"/>
              </a:lnSpc>
            </a:pPr>
            <a:r>
              <a:rPr lang="en-US" sz="2800">
                <a:effectLst>
                  <a:outerShdw blurRad="38100" dist="38100" dir="2700000" algn="tl">
                    <a:srgbClr val="000000"/>
                  </a:outerShdw>
                </a:effectLst>
              </a:rPr>
              <a:t>construction of motorways, express roads and lines for long-distance railway traffic, airports with basic runways &gt; 2100 m.</a:t>
            </a:r>
          </a:p>
          <a:p>
            <a:pPr>
              <a:lnSpc>
                <a:spcPct val="120000"/>
              </a:lnSpc>
            </a:pPr>
            <a:r>
              <a:rPr lang="en-US" sz="2800">
                <a:effectLst>
                  <a:outerShdw blurRad="38100" dist="38100" dir="2700000" algn="tl">
                    <a:srgbClr val="000000"/>
                  </a:outerShdw>
                </a:effectLst>
              </a:rPr>
              <a:t>trading ports and inland waterways which permit vessels &gt; 1,350 tons.</a:t>
            </a:r>
          </a:p>
          <a:p>
            <a:pPr>
              <a:lnSpc>
                <a:spcPct val="120000"/>
              </a:lnSpc>
            </a:pPr>
            <a:r>
              <a:rPr lang="en-US" sz="2800">
                <a:effectLst>
                  <a:outerShdw blurRad="38100" dist="38100" dir="2700000" algn="tl">
                    <a:srgbClr val="000000"/>
                  </a:outerShdw>
                </a:effectLst>
              </a:rPr>
              <a:t>waste disposal (incineration, chemical treatment or land fill) of toxic and dangerous wastes.</a:t>
            </a:r>
          </a:p>
        </p:txBody>
      </p:sp>
      <p:sp>
        <p:nvSpPr>
          <p:cNvPr id="6" name="Slide Number Placeholder 5"/>
          <p:cNvSpPr>
            <a:spLocks noGrp="1"/>
          </p:cNvSpPr>
          <p:nvPr>
            <p:ph type="sldNum" sz="quarter" idx="12"/>
          </p:nvPr>
        </p:nvSpPr>
        <p:spPr/>
        <p:txBody>
          <a:bodyPr/>
          <a:lstStyle/>
          <a:p>
            <a:fld id="{CA2A436C-3F23-4818-852E-27B577CE9929}" type="slidenum">
              <a:rPr lang="en-US"/>
              <a:pPr/>
              <a:t>25</a:t>
            </a:fld>
            <a:endParaRPr lang="en-US"/>
          </a:p>
        </p:txBody>
      </p:sp>
      <p:sp>
        <p:nvSpPr>
          <p:cNvPr id="30722" name="Rectangle 2"/>
          <p:cNvSpPr>
            <a:spLocks noGrp="1" noChangeArrowheads="1"/>
          </p:cNvSpPr>
          <p:nvPr>
            <p:ph type="title"/>
          </p:nvPr>
        </p:nvSpPr>
        <p:spPr>
          <a:xfrm>
            <a:off x="381000" y="304800"/>
            <a:ext cx="7772400" cy="1143000"/>
          </a:xfrm>
          <a:noFill/>
          <a:ln/>
        </p:spPr>
        <p:txBody>
          <a:bodyPr/>
          <a:lstStyle/>
          <a:p>
            <a:r>
              <a:rPr lang="en-US" sz="5400"/>
              <a:t>EIA (85/337/EEC)</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sz="half" idx="1"/>
          </p:nvPr>
        </p:nvSpPr>
        <p:spPr>
          <a:xfrm>
            <a:off x="685800" y="1600200"/>
            <a:ext cx="3810000" cy="4648200"/>
          </a:xfrm>
          <a:noFill/>
          <a:ln/>
          <a:effectLst>
            <a:outerShdw dist="35921" dir="2700000" algn="ctr" rotWithShape="0">
              <a:schemeClr val="bg2"/>
            </a:outerShdw>
          </a:effectLst>
        </p:spPr>
        <p:txBody>
          <a:bodyPr/>
          <a:lstStyle/>
          <a:p>
            <a:pPr>
              <a:lnSpc>
                <a:spcPct val="120000"/>
              </a:lnSpc>
              <a:buFontTx/>
              <a:buNone/>
            </a:pPr>
            <a:r>
              <a:rPr lang="en-US">
                <a:effectLst>
                  <a:outerShdw blurRad="38100" dist="38100" dir="2700000" algn="tl">
                    <a:srgbClr val="000000"/>
                  </a:outerShdw>
                </a:effectLst>
              </a:rPr>
              <a:t>Optional</a:t>
            </a:r>
          </a:p>
          <a:p>
            <a:r>
              <a:rPr lang="en-US">
                <a:effectLst>
                  <a:outerShdw blurRad="38100" dist="38100" dir="2700000" algn="tl">
                    <a:srgbClr val="000000"/>
                  </a:outerShdw>
                </a:effectLst>
              </a:rPr>
              <a:t>agriculture</a:t>
            </a:r>
          </a:p>
          <a:p>
            <a:r>
              <a:rPr lang="en-US">
                <a:effectLst>
                  <a:outerShdw blurRad="38100" dist="38100" dir="2700000" algn="tl">
                    <a:srgbClr val="000000"/>
                  </a:outerShdw>
                </a:effectLst>
              </a:rPr>
              <a:t>extractive industry</a:t>
            </a:r>
          </a:p>
          <a:p>
            <a:r>
              <a:rPr lang="en-US">
                <a:effectLst>
                  <a:outerShdw blurRad="38100" dist="38100" dir="2700000" algn="tl">
                    <a:srgbClr val="000000"/>
                  </a:outerShdw>
                </a:effectLst>
              </a:rPr>
              <a:t>energy industry</a:t>
            </a:r>
          </a:p>
          <a:p>
            <a:r>
              <a:rPr lang="en-US"/>
              <a:t>processing of metals</a:t>
            </a:r>
          </a:p>
          <a:p>
            <a:r>
              <a:rPr lang="en-US"/>
              <a:t>manufacture of glass</a:t>
            </a:r>
          </a:p>
          <a:p>
            <a:r>
              <a:rPr lang="en-US"/>
              <a:t>chemical industry</a:t>
            </a:r>
          </a:p>
        </p:txBody>
      </p:sp>
      <p:sp>
        <p:nvSpPr>
          <p:cNvPr id="31748" name="Rectangle 4"/>
          <p:cNvSpPr>
            <a:spLocks noGrp="1" noChangeArrowheads="1"/>
          </p:cNvSpPr>
          <p:nvPr>
            <p:ph sz="half" idx="2"/>
          </p:nvPr>
        </p:nvSpPr>
        <p:spPr>
          <a:xfrm>
            <a:off x="4648200" y="1600200"/>
            <a:ext cx="3810000" cy="4572000"/>
          </a:xfrm>
          <a:noFill/>
          <a:ln/>
          <a:effectLst>
            <a:outerShdw dist="35921" dir="2700000" algn="ctr" rotWithShape="0">
              <a:schemeClr val="bg2"/>
            </a:outerShdw>
          </a:effectLst>
        </p:spPr>
        <p:txBody>
          <a:bodyPr/>
          <a:lstStyle/>
          <a:p>
            <a:pPr>
              <a:buFontTx/>
              <a:buNone/>
            </a:pPr>
            <a:endParaRPr lang="en-US" sz="3200">
              <a:effectLst>
                <a:outerShdw blurRad="38100" dist="38100" dir="2700000" algn="tl">
                  <a:srgbClr val="000000"/>
                </a:outerShdw>
              </a:effectLst>
            </a:endParaRPr>
          </a:p>
          <a:p>
            <a:r>
              <a:rPr lang="en-US" sz="3200">
                <a:effectLst>
                  <a:outerShdw blurRad="38100" dist="38100" dir="2700000" algn="tl">
                    <a:srgbClr val="000000"/>
                  </a:outerShdw>
                </a:effectLst>
              </a:rPr>
              <a:t>food industry</a:t>
            </a:r>
          </a:p>
          <a:p>
            <a:r>
              <a:rPr lang="en-US" sz="3200">
                <a:effectLst>
                  <a:outerShdw blurRad="38100" dist="38100" dir="2700000" algn="tl">
                    <a:srgbClr val="000000"/>
                  </a:outerShdw>
                </a:effectLst>
              </a:rPr>
              <a:t>textile, leather, wood and paper</a:t>
            </a:r>
          </a:p>
          <a:p>
            <a:r>
              <a:rPr lang="en-US" sz="3200">
                <a:effectLst>
                  <a:outerShdw blurRad="38100" dist="38100" dir="2700000" algn="tl">
                    <a:srgbClr val="000000"/>
                  </a:outerShdw>
                </a:effectLst>
              </a:rPr>
              <a:t>rubber industry</a:t>
            </a:r>
          </a:p>
          <a:p>
            <a:r>
              <a:rPr lang="en-US" sz="3200">
                <a:effectLst>
                  <a:outerShdw blurRad="38100" dist="38100" dir="2700000" algn="tl">
                    <a:srgbClr val="000000"/>
                  </a:outerShdw>
                </a:effectLst>
              </a:rPr>
              <a:t>infrastructure projects</a:t>
            </a:r>
          </a:p>
          <a:p>
            <a:r>
              <a:rPr lang="en-US" sz="3200">
                <a:effectLst>
                  <a:outerShdw blurRad="38100" dist="38100" dir="2700000" algn="tl">
                    <a:srgbClr val="000000"/>
                  </a:outerShdw>
                </a:effectLst>
              </a:rPr>
              <a:t>others</a:t>
            </a:r>
          </a:p>
        </p:txBody>
      </p:sp>
      <p:sp>
        <p:nvSpPr>
          <p:cNvPr id="7" name="Slide Number Placeholder 6"/>
          <p:cNvSpPr>
            <a:spLocks noGrp="1"/>
          </p:cNvSpPr>
          <p:nvPr>
            <p:ph type="sldNum" sz="quarter" idx="12"/>
          </p:nvPr>
        </p:nvSpPr>
        <p:spPr/>
        <p:txBody>
          <a:bodyPr/>
          <a:lstStyle/>
          <a:p>
            <a:fld id="{C2C72BAD-AE8F-45AE-8F65-BC72E013CED7}" type="slidenum">
              <a:rPr lang="en-US"/>
              <a:pPr/>
              <a:t>26</a:t>
            </a:fld>
            <a:endParaRPr lang="en-US"/>
          </a:p>
        </p:txBody>
      </p:sp>
      <p:sp>
        <p:nvSpPr>
          <p:cNvPr id="31746" name="Rectangle 2"/>
          <p:cNvSpPr>
            <a:spLocks noGrp="1" noChangeArrowheads="1"/>
          </p:cNvSpPr>
          <p:nvPr>
            <p:ph type="title"/>
          </p:nvPr>
        </p:nvSpPr>
        <p:spPr>
          <a:noFill/>
          <a:ln/>
        </p:spPr>
        <p:txBody>
          <a:bodyPr/>
          <a:lstStyle/>
          <a:p>
            <a:r>
              <a:rPr lang="en-US" sz="5400"/>
              <a:t>EIA (85/337/EEC)</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effectLst>
                  <a:outerShdw blurRad="38100" dist="38100" dir="2700000" algn="tl">
                    <a:srgbClr val="000000"/>
                  </a:outerShdw>
                </a:effectLst>
              </a:rPr>
              <a:t>infrastructure projects:</a:t>
            </a:r>
          </a:p>
          <a:p>
            <a:pPr>
              <a:lnSpc>
                <a:spcPct val="90000"/>
              </a:lnSpc>
            </a:pPr>
            <a:r>
              <a:rPr lang="en-US" sz="2800">
                <a:effectLst>
                  <a:outerShdw blurRad="38100" dist="38100" dir="2700000" algn="tl">
                    <a:srgbClr val="000000"/>
                  </a:outerShdw>
                </a:effectLst>
              </a:rPr>
              <a:t>industrial estate development projects</a:t>
            </a:r>
          </a:p>
          <a:p>
            <a:pPr>
              <a:lnSpc>
                <a:spcPct val="90000"/>
              </a:lnSpc>
            </a:pPr>
            <a:r>
              <a:rPr lang="en-US" sz="2800">
                <a:effectLst>
                  <a:outerShdw blurRad="38100" dist="38100" dir="2700000" algn="tl">
                    <a:srgbClr val="000000"/>
                  </a:outerShdw>
                </a:effectLst>
              </a:rPr>
              <a:t>urban development projects</a:t>
            </a:r>
          </a:p>
          <a:p>
            <a:pPr>
              <a:lnSpc>
                <a:spcPct val="90000"/>
              </a:lnSpc>
            </a:pPr>
            <a:r>
              <a:rPr lang="en-US" sz="2800">
                <a:effectLst>
                  <a:outerShdw blurRad="38100" dist="38100" dir="2700000" algn="tl">
                    <a:srgbClr val="000000"/>
                  </a:outerShdw>
                </a:effectLst>
              </a:rPr>
              <a:t>ski lifts and cable cars</a:t>
            </a:r>
          </a:p>
          <a:p>
            <a:pPr>
              <a:lnSpc>
                <a:spcPct val="90000"/>
              </a:lnSpc>
            </a:pPr>
            <a:r>
              <a:rPr lang="en-US" sz="2800">
                <a:effectLst>
                  <a:outerShdw blurRad="38100" dist="38100" dir="2700000" algn="tl">
                    <a:srgbClr val="000000"/>
                  </a:outerShdw>
                </a:effectLst>
              </a:rPr>
              <a:t>construction of roads, harbors, and airfields</a:t>
            </a:r>
          </a:p>
          <a:p>
            <a:pPr>
              <a:lnSpc>
                <a:spcPct val="90000"/>
              </a:lnSpc>
            </a:pPr>
            <a:r>
              <a:rPr lang="en-US" sz="2800">
                <a:effectLst>
                  <a:outerShdw blurRad="38100" dist="38100" dir="2700000" algn="tl">
                    <a:srgbClr val="000000"/>
                  </a:outerShdw>
                </a:effectLst>
              </a:rPr>
              <a:t>canalisation, flood relief works</a:t>
            </a:r>
          </a:p>
          <a:p>
            <a:pPr>
              <a:lnSpc>
                <a:spcPct val="90000"/>
              </a:lnSpc>
            </a:pPr>
            <a:r>
              <a:rPr lang="en-US" sz="2800">
                <a:effectLst>
                  <a:outerShdw blurRad="38100" dist="38100" dir="2700000" algn="tl">
                    <a:srgbClr val="000000"/>
                  </a:outerShdw>
                </a:effectLst>
              </a:rPr>
              <a:t>dams and other water storage</a:t>
            </a:r>
          </a:p>
          <a:p>
            <a:pPr>
              <a:lnSpc>
                <a:spcPct val="90000"/>
              </a:lnSpc>
            </a:pPr>
            <a:r>
              <a:rPr lang="en-US" sz="2800">
                <a:effectLst>
                  <a:outerShdw blurRad="38100" dist="38100" dir="2700000" algn="tl">
                    <a:srgbClr val="000000"/>
                  </a:outerShdw>
                </a:effectLst>
              </a:rPr>
              <a:t>tramways, railways, underground</a:t>
            </a:r>
          </a:p>
          <a:p>
            <a:pPr>
              <a:lnSpc>
                <a:spcPct val="90000"/>
              </a:lnSpc>
            </a:pPr>
            <a:r>
              <a:rPr lang="en-US" sz="2800">
                <a:effectLst>
                  <a:outerShdw blurRad="38100" dist="38100" dir="2700000" algn="tl">
                    <a:srgbClr val="000000"/>
                  </a:outerShdw>
                </a:effectLst>
              </a:rPr>
              <a:t>oil and gas pipelines …. etc.</a:t>
            </a:r>
          </a:p>
        </p:txBody>
      </p:sp>
      <p:sp>
        <p:nvSpPr>
          <p:cNvPr id="6" name="Slide Number Placeholder 5"/>
          <p:cNvSpPr>
            <a:spLocks noGrp="1"/>
          </p:cNvSpPr>
          <p:nvPr>
            <p:ph type="sldNum" sz="quarter" idx="12"/>
          </p:nvPr>
        </p:nvSpPr>
        <p:spPr/>
        <p:txBody>
          <a:bodyPr/>
          <a:lstStyle/>
          <a:p>
            <a:fld id="{490A5C95-5BA5-4811-AE60-FDDD5387F6C8}" type="slidenum">
              <a:rPr lang="en-US"/>
              <a:pPr/>
              <a:t>27</a:t>
            </a:fld>
            <a:endParaRPr lang="en-US"/>
          </a:p>
        </p:txBody>
      </p:sp>
      <p:sp>
        <p:nvSpPr>
          <p:cNvPr id="32770" name="Rectangle 2"/>
          <p:cNvSpPr>
            <a:spLocks noGrp="1" noChangeArrowheads="1"/>
          </p:cNvSpPr>
          <p:nvPr>
            <p:ph type="title"/>
          </p:nvPr>
        </p:nvSpPr>
        <p:spPr>
          <a:noFill/>
          <a:ln/>
        </p:spPr>
        <p:txBody>
          <a:bodyPr/>
          <a:lstStyle/>
          <a:p>
            <a:r>
              <a:rPr lang="en-US" sz="5400"/>
              <a:t>EIA (85/337/EEC)</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normAutofit fontScale="92500"/>
          </a:bodyPr>
          <a:lstStyle/>
          <a:p>
            <a:pPr>
              <a:lnSpc>
                <a:spcPct val="120000"/>
              </a:lnSpc>
              <a:buFontTx/>
              <a:buNone/>
            </a:pPr>
            <a:r>
              <a:rPr lang="en-US">
                <a:solidFill>
                  <a:schemeClr val="accent1"/>
                </a:solidFill>
                <a:effectLst>
                  <a:outerShdw blurRad="38100" dist="38100" dir="2700000" algn="tl">
                    <a:srgbClr val="000000"/>
                  </a:outerShdw>
                </a:effectLst>
              </a:rPr>
              <a:t>Description of the project:</a:t>
            </a:r>
            <a:endParaRPr lang="en-US">
              <a:effectLst>
                <a:outerShdw blurRad="38100" dist="38100" dir="2700000" algn="tl">
                  <a:srgbClr val="000000"/>
                </a:outerShdw>
              </a:effectLst>
            </a:endParaRPr>
          </a:p>
          <a:p>
            <a:r>
              <a:rPr lang="en-US" sz="3200">
                <a:effectLst>
                  <a:outerShdw blurRad="38100" dist="38100" dir="2700000" algn="tl">
                    <a:srgbClr val="000000"/>
                  </a:outerShdw>
                </a:effectLst>
              </a:rPr>
              <a:t>physical characteristics, land-use requirements during construction and operation</a:t>
            </a:r>
          </a:p>
          <a:p>
            <a:r>
              <a:rPr lang="en-US" sz="3200">
                <a:effectLst>
                  <a:outerShdw blurRad="38100" dist="38100" dir="2700000" algn="tl">
                    <a:srgbClr val="000000"/>
                  </a:outerShdw>
                </a:effectLst>
              </a:rPr>
              <a:t>production processes, materials used</a:t>
            </a:r>
          </a:p>
          <a:p>
            <a:r>
              <a:rPr lang="en-US" sz="3200">
                <a:effectLst>
                  <a:outerShdw blurRad="38100" dist="38100" dir="2700000" algn="tl">
                    <a:srgbClr val="000000"/>
                  </a:outerShdw>
                </a:effectLst>
              </a:rPr>
              <a:t>estimate of expected residues and emissions (</a:t>
            </a:r>
            <a:r>
              <a:rPr lang="en-US" sz="2800">
                <a:effectLst>
                  <a:outerShdw blurRad="38100" dist="38100" dir="2700000" algn="tl">
                    <a:srgbClr val="000000"/>
                  </a:outerShdw>
                </a:effectLst>
              </a:rPr>
              <a:t>water, air, soil pollution, noise, vibrations, light, heat, radiation, etc.)</a:t>
            </a:r>
          </a:p>
        </p:txBody>
      </p:sp>
      <p:sp>
        <p:nvSpPr>
          <p:cNvPr id="6" name="Slide Number Placeholder 5"/>
          <p:cNvSpPr>
            <a:spLocks noGrp="1"/>
          </p:cNvSpPr>
          <p:nvPr>
            <p:ph type="sldNum" sz="quarter" idx="12"/>
          </p:nvPr>
        </p:nvSpPr>
        <p:spPr/>
        <p:txBody>
          <a:bodyPr/>
          <a:lstStyle/>
          <a:p>
            <a:fld id="{AD37FCAB-0530-43E1-9750-2A5EA676651C}" type="slidenum">
              <a:rPr lang="en-US"/>
              <a:pPr/>
              <a:t>28</a:t>
            </a:fld>
            <a:endParaRPr lang="en-US"/>
          </a:p>
        </p:txBody>
      </p:sp>
      <p:sp>
        <p:nvSpPr>
          <p:cNvPr id="33794"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Alternatives:</a:t>
            </a:r>
          </a:p>
          <a:p>
            <a:pPr>
              <a:lnSpc>
                <a:spcPct val="120000"/>
              </a:lnSpc>
            </a:pPr>
            <a:r>
              <a:rPr lang="en-US">
                <a:effectLst>
                  <a:outerShdw blurRad="38100" dist="38100" dir="2700000" algn="tl">
                    <a:srgbClr val="000000"/>
                  </a:outerShdw>
                </a:effectLst>
              </a:rPr>
              <a:t>outline of the main alternatives</a:t>
            </a:r>
          </a:p>
          <a:p>
            <a:pPr>
              <a:lnSpc>
                <a:spcPct val="120000"/>
              </a:lnSpc>
            </a:pPr>
            <a:r>
              <a:rPr lang="en-US">
                <a:effectLst>
                  <a:outerShdw blurRad="38100" dist="38100" dir="2700000" algn="tl">
                    <a:srgbClr val="000000"/>
                  </a:outerShdw>
                </a:effectLst>
              </a:rPr>
              <a:t>main reasons for </a:t>
            </a:r>
            <a:r>
              <a:rPr lang="en-US">
                <a:solidFill>
                  <a:schemeClr val="tx2"/>
                </a:solidFill>
                <a:effectLst>
                  <a:outerShdw blurRad="38100" dist="38100" dir="2700000" algn="tl">
                    <a:srgbClr val="000000"/>
                  </a:outerShdw>
                </a:effectLst>
              </a:rPr>
              <a:t>choice</a:t>
            </a:r>
            <a:r>
              <a:rPr lang="en-US">
                <a:effectLst>
                  <a:outerShdw blurRad="38100" dist="38100" dir="2700000" algn="tl">
                    <a:srgbClr val="000000"/>
                  </a:outerShdw>
                </a:effectLst>
              </a:rPr>
              <a:t>, including environmental effects</a:t>
            </a:r>
          </a:p>
        </p:txBody>
      </p:sp>
      <p:sp>
        <p:nvSpPr>
          <p:cNvPr id="6" name="Slide Number Placeholder 5"/>
          <p:cNvSpPr>
            <a:spLocks noGrp="1"/>
          </p:cNvSpPr>
          <p:nvPr>
            <p:ph type="sldNum" sz="quarter" idx="12"/>
          </p:nvPr>
        </p:nvSpPr>
        <p:spPr/>
        <p:txBody>
          <a:bodyPr/>
          <a:lstStyle/>
          <a:p>
            <a:fld id="{0826BF98-15C9-4D77-8215-616B83974285}" type="slidenum">
              <a:rPr lang="en-US"/>
              <a:pPr/>
              <a:t>29</a:t>
            </a:fld>
            <a:endParaRPr lang="en-US"/>
          </a:p>
        </p:txBody>
      </p:sp>
      <p:sp>
        <p:nvSpPr>
          <p:cNvPr id="34818"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Impacts on:</a:t>
            </a:r>
          </a:p>
          <a:p>
            <a:pPr>
              <a:lnSpc>
                <a:spcPct val="120000"/>
              </a:lnSpc>
            </a:pPr>
            <a:r>
              <a:rPr lang="en-US" sz="3200">
                <a:effectLst>
                  <a:outerShdw blurRad="38100" dist="38100" dir="2700000" algn="tl">
                    <a:srgbClr val="000000"/>
                  </a:outerShdw>
                </a:effectLst>
              </a:rPr>
              <a:t>population, fauna, flora, soils, water, air, climatic factors, material assets incl. architectural and archeological heritage, landscape</a:t>
            </a:r>
          </a:p>
          <a:p>
            <a:pPr>
              <a:lnSpc>
                <a:spcPct val="120000"/>
              </a:lnSpc>
            </a:pPr>
            <a:r>
              <a:rPr lang="en-US" sz="3200">
                <a:effectLst>
                  <a:outerShdw blurRad="38100" dist="38100" dir="2700000" algn="tl">
                    <a:srgbClr val="000000"/>
                  </a:outerShdw>
                </a:effectLst>
              </a:rPr>
              <a:t>interrelationship between these factors</a:t>
            </a:r>
          </a:p>
        </p:txBody>
      </p:sp>
      <p:sp>
        <p:nvSpPr>
          <p:cNvPr id="6" name="Slide Number Placeholder 5"/>
          <p:cNvSpPr>
            <a:spLocks noGrp="1"/>
          </p:cNvSpPr>
          <p:nvPr>
            <p:ph type="sldNum" sz="quarter" idx="12"/>
          </p:nvPr>
        </p:nvSpPr>
        <p:spPr/>
        <p:txBody>
          <a:bodyPr/>
          <a:lstStyle/>
          <a:p>
            <a:fld id="{8A5A4716-D489-43C2-9E2D-D2DCD90918BE}" type="slidenum">
              <a:rPr lang="en-US"/>
              <a:pPr/>
              <a:t>30</a:t>
            </a:fld>
            <a:endParaRPr lang="en-US"/>
          </a:p>
        </p:txBody>
      </p:sp>
      <p:sp>
        <p:nvSpPr>
          <p:cNvPr id="35842"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Likely significant effects from:</a:t>
            </a:r>
          </a:p>
          <a:p>
            <a:r>
              <a:rPr lang="en-US">
                <a:effectLst>
                  <a:outerShdw blurRad="38100" dist="38100" dir="2700000" algn="tl">
                    <a:srgbClr val="000000"/>
                  </a:outerShdw>
                </a:effectLst>
              </a:rPr>
              <a:t>existence of the project</a:t>
            </a:r>
          </a:p>
          <a:p>
            <a:r>
              <a:rPr lang="en-US">
                <a:effectLst>
                  <a:outerShdw blurRad="38100" dist="38100" dir="2700000" algn="tl">
                    <a:srgbClr val="000000"/>
                  </a:outerShdw>
                </a:effectLst>
              </a:rPr>
              <a:t>use of natural resources</a:t>
            </a:r>
          </a:p>
          <a:p>
            <a:r>
              <a:rPr lang="en-US">
                <a:effectLst>
                  <a:outerShdw blurRad="38100" dist="38100" dir="2700000" algn="tl">
                    <a:srgbClr val="000000"/>
                  </a:outerShdw>
                </a:effectLst>
              </a:rPr>
              <a:t>emission of pollutants, creation of nuisances, elimination of waste</a:t>
            </a:r>
          </a:p>
          <a:p>
            <a:pPr>
              <a:buFontTx/>
              <a:buNone/>
            </a:pPr>
            <a:r>
              <a:rPr lang="en-US">
                <a:effectLst>
                  <a:outerShdw blurRad="38100" dist="38100" dir="2700000" algn="tl">
                    <a:srgbClr val="000000"/>
                  </a:outerShdw>
                </a:effectLst>
              </a:rPr>
              <a:t>and the description of the methods used to assess the effects.</a:t>
            </a:r>
          </a:p>
        </p:txBody>
      </p:sp>
      <p:sp>
        <p:nvSpPr>
          <p:cNvPr id="6" name="Slide Number Placeholder 5"/>
          <p:cNvSpPr>
            <a:spLocks noGrp="1"/>
          </p:cNvSpPr>
          <p:nvPr>
            <p:ph type="sldNum" sz="quarter" idx="12"/>
          </p:nvPr>
        </p:nvSpPr>
        <p:spPr/>
        <p:txBody>
          <a:bodyPr/>
          <a:lstStyle/>
          <a:p>
            <a:fld id="{76378A6F-3018-4CE0-BB1E-FB203E0A8A84}" type="slidenum">
              <a:rPr lang="en-US"/>
              <a:pPr/>
              <a:t>31</a:t>
            </a:fld>
            <a:endParaRPr lang="en-US"/>
          </a:p>
        </p:txBody>
      </p:sp>
      <p:sp>
        <p:nvSpPr>
          <p:cNvPr id="36866"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Description of measures:</a:t>
            </a:r>
          </a:p>
          <a:p>
            <a:pPr>
              <a:lnSpc>
                <a:spcPct val="120000"/>
              </a:lnSpc>
            </a:pPr>
            <a:r>
              <a:rPr lang="en-US">
                <a:effectLst>
                  <a:outerShdw blurRad="38100" dist="38100" dir="2700000" algn="tl">
                    <a:srgbClr val="000000"/>
                  </a:outerShdw>
                </a:effectLst>
              </a:rPr>
              <a:t>to prevent, reduce, and where possible to offset any significant adverse effects on the environment.</a:t>
            </a:r>
          </a:p>
        </p:txBody>
      </p:sp>
      <p:sp>
        <p:nvSpPr>
          <p:cNvPr id="6" name="Slide Number Placeholder 5"/>
          <p:cNvSpPr>
            <a:spLocks noGrp="1"/>
          </p:cNvSpPr>
          <p:nvPr>
            <p:ph type="sldNum" sz="quarter" idx="12"/>
          </p:nvPr>
        </p:nvSpPr>
        <p:spPr/>
        <p:txBody>
          <a:bodyPr/>
          <a:lstStyle/>
          <a:p>
            <a:fld id="{B7E8D84C-6243-44F9-AFD0-92E5AA9A9E33}" type="slidenum">
              <a:rPr lang="en-US"/>
              <a:pPr/>
              <a:t>32</a:t>
            </a:fld>
            <a:endParaRPr lang="en-US"/>
          </a:p>
        </p:txBody>
      </p:sp>
      <p:sp>
        <p:nvSpPr>
          <p:cNvPr id="37890"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Summary:</a:t>
            </a:r>
          </a:p>
          <a:p>
            <a:pPr>
              <a:lnSpc>
                <a:spcPct val="120000"/>
              </a:lnSpc>
            </a:pPr>
            <a:r>
              <a:rPr lang="en-US">
                <a:effectLst>
                  <a:outerShdw blurRad="38100" dist="38100" dir="2700000" algn="tl">
                    <a:srgbClr val="000000"/>
                  </a:outerShdw>
                </a:effectLst>
              </a:rPr>
              <a:t>a non-technical summary of the information provided</a:t>
            </a:r>
          </a:p>
        </p:txBody>
      </p:sp>
      <p:sp>
        <p:nvSpPr>
          <p:cNvPr id="6" name="Slide Number Placeholder 5"/>
          <p:cNvSpPr>
            <a:spLocks noGrp="1"/>
          </p:cNvSpPr>
          <p:nvPr>
            <p:ph type="sldNum" sz="quarter" idx="12"/>
          </p:nvPr>
        </p:nvSpPr>
        <p:spPr/>
        <p:txBody>
          <a:bodyPr/>
          <a:lstStyle/>
          <a:p>
            <a:fld id="{1F31451A-07B0-4FAD-82AB-C5C068F6CA08}" type="slidenum">
              <a:rPr lang="en-US"/>
              <a:pPr/>
              <a:t>33</a:t>
            </a:fld>
            <a:endParaRPr lang="en-US"/>
          </a:p>
        </p:txBody>
      </p:sp>
      <p:sp>
        <p:nvSpPr>
          <p:cNvPr id="38914"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685800" y="1752600"/>
            <a:ext cx="7772400" cy="4495800"/>
          </a:xfrm>
          <a:noFill/>
          <a:ln/>
          <a:effectLst>
            <a:outerShdw dist="35921" dir="2700000" algn="ctr" rotWithShape="0">
              <a:schemeClr val="bg2"/>
            </a:outerShdw>
          </a:effectLst>
        </p:spPr>
        <p:txBody>
          <a:bodyPr/>
          <a:lstStyle/>
          <a:p>
            <a:pPr>
              <a:lnSpc>
                <a:spcPct val="120000"/>
              </a:lnSpc>
              <a:buFontTx/>
              <a:buNone/>
            </a:pPr>
            <a:r>
              <a:rPr lang="en-US">
                <a:solidFill>
                  <a:schemeClr val="accent1"/>
                </a:solidFill>
                <a:effectLst>
                  <a:outerShdw blurRad="38100" dist="38100" dir="2700000" algn="tl">
                    <a:srgbClr val="000000"/>
                  </a:outerShdw>
                </a:effectLst>
              </a:rPr>
              <a:t>Difficulties:</a:t>
            </a:r>
          </a:p>
          <a:p>
            <a:pPr>
              <a:lnSpc>
                <a:spcPct val="120000"/>
              </a:lnSpc>
            </a:pPr>
            <a:r>
              <a:rPr lang="en-US">
                <a:effectLst>
                  <a:outerShdw blurRad="38100" dist="38100" dir="2700000" algn="tl">
                    <a:srgbClr val="000000"/>
                  </a:outerShdw>
                </a:effectLst>
              </a:rPr>
              <a:t>an indication of the difficulties (technical deficiencies or lack of know-how) encountered by the developer in compiling the required information. </a:t>
            </a:r>
          </a:p>
        </p:txBody>
      </p:sp>
      <p:sp>
        <p:nvSpPr>
          <p:cNvPr id="6" name="Slide Number Placeholder 5"/>
          <p:cNvSpPr>
            <a:spLocks noGrp="1"/>
          </p:cNvSpPr>
          <p:nvPr>
            <p:ph type="sldNum" sz="quarter" idx="12"/>
          </p:nvPr>
        </p:nvSpPr>
        <p:spPr/>
        <p:txBody>
          <a:bodyPr/>
          <a:lstStyle/>
          <a:p>
            <a:fld id="{4F9F56D4-1ED5-4EDE-95AB-382B10CA6E8F}" type="slidenum">
              <a:rPr lang="en-US"/>
              <a:pPr/>
              <a:t>34</a:t>
            </a:fld>
            <a:endParaRPr lang="en-US"/>
          </a:p>
        </p:txBody>
      </p:sp>
      <p:sp>
        <p:nvSpPr>
          <p:cNvPr id="39938" name="Rectangle 2"/>
          <p:cNvSpPr>
            <a:spLocks noGrp="1" noChangeArrowheads="1"/>
          </p:cNvSpPr>
          <p:nvPr>
            <p:ph type="title"/>
          </p:nvPr>
        </p:nvSpPr>
        <p:spPr>
          <a:noFill/>
          <a:ln/>
        </p:spPr>
        <p:txBody>
          <a:bodyPr/>
          <a:lstStyle/>
          <a:p>
            <a:r>
              <a:rPr lang="en-US" sz="3600"/>
              <a:t>Information requirements</a:t>
            </a:r>
            <a:r>
              <a:rPr lang="en-US" sz="5400"/>
              <a:t> </a:t>
            </a:r>
            <a:r>
              <a:rPr lang="en-US" sz="2000"/>
              <a:t>(85/337/EEC)</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381000" y="1600200"/>
            <a:ext cx="8456613" cy="4495800"/>
          </a:xfrm>
          <a:noFill/>
          <a:ln/>
          <a:effectLst>
            <a:outerShdw dist="35921" dir="2700000" algn="ctr" rotWithShape="0">
              <a:schemeClr val="bg2"/>
            </a:outerShdw>
          </a:effectLst>
        </p:spPr>
        <p:txBody>
          <a:bodyPr>
            <a:normAutofit lnSpcReduction="10000"/>
          </a:bodyPr>
          <a:lstStyle/>
          <a:p>
            <a:pPr>
              <a:buFontTx/>
              <a:buNone/>
            </a:pPr>
            <a:r>
              <a:rPr lang="en-US" sz="4000">
                <a:solidFill>
                  <a:schemeClr val="hlink"/>
                </a:solidFill>
                <a:effectLst>
                  <a:outerShdw blurRad="38100" dist="38100" dir="2700000" algn="tl">
                    <a:srgbClr val="000000"/>
                  </a:outerShdw>
                </a:effectLst>
              </a:rPr>
              <a:t>procedure:</a:t>
            </a:r>
          </a:p>
          <a:p>
            <a:r>
              <a:rPr lang="en-US" sz="2800">
                <a:effectLst>
                  <a:outerShdw blurRad="38100" dist="38100" dir="2700000" algn="tl">
                    <a:srgbClr val="000000"/>
                  </a:outerShdw>
                </a:effectLst>
              </a:rPr>
              <a:t>deciding whether an EIA is required (Screening)</a:t>
            </a:r>
          </a:p>
          <a:p>
            <a:r>
              <a:rPr lang="en-US" sz="2800">
                <a:effectLst>
                  <a:outerShdw blurRad="38100" dist="38100" dir="2700000" algn="tl">
                    <a:srgbClr val="000000"/>
                  </a:outerShdw>
                </a:effectLst>
              </a:rPr>
              <a:t>determining the scope of EIA (Scoping)</a:t>
            </a:r>
          </a:p>
          <a:p>
            <a:r>
              <a:rPr lang="en-US" sz="2800">
                <a:effectLst>
                  <a:outerShdw blurRad="38100" dist="38100" dir="2700000" algn="tl">
                    <a:srgbClr val="000000"/>
                  </a:outerShdw>
                </a:effectLst>
              </a:rPr>
              <a:t>preparing of the impact statement (EIS)</a:t>
            </a:r>
          </a:p>
          <a:p>
            <a:r>
              <a:rPr lang="en-US" sz="2800">
                <a:effectLst>
                  <a:outerShdw blurRad="38100" dist="38100" dir="2700000" algn="tl">
                    <a:srgbClr val="000000"/>
                  </a:outerShdw>
                </a:effectLst>
              </a:rPr>
              <a:t>consultations, public participation</a:t>
            </a:r>
          </a:p>
          <a:p>
            <a:r>
              <a:rPr lang="en-US" sz="2800">
                <a:effectLst>
                  <a:outerShdw blurRad="38100" dist="38100" dir="2700000" algn="tl">
                    <a:srgbClr val="000000"/>
                  </a:outerShdw>
                </a:effectLst>
              </a:rPr>
              <a:t>evaluating EIA results and consultations</a:t>
            </a:r>
          </a:p>
          <a:p>
            <a:r>
              <a:rPr lang="en-US" sz="2800">
                <a:effectLst>
                  <a:outerShdw blurRad="38100" dist="38100" dir="2700000" algn="tl">
                    <a:srgbClr val="000000"/>
                  </a:outerShdw>
                </a:effectLst>
              </a:rPr>
              <a:t>reaching a decision</a:t>
            </a:r>
          </a:p>
          <a:p>
            <a:r>
              <a:rPr lang="en-US" sz="2800">
                <a:effectLst>
                  <a:outerShdw blurRad="38100" dist="38100" dir="2700000" algn="tl">
                    <a:srgbClr val="000000"/>
                  </a:outerShdw>
                </a:effectLst>
              </a:rPr>
              <a:t>monitoring impacts after project implementation</a:t>
            </a:r>
          </a:p>
        </p:txBody>
      </p:sp>
      <p:sp>
        <p:nvSpPr>
          <p:cNvPr id="6" name="Slide Number Placeholder 5"/>
          <p:cNvSpPr>
            <a:spLocks noGrp="1"/>
          </p:cNvSpPr>
          <p:nvPr>
            <p:ph type="sldNum" sz="quarter" idx="12"/>
          </p:nvPr>
        </p:nvSpPr>
        <p:spPr/>
        <p:txBody>
          <a:bodyPr/>
          <a:lstStyle/>
          <a:p>
            <a:fld id="{4BB5D55C-AE3B-4548-8F74-9C26D11BEB59}" type="slidenum">
              <a:rPr lang="en-US"/>
              <a:pPr/>
              <a:t>35</a:t>
            </a:fld>
            <a:endParaRPr lang="en-US"/>
          </a:p>
        </p:txBody>
      </p:sp>
      <p:sp>
        <p:nvSpPr>
          <p:cNvPr id="4198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381000" y="1447800"/>
            <a:ext cx="8456613" cy="4495800"/>
          </a:xfrm>
          <a:noFill/>
          <a:ln/>
          <a:effectLst>
            <a:outerShdw dist="35921" dir="2700000" algn="ctr" rotWithShape="0">
              <a:schemeClr val="bg2"/>
            </a:outerShdw>
          </a:effectLst>
        </p:spPr>
        <p:txBody>
          <a:bodyPr/>
          <a:lstStyle/>
          <a:p>
            <a:pPr>
              <a:lnSpc>
                <a:spcPct val="90000"/>
              </a:lnSpc>
              <a:buFontTx/>
              <a:buNone/>
            </a:pPr>
            <a:r>
              <a:rPr lang="en-US" sz="4000">
                <a:solidFill>
                  <a:schemeClr val="hlink"/>
                </a:solidFill>
                <a:effectLst>
                  <a:outerShdw blurRad="38100" dist="38100" dir="2700000" algn="tl">
                    <a:srgbClr val="000000"/>
                  </a:outerShdw>
                </a:effectLst>
              </a:rPr>
              <a:t>procedural steps:</a:t>
            </a:r>
          </a:p>
          <a:p>
            <a:pPr>
              <a:lnSpc>
                <a:spcPct val="90000"/>
              </a:lnSpc>
            </a:pPr>
            <a:r>
              <a:rPr lang="en-US" sz="2800">
                <a:effectLst>
                  <a:outerShdw blurRad="38100" dist="38100" dir="2700000" algn="tl">
                    <a:srgbClr val="000000"/>
                  </a:outerShdw>
                </a:effectLst>
              </a:rPr>
              <a:t>description of the project</a:t>
            </a:r>
          </a:p>
          <a:p>
            <a:pPr>
              <a:lnSpc>
                <a:spcPct val="90000"/>
              </a:lnSpc>
            </a:pPr>
            <a:r>
              <a:rPr lang="en-US" sz="2800">
                <a:effectLst>
                  <a:outerShdw blurRad="38100" dist="38100" dir="2700000" algn="tl">
                    <a:srgbClr val="000000"/>
                  </a:outerShdw>
                </a:effectLst>
              </a:rPr>
              <a:t>description of the environment</a:t>
            </a:r>
          </a:p>
          <a:p>
            <a:pPr>
              <a:lnSpc>
                <a:spcPct val="90000"/>
              </a:lnSpc>
            </a:pPr>
            <a:r>
              <a:rPr lang="en-US" sz="2800">
                <a:effectLst>
                  <a:outerShdw blurRad="38100" dist="38100" dir="2700000" algn="tl">
                    <a:srgbClr val="000000"/>
                  </a:outerShdw>
                </a:effectLst>
              </a:rPr>
              <a:t>identification of environmental impacts</a:t>
            </a:r>
          </a:p>
          <a:p>
            <a:pPr>
              <a:lnSpc>
                <a:spcPct val="90000"/>
              </a:lnSpc>
            </a:pPr>
            <a:r>
              <a:rPr lang="en-US" sz="2800">
                <a:effectLst>
                  <a:outerShdw blurRad="38100" dist="38100" dir="2700000" algn="tl">
                    <a:srgbClr val="000000"/>
                  </a:outerShdw>
                </a:effectLst>
              </a:rPr>
              <a:t>evaluation of environmental impacts</a:t>
            </a:r>
          </a:p>
          <a:p>
            <a:pPr>
              <a:lnSpc>
                <a:spcPct val="90000"/>
              </a:lnSpc>
            </a:pPr>
            <a:r>
              <a:rPr lang="en-US" sz="2800">
                <a:effectLst>
                  <a:outerShdw blurRad="38100" dist="38100" dir="2700000" algn="tl">
                    <a:srgbClr val="000000"/>
                  </a:outerShdw>
                </a:effectLst>
              </a:rPr>
              <a:t>management and control of impacts</a:t>
            </a:r>
          </a:p>
          <a:p>
            <a:pPr>
              <a:lnSpc>
                <a:spcPct val="90000"/>
              </a:lnSpc>
            </a:pPr>
            <a:r>
              <a:rPr lang="en-US" sz="2800">
                <a:effectLst>
                  <a:outerShdw blurRad="38100" dist="38100" dir="2700000" algn="tl">
                    <a:srgbClr val="000000"/>
                  </a:outerShdw>
                </a:effectLst>
              </a:rPr>
              <a:t>presentation of the study</a:t>
            </a:r>
          </a:p>
          <a:p>
            <a:pPr>
              <a:lnSpc>
                <a:spcPct val="90000"/>
              </a:lnSpc>
            </a:pPr>
            <a:r>
              <a:rPr lang="en-US" sz="2800">
                <a:effectLst>
                  <a:outerShdw blurRad="38100" dist="38100" dir="2700000" algn="tl">
                    <a:srgbClr val="000000"/>
                  </a:outerShdw>
                </a:effectLst>
              </a:rPr>
              <a:t>public participation</a:t>
            </a:r>
          </a:p>
          <a:p>
            <a:pPr>
              <a:lnSpc>
                <a:spcPct val="90000"/>
              </a:lnSpc>
            </a:pPr>
            <a:r>
              <a:rPr lang="en-US" sz="2800">
                <a:effectLst>
                  <a:outerShdw blurRad="38100" dist="38100" dir="2700000" algn="tl">
                    <a:srgbClr val="000000"/>
                  </a:outerShdw>
                </a:effectLst>
              </a:rPr>
              <a:t>judgment by authorities</a:t>
            </a:r>
          </a:p>
        </p:txBody>
      </p:sp>
      <p:sp>
        <p:nvSpPr>
          <p:cNvPr id="6" name="Slide Number Placeholder 5"/>
          <p:cNvSpPr>
            <a:spLocks noGrp="1"/>
          </p:cNvSpPr>
          <p:nvPr>
            <p:ph type="sldNum" sz="quarter" idx="12"/>
          </p:nvPr>
        </p:nvSpPr>
        <p:spPr/>
        <p:txBody>
          <a:bodyPr/>
          <a:lstStyle/>
          <a:p>
            <a:fld id="{2618BE0F-6114-4FFB-985D-BB42F5D7D949}" type="slidenum">
              <a:rPr lang="en-US"/>
              <a:pPr/>
              <a:t>36</a:t>
            </a:fld>
            <a:endParaRPr lang="en-US"/>
          </a:p>
        </p:txBody>
      </p:sp>
      <p:sp>
        <p:nvSpPr>
          <p:cNvPr id="4301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I:</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description</a:t>
            </a:r>
            <a:r>
              <a:rPr lang="en-US" sz="3200">
                <a:effectLst>
                  <a:outerShdw blurRad="38100" dist="38100" dir="2700000" algn="tl">
                    <a:srgbClr val="000000"/>
                  </a:outerShdw>
                </a:effectLst>
              </a:rPr>
              <a:t> </a:t>
            </a:r>
            <a:r>
              <a:rPr lang="en-US">
                <a:effectLst>
                  <a:outerShdw blurRad="38100" dist="38100" dir="2700000" algn="tl">
                    <a:srgbClr val="000000"/>
                  </a:outerShdw>
                </a:effectLst>
              </a:rPr>
              <a:t>of the project</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identification and characterisation</a:t>
            </a:r>
          </a:p>
          <a:p>
            <a:pPr>
              <a:buFontTx/>
              <a:buNone/>
            </a:pPr>
            <a:r>
              <a:rPr lang="en-US" sz="3200">
                <a:effectLst>
                  <a:outerShdw blurRad="38100" dist="38100" dir="2700000" algn="tl">
                    <a:srgbClr val="000000"/>
                  </a:outerShdw>
                </a:effectLst>
              </a:rPr>
              <a:t>                  of the proposed project</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developer, planners, technicians</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solidFill>
                  <a:schemeClr val="accent1"/>
                </a:solidFill>
                <a:effectLst>
                  <a:outerShdw blurRad="38100" dist="38100" dir="2700000" algn="tl">
                    <a:srgbClr val="000000"/>
                  </a:outerShdw>
                </a:effectLst>
              </a:rPr>
              <a:t>GIS</a:t>
            </a:r>
            <a:r>
              <a:rPr lang="en-US" sz="3200">
                <a:effectLst>
                  <a:outerShdw blurRad="38100" dist="38100" dir="2700000" algn="tl">
                    <a:srgbClr val="000000"/>
                  </a:outerShdw>
                </a:effectLst>
              </a:rPr>
              <a:t>, DBMS, spreadsheet, </a:t>
            </a:r>
          </a:p>
          <a:p>
            <a:pPr>
              <a:buFontTx/>
              <a:buNone/>
            </a:pPr>
            <a:r>
              <a:rPr lang="en-US" sz="3200">
                <a:effectLst>
                  <a:outerShdw blurRad="38100" dist="38100" dir="2700000" algn="tl">
                    <a:srgbClr val="000000"/>
                  </a:outerShdw>
                </a:effectLst>
              </a:rPr>
              <a:t>                  graphics, statistics</a:t>
            </a:r>
          </a:p>
        </p:txBody>
      </p:sp>
      <p:sp>
        <p:nvSpPr>
          <p:cNvPr id="6" name="Slide Number Placeholder 5"/>
          <p:cNvSpPr>
            <a:spLocks noGrp="1"/>
          </p:cNvSpPr>
          <p:nvPr>
            <p:ph type="sldNum" sz="quarter" idx="12"/>
          </p:nvPr>
        </p:nvSpPr>
        <p:spPr/>
        <p:txBody>
          <a:bodyPr/>
          <a:lstStyle/>
          <a:p>
            <a:fld id="{B91B9A7B-46A7-45C3-8583-81FF454F264E}" type="slidenum">
              <a:rPr lang="en-US"/>
              <a:pPr/>
              <a:t>37</a:t>
            </a:fld>
            <a:endParaRPr lang="en-US"/>
          </a:p>
        </p:txBody>
      </p:sp>
      <p:sp>
        <p:nvSpPr>
          <p:cNvPr id="4403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normAutofit fontScale="92500" lnSpcReduction="20000"/>
          </a:bodyPr>
          <a:lstStyle/>
          <a:p>
            <a:pPr>
              <a:buFontTx/>
              <a:buNone/>
            </a:pPr>
            <a:r>
              <a:rPr lang="en-US">
                <a:solidFill>
                  <a:schemeClr val="hlink"/>
                </a:solidFill>
                <a:effectLst>
                  <a:outerShdw blurRad="38100" dist="38100" dir="2700000" algn="tl">
                    <a:srgbClr val="000000"/>
                  </a:outerShdw>
                </a:effectLst>
              </a:rPr>
              <a:t>Phase I:</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description</a:t>
            </a:r>
            <a:r>
              <a:rPr lang="en-US" sz="3200">
                <a:effectLst>
                  <a:outerShdw blurRad="38100" dist="38100" dir="2700000" algn="tl">
                    <a:srgbClr val="000000"/>
                  </a:outerShdw>
                </a:effectLst>
              </a:rPr>
              <a:t> </a:t>
            </a:r>
            <a:r>
              <a:rPr lang="en-US">
                <a:effectLst>
                  <a:outerShdw blurRad="38100" dist="38100" dir="2700000" algn="tl">
                    <a:srgbClr val="000000"/>
                  </a:outerShdw>
                </a:effectLst>
              </a:rPr>
              <a:t>of the project</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project phases, processes, </a:t>
            </a:r>
          </a:p>
          <a:p>
            <a:pPr>
              <a:buFontTx/>
              <a:buNone/>
            </a:pPr>
            <a:r>
              <a:rPr lang="en-US" sz="3200">
                <a:effectLst>
                  <a:outerShdw blurRad="38100" dist="38100" dir="2700000" algn="tl">
                    <a:srgbClr val="000000"/>
                  </a:outerShdw>
                </a:effectLst>
              </a:rPr>
              <a:t>                  products and materials, risks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site (alternatives), emissions,</a:t>
            </a:r>
          </a:p>
          <a:p>
            <a:pPr>
              <a:buFontTx/>
              <a:buNone/>
            </a:pPr>
            <a:r>
              <a:rPr lang="en-US" sz="3200">
                <a:effectLst>
                  <a:outerShdw blurRad="38100" dist="38100" dir="2700000" algn="tl">
                    <a:srgbClr val="000000"/>
                  </a:outerShdw>
                </a:effectLst>
              </a:rPr>
              <a:t>                  resource consumption, scheduling,</a:t>
            </a:r>
          </a:p>
          <a:p>
            <a:pPr>
              <a:buFontTx/>
              <a:buNone/>
            </a:pPr>
            <a:r>
              <a:rPr lang="en-US" sz="3200">
                <a:effectLst>
                  <a:outerShdw blurRad="38100" dist="38100" dir="2700000" algn="tl">
                    <a:srgbClr val="000000"/>
                  </a:outerShdw>
                </a:effectLst>
              </a:rPr>
              <a:t>                  technical solutions, relation to plans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uncertainties, technical limitations</a:t>
            </a:r>
          </a:p>
        </p:txBody>
      </p:sp>
      <p:sp>
        <p:nvSpPr>
          <p:cNvPr id="6" name="Slide Number Placeholder 5"/>
          <p:cNvSpPr>
            <a:spLocks noGrp="1"/>
          </p:cNvSpPr>
          <p:nvPr>
            <p:ph type="sldNum" sz="quarter" idx="12"/>
          </p:nvPr>
        </p:nvSpPr>
        <p:spPr/>
        <p:txBody>
          <a:bodyPr/>
          <a:lstStyle/>
          <a:p>
            <a:fld id="{A41E9F7C-17D5-41EE-AC93-7667BE9E2203}" type="slidenum">
              <a:rPr lang="en-US"/>
              <a:pPr/>
              <a:t>38</a:t>
            </a:fld>
            <a:endParaRPr lang="en-US"/>
          </a:p>
        </p:txBody>
      </p:sp>
      <p:sp>
        <p:nvSpPr>
          <p:cNvPr id="4505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2:</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description</a:t>
            </a:r>
            <a:r>
              <a:rPr lang="en-US" sz="3200">
                <a:effectLst>
                  <a:outerShdw blurRad="38100" dist="38100" dir="2700000" algn="tl">
                    <a:srgbClr val="000000"/>
                  </a:outerShdw>
                </a:effectLst>
              </a:rPr>
              <a:t> </a:t>
            </a:r>
            <a:r>
              <a:rPr lang="en-US">
                <a:effectLst>
                  <a:outerShdw blurRad="38100" dist="38100" dir="2700000" algn="tl">
                    <a:srgbClr val="000000"/>
                  </a:outerShdw>
                </a:effectLst>
              </a:rPr>
              <a:t>of the environment</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identification and characterisation</a:t>
            </a:r>
          </a:p>
          <a:p>
            <a:pPr>
              <a:buFontTx/>
              <a:buNone/>
            </a:pPr>
            <a:r>
              <a:rPr lang="en-US" sz="3200">
                <a:effectLst>
                  <a:outerShdw blurRad="38100" dist="38100" dir="2700000" algn="tl">
                    <a:srgbClr val="000000"/>
                  </a:outerShdw>
                </a:effectLst>
              </a:rPr>
              <a:t>                  of the affected environment</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government, public, specialists</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solidFill>
                  <a:schemeClr val="accent1"/>
                </a:solidFill>
                <a:effectLst>
                  <a:outerShdw blurRad="38100" dist="38100" dir="2700000" algn="tl">
                    <a:srgbClr val="000000"/>
                  </a:outerShdw>
                </a:effectLst>
              </a:rPr>
              <a:t>GIS</a:t>
            </a:r>
            <a:r>
              <a:rPr lang="en-US" sz="3200">
                <a:effectLst>
                  <a:outerShdw blurRad="38100" dist="38100" dir="2700000" algn="tl">
                    <a:srgbClr val="000000"/>
                  </a:outerShdw>
                </a:effectLst>
              </a:rPr>
              <a:t>, DBMS, spreadsheet, </a:t>
            </a:r>
          </a:p>
          <a:p>
            <a:pPr>
              <a:buFontTx/>
              <a:buNone/>
            </a:pPr>
            <a:r>
              <a:rPr lang="en-US" sz="3200">
                <a:effectLst>
                  <a:outerShdw blurRad="38100" dist="38100" dir="2700000" algn="tl">
                    <a:srgbClr val="000000"/>
                  </a:outerShdw>
                </a:effectLst>
              </a:rPr>
              <a:t>                  graphics, statistics</a:t>
            </a:r>
          </a:p>
        </p:txBody>
      </p:sp>
      <p:sp>
        <p:nvSpPr>
          <p:cNvPr id="6" name="Slide Number Placeholder 5"/>
          <p:cNvSpPr>
            <a:spLocks noGrp="1"/>
          </p:cNvSpPr>
          <p:nvPr>
            <p:ph type="sldNum" sz="quarter" idx="12"/>
          </p:nvPr>
        </p:nvSpPr>
        <p:spPr/>
        <p:txBody>
          <a:bodyPr/>
          <a:lstStyle/>
          <a:p>
            <a:fld id="{D01331F0-79B9-49C9-B5B7-4EE9E36D897A}" type="slidenum">
              <a:rPr lang="en-US"/>
              <a:pPr/>
              <a:t>39</a:t>
            </a:fld>
            <a:endParaRPr lang="en-US"/>
          </a:p>
        </p:txBody>
      </p:sp>
      <p:sp>
        <p:nvSpPr>
          <p:cNvPr id="4608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normAutofit lnSpcReduction="10000"/>
          </a:bodyPr>
          <a:lstStyle/>
          <a:p>
            <a:pPr>
              <a:buFontTx/>
              <a:buNone/>
            </a:pPr>
            <a:r>
              <a:rPr lang="en-US">
                <a:solidFill>
                  <a:schemeClr val="hlink"/>
                </a:solidFill>
                <a:effectLst>
                  <a:outerShdw blurRad="38100" dist="38100" dir="2700000" algn="tl">
                    <a:srgbClr val="000000"/>
                  </a:outerShdw>
                </a:effectLst>
              </a:rPr>
              <a:t>Phase 2:</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description</a:t>
            </a:r>
            <a:r>
              <a:rPr lang="en-US" sz="3200">
                <a:effectLst>
                  <a:outerShdw blurRad="38100" dist="38100" dir="2700000" algn="tl">
                    <a:srgbClr val="000000"/>
                  </a:outerShdw>
                </a:effectLst>
              </a:rPr>
              <a:t> </a:t>
            </a:r>
            <a:r>
              <a:rPr lang="en-US">
                <a:effectLst>
                  <a:outerShdw blurRad="38100" dist="38100" dir="2700000" algn="tl">
                    <a:srgbClr val="000000"/>
                  </a:outerShdw>
                </a:effectLst>
              </a:rPr>
              <a:t>of the environment</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local/regional environments, human</a:t>
            </a:r>
          </a:p>
          <a:p>
            <a:pPr>
              <a:buFontTx/>
              <a:buNone/>
            </a:pPr>
            <a:r>
              <a:rPr lang="en-US" sz="3200">
                <a:effectLst>
                  <a:outerShdw blurRad="38100" dist="38100" dir="2700000" algn="tl">
                    <a:srgbClr val="000000"/>
                  </a:outerShdw>
                </a:effectLst>
              </a:rPr>
              <a:t>                  concerns, standards, background </a:t>
            </a:r>
          </a:p>
          <a:p>
            <a:pPr>
              <a:buFontTx/>
              <a:buNone/>
            </a:pPr>
            <a:r>
              <a:rPr lang="en-US" sz="3200">
                <a:effectLst>
                  <a:outerShdw blurRad="38100" dist="38100" dir="2700000" algn="tl">
                    <a:srgbClr val="000000"/>
                  </a:outerShdw>
                </a:effectLst>
              </a:rPr>
              <a:t>                  pollution levels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current state, sensitive elements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data and resource limitations</a:t>
            </a:r>
          </a:p>
        </p:txBody>
      </p:sp>
      <p:sp>
        <p:nvSpPr>
          <p:cNvPr id="6" name="Slide Number Placeholder 5"/>
          <p:cNvSpPr>
            <a:spLocks noGrp="1"/>
          </p:cNvSpPr>
          <p:nvPr>
            <p:ph type="sldNum" sz="quarter" idx="12"/>
          </p:nvPr>
        </p:nvSpPr>
        <p:spPr/>
        <p:txBody>
          <a:bodyPr/>
          <a:lstStyle/>
          <a:p>
            <a:fld id="{C3F910F4-3AC3-49EE-960C-8AB157BE1BE8}" type="slidenum">
              <a:rPr lang="en-US"/>
              <a:pPr/>
              <a:t>40</a:t>
            </a:fld>
            <a:endParaRPr lang="en-US"/>
          </a:p>
        </p:txBody>
      </p:sp>
      <p:sp>
        <p:nvSpPr>
          <p:cNvPr id="4710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normAutofit lnSpcReduction="10000"/>
          </a:bodyPr>
          <a:lstStyle/>
          <a:p>
            <a:pPr>
              <a:buFontTx/>
              <a:buNone/>
            </a:pPr>
            <a:r>
              <a:rPr lang="en-US">
                <a:solidFill>
                  <a:schemeClr val="hlink"/>
                </a:solidFill>
                <a:effectLst>
                  <a:outerShdw blurRad="38100" dist="38100" dir="2700000" algn="tl">
                    <a:srgbClr val="000000"/>
                  </a:outerShdw>
                </a:effectLst>
              </a:rPr>
              <a:t>Phase 3:</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identification of effects</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identification of likely interactions</a:t>
            </a:r>
          </a:p>
          <a:p>
            <a:pPr>
              <a:buFontTx/>
              <a:buNone/>
            </a:pPr>
            <a:r>
              <a:rPr lang="en-US" sz="3200">
                <a:effectLst>
                  <a:outerShdw blurRad="38100" dist="38100" dir="2700000" algn="tl">
                    <a:srgbClr val="000000"/>
                  </a:outerShdw>
                </a:effectLst>
              </a:rPr>
              <a:t>                  between project and environment</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specialists, stake holders</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expert systems, conceptual and</a:t>
            </a:r>
          </a:p>
          <a:p>
            <a:pPr>
              <a:buFontTx/>
              <a:buNone/>
            </a:pPr>
            <a:r>
              <a:rPr lang="en-US" sz="3200">
                <a:effectLst>
                  <a:outerShdw blurRad="38100" dist="38100" dir="2700000" algn="tl">
                    <a:srgbClr val="000000"/>
                  </a:outerShdw>
                </a:effectLst>
              </a:rPr>
              <a:t>                  qualitative models</a:t>
            </a:r>
          </a:p>
        </p:txBody>
      </p:sp>
      <p:sp>
        <p:nvSpPr>
          <p:cNvPr id="6" name="Slide Number Placeholder 5"/>
          <p:cNvSpPr>
            <a:spLocks noGrp="1"/>
          </p:cNvSpPr>
          <p:nvPr>
            <p:ph type="sldNum" sz="quarter" idx="12"/>
          </p:nvPr>
        </p:nvSpPr>
        <p:spPr/>
        <p:txBody>
          <a:bodyPr/>
          <a:lstStyle/>
          <a:p>
            <a:fld id="{834E8C95-160E-4437-957A-010BE54BD7B7}" type="slidenum">
              <a:rPr lang="en-US"/>
              <a:pPr/>
              <a:t>41</a:t>
            </a:fld>
            <a:endParaRPr lang="en-US"/>
          </a:p>
        </p:txBody>
      </p:sp>
      <p:sp>
        <p:nvSpPr>
          <p:cNvPr id="4813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3:</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identification of effects</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phases 1 and 2, checklists,</a:t>
            </a:r>
          </a:p>
          <a:p>
            <a:pPr>
              <a:buFontTx/>
              <a:buNone/>
            </a:pPr>
            <a:r>
              <a:rPr lang="en-US" sz="3200">
                <a:effectLst>
                  <a:outerShdw blurRad="38100" dist="38100" dir="2700000" algn="tl">
                    <a:srgbClr val="000000"/>
                  </a:outerShdw>
                </a:effectLst>
              </a:rPr>
              <a:t>                  cross-impact analysis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list of potentially important effects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criteria, qualitative judgement,</a:t>
            </a:r>
          </a:p>
          <a:p>
            <a:pPr>
              <a:buFontTx/>
              <a:buNone/>
            </a:pPr>
            <a:r>
              <a:rPr lang="en-US" sz="3200">
                <a:effectLst>
                  <a:outerShdw blurRad="38100" dist="38100" dir="2700000" algn="tl">
                    <a:srgbClr val="000000"/>
                  </a:outerShdw>
                </a:effectLst>
              </a:rPr>
              <a:t>                  completeness of coverage</a:t>
            </a:r>
          </a:p>
        </p:txBody>
      </p:sp>
      <p:sp>
        <p:nvSpPr>
          <p:cNvPr id="6" name="Slide Number Placeholder 5"/>
          <p:cNvSpPr>
            <a:spLocks noGrp="1"/>
          </p:cNvSpPr>
          <p:nvPr>
            <p:ph type="sldNum" sz="quarter" idx="12"/>
          </p:nvPr>
        </p:nvSpPr>
        <p:spPr/>
        <p:txBody>
          <a:bodyPr/>
          <a:lstStyle/>
          <a:p>
            <a:fld id="{BE187599-171C-4698-9B85-38A670862FFE}" type="slidenum">
              <a:rPr lang="en-US"/>
              <a:pPr/>
              <a:t>42</a:t>
            </a:fld>
            <a:endParaRPr lang="en-US"/>
          </a:p>
        </p:txBody>
      </p:sp>
      <p:sp>
        <p:nvSpPr>
          <p:cNvPr id="4915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4:</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evaluation of effects</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estimate magnitudes and </a:t>
            </a:r>
          </a:p>
          <a:p>
            <a:pPr>
              <a:buFontTx/>
              <a:buNone/>
            </a:pPr>
            <a:r>
              <a:rPr lang="en-US" sz="3200">
                <a:effectLst>
                  <a:outerShdw blurRad="38100" dist="38100" dir="2700000" algn="tl">
                    <a:srgbClr val="000000"/>
                  </a:outerShdw>
                </a:effectLst>
              </a:rPr>
              <a:t>                   characteristics of impacts</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specialists, stake holders</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GIS,</a:t>
            </a:r>
            <a:r>
              <a:rPr lang="en-US" sz="3200" b="1">
                <a:effectLst>
                  <a:outerShdw blurRad="38100" dist="38100" dir="2700000" algn="tl">
                    <a:srgbClr val="000000"/>
                  </a:outerShdw>
                </a:effectLst>
              </a:rPr>
              <a:t> </a:t>
            </a:r>
            <a:r>
              <a:rPr lang="en-US" sz="3200">
                <a:effectLst>
                  <a:outerShdw blurRad="38100" dist="38100" dir="2700000" algn="tl">
                    <a:srgbClr val="000000"/>
                  </a:outerShdw>
                </a:effectLst>
              </a:rPr>
              <a:t>expert systems, </a:t>
            </a:r>
          </a:p>
          <a:p>
            <a:pPr>
              <a:buFontTx/>
              <a:buNone/>
            </a:pPr>
            <a:r>
              <a:rPr lang="en-US" sz="3200">
                <a:effectLst>
                  <a:outerShdw blurRad="38100" dist="38100" dir="2700000" algn="tl">
                    <a:srgbClr val="000000"/>
                  </a:outerShdw>
                </a:effectLst>
              </a:rPr>
              <a:t>                   environmental simulation models</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1EB3B372-8208-4786-9142-39DE74B8824F}" type="slidenum">
              <a:rPr lang="en-US"/>
              <a:pPr/>
              <a:t>43</a:t>
            </a:fld>
            <a:endParaRPr lang="en-US"/>
          </a:p>
        </p:txBody>
      </p:sp>
      <p:sp>
        <p:nvSpPr>
          <p:cNvPr id="5017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normAutofit fontScale="92500" lnSpcReduction="10000"/>
          </a:bodyPr>
          <a:lstStyle/>
          <a:p>
            <a:pPr>
              <a:buFontTx/>
              <a:buNone/>
            </a:pPr>
            <a:r>
              <a:rPr lang="en-US">
                <a:solidFill>
                  <a:schemeClr val="hlink"/>
                </a:solidFill>
                <a:effectLst>
                  <a:outerShdw blurRad="38100" dist="38100" dir="2700000" algn="tl">
                    <a:srgbClr val="000000"/>
                  </a:outerShdw>
                </a:effectLst>
              </a:rPr>
              <a:t>Phase 4:</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evaluation of effects</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phases 1,2 and 3, scientific</a:t>
            </a:r>
          </a:p>
          <a:p>
            <a:pPr>
              <a:buFontTx/>
              <a:buNone/>
            </a:pPr>
            <a:r>
              <a:rPr lang="en-US" sz="3200">
                <a:effectLst>
                  <a:outerShdw blurRad="38100" dist="38100" dir="2700000" algn="tl">
                    <a:srgbClr val="000000"/>
                  </a:outerShdw>
                </a:effectLst>
              </a:rPr>
              <a:t>                  literature, expert knowledge,</a:t>
            </a:r>
          </a:p>
          <a:p>
            <a:pPr>
              <a:buFontTx/>
              <a:buNone/>
            </a:pPr>
            <a:r>
              <a:rPr lang="en-US" sz="3200">
                <a:effectLst>
                  <a:outerShdw blurRad="38100" dist="38100" dir="2700000" algn="tl">
                    <a:srgbClr val="000000"/>
                  </a:outerShdw>
                </a:effectLst>
              </a:rPr>
              <a:t>                  analysis tools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description and classification or </a:t>
            </a:r>
          </a:p>
          <a:p>
            <a:pPr>
              <a:buFontTx/>
              <a:buNone/>
            </a:pPr>
            <a:r>
              <a:rPr lang="en-US" sz="3200">
                <a:effectLst>
                  <a:outerShdw blurRad="38100" dist="38100" dir="2700000" algn="tl">
                    <a:srgbClr val="000000"/>
                  </a:outerShdw>
                </a:effectLst>
              </a:rPr>
              <a:t>                  ranking of impacts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criteria, model and data uncertainty</a:t>
            </a:r>
          </a:p>
          <a:p>
            <a:pPr>
              <a:buFontTx/>
              <a:buNone/>
            </a:pPr>
            <a:r>
              <a:rPr lang="en-US" sz="3200">
                <a:effectLst>
                  <a:outerShdw blurRad="38100" dist="38100" dir="2700000" algn="tl">
                    <a:srgbClr val="000000"/>
                  </a:outerShdw>
                </a:effectLst>
              </a:rPr>
              <a:t>                  subjective judgement</a:t>
            </a:r>
          </a:p>
        </p:txBody>
      </p:sp>
      <p:sp>
        <p:nvSpPr>
          <p:cNvPr id="6" name="Slide Number Placeholder 5"/>
          <p:cNvSpPr>
            <a:spLocks noGrp="1"/>
          </p:cNvSpPr>
          <p:nvPr>
            <p:ph type="sldNum" sz="quarter" idx="12"/>
          </p:nvPr>
        </p:nvSpPr>
        <p:spPr/>
        <p:txBody>
          <a:bodyPr/>
          <a:lstStyle/>
          <a:p>
            <a:fld id="{2C87EBE9-0409-4C16-9BF6-CA9C99FFA4A3}" type="slidenum">
              <a:rPr lang="en-US"/>
              <a:pPr/>
              <a:t>44</a:t>
            </a:fld>
            <a:endParaRPr lang="en-US"/>
          </a:p>
        </p:txBody>
      </p:sp>
      <p:sp>
        <p:nvSpPr>
          <p:cNvPr id="5120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subjective judgement:</a:t>
            </a:r>
          </a:p>
          <a:p>
            <a:pPr>
              <a:buFontTx/>
              <a:buNone/>
            </a:pPr>
            <a:endParaRPr lang="en-US">
              <a:solidFill>
                <a:schemeClr val="hlink"/>
              </a:solidFill>
              <a:effectLst>
                <a:outerShdw blurRad="38100" dist="38100" dir="2700000" algn="tl">
                  <a:srgbClr val="000000"/>
                </a:outerShdw>
              </a:effectLst>
            </a:endParaRPr>
          </a:p>
          <a:p>
            <a:pPr>
              <a:buFontTx/>
              <a:buNone/>
            </a:pPr>
            <a:r>
              <a:rPr lang="en-US">
                <a:effectLst>
                  <a:outerShdw blurRad="38100" dist="38100" dir="2700000" algn="tl">
                    <a:srgbClr val="000000"/>
                  </a:outerShdw>
                </a:effectLst>
              </a:rPr>
              <a:t>                </a:t>
            </a:r>
            <a:r>
              <a:rPr lang="en-US" sz="4400">
                <a:effectLst>
                  <a:outerShdw blurRad="38100" dist="38100" dir="2700000" algn="tl">
                    <a:srgbClr val="000000"/>
                  </a:outerShdw>
                </a:effectLst>
              </a:rPr>
              <a:t>the Delphi method</a:t>
            </a:r>
          </a:p>
        </p:txBody>
      </p:sp>
      <p:sp>
        <p:nvSpPr>
          <p:cNvPr id="6" name="Slide Number Placeholder 5"/>
          <p:cNvSpPr>
            <a:spLocks noGrp="1"/>
          </p:cNvSpPr>
          <p:nvPr>
            <p:ph type="sldNum" sz="quarter" idx="12"/>
          </p:nvPr>
        </p:nvSpPr>
        <p:spPr/>
        <p:txBody>
          <a:bodyPr/>
          <a:lstStyle/>
          <a:p>
            <a:fld id="{BA60D7D3-90DE-4AC5-BCFF-E041ABA6FC53}" type="slidenum">
              <a:rPr lang="en-US"/>
              <a:pPr/>
              <a:t>45</a:t>
            </a:fld>
            <a:endParaRPr lang="en-US"/>
          </a:p>
        </p:txBody>
      </p:sp>
      <p:sp>
        <p:nvSpPr>
          <p:cNvPr id="5222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normAutofit lnSpcReduction="10000"/>
          </a:bodyPr>
          <a:lstStyle/>
          <a:p>
            <a:pPr>
              <a:buFontTx/>
              <a:buNone/>
            </a:pPr>
            <a:r>
              <a:rPr lang="en-US">
                <a:solidFill>
                  <a:schemeClr val="hlink"/>
                </a:solidFill>
                <a:effectLst>
                  <a:outerShdw blurRad="38100" dist="38100" dir="2700000" algn="tl">
                    <a:srgbClr val="000000"/>
                  </a:outerShdw>
                </a:effectLst>
              </a:rPr>
              <a:t>Phase 5:</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Management and control</a:t>
            </a:r>
          </a:p>
          <a:p>
            <a:pPr>
              <a:lnSpc>
                <a:spcPct val="70000"/>
              </a:lnSpc>
              <a:buFontTx/>
              <a:buNone/>
            </a:pPr>
            <a:r>
              <a:rPr lang="en-US">
                <a:effectLst>
                  <a:outerShdw blurRad="38100" dist="38100" dir="2700000" algn="tl">
                    <a:srgbClr val="000000"/>
                  </a:outerShdw>
                </a:effectLst>
              </a:rPr>
              <a:t>                of the environmental effects</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mitigation, compensation, and </a:t>
            </a:r>
          </a:p>
          <a:p>
            <a:pPr>
              <a:buFontTx/>
              <a:buNone/>
            </a:pPr>
            <a:r>
              <a:rPr lang="en-US" sz="3200">
                <a:effectLst>
                  <a:outerShdw blurRad="38100" dist="38100" dir="2700000" algn="tl">
                    <a:srgbClr val="000000"/>
                  </a:outerShdw>
                </a:effectLst>
              </a:rPr>
              <a:t>                  monitoring measures</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specialist, developer, government</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GIS, DBMS, visualisation </a:t>
            </a:r>
          </a:p>
          <a:p>
            <a:pPr>
              <a:buFontTx/>
              <a:buNone/>
            </a:pPr>
            <a:r>
              <a:rPr lang="en-US" sz="3200">
                <a:effectLst>
                  <a:outerShdw blurRad="38100" dist="38100" dir="2700000" algn="tl">
                    <a:srgbClr val="000000"/>
                  </a:outerShdw>
                </a:effectLst>
              </a:rPr>
              <a:t>                   </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437D83C0-7B6F-462A-969F-04242E2000ED}" type="slidenum">
              <a:rPr lang="en-US"/>
              <a:pPr/>
              <a:t>46</a:t>
            </a:fld>
            <a:endParaRPr lang="en-US"/>
          </a:p>
        </p:txBody>
      </p:sp>
      <p:sp>
        <p:nvSpPr>
          <p:cNvPr id="5325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5:</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management and control </a:t>
            </a:r>
          </a:p>
          <a:p>
            <a:pPr>
              <a:lnSpc>
                <a:spcPct val="70000"/>
              </a:lnSpc>
              <a:buFontTx/>
              <a:buNone/>
            </a:pPr>
            <a:r>
              <a:rPr lang="en-US">
                <a:effectLst>
                  <a:outerShdw blurRad="38100" dist="38100" dir="2700000" algn="tl">
                    <a:srgbClr val="000000"/>
                  </a:outerShdw>
                </a:effectLst>
              </a:rPr>
              <a:t>                of the environmental effects</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phases 1,2 and 4, standards,</a:t>
            </a:r>
          </a:p>
          <a:p>
            <a:pPr>
              <a:buFontTx/>
              <a:buNone/>
            </a:pPr>
            <a:r>
              <a:rPr lang="en-US" sz="3200">
                <a:effectLst>
                  <a:outerShdw blurRad="38100" dist="38100" dir="2700000" algn="tl">
                    <a:srgbClr val="000000"/>
                  </a:outerShdw>
                </a:effectLst>
              </a:rPr>
              <a:t>                  methods and technologies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procedures, measures (monitoring</a:t>
            </a:r>
          </a:p>
          <a:p>
            <a:pPr>
              <a:buFontTx/>
              <a:buNone/>
            </a:pPr>
            <a:r>
              <a:rPr lang="en-US" sz="3200">
                <a:effectLst>
                  <a:outerShdw blurRad="38100" dist="38100" dir="2700000" algn="tl">
                    <a:srgbClr val="000000"/>
                  </a:outerShdw>
                </a:effectLst>
              </a:rPr>
              <a:t>                  plan, mitigation measures)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criteria, resources, judgement</a:t>
            </a:r>
          </a:p>
        </p:txBody>
      </p:sp>
      <p:sp>
        <p:nvSpPr>
          <p:cNvPr id="6" name="Slide Number Placeholder 5"/>
          <p:cNvSpPr>
            <a:spLocks noGrp="1"/>
          </p:cNvSpPr>
          <p:nvPr>
            <p:ph type="sldNum" sz="quarter" idx="12"/>
          </p:nvPr>
        </p:nvSpPr>
        <p:spPr/>
        <p:txBody>
          <a:bodyPr/>
          <a:lstStyle/>
          <a:p>
            <a:fld id="{F5711758-5CE7-41DB-8F85-18768EA9B011}" type="slidenum">
              <a:rPr lang="en-US"/>
              <a:pPr/>
              <a:t>47</a:t>
            </a:fld>
            <a:endParaRPr lang="en-US"/>
          </a:p>
        </p:txBody>
      </p:sp>
      <p:sp>
        <p:nvSpPr>
          <p:cNvPr id="5427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normAutofit fontScale="92500"/>
          </a:bodyPr>
          <a:lstStyle/>
          <a:p>
            <a:pPr>
              <a:buFontTx/>
              <a:buNone/>
            </a:pPr>
            <a:r>
              <a:rPr lang="en-US">
                <a:solidFill>
                  <a:schemeClr val="hlink"/>
                </a:solidFill>
                <a:effectLst>
                  <a:outerShdw blurRad="38100" dist="38100" dir="2700000" algn="tl">
                    <a:srgbClr val="000000"/>
                  </a:outerShdw>
                </a:effectLst>
              </a:rPr>
              <a:t>Phase 6:</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presentation of the study</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report preparation</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specialist (risk communication)</a:t>
            </a:r>
          </a:p>
          <a:p>
            <a:pPr>
              <a:buFontTx/>
              <a:buNone/>
            </a:pPr>
            <a:r>
              <a:rPr lang="en-US" sz="3200">
                <a:effectLst>
                  <a:outerShdw blurRad="38100" dist="38100" dir="2700000" algn="tl">
                    <a:srgbClr val="000000"/>
                  </a:outerShdw>
                </a:effectLst>
              </a:rPr>
              <a:t>                  developer, government</a:t>
            </a:r>
            <a:endParaRPr lang="en-US" sz="3200" b="1">
              <a:effectLst>
                <a:outerShdw blurRad="38100" dist="38100" dir="2700000" algn="tl">
                  <a:srgbClr val="000000"/>
                </a:outerShdw>
              </a:effectLst>
            </a:endParaRP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 visualisation, GIS, DBMS,</a:t>
            </a:r>
          </a:p>
          <a:p>
            <a:pPr>
              <a:buFontTx/>
              <a:buNone/>
            </a:pPr>
            <a:r>
              <a:rPr lang="en-US" sz="3200">
                <a:effectLst>
                  <a:outerShdw blurRad="38100" dist="38100" dir="2700000" algn="tl">
                    <a:srgbClr val="000000"/>
                  </a:outerShdw>
                </a:effectLst>
              </a:rPr>
              <a:t>                   text processing, multi-media</a:t>
            </a:r>
          </a:p>
          <a:p>
            <a:pPr>
              <a:buFontTx/>
              <a:buNone/>
            </a:pPr>
            <a:r>
              <a:rPr lang="en-US" sz="3200">
                <a:effectLst>
                  <a:outerShdw blurRad="38100" dist="38100" dir="2700000" algn="tl">
                    <a:srgbClr val="000000"/>
                  </a:outerShdw>
                </a:effectLst>
              </a:rPr>
              <a:t>                   </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A81362AF-C03B-4913-81BB-F8370BD6EFCF}" type="slidenum">
              <a:rPr lang="en-US"/>
              <a:pPr/>
              <a:t>48</a:t>
            </a:fld>
            <a:endParaRPr lang="en-US"/>
          </a:p>
        </p:txBody>
      </p:sp>
      <p:sp>
        <p:nvSpPr>
          <p:cNvPr id="5529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6:</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presentation of the study</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phases 1,2,3,4,5, formal regulatory</a:t>
            </a:r>
          </a:p>
          <a:p>
            <a:pPr>
              <a:buFontTx/>
              <a:buNone/>
            </a:pPr>
            <a:r>
              <a:rPr lang="en-US" sz="3200">
                <a:effectLst>
                  <a:outerShdw blurRad="38100" dist="38100" dir="2700000" algn="tl">
                    <a:srgbClr val="000000"/>
                  </a:outerShdw>
                </a:effectLst>
              </a:rPr>
              <a:t>                  requirements</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report (consensus)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communication, vested interests</a:t>
            </a:r>
          </a:p>
        </p:txBody>
      </p:sp>
      <p:sp>
        <p:nvSpPr>
          <p:cNvPr id="6" name="Slide Number Placeholder 5"/>
          <p:cNvSpPr>
            <a:spLocks noGrp="1"/>
          </p:cNvSpPr>
          <p:nvPr>
            <p:ph type="sldNum" sz="quarter" idx="12"/>
          </p:nvPr>
        </p:nvSpPr>
        <p:spPr/>
        <p:txBody>
          <a:bodyPr/>
          <a:lstStyle/>
          <a:p>
            <a:fld id="{E750F443-E685-4046-810E-DA038CCA5483}" type="slidenum">
              <a:rPr lang="en-US"/>
              <a:pPr/>
              <a:t>49</a:t>
            </a:fld>
            <a:endParaRPr lang="en-US"/>
          </a:p>
        </p:txBody>
      </p:sp>
      <p:sp>
        <p:nvSpPr>
          <p:cNvPr id="5632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normAutofit fontScale="92500"/>
          </a:bodyPr>
          <a:lstStyle/>
          <a:p>
            <a:pPr>
              <a:buFontTx/>
              <a:buNone/>
            </a:pPr>
            <a:r>
              <a:rPr lang="en-US">
                <a:solidFill>
                  <a:schemeClr val="hlink"/>
                </a:solidFill>
                <a:effectLst>
                  <a:outerShdw blurRad="38100" dist="38100" dir="2700000" algn="tl">
                    <a:srgbClr val="000000"/>
                  </a:outerShdw>
                </a:effectLst>
              </a:rPr>
              <a:t>Phase 7:</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public participation (hearings)</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negotiation with public, interest</a:t>
            </a:r>
          </a:p>
          <a:p>
            <a:pPr>
              <a:buFontTx/>
              <a:buNone/>
            </a:pPr>
            <a:r>
              <a:rPr lang="en-US" sz="3200">
                <a:effectLst>
                  <a:outerShdw blurRad="38100" dist="38100" dir="2700000" algn="tl">
                    <a:srgbClr val="000000"/>
                  </a:outerShdw>
                </a:effectLst>
              </a:rPr>
              <a:t>                  groups, stake holders (actors) </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all actors involved, media</a:t>
            </a: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 visualisation, GIS, DBMS,</a:t>
            </a:r>
          </a:p>
          <a:p>
            <a:pPr>
              <a:buFontTx/>
              <a:buNone/>
            </a:pPr>
            <a:r>
              <a:rPr lang="en-US" sz="3200">
                <a:effectLst>
                  <a:outerShdw blurRad="38100" dist="38100" dir="2700000" algn="tl">
                    <a:srgbClr val="000000"/>
                  </a:outerShdw>
                </a:effectLst>
              </a:rPr>
              <a:t>                   text processing, multi-media</a:t>
            </a:r>
          </a:p>
          <a:p>
            <a:pPr>
              <a:buFontTx/>
              <a:buNone/>
            </a:pPr>
            <a:r>
              <a:rPr lang="en-US" sz="3200">
                <a:effectLst>
                  <a:outerShdw blurRad="38100" dist="38100" dir="2700000" algn="tl">
                    <a:srgbClr val="000000"/>
                  </a:outerShdw>
                </a:effectLst>
              </a:rPr>
              <a:t>                   </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EF5D3E65-5E83-4F33-9249-0FF1F53A86D8}" type="slidenum">
              <a:rPr lang="en-US"/>
              <a:pPr/>
              <a:t>50</a:t>
            </a:fld>
            <a:endParaRPr lang="en-US"/>
          </a:p>
        </p:txBody>
      </p:sp>
      <p:sp>
        <p:nvSpPr>
          <p:cNvPr id="5734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7:</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public participation</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phases 1,2,3,4,5,6</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opinions, comments, position </a:t>
            </a:r>
          </a:p>
          <a:p>
            <a:pPr>
              <a:buFontTx/>
              <a:buNone/>
            </a:pPr>
            <a:r>
              <a:rPr lang="en-US" sz="3200">
                <a:effectLst>
                  <a:outerShdw blurRad="38100" dist="38100" dir="2700000" algn="tl">
                    <a:srgbClr val="000000"/>
                  </a:outerShdw>
                </a:effectLst>
              </a:rPr>
              <a:t>                  statements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communication, conflicting </a:t>
            </a:r>
          </a:p>
          <a:p>
            <a:pPr>
              <a:buFontTx/>
              <a:buNone/>
            </a:pPr>
            <a:r>
              <a:rPr lang="en-US" sz="3200">
                <a:effectLst>
                  <a:outerShdw blurRad="38100" dist="38100" dir="2700000" algn="tl">
                    <a:srgbClr val="000000"/>
                  </a:outerShdw>
                </a:effectLst>
              </a:rPr>
              <a:t>                   objectives, plural rationalities,</a:t>
            </a:r>
          </a:p>
          <a:p>
            <a:pPr>
              <a:buFontTx/>
              <a:buNone/>
            </a:pPr>
            <a:r>
              <a:rPr lang="en-US" sz="3200">
                <a:effectLst>
                  <a:outerShdw blurRad="38100" dist="38100" dir="2700000" algn="tl">
                    <a:srgbClr val="000000"/>
                  </a:outerShdw>
                </a:effectLst>
              </a:rPr>
              <a:t>                   subjectivity, hidden agenda</a:t>
            </a:r>
          </a:p>
        </p:txBody>
      </p:sp>
      <p:sp>
        <p:nvSpPr>
          <p:cNvPr id="6" name="Slide Number Placeholder 5"/>
          <p:cNvSpPr>
            <a:spLocks noGrp="1"/>
          </p:cNvSpPr>
          <p:nvPr>
            <p:ph type="sldNum" sz="quarter" idx="12"/>
          </p:nvPr>
        </p:nvSpPr>
        <p:spPr/>
        <p:txBody>
          <a:bodyPr/>
          <a:lstStyle/>
          <a:p>
            <a:fld id="{36B98BF1-CEAE-4E1D-9642-FFA7B06D0F1E}" type="slidenum">
              <a:rPr lang="en-US"/>
              <a:pPr/>
              <a:t>51</a:t>
            </a:fld>
            <a:endParaRPr lang="en-US"/>
          </a:p>
        </p:txBody>
      </p:sp>
      <p:sp>
        <p:nvSpPr>
          <p:cNvPr id="5837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3"/>
          <p:cNvSpPr>
            <a:spLocks noGrp="1" noChangeArrowheads="1"/>
          </p:cNvSpPr>
          <p:nvPr>
            <p:ph idx="1"/>
          </p:nvPr>
        </p:nvSpPr>
        <p:spPr>
          <a:xfrm>
            <a:off x="381000" y="1600200"/>
            <a:ext cx="8456613" cy="4495800"/>
          </a:xfrm>
          <a:noFill/>
          <a:ln/>
          <a:effectLst>
            <a:outerShdw dist="107763" dir="2700000" algn="ctr" rotWithShape="0">
              <a:schemeClr val="bg2"/>
            </a:outerShdw>
          </a:effectLst>
        </p:spPr>
        <p:txBody>
          <a:bodyPr>
            <a:normAutofit lnSpcReduction="10000"/>
          </a:bodyPr>
          <a:lstStyle/>
          <a:p>
            <a:pPr>
              <a:buFontTx/>
              <a:buNone/>
            </a:pPr>
            <a:r>
              <a:rPr lang="en-US">
                <a:solidFill>
                  <a:schemeClr val="hlink"/>
                </a:solidFill>
                <a:effectLst>
                  <a:outerShdw blurRad="38100" dist="38100" dir="2700000" algn="tl">
                    <a:srgbClr val="000000"/>
                  </a:outerShdw>
                </a:effectLst>
              </a:rPr>
              <a:t>Phase 8:</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formal decision making</a:t>
            </a:r>
          </a:p>
          <a:p>
            <a:pPr>
              <a:buFontTx/>
              <a:buNone/>
            </a:pPr>
            <a:r>
              <a:rPr lang="en-US" sz="3200" b="1">
                <a:effectLst>
                  <a:outerShdw blurRad="38100" dist="38100" dir="2700000" algn="tl">
                    <a:srgbClr val="000000"/>
                  </a:outerShdw>
                </a:effectLst>
              </a:rPr>
              <a:t>Objective: </a:t>
            </a:r>
            <a:r>
              <a:rPr lang="en-US" sz="3200">
                <a:effectLst>
                  <a:outerShdw blurRad="38100" dist="38100" dir="2700000" algn="tl">
                    <a:srgbClr val="000000"/>
                  </a:outerShdw>
                </a:effectLst>
              </a:rPr>
              <a:t>decision making, communication, </a:t>
            </a:r>
          </a:p>
          <a:p>
            <a:pPr>
              <a:buFontTx/>
              <a:buNone/>
            </a:pPr>
            <a:r>
              <a:rPr lang="en-US" sz="3200">
                <a:effectLst>
                  <a:outerShdw blurRad="38100" dist="38100" dir="2700000" algn="tl">
                    <a:srgbClr val="000000"/>
                  </a:outerShdw>
                </a:effectLst>
              </a:rPr>
              <a:t>                   implementation </a:t>
            </a:r>
          </a:p>
          <a:p>
            <a:pPr>
              <a:buFontTx/>
              <a:buNone/>
            </a:pPr>
            <a:r>
              <a:rPr lang="en-US" sz="3200" b="1">
                <a:effectLst>
                  <a:outerShdw blurRad="38100" dist="38100" dir="2700000" algn="tl">
                    <a:srgbClr val="000000"/>
                  </a:outerShdw>
                </a:effectLst>
              </a:rPr>
              <a:t>Sources:</a:t>
            </a:r>
            <a:r>
              <a:rPr lang="en-US" sz="3200">
                <a:effectLst>
                  <a:outerShdw blurRad="38100" dist="38100" dir="2700000" algn="tl">
                    <a:srgbClr val="000000"/>
                  </a:outerShdw>
                </a:effectLst>
              </a:rPr>
              <a:t>   government regulations, </a:t>
            </a:r>
          </a:p>
          <a:p>
            <a:pPr>
              <a:buFontTx/>
              <a:buNone/>
            </a:pPr>
            <a:r>
              <a:rPr lang="en-US" sz="3200">
                <a:effectLst>
                  <a:outerShdw blurRad="38100" dist="38100" dir="2700000" algn="tl">
                    <a:srgbClr val="000000"/>
                  </a:outerShdw>
                </a:effectLst>
              </a:rPr>
              <a:t>                   specialists</a:t>
            </a:r>
          </a:p>
          <a:p>
            <a:pPr>
              <a:buFontTx/>
              <a:buNone/>
            </a:pPr>
            <a:r>
              <a:rPr lang="en-US" sz="3200" b="1">
                <a:effectLst>
                  <a:outerShdw blurRad="38100" dist="38100" dir="2700000" algn="tl">
                    <a:srgbClr val="000000"/>
                  </a:outerShdw>
                </a:effectLst>
              </a:rPr>
              <a:t>Software: </a:t>
            </a:r>
            <a:r>
              <a:rPr lang="en-US" sz="3200">
                <a:effectLst>
                  <a:outerShdw blurRad="38100" dist="38100" dir="2700000" algn="tl">
                    <a:srgbClr val="000000"/>
                  </a:outerShdw>
                </a:effectLst>
              </a:rPr>
              <a:t> DSS, KBS</a:t>
            </a:r>
          </a:p>
          <a:p>
            <a:pPr>
              <a:buFontTx/>
              <a:buNone/>
            </a:pPr>
            <a:r>
              <a:rPr lang="en-US" sz="3200">
                <a:effectLst>
                  <a:outerShdw blurRad="38100" dist="38100" dir="2700000" algn="tl">
                    <a:srgbClr val="000000"/>
                  </a:outerShdw>
                </a:effectLst>
              </a:rPr>
              <a:t>                   </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6607275A-B069-481A-BA4B-E5AC11C14A10}" type="slidenum">
              <a:rPr lang="en-US"/>
              <a:pPr/>
              <a:t>52</a:t>
            </a:fld>
            <a:endParaRPr lang="en-US"/>
          </a:p>
        </p:txBody>
      </p:sp>
      <p:sp>
        <p:nvSpPr>
          <p:cNvPr id="5939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381000" y="1600200"/>
            <a:ext cx="8686800" cy="4495800"/>
          </a:xfrm>
          <a:noFill/>
          <a:ln/>
          <a:effectLst>
            <a:outerShdw dist="107763" dir="2700000" algn="ctr" rotWithShape="0">
              <a:schemeClr val="bg2"/>
            </a:outerShdw>
          </a:effectLst>
        </p:spPr>
        <p:txBody>
          <a:bodyPr/>
          <a:lstStyle/>
          <a:p>
            <a:pPr>
              <a:buFontTx/>
              <a:buNone/>
            </a:pPr>
            <a:r>
              <a:rPr lang="en-US">
                <a:solidFill>
                  <a:schemeClr val="hlink"/>
                </a:solidFill>
                <a:effectLst>
                  <a:outerShdw blurRad="38100" dist="38100" dir="2700000" algn="tl">
                    <a:srgbClr val="000000"/>
                  </a:outerShdw>
                </a:effectLst>
              </a:rPr>
              <a:t>Phase 8:</a:t>
            </a:r>
            <a:r>
              <a:rPr lang="en-US" sz="3200">
                <a:solidFill>
                  <a:schemeClr val="hlink"/>
                </a:solidFill>
                <a:effectLst>
                  <a:outerShdw blurRad="38100" dist="38100" dir="2700000" algn="tl">
                    <a:srgbClr val="000000"/>
                  </a:outerShdw>
                </a:effectLst>
              </a:rPr>
              <a:t>  </a:t>
            </a:r>
            <a:r>
              <a:rPr lang="en-US">
                <a:effectLst>
                  <a:outerShdw blurRad="38100" dist="38100" dir="2700000" algn="tl">
                    <a:srgbClr val="000000"/>
                  </a:outerShdw>
                </a:effectLst>
              </a:rPr>
              <a:t>formal decision making</a:t>
            </a:r>
          </a:p>
          <a:p>
            <a:pPr>
              <a:buFontTx/>
              <a:buNone/>
            </a:pPr>
            <a:r>
              <a:rPr lang="en-US" sz="3200" b="1">
                <a:effectLst>
                  <a:outerShdw blurRad="38100" dist="38100" dir="2700000" algn="tl">
                    <a:srgbClr val="000000"/>
                  </a:outerShdw>
                </a:effectLst>
              </a:rPr>
              <a:t>Input:</a:t>
            </a:r>
            <a:r>
              <a:rPr lang="en-US">
                <a:effectLst>
                  <a:outerShdw blurRad="38100" dist="38100" dir="2700000" algn="tl">
                    <a:srgbClr val="000000"/>
                  </a:outerShdw>
                </a:effectLst>
              </a:rPr>
              <a:t>       </a:t>
            </a:r>
            <a:r>
              <a:rPr lang="en-US" sz="3200">
                <a:effectLst>
                  <a:outerShdw blurRad="38100" dist="38100" dir="2700000" algn="tl">
                    <a:srgbClr val="000000"/>
                  </a:outerShdw>
                </a:effectLst>
              </a:rPr>
              <a:t>phase 6,7</a:t>
            </a:r>
          </a:p>
          <a:p>
            <a:pPr>
              <a:buFontTx/>
              <a:buNone/>
            </a:pPr>
            <a:r>
              <a:rPr lang="en-US" sz="3200" b="1">
                <a:effectLst>
                  <a:outerShdw blurRad="38100" dist="38100" dir="2700000" algn="tl">
                    <a:srgbClr val="000000"/>
                  </a:outerShdw>
                </a:effectLst>
              </a:rPr>
              <a:t>Output:     </a:t>
            </a:r>
            <a:r>
              <a:rPr lang="en-US" sz="3200">
                <a:effectLst>
                  <a:outerShdw blurRad="38100" dist="38100" dir="2700000" algn="tl">
                    <a:srgbClr val="000000"/>
                  </a:outerShdw>
                </a:effectLst>
              </a:rPr>
              <a:t>formal decisions, commitments</a:t>
            </a:r>
          </a:p>
          <a:p>
            <a:pPr>
              <a:buFontTx/>
              <a:buNone/>
            </a:pPr>
            <a:r>
              <a:rPr lang="en-US" sz="3200" b="1">
                <a:effectLst>
                  <a:outerShdw blurRad="38100" dist="38100" dir="2700000" algn="tl">
                    <a:srgbClr val="000000"/>
                  </a:outerShdw>
                </a:effectLst>
              </a:rPr>
              <a:t>Problems: </a:t>
            </a:r>
            <a:r>
              <a:rPr lang="en-US" sz="3200">
                <a:effectLst>
                  <a:outerShdw blurRad="38100" dist="38100" dir="2700000" algn="tl">
                    <a:srgbClr val="000000"/>
                  </a:outerShdw>
                </a:effectLst>
              </a:rPr>
              <a:t>communication, political trade-offs,</a:t>
            </a:r>
          </a:p>
          <a:p>
            <a:pPr>
              <a:buFontTx/>
              <a:buNone/>
            </a:pPr>
            <a:r>
              <a:rPr lang="en-US" sz="3200">
                <a:effectLst>
                  <a:outerShdw blurRad="38100" dist="38100" dir="2700000" algn="tl">
                    <a:srgbClr val="000000"/>
                  </a:outerShdw>
                </a:effectLst>
              </a:rPr>
              <a:t>                   legal challenges </a:t>
            </a:r>
          </a:p>
          <a:p>
            <a:pPr>
              <a:buFontTx/>
              <a:buNone/>
            </a:pPr>
            <a:r>
              <a:rPr lang="en-US" sz="3200">
                <a:effectLst>
                  <a:outerShdw blurRad="38100" dist="38100" dir="2700000" algn="tl">
                    <a:srgbClr val="000000"/>
                  </a:outerShdw>
                </a:effectLst>
              </a:rPr>
              <a:t>                   </a:t>
            </a:r>
          </a:p>
        </p:txBody>
      </p:sp>
      <p:sp>
        <p:nvSpPr>
          <p:cNvPr id="6" name="Slide Number Placeholder 5"/>
          <p:cNvSpPr>
            <a:spLocks noGrp="1"/>
          </p:cNvSpPr>
          <p:nvPr>
            <p:ph type="sldNum" sz="quarter" idx="12"/>
          </p:nvPr>
        </p:nvSpPr>
        <p:spPr/>
        <p:txBody>
          <a:bodyPr/>
          <a:lstStyle/>
          <a:p>
            <a:fld id="{57C86993-5830-4F47-BC01-42A9905F8286}" type="slidenum">
              <a:rPr lang="en-US"/>
              <a:pPr/>
              <a:t>53</a:t>
            </a:fld>
            <a:endParaRPr lang="en-US"/>
          </a:p>
        </p:txBody>
      </p:sp>
      <p:sp>
        <p:nvSpPr>
          <p:cNvPr id="6041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3"/>
          <p:cNvSpPr>
            <a:spLocks noGrp="1" noChangeArrowheads="1"/>
          </p:cNvSpPr>
          <p:nvPr>
            <p:ph idx="1"/>
          </p:nvPr>
        </p:nvSpPr>
        <p:spPr>
          <a:xfrm>
            <a:off x="685800" y="1600200"/>
            <a:ext cx="7772400" cy="4495800"/>
          </a:xfrm>
          <a:noFill/>
          <a:ln/>
          <a:effectLst>
            <a:outerShdw dist="107763" dir="2700000" algn="ctr" rotWithShape="0">
              <a:schemeClr val="bg2"/>
            </a:outerShdw>
          </a:effectLst>
        </p:spPr>
        <p:txBody>
          <a:bodyPr/>
          <a:lstStyle/>
          <a:p>
            <a:r>
              <a:rPr lang="en-US" sz="4800">
                <a:effectLst>
                  <a:outerShdw blurRad="38100" dist="38100" dir="2700000" algn="tl">
                    <a:srgbClr val="000000"/>
                  </a:outerShdw>
                </a:effectLst>
              </a:rPr>
              <a:t>Tools and Methods</a:t>
            </a:r>
          </a:p>
          <a:p>
            <a:r>
              <a:rPr lang="en-US" sz="4800">
                <a:effectLst>
                  <a:outerShdw blurRad="38100" dist="38100" dir="2700000" algn="tl">
                    <a:srgbClr val="000000"/>
                  </a:outerShdw>
                </a:effectLst>
              </a:rPr>
              <a:t>Example application:     the Mekong water resources development system MEXSES</a:t>
            </a:r>
          </a:p>
        </p:txBody>
      </p:sp>
      <p:sp>
        <p:nvSpPr>
          <p:cNvPr id="6" name="Slide Number Placeholder 5"/>
          <p:cNvSpPr>
            <a:spLocks noGrp="1"/>
          </p:cNvSpPr>
          <p:nvPr>
            <p:ph type="sldNum" sz="quarter" idx="12"/>
          </p:nvPr>
        </p:nvSpPr>
        <p:spPr/>
        <p:txBody>
          <a:bodyPr/>
          <a:lstStyle/>
          <a:p>
            <a:fld id="{C83C4456-9D16-4940-AD0E-F03858CDFECE}" type="slidenum">
              <a:rPr lang="en-US"/>
              <a:pPr/>
              <a:t>54</a:t>
            </a:fld>
            <a:endParaRPr lang="en-US"/>
          </a:p>
        </p:txBody>
      </p:sp>
      <p:sp>
        <p:nvSpPr>
          <p:cNvPr id="6144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685800" y="1524000"/>
            <a:ext cx="7772400" cy="4495800"/>
          </a:xfrm>
          <a:noFill/>
          <a:ln/>
          <a:effectLst>
            <a:outerShdw dist="107763" dir="2700000" algn="ctr" rotWithShape="0">
              <a:schemeClr val="bg2"/>
            </a:outerShdw>
          </a:effectLst>
        </p:spPr>
        <p:txBody>
          <a:bodyPr>
            <a:normAutofit fontScale="92500"/>
          </a:bodyPr>
          <a:lstStyle/>
          <a:p>
            <a:pPr>
              <a:lnSpc>
                <a:spcPct val="90000"/>
              </a:lnSpc>
              <a:buFontTx/>
              <a:buNone/>
            </a:pPr>
            <a:r>
              <a:rPr lang="en-US">
                <a:effectLst>
                  <a:outerShdw blurRad="38100" dist="38100" dir="2700000" algn="tl">
                    <a:srgbClr val="000000"/>
                  </a:outerShdw>
                </a:effectLst>
              </a:rPr>
              <a:t>Tools and Methods</a:t>
            </a:r>
          </a:p>
          <a:p>
            <a:pPr>
              <a:lnSpc>
                <a:spcPct val="90000"/>
              </a:lnSpc>
            </a:pPr>
            <a:r>
              <a:rPr lang="en-US" sz="3200"/>
              <a:t>Graphic overlay methods (McHarg, 1968; Dooley and Newkirk, 1976)</a:t>
            </a:r>
          </a:p>
          <a:p>
            <a:pPr>
              <a:lnSpc>
                <a:spcPct val="90000"/>
              </a:lnSpc>
            </a:pPr>
            <a:r>
              <a:rPr lang="en-US" sz="3200"/>
              <a:t>USGS Matrix (Leopold, Clarke, Hanshaw et al., 1971)</a:t>
            </a:r>
          </a:p>
          <a:p>
            <a:pPr>
              <a:lnSpc>
                <a:spcPct val="90000"/>
              </a:lnSpc>
            </a:pPr>
            <a:r>
              <a:rPr lang="en-US" sz="3200"/>
              <a:t>Network Analysis (Sorensen, 1971; Sorensen, 1972)</a:t>
            </a:r>
          </a:p>
          <a:p>
            <a:pPr>
              <a:lnSpc>
                <a:spcPct val="90000"/>
              </a:lnSpc>
            </a:pPr>
            <a:r>
              <a:rPr lang="en-US" sz="3200"/>
              <a:t>Cross-impact Simulation (Kane, 1972)</a:t>
            </a:r>
          </a:p>
          <a:p>
            <a:pPr>
              <a:lnSpc>
                <a:spcPct val="90000"/>
              </a:lnSpc>
            </a:pPr>
            <a:r>
              <a:rPr lang="en-US" sz="3200"/>
              <a:t>EES: Environmental Evaluation System (Dee et al., 1973)</a:t>
            </a:r>
          </a:p>
        </p:txBody>
      </p:sp>
      <p:sp>
        <p:nvSpPr>
          <p:cNvPr id="6" name="Slide Number Placeholder 5"/>
          <p:cNvSpPr>
            <a:spLocks noGrp="1"/>
          </p:cNvSpPr>
          <p:nvPr>
            <p:ph type="sldNum" sz="quarter" idx="12"/>
          </p:nvPr>
        </p:nvSpPr>
        <p:spPr/>
        <p:txBody>
          <a:bodyPr/>
          <a:lstStyle/>
          <a:p>
            <a:fld id="{3E6F1BF3-5B5D-49A1-9857-391BD2BD0923}" type="slidenum">
              <a:rPr lang="en-US"/>
              <a:pPr/>
              <a:t>55</a:t>
            </a:fld>
            <a:endParaRPr lang="en-US"/>
          </a:p>
        </p:txBody>
      </p:sp>
      <p:sp>
        <p:nvSpPr>
          <p:cNvPr id="6246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p:cNvSpPr>
            <a:spLocks noGrp="1" noChangeArrowheads="1"/>
          </p:cNvSpPr>
          <p:nvPr>
            <p:ph idx="1"/>
          </p:nvPr>
        </p:nvSpPr>
        <p:spPr>
          <a:xfrm>
            <a:off x="457200" y="1524000"/>
            <a:ext cx="8305800" cy="4495800"/>
          </a:xfrm>
          <a:noFill/>
          <a:ln/>
          <a:effectLst>
            <a:outerShdw dist="107763" dir="2700000" algn="ctr" rotWithShape="0">
              <a:schemeClr val="bg2"/>
            </a:outerShdw>
          </a:effectLst>
        </p:spPr>
        <p:txBody>
          <a:bodyPr>
            <a:normAutofit fontScale="92500" lnSpcReduction="20000"/>
          </a:bodyPr>
          <a:lstStyle/>
          <a:p>
            <a:r>
              <a:rPr lang="en-US" sz="3200">
                <a:effectLst>
                  <a:outerShdw blurRad="38100" dist="38100" dir="2700000" algn="tl">
                    <a:srgbClr val="000000"/>
                  </a:outerShdw>
                </a:effectLst>
              </a:rPr>
              <a:t>HEP: Habitat Evaluation Procedures</a:t>
            </a:r>
            <a:r>
              <a:rPr lang="en-US" sz="4400">
                <a:effectLst>
                  <a:outerShdw blurRad="38100" dist="38100" dir="2700000" algn="tl">
                    <a:srgbClr val="000000"/>
                  </a:outerShdw>
                </a:effectLst>
              </a:rPr>
              <a:t> </a:t>
            </a:r>
            <a:r>
              <a:rPr lang="en-US" sz="3200">
                <a:effectLst>
                  <a:outerShdw blurRad="38100" dist="38100" dir="2700000" algn="tl">
                    <a:srgbClr val="000000"/>
                  </a:outerShdw>
                </a:effectLst>
              </a:rPr>
              <a:t>(US Fish and Wildlife Service, 1976)</a:t>
            </a:r>
          </a:p>
          <a:p>
            <a:r>
              <a:rPr lang="en-US" sz="3200">
                <a:effectLst>
                  <a:outerShdw blurRad="38100" dist="38100" dir="2700000" algn="tl">
                    <a:srgbClr val="000000"/>
                  </a:outerShdw>
                </a:effectLst>
              </a:rPr>
              <a:t>Decision Analysis (Keeney and Raiffa, 1976)</a:t>
            </a:r>
            <a:endParaRPr lang="en-US" sz="3200">
              <a:effectLst>
                <a:outerShdw blurRad="38100" dist="38100" dir="2700000" algn="tl">
                  <a:srgbClr val="000000"/>
                </a:outerShdw>
              </a:effectLst>
              <a:latin typeface="Times New Roman" pitchFamily="18" charset="0"/>
            </a:endParaRPr>
          </a:p>
          <a:p>
            <a:r>
              <a:rPr lang="en-US" sz="3200">
                <a:effectLst>
                  <a:outerShdw blurRad="38100" dist="38100" dir="2700000" algn="tl">
                    <a:srgbClr val="000000"/>
                  </a:outerShdw>
                </a:effectLst>
              </a:rPr>
              <a:t>WRAM: Water Resources Assessment  (Solomon, Colbert, Hansen et al., 1977; Richardson, Hansen, Solomon et al., 1977</a:t>
            </a:r>
          </a:p>
          <a:p>
            <a:r>
              <a:rPr lang="en-US" sz="3200">
                <a:effectLst>
                  <a:outerShdw blurRad="38100" dist="38100" dir="2700000" algn="tl">
                    <a:srgbClr val="000000"/>
                  </a:outerShdw>
                </a:effectLst>
              </a:rPr>
              <a:t>EQA: Environmental Quality Assessment (Duke et al., 1977)</a:t>
            </a:r>
          </a:p>
        </p:txBody>
      </p:sp>
      <p:sp>
        <p:nvSpPr>
          <p:cNvPr id="6" name="Slide Number Placeholder 5"/>
          <p:cNvSpPr>
            <a:spLocks noGrp="1"/>
          </p:cNvSpPr>
          <p:nvPr>
            <p:ph type="sldNum" sz="quarter" idx="12"/>
          </p:nvPr>
        </p:nvSpPr>
        <p:spPr/>
        <p:txBody>
          <a:bodyPr/>
          <a:lstStyle/>
          <a:p>
            <a:fld id="{E05B62DA-BF98-4D96-A98A-CB8F44506A14}" type="slidenum">
              <a:rPr lang="en-US"/>
              <a:pPr/>
              <a:t>56</a:t>
            </a:fld>
            <a:endParaRPr lang="en-US"/>
          </a:p>
        </p:txBody>
      </p:sp>
      <p:sp>
        <p:nvSpPr>
          <p:cNvPr id="6349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a:xfrm>
            <a:off x="685800" y="1524000"/>
            <a:ext cx="7772400" cy="4495800"/>
          </a:xfrm>
          <a:noFill/>
          <a:ln/>
          <a:effectLst>
            <a:outerShdw dist="107763" dir="2700000" algn="ctr" rotWithShape="0">
              <a:schemeClr val="bg2"/>
            </a:outerShdw>
          </a:effectLst>
        </p:spPr>
        <p:txBody>
          <a:bodyPr/>
          <a:lstStyle/>
          <a:p>
            <a:r>
              <a:rPr lang="en-US" sz="3200">
                <a:effectLst>
                  <a:outerShdw blurRad="38100" dist="38100" dir="2700000" algn="tl">
                    <a:srgbClr val="000000"/>
                  </a:outerShdw>
                </a:effectLst>
              </a:rPr>
              <a:t>METLUND Landscape Planning</a:t>
            </a:r>
            <a:r>
              <a:rPr lang="en-US">
                <a:effectLst>
                  <a:outerShdw blurRad="38100" dist="38100" dir="2700000" algn="tl">
                    <a:srgbClr val="000000"/>
                  </a:outerShdw>
                </a:effectLst>
              </a:rPr>
              <a:t> </a:t>
            </a:r>
            <a:r>
              <a:rPr lang="en-US" sz="3200">
                <a:effectLst>
                  <a:outerShdw blurRad="38100" dist="38100" dir="2700000" algn="tl">
                    <a:srgbClr val="000000"/>
                  </a:outerShdw>
                </a:effectLst>
              </a:rPr>
              <a:t>Model (Fabos et al., 1978)</a:t>
            </a:r>
          </a:p>
          <a:p>
            <a:r>
              <a:rPr lang="en-US">
                <a:effectLst>
                  <a:outerShdw blurRad="38100" dist="38100" dir="2700000" algn="tl">
                    <a:srgbClr val="000000"/>
                  </a:outerShdw>
                </a:effectLst>
                <a:latin typeface="Times New Roman" pitchFamily="18" charset="0"/>
              </a:rPr>
              <a:t> </a:t>
            </a:r>
            <a:r>
              <a:rPr lang="en-US" sz="3200">
                <a:effectLst>
                  <a:outerShdw blurRad="38100" dist="38100" dir="2700000" algn="tl">
                    <a:srgbClr val="000000"/>
                  </a:outerShdw>
                </a:effectLst>
              </a:rPr>
              <a:t>Goals Achievement Matrix (Hill, 1968)</a:t>
            </a:r>
          </a:p>
          <a:p>
            <a:r>
              <a:rPr lang="en-US" sz="3200">
                <a:effectLst>
                  <a:outerShdw blurRad="38100" dist="38100" dir="2700000" algn="tl">
                    <a:srgbClr val="000000"/>
                  </a:outerShdw>
                </a:effectLst>
              </a:rPr>
              <a:t>WES: Wetland Evaluation System (Galloway, 1978)</a:t>
            </a:r>
          </a:p>
          <a:p>
            <a:r>
              <a:rPr lang="en-US" sz="3200">
                <a:effectLst>
                  <a:outerShdw blurRad="38100" dist="38100" dir="2700000" algn="tl">
                    <a:srgbClr val="000000"/>
                  </a:outerShdw>
                </a:effectLst>
              </a:rPr>
              <a:t> AEAM: Adaptive Environmental Assessment (Holling, 1978)</a:t>
            </a:r>
          </a:p>
        </p:txBody>
      </p:sp>
      <p:sp>
        <p:nvSpPr>
          <p:cNvPr id="7" name="Slide Number Placeholder 5"/>
          <p:cNvSpPr>
            <a:spLocks noGrp="1"/>
          </p:cNvSpPr>
          <p:nvPr>
            <p:ph type="sldNum" sz="quarter" idx="12"/>
          </p:nvPr>
        </p:nvSpPr>
        <p:spPr/>
        <p:txBody>
          <a:bodyPr/>
          <a:lstStyle/>
          <a:p>
            <a:fld id="{FBBAEB4B-4AD4-442F-9761-35645FF40003}" type="slidenum">
              <a:rPr lang="en-US"/>
              <a:pPr/>
              <a:t>57</a:t>
            </a:fld>
            <a:endParaRPr lang="en-US"/>
          </a:p>
        </p:txBody>
      </p:sp>
      <p:sp>
        <p:nvSpPr>
          <p:cNvPr id="6451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
        <p:nvSpPr>
          <p:cNvPr id="64516" name="Line 4"/>
          <p:cNvSpPr>
            <a:spLocks noChangeShapeType="1"/>
          </p:cNvSpPr>
          <p:nvPr/>
        </p:nvSpPr>
        <p:spPr bwMode="auto">
          <a:xfrm flipV="1">
            <a:off x="5791200" y="4343400"/>
            <a:ext cx="0" cy="76200"/>
          </a:xfrm>
          <a:prstGeom prst="line">
            <a:avLst/>
          </a:prstGeom>
          <a:noFill/>
          <a:ln w="12700">
            <a:solidFill>
              <a:schemeClr val="tx1"/>
            </a:solidFill>
            <a:round/>
            <a:headEnd type="none" w="sm" len="sm"/>
            <a:tailEnd type="none" w="sm" len="sm"/>
          </a:ln>
          <a:effectLst/>
        </p:spPr>
        <p:txBody>
          <a:bodyPr wrap="none" anchor="ctr"/>
          <a:lstStyle/>
          <a:p>
            <a:endParaRPr lang="en-GB"/>
          </a:p>
        </p:txBody>
      </p:sp>
    </p:spTree>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85800" y="1524000"/>
            <a:ext cx="7772400" cy="4495800"/>
          </a:xfrm>
          <a:noFill/>
          <a:ln/>
          <a:effectLst>
            <a:outerShdw dist="107763" dir="2700000" algn="ctr" rotWithShape="0">
              <a:schemeClr val="bg2"/>
            </a:outerShdw>
          </a:effectLst>
        </p:spPr>
        <p:txBody>
          <a:bodyPr>
            <a:normAutofit lnSpcReduction="10000"/>
          </a:bodyPr>
          <a:lstStyle/>
          <a:p>
            <a:pPr>
              <a:lnSpc>
                <a:spcPct val="90000"/>
              </a:lnSpc>
            </a:pPr>
            <a:r>
              <a:rPr lang="en-US" sz="3200"/>
              <a:t>EQEP: Environmental Quality Evaluation Procedure (Duke, 1979)</a:t>
            </a:r>
          </a:p>
          <a:p>
            <a:pPr>
              <a:lnSpc>
                <a:spcPct val="90000"/>
              </a:lnSpc>
            </a:pPr>
            <a:r>
              <a:rPr lang="en-US" sz="3200"/>
              <a:t>CBA: Cost--Benefit Analysis and related methods: numerous authors</a:t>
            </a:r>
          </a:p>
          <a:p>
            <a:pPr>
              <a:lnSpc>
                <a:spcPct val="90000"/>
              </a:lnSpc>
            </a:pPr>
            <a:r>
              <a:rPr lang="en-US" sz="3200"/>
              <a:t>Interactive Systems Analysis and Decision Support (Fedra, Li, Wang et al., 1987; Fedra, Karhu, Rys et al., 1987; Fedra, 1988; Fedra, 1991).</a:t>
            </a:r>
          </a:p>
          <a:p>
            <a:pPr>
              <a:lnSpc>
                <a:spcPct val="90000"/>
              </a:lnSpc>
            </a:pPr>
            <a:r>
              <a:rPr lang="en-US" sz="3200"/>
              <a:t>Expert Systems (Fedra et al., 1991;  Hushon (1992).</a:t>
            </a:r>
          </a:p>
        </p:txBody>
      </p:sp>
      <p:sp>
        <p:nvSpPr>
          <p:cNvPr id="6" name="Slide Number Placeholder 5"/>
          <p:cNvSpPr>
            <a:spLocks noGrp="1"/>
          </p:cNvSpPr>
          <p:nvPr>
            <p:ph type="sldNum" sz="quarter" idx="12"/>
          </p:nvPr>
        </p:nvSpPr>
        <p:spPr/>
        <p:txBody>
          <a:bodyPr/>
          <a:lstStyle/>
          <a:p>
            <a:fld id="{4A1440BF-3248-471D-BAAB-2AE53EC5D3E4}" type="slidenum">
              <a:rPr lang="en-US"/>
              <a:pPr/>
              <a:t>58</a:t>
            </a:fld>
            <a:endParaRPr lang="en-US"/>
          </a:p>
        </p:txBody>
      </p:sp>
      <p:sp>
        <p:nvSpPr>
          <p:cNvPr id="6553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Rectangle 3"/>
          <p:cNvSpPr>
            <a:spLocks noGrp="1" noChangeArrowheads="1"/>
          </p:cNvSpPr>
          <p:nvPr>
            <p:ph idx="1"/>
          </p:nvPr>
        </p:nvSpPr>
        <p:spPr>
          <a:xfrm>
            <a:off x="685800" y="1524000"/>
            <a:ext cx="7772400" cy="4495800"/>
          </a:xfrm>
          <a:noFill/>
          <a:ln/>
          <a:effectLst>
            <a:outerShdw dist="107763" dir="2700000" algn="ctr" rotWithShape="0">
              <a:schemeClr val="bg2"/>
            </a:outerShdw>
          </a:effectLst>
        </p:spPr>
        <p:txBody>
          <a:bodyPr/>
          <a:lstStyle/>
          <a:p>
            <a:pPr>
              <a:lnSpc>
                <a:spcPct val="90000"/>
              </a:lnSpc>
              <a:buFontTx/>
              <a:buNone/>
            </a:pPr>
            <a:r>
              <a:rPr lang="en-US"/>
              <a:t>Classification of methods:</a:t>
            </a:r>
          </a:p>
          <a:p>
            <a:pPr>
              <a:lnSpc>
                <a:spcPct val="90000"/>
              </a:lnSpc>
            </a:pPr>
            <a:r>
              <a:rPr lang="en-US" i="1"/>
              <a:t>Ad hoc</a:t>
            </a:r>
            <a:endParaRPr lang="en-US"/>
          </a:p>
          <a:p>
            <a:pPr>
              <a:lnSpc>
                <a:spcPct val="90000"/>
              </a:lnSpc>
            </a:pPr>
            <a:r>
              <a:rPr lang="en-US"/>
              <a:t>Checklists</a:t>
            </a:r>
          </a:p>
          <a:p>
            <a:pPr>
              <a:lnSpc>
                <a:spcPct val="90000"/>
              </a:lnSpc>
            </a:pPr>
            <a:r>
              <a:rPr lang="en-US"/>
              <a:t>Matrices</a:t>
            </a:r>
          </a:p>
          <a:p>
            <a:pPr>
              <a:lnSpc>
                <a:spcPct val="90000"/>
              </a:lnSpc>
            </a:pPr>
            <a:r>
              <a:rPr lang="en-US"/>
              <a:t>Networks</a:t>
            </a:r>
          </a:p>
          <a:p>
            <a:pPr>
              <a:lnSpc>
                <a:spcPct val="90000"/>
              </a:lnSpc>
            </a:pPr>
            <a:r>
              <a:rPr lang="en-US"/>
              <a:t>Overlays (GIS)</a:t>
            </a:r>
          </a:p>
          <a:p>
            <a:pPr>
              <a:lnSpc>
                <a:spcPct val="90000"/>
              </a:lnSpc>
            </a:pPr>
            <a:r>
              <a:rPr lang="en-US"/>
              <a:t>Cost/benefit analysis</a:t>
            </a:r>
          </a:p>
          <a:p>
            <a:pPr>
              <a:lnSpc>
                <a:spcPct val="90000"/>
              </a:lnSpc>
            </a:pPr>
            <a:r>
              <a:rPr lang="en-US"/>
              <a:t>Modeling (AEAM)</a:t>
            </a:r>
          </a:p>
        </p:txBody>
      </p:sp>
      <p:sp>
        <p:nvSpPr>
          <p:cNvPr id="6" name="Slide Number Placeholder 5"/>
          <p:cNvSpPr>
            <a:spLocks noGrp="1"/>
          </p:cNvSpPr>
          <p:nvPr>
            <p:ph type="sldNum" sz="quarter" idx="12"/>
          </p:nvPr>
        </p:nvSpPr>
        <p:spPr/>
        <p:txBody>
          <a:bodyPr/>
          <a:lstStyle/>
          <a:p>
            <a:fld id="{DC03519C-D7D8-4699-B0FA-DF4797ED62DD}" type="slidenum">
              <a:rPr lang="en-US"/>
              <a:pPr/>
              <a:t>59</a:t>
            </a:fld>
            <a:endParaRPr lang="en-US"/>
          </a:p>
        </p:txBody>
      </p:sp>
      <p:sp>
        <p:nvSpPr>
          <p:cNvPr id="6656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lnSpc>
                <a:spcPct val="90000"/>
              </a:lnSpc>
              <a:buFontTx/>
              <a:buNone/>
            </a:pPr>
            <a:r>
              <a:rPr lang="en-US">
                <a:effectLst>
                  <a:outerShdw blurRad="38100" dist="38100" dir="2700000" algn="tl">
                    <a:srgbClr val="000000"/>
                  </a:outerShdw>
                </a:effectLst>
              </a:rPr>
              <a:t>Requirements:</a:t>
            </a:r>
          </a:p>
          <a:p>
            <a:pPr>
              <a:lnSpc>
                <a:spcPct val="90000"/>
              </a:lnSpc>
            </a:pPr>
            <a:r>
              <a:rPr lang="en-US">
                <a:effectLst>
                  <a:outerShdw blurRad="38100" dist="38100" dir="2700000" algn="tl">
                    <a:srgbClr val="000000"/>
                  </a:outerShdw>
                </a:effectLst>
              </a:rPr>
              <a:t>systematic, comprehensive, flexible </a:t>
            </a:r>
          </a:p>
          <a:p>
            <a:pPr>
              <a:lnSpc>
                <a:spcPct val="90000"/>
              </a:lnSpc>
            </a:pPr>
            <a:r>
              <a:rPr lang="en-US">
                <a:effectLst>
                  <a:outerShdw blurRad="38100" dist="38100" dir="2700000" algn="tl">
                    <a:srgbClr val="000000"/>
                  </a:outerShdw>
                </a:effectLst>
              </a:rPr>
              <a:t>organize large amounts of heterogeneous data</a:t>
            </a:r>
          </a:p>
          <a:p>
            <a:pPr>
              <a:lnSpc>
                <a:spcPct val="90000"/>
              </a:lnSpc>
            </a:pPr>
            <a:r>
              <a:rPr lang="en-US">
                <a:effectLst>
                  <a:outerShdw blurRad="38100" dist="38100" dir="2700000" algn="tl">
                    <a:srgbClr val="000000"/>
                  </a:outerShdw>
                </a:effectLst>
              </a:rPr>
              <a:t>quantitative, accurate, objective</a:t>
            </a:r>
          </a:p>
          <a:p>
            <a:pPr>
              <a:lnSpc>
                <a:spcPct val="90000"/>
              </a:lnSpc>
            </a:pPr>
            <a:r>
              <a:rPr lang="en-US">
                <a:effectLst>
                  <a:outerShdw blurRad="38100" dist="38100" dir="2700000" algn="tl">
                    <a:srgbClr val="000000"/>
                  </a:outerShdw>
                </a:effectLst>
              </a:rPr>
              <a:t>participatory, easy to communicate</a:t>
            </a:r>
          </a:p>
          <a:p>
            <a:pPr>
              <a:lnSpc>
                <a:spcPct val="90000"/>
              </a:lnSpc>
            </a:pPr>
            <a:r>
              <a:rPr lang="en-US">
                <a:effectLst>
                  <a:outerShdw blurRad="38100" dist="38100" dir="2700000" algn="tl">
                    <a:srgbClr val="000000"/>
                  </a:outerShdw>
                </a:effectLst>
              </a:rPr>
              <a:t>fast, easy, and cheap</a:t>
            </a:r>
          </a:p>
        </p:txBody>
      </p:sp>
      <p:sp>
        <p:nvSpPr>
          <p:cNvPr id="6" name="Slide Number Placeholder 5"/>
          <p:cNvSpPr>
            <a:spLocks noGrp="1"/>
          </p:cNvSpPr>
          <p:nvPr>
            <p:ph type="sldNum" sz="quarter" idx="12"/>
          </p:nvPr>
        </p:nvSpPr>
        <p:spPr/>
        <p:txBody>
          <a:bodyPr/>
          <a:lstStyle/>
          <a:p>
            <a:fld id="{FBEAA8EA-53AC-4684-A81D-F115D112A70D}" type="slidenum">
              <a:rPr lang="en-US"/>
              <a:pPr/>
              <a:t>60</a:t>
            </a:fld>
            <a:endParaRPr lang="en-US"/>
          </a:p>
        </p:txBody>
      </p:sp>
      <p:sp>
        <p:nvSpPr>
          <p:cNvPr id="6758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lnSpc>
                <a:spcPct val="90000"/>
              </a:lnSpc>
              <a:buFontTx/>
              <a:buNone/>
            </a:pPr>
            <a:r>
              <a:rPr lang="en-US">
                <a:effectLst>
                  <a:outerShdw blurRad="38100" dist="38100" dir="2700000" algn="tl">
                    <a:srgbClr val="000000"/>
                  </a:outerShdw>
                </a:effectLst>
              </a:rPr>
              <a:t>Impact measurement:</a:t>
            </a:r>
          </a:p>
          <a:p>
            <a:pPr>
              <a:lnSpc>
                <a:spcPct val="90000"/>
              </a:lnSpc>
            </a:pPr>
            <a:r>
              <a:rPr lang="en-US">
                <a:effectLst>
                  <a:outerShdw blurRad="38100" dist="38100" dir="2700000" algn="tl">
                    <a:srgbClr val="000000"/>
                  </a:outerShdw>
                </a:effectLst>
              </a:rPr>
              <a:t>Comprehensive but specific     (isolate project effects)</a:t>
            </a:r>
          </a:p>
          <a:p>
            <a:pPr>
              <a:lnSpc>
                <a:spcPct val="90000"/>
              </a:lnSpc>
            </a:pPr>
            <a:r>
              <a:rPr lang="en-US">
                <a:effectLst>
                  <a:outerShdw blurRad="38100" dist="38100" dir="2700000" algn="tl">
                    <a:srgbClr val="000000"/>
                  </a:outerShdw>
                </a:effectLst>
              </a:rPr>
              <a:t>Explicit, quantitative, commensurate</a:t>
            </a:r>
          </a:p>
          <a:p>
            <a:pPr>
              <a:lnSpc>
                <a:spcPct val="90000"/>
              </a:lnSpc>
            </a:pPr>
            <a:r>
              <a:rPr lang="en-US">
                <a:effectLst>
                  <a:outerShdw blurRad="38100" dist="38100" dir="2700000" algn="tl">
                    <a:srgbClr val="000000"/>
                  </a:outerShdw>
                </a:effectLst>
              </a:rPr>
              <a:t>Objective, reproducible</a:t>
            </a:r>
          </a:p>
          <a:p>
            <a:pPr>
              <a:lnSpc>
                <a:spcPct val="90000"/>
              </a:lnSpc>
            </a:pPr>
            <a:r>
              <a:rPr lang="en-US">
                <a:effectLst>
                  <a:outerShdw blurRad="38100" dist="38100" dir="2700000" algn="tl">
                    <a:srgbClr val="000000"/>
                  </a:outerShdw>
                </a:effectLst>
              </a:rPr>
              <a:t>Easy to aggregate</a:t>
            </a:r>
          </a:p>
          <a:p>
            <a:pPr>
              <a:lnSpc>
                <a:spcPct val="90000"/>
              </a:lnSpc>
            </a:pPr>
            <a:r>
              <a:rPr lang="en-US">
                <a:effectLst>
                  <a:outerShdw blurRad="38100" dist="38100" dir="2700000" algn="tl">
                    <a:srgbClr val="000000"/>
                  </a:outerShdw>
                </a:effectLst>
              </a:rPr>
              <a:t>Incorporate risk and uncertainty</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D81108B9-FF7C-4FDE-A5DC-BE9182E37B7B}" type="slidenum">
              <a:rPr lang="en-US"/>
              <a:pPr/>
              <a:t>61</a:t>
            </a:fld>
            <a:endParaRPr lang="en-US"/>
          </a:p>
        </p:txBody>
      </p:sp>
      <p:sp>
        <p:nvSpPr>
          <p:cNvPr id="6861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buFontTx/>
              <a:buNone/>
            </a:pPr>
            <a:r>
              <a:rPr lang="en-US">
                <a:effectLst>
                  <a:outerShdw blurRad="38100" dist="38100" dir="2700000" algn="tl">
                    <a:srgbClr val="000000"/>
                  </a:outerShdw>
                </a:effectLst>
              </a:rPr>
              <a:t>Checklists consist of a list of environmental parameters to be investigated for potential impacts. They therefore ensure complete </a:t>
            </a:r>
            <a:r>
              <a:rPr lang="en-US">
                <a:solidFill>
                  <a:schemeClr val="accent1"/>
                </a:solidFill>
                <a:effectLst>
                  <a:outerShdw blurRad="38100" dist="38100" dir="2700000" algn="tl">
                    <a:srgbClr val="000000"/>
                  </a:outerShdw>
                </a:effectLst>
              </a:rPr>
              <a:t>coverage </a:t>
            </a:r>
            <a:r>
              <a:rPr lang="en-US">
                <a:effectLst>
                  <a:outerShdw blurRad="38100" dist="38100" dir="2700000" algn="tl">
                    <a:srgbClr val="000000"/>
                  </a:outerShdw>
                </a:effectLst>
              </a:rPr>
              <a:t>of environmental aspects to be investigated.</a:t>
            </a:r>
          </a:p>
          <a:p>
            <a:pPr>
              <a:lnSpc>
                <a:spcPct val="90000"/>
              </a:lnSpc>
              <a:buFontTx/>
              <a:buNone/>
            </a:pPr>
            <a:endParaRPr lang="en-US">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7561AEE2-14EE-4829-8613-B1D332926F82}" type="slidenum">
              <a:rPr lang="en-US"/>
              <a:pPr/>
              <a:t>62</a:t>
            </a:fld>
            <a:endParaRPr lang="en-US"/>
          </a:p>
        </p:txBody>
      </p:sp>
      <p:sp>
        <p:nvSpPr>
          <p:cNvPr id="6963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r>
              <a:rPr lang="en-US" sz="2800">
                <a:solidFill>
                  <a:schemeClr val="accent1"/>
                </a:solidFill>
                <a:effectLst>
                  <a:outerShdw blurRad="38100" dist="38100" dir="2700000" algn="tl">
                    <a:srgbClr val="000000"/>
                  </a:outerShdw>
                </a:effectLst>
              </a:rPr>
              <a:t>Earth</a:t>
            </a:r>
            <a:r>
              <a:rPr lang="en-US" sz="2800">
                <a:effectLst>
                  <a:outerShdw blurRad="38100" dist="38100" dir="2700000" algn="tl">
                    <a:srgbClr val="000000"/>
                  </a:outerShdw>
                </a:effectLst>
              </a:rPr>
              <a:t>: mineral resources; construction material; soils; land form; force fields and background radiation; unique physical features;</a:t>
            </a:r>
          </a:p>
          <a:p>
            <a:r>
              <a:rPr lang="en-US" sz="2800">
                <a:effectLst>
                  <a:outerShdw blurRad="38100" dist="38100" dir="2700000" algn="tl">
                    <a:srgbClr val="000000"/>
                  </a:outerShdw>
                </a:effectLst>
              </a:rPr>
              <a:t> </a:t>
            </a:r>
            <a:r>
              <a:rPr lang="en-US" sz="2800">
                <a:solidFill>
                  <a:schemeClr val="accent1"/>
                </a:solidFill>
                <a:effectLst>
                  <a:outerShdw blurRad="38100" dist="38100" dir="2700000" algn="tl">
                    <a:srgbClr val="000000"/>
                  </a:outerShdw>
                </a:effectLst>
              </a:rPr>
              <a:t>Water</a:t>
            </a:r>
            <a:r>
              <a:rPr lang="en-US" sz="2800">
                <a:effectLst>
                  <a:outerShdw blurRad="38100" dist="38100" dir="2700000" algn="tl">
                    <a:srgbClr val="000000"/>
                  </a:outerShdw>
                </a:effectLst>
              </a:rPr>
              <a:t>: surface (rivers, lakes and reservoirs, estuaries); coastal seas and ocean, underground; quality; temperature; recharge; snow, ice, and permafrost;</a:t>
            </a:r>
          </a:p>
          <a:p>
            <a:r>
              <a:rPr lang="en-US" sz="2800">
                <a:solidFill>
                  <a:schemeClr val="accent1"/>
                </a:solidFill>
                <a:effectLst>
                  <a:outerShdw blurRad="38100" dist="38100" dir="2700000" algn="tl">
                    <a:srgbClr val="000000"/>
                  </a:outerShdw>
                </a:effectLst>
              </a:rPr>
              <a:t>Atmosphere</a:t>
            </a:r>
            <a:r>
              <a:rPr lang="en-US" sz="2800">
                <a:effectLst>
                  <a:outerShdw blurRad="38100" dist="38100" dir="2700000" algn="tl">
                    <a:srgbClr val="000000"/>
                  </a:outerShdw>
                </a:effectLst>
              </a:rPr>
              <a:t>: quality (gases, particles); climate (micro, macro); temperature;</a:t>
            </a:r>
          </a:p>
          <a:p>
            <a:pPr>
              <a:lnSpc>
                <a:spcPct val="90000"/>
              </a:lnSpc>
              <a:buFontTx/>
              <a:buNone/>
            </a:pPr>
            <a:endParaRPr lang="en-US" sz="2800">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3F6AAED3-04B1-42A7-B106-33852C6D4ED8}" type="slidenum">
              <a:rPr lang="en-US"/>
              <a:pPr/>
              <a:t>63</a:t>
            </a:fld>
            <a:endParaRPr lang="en-US"/>
          </a:p>
        </p:txBody>
      </p:sp>
      <p:sp>
        <p:nvSpPr>
          <p:cNvPr id="7065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normAutofit lnSpcReduction="10000"/>
          </a:bodyPr>
          <a:lstStyle/>
          <a:p>
            <a:r>
              <a:rPr lang="en-US" sz="3200">
                <a:solidFill>
                  <a:schemeClr val="accent1"/>
                </a:solidFill>
                <a:effectLst>
                  <a:outerShdw blurRad="38100" dist="38100" dir="2700000" algn="tl">
                    <a:srgbClr val="000000"/>
                  </a:outerShdw>
                </a:effectLst>
              </a:rPr>
              <a:t>Flora</a:t>
            </a:r>
            <a:r>
              <a:rPr lang="en-US" sz="3200">
                <a:effectLst>
                  <a:outerShdw blurRad="38100" dist="38100" dir="2700000" algn="tl">
                    <a:srgbClr val="000000"/>
                  </a:outerShdw>
                </a:effectLst>
              </a:rPr>
              <a:t>: trees; shrubs; grass; crops; microflora; aquatic plants;  endangered species; barriers; corridors;</a:t>
            </a:r>
          </a:p>
          <a:p>
            <a:r>
              <a:rPr lang="en-US" sz="3200">
                <a:solidFill>
                  <a:schemeClr val="accent1"/>
                </a:solidFill>
                <a:effectLst>
                  <a:outerShdw blurRad="38100" dist="38100" dir="2700000" algn="tl">
                    <a:srgbClr val="000000"/>
                  </a:outerShdw>
                </a:effectLst>
              </a:rPr>
              <a:t>Fauna</a:t>
            </a:r>
            <a:r>
              <a:rPr lang="en-US" sz="3200">
                <a:effectLst>
                  <a:outerShdw blurRad="38100" dist="38100" dir="2700000" algn="tl">
                    <a:srgbClr val="000000"/>
                  </a:outerShdw>
                </a:effectLst>
              </a:rPr>
              <a:t>: birds; land animals including reptiles; fish and shellfish; benthic organisms; insects; microfauna; endangered species; barriers; corridors;</a:t>
            </a:r>
          </a:p>
          <a:p>
            <a:pPr>
              <a:lnSpc>
                <a:spcPct val="90000"/>
              </a:lnSpc>
              <a:buFontTx/>
              <a:buNone/>
            </a:pPr>
            <a:endParaRPr lang="en-US" sz="3200">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E69DE05C-3F19-45C7-91BD-46E61E633FE6}" type="slidenum">
              <a:rPr lang="en-US"/>
              <a:pPr/>
              <a:t>64</a:t>
            </a:fld>
            <a:endParaRPr lang="en-US"/>
          </a:p>
        </p:txBody>
      </p:sp>
      <p:sp>
        <p:nvSpPr>
          <p:cNvPr id="7168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r>
              <a:rPr lang="en-US">
                <a:solidFill>
                  <a:schemeClr val="accent1"/>
                </a:solidFill>
                <a:effectLst>
                  <a:outerShdw blurRad="38100" dist="38100" dir="2700000" algn="tl">
                    <a:srgbClr val="000000"/>
                  </a:outerShdw>
                </a:effectLst>
              </a:rPr>
              <a:t>Land use</a:t>
            </a:r>
            <a:r>
              <a:rPr lang="en-US">
                <a:effectLst>
                  <a:outerShdw blurRad="38100" dist="38100" dir="2700000" algn="tl">
                    <a:srgbClr val="000000"/>
                  </a:outerShdw>
                </a:effectLst>
              </a:rPr>
              <a:t>: wilderness and open space; wetlands; forestry; grazing;  agriculture; residential; commercial; industrial; mining and quarrying;</a:t>
            </a:r>
          </a:p>
          <a:p>
            <a:r>
              <a:rPr lang="en-US">
                <a:solidFill>
                  <a:schemeClr val="accent1"/>
                </a:solidFill>
                <a:effectLst>
                  <a:outerShdw blurRad="38100" dist="38100" dir="2700000" algn="tl">
                    <a:srgbClr val="000000"/>
                  </a:outerShdw>
                </a:effectLst>
              </a:rPr>
              <a:t>Recreation</a:t>
            </a:r>
            <a:r>
              <a:rPr lang="en-US">
                <a:effectLst>
                  <a:outerShdw blurRad="38100" dist="38100" dir="2700000" algn="tl">
                    <a:srgbClr val="000000"/>
                  </a:outerShdw>
                </a:effectLst>
              </a:rPr>
              <a:t>: hunting; fishing; boating; swimming; camping and hiking; picnicking; resorts.</a:t>
            </a:r>
          </a:p>
          <a:p>
            <a:pPr>
              <a:lnSpc>
                <a:spcPct val="90000"/>
              </a:lnSpc>
              <a:buFontTx/>
              <a:buNone/>
            </a:pPr>
            <a:endParaRPr lang="en-US">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F0676A58-F20C-44D0-86CE-D627DA2DCEBC}" type="slidenum">
              <a:rPr lang="en-US"/>
              <a:pPr/>
              <a:t>65</a:t>
            </a:fld>
            <a:endParaRPr lang="en-US"/>
          </a:p>
        </p:txBody>
      </p:sp>
      <p:sp>
        <p:nvSpPr>
          <p:cNvPr id="7270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buFontTx/>
              <a:buNone/>
            </a:pPr>
            <a:r>
              <a:rPr lang="en-US"/>
              <a:t>Checklists</a:t>
            </a:r>
          </a:p>
          <a:p>
            <a:r>
              <a:rPr lang="en-US"/>
              <a:t>do carry a geographical,  as well as cultural, bias ;</a:t>
            </a:r>
          </a:p>
          <a:p>
            <a:r>
              <a:rPr lang="en-US"/>
              <a:t>maybe only project type specific;</a:t>
            </a:r>
          </a:p>
          <a:p>
            <a:r>
              <a:rPr lang="en-US"/>
              <a:t>or, if universal, carry a large number of mutually exclusive categories.</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455096EC-2531-403D-AC46-60A3C7EA1D84}" type="slidenum">
              <a:rPr lang="en-US"/>
              <a:pPr/>
              <a:t>66</a:t>
            </a:fld>
            <a:endParaRPr lang="en-US"/>
          </a:p>
        </p:txBody>
      </p:sp>
      <p:sp>
        <p:nvSpPr>
          <p:cNvPr id="7373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Impact matrices</a:t>
            </a:r>
            <a:r>
              <a:rPr lang="en-US">
                <a:effectLst>
                  <a:outerShdw blurRad="38100" dist="38100" dir="2700000" algn="tl">
                    <a:srgbClr val="000000"/>
                  </a:outerShdw>
                </a:effectLst>
              </a:rPr>
              <a:t> combine a checklist of environmental conditions likely to be affected with a list of project activities, the two lists arranged in the form of a matrix. The possible cause--effect relationships between activities and environmental features are then identified and evaluated cell by cell.</a:t>
            </a:r>
            <a:r>
              <a:rPr lang="en-US"/>
              <a:t> </a:t>
            </a:r>
          </a:p>
        </p:txBody>
      </p:sp>
      <p:sp>
        <p:nvSpPr>
          <p:cNvPr id="6" name="Slide Number Placeholder 5"/>
          <p:cNvSpPr>
            <a:spLocks noGrp="1"/>
          </p:cNvSpPr>
          <p:nvPr>
            <p:ph type="sldNum" sz="quarter" idx="12"/>
          </p:nvPr>
        </p:nvSpPr>
        <p:spPr/>
        <p:txBody>
          <a:bodyPr/>
          <a:lstStyle/>
          <a:p>
            <a:fld id="{4F46EC6B-3969-4F02-ABE3-DE9CA14ED057}" type="slidenum">
              <a:rPr lang="en-US"/>
              <a:pPr/>
              <a:t>67</a:t>
            </a:fld>
            <a:endParaRPr lang="en-US"/>
          </a:p>
        </p:txBody>
      </p:sp>
      <p:sp>
        <p:nvSpPr>
          <p:cNvPr id="7475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buFontTx/>
              <a:buNone/>
            </a:pPr>
            <a:r>
              <a:rPr lang="en-US">
                <a:effectLst>
                  <a:outerShdw blurRad="38100" dist="38100" dir="2700000" algn="tl">
                    <a:srgbClr val="000000"/>
                  </a:outerShdw>
                </a:effectLst>
              </a:rPr>
              <a:t>Matrices can be very detailed and large, the classical Leopold  matrix contains 100 by 88 cells, and is thus somewhat cumbersome to handle.</a:t>
            </a:r>
          </a:p>
          <a:p>
            <a:pPr>
              <a:buFontTx/>
              <a:buNone/>
            </a:pPr>
            <a:r>
              <a:rPr lang="en-US">
                <a:effectLst>
                  <a:outerShdw blurRad="38100" dist="38100" dir="2700000" algn="tl">
                    <a:srgbClr val="000000"/>
                  </a:outerShdw>
                </a:effectLst>
              </a:rPr>
              <a:t>Numerous extensions and modifications have been proposed.</a:t>
            </a:r>
          </a:p>
          <a:p>
            <a:pPr>
              <a:lnSpc>
                <a:spcPct val="90000"/>
              </a:lnSpc>
              <a:buFontTx/>
              <a:buNone/>
            </a:pPr>
            <a:r>
              <a:rPr lang="en-US"/>
              <a:t> </a:t>
            </a:r>
          </a:p>
        </p:txBody>
      </p:sp>
      <p:sp>
        <p:nvSpPr>
          <p:cNvPr id="6" name="Slide Number Placeholder 5"/>
          <p:cNvSpPr>
            <a:spLocks noGrp="1"/>
          </p:cNvSpPr>
          <p:nvPr>
            <p:ph type="sldNum" sz="quarter" idx="12"/>
          </p:nvPr>
        </p:nvSpPr>
        <p:spPr/>
        <p:txBody>
          <a:bodyPr/>
          <a:lstStyle/>
          <a:p>
            <a:fld id="{7BC8E352-9310-4044-B39E-348264A5821F}" type="slidenum">
              <a:rPr lang="en-US"/>
              <a:pPr/>
              <a:t>68</a:t>
            </a:fld>
            <a:endParaRPr lang="en-US"/>
          </a:p>
        </p:txBody>
      </p:sp>
      <p:sp>
        <p:nvSpPr>
          <p:cNvPr id="7577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3"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Networks </a:t>
            </a:r>
            <a:r>
              <a:rPr lang="en-US">
                <a:effectLst>
                  <a:outerShdw blurRad="38100" dist="38100" dir="2700000" algn="tl">
                    <a:srgbClr val="000000"/>
                  </a:outerShdw>
                </a:effectLst>
              </a:rPr>
              <a:t>are designed to explicitly consider higher order, i.e., secondary and even tertiary consequences in addition to the primary cause--effect relations addressed by matrices.  They consist of linked impacts including chained multiple effects and feedbacks.</a:t>
            </a:r>
          </a:p>
        </p:txBody>
      </p:sp>
      <p:sp>
        <p:nvSpPr>
          <p:cNvPr id="6" name="Slide Number Placeholder 5"/>
          <p:cNvSpPr>
            <a:spLocks noGrp="1"/>
          </p:cNvSpPr>
          <p:nvPr>
            <p:ph type="sldNum" sz="quarter" idx="12"/>
          </p:nvPr>
        </p:nvSpPr>
        <p:spPr/>
        <p:txBody>
          <a:bodyPr/>
          <a:lstStyle/>
          <a:p>
            <a:fld id="{39026141-6B88-4F8F-92D9-F15E33981B62}" type="slidenum">
              <a:rPr lang="en-US"/>
              <a:pPr/>
              <a:t>69</a:t>
            </a:fld>
            <a:endParaRPr lang="en-US"/>
          </a:p>
        </p:txBody>
      </p:sp>
      <p:sp>
        <p:nvSpPr>
          <p:cNvPr id="7680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Cost--benefit analysis</a:t>
            </a:r>
            <a:r>
              <a:rPr lang="en-US">
                <a:effectLst>
                  <a:outerShdw blurRad="38100" dist="38100" dir="2700000" algn="tl">
                    <a:srgbClr val="000000"/>
                  </a:outerShdw>
                </a:effectLst>
              </a:rPr>
              <a:t> (CBA) is an    attempt to monetize all  effects for   direct comparison in monetary terms:</a:t>
            </a:r>
          </a:p>
          <a:p>
            <a:r>
              <a:rPr lang="en-US">
                <a:effectLst>
                  <a:outerShdw blurRad="38100" dist="38100" dir="2700000" algn="tl">
                    <a:srgbClr val="000000"/>
                  </a:outerShdw>
                </a:effectLst>
              </a:rPr>
              <a:t>provides a clear answer and basis for the comparison of alternatives;</a:t>
            </a:r>
          </a:p>
          <a:p>
            <a:r>
              <a:rPr lang="en-US">
                <a:effectLst>
                  <a:outerShdw blurRad="38100" dist="38100" dir="2700000" algn="tl">
                    <a:srgbClr val="000000"/>
                  </a:outerShdw>
                </a:effectLst>
              </a:rPr>
              <a:t>but the monetization of many environmental problems is sometimes extremely  difficult.</a:t>
            </a:r>
          </a:p>
          <a:p>
            <a:pPr>
              <a:buFontTx/>
              <a:buNone/>
            </a:pPr>
            <a:endParaRPr lang="en-US">
              <a:effectLst>
                <a:outerShdw blurRad="38100" dist="38100" dir="2700000" algn="tl">
                  <a:srgbClr val="000000"/>
                </a:outerShdw>
              </a:effectLst>
            </a:endParaRPr>
          </a:p>
        </p:txBody>
      </p:sp>
      <p:sp>
        <p:nvSpPr>
          <p:cNvPr id="6" name="Slide Number Placeholder 5"/>
          <p:cNvSpPr>
            <a:spLocks noGrp="1"/>
          </p:cNvSpPr>
          <p:nvPr>
            <p:ph type="sldNum" sz="quarter" idx="12"/>
          </p:nvPr>
        </p:nvSpPr>
        <p:spPr/>
        <p:txBody>
          <a:bodyPr/>
          <a:lstStyle/>
          <a:p>
            <a:fld id="{1BC52C76-1EA0-41F7-8CFD-02B6D34C9882}" type="slidenum">
              <a:rPr lang="en-US"/>
              <a:pPr/>
              <a:t>70</a:t>
            </a:fld>
            <a:endParaRPr lang="en-US"/>
          </a:p>
        </p:txBody>
      </p:sp>
      <p:sp>
        <p:nvSpPr>
          <p:cNvPr id="7782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Rectangle 3"/>
          <p:cNvSpPr>
            <a:spLocks noGrp="1" noChangeArrowheads="1"/>
          </p:cNvSpPr>
          <p:nvPr>
            <p:ph idx="1"/>
          </p:nvPr>
        </p:nvSpPr>
        <p:spPr>
          <a:xfrm>
            <a:off x="685800" y="1524000"/>
            <a:ext cx="81534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Case study:</a:t>
            </a:r>
          </a:p>
          <a:p>
            <a:pPr>
              <a:lnSpc>
                <a:spcPct val="90000"/>
              </a:lnSpc>
              <a:buFontTx/>
              <a:buNone/>
            </a:pPr>
            <a:r>
              <a:rPr lang="en-US">
                <a:effectLst>
                  <a:outerShdw blurRad="38100" dist="38100" dir="2700000" algn="tl">
                    <a:srgbClr val="000000"/>
                  </a:outerShdw>
                </a:effectLst>
              </a:rPr>
              <a:t>Water resources development in the Lower Mekong Basin.</a:t>
            </a:r>
          </a:p>
          <a:p>
            <a:pPr>
              <a:lnSpc>
                <a:spcPct val="90000"/>
              </a:lnSpc>
              <a:buFontTx/>
              <a:buNone/>
            </a:pPr>
            <a:r>
              <a:rPr lang="en-US">
                <a:effectLst>
                  <a:outerShdw blurRad="38100" dist="38100" dir="2700000" algn="tl">
                    <a:srgbClr val="000000"/>
                  </a:outerShdw>
                </a:effectLst>
              </a:rPr>
              <a:t>Mekong river: 475,000 Mill.m</a:t>
            </a:r>
            <a:r>
              <a:rPr lang="en-US" baseline="30000">
                <a:effectLst>
                  <a:outerShdw blurRad="38100" dist="38100" dir="2700000" algn="tl">
                    <a:srgbClr val="000000"/>
                  </a:outerShdw>
                </a:effectLst>
              </a:rPr>
              <a:t>3</a:t>
            </a:r>
            <a:r>
              <a:rPr lang="en-US">
                <a:effectLst>
                  <a:outerShdw blurRad="38100" dist="38100" dir="2700000" algn="tl">
                    <a:srgbClr val="000000"/>
                  </a:outerShdw>
                </a:effectLst>
              </a:rPr>
              <a:t>/year</a:t>
            </a:r>
          </a:p>
          <a:p>
            <a:pPr>
              <a:lnSpc>
                <a:spcPct val="90000"/>
              </a:lnSpc>
            </a:pPr>
            <a:r>
              <a:rPr lang="en-US">
                <a:effectLst>
                  <a:outerShdw blurRad="38100" dist="38100" dir="2700000" algn="tl">
                    <a:srgbClr val="000000"/>
                  </a:outerShdw>
                </a:effectLst>
              </a:rPr>
              <a:t>China, Burma, Laos, Thailand, Kampuchea and Viet Nam, </a:t>
            </a:r>
          </a:p>
          <a:p>
            <a:pPr>
              <a:lnSpc>
                <a:spcPct val="90000"/>
              </a:lnSpc>
            </a:pPr>
            <a:r>
              <a:rPr lang="en-US">
                <a:effectLst>
                  <a:outerShdw blurRad="38100" dist="38100" dir="2700000" algn="tl">
                    <a:srgbClr val="000000"/>
                  </a:outerShdw>
                </a:effectLst>
              </a:rPr>
              <a:t>delta into the South China Sea southwest of Ho Chi Minh City.</a:t>
            </a:r>
          </a:p>
        </p:txBody>
      </p:sp>
      <p:sp>
        <p:nvSpPr>
          <p:cNvPr id="6" name="Slide Number Placeholder 5"/>
          <p:cNvSpPr>
            <a:spLocks noGrp="1"/>
          </p:cNvSpPr>
          <p:nvPr>
            <p:ph type="sldNum" sz="quarter" idx="12"/>
          </p:nvPr>
        </p:nvSpPr>
        <p:spPr/>
        <p:txBody>
          <a:bodyPr/>
          <a:lstStyle/>
          <a:p>
            <a:fld id="{FECC26B7-4DA1-439D-B5FF-10B8740E587F}" type="slidenum">
              <a:rPr lang="en-US"/>
              <a:pPr/>
              <a:t>71</a:t>
            </a:fld>
            <a:endParaRPr lang="en-US"/>
          </a:p>
        </p:txBody>
      </p:sp>
      <p:sp>
        <p:nvSpPr>
          <p:cNvPr id="7885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5" name="Rectangle 3"/>
          <p:cNvSpPr>
            <a:spLocks noGrp="1" noChangeArrowheads="1"/>
          </p:cNvSpPr>
          <p:nvPr>
            <p:ph idx="1"/>
          </p:nvPr>
        </p:nvSpPr>
        <p:spPr>
          <a:xfrm>
            <a:off x="533400" y="1524000"/>
            <a:ext cx="8458200" cy="4495800"/>
          </a:xfrm>
          <a:noFill/>
          <a:ln/>
          <a:effectLst>
            <a:outerShdw dist="107763" dir="2700000" algn="ctr" rotWithShape="0">
              <a:schemeClr val="bg2"/>
            </a:outerShdw>
          </a:effectLst>
        </p:spPr>
        <p:txBody>
          <a:bodyPr>
            <a:normAutofit fontScale="92500"/>
          </a:bodyPr>
          <a:lstStyle/>
          <a:p>
            <a:pPr>
              <a:buFontTx/>
              <a:buNone/>
            </a:pPr>
            <a:r>
              <a:rPr lang="en-US" sz="3200">
                <a:effectLst>
                  <a:outerShdw blurRad="38100" dist="38100" dir="2700000" algn="tl">
                    <a:srgbClr val="000000"/>
                  </a:outerShdw>
                </a:effectLst>
              </a:rPr>
              <a:t>The </a:t>
            </a:r>
            <a:r>
              <a:rPr lang="en-US" sz="3200">
                <a:solidFill>
                  <a:schemeClr val="accent1"/>
                </a:solidFill>
                <a:effectLst>
                  <a:outerShdw blurRad="38100" dist="38100" dir="2700000" algn="tl">
                    <a:srgbClr val="000000"/>
                  </a:outerShdw>
                </a:effectLst>
              </a:rPr>
              <a:t>lower Mekong basin</a:t>
            </a:r>
            <a:r>
              <a:rPr lang="en-US" sz="3200">
                <a:effectLst>
                  <a:outerShdw blurRad="38100" dist="38100" dir="2700000" algn="tl">
                    <a:srgbClr val="000000"/>
                  </a:outerShdw>
                </a:effectLst>
              </a:rPr>
              <a:t> covers an area of  611,000 km</a:t>
            </a:r>
            <a:r>
              <a:rPr lang="en-US" sz="3200" baseline="30000">
                <a:effectLst>
                  <a:outerShdw blurRad="38100" dist="38100" dir="2700000" algn="tl">
                    <a:srgbClr val="000000"/>
                  </a:outerShdw>
                </a:effectLst>
              </a:rPr>
              <a:t>2</a:t>
            </a:r>
            <a:r>
              <a:rPr lang="en-US" sz="3200">
                <a:effectLst>
                  <a:outerShdw blurRad="38100" dist="38100" dir="2700000" algn="tl">
                    <a:srgbClr val="000000"/>
                  </a:outerShdw>
                </a:effectLst>
              </a:rPr>
              <a:t> (77%)  of the total river basin.</a:t>
            </a:r>
          </a:p>
          <a:p>
            <a:pPr>
              <a:buFontTx/>
              <a:buNone/>
            </a:pPr>
            <a:r>
              <a:rPr lang="en-US" sz="3200">
                <a:effectLst>
                  <a:outerShdw blurRad="38100" dist="38100" dir="2700000" algn="tl">
                    <a:srgbClr val="000000"/>
                  </a:outerShdw>
                </a:effectLst>
              </a:rPr>
              <a:t>It includes nearly the whole of the Lao PDR (202,400 km</a:t>
            </a:r>
            <a:r>
              <a:rPr lang="en-US" sz="3200" baseline="30000">
                <a:effectLst>
                  <a:outerShdw blurRad="38100" dist="38100" dir="2700000" algn="tl">
                    <a:srgbClr val="000000"/>
                  </a:outerShdw>
                </a:effectLst>
              </a:rPr>
              <a:t>2</a:t>
            </a:r>
            <a:r>
              <a:rPr lang="en-US" sz="3200">
                <a:effectLst>
                  <a:outerShdw blurRad="38100" dist="38100" dir="2700000" algn="tl">
                    <a:srgbClr val="000000"/>
                  </a:outerShdw>
                </a:effectLst>
              </a:rPr>
              <a:t>), the northern tip and the northeast area of Thailand  (180,240 km</a:t>
            </a:r>
            <a:r>
              <a:rPr lang="en-US" sz="3200" baseline="30000">
                <a:effectLst>
                  <a:outerShdw blurRad="38100" dist="38100" dir="2700000" algn="tl">
                    <a:srgbClr val="000000"/>
                  </a:outerShdw>
                </a:effectLst>
              </a:rPr>
              <a:t>2</a:t>
            </a:r>
            <a:r>
              <a:rPr lang="en-US" sz="3200">
                <a:effectLst>
                  <a:outerShdw blurRad="38100" dist="38100" dir="2700000" algn="tl">
                    <a:srgbClr val="000000"/>
                  </a:outerShdw>
                </a:effectLst>
              </a:rPr>
              <a:t>) nine-tenths of Kampuchea (154,000 km</a:t>
            </a:r>
            <a:r>
              <a:rPr lang="en-US" sz="3200" baseline="30000">
                <a:effectLst>
                  <a:outerShdw blurRad="38100" dist="38100" dir="2700000" algn="tl">
                    <a:srgbClr val="000000"/>
                  </a:outerShdw>
                </a:effectLst>
              </a:rPr>
              <a:t>2</a:t>
            </a:r>
            <a:r>
              <a:rPr lang="en-US" sz="3200">
                <a:effectLst>
                  <a:outerShdw blurRad="38100" dist="38100" dir="2700000" algn="tl">
                    <a:srgbClr val="000000"/>
                  </a:outerShdw>
                </a:effectLst>
              </a:rPr>
              <a:t>) and the western flank and southern tip of Viet Nam (65,200 km</a:t>
            </a:r>
            <a:r>
              <a:rPr lang="en-US" sz="3200" baseline="30000">
                <a:effectLst>
                  <a:outerShdw blurRad="38100" dist="38100" dir="2700000" algn="tl">
                    <a:srgbClr val="000000"/>
                  </a:outerShdw>
                </a:effectLst>
              </a:rPr>
              <a:t>2</a:t>
            </a:r>
            <a:r>
              <a:rPr lang="en-US" sz="3200">
                <a:effectLst>
                  <a:outerShdw blurRad="38100" dist="38100" dir="2700000" algn="tl">
                    <a:srgbClr val="000000"/>
                  </a:outerShdw>
                </a:effectLst>
              </a:rPr>
              <a:t>).</a:t>
            </a:r>
          </a:p>
          <a:p>
            <a:pPr>
              <a:buFontTx/>
              <a:buNone/>
            </a:pPr>
            <a:endParaRPr lang="en-US" sz="3200">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032B9D94-65EE-4BD6-9C65-F1B464F5405F}" type="slidenum">
              <a:rPr lang="en-US"/>
              <a:pPr/>
              <a:t>72</a:t>
            </a:fld>
            <a:endParaRPr lang="en-US"/>
          </a:p>
        </p:txBody>
      </p:sp>
      <p:sp>
        <p:nvSpPr>
          <p:cNvPr id="7987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9" name="Rectangle 3"/>
          <p:cNvSpPr>
            <a:spLocks noGrp="1" noChangeArrowheads="1"/>
          </p:cNvSpPr>
          <p:nvPr>
            <p:ph idx="1"/>
          </p:nvPr>
        </p:nvSpPr>
        <p:spPr>
          <a:xfrm>
            <a:off x="533400" y="1524000"/>
            <a:ext cx="8458200" cy="4495800"/>
          </a:xfrm>
          <a:noFill/>
          <a:ln/>
          <a:effectLst>
            <a:outerShdw dist="107763" dir="2700000" algn="ctr" rotWithShape="0">
              <a:schemeClr val="bg2"/>
            </a:outerShdw>
          </a:effectLst>
        </p:spPr>
        <p:txBody>
          <a:bodyPr/>
          <a:lstStyle/>
          <a:p>
            <a:pPr>
              <a:buFontTx/>
              <a:buNone/>
            </a:pPr>
            <a:r>
              <a:rPr lang="en-US">
                <a:solidFill>
                  <a:schemeClr val="accent1"/>
                </a:solidFill>
                <a:effectLst>
                  <a:outerShdw blurRad="38100" dist="38100" dir="2700000" algn="tl">
                    <a:srgbClr val="000000"/>
                  </a:outerShdw>
                </a:effectLst>
              </a:rPr>
              <a:t>Development potential:</a:t>
            </a:r>
            <a:endParaRPr lang="en-US">
              <a:effectLst>
                <a:outerShdw blurRad="38100" dist="38100" dir="2700000" algn="tl">
                  <a:srgbClr val="000000"/>
                </a:outerShdw>
              </a:effectLst>
            </a:endParaRPr>
          </a:p>
          <a:p>
            <a:pPr>
              <a:buFontTx/>
              <a:buNone/>
            </a:pPr>
            <a:r>
              <a:rPr lang="en-US">
                <a:effectLst>
                  <a:outerShdw blurRad="38100" dist="38100" dir="2700000" algn="tl">
                    <a:srgbClr val="000000"/>
                  </a:outerShdw>
                </a:effectLst>
              </a:rPr>
              <a:t>hydroelectric power resources of the lower Mekong basin at 58,000 MW installed capacity and 505,000 GWh  per year.  The estimated potential for year round irrigation with the help of storage and flood plain reservoirs is of the order of  6.4 million ha. </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8D4932E8-BD80-4DD0-ADC8-9EB85E2F2D22}" type="slidenum">
              <a:rPr lang="en-US"/>
              <a:pPr/>
              <a:t>73</a:t>
            </a:fld>
            <a:endParaRPr lang="en-US"/>
          </a:p>
        </p:txBody>
      </p:sp>
      <p:sp>
        <p:nvSpPr>
          <p:cNvPr id="8089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3" name="Rectangle 3"/>
          <p:cNvSpPr>
            <a:spLocks noGrp="1" noChangeArrowheads="1"/>
          </p:cNvSpPr>
          <p:nvPr>
            <p:ph idx="1"/>
          </p:nvPr>
        </p:nvSpPr>
        <p:spPr>
          <a:xfrm>
            <a:off x="533400" y="1524000"/>
            <a:ext cx="8458200" cy="4495800"/>
          </a:xfrm>
          <a:noFill/>
          <a:ln/>
          <a:effectLst>
            <a:outerShdw dist="107763" dir="2700000" algn="ctr" rotWithShape="0">
              <a:schemeClr val="bg2"/>
            </a:outerShdw>
          </a:effectLst>
        </p:spPr>
        <p:txBody>
          <a:bodyPr/>
          <a:lstStyle/>
          <a:p>
            <a:pPr>
              <a:lnSpc>
                <a:spcPct val="90000"/>
              </a:lnSpc>
              <a:buFontTx/>
              <a:buNone/>
            </a:pPr>
            <a:r>
              <a:rPr lang="en-US" sz="3200">
                <a:solidFill>
                  <a:schemeClr val="accent1"/>
                </a:solidFill>
                <a:effectLst>
                  <a:outerShdw blurRad="38100" dist="38100" dir="2700000" algn="tl">
                    <a:srgbClr val="000000"/>
                  </a:outerShdw>
                </a:effectLst>
              </a:rPr>
              <a:t>Development problems:</a:t>
            </a:r>
            <a:endParaRPr lang="en-US" sz="3200">
              <a:effectLst>
                <a:outerShdw blurRad="38100" dist="38100" dir="2700000" algn="tl">
                  <a:srgbClr val="000000"/>
                </a:outerShdw>
              </a:effectLst>
            </a:endParaRPr>
          </a:p>
          <a:p>
            <a:pPr>
              <a:lnSpc>
                <a:spcPct val="90000"/>
              </a:lnSpc>
            </a:pPr>
            <a:r>
              <a:rPr lang="en-US" sz="3200">
                <a:effectLst>
                  <a:outerShdw blurRad="38100" dist="38100" dir="2700000" algn="tl">
                    <a:srgbClr val="000000"/>
                  </a:outerShdw>
                </a:effectLst>
              </a:rPr>
              <a:t>Watershed degradation, erosion and sedimentation;</a:t>
            </a:r>
          </a:p>
          <a:p>
            <a:pPr>
              <a:lnSpc>
                <a:spcPct val="90000"/>
              </a:lnSpc>
            </a:pPr>
            <a:r>
              <a:rPr lang="en-US" sz="3200">
                <a:effectLst>
                  <a:outerShdw blurRad="38100" dist="38100" dir="2700000" algn="tl">
                    <a:srgbClr val="000000"/>
                  </a:outerShdw>
                </a:effectLst>
              </a:rPr>
              <a:t>Acidification of soils in the delta;</a:t>
            </a:r>
          </a:p>
          <a:p>
            <a:pPr>
              <a:lnSpc>
                <a:spcPct val="90000"/>
              </a:lnSpc>
            </a:pPr>
            <a:r>
              <a:rPr lang="en-US" sz="3200">
                <a:effectLst>
                  <a:outerShdw blurRad="38100" dist="38100" dir="2700000" algn="tl">
                    <a:srgbClr val="000000"/>
                  </a:outerShdw>
                </a:effectLst>
              </a:rPr>
              <a:t>Soil salinization in the Korat plateau;</a:t>
            </a:r>
          </a:p>
          <a:p>
            <a:pPr>
              <a:lnSpc>
                <a:spcPct val="90000"/>
              </a:lnSpc>
            </a:pPr>
            <a:r>
              <a:rPr lang="en-US" sz="3200">
                <a:effectLst>
                  <a:outerShdw blurRad="38100" dist="38100" dir="2700000" algn="tl">
                    <a:srgbClr val="000000"/>
                  </a:outerShdw>
                </a:effectLst>
              </a:rPr>
              <a:t>Problem soils (desertification);</a:t>
            </a:r>
          </a:p>
          <a:p>
            <a:pPr>
              <a:lnSpc>
                <a:spcPct val="90000"/>
              </a:lnSpc>
            </a:pPr>
            <a:r>
              <a:rPr lang="en-US" sz="3200">
                <a:effectLst>
                  <a:outerShdw blurRad="38100" dist="38100" dir="2700000" algn="tl">
                    <a:srgbClr val="000000"/>
                  </a:outerShdw>
                </a:effectLst>
              </a:rPr>
              <a:t>Inundation control effects on fisheries;</a:t>
            </a:r>
          </a:p>
          <a:p>
            <a:pPr>
              <a:lnSpc>
                <a:spcPct val="90000"/>
              </a:lnSpc>
            </a:pPr>
            <a:r>
              <a:rPr lang="en-US" sz="3200">
                <a:effectLst>
                  <a:outerShdw blurRad="38100" dist="38100" dir="2700000" algn="tl">
                    <a:srgbClr val="000000"/>
                  </a:outerShdw>
                </a:effectLst>
              </a:rPr>
              <a:t>Waterborne diseases;</a:t>
            </a:r>
          </a:p>
          <a:p>
            <a:pPr>
              <a:lnSpc>
                <a:spcPct val="90000"/>
              </a:lnSpc>
            </a:pPr>
            <a:r>
              <a:rPr lang="en-US" sz="3200">
                <a:effectLst>
                  <a:outerShdw blurRad="38100" dist="38100" dir="2700000" algn="tl">
                    <a:srgbClr val="000000"/>
                  </a:outerShdw>
                </a:effectLst>
              </a:rPr>
              <a:t>Rural water supply (saline and acid).</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616B8CA1-4C20-420A-972B-86F551A46CA4}" type="slidenum">
              <a:rPr lang="en-US"/>
              <a:pPr/>
              <a:t>74</a:t>
            </a:fld>
            <a:endParaRPr lang="en-US"/>
          </a:p>
        </p:txBody>
      </p:sp>
      <p:sp>
        <p:nvSpPr>
          <p:cNvPr id="8192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3"/>
          <p:cNvSpPr>
            <a:spLocks noGrp="1" noChangeArrowheads="1"/>
          </p:cNvSpPr>
          <p:nvPr>
            <p:ph idx="1"/>
          </p:nvPr>
        </p:nvSpPr>
        <p:spPr>
          <a:xfrm>
            <a:off x="533400" y="1524000"/>
            <a:ext cx="84582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MEXSES:  </a:t>
            </a:r>
          </a:p>
          <a:p>
            <a:pPr>
              <a:lnSpc>
                <a:spcPct val="90000"/>
              </a:lnSpc>
              <a:buFontTx/>
              <a:buNone/>
            </a:pPr>
            <a:r>
              <a:rPr lang="en-US">
                <a:effectLst>
                  <a:outerShdw blurRad="38100" dist="38100" dir="2700000" algn="tl">
                    <a:srgbClr val="000000"/>
                  </a:outerShdw>
                </a:effectLst>
              </a:rPr>
              <a:t>Rule-based expert system with GIS</a:t>
            </a:r>
          </a:p>
          <a:p>
            <a:pPr>
              <a:lnSpc>
                <a:spcPct val="90000"/>
              </a:lnSpc>
              <a:buFontTx/>
              <a:buNone/>
            </a:pPr>
            <a:r>
              <a:rPr lang="en-US">
                <a:effectLst>
                  <a:outerShdw blurRad="38100" dist="38100" dir="2700000" algn="tl">
                    <a:srgbClr val="000000"/>
                  </a:outerShdw>
                </a:effectLst>
              </a:rPr>
              <a:t>Combines project type specific checklists, matrices, and network analysis in an interactive system.</a:t>
            </a:r>
          </a:p>
          <a:p>
            <a:pPr>
              <a:lnSpc>
                <a:spcPct val="90000"/>
              </a:lnSpc>
              <a:buFontTx/>
              <a:buNone/>
            </a:pPr>
            <a:r>
              <a:rPr lang="en-US">
                <a:effectLst>
                  <a:outerShdw blurRad="38100" dist="38100" dir="2700000" algn="tl">
                    <a:srgbClr val="000000"/>
                  </a:outerShdw>
                </a:effectLst>
              </a:rPr>
              <a:t>Individual impacts are classified as</a:t>
            </a:r>
          </a:p>
          <a:p>
            <a:pPr>
              <a:lnSpc>
                <a:spcPct val="110000"/>
              </a:lnSpc>
              <a:buFontTx/>
              <a:buNone/>
            </a:pPr>
            <a:r>
              <a:rPr lang="en-US">
                <a:solidFill>
                  <a:srgbClr val="66FF66"/>
                </a:solidFill>
              </a:rPr>
              <a:t>not significant</a:t>
            </a:r>
            <a:r>
              <a:rPr lang="en-US"/>
              <a:t> - </a:t>
            </a:r>
            <a:r>
              <a:rPr lang="en-US">
                <a:solidFill>
                  <a:schemeClr val="tx2"/>
                </a:solidFill>
              </a:rPr>
              <a:t>small</a:t>
            </a:r>
            <a:r>
              <a:rPr lang="en-US"/>
              <a:t> - </a:t>
            </a:r>
            <a:r>
              <a:rPr lang="en-US">
                <a:solidFill>
                  <a:schemeClr val="accent1"/>
                </a:solidFill>
              </a:rPr>
              <a:t>moderate</a:t>
            </a:r>
            <a:r>
              <a:rPr lang="en-US"/>
              <a:t> - </a:t>
            </a:r>
            <a:r>
              <a:rPr lang="en-US">
                <a:solidFill>
                  <a:schemeClr val="hlink"/>
                </a:solidFill>
              </a:rPr>
              <a:t>major</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7DE6CEB7-A959-4417-BD87-4A410A435F72}" type="slidenum">
              <a:rPr lang="en-US"/>
              <a:pPr/>
              <a:t>75</a:t>
            </a:fld>
            <a:endParaRPr lang="en-US"/>
          </a:p>
        </p:txBody>
      </p:sp>
      <p:sp>
        <p:nvSpPr>
          <p:cNvPr id="8294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33400" y="1524000"/>
            <a:ext cx="8458200" cy="4495800"/>
          </a:xfrm>
          <a:noFill/>
          <a:ln/>
          <a:effectLst>
            <a:outerShdw dist="107763" dir="2700000" algn="ctr" rotWithShape="0">
              <a:schemeClr val="bg2"/>
            </a:outerShdw>
          </a:effectLst>
        </p:spPr>
        <p:txBody>
          <a:bodyPr/>
          <a:lstStyle/>
          <a:p>
            <a:pPr>
              <a:lnSpc>
                <a:spcPct val="90000"/>
              </a:lnSpc>
              <a:buFontTx/>
              <a:buNone/>
            </a:pPr>
            <a:r>
              <a:rPr lang="en-US">
                <a:effectLst>
                  <a:outerShdw blurRad="38100" dist="38100" dir="2700000" algn="tl">
                    <a:srgbClr val="000000"/>
                  </a:outerShdw>
                </a:effectLst>
              </a:rPr>
              <a:t>Assessment proceeds in stages for:</a:t>
            </a:r>
          </a:p>
          <a:p>
            <a:pPr>
              <a:lnSpc>
                <a:spcPct val="90000"/>
              </a:lnSpc>
            </a:pPr>
            <a:r>
              <a:rPr lang="en-US">
                <a:effectLst>
                  <a:outerShdw blurRad="38100" dist="38100" dir="2700000" algn="tl">
                    <a:srgbClr val="000000"/>
                  </a:outerShdw>
                </a:effectLst>
              </a:rPr>
              <a:t>site selection</a:t>
            </a:r>
          </a:p>
          <a:p>
            <a:pPr>
              <a:lnSpc>
                <a:spcPct val="90000"/>
              </a:lnSpc>
            </a:pPr>
            <a:r>
              <a:rPr lang="en-US">
                <a:effectLst>
                  <a:outerShdw blurRad="38100" dist="38100" dir="2700000" algn="tl">
                    <a:srgbClr val="000000"/>
                  </a:outerShdw>
                </a:effectLst>
              </a:rPr>
              <a:t>project design</a:t>
            </a:r>
          </a:p>
          <a:p>
            <a:pPr>
              <a:lnSpc>
                <a:spcPct val="90000"/>
              </a:lnSpc>
            </a:pPr>
            <a:r>
              <a:rPr lang="en-US">
                <a:effectLst>
                  <a:outerShdw blurRad="38100" dist="38100" dir="2700000" algn="tl">
                    <a:srgbClr val="000000"/>
                  </a:outerShdw>
                </a:effectLst>
              </a:rPr>
              <a:t>construction phase</a:t>
            </a:r>
          </a:p>
          <a:p>
            <a:pPr>
              <a:lnSpc>
                <a:spcPct val="90000"/>
              </a:lnSpc>
            </a:pPr>
            <a:r>
              <a:rPr lang="en-US">
                <a:effectLst>
                  <a:outerShdw blurRad="38100" dist="38100" dir="2700000" algn="tl">
                    <a:srgbClr val="000000"/>
                  </a:outerShdw>
                </a:effectLst>
              </a:rPr>
              <a:t>operational phase</a:t>
            </a:r>
          </a:p>
          <a:p>
            <a:pPr>
              <a:lnSpc>
                <a:spcPct val="90000"/>
              </a:lnSpc>
            </a:pPr>
            <a:r>
              <a:rPr lang="en-US">
                <a:effectLst>
                  <a:outerShdw blurRad="38100" dist="38100" dir="2700000" algn="tl">
                    <a:srgbClr val="000000"/>
                  </a:outerShdw>
                </a:effectLst>
              </a:rPr>
              <a:t>mitigation measures</a:t>
            </a:r>
          </a:p>
          <a:p>
            <a:pPr>
              <a:lnSpc>
                <a:spcPct val="90000"/>
              </a:lnSpc>
            </a:pPr>
            <a:r>
              <a:rPr lang="en-US">
                <a:effectLst>
                  <a:outerShdw blurRad="38100" dist="38100" dir="2700000" algn="tl">
                    <a:srgbClr val="000000"/>
                  </a:outerShdw>
                </a:effectLst>
              </a:rPr>
              <a:t>cost-benefit analysis</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2AD13341-7977-4D25-AAE8-D4AF11345C8B}" type="slidenum">
              <a:rPr lang="en-US"/>
              <a:pPr/>
              <a:t>76</a:t>
            </a:fld>
            <a:endParaRPr lang="en-US"/>
          </a:p>
        </p:txBody>
      </p:sp>
      <p:sp>
        <p:nvSpPr>
          <p:cNvPr id="8397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5" name="Rectangle 3"/>
          <p:cNvSpPr>
            <a:spLocks noGrp="1" noChangeArrowheads="1"/>
          </p:cNvSpPr>
          <p:nvPr>
            <p:ph idx="1"/>
          </p:nvPr>
        </p:nvSpPr>
        <p:spPr>
          <a:xfrm>
            <a:off x="381000" y="1524000"/>
            <a:ext cx="8686800" cy="4495800"/>
          </a:xfrm>
          <a:noFill/>
          <a:ln/>
          <a:effectLst>
            <a:outerShdw dist="107763" dir="2700000" algn="ctr" rotWithShape="0">
              <a:schemeClr val="bg2"/>
            </a:outerShdw>
          </a:effectLst>
        </p:spPr>
        <p:txBody>
          <a:bodyPr>
            <a:normAutofit lnSpcReduction="10000"/>
          </a:bodyPr>
          <a:lstStyle/>
          <a:p>
            <a:pPr>
              <a:lnSpc>
                <a:spcPct val="90000"/>
              </a:lnSpc>
              <a:buFontTx/>
              <a:buNone/>
            </a:pPr>
            <a:r>
              <a:rPr lang="en-US">
                <a:effectLst>
                  <a:outerShdw blurRad="38100" dist="38100" dir="2700000" algn="tl">
                    <a:srgbClr val="000000"/>
                  </a:outerShdw>
                </a:effectLst>
              </a:rPr>
              <a:t>Summary assessment in terms of:</a:t>
            </a:r>
          </a:p>
          <a:p>
            <a:pPr>
              <a:lnSpc>
                <a:spcPct val="80000"/>
              </a:lnSpc>
            </a:pPr>
            <a:r>
              <a:rPr lang="en-US" sz="3200"/>
              <a:t>Losses in precious natural resources;</a:t>
            </a:r>
          </a:p>
          <a:p>
            <a:pPr>
              <a:lnSpc>
                <a:spcPct val="80000"/>
              </a:lnSpc>
            </a:pPr>
            <a:r>
              <a:rPr lang="en-US" sz="3200"/>
              <a:t>Accelerated use of natural resources;</a:t>
            </a:r>
          </a:p>
          <a:p>
            <a:pPr>
              <a:lnSpc>
                <a:spcPct val="80000"/>
              </a:lnSpc>
            </a:pPr>
            <a:r>
              <a:rPr lang="en-US" sz="3200"/>
              <a:t>Hazards to ecology and endangered species</a:t>
            </a:r>
          </a:p>
          <a:p>
            <a:pPr>
              <a:lnSpc>
                <a:spcPct val="80000"/>
              </a:lnSpc>
            </a:pPr>
            <a:r>
              <a:rPr lang="en-US" sz="3200"/>
              <a:t>Unrealized resource utilization potential;</a:t>
            </a:r>
          </a:p>
          <a:p>
            <a:pPr>
              <a:lnSpc>
                <a:spcPct val="80000"/>
              </a:lnSpc>
            </a:pPr>
            <a:r>
              <a:rPr lang="en-US" sz="3200"/>
              <a:t>Undesirable land use development, urbanization;</a:t>
            </a:r>
          </a:p>
          <a:p>
            <a:pPr>
              <a:lnSpc>
                <a:spcPct val="80000"/>
              </a:lnSpc>
            </a:pPr>
            <a:r>
              <a:rPr lang="en-US" sz="3200"/>
              <a:t>Increased disparity in income;</a:t>
            </a:r>
          </a:p>
          <a:p>
            <a:pPr>
              <a:lnSpc>
                <a:spcPct val="80000"/>
              </a:lnSpc>
            </a:pPr>
            <a:r>
              <a:rPr lang="en-US" sz="3200"/>
              <a:t>Unrealized socio-economic enhancements.</a:t>
            </a:r>
          </a:p>
          <a:p>
            <a:pPr>
              <a:lnSpc>
                <a:spcPct val="90000"/>
              </a:lnSpc>
              <a:buFontTx/>
              <a:buNone/>
            </a:pPr>
            <a:endParaRPr lang="en-US" sz="3200"/>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C74782AF-1103-4EE3-B1BE-D27FCD51BC6C}" type="slidenum">
              <a:rPr lang="en-US"/>
              <a:pPr/>
              <a:t>77</a:t>
            </a:fld>
            <a:endParaRPr lang="en-US"/>
          </a:p>
        </p:txBody>
      </p:sp>
      <p:sp>
        <p:nvSpPr>
          <p:cNvPr id="8499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9" name="Rectangle 3"/>
          <p:cNvSpPr>
            <a:spLocks noGrp="1" noChangeArrowheads="1"/>
          </p:cNvSpPr>
          <p:nvPr>
            <p:ph idx="1"/>
          </p:nvPr>
        </p:nvSpPr>
        <p:spPr>
          <a:xfrm>
            <a:off x="381000" y="1447800"/>
            <a:ext cx="86868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Project Types:</a:t>
            </a:r>
            <a:endParaRPr lang="en-US">
              <a:effectLst>
                <a:outerShdw blurRad="38100" dist="38100" dir="2700000" algn="tl">
                  <a:srgbClr val="000000"/>
                </a:outerShdw>
              </a:effectLst>
            </a:endParaRPr>
          </a:p>
          <a:p>
            <a:pPr>
              <a:lnSpc>
                <a:spcPct val="60000"/>
              </a:lnSpc>
            </a:pPr>
            <a:r>
              <a:rPr lang="en-US">
                <a:effectLst>
                  <a:outerShdw blurRad="38100" dist="38100" dir="2700000" algn="tl">
                    <a:srgbClr val="000000"/>
                  </a:outerShdw>
                </a:effectLst>
              </a:rPr>
              <a:t>Multi-purpose Projects</a:t>
            </a:r>
          </a:p>
          <a:p>
            <a:pPr>
              <a:lnSpc>
                <a:spcPct val="60000"/>
              </a:lnSpc>
            </a:pPr>
            <a:r>
              <a:rPr lang="en-US">
                <a:effectLst>
                  <a:outerShdw blurRad="38100" dist="38100" dir="2700000" algn="tl">
                    <a:srgbClr val="000000"/>
                  </a:outerShdw>
                </a:effectLst>
              </a:rPr>
              <a:t>Hydropower (with Dam/Reservoir)</a:t>
            </a:r>
          </a:p>
          <a:p>
            <a:pPr>
              <a:lnSpc>
                <a:spcPct val="60000"/>
              </a:lnSpc>
            </a:pPr>
            <a:r>
              <a:rPr lang="en-US">
                <a:effectLst>
                  <a:outerShdw blurRad="38100" dist="38100" dir="2700000" algn="tl">
                    <a:srgbClr val="000000"/>
                  </a:outerShdw>
                </a:effectLst>
              </a:rPr>
              <a:t>Dams and Reservoirs</a:t>
            </a:r>
          </a:p>
          <a:p>
            <a:pPr>
              <a:lnSpc>
                <a:spcPct val="60000"/>
              </a:lnSpc>
            </a:pPr>
            <a:r>
              <a:rPr lang="en-US">
                <a:effectLst>
                  <a:outerShdw blurRad="38100" dist="38100" dir="2700000" algn="tl">
                    <a:srgbClr val="000000"/>
                  </a:outerShdw>
                </a:effectLst>
              </a:rPr>
              <a:t>Irrigation Projects </a:t>
            </a:r>
          </a:p>
          <a:p>
            <a:pPr>
              <a:lnSpc>
                <a:spcPct val="60000"/>
              </a:lnSpc>
            </a:pPr>
            <a:r>
              <a:rPr lang="en-US">
                <a:effectLst>
                  <a:outerShdw blurRad="38100" dist="38100" dir="2700000" algn="tl">
                    <a:srgbClr val="000000"/>
                  </a:outerShdw>
                </a:effectLst>
              </a:rPr>
              <a:t>Pump Irrigation Projects </a:t>
            </a:r>
          </a:p>
          <a:p>
            <a:pPr>
              <a:lnSpc>
                <a:spcPct val="60000"/>
              </a:lnSpc>
            </a:pPr>
            <a:r>
              <a:rPr lang="en-US">
                <a:effectLst>
                  <a:outerShdw blurRad="38100" dist="38100" dir="2700000" algn="tl">
                    <a:srgbClr val="000000"/>
                  </a:outerShdw>
                </a:effectLst>
              </a:rPr>
              <a:t>Fisheries and Aquaculture</a:t>
            </a:r>
          </a:p>
          <a:p>
            <a:pPr>
              <a:lnSpc>
                <a:spcPct val="60000"/>
              </a:lnSpc>
            </a:pPr>
            <a:r>
              <a:rPr lang="en-US">
                <a:effectLst>
                  <a:outerShdw blurRad="38100" dist="38100" dir="2700000" algn="tl">
                    <a:srgbClr val="000000"/>
                  </a:outerShdw>
                </a:effectLst>
              </a:rPr>
              <a:t>Navigation Projects</a:t>
            </a:r>
          </a:p>
          <a:p>
            <a:pPr>
              <a:lnSpc>
                <a:spcPct val="60000"/>
              </a:lnSpc>
            </a:pPr>
            <a:r>
              <a:rPr lang="en-US">
                <a:effectLst>
                  <a:outerShdw blurRad="38100" dist="38100" dir="2700000" algn="tl">
                    <a:srgbClr val="000000"/>
                  </a:outerShdw>
                </a:effectLst>
              </a:rPr>
              <a:t>Flood Protection</a:t>
            </a:r>
          </a:p>
          <a:p>
            <a:pPr>
              <a:lnSpc>
                <a:spcPct val="60000"/>
              </a:lnSpc>
            </a:pPr>
            <a:r>
              <a:rPr lang="en-US">
                <a:effectLst>
                  <a:outerShdw blurRad="38100" dist="38100" dir="2700000" algn="tl">
                    <a:srgbClr val="000000"/>
                  </a:outerShdw>
                </a:effectLst>
              </a:rPr>
              <a:t>Power Transmission Lines.</a:t>
            </a:r>
          </a:p>
          <a:p>
            <a:pPr>
              <a:lnSpc>
                <a:spcPct val="90000"/>
              </a:lnSpc>
              <a:buFontTx/>
              <a:buNone/>
            </a:pPr>
            <a:endParaRPr lang="en-US">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96DA7E8E-1FC5-4C3F-BA39-90279181EBFA}" type="slidenum">
              <a:rPr lang="en-US"/>
              <a:pPr/>
              <a:t>78</a:t>
            </a:fld>
            <a:endParaRPr lang="en-US"/>
          </a:p>
        </p:txBody>
      </p:sp>
      <p:sp>
        <p:nvSpPr>
          <p:cNvPr id="8601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381000" y="1447800"/>
            <a:ext cx="8686800" cy="4495800"/>
          </a:xfrm>
          <a:noFill/>
          <a:ln/>
          <a:effectLst>
            <a:outerShdw dist="107763" dir="2700000" algn="ctr" rotWithShape="0">
              <a:schemeClr val="bg2"/>
            </a:outerShdw>
          </a:effectLst>
        </p:spPr>
        <p:txBody>
          <a:bodyPr/>
          <a:lstStyle/>
          <a:p>
            <a:pPr>
              <a:lnSpc>
                <a:spcPct val="90000"/>
              </a:lnSpc>
              <a:buFontTx/>
              <a:buNone/>
            </a:pPr>
            <a:r>
              <a:rPr lang="en-US" sz="3200">
                <a:effectLst>
                  <a:outerShdw blurRad="38100" dist="38100" dir="2700000" algn="tl">
                    <a:srgbClr val="000000"/>
                  </a:outerShdw>
                </a:effectLst>
              </a:rPr>
              <a:t>Checklist example: location problems</a:t>
            </a:r>
          </a:p>
          <a:p>
            <a:r>
              <a:rPr lang="en-US" sz="2800">
                <a:effectLst>
                  <a:outerShdw blurRad="38100" dist="38100" dir="2700000" algn="tl">
                    <a:srgbClr val="000000"/>
                  </a:outerShdw>
                </a:effectLst>
              </a:rPr>
              <a:t>Resettlement</a:t>
            </a:r>
          </a:p>
          <a:p>
            <a:r>
              <a:rPr lang="en-US" sz="2800">
                <a:effectLst>
                  <a:outerShdw blurRad="38100" dist="38100" dir="2700000" algn="tl">
                    <a:srgbClr val="000000"/>
                  </a:outerShdw>
                </a:effectLst>
              </a:rPr>
              <a:t>Watershed degradation</a:t>
            </a:r>
          </a:p>
          <a:p>
            <a:r>
              <a:rPr lang="en-US" sz="2800">
                <a:effectLst>
                  <a:outerShdw blurRad="38100" dist="38100" dir="2700000" algn="tl">
                    <a:srgbClr val="000000"/>
                  </a:outerShdw>
                </a:effectLst>
              </a:rPr>
              <a:t>Encroachment upon precious ecosystems</a:t>
            </a:r>
          </a:p>
          <a:p>
            <a:r>
              <a:rPr lang="en-US" sz="2800">
                <a:effectLst>
                  <a:outerShdw blurRad="38100" dist="38100" dir="2700000" algn="tl">
                    <a:srgbClr val="000000"/>
                  </a:outerShdw>
                </a:effectLst>
              </a:rPr>
              <a:t>Encroachment on historical/cultural values</a:t>
            </a:r>
          </a:p>
          <a:p>
            <a:r>
              <a:rPr lang="en-US" sz="2800">
                <a:effectLst>
                  <a:outerShdw blurRad="38100" dist="38100" dir="2700000" algn="tl">
                    <a:srgbClr val="000000"/>
                  </a:outerShdw>
                </a:effectLst>
              </a:rPr>
              <a:t>Watershed erosion </a:t>
            </a:r>
          </a:p>
          <a:p>
            <a:r>
              <a:rPr lang="en-US" sz="2800">
                <a:effectLst>
                  <a:outerShdw blurRad="38100" dist="38100" dir="2700000" algn="tl">
                    <a:srgbClr val="000000"/>
                  </a:outerShdw>
                </a:effectLst>
              </a:rPr>
              <a:t>Reservoir siltation</a:t>
            </a:r>
          </a:p>
          <a:p>
            <a:r>
              <a:rPr lang="en-US" sz="2800">
                <a:effectLst>
                  <a:outerShdw blurRad="38100" dist="38100" dir="2700000" algn="tl">
                    <a:srgbClr val="000000"/>
                  </a:outerShdw>
                </a:effectLst>
              </a:rPr>
              <a:t>Impairment of navigation</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789E0A1C-9394-4B87-BB1D-57B5F1F34914}" type="slidenum">
              <a:rPr lang="en-US"/>
              <a:pPr/>
              <a:t>79</a:t>
            </a:fld>
            <a:endParaRPr lang="en-US"/>
          </a:p>
        </p:txBody>
      </p:sp>
      <p:sp>
        <p:nvSpPr>
          <p:cNvPr id="8704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3"/>
          <p:cNvSpPr>
            <a:spLocks noGrp="1" noChangeArrowheads="1"/>
          </p:cNvSpPr>
          <p:nvPr>
            <p:ph idx="1"/>
          </p:nvPr>
        </p:nvSpPr>
        <p:spPr>
          <a:xfrm>
            <a:off x="381000" y="1447800"/>
            <a:ext cx="8686800" cy="4495800"/>
          </a:xfrm>
          <a:noFill/>
          <a:ln/>
          <a:effectLst>
            <a:outerShdw dist="107763" dir="2700000" algn="ctr" rotWithShape="0">
              <a:schemeClr val="bg2"/>
            </a:outerShdw>
          </a:effectLst>
        </p:spPr>
        <p:txBody>
          <a:bodyPr>
            <a:normAutofit lnSpcReduction="10000"/>
          </a:bodyPr>
          <a:lstStyle/>
          <a:p>
            <a:pPr>
              <a:lnSpc>
                <a:spcPct val="90000"/>
              </a:lnSpc>
              <a:buFontTx/>
              <a:buNone/>
            </a:pPr>
            <a:r>
              <a:rPr lang="en-US" sz="3200">
                <a:effectLst>
                  <a:outerShdw blurRad="38100" dist="38100" dir="2700000" algn="tl">
                    <a:srgbClr val="000000"/>
                  </a:outerShdw>
                </a:effectLst>
              </a:rPr>
              <a:t>Checklist example: location problems</a:t>
            </a:r>
          </a:p>
          <a:p>
            <a:pPr>
              <a:lnSpc>
                <a:spcPct val="90000"/>
              </a:lnSpc>
            </a:pPr>
            <a:r>
              <a:rPr lang="en-US" sz="3200"/>
              <a:t>Changes in groundwater hydrology, waterlogging</a:t>
            </a:r>
            <a:endParaRPr lang="en-US" sz="2800"/>
          </a:p>
          <a:p>
            <a:pPr>
              <a:lnSpc>
                <a:spcPct val="90000"/>
              </a:lnSpc>
            </a:pPr>
            <a:r>
              <a:rPr lang="en-US" sz="3200"/>
              <a:t>Seepage and evaporation losses</a:t>
            </a:r>
          </a:p>
          <a:p>
            <a:pPr>
              <a:lnSpc>
                <a:spcPct val="90000"/>
              </a:lnSpc>
            </a:pPr>
            <a:r>
              <a:rPr lang="en-US" sz="3200"/>
              <a:t>Migration of valuable fish species</a:t>
            </a:r>
          </a:p>
          <a:p>
            <a:pPr>
              <a:lnSpc>
                <a:spcPct val="90000"/>
              </a:lnSpc>
            </a:pPr>
            <a:r>
              <a:rPr lang="en-US" sz="3200"/>
              <a:t>Inundation of mineral resources/forests</a:t>
            </a:r>
          </a:p>
          <a:p>
            <a:pPr>
              <a:lnSpc>
                <a:spcPct val="90000"/>
              </a:lnSpc>
            </a:pPr>
            <a:r>
              <a:rPr lang="en-US" sz="3200"/>
              <a:t>Other inundation losses and adverse effects</a:t>
            </a:r>
          </a:p>
          <a:p>
            <a:pPr>
              <a:lnSpc>
                <a:spcPct val="90000"/>
              </a:lnSpc>
            </a:pPr>
            <a:r>
              <a:rPr lang="en-US" sz="3200"/>
              <a:t>Earthquake hazards</a:t>
            </a:r>
          </a:p>
          <a:p>
            <a:pPr>
              <a:lnSpc>
                <a:spcPct val="90000"/>
              </a:lnSpc>
            </a:pPr>
            <a:r>
              <a:rPr lang="en-US" sz="3200"/>
              <a:t>Local climatic change.</a:t>
            </a: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71F6FEB5-6114-45EA-A643-2ED6B4E4B427}" type="slidenum">
              <a:rPr lang="en-US"/>
              <a:pPr/>
              <a:t>80</a:t>
            </a:fld>
            <a:endParaRPr lang="en-US"/>
          </a:p>
        </p:txBody>
      </p:sp>
      <p:sp>
        <p:nvSpPr>
          <p:cNvPr id="88066"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1" name="Rectangle 3"/>
          <p:cNvSpPr>
            <a:spLocks noGrp="1" noChangeArrowheads="1"/>
          </p:cNvSpPr>
          <p:nvPr>
            <p:ph idx="1"/>
          </p:nvPr>
        </p:nvSpPr>
        <p:spPr>
          <a:xfrm>
            <a:off x="381000" y="1447800"/>
            <a:ext cx="86868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Rule-based assessment:</a:t>
            </a:r>
            <a:endParaRPr lang="en-US" sz="3200">
              <a:effectLst>
                <a:outerShdw blurRad="38100" dist="38100" dir="2700000" algn="tl">
                  <a:srgbClr val="000000"/>
                </a:outerShdw>
              </a:effectLst>
            </a:endParaRPr>
          </a:p>
          <a:p>
            <a:pPr>
              <a:buFontTx/>
              <a:buNone/>
            </a:pPr>
            <a:r>
              <a:rPr lang="en-US">
                <a:effectLst>
                  <a:outerShdw blurRad="38100" dist="38100" dir="2700000" algn="tl">
                    <a:srgbClr val="000000"/>
                  </a:outerShdw>
                </a:effectLst>
              </a:rPr>
              <a:t>Rules consist of two basic parts:</a:t>
            </a:r>
          </a:p>
          <a:p>
            <a:r>
              <a:rPr lang="en-US">
                <a:solidFill>
                  <a:schemeClr val="tx2"/>
                </a:solidFill>
                <a:effectLst>
                  <a:outerShdw blurRad="38100" dist="38100" dir="2700000" algn="tl">
                    <a:srgbClr val="000000"/>
                  </a:outerShdw>
                </a:effectLst>
              </a:rPr>
              <a:t>Premise</a:t>
            </a:r>
            <a:r>
              <a:rPr lang="en-US">
                <a:effectLst>
                  <a:outerShdw blurRad="38100" dist="38100" dir="2700000" algn="tl">
                    <a:srgbClr val="000000"/>
                  </a:outerShdw>
                </a:effectLst>
              </a:rPr>
              <a:t>:  the list of conditions which are to be tested  (connected by AND or OR) </a:t>
            </a:r>
          </a:p>
          <a:p>
            <a:r>
              <a:rPr lang="en-US">
                <a:solidFill>
                  <a:schemeClr val="tx2"/>
                </a:solidFill>
                <a:effectLst>
                  <a:outerShdw blurRad="38100" dist="38100" dir="2700000" algn="tl">
                    <a:srgbClr val="000000"/>
                  </a:outerShdw>
                </a:effectLst>
              </a:rPr>
              <a:t>Conclusion</a:t>
            </a:r>
            <a:r>
              <a:rPr lang="en-US">
                <a:effectLst>
                  <a:outerShdw blurRad="38100" dist="38100" dir="2700000" algn="tl">
                    <a:srgbClr val="000000"/>
                  </a:outerShdw>
                </a:effectLst>
              </a:rPr>
              <a:t>:  the actions to be performed, if all conditions of the premise have been fulfilled</a:t>
            </a:r>
          </a:p>
          <a:p>
            <a:pPr>
              <a:lnSpc>
                <a:spcPct val="90000"/>
              </a:lnSpc>
              <a:buFontTx/>
              <a:buNone/>
            </a:pPr>
            <a:endParaRPr lang="en-US">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C1B62FFB-9E6E-4A36-A3FC-256611788025}" type="slidenum">
              <a:rPr lang="en-US"/>
              <a:pPr/>
              <a:t>81</a:t>
            </a:fld>
            <a:endParaRPr lang="en-US"/>
          </a:p>
        </p:txBody>
      </p:sp>
      <p:sp>
        <p:nvSpPr>
          <p:cNvPr id="89090"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5" name="Rectangle 3"/>
          <p:cNvSpPr>
            <a:spLocks noGrp="1" noChangeArrowheads="1"/>
          </p:cNvSpPr>
          <p:nvPr>
            <p:ph idx="1"/>
          </p:nvPr>
        </p:nvSpPr>
        <p:spPr>
          <a:xfrm>
            <a:off x="381000" y="1447800"/>
            <a:ext cx="86868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Rule-based assessment:</a:t>
            </a:r>
            <a:endParaRPr lang="en-US" sz="3200">
              <a:effectLst>
                <a:outerShdw blurRad="38100" dist="38100" dir="2700000" algn="tl">
                  <a:srgbClr val="000000"/>
                </a:outerShdw>
              </a:effectLst>
            </a:endParaRPr>
          </a:p>
          <a:p>
            <a:pPr>
              <a:buFontTx/>
              <a:buNone/>
            </a:pPr>
            <a:r>
              <a:rPr lang="en-US">
                <a:effectLst>
                  <a:outerShdw blurRad="38100" dist="38100" dir="2700000" algn="tl">
                    <a:srgbClr val="000000"/>
                  </a:outerShdw>
                </a:effectLst>
              </a:rPr>
              <a:t>RULE 1010101 #country dependency </a:t>
            </a:r>
          </a:p>
          <a:p>
            <a:pPr>
              <a:buFontTx/>
              <a:buNone/>
            </a:pPr>
            <a:r>
              <a:rPr lang="en-US">
                <a:effectLst>
                  <a:outerShdw blurRad="38100" dist="38100" dir="2700000" algn="tl">
                    <a:srgbClr val="000000"/>
                  </a:outerShdw>
                </a:effectLst>
              </a:rPr>
              <a:t>IF           project_country == Thailand</a:t>
            </a:r>
          </a:p>
          <a:p>
            <a:pPr>
              <a:buFontTx/>
              <a:buNone/>
            </a:pPr>
            <a:r>
              <a:rPr lang="en-US">
                <a:effectLst>
                  <a:outerShdw blurRad="38100" dist="38100" dir="2700000" algn="tl">
                    <a:srgbClr val="000000"/>
                  </a:outerShdw>
                </a:effectLst>
              </a:rPr>
              <a:t>AND       people_to_resettle &gt;= 25,000</a:t>
            </a:r>
          </a:p>
          <a:p>
            <a:pPr>
              <a:buFontTx/>
              <a:buNone/>
            </a:pPr>
            <a:r>
              <a:rPr lang="en-US">
                <a:effectLst>
                  <a:outerShdw blurRad="38100" dist="38100" dir="2700000" algn="tl">
                    <a:srgbClr val="000000"/>
                  </a:outerShdw>
                </a:effectLst>
              </a:rPr>
              <a:t>THEN     impact = </a:t>
            </a:r>
            <a:r>
              <a:rPr lang="en-US">
                <a:solidFill>
                  <a:schemeClr val="hlink"/>
                </a:solidFill>
                <a:effectLst>
                  <a:outerShdw blurRad="38100" dist="38100" dir="2700000" algn="tl">
                    <a:srgbClr val="000000"/>
                  </a:outerShdw>
                </a:effectLst>
              </a:rPr>
              <a:t>major</a:t>
            </a:r>
            <a:endParaRPr lang="en-US">
              <a:effectLst>
                <a:outerShdw blurRad="38100" dist="38100" dir="2700000" algn="tl">
                  <a:srgbClr val="000000"/>
                </a:outerShdw>
              </a:effectLst>
            </a:endParaRPr>
          </a:p>
          <a:p>
            <a:pPr>
              <a:buFontTx/>
              <a:buNone/>
            </a:pPr>
            <a:r>
              <a:rPr lang="en-US">
                <a:effectLst>
                  <a:outerShdw blurRad="38100" dist="38100" dir="2700000" algn="tl">
                    <a:srgbClr val="000000"/>
                  </a:outerShdw>
                </a:effectLst>
              </a:rPr>
              <a:t>ENDRULE</a:t>
            </a:r>
          </a:p>
          <a:p>
            <a:pPr>
              <a:lnSpc>
                <a:spcPct val="90000"/>
              </a:lnSpc>
              <a:buFontTx/>
              <a:buNone/>
            </a:pPr>
            <a:endParaRPr lang="en-US">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790306BE-3AA4-4FB8-A208-941CF5B15A5C}" type="slidenum">
              <a:rPr lang="en-US"/>
              <a:pPr/>
              <a:t>82</a:t>
            </a:fld>
            <a:endParaRPr lang="en-US"/>
          </a:p>
        </p:txBody>
      </p:sp>
      <p:sp>
        <p:nvSpPr>
          <p:cNvPr id="90114"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9" name="Rectangle 3"/>
          <p:cNvSpPr>
            <a:spLocks noGrp="1" noChangeArrowheads="1"/>
          </p:cNvSpPr>
          <p:nvPr>
            <p:ph idx="1"/>
          </p:nvPr>
        </p:nvSpPr>
        <p:spPr>
          <a:xfrm>
            <a:off x="304800" y="1447800"/>
            <a:ext cx="8686800" cy="4495800"/>
          </a:xfrm>
          <a:noFill/>
          <a:ln/>
          <a:effectLst>
            <a:outerShdw dist="107763" dir="2700000" algn="ctr" rotWithShape="0">
              <a:schemeClr val="bg2"/>
            </a:outerShdw>
          </a:effectLst>
        </p:spPr>
        <p:txBody>
          <a:bodyPr/>
          <a:lstStyle/>
          <a:p>
            <a:pPr>
              <a:lnSpc>
                <a:spcPct val="90000"/>
              </a:lnSpc>
              <a:buFontTx/>
              <a:buNone/>
            </a:pPr>
            <a:r>
              <a:rPr lang="en-US">
                <a:solidFill>
                  <a:schemeClr val="accent1"/>
                </a:solidFill>
                <a:effectLst>
                  <a:outerShdw blurRad="38100" dist="38100" dir="2700000" algn="tl">
                    <a:srgbClr val="000000"/>
                  </a:outerShdw>
                </a:effectLst>
              </a:rPr>
              <a:t>Rule-based assessment:</a:t>
            </a:r>
            <a:endParaRPr lang="en-US" sz="3200">
              <a:effectLst>
                <a:outerShdw blurRad="38100" dist="38100" dir="2700000" algn="tl">
                  <a:srgbClr val="000000"/>
                </a:outerShdw>
              </a:effectLst>
            </a:endParaRPr>
          </a:p>
          <a:p>
            <a:pPr>
              <a:buFontTx/>
              <a:buNone/>
            </a:pPr>
            <a:r>
              <a:rPr lang="en-US">
                <a:effectLst>
                  <a:outerShdw blurRad="38100" dist="38100" dir="2700000" algn="tl">
                    <a:srgbClr val="000000"/>
                  </a:outerShdw>
                </a:effectLst>
              </a:rPr>
              <a:t>RULE 1010129 # project size</a:t>
            </a:r>
          </a:p>
          <a:p>
            <a:pPr>
              <a:buFontTx/>
              <a:buNone/>
            </a:pPr>
            <a:r>
              <a:rPr lang="en-US">
                <a:effectLst>
                  <a:outerShdw blurRad="38100" dist="38100" dir="2700000" algn="tl">
                    <a:srgbClr val="000000"/>
                  </a:outerShdw>
                </a:effectLst>
              </a:rPr>
              <a:t>IF                project_area     == very_large</a:t>
            </a:r>
          </a:p>
          <a:p>
            <a:pPr>
              <a:buFontTx/>
              <a:buNone/>
            </a:pPr>
            <a:r>
              <a:rPr lang="en-US">
                <a:effectLst>
                  <a:outerShdw blurRad="38100" dist="38100" dir="2700000" algn="tl">
                    <a:srgbClr val="000000"/>
                  </a:outerShdw>
                </a:effectLst>
              </a:rPr>
              <a:t>AND   [  population_density == high</a:t>
            </a:r>
          </a:p>
          <a:p>
            <a:pPr>
              <a:buFontTx/>
              <a:buNone/>
            </a:pPr>
            <a:r>
              <a:rPr lang="en-US">
                <a:effectLst>
                  <a:outerShdw blurRad="38100" dist="38100" dir="2700000" algn="tl">
                    <a:srgbClr val="000000"/>
                  </a:outerShdw>
                </a:effectLst>
              </a:rPr>
              <a:t>       OR population_density == medium ]</a:t>
            </a:r>
          </a:p>
          <a:p>
            <a:pPr>
              <a:buFontTx/>
              <a:buNone/>
            </a:pPr>
            <a:r>
              <a:rPr lang="en-US">
                <a:effectLst>
                  <a:outerShdw blurRad="38100" dist="38100" dir="2700000" algn="tl">
                    <a:srgbClr val="000000"/>
                  </a:outerShdw>
                </a:effectLst>
              </a:rPr>
              <a:t>OR  project_area INCLUDES  settlement</a:t>
            </a:r>
          </a:p>
          <a:p>
            <a:pPr>
              <a:buFontTx/>
              <a:buNone/>
            </a:pPr>
            <a:r>
              <a:rPr lang="en-US">
                <a:effectLst>
                  <a:outerShdw blurRad="38100" dist="38100" dir="2700000" algn="tl">
                    <a:srgbClr val="000000"/>
                  </a:outerShdw>
                </a:effectLst>
              </a:rPr>
              <a:t>THEN   people_to_resettle = very_many</a:t>
            </a:r>
          </a:p>
          <a:p>
            <a:pPr>
              <a:lnSpc>
                <a:spcPct val="90000"/>
              </a:lnSpc>
              <a:buFontTx/>
              <a:buNone/>
            </a:pPr>
            <a:endParaRPr lang="en-US">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E69C64F3-01A4-4FA8-9468-7FC335F4569B}" type="slidenum">
              <a:rPr lang="en-US"/>
              <a:pPr/>
              <a:t>83</a:t>
            </a:fld>
            <a:endParaRPr lang="en-US"/>
          </a:p>
        </p:txBody>
      </p:sp>
      <p:sp>
        <p:nvSpPr>
          <p:cNvPr id="91138"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3"/>
          <p:cNvSpPr>
            <a:spLocks noGrp="1" noChangeArrowheads="1"/>
          </p:cNvSpPr>
          <p:nvPr>
            <p:ph idx="1"/>
          </p:nvPr>
        </p:nvSpPr>
        <p:spPr>
          <a:xfrm>
            <a:off x="304800" y="1447800"/>
            <a:ext cx="8686800" cy="4495800"/>
          </a:xfrm>
          <a:noFill/>
          <a:ln/>
          <a:effectLst>
            <a:outerShdw dist="107763" dir="2700000" algn="ctr" rotWithShape="0">
              <a:schemeClr val="bg2"/>
            </a:outerShdw>
          </a:effectLst>
        </p:spPr>
        <p:txBody>
          <a:bodyPr>
            <a:normAutofit lnSpcReduction="10000"/>
          </a:bodyPr>
          <a:lstStyle/>
          <a:p>
            <a:pPr>
              <a:lnSpc>
                <a:spcPct val="90000"/>
              </a:lnSpc>
              <a:buFontTx/>
              <a:buNone/>
            </a:pPr>
            <a:r>
              <a:rPr lang="en-US" dirty="0">
                <a:solidFill>
                  <a:schemeClr val="accent1"/>
                </a:solidFill>
                <a:effectLst>
                  <a:outerShdw blurRad="38100" dist="38100" dir="2700000" algn="tl">
                    <a:srgbClr val="000000"/>
                  </a:outerShdw>
                </a:effectLst>
              </a:rPr>
              <a:t>Rule-based assessment:</a:t>
            </a:r>
          </a:p>
          <a:p>
            <a:pPr>
              <a:lnSpc>
                <a:spcPct val="90000"/>
              </a:lnSpc>
              <a:buFontTx/>
              <a:buNone/>
            </a:pPr>
            <a:r>
              <a:rPr lang="en-US" sz="2800" dirty="0">
                <a:effectLst>
                  <a:outerShdw blurRad="38100" dist="38100" dir="2700000" algn="tl">
                    <a:srgbClr val="000000"/>
                  </a:outerShdw>
                </a:effectLst>
              </a:rPr>
              <a:t>RULE 1010582 #USLE final round: </a:t>
            </a:r>
            <a:r>
              <a:rPr lang="en-US" sz="2800" dirty="0" err="1">
                <a:effectLst>
                  <a:outerShdw blurRad="38100" dist="38100" dir="2700000" algn="tl">
                    <a:srgbClr val="000000"/>
                  </a:outerShdw>
                </a:effectLst>
              </a:rPr>
              <a:t>erosion_potential</a:t>
            </a:r>
            <a:endParaRPr lang="en-US" sz="2800" dirty="0">
              <a:effectLst>
                <a:outerShdw blurRad="38100" dist="38100" dir="2700000" algn="tl">
                  <a:srgbClr val="000000"/>
                </a:outerShdw>
              </a:effectLst>
            </a:endParaRPr>
          </a:p>
          <a:p>
            <a:pPr>
              <a:lnSpc>
                <a:spcPct val="90000"/>
              </a:lnSpc>
              <a:buFontTx/>
              <a:buNone/>
            </a:pPr>
            <a:r>
              <a:rPr lang="en-US" sz="2800" dirty="0">
                <a:effectLst>
                  <a:outerShdw blurRad="38100" dist="38100" dir="2700000" algn="tl">
                    <a:srgbClr val="000000"/>
                  </a:outerShdw>
                </a:effectLst>
              </a:rPr>
              <a:t>IF           [  </a:t>
            </a:r>
            <a:r>
              <a:rPr lang="en-US" sz="2800" dirty="0" err="1">
                <a:effectLst>
                  <a:outerShdw blurRad="38100" dist="38100" dir="2700000" algn="tl">
                    <a:srgbClr val="000000"/>
                  </a:outerShdw>
                </a:effectLst>
              </a:rPr>
              <a:t>rain_factor</a:t>
            </a:r>
            <a:r>
              <a:rPr lang="en-US" sz="2800" dirty="0">
                <a:effectLst>
                  <a:outerShdw blurRad="38100" dist="38100" dir="2700000" algn="tl">
                    <a:srgbClr val="000000"/>
                  </a:outerShdw>
                </a:effectLst>
              </a:rPr>
              <a:t>         == low</a:t>
            </a:r>
          </a:p>
          <a:p>
            <a:pPr>
              <a:lnSpc>
                <a:spcPct val="90000"/>
              </a:lnSpc>
              <a:buFontTx/>
              <a:buNone/>
            </a:pPr>
            <a:r>
              <a:rPr lang="en-US" sz="2800" dirty="0">
                <a:effectLst>
                  <a:outerShdw blurRad="38100" dist="38100" dir="2700000" algn="tl">
                    <a:srgbClr val="000000"/>
                  </a:outerShdw>
                </a:effectLst>
              </a:rPr>
              <a:t>       OR </a:t>
            </a:r>
            <a:r>
              <a:rPr lang="en-US" sz="2800" dirty="0" err="1">
                <a:effectLst>
                  <a:outerShdw blurRad="38100" dist="38100" dir="2700000" algn="tl">
                    <a:srgbClr val="000000"/>
                  </a:outerShdw>
                </a:effectLst>
              </a:rPr>
              <a:t>rain_factor</a:t>
            </a:r>
            <a:r>
              <a:rPr lang="en-US" sz="2800" dirty="0">
                <a:effectLst>
                  <a:outerShdw blurRad="38100" dist="38100" dir="2700000" algn="tl">
                    <a:srgbClr val="000000"/>
                  </a:outerShdw>
                </a:effectLst>
              </a:rPr>
              <a:t>             == </a:t>
            </a:r>
            <a:r>
              <a:rPr lang="en-US" sz="2800" dirty="0" err="1">
                <a:effectLst>
                  <a:outerShdw blurRad="38100" dist="38100" dir="2700000" algn="tl">
                    <a:srgbClr val="000000"/>
                  </a:outerShdw>
                </a:effectLst>
              </a:rPr>
              <a:t>very_low</a:t>
            </a:r>
            <a:r>
              <a:rPr lang="en-US" sz="2800" dirty="0">
                <a:effectLst>
                  <a:outerShdw blurRad="38100" dist="38100" dir="2700000" algn="tl">
                    <a:srgbClr val="000000"/>
                  </a:outerShdw>
                </a:effectLst>
              </a:rPr>
              <a:t> ]</a:t>
            </a:r>
          </a:p>
          <a:p>
            <a:pPr>
              <a:lnSpc>
                <a:spcPct val="90000"/>
              </a:lnSpc>
              <a:buFontTx/>
              <a:buNone/>
            </a:pPr>
            <a:r>
              <a:rPr lang="en-US" sz="2800" dirty="0">
                <a:effectLst>
                  <a:outerShdw blurRad="38100" dist="38100" dir="2700000" algn="tl">
                    <a:srgbClr val="000000"/>
                  </a:outerShdw>
                </a:effectLst>
              </a:rPr>
              <a:t>AND    [  </a:t>
            </a:r>
            <a:r>
              <a:rPr lang="en-US" sz="2800" dirty="0" err="1">
                <a:effectLst>
                  <a:outerShdw blurRad="38100" dist="38100" dir="2700000" algn="tl">
                    <a:srgbClr val="000000"/>
                  </a:outerShdw>
                </a:effectLst>
              </a:rPr>
              <a:t>soil_slope_factor</a:t>
            </a:r>
            <a:r>
              <a:rPr lang="en-US" sz="2800" dirty="0">
                <a:effectLst>
                  <a:outerShdw blurRad="38100" dist="38100" dir="2700000" algn="tl">
                    <a:srgbClr val="000000"/>
                  </a:outerShdw>
                </a:effectLst>
              </a:rPr>
              <a:t>  == high</a:t>
            </a:r>
          </a:p>
          <a:p>
            <a:pPr>
              <a:lnSpc>
                <a:spcPct val="90000"/>
              </a:lnSpc>
              <a:buFontTx/>
              <a:buNone/>
            </a:pPr>
            <a:r>
              <a:rPr lang="en-US" sz="2800" dirty="0">
                <a:effectLst>
                  <a:outerShdw blurRad="38100" dist="38100" dir="2700000" algn="tl">
                    <a:srgbClr val="000000"/>
                  </a:outerShdw>
                </a:effectLst>
              </a:rPr>
              <a:t>       OR </a:t>
            </a:r>
            <a:r>
              <a:rPr lang="en-US" sz="2800" dirty="0" err="1">
                <a:effectLst>
                  <a:outerShdw blurRad="38100" dist="38100" dir="2700000" algn="tl">
                    <a:srgbClr val="000000"/>
                  </a:outerShdw>
                </a:effectLst>
              </a:rPr>
              <a:t>soil_slope_factor</a:t>
            </a:r>
            <a:r>
              <a:rPr lang="en-US" sz="2800" dirty="0">
                <a:effectLst>
                  <a:outerShdw blurRad="38100" dist="38100" dir="2700000" algn="tl">
                    <a:srgbClr val="000000"/>
                  </a:outerShdw>
                </a:effectLst>
              </a:rPr>
              <a:t>   == </a:t>
            </a:r>
            <a:r>
              <a:rPr lang="en-US" sz="2800" dirty="0" err="1">
                <a:effectLst>
                  <a:outerShdw blurRad="38100" dist="38100" dir="2700000" algn="tl">
                    <a:srgbClr val="000000"/>
                  </a:outerShdw>
                </a:effectLst>
              </a:rPr>
              <a:t>very_high</a:t>
            </a:r>
            <a:r>
              <a:rPr lang="en-US" sz="2800" dirty="0">
                <a:effectLst>
                  <a:outerShdw blurRad="38100" dist="38100" dir="2700000" algn="tl">
                    <a:srgbClr val="000000"/>
                  </a:outerShdw>
                </a:effectLst>
              </a:rPr>
              <a:t> ]</a:t>
            </a:r>
          </a:p>
          <a:p>
            <a:pPr>
              <a:lnSpc>
                <a:spcPct val="90000"/>
              </a:lnSpc>
              <a:buFontTx/>
              <a:buNone/>
            </a:pPr>
            <a:r>
              <a:rPr lang="en-US" sz="2800" dirty="0">
                <a:effectLst>
                  <a:outerShdw blurRad="38100" dist="38100" dir="2700000" algn="tl">
                    <a:srgbClr val="000000"/>
                  </a:outerShdw>
                </a:effectLst>
              </a:rPr>
              <a:t>AND    [  </a:t>
            </a:r>
            <a:r>
              <a:rPr lang="en-US" sz="2800" dirty="0" err="1">
                <a:effectLst>
                  <a:outerShdw blurRad="38100" dist="38100" dir="2700000" algn="tl">
                    <a:srgbClr val="000000"/>
                  </a:outerShdw>
                </a:effectLst>
              </a:rPr>
              <a:t>vegetation_factor</a:t>
            </a:r>
            <a:r>
              <a:rPr lang="en-US" sz="2800" dirty="0">
                <a:effectLst>
                  <a:outerShdw blurRad="38100" dist="38100" dir="2700000" algn="tl">
                    <a:srgbClr val="000000"/>
                  </a:outerShdw>
                </a:effectLst>
              </a:rPr>
              <a:t>  == </a:t>
            </a:r>
            <a:r>
              <a:rPr lang="en-US" sz="2800" dirty="0" err="1">
                <a:effectLst>
                  <a:outerShdw blurRad="38100" dist="38100" dir="2700000" algn="tl">
                    <a:srgbClr val="000000"/>
                  </a:outerShdw>
                </a:effectLst>
              </a:rPr>
              <a:t>very_high</a:t>
            </a:r>
            <a:endParaRPr lang="en-US" sz="2800" dirty="0">
              <a:effectLst>
                <a:outerShdw blurRad="38100" dist="38100" dir="2700000" algn="tl">
                  <a:srgbClr val="000000"/>
                </a:outerShdw>
              </a:effectLst>
            </a:endParaRPr>
          </a:p>
          <a:p>
            <a:pPr>
              <a:lnSpc>
                <a:spcPct val="90000"/>
              </a:lnSpc>
              <a:buFontTx/>
              <a:buNone/>
            </a:pPr>
            <a:r>
              <a:rPr lang="en-US" sz="2800" dirty="0">
                <a:effectLst>
                  <a:outerShdw blurRad="38100" dist="38100" dir="2700000" algn="tl">
                    <a:srgbClr val="000000"/>
                  </a:outerShdw>
                </a:effectLst>
              </a:rPr>
              <a:t>       OR </a:t>
            </a:r>
            <a:r>
              <a:rPr lang="en-US" sz="2800" dirty="0" err="1">
                <a:effectLst>
                  <a:outerShdw blurRad="38100" dist="38100" dir="2700000" algn="tl">
                    <a:srgbClr val="000000"/>
                  </a:outerShdw>
                </a:effectLst>
              </a:rPr>
              <a:t>vegetation_factor</a:t>
            </a:r>
            <a:r>
              <a:rPr lang="en-US" sz="2800" dirty="0">
                <a:effectLst>
                  <a:outerShdw blurRad="38100" dist="38100" dir="2700000" algn="tl">
                    <a:srgbClr val="000000"/>
                  </a:outerShdw>
                </a:effectLst>
              </a:rPr>
              <a:t>   == high ]</a:t>
            </a:r>
          </a:p>
          <a:p>
            <a:pPr>
              <a:lnSpc>
                <a:spcPct val="90000"/>
              </a:lnSpc>
              <a:buFontTx/>
              <a:buNone/>
            </a:pPr>
            <a:r>
              <a:rPr lang="en-US" sz="2800" dirty="0">
                <a:effectLst>
                  <a:outerShdw blurRad="38100" dist="38100" dir="2700000" algn="tl">
                    <a:srgbClr val="000000"/>
                  </a:outerShdw>
                </a:effectLst>
              </a:rPr>
              <a:t>THEN   </a:t>
            </a:r>
            <a:r>
              <a:rPr lang="en-US" sz="2800" dirty="0" err="1">
                <a:effectLst>
                  <a:outerShdw blurRad="38100" dist="38100" dir="2700000" algn="tl">
                    <a:srgbClr val="000000"/>
                  </a:outerShdw>
                </a:effectLst>
              </a:rPr>
              <a:t>erosion_potential</a:t>
            </a:r>
            <a:r>
              <a:rPr lang="en-US" sz="2800" dirty="0">
                <a:effectLst>
                  <a:outerShdw blurRad="38100" dist="38100" dir="2700000" algn="tl">
                    <a:srgbClr val="000000"/>
                  </a:outerShdw>
                </a:effectLst>
              </a:rPr>
              <a:t>     =  medium</a:t>
            </a:r>
          </a:p>
          <a:p>
            <a:pPr>
              <a:lnSpc>
                <a:spcPct val="90000"/>
              </a:lnSpc>
              <a:buFontTx/>
              <a:buNone/>
            </a:pPr>
            <a:r>
              <a:rPr lang="en-US" sz="2800" dirty="0">
                <a:effectLst>
                  <a:outerShdw blurRad="38100" dist="38100" dir="2700000" algn="tl">
                    <a:srgbClr val="000000"/>
                  </a:outerShdw>
                </a:effectLst>
              </a:rPr>
              <a:t>ENDRULE</a:t>
            </a:r>
          </a:p>
          <a:p>
            <a:pPr>
              <a:lnSpc>
                <a:spcPct val="90000"/>
              </a:lnSpc>
              <a:buFontTx/>
              <a:buNone/>
            </a:pPr>
            <a:endParaRPr lang="en-US" sz="2800" dirty="0">
              <a:effectLst>
                <a:outerShdw blurRad="38100" dist="38100" dir="2700000" algn="tl">
                  <a:srgbClr val="000000"/>
                </a:outerShdw>
              </a:effectLst>
            </a:endParaRPr>
          </a:p>
        </p:txBody>
      </p:sp>
      <p:sp>
        <p:nvSpPr>
          <p:cNvPr id="5" name="Footer Placeholder 4"/>
          <p:cNvSpPr>
            <a:spLocks noGrp="1"/>
          </p:cNvSpPr>
          <p:nvPr>
            <p:ph type="ftr" sz="quarter" idx="11"/>
          </p:nvPr>
        </p:nvSpPr>
        <p:spPr/>
        <p:txBody>
          <a:bodyPr/>
          <a:lstStyle/>
          <a:p>
            <a:r>
              <a:rPr lang="en-US"/>
              <a:t>© K.Fedra 2000</a:t>
            </a:r>
          </a:p>
        </p:txBody>
      </p:sp>
      <p:sp>
        <p:nvSpPr>
          <p:cNvPr id="6" name="Slide Number Placeholder 5"/>
          <p:cNvSpPr>
            <a:spLocks noGrp="1"/>
          </p:cNvSpPr>
          <p:nvPr>
            <p:ph type="sldNum" sz="quarter" idx="12"/>
          </p:nvPr>
        </p:nvSpPr>
        <p:spPr/>
        <p:txBody>
          <a:bodyPr/>
          <a:lstStyle/>
          <a:p>
            <a:fld id="{A47B7F51-9940-4037-8E83-BEF629A4544A}" type="slidenum">
              <a:rPr lang="en-US"/>
              <a:pPr/>
              <a:t>84</a:t>
            </a:fld>
            <a:endParaRPr lang="en-US"/>
          </a:p>
        </p:txBody>
      </p:sp>
      <p:sp>
        <p:nvSpPr>
          <p:cNvPr id="92162" name="Rectangle 2"/>
          <p:cNvSpPr>
            <a:spLocks noGrp="1" noChangeArrowheads="1"/>
          </p:cNvSpPr>
          <p:nvPr>
            <p:ph type="title"/>
          </p:nvPr>
        </p:nvSpPr>
        <p:spPr>
          <a:xfrm>
            <a:off x="381000" y="381000"/>
            <a:ext cx="8458200" cy="1143000"/>
          </a:xfrm>
          <a:noFill/>
          <a:ln/>
        </p:spPr>
        <p:txBody>
          <a:bodyPr/>
          <a:lstStyle/>
          <a:p>
            <a:r>
              <a:rPr lang="en-US" sz="3600"/>
              <a:t>Environmental Impact Assessment</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2061</TotalTime>
  <Words>3356</Words>
  <Application>Microsoft PowerPoint</Application>
  <PresentationFormat>On-screen Show (4:3)</PresentationFormat>
  <Paragraphs>592</Paragraphs>
  <Slides>84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84</vt:i4>
      </vt:variant>
    </vt:vector>
  </HeadingPairs>
  <TitlesOfParts>
    <vt:vector size="87" baseType="lpstr">
      <vt:lpstr>Times New Roman</vt:lpstr>
      <vt:lpstr>Arial</vt:lpstr>
      <vt:lpstr>Concourse</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NEPA (USA, 1971)</vt:lpstr>
      <vt:lpstr>NEPA (USA, 1971)</vt:lpstr>
      <vt:lpstr>NEPA (USA, 1971)</vt:lpstr>
      <vt:lpstr>NEPA (USA, 1971)</vt:lpstr>
      <vt:lpstr>NEPA (USA, 1971)</vt:lpstr>
      <vt:lpstr>NEPA (USA, 1971)</vt:lpstr>
      <vt:lpstr>NEPA (USA, 1971)</vt:lpstr>
      <vt:lpstr>EIA (85/337/EEC)</vt:lpstr>
      <vt:lpstr>EIA (85/337/EEC)</vt:lpstr>
      <vt:lpstr>EIA (85/337/EEC)</vt:lpstr>
      <vt:lpstr>EIA (85/337/EEC)</vt:lpstr>
      <vt:lpstr>EIA (85/337/EEC)</vt:lpstr>
      <vt:lpstr>EIA (85/337/EEC)</vt:lpstr>
      <vt:lpstr>EIA (85/337/EEC)</vt:lpstr>
      <vt:lpstr>EIA (85/337/EEC)</vt:lpstr>
      <vt:lpstr>EIA (85/337/EEC)</vt:lpstr>
      <vt:lpstr>EIA (85/337/EEC)</vt:lpstr>
      <vt:lpstr>EIA (85/337/EEC)</vt:lpstr>
      <vt:lpstr>Information requirements (85/337/EEC)</vt:lpstr>
      <vt:lpstr>Information requirements (85/337/EEC)</vt:lpstr>
      <vt:lpstr>Information requirements (85/337/EEC)</vt:lpstr>
      <vt:lpstr>Information requirements (85/337/EEC)</vt:lpstr>
      <vt:lpstr>Information requirements (85/337/EEC)</vt:lpstr>
      <vt:lpstr>Information requirements (85/337/EEC)</vt:lpstr>
      <vt:lpstr>Information requirements (85/337/EEC)</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lpstr>Environmental Impact Assessment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ESS GmbH</dc:creator>
  <cp:lastModifiedBy>bus-lr</cp:lastModifiedBy>
  <cp:revision>32</cp:revision>
  <dcterms:created xsi:type="dcterms:W3CDTF">1997-02-05T20:05:06Z</dcterms:created>
  <dcterms:modified xsi:type="dcterms:W3CDTF">2014-01-21T09:48:03Z</dcterms:modified>
</cp:coreProperties>
</file>