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EED130-81B9-4BC5-8F5D-26F4A8FD3958}" v="2" dt="2026-10-17T20:18:27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ela Covasneanu" userId="27b0ced8aeae403b" providerId="LiveId" clId="{314A5DB4-1047-4409-8AD7-0685AD05A194}"/>
    <pc:docChg chg="custSel modSld">
      <pc:chgData name="Marinela Covasneanu" userId="27b0ced8aeae403b" providerId="LiveId" clId="{314A5DB4-1047-4409-8AD7-0685AD05A194}" dt="2026-10-21T17:11:50.586" v="12" actId="20577"/>
      <pc:docMkLst>
        <pc:docMk/>
      </pc:docMkLst>
      <pc:sldChg chg="addSp modSp mod">
        <pc:chgData name="Marinela Covasneanu" userId="27b0ced8aeae403b" providerId="LiveId" clId="{314A5DB4-1047-4409-8AD7-0685AD05A194}" dt="2026-10-21T17:11:50.586" v="12" actId="20577"/>
        <pc:sldMkLst>
          <pc:docMk/>
          <pc:sldMk cId="1638823470" sldId="256"/>
        </pc:sldMkLst>
        <pc:spChg chg="add mod">
          <ac:chgData name="Marinela Covasneanu" userId="27b0ced8aeae403b" providerId="LiveId" clId="{314A5DB4-1047-4409-8AD7-0685AD05A194}" dt="2026-10-17T20:18:57.100" v="6" actId="313"/>
          <ac:spMkLst>
            <pc:docMk/>
            <pc:sldMk cId="1638823470" sldId="256"/>
            <ac:spMk id="2" creationId="{145BCDAB-A509-15E9-B583-27F6339DACCD}"/>
          </ac:spMkLst>
        </pc:spChg>
        <pc:spChg chg="mod">
          <ac:chgData name="Marinela Covasneanu" userId="27b0ced8aeae403b" providerId="LiveId" clId="{314A5DB4-1047-4409-8AD7-0685AD05A194}" dt="2026-10-21T17:11:50.586" v="12" actId="20577"/>
          <ac:spMkLst>
            <pc:docMk/>
            <pc:sldMk cId="1638823470" sldId="256"/>
            <ac:spMk id="11" creationId="{BB15430C-F5BA-7CF8-4D17-C5DD791EDD9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68655C-3252-417C-B4DE-700020097769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E81CBF-7E0B-4195-B969-A6EC83CE19D7}">
      <dgm:prSet/>
      <dgm:spPr/>
      <dgm:t>
        <a:bodyPr/>
        <a:lstStyle/>
        <a:p>
          <a:r>
            <a:rPr lang="en-US" b="1" dirty="0"/>
            <a:t>International demand for sustainability conferences:</a:t>
          </a:r>
          <a:endParaRPr lang="en-US" dirty="0"/>
        </a:p>
      </dgm:t>
    </dgm:pt>
    <dgm:pt modelId="{53282D23-3260-4A1E-82B7-FE7F75D85CF2}" type="parTrans" cxnId="{ACF36558-1FDB-46FB-AFEB-7ECC94073D8B}">
      <dgm:prSet/>
      <dgm:spPr/>
      <dgm:t>
        <a:bodyPr/>
        <a:lstStyle/>
        <a:p>
          <a:endParaRPr lang="en-US"/>
        </a:p>
      </dgm:t>
    </dgm:pt>
    <dgm:pt modelId="{79BA54B7-4F6C-4574-98CC-B95C3FE27B22}" type="sibTrans" cxnId="{ACF36558-1FDB-46FB-AFEB-7ECC94073D8B}">
      <dgm:prSet/>
      <dgm:spPr/>
      <dgm:t>
        <a:bodyPr/>
        <a:lstStyle/>
        <a:p>
          <a:endParaRPr lang="en-US"/>
        </a:p>
      </dgm:t>
    </dgm:pt>
    <dgm:pt modelId="{A2A9FBE4-9BB1-4396-81BC-61308F7E7953}">
      <dgm:prSet/>
      <dgm:spPr/>
      <dgm:t>
        <a:bodyPr/>
        <a:lstStyle/>
        <a:p>
          <a:r>
            <a:rPr lang="en-US" sz="2100" dirty="0"/>
            <a:t>Significant transition towards sustainability</a:t>
          </a:r>
        </a:p>
      </dgm:t>
    </dgm:pt>
    <dgm:pt modelId="{46B494F6-0BAA-4748-981B-B7AAABEB7935}" type="parTrans" cxnId="{103C04AE-7716-47DA-9C6C-13689281E176}">
      <dgm:prSet/>
      <dgm:spPr/>
      <dgm:t>
        <a:bodyPr/>
        <a:lstStyle/>
        <a:p>
          <a:endParaRPr lang="en-US"/>
        </a:p>
      </dgm:t>
    </dgm:pt>
    <dgm:pt modelId="{61A7E9F3-65BF-4DB4-B62A-16717F428C06}" type="sibTrans" cxnId="{103C04AE-7716-47DA-9C6C-13689281E176}">
      <dgm:prSet/>
      <dgm:spPr/>
      <dgm:t>
        <a:bodyPr/>
        <a:lstStyle/>
        <a:p>
          <a:endParaRPr lang="en-US"/>
        </a:p>
      </dgm:t>
    </dgm:pt>
    <dgm:pt modelId="{E7D38DB1-0E13-4457-AD9F-7093FDACB6B3}">
      <dgm:prSet custT="1"/>
      <dgm:spPr/>
      <dgm:t>
        <a:bodyPr/>
        <a:lstStyle/>
        <a:p>
          <a:r>
            <a:rPr lang="en-US" sz="2100" dirty="0"/>
            <a:t>Increasing sustainable accountability importance </a:t>
          </a:r>
          <a:r>
            <a:rPr lang="en-US" sz="1600" dirty="0"/>
            <a:t>(Zientara </a:t>
          </a:r>
          <a:r>
            <a:rPr lang="en-US" sz="1600" i="1" dirty="0"/>
            <a:t>et al</a:t>
          </a:r>
          <a:r>
            <a:rPr lang="en-US" sz="1600" dirty="0"/>
            <a:t>, 2020)</a:t>
          </a:r>
        </a:p>
      </dgm:t>
    </dgm:pt>
    <dgm:pt modelId="{45FF350F-3D2D-4B84-9F6A-3852C679042F}" type="parTrans" cxnId="{2CEE72C1-2FB8-40DC-A4A8-4D49F951AB46}">
      <dgm:prSet/>
      <dgm:spPr/>
      <dgm:t>
        <a:bodyPr/>
        <a:lstStyle/>
        <a:p>
          <a:endParaRPr lang="en-US"/>
        </a:p>
      </dgm:t>
    </dgm:pt>
    <dgm:pt modelId="{8BD70FF4-A955-43F1-854B-B0A2AC08C4C1}" type="sibTrans" cxnId="{2CEE72C1-2FB8-40DC-A4A8-4D49F951AB46}">
      <dgm:prSet/>
      <dgm:spPr/>
      <dgm:t>
        <a:bodyPr/>
        <a:lstStyle/>
        <a:p>
          <a:endParaRPr lang="en-US"/>
        </a:p>
      </dgm:t>
    </dgm:pt>
    <dgm:pt modelId="{9290CD11-0B62-4EC7-9633-BF03D4D43514}">
      <dgm:prSet custT="1"/>
      <dgm:spPr/>
      <dgm:t>
        <a:bodyPr/>
        <a:lstStyle/>
        <a:p>
          <a:r>
            <a:rPr lang="en-US" sz="2100" dirty="0"/>
            <a:t>Sustainability focused conferences 11% more expanded </a:t>
          </a:r>
          <a:r>
            <a:rPr lang="en-US" sz="1600" dirty="0"/>
            <a:t>(Ghosh </a:t>
          </a:r>
          <a:r>
            <a:rPr lang="en-US" sz="1600" i="1" dirty="0"/>
            <a:t>et al</a:t>
          </a:r>
          <a:r>
            <a:rPr lang="en-US" sz="1600" dirty="0"/>
            <a:t>, 2023)</a:t>
          </a:r>
        </a:p>
      </dgm:t>
    </dgm:pt>
    <dgm:pt modelId="{4C6E49BD-A62A-4154-972B-D5C84BB51B62}" type="parTrans" cxnId="{24551E9B-BEDE-44D7-BA23-18E33908862C}">
      <dgm:prSet/>
      <dgm:spPr/>
      <dgm:t>
        <a:bodyPr/>
        <a:lstStyle/>
        <a:p>
          <a:endParaRPr lang="en-US"/>
        </a:p>
      </dgm:t>
    </dgm:pt>
    <dgm:pt modelId="{814197C0-25C8-4303-93FD-F064C06774E1}" type="sibTrans" cxnId="{24551E9B-BEDE-44D7-BA23-18E33908862C}">
      <dgm:prSet/>
      <dgm:spPr/>
      <dgm:t>
        <a:bodyPr/>
        <a:lstStyle/>
        <a:p>
          <a:endParaRPr lang="en-US"/>
        </a:p>
      </dgm:t>
    </dgm:pt>
    <dgm:pt modelId="{E6B05155-B723-4026-9FA6-EC6D042D6F70}">
      <dgm:prSet custT="1"/>
      <dgm:spPr/>
      <dgm:t>
        <a:bodyPr/>
        <a:lstStyle/>
        <a:p>
          <a:r>
            <a:rPr lang="en-US" sz="2100" dirty="0"/>
            <a:t>Long term priority </a:t>
          </a:r>
          <a:r>
            <a:rPr lang="en-US" sz="1600" dirty="0"/>
            <a:t>(UNWTO, 2023), (Recchini, 2023)</a:t>
          </a:r>
        </a:p>
      </dgm:t>
    </dgm:pt>
    <dgm:pt modelId="{B3F6C51A-0B54-4E14-84DD-D8C61B0A7049}" type="parTrans" cxnId="{85F31F6E-47C1-42B5-A106-9029EFB3EA46}">
      <dgm:prSet/>
      <dgm:spPr/>
      <dgm:t>
        <a:bodyPr/>
        <a:lstStyle/>
        <a:p>
          <a:endParaRPr lang="en-US"/>
        </a:p>
      </dgm:t>
    </dgm:pt>
    <dgm:pt modelId="{B2D08236-6AE5-41B3-BA69-09501D7725B3}" type="sibTrans" cxnId="{85F31F6E-47C1-42B5-A106-9029EFB3EA46}">
      <dgm:prSet/>
      <dgm:spPr/>
      <dgm:t>
        <a:bodyPr/>
        <a:lstStyle/>
        <a:p>
          <a:endParaRPr lang="en-US"/>
        </a:p>
      </dgm:t>
    </dgm:pt>
    <dgm:pt modelId="{B57E571B-1916-4B66-98B7-FD3EABFA03F8}">
      <dgm:prSet custT="1"/>
      <dgm:spPr/>
      <dgm:t>
        <a:bodyPr/>
        <a:lstStyle/>
        <a:p>
          <a:r>
            <a:rPr lang="en-US" sz="2100" dirty="0"/>
            <a:t>First choice for corporate travelers </a:t>
          </a:r>
          <a:r>
            <a:rPr lang="en-US" sz="1600" dirty="0"/>
            <a:t>(Legrand </a:t>
          </a:r>
          <a:r>
            <a:rPr lang="en-US" sz="1600" i="1" dirty="0"/>
            <a:t>et al</a:t>
          </a:r>
          <a:r>
            <a:rPr lang="en-US" sz="1600" dirty="0"/>
            <a:t>, 2023)</a:t>
          </a:r>
        </a:p>
      </dgm:t>
    </dgm:pt>
    <dgm:pt modelId="{4B0A0B56-0018-4B1C-B31C-F8E4CEBDF782}" type="parTrans" cxnId="{EE1FAA0D-FDC5-4B34-896C-D15DA1FD5335}">
      <dgm:prSet/>
      <dgm:spPr/>
      <dgm:t>
        <a:bodyPr/>
        <a:lstStyle/>
        <a:p>
          <a:endParaRPr lang="en-US"/>
        </a:p>
      </dgm:t>
    </dgm:pt>
    <dgm:pt modelId="{7DBB59FD-D5BA-468A-9E40-9C8103A5B74F}" type="sibTrans" cxnId="{EE1FAA0D-FDC5-4B34-896C-D15DA1FD5335}">
      <dgm:prSet/>
      <dgm:spPr/>
      <dgm:t>
        <a:bodyPr/>
        <a:lstStyle/>
        <a:p>
          <a:endParaRPr lang="en-US"/>
        </a:p>
      </dgm:t>
    </dgm:pt>
    <dgm:pt modelId="{46B558F6-C94E-41E8-96C6-ADEF1ADCB9CE}">
      <dgm:prSet custT="1"/>
      <dgm:spPr/>
      <dgm:t>
        <a:bodyPr/>
        <a:lstStyle/>
        <a:p>
          <a:r>
            <a:rPr lang="en-US" sz="2100" dirty="0"/>
            <a:t>“Travel with Purpose” </a:t>
          </a:r>
          <a:r>
            <a:rPr lang="en-US" sz="1600" dirty="0"/>
            <a:t>(Hilton, 2025)</a:t>
          </a:r>
        </a:p>
      </dgm:t>
    </dgm:pt>
    <dgm:pt modelId="{7C076E96-13D8-4580-A91A-A690D9A2B343}" type="parTrans" cxnId="{4E730CFB-1D09-4285-847F-0B98D2121826}">
      <dgm:prSet/>
      <dgm:spPr/>
      <dgm:t>
        <a:bodyPr/>
        <a:lstStyle/>
        <a:p>
          <a:endParaRPr lang="en-US"/>
        </a:p>
      </dgm:t>
    </dgm:pt>
    <dgm:pt modelId="{4ACDA9A4-FB10-4845-BF3B-F2DE1E8CA30A}" type="sibTrans" cxnId="{4E730CFB-1D09-4285-847F-0B98D2121826}">
      <dgm:prSet/>
      <dgm:spPr/>
      <dgm:t>
        <a:bodyPr/>
        <a:lstStyle/>
        <a:p>
          <a:endParaRPr lang="en-US"/>
        </a:p>
      </dgm:t>
    </dgm:pt>
    <dgm:pt modelId="{B548D4A3-12A8-4A6E-83EA-701CFD176F4B}" type="pres">
      <dgm:prSet presAssocID="{B168655C-3252-417C-B4DE-700020097769}" presName="Name0" presStyleCnt="0">
        <dgm:presLayoutVars>
          <dgm:dir/>
          <dgm:animLvl val="lvl"/>
          <dgm:resizeHandles val="exact"/>
        </dgm:presLayoutVars>
      </dgm:prSet>
      <dgm:spPr/>
    </dgm:pt>
    <dgm:pt modelId="{F5A6FADC-6733-497C-9709-3F86C98D78F7}" type="pres">
      <dgm:prSet presAssocID="{94E81CBF-7E0B-4195-B969-A6EC83CE19D7}" presName="composite" presStyleCnt="0"/>
      <dgm:spPr/>
    </dgm:pt>
    <dgm:pt modelId="{853A39D1-E4E8-4FCF-AC87-18E4A8D68FCE}" type="pres">
      <dgm:prSet presAssocID="{94E81CBF-7E0B-4195-B969-A6EC83CE19D7}" presName="parTx" presStyleLbl="node1" presStyleIdx="0" presStyleCnt="1">
        <dgm:presLayoutVars>
          <dgm:chMax val="0"/>
          <dgm:chPref val="0"/>
          <dgm:bulletEnabled val="1"/>
        </dgm:presLayoutVars>
      </dgm:prSet>
      <dgm:spPr/>
    </dgm:pt>
    <dgm:pt modelId="{47BDE7CF-5635-465A-91FE-9C7AE24F231A}" type="pres">
      <dgm:prSet presAssocID="{94E81CBF-7E0B-4195-B969-A6EC83CE19D7}" presName="desTx" presStyleLbl="revTx" presStyleIdx="0" presStyleCnt="1">
        <dgm:presLayoutVars>
          <dgm:bulletEnabled val="1"/>
        </dgm:presLayoutVars>
      </dgm:prSet>
      <dgm:spPr/>
    </dgm:pt>
  </dgm:ptLst>
  <dgm:cxnLst>
    <dgm:cxn modelId="{E337E502-AD46-4608-A75A-28622487550D}" type="presOf" srcId="{9290CD11-0B62-4EC7-9633-BF03D4D43514}" destId="{47BDE7CF-5635-465A-91FE-9C7AE24F231A}" srcOrd="0" destOrd="2" presId="urn:microsoft.com/office/officeart/2005/8/layout/chevron1"/>
    <dgm:cxn modelId="{EE1FAA0D-FDC5-4B34-896C-D15DA1FD5335}" srcId="{94E81CBF-7E0B-4195-B969-A6EC83CE19D7}" destId="{B57E571B-1916-4B66-98B7-FD3EABFA03F8}" srcOrd="4" destOrd="0" parTransId="{4B0A0B56-0018-4B1C-B31C-F8E4CEBDF782}" sibTransId="{7DBB59FD-D5BA-468A-9E40-9C8103A5B74F}"/>
    <dgm:cxn modelId="{551AE41E-5397-4ACE-85E3-FC12F6E29143}" type="presOf" srcId="{46B558F6-C94E-41E8-96C6-ADEF1ADCB9CE}" destId="{47BDE7CF-5635-465A-91FE-9C7AE24F231A}" srcOrd="0" destOrd="5" presId="urn:microsoft.com/office/officeart/2005/8/layout/chevron1"/>
    <dgm:cxn modelId="{87425622-EC16-4920-92EF-1894D22726A6}" type="presOf" srcId="{E7D38DB1-0E13-4457-AD9F-7093FDACB6B3}" destId="{47BDE7CF-5635-465A-91FE-9C7AE24F231A}" srcOrd="0" destOrd="1" presId="urn:microsoft.com/office/officeart/2005/8/layout/chevron1"/>
    <dgm:cxn modelId="{85F31F6E-47C1-42B5-A106-9029EFB3EA46}" srcId="{94E81CBF-7E0B-4195-B969-A6EC83CE19D7}" destId="{E6B05155-B723-4026-9FA6-EC6D042D6F70}" srcOrd="3" destOrd="0" parTransId="{B3F6C51A-0B54-4E14-84DD-D8C61B0A7049}" sibTransId="{B2D08236-6AE5-41B3-BA69-09501D7725B3}"/>
    <dgm:cxn modelId="{79162B4E-E67B-480C-9F68-383EEB72F3CE}" type="presOf" srcId="{E6B05155-B723-4026-9FA6-EC6D042D6F70}" destId="{47BDE7CF-5635-465A-91FE-9C7AE24F231A}" srcOrd="0" destOrd="3" presId="urn:microsoft.com/office/officeart/2005/8/layout/chevron1"/>
    <dgm:cxn modelId="{ACF36558-1FDB-46FB-AFEB-7ECC94073D8B}" srcId="{B168655C-3252-417C-B4DE-700020097769}" destId="{94E81CBF-7E0B-4195-B969-A6EC83CE19D7}" srcOrd="0" destOrd="0" parTransId="{53282D23-3260-4A1E-82B7-FE7F75D85CF2}" sibTransId="{79BA54B7-4F6C-4574-98CC-B95C3FE27B22}"/>
    <dgm:cxn modelId="{EFAB4C8F-FC00-4CFA-86A7-C0795682EF31}" type="presOf" srcId="{94E81CBF-7E0B-4195-B969-A6EC83CE19D7}" destId="{853A39D1-E4E8-4FCF-AC87-18E4A8D68FCE}" srcOrd="0" destOrd="0" presId="urn:microsoft.com/office/officeart/2005/8/layout/chevron1"/>
    <dgm:cxn modelId="{24551E9B-BEDE-44D7-BA23-18E33908862C}" srcId="{94E81CBF-7E0B-4195-B969-A6EC83CE19D7}" destId="{9290CD11-0B62-4EC7-9633-BF03D4D43514}" srcOrd="2" destOrd="0" parTransId="{4C6E49BD-A62A-4154-972B-D5C84BB51B62}" sibTransId="{814197C0-25C8-4303-93FD-F064C06774E1}"/>
    <dgm:cxn modelId="{103C04AE-7716-47DA-9C6C-13689281E176}" srcId="{94E81CBF-7E0B-4195-B969-A6EC83CE19D7}" destId="{A2A9FBE4-9BB1-4396-81BC-61308F7E7953}" srcOrd="0" destOrd="0" parTransId="{46B494F6-0BAA-4748-981B-B7AAABEB7935}" sibTransId="{61A7E9F3-65BF-4DB4-B62A-16717F428C06}"/>
    <dgm:cxn modelId="{62EF50BE-78B0-4242-AB88-67E12E407863}" type="presOf" srcId="{B168655C-3252-417C-B4DE-700020097769}" destId="{B548D4A3-12A8-4A6E-83EA-701CFD176F4B}" srcOrd="0" destOrd="0" presId="urn:microsoft.com/office/officeart/2005/8/layout/chevron1"/>
    <dgm:cxn modelId="{2CEE72C1-2FB8-40DC-A4A8-4D49F951AB46}" srcId="{94E81CBF-7E0B-4195-B969-A6EC83CE19D7}" destId="{E7D38DB1-0E13-4457-AD9F-7093FDACB6B3}" srcOrd="1" destOrd="0" parTransId="{45FF350F-3D2D-4B84-9F6A-3852C679042F}" sibTransId="{8BD70FF4-A955-43F1-854B-B0A2AC08C4C1}"/>
    <dgm:cxn modelId="{C28B8DEE-4B14-4C67-A458-2D66DBA240F9}" type="presOf" srcId="{B57E571B-1916-4B66-98B7-FD3EABFA03F8}" destId="{47BDE7CF-5635-465A-91FE-9C7AE24F231A}" srcOrd="0" destOrd="4" presId="urn:microsoft.com/office/officeart/2005/8/layout/chevron1"/>
    <dgm:cxn modelId="{5D3846F0-5E48-42A9-B3B3-303D566B4751}" type="presOf" srcId="{A2A9FBE4-9BB1-4396-81BC-61308F7E7953}" destId="{47BDE7CF-5635-465A-91FE-9C7AE24F231A}" srcOrd="0" destOrd="0" presId="urn:microsoft.com/office/officeart/2005/8/layout/chevron1"/>
    <dgm:cxn modelId="{4E730CFB-1D09-4285-847F-0B98D2121826}" srcId="{94E81CBF-7E0B-4195-B969-A6EC83CE19D7}" destId="{46B558F6-C94E-41E8-96C6-ADEF1ADCB9CE}" srcOrd="5" destOrd="0" parTransId="{7C076E96-13D8-4580-A91A-A690D9A2B343}" sibTransId="{4ACDA9A4-FB10-4845-BF3B-F2DE1E8CA30A}"/>
    <dgm:cxn modelId="{9F93C295-3AA6-433D-BD3E-6B5A0C86EEDA}" type="presParOf" srcId="{B548D4A3-12A8-4A6E-83EA-701CFD176F4B}" destId="{F5A6FADC-6733-497C-9709-3F86C98D78F7}" srcOrd="0" destOrd="0" presId="urn:microsoft.com/office/officeart/2005/8/layout/chevron1"/>
    <dgm:cxn modelId="{EAA6ED6E-F179-49F0-8A7B-660A4FCA097A}" type="presParOf" srcId="{F5A6FADC-6733-497C-9709-3F86C98D78F7}" destId="{853A39D1-E4E8-4FCF-AC87-18E4A8D68FCE}" srcOrd="0" destOrd="0" presId="urn:microsoft.com/office/officeart/2005/8/layout/chevron1"/>
    <dgm:cxn modelId="{4853619C-35F7-4797-B809-9B36D6AD4DB0}" type="presParOf" srcId="{F5A6FADC-6733-497C-9709-3F86C98D78F7}" destId="{47BDE7CF-5635-465A-91FE-9C7AE24F231A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3A39D1-E4E8-4FCF-AC87-18E4A8D68FCE}">
      <dsp:nvSpPr>
        <dsp:cNvPr id="0" name=""/>
        <dsp:cNvSpPr/>
      </dsp:nvSpPr>
      <dsp:spPr>
        <a:xfrm>
          <a:off x="0" y="26432"/>
          <a:ext cx="5703354" cy="1620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International demand for sustainability conferences:</a:t>
          </a:r>
          <a:endParaRPr lang="en-US" sz="3000" kern="1200" dirty="0"/>
        </a:p>
      </dsp:txBody>
      <dsp:txXfrm>
        <a:off x="810000" y="26432"/>
        <a:ext cx="4083354" cy="1620000"/>
      </dsp:txXfrm>
    </dsp:sp>
    <dsp:sp modelId="{47BDE7CF-5635-465A-91FE-9C7AE24F231A}">
      <dsp:nvSpPr>
        <dsp:cNvPr id="0" name=""/>
        <dsp:cNvSpPr/>
      </dsp:nvSpPr>
      <dsp:spPr>
        <a:xfrm>
          <a:off x="0" y="1848932"/>
          <a:ext cx="4562683" cy="330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Significant transition towards sustainability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Increasing sustainable accountability importance </a:t>
          </a:r>
          <a:r>
            <a:rPr lang="en-US" sz="1600" kern="1200" dirty="0"/>
            <a:t>(Zientara </a:t>
          </a:r>
          <a:r>
            <a:rPr lang="en-US" sz="1600" i="1" kern="1200" dirty="0"/>
            <a:t>et al</a:t>
          </a:r>
          <a:r>
            <a:rPr lang="en-US" sz="1600" kern="1200" dirty="0"/>
            <a:t>, 2020)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Sustainability focused conferences 11% more expanded </a:t>
          </a:r>
          <a:r>
            <a:rPr lang="en-US" sz="1600" kern="1200" dirty="0"/>
            <a:t>(Ghosh </a:t>
          </a:r>
          <a:r>
            <a:rPr lang="en-US" sz="1600" i="1" kern="1200" dirty="0"/>
            <a:t>et al</a:t>
          </a:r>
          <a:r>
            <a:rPr lang="en-US" sz="1600" kern="1200" dirty="0"/>
            <a:t>, 2023)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Long term priority </a:t>
          </a:r>
          <a:r>
            <a:rPr lang="en-US" sz="1600" kern="1200" dirty="0"/>
            <a:t>(UNWTO, 2023), (Recchini, 2023)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First choice for corporate travelers </a:t>
          </a:r>
          <a:r>
            <a:rPr lang="en-US" sz="1600" kern="1200" dirty="0"/>
            <a:t>(Legrand </a:t>
          </a:r>
          <a:r>
            <a:rPr lang="en-US" sz="1600" i="1" kern="1200" dirty="0"/>
            <a:t>et al</a:t>
          </a:r>
          <a:r>
            <a:rPr lang="en-US" sz="1600" kern="1200" dirty="0"/>
            <a:t>, 2023)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“Travel with Purpose” </a:t>
          </a:r>
          <a:r>
            <a:rPr lang="en-US" sz="1600" kern="1200" dirty="0"/>
            <a:t>(Hilton, 2025)</a:t>
          </a:r>
        </a:p>
      </dsp:txBody>
      <dsp:txXfrm>
        <a:off x="0" y="1848932"/>
        <a:ext cx="4562683" cy="330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7FBB8-52FE-4DE9-A017-12A69FDE3F81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3853C-01A6-4992-836D-42C36CE9CAF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834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3853C-01A6-4992-836D-42C36CE9CAFC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556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3853C-01A6-4992-836D-42C36CE9CAFC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1936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3853C-01A6-4992-836D-42C36CE9CAFC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491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43CC9-62F5-E10B-7F75-32C8DC15B8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74DFD0-D2F5-1D75-4A7C-F86D874D2B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09ED1-4A1C-A1F8-1655-454C4CC51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AD63C-A949-EDAB-DB06-F29D8E4E0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F3E45-A26A-0E70-789F-F14249BAF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027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D2081-2CED-E116-EA6A-FCE445E79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2414B-2AB3-AF32-AA3F-585475CED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B5FE0-E269-EF36-3D97-96A99B861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FA812-1B2F-4E46-28B2-1EF94E2F7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FDFC7-F1AF-34E1-2D35-D6152FD06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738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4E72E-2B3A-2A90-D95D-9ACDE8F24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92B2F0-E82A-24F4-1931-685126CA3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63FCD-95C6-38A8-CC86-738B86AEB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C3BE2-A60B-C8F5-6FB3-D16995528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74245-8C70-2601-895E-96B76658A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5272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379B4-1A71-0F84-115A-18FE04701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CECD5-3C64-3AF5-FA51-AA40388499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C7DD06-569C-D640-BB6C-8BA6F224C1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CE43F-D5CA-FA56-BA78-218955094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D6179F-0617-2009-1EDE-CF6429FBB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101F1E-6E36-ABE0-7AB5-7BC6EEF0C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35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38428-022D-33C4-5DCE-273EE3BA8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136276-4999-CE05-1ED6-009F43C26E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81B049-EDE8-CD3B-4237-68E0B05653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925BF6-C74B-F4BD-1F28-CC1C2EE19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2197D6-3CC1-1E53-412C-1984DDB616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8FEE48-F84D-7BF9-594E-455E79158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6011B8-C329-0AF5-83EB-EFDEFC9E4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8F849A-3CE9-8FDA-7EC4-C32A67049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161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D6938-2F00-171D-681D-C42D50914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634DB0-9453-F76E-94B0-2E42F1890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0CE147-9FEE-9B3A-F8E8-BF86B29BB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5DB28-59F5-7A12-8DBD-5962B29A7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4498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3DA0B2-0B14-A650-3AE8-6DA13132E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73272E-67DD-5472-B9AD-96254C35E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9EC40F-C481-5EA0-C708-22B86FA41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414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1AA01-ACE2-BF5D-2C68-C71F99DEC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20502-CAAA-F463-6B47-B877AAA25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A2AA4C-8FD3-4E6D-62A8-9C8C47C01C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ABC93-E7CA-A8BE-B006-A24719F07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4EDD4C-F79B-256C-A08D-4B1205FB9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699D24-D83E-892B-2629-4F241C5A1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116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1AFE7-9837-E0E8-0A1D-E321D7C82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7FDA5A-9B39-62A7-F659-10750345F98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E069E4-F5A3-1844-CCDC-44508636A6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B29A5D-33EC-DC16-66B3-502694355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FC15BD-F4F7-FF9C-AB48-BB66E5F71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0D1D40-F038-F52B-D090-08AEA092C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373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D2D64-6DE2-5533-9537-7AA6CBBB2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4E8C4D-E4BB-061A-26A1-E40B451F77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C6BD8-E02B-58F2-8372-8E384B721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4801C-CA4E-2F77-8D62-67A06BA82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1F904-5AF6-639F-D253-641742238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765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80A3E3-2719-830C-7D2F-75EEE1661C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5CA862-9ED2-DB22-433A-344FFEE91B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C79C5-0569-5AF5-B9B5-3C56DB31F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881B2-20FC-DA58-E8D9-B391AD3CA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84867-A8EE-6949-88F7-B2446ACA7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076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DE1CB9-9DF6-C417-1E0E-0F4EA3167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767A3-49E3-8E3B-2D1D-8FF6E93523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1683E-4FC3-2039-F62F-8B7340ADB7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E8D63F-7960-4479-83EC-B8104D30F85E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B3800-1D04-2D38-E9C1-20931F5571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2C58D-C4D5-C1F7-8D3A-973CF2DD83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E27CE6-205C-4147-A22A-F0DECC728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15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3082441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hyperlink" Target="https://www.financialexpress.com/business/sustainability/" TargetMode="External"/><Relationship Id="rId7" Type="http://schemas.openxmlformats.org/officeDocument/2006/relationships/diagramLayout" Target="../diagrams/layout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1.xml"/><Relationship Id="rId5" Type="http://schemas.openxmlformats.org/officeDocument/2006/relationships/hyperlink" Target="https://ourfiniteworld.com/2019/10/02/understanding-why-the-green-new-deal-wont-really-work/comment-page-2/" TargetMode="External"/><Relationship Id="rId10" Type="http://schemas.microsoft.com/office/2007/relationships/diagramDrawing" Target="../diagrams/drawing1.xml"/><Relationship Id="rId4" Type="http://schemas.openxmlformats.org/officeDocument/2006/relationships/image" Target="../media/image6.png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hyperlink" Target="https://no.wikipedia.org/wiki/Hilton_Hotels_&amp;_Resorts" TargetMode="External"/><Relationship Id="rId10" Type="http://schemas.openxmlformats.org/officeDocument/2006/relationships/image" Target="../media/image18.png"/><Relationship Id="rId4" Type="http://schemas.openxmlformats.org/officeDocument/2006/relationships/image" Target="../media/image13.jp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piqsels.com/es/public-domain-photo-zkyco" TargetMode="External"/><Relationship Id="rId5" Type="http://schemas.openxmlformats.org/officeDocument/2006/relationships/image" Target="../media/image23.jpg"/><Relationship Id="rId4" Type="http://schemas.openxmlformats.org/officeDocument/2006/relationships/hyperlink" Target="https://www.thebluediamondgallery.com/financial03/f/financial-statement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angerman.co.za/modern-management-risk-management-lecture-9/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markets.financialcontent.com/stocks/article/newsfile-2026-4-22-the-poirier-group-addresses-canadas-healthcare-wait-times-crisis-with-new-operational-approach" TargetMode="External"/><Relationship Id="rId4" Type="http://schemas.openxmlformats.org/officeDocument/2006/relationships/image" Target="../media/image2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ontent.iriss.org.uk/writing-analysis-social-care/recommendation/" TargetMode="External"/><Relationship Id="rId4" Type="http://schemas.openxmlformats.org/officeDocument/2006/relationships/image" Target="../media/image27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lton.com/en-gb/hotels" TargetMode="External"/><Relationship Id="rId13" Type="http://schemas.openxmlformats.org/officeDocument/2006/relationships/hyperlink" Target="https://doi.org/10.1108/JCHMSD-08-2014-0027" TargetMode="External"/><Relationship Id="rId18" Type="http://schemas.openxmlformats.org/officeDocument/2006/relationships/hyperlink" Target="https://www.statista.com/statistics/951262/most-popular-hotel-brands-uk" TargetMode="External"/><Relationship Id="rId3" Type="http://schemas.openxmlformats.org/officeDocument/2006/relationships/hyperlink" Target="https://www.expedia.co.uk/Cardiff-Hotels-Holland-House-Hotel-Cardiff-By-Sunday.h1000753.Hotel-Information" TargetMode="External"/><Relationship Id="rId21" Type="http://schemas.openxmlformats.org/officeDocument/2006/relationships/hyperlink" Target="https://doi.org/10.4018/978-1-7998-6996-2" TargetMode="External"/><Relationship Id="rId7" Type="http://schemas.openxmlformats.org/officeDocument/2006/relationships/hyperlink" Target="https://travelwithpurpose.hilton.com/wp-content/uploads/sites/4/2026/06/2025-Travel-with-Purpose-Report.pdf#page=15" TargetMode="External"/><Relationship Id="rId12" Type="http://schemas.openxmlformats.org/officeDocument/2006/relationships/hyperlink" Target="https://doi.org/10.4324/9781003081128" TargetMode="External"/><Relationship Id="rId17" Type="http://schemas.openxmlformats.org/officeDocument/2006/relationships/hyperlink" Target="https://pro.similarweb.com/" TargetMode="External"/><Relationship Id="rId2" Type="http://schemas.openxmlformats.org/officeDocument/2006/relationships/hyperlink" Target="https://www.booking.com/hotel/gb/hilton-cardiff" TargetMode="External"/><Relationship Id="rId16" Type="http://schemas.openxmlformats.org/officeDocument/2006/relationships/hyperlink" Target="https://doi.org/10.1108/IJEFM-05-2022-0041" TargetMode="External"/><Relationship Id="rId20" Type="http://schemas.openxmlformats.org/officeDocument/2006/relationships/hyperlink" Target="https://www.tripadvisor.co.uk/Hotel_Review-g186460-d2145067-Reviews-Clayton_Hotel_Cardiff-Cardiff_South_Wales_Wales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uestreservations.com/hilton-cardiff/booking?utm_source=microsoft&amp;utm_medium=cpc&amp;utm_campaign=318380789&amp;msclkid=ad286af7c4a7140400c500244b8f4fa6" TargetMode="External"/><Relationship Id="rId11" Type="http://schemas.openxmlformats.org/officeDocument/2006/relationships/hyperlink" Target="https://doi.org/10.1080/19368623.2025.2484282" TargetMode="External"/><Relationship Id="rId24" Type="http://schemas.openxmlformats.org/officeDocument/2006/relationships/hyperlink" Target="https://doi.org/10.3390/en13092303" TargetMode="External"/><Relationship Id="rId5" Type="http://schemas.openxmlformats.org/officeDocument/2006/relationships/hyperlink" Target="https://doi.org/10.1109/ICC45041.2023.10279138" TargetMode="External"/><Relationship Id="rId15" Type="http://schemas.openxmlformats.org/officeDocument/2006/relationships/hyperlink" Target="https://doi.org/10.36253/979-12-215-0106-3.09" TargetMode="External"/><Relationship Id="rId23" Type="http://schemas.openxmlformats.org/officeDocument/2006/relationships/hyperlink" Target="https://doi.org/10.1108/IJCHM-01-2017-0031" TargetMode="External"/><Relationship Id="rId10" Type="http://schemas.openxmlformats.org/officeDocument/2006/relationships/hyperlink" Target="https://www.hotelsone.com/cardiff-hotels-gb/park-plaza-cardiff.html" TargetMode="External"/><Relationship Id="rId19" Type="http://schemas.openxmlformats.org/officeDocument/2006/relationships/hyperlink" Target="https://doi.org/10.3727/152599522X16419948390925" TargetMode="External"/><Relationship Id="rId4" Type="http://schemas.openxmlformats.org/officeDocument/2006/relationships/hyperlink" Target="https://images.financialexpressdigital.com/2024/11/Corporate-Sustainability-Policy-and-Governance.in_.jpeg?resize=81" TargetMode="External"/><Relationship Id="rId9" Type="http://schemas.openxmlformats.org/officeDocument/2006/relationships/hyperlink" Target="https://s0.geograph.org.uk/geophotos/03/08/24/3082441_b1bcac6b.jpg" TargetMode="External"/><Relationship Id="rId14" Type="http://schemas.openxmlformats.org/officeDocument/2006/relationships/hyperlink" Target="https://doi.org/10.1108/IJCHM-07-2023-1027" TargetMode="External"/><Relationship Id="rId22" Type="http://schemas.openxmlformats.org/officeDocument/2006/relationships/hyperlink" Target="https://en.unwto-ap.org/about-unwto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post-it-note/t/thank-you.html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33F42CA-F155-5986-2524-308D26264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1742" y="68826"/>
            <a:ext cx="4410751" cy="133083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dirty="0">
                <a:solidFill>
                  <a:schemeClr val="accent5"/>
                </a:solidFill>
              </a:rPr>
              <a:t>Feasibility proposal-Hilton Hotel Cardiff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447010F-5218-08E3-A90B-6A5A02EC9B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114" r="1996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B15430C-F5BA-7CF8-4D17-C5DD791EDD96}"/>
              </a:ext>
            </a:extLst>
          </p:cNvPr>
          <p:cNvSpPr txBox="1"/>
          <p:nvPr/>
        </p:nvSpPr>
        <p:spPr>
          <a:xfrm>
            <a:off x="6730181" y="1781147"/>
            <a:ext cx="5727290" cy="39085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Programme </a:t>
            </a:r>
            <a:r>
              <a:rPr lang="en-US" sz="2000" dirty="0"/>
              <a:t>: BA Hospitality and Hotel Management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Module</a:t>
            </a:r>
            <a:r>
              <a:rPr lang="en-US" sz="2000" dirty="0"/>
              <a:t>: International Meetings Management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Module Code</a:t>
            </a:r>
            <a:r>
              <a:rPr lang="en-US" sz="2000" dirty="0"/>
              <a:t>: BMIH6010/BMIH6010D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Lecturer</a:t>
            </a:r>
            <a:r>
              <a:rPr lang="en-US" sz="2000"/>
              <a:t>: Jess </a:t>
            </a:r>
            <a:r>
              <a:rPr lang="en-US" sz="2000" dirty="0"/>
              <a:t>Newport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Student Name</a:t>
            </a:r>
            <a:r>
              <a:rPr lang="en-US" sz="2000" dirty="0"/>
              <a:t>: Nicoleta Andreea Rosca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Student Number</a:t>
            </a:r>
            <a:r>
              <a:rPr lang="en-US" sz="2000" dirty="0"/>
              <a:t>: 2009573</a:t>
            </a:r>
            <a:r>
              <a:rPr lang="en-US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5BCDAB-A509-15E9-B583-27F6339DACCD}"/>
              </a:ext>
            </a:extLst>
          </p:cNvPr>
          <p:cNvSpPr txBox="1"/>
          <p:nvPr/>
        </p:nvSpPr>
        <p:spPr>
          <a:xfrm>
            <a:off x="2035277" y="285135"/>
            <a:ext cx="4694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“I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</a:t>
            </a:r>
            <a:r>
              <a:rPr lang="en-GB" sz="1400"/>
              <a:t>evidence.”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38823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E7273E-E5A3-4B1D-BE3E-56F045D92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19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297B7-8424-AB4B-255A-EF979F3A9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572721"/>
          </a:xfrm>
        </p:spPr>
        <p:txBody>
          <a:bodyPr anchor="b">
            <a:normAutofit fontScale="90000"/>
          </a:bodyPr>
          <a:lstStyle/>
          <a:p>
            <a:r>
              <a:rPr lang="en-GB" sz="3600" dirty="0">
                <a:solidFill>
                  <a:srgbClr val="7030A0"/>
                </a:solidFill>
              </a:rPr>
              <a:t>Event Overview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52EC31-FCBC-15C2-5233-7784830819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849" y="691945"/>
            <a:ext cx="3940444" cy="16549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82D3280-BB4B-60D1-F792-3C3E9D028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847" y="2356457"/>
            <a:ext cx="3940445" cy="16549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991838-93A3-9F52-8836-6385262B98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846" y="4020969"/>
            <a:ext cx="3940445" cy="1654986"/>
          </a:xfrm>
          <a:prstGeom prst="rect">
            <a:avLst/>
          </a:prstGeom>
        </p:spPr>
      </p:pic>
      <p:sp>
        <p:nvSpPr>
          <p:cNvPr id="26" name="Content Placeholder 14">
            <a:extLst>
              <a:ext uri="{FF2B5EF4-FFF2-40B4-BE49-F238E27FC236}">
                <a16:creationId xmlns:a16="http://schemas.microsoft.com/office/drawing/2014/main" id="{4B26A2AF-07BA-5264-CBA3-54FEB8A3F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0" y="1061885"/>
            <a:ext cx="6477000" cy="5692876"/>
          </a:xfrm>
        </p:spPr>
        <p:txBody>
          <a:bodyPr anchor="t">
            <a:normAutofit fontScale="70000" lnSpcReduction="20000"/>
          </a:bodyPr>
          <a:lstStyle/>
          <a:p>
            <a:r>
              <a:rPr lang="en-US" sz="2600" b="1" dirty="0"/>
              <a:t>Hilton Cardiff </a:t>
            </a:r>
            <a:r>
              <a:rPr lang="en-US" sz="2600" dirty="0"/>
              <a:t>:- four-star hotel </a:t>
            </a:r>
          </a:p>
          <a:p>
            <a:pPr marL="0" indent="0">
              <a:buNone/>
            </a:pPr>
            <a:r>
              <a:rPr lang="en-US" sz="2600" dirty="0"/>
              <a:t>                                      -great location</a:t>
            </a:r>
          </a:p>
          <a:p>
            <a:pPr marL="0" indent="0">
              <a:buNone/>
            </a:pPr>
            <a:r>
              <a:rPr lang="en-US" sz="2600" dirty="0"/>
              <a:t>                                      -high-quality conference delivery </a:t>
            </a:r>
          </a:p>
          <a:p>
            <a:pPr marL="0" indent="0">
              <a:buNone/>
            </a:pPr>
            <a:r>
              <a:rPr lang="en-US" sz="2600" dirty="0"/>
              <a:t>                                      -Ballroom, Brecon Suite and Pembroke Suite</a:t>
            </a:r>
          </a:p>
          <a:p>
            <a:r>
              <a:rPr lang="en-US" sz="2600" b="1" dirty="0"/>
              <a:t>Delegates</a:t>
            </a:r>
            <a:r>
              <a:rPr lang="en-US" sz="2600" dirty="0"/>
              <a:t>:          -international hospitality professionals</a:t>
            </a:r>
          </a:p>
          <a:p>
            <a:pPr marL="0" indent="0">
              <a:buNone/>
            </a:pPr>
            <a:r>
              <a:rPr lang="en-US" sz="2600" dirty="0"/>
              <a:t>                                       -academics</a:t>
            </a:r>
          </a:p>
          <a:p>
            <a:pPr marL="0" indent="0">
              <a:buNone/>
            </a:pPr>
            <a:r>
              <a:rPr lang="en-US" sz="2600" dirty="0"/>
              <a:t>                                       -sustainability consultants </a:t>
            </a:r>
            <a:r>
              <a:rPr lang="en-US" sz="2000" dirty="0"/>
              <a:t>(Santos et al, 2023)</a:t>
            </a:r>
          </a:p>
          <a:p>
            <a:r>
              <a:rPr lang="en-US" sz="2600" b="1" dirty="0"/>
              <a:t>Potential value for the Hilton Cardiff</a:t>
            </a:r>
            <a:r>
              <a:rPr lang="en-US" sz="2600" dirty="0"/>
              <a:t>: </a:t>
            </a:r>
          </a:p>
          <a:p>
            <a:pPr marL="0" indent="0">
              <a:buNone/>
            </a:pPr>
            <a:r>
              <a:rPr lang="en-US" sz="2600" dirty="0"/>
              <a:t>                                       - supports hotel’s commercial goals</a:t>
            </a:r>
          </a:p>
          <a:p>
            <a:pPr marL="0" indent="0">
              <a:buNone/>
            </a:pPr>
            <a:r>
              <a:rPr lang="en-US" sz="2600" dirty="0"/>
              <a:t>                                      -secures repeat yearly business</a:t>
            </a:r>
          </a:p>
          <a:p>
            <a:pPr marL="0" indent="0">
              <a:buNone/>
            </a:pPr>
            <a:r>
              <a:rPr lang="en-US" sz="2600" dirty="0"/>
              <a:t>                                      -elevate reputation</a:t>
            </a:r>
          </a:p>
          <a:p>
            <a:pPr marL="0" indent="0">
              <a:buNone/>
            </a:pPr>
            <a:r>
              <a:rPr lang="en-US" sz="2600" dirty="0"/>
              <a:t>                                      -increase mid-week demands</a:t>
            </a:r>
          </a:p>
          <a:p>
            <a:pPr marL="0" indent="0">
              <a:buNone/>
            </a:pPr>
            <a:r>
              <a:rPr lang="en-US" sz="2600" dirty="0"/>
              <a:t>                                     -encourage delegates to spend across hotel’s</a:t>
            </a:r>
          </a:p>
          <a:p>
            <a:pPr marL="0" indent="0">
              <a:buNone/>
            </a:pPr>
            <a:r>
              <a:rPr lang="en-US" sz="2600" dirty="0"/>
              <a:t> facilities </a:t>
            </a:r>
            <a:r>
              <a:rPr lang="en-US" sz="2000" dirty="0"/>
              <a:t>(Li &amp; Hunter, 2015)</a:t>
            </a:r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 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66817A-134B-045C-F98F-53A75433ECFD}"/>
              </a:ext>
            </a:extLst>
          </p:cNvPr>
          <p:cNvSpPr txBox="1"/>
          <p:nvPr/>
        </p:nvSpPr>
        <p:spPr>
          <a:xfrm>
            <a:off x="3008672" y="5735488"/>
            <a:ext cx="2428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Hilton</a:t>
            </a:r>
            <a:r>
              <a:rPr lang="en-GB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830922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68013-28F7-491E-CE4F-2E82F28E7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6113205" cy="6289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accent5"/>
                </a:solidFill>
                <a:latin typeface="+mj-lt"/>
                <a:ea typeface="+mj-ea"/>
                <a:cs typeface="+mj-cs"/>
              </a:rPr>
              <a:t>Market and Demand Analysis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FD6059-896F-800F-9AE6-FD80C69163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292" r="-1" b="5585"/>
          <a:stretch>
            <a:fillRect/>
          </a:stretch>
        </p:blipFill>
        <p:spPr>
          <a:xfrm>
            <a:off x="6695768" y="-4"/>
            <a:ext cx="5496232" cy="2808863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440DE4-5F72-537C-4FE4-27CBF8C1D2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656"/>
          <a:stretch>
            <a:fillRect/>
          </a:stretch>
        </p:blipFill>
        <p:spPr>
          <a:xfrm>
            <a:off x="6541555" y="2808859"/>
            <a:ext cx="5726232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16CB46A-6C80-F723-029D-59D512125697}"/>
              </a:ext>
            </a:extLst>
          </p:cNvPr>
          <p:cNvSpPr txBox="1"/>
          <p:nvPr/>
        </p:nvSpPr>
        <p:spPr>
          <a:xfrm>
            <a:off x="8014918" y="5863902"/>
            <a:ext cx="4675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(Financilaexpressdigital.com, 2024)</a:t>
            </a:r>
            <a:endParaRPr lang="en-GB" dirty="0"/>
          </a:p>
        </p:txBody>
      </p:sp>
      <p:graphicFrame>
        <p:nvGraphicFramePr>
          <p:cNvPr id="15" name="TextBox 2">
            <a:extLst>
              <a:ext uri="{FF2B5EF4-FFF2-40B4-BE49-F238E27FC236}">
                <a16:creationId xmlns:a16="http://schemas.microsoft.com/office/drawing/2014/main" id="{962F7E0A-FE1B-FA86-5A67-B470A9DC9E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5779200"/>
              </p:ext>
            </p:extLst>
          </p:nvPr>
        </p:nvGraphicFramePr>
        <p:xfrm>
          <a:off x="838201" y="994099"/>
          <a:ext cx="5703354" cy="5182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353088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0BD9A-827A-F98A-5118-F9E0260D8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743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Competitors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8BF3B2-6FC1-F25C-6E96-E4C4AD3F37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902" y="1314268"/>
            <a:ext cx="2589300" cy="15607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495827-6D31-6971-2555-001C53619EBC}"/>
              </a:ext>
            </a:extLst>
          </p:cNvPr>
          <p:cNvSpPr txBox="1"/>
          <p:nvPr/>
        </p:nvSpPr>
        <p:spPr>
          <a:xfrm>
            <a:off x="1189892" y="2834552"/>
            <a:ext cx="2760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(Hotelsone.com, 2026)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FE50B6-2D48-E9CB-826E-8E7A1C37B3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902" y="3840024"/>
            <a:ext cx="2499423" cy="15607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C7AC0B-DC8B-17FE-F9B9-81D29069ADC6}"/>
              </a:ext>
            </a:extLst>
          </p:cNvPr>
          <p:cNvSpPr txBox="1"/>
          <p:nvPr/>
        </p:nvSpPr>
        <p:spPr>
          <a:xfrm>
            <a:off x="1491338" y="5400757"/>
            <a:ext cx="16333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(Tripadvisor, 2026)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BFF663-9967-B187-A7F5-6ACC02F391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5515" y="2775286"/>
            <a:ext cx="3068639" cy="15607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8AFBE9B-C491-9F56-C145-39A69A68E426}"/>
              </a:ext>
            </a:extLst>
          </p:cNvPr>
          <p:cNvSpPr txBox="1"/>
          <p:nvPr/>
        </p:nvSpPr>
        <p:spPr>
          <a:xfrm>
            <a:off x="5134367" y="4354677"/>
            <a:ext cx="23814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(Expedia, 2026)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225B06-497C-FD80-CF58-75EE451E1E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5496" y="3389643"/>
            <a:ext cx="5609710" cy="201111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DED3181-323A-B79D-5359-5355EAD977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2009" y="461549"/>
            <a:ext cx="4616089" cy="233239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3B5B4E4-42A4-736D-D199-3C1DB94E9C06}"/>
              </a:ext>
            </a:extLst>
          </p:cNvPr>
          <p:cNvSpPr txBox="1"/>
          <p:nvPr/>
        </p:nvSpPr>
        <p:spPr>
          <a:xfrm>
            <a:off x="626681" y="957281"/>
            <a:ext cx="2410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Park Plaza Cardiff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E01D011-B89C-C65F-C2BC-53BF25E8AB13}"/>
              </a:ext>
            </a:extLst>
          </p:cNvPr>
          <p:cNvSpPr txBox="1"/>
          <p:nvPr/>
        </p:nvSpPr>
        <p:spPr>
          <a:xfrm>
            <a:off x="533779" y="3492341"/>
            <a:ext cx="2499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Clayton Hotel Cardiff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880FC4-D825-3112-D7E1-22C9353585B9}"/>
              </a:ext>
            </a:extLst>
          </p:cNvPr>
          <p:cNvSpPr txBox="1"/>
          <p:nvPr/>
        </p:nvSpPr>
        <p:spPr>
          <a:xfrm>
            <a:off x="3354063" y="2387297"/>
            <a:ext cx="3348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Mercure Holland House Cardiff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3AF1924-C158-D1C8-B44B-F78A0F630C4D}"/>
              </a:ext>
            </a:extLst>
          </p:cNvPr>
          <p:cNvSpPr txBox="1"/>
          <p:nvPr/>
        </p:nvSpPr>
        <p:spPr>
          <a:xfrm>
            <a:off x="10294185" y="2834552"/>
            <a:ext cx="14539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(Statista, 2026)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277EF62-136E-74B5-6208-649B17C6E692}"/>
              </a:ext>
            </a:extLst>
          </p:cNvPr>
          <p:cNvSpPr txBox="1"/>
          <p:nvPr/>
        </p:nvSpPr>
        <p:spPr>
          <a:xfrm>
            <a:off x="10068044" y="5306173"/>
            <a:ext cx="1858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Similarweb</a:t>
            </a:r>
            <a:r>
              <a:rPr lang="en-GB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1181466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B88A7-91EF-FF81-FA99-15D687D30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16" y="252832"/>
            <a:ext cx="10515600" cy="474756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Hilton Cardiff Competitive Advantage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8C47CF-A92A-A398-3DBD-A6681DC400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8896" y="2398159"/>
            <a:ext cx="2783510" cy="11837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38CCFDB-CBD7-369E-EA6B-E2E62F27A1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33787" y="655146"/>
            <a:ext cx="2286000" cy="143256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68DB4E2-EF4C-09EF-70D6-DB6CBAA72EAA}"/>
              </a:ext>
            </a:extLst>
          </p:cNvPr>
          <p:cNvSpPr txBox="1"/>
          <p:nvPr/>
        </p:nvSpPr>
        <p:spPr>
          <a:xfrm>
            <a:off x="315733" y="1181042"/>
            <a:ext cx="2978074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Brand reputation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6A2392-6F66-EB74-CDE4-B3E5BED46A94}"/>
              </a:ext>
            </a:extLst>
          </p:cNvPr>
          <p:cNvSpPr txBox="1"/>
          <p:nvPr/>
        </p:nvSpPr>
        <p:spPr>
          <a:xfrm>
            <a:off x="4205748" y="1933817"/>
            <a:ext cx="17698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(Hilton, 2026)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A8FC8B-0A47-061B-F85C-A01DB73249F5}"/>
              </a:ext>
            </a:extLst>
          </p:cNvPr>
          <p:cNvSpPr txBox="1"/>
          <p:nvPr/>
        </p:nvSpPr>
        <p:spPr>
          <a:xfrm>
            <a:off x="5090651" y="3507257"/>
            <a:ext cx="16911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(Hilton, 2025)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6BA01E-79B4-291C-AC9D-E847756DE6C3}"/>
              </a:ext>
            </a:extLst>
          </p:cNvPr>
          <p:cNvSpPr txBox="1"/>
          <p:nvPr/>
        </p:nvSpPr>
        <p:spPr>
          <a:xfrm>
            <a:off x="315731" y="2656549"/>
            <a:ext cx="2978075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Sustainable credentials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F039CB4-1A91-4DC2-5F8B-24BF52FB8A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22987" y="3892343"/>
            <a:ext cx="2182761" cy="118373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0EF2132-23CC-9F6F-0AB5-317F5F6698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5748" y="3892343"/>
            <a:ext cx="2039028" cy="117129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C3000A7-CA9B-4A03-1327-C7A7C460964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44776" y="3892343"/>
            <a:ext cx="1902672" cy="117129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B522B25-4A66-DDCA-0126-C6DEE41C163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53592" y="3901940"/>
            <a:ext cx="1769806" cy="117129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94977DA-54EB-0FEA-FADF-89B66C2B3A39}"/>
              </a:ext>
            </a:extLst>
          </p:cNvPr>
          <p:cNvSpPr txBox="1"/>
          <p:nvPr/>
        </p:nvSpPr>
        <p:spPr>
          <a:xfrm>
            <a:off x="9477001" y="5078183"/>
            <a:ext cx="1902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(Hilton, 2026)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DA6A5A5-38E7-BB05-CD61-4BA3FC199319}"/>
              </a:ext>
            </a:extLst>
          </p:cNvPr>
          <p:cNvSpPr txBox="1"/>
          <p:nvPr/>
        </p:nvSpPr>
        <p:spPr>
          <a:xfrm>
            <a:off x="315732" y="4132056"/>
            <a:ext cx="1522900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Facilities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4574BCF-DDC6-F302-E78F-38CF23FE6BF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923398" y="3901940"/>
            <a:ext cx="1769806" cy="117129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D2CC453-C817-225C-FDAF-DF0A74D1FB76}"/>
              </a:ext>
            </a:extLst>
          </p:cNvPr>
          <p:cNvSpPr txBox="1"/>
          <p:nvPr/>
        </p:nvSpPr>
        <p:spPr>
          <a:xfrm>
            <a:off x="315731" y="5492292"/>
            <a:ext cx="1414746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Location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A38BFB1-8C67-487F-F96C-E2A51771D1E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45203" y="5232071"/>
            <a:ext cx="2664997" cy="101251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192B9D2B-9244-229C-6084-DE7D420B6C85}"/>
              </a:ext>
            </a:extLst>
          </p:cNvPr>
          <p:cNvSpPr txBox="1"/>
          <p:nvPr/>
        </p:nvSpPr>
        <p:spPr>
          <a:xfrm>
            <a:off x="7541342" y="1268361"/>
            <a:ext cx="2104103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Affordability</a:t>
            </a:r>
          </a:p>
        </p:txBody>
      </p:sp>
    </p:spTree>
    <p:extLst>
      <p:ext uri="{BB962C8B-B14F-4D97-AF65-F5344CB8AC3E}">
        <p14:creationId xmlns:p14="http://schemas.microsoft.com/office/powerpoint/2010/main" val="947058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3CCA6-9036-24BB-8888-4DCD36146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5492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accent5"/>
                </a:solidFill>
              </a:rPr>
              <a:t>Venue Suitability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1F0E42-20D8-695C-E792-2A8094C50586}"/>
              </a:ext>
            </a:extLst>
          </p:cNvPr>
          <p:cNvSpPr txBox="1"/>
          <p:nvPr/>
        </p:nvSpPr>
        <p:spPr>
          <a:xfrm>
            <a:off x="0" y="875378"/>
            <a:ext cx="6683477" cy="5272424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Meeting facilities: </a:t>
            </a:r>
            <a:r>
              <a:rPr lang="en-US" dirty="0"/>
              <a:t>- Ballroom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         -Brecon &amp; Pembrook Suites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         -Dedicated Foyer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         -AV/Technology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Accommodation: </a:t>
            </a:r>
            <a:r>
              <a:rPr lang="en-US" dirty="0"/>
              <a:t>-197 Rooms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         -Floor Block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         -Early Check-In and Check-Outs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Catering: </a:t>
            </a:r>
            <a:r>
              <a:rPr lang="en-US" dirty="0"/>
              <a:t>- Sustainable Menus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- Plant-Forward Options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pic>
        <p:nvPicPr>
          <p:cNvPr id="5" name="Picture 4" descr="Modern lounge">
            <a:extLst>
              <a:ext uri="{FF2B5EF4-FFF2-40B4-BE49-F238E27FC236}">
                <a16:creationId xmlns:a16="http://schemas.microsoft.com/office/drawing/2014/main" id="{821C90AA-184F-9BB9-1107-CA7EE9905B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46" r="18717" b="-1"/>
          <a:stretch>
            <a:fillRect/>
          </a:stretch>
        </p:blipFill>
        <p:spPr>
          <a:xfrm>
            <a:off x="5712543" y="9"/>
            <a:ext cx="6479458" cy="4520817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51B386-7F7F-C9A0-873E-82AF557EE108}"/>
              </a:ext>
            </a:extLst>
          </p:cNvPr>
          <p:cNvSpPr txBox="1"/>
          <p:nvPr/>
        </p:nvSpPr>
        <p:spPr>
          <a:xfrm>
            <a:off x="3549446" y="4680155"/>
            <a:ext cx="27923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(Guest Reservation.com, 2026)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36E5B9-5A3E-E1D7-26FB-E6731F73B4E7}"/>
              </a:ext>
            </a:extLst>
          </p:cNvPr>
          <p:cNvSpPr txBox="1"/>
          <p:nvPr/>
        </p:nvSpPr>
        <p:spPr>
          <a:xfrm>
            <a:off x="3677265" y="2890684"/>
            <a:ext cx="34707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(Hilton, 2026)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138BE2-C01C-D5E9-F410-DFA5374BD2C5}"/>
              </a:ext>
            </a:extLst>
          </p:cNvPr>
          <p:cNvSpPr txBox="1"/>
          <p:nvPr/>
        </p:nvSpPr>
        <p:spPr>
          <a:xfrm>
            <a:off x="3677265" y="5840025"/>
            <a:ext cx="31364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(Hilton, 2026)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ECB5445-3ED6-E56F-BB67-62A0809C85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4520827"/>
            <a:ext cx="5992421" cy="162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188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BE7AE-7251-7350-CC6D-A09419757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4448" y="18248"/>
            <a:ext cx="4247147" cy="80594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5"/>
                </a:solidFill>
              </a:rPr>
              <a:t>Financial Feasibility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5E5678-DB1F-4D0A-CE24-398D6AC7DDCB}"/>
              </a:ext>
            </a:extLst>
          </p:cNvPr>
          <p:cNvSpPr txBox="1"/>
          <p:nvPr/>
        </p:nvSpPr>
        <p:spPr>
          <a:xfrm>
            <a:off x="1416363" y="930442"/>
            <a:ext cx="542688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Revenue Projections</a:t>
            </a:r>
            <a:r>
              <a:rPr lang="en-GB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Accommodation revenues</a:t>
            </a:r>
          </a:p>
          <a:p>
            <a:r>
              <a:rPr lang="en-GB" dirty="0"/>
              <a:t>50 delegates × £140 ×2 nights = £14,000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Daytime catering revenue</a:t>
            </a:r>
          </a:p>
          <a:p>
            <a:r>
              <a:rPr lang="en-GB" dirty="0"/>
              <a:t>50 delegates ×£35 ×2 days = £3,500</a:t>
            </a:r>
          </a:p>
          <a:p>
            <a:r>
              <a:rPr lang="en-GB" dirty="0"/>
              <a:t>15 delegates /day × £28 × 2 nights = £840</a:t>
            </a:r>
          </a:p>
          <a:p>
            <a:r>
              <a:rPr lang="en-GB" dirty="0"/>
              <a:t>Catering revenue = £4,340</a:t>
            </a:r>
          </a:p>
          <a:p>
            <a:r>
              <a:rPr lang="en-GB" dirty="0"/>
              <a:t>  </a:t>
            </a:r>
          </a:p>
          <a:p>
            <a:r>
              <a:rPr lang="en-GB" b="1" dirty="0">
                <a:solidFill>
                  <a:srgbClr val="C00000"/>
                </a:solidFill>
              </a:rPr>
              <a:t>Total revenue </a:t>
            </a:r>
            <a:r>
              <a:rPr lang="en-GB" dirty="0"/>
              <a:t>: £18, 340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1"/>
                </a:solidFill>
              </a:rPr>
              <a:t>Cost Projection</a:t>
            </a:r>
            <a:r>
              <a:rPr lang="en-GB" b="1" dirty="0"/>
              <a:t>:</a:t>
            </a:r>
          </a:p>
          <a:p>
            <a:r>
              <a:rPr lang="en-GB" dirty="0"/>
              <a:t>Staffing- £3,000</a:t>
            </a:r>
          </a:p>
          <a:p>
            <a:r>
              <a:rPr lang="en-GB" dirty="0"/>
              <a:t>AV/Technical support- £1,200</a:t>
            </a:r>
          </a:p>
          <a:p>
            <a:r>
              <a:rPr lang="en-GB" dirty="0"/>
              <a:t>Catering-£1,500</a:t>
            </a:r>
          </a:p>
          <a:p>
            <a:r>
              <a:rPr lang="en-GB" dirty="0"/>
              <a:t>Marketing &amp; Signage- £300</a:t>
            </a:r>
          </a:p>
          <a:p>
            <a:r>
              <a:rPr lang="en-GB" dirty="0"/>
              <a:t>Sustainability enhancements- £400</a:t>
            </a:r>
          </a:p>
          <a:p>
            <a:endParaRPr lang="en-GB" dirty="0"/>
          </a:p>
          <a:p>
            <a:r>
              <a:rPr lang="en-GB" b="1" dirty="0">
                <a:solidFill>
                  <a:srgbClr val="C00000"/>
                </a:solidFill>
              </a:rPr>
              <a:t>Total Costs</a:t>
            </a:r>
            <a:r>
              <a:rPr lang="en-GB" dirty="0"/>
              <a:t>: £6,400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D583C-E232-8FA7-BD67-2538EB03B42B}"/>
              </a:ext>
            </a:extLst>
          </p:cNvPr>
          <p:cNvSpPr txBox="1"/>
          <p:nvPr/>
        </p:nvSpPr>
        <p:spPr>
          <a:xfrm>
            <a:off x="6971071" y="2627552"/>
            <a:ext cx="5220929" cy="1477328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Profit Projection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Revenue £18,340 – Costs £6,400 = </a:t>
            </a:r>
            <a:r>
              <a:rPr lang="en-GB" b="1" dirty="0"/>
              <a:t>£11,940 Profit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F9A82A-3602-495D-C161-78771C47D2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71069" y="-32626"/>
            <a:ext cx="5220929" cy="25890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B33998C-1C83-1EF8-2923-739185FADA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71070" y="4104881"/>
            <a:ext cx="5220930" cy="2828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455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9B39B-E717-2423-0D2A-C3959ABC7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679" y="242995"/>
            <a:ext cx="5458838" cy="52201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100" kern="1200" dirty="0">
                <a:solidFill>
                  <a:schemeClr val="accent5"/>
                </a:solidFill>
                <a:latin typeface="+mj-lt"/>
                <a:ea typeface="+mj-ea"/>
                <a:cs typeface="+mj-cs"/>
              </a:rPr>
              <a:t>Operational &amp; Risk Consideration</a:t>
            </a:r>
            <a:br>
              <a:rPr lang="en-US" sz="3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8413D1-A846-402C-A2B3-4A71E2E0DC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/>
        </p:blipFill>
        <p:spPr>
          <a:xfrm>
            <a:off x="173531" y="3170284"/>
            <a:ext cx="3634794" cy="242099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478B50-E4BF-20C8-1F63-35146233A0AC}"/>
              </a:ext>
            </a:extLst>
          </p:cNvPr>
          <p:cNvSpPr txBox="1"/>
          <p:nvPr/>
        </p:nvSpPr>
        <p:spPr>
          <a:xfrm>
            <a:off x="4069785" y="637093"/>
            <a:ext cx="7022960" cy="59779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accent1"/>
                </a:solidFill>
              </a:rPr>
              <a:t>Operational and Personnel Management </a:t>
            </a:r>
            <a:r>
              <a:rPr lang="en-US" sz="1200" dirty="0">
                <a:solidFill>
                  <a:schemeClr val="accent1"/>
                </a:solidFill>
              </a:rPr>
              <a:t>(Armstrong, 2016)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Allocate first and second floor for delegates to streamline housekeeping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Front office team trained for group check-ins and early arrivals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Restaurant to allocate a section for delegates during peak hours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Dedicated event manager on site for both days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accent1"/>
                </a:solidFill>
              </a:rPr>
              <a:t>Contingency Plan </a:t>
            </a:r>
            <a:r>
              <a:rPr lang="en-US" sz="1200" dirty="0">
                <a:solidFill>
                  <a:schemeClr val="accent1"/>
                </a:solidFill>
              </a:rPr>
              <a:t>(Boussard, 2021)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Delegates dine at once -  open overflow in the bar area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AV fail – back-up projector and technician on standby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Early arrivals exceed capacity – offer lounge access and priority room cleaning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accent1"/>
                </a:solidFill>
              </a:rPr>
              <a:t>Risk Management </a:t>
            </a:r>
            <a:r>
              <a:rPr lang="en-US" sz="1200" dirty="0">
                <a:solidFill>
                  <a:schemeClr val="accent1"/>
                </a:solidFill>
              </a:rPr>
              <a:t>(Toubes, 2021)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6"/>
                </a:solidFill>
              </a:rPr>
              <a:t>Health and safety</a:t>
            </a:r>
            <a:r>
              <a:rPr lang="en-US" sz="1600" dirty="0"/>
              <a:t>: Fire exits, crowd management, allergen control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6"/>
                </a:solidFill>
              </a:rPr>
              <a:t>Reputational Risk</a:t>
            </a:r>
            <a:r>
              <a:rPr lang="en-US" sz="1600" dirty="0"/>
              <a:t>: ensure exceptional service by assigning a senior supervisor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6"/>
                </a:solidFill>
              </a:rPr>
              <a:t>Financial Risk: </a:t>
            </a:r>
            <a:r>
              <a:rPr lang="en-US" sz="1600" dirty="0"/>
              <a:t>Contract with cancellation clauses and deposit structure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accent1"/>
                </a:solidFill>
              </a:rPr>
              <a:t>Sustainability Strategies </a:t>
            </a:r>
            <a:r>
              <a:rPr lang="en-US" sz="1200" dirty="0">
                <a:solidFill>
                  <a:schemeClr val="accent1"/>
                </a:solidFill>
              </a:rPr>
              <a:t>(Costa &amp; Costa, 2022)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Zero waste coffee stations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Locally sourced menus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Digital signage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Carbon neutral meeting package (Hilton Light Stay reporting) (Hilton, 2025)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7E2FAD8-F810-0067-0BF0-B2D1343EBA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73531" y="660139"/>
            <a:ext cx="3707842" cy="242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028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A2446-9BBD-CFFE-2680-578ED29C6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348" y="188662"/>
            <a:ext cx="4985084" cy="56531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5"/>
                </a:solidFill>
              </a:rPr>
              <a:t>Steps to Long-Term Success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088820-9A57-1B91-9D63-5B4C719CFD0E}"/>
              </a:ext>
            </a:extLst>
          </p:cNvPr>
          <p:cNvSpPr txBox="1"/>
          <p:nvPr/>
        </p:nvSpPr>
        <p:spPr>
          <a:xfrm>
            <a:off x="497304" y="674843"/>
            <a:ext cx="9529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the Event Cycle </a:t>
            </a:r>
            <a:r>
              <a:rPr lang="en-GB" sz="1400" i="1" dirty="0"/>
              <a:t>(Tiew et al, 2022):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5D9591-6FDA-F239-8FEE-1A81DEC0E1E1}"/>
              </a:ext>
            </a:extLst>
          </p:cNvPr>
          <p:cNvSpPr txBox="1"/>
          <p:nvPr/>
        </p:nvSpPr>
        <p:spPr>
          <a:xfrm>
            <a:off x="256673" y="1069750"/>
            <a:ext cx="466825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</a:t>
            </a:r>
            <a:r>
              <a:rPr lang="en-GB" dirty="0">
                <a:solidFill>
                  <a:schemeClr val="accent4"/>
                </a:solidFill>
              </a:rPr>
              <a:t>Research: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Competitor benchmarking </a:t>
            </a:r>
            <a:r>
              <a:rPr lang="en-GB" sz="1400" dirty="0"/>
              <a:t>(Walker,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Sustainability expectations of organisers </a:t>
            </a:r>
            <a:r>
              <a:rPr lang="en-GB" sz="1400" dirty="0"/>
              <a:t>(Van Niekerk, 2017)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Delegate profiles and dietary needs </a:t>
            </a:r>
            <a:r>
              <a:rPr lang="en-GB" sz="1400" dirty="0"/>
              <a:t>(Jiang et al, 2025)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8EC1A5-A61C-959F-B7EB-7830D37F40FE}"/>
              </a:ext>
            </a:extLst>
          </p:cNvPr>
          <p:cNvSpPr txBox="1"/>
          <p:nvPr/>
        </p:nvSpPr>
        <p:spPr>
          <a:xfrm>
            <a:off x="256673" y="2916410"/>
            <a:ext cx="46361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</a:t>
            </a:r>
            <a:r>
              <a:rPr lang="en-GB" dirty="0">
                <a:solidFill>
                  <a:schemeClr val="accent4"/>
                </a:solidFill>
              </a:rPr>
              <a:t>Planning: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Detailed event schedule </a:t>
            </a:r>
            <a:r>
              <a:rPr lang="en-GB" sz="1400" dirty="0"/>
              <a:t>(Fischer,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Room blocking strategy </a:t>
            </a:r>
            <a:r>
              <a:rPr lang="en-GB" sz="1400" dirty="0">
                <a:cs typeface="Arial" panose="020B0604020202020204" pitchFamily="34" charset="0"/>
              </a:rPr>
              <a:t>(</a:t>
            </a:r>
            <a:r>
              <a:rPr lang="en-GB" sz="14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Batinić, 2014)</a:t>
            </a:r>
            <a:endParaRPr lang="en-GB" sz="1400" dirty="0"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AV testing and sustainability integration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931F71-DA75-27E0-FA71-3956737F75A7}"/>
              </a:ext>
            </a:extLst>
          </p:cNvPr>
          <p:cNvSpPr txBox="1"/>
          <p:nvPr/>
        </p:nvSpPr>
        <p:spPr>
          <a:xfrm>
            <a:off x="256673" y="4310922"/>
            <a:ext cx="43794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</a:t>
            </a:r>
            <a:r>
              <a:rPr lang="en-GB" dirty="0">
                <a:solidFill>
                  <a:schemeClr val="accent4"/>
                </a:solidFill>
              </a:rPr>
              <a:t>Implementation: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Staff briefings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Pre-event walk-through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Real-time issues resolution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19B46D-2E59-E8ED-6B98-419F9B422E9D}"/>
              </a:ext>
            </a:extLst>
          </p:cNvPr>
          <p:cNvSpPr txBox="1"/>
          <p:nvPr/>
        </p:nvSpPr>
        <p:spPr>
          <a:xfrm>
            <a:off x="5975684" y="1069750"/>
            <a:ext cx="43794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  <a:r>
              <a:rPr lang="en-GB" dirty="0">
                <a:solidFill>
                  <a:schemeClr val="accent4"/>
                </a:solidFill>
              </a:rPr>
              <a:t>. Delivery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Smooth check-in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High-quality catering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 AV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Delegate engagement touchpoints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B8EC83-04CE-C8DF-93CF-3B0E93735C02}"/>
              </a:ext>
            </a:extLst>
          </p:cNvPr>
          <p:cNvSpPr txBox="1"/>
          <p:nvPr/>
        </p:nvSpPr>
        <p:spPr>
          <a:xfrm>
            <a:off x="5975684" y="2833594"/>
            <a:ext cx="57430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</a:t>
            </a:r>
            <a:r>
              <a:rPr lang="en-GB" dirty="0">
                <a:solidFill>
                  <a:schemeClr val="accent4"/>
                </a:solidFill>
              </a:rPr>
              <a:t>Evaluation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Post event survey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Meeting with organiser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Financial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Improvement for next year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EAF926-B76D-2516-00A1-8D60366A4D9E}"/>
              </a:ext>
            </a:extLst>
          </p:cNvPr>
          <p:cNvSpPr txBox="1"/>
          <p:nvPr/>
        </p:nvSpPr>
        <p:spPr>
          <a:xfrm>
            <a:off x="5975684" y="4329930"/>
            <a:ext cx="529389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6. </a:t>
            </a:r>
            <a:r>
              <a:rPr lang="en-GB" dirty="0">
                <a:solidFill>
                  <a:schemeClr val="accent4"/>
                </a:solidFill>
              </a:rPr>
              <a:t>Loyalty &amp; Repeat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Offer a multi year contract with preferential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branding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Introduce hybrid delivery options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a Sustainability Partnership Package exclusive to this organiser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693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AE476-0F29-BD5C-6810-13687AEF7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558" y="188144"/>
            <a:ext cx="6014884" cy="55910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5"/>
                </a:solidFill>
              </a:rPr>
              <a:t>Conclusion and Recommendations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86491B-AFFD-1131-5991-43F0FB574E1B}"/>
              </a:ext>
            </a:extLst>
          </p:cNvPr>
          <p:cNvSpPr txBox="1"/>
          <p:nvPr/>
        </p:nvSpPr>
        <p:spPr>
          <a:xfrm>
            <a:off x="6357258" y="962426"/>
            <a:ext cx="53192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Conclusion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Based on the operational, financial, and strategic evidence presented, hosting the International Sustainability in Hospitality Conference at Hilton Cardiff is both feasible and commercially advantageous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0F4E1A-4D7F-E7EE-9B28-FE779099B60C}"/>
              </a:ext>
            </a:extLst>
          </p:cNvPr>
          <p:cNvSpPr txBox="1"/>
          <p:nvPr/>
        </p:nvSpPr>
        <p:spPr>
          <a:xfrm>
            <a:off x="594768" y="3822686"/>
            <a:ext cx="46740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Recommendations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Hilton Cardiff will secure this conference annually by offering a tailored sustainability package and preferential multi‑year rates, aiming for a £12,000 profit in year one and a 10% annual revenue increase, supported by achievable operational enhancements and a three‑year contract secured by the end of the quarter.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FE67681-995A-212B-3D5A-1BA70BAEED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4769" y="837172"/>
            <a:ext cx="4674007" cy="280215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D38EC9D-AB0D-B0BD-6745-470BCE4CF3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10914" y="3771634"/>
            <a:ext cx="5204337" cy="296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660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CFDA0-FD9F-E40C-0394-525ED2C20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162" y="0"/>
            <a:ext cx="2878394" cy="34279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accent5"/>
                </a:solidFill>
              </a:rPr>
              <a:t>References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884E99-2BFB-20B1-5841-53ABF2B50A8E}"/>
              </a:ext>
            </a:extLst>
          </p:cNvPr>
          <p:cNvSpPr txBox="1"/>
          <p:nvPr/>
        </p:nvSpPr>
        <p:spPr>
          <a:xfrm>
            <a:off x="255640" y="678426"/>
            <a:ext cx="1182820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Armstrong, M. (2016) </a:t>
            </a:r>
            <a:r>
              <a:rPr lang="en-GB" sz="900" i="1" dirty="0"/>
              <a:t>Armstrong’s handbook of management and leadership for HR: developing effective people skills for better leadership and management</a:t>
            </a:r>
            <a:r>
              <a:rPr lang="en-GB" sz="900" dirty="0"/>
              <a:t>. Fourth edition. Kogan Page.</a:t>
            </a:r>
          </a:p>
          <a:p>
            <a:r>
              <a:rPr lang="en-GB" sz="900" dirty="0"/>
              <a:t>Batinić. I. (2014) “TRAINING AND DEVELOPMENT STANDARDS FOR FRONT OFFICE EMPLOYEES IN MODERN HOTEL INDUSTRY,” </a:t>
            </a:r>
            <a:r>
              <a:rPr lang="en-GB" sz="900" i="1" dirty="0"/>
              <a:t>Journal of Process Management. New Technologies</a:t>
            </a:r>
            <a:r>
              <a:rPr lang="en-GB" sz="900" dirty="0"/>
              <a:t>, 2(4), pp. 69–73.</a:t>
            </a:r>
          </a:p>
          <a:p>
            <a:r>
              <a:rPr lang="en-GB" sz="900" dirty="0"/>
              <a:t>Booking.com (2026), </a:t>
            </a:r>
            <a:r>
              <a:rPr lang="en-GB" sz="900" i="1" dirty="0"/>
              <a:t>Hilton Hotel Cardiff</a:t>
            </a:r>
            <a:r>
              <a:rPr lang="en-GB" sz="900" dirty="0"/>
              <a:t>, Available at: </a:t>
            </a:r>
            <a:r>
              <a:rPr lang="en-GB" sz="900" u="sng" dirty="0">
                <a:hlinkClick r:id="rId2"/>
              </a:rPr>
              <a:t>https://www.booking.com/hotel/gb/hilton-cardiff</a:t>
            </a:r>
            <a:r>
              <a:rPr lang="en-GB" sz="900" dirty="0"/>
              <a:t>, [Accessed 17 Oct. 2026].</a:t>
            </a:r>
          </a:p>
          <a:p>
            <a:r>
              <a:rPr lang="en-GB" sz="900" dirty="0"/>
              <a:t>Boussard, S. (2021) </a:t>
            </a:r>
            <a:r>
              <a:rPr lang="en-GB" sz="900" i="1" dirty="0"/>
              <a:t>Food and beverage management in the luxury hotel industry</a:t>
            </a:r>
            <a:r>
              <a:rPr lang="en-GB" sz="900" dirty="0"/>
              <a:t>. First edition. Business Expert Press.</a:t>
            </a:r>
          </a:p>
          <a:p>
            <a:r>
              <a:rPr lang="en-GB" sz="900" dirty="0"/>
              <a:t>Costa, V. and Costa, C. (eds.) (2022) </a:t>
            </a:r>
            <a:r>
              <a:rPr lang="en-GB" sz="900" i="1" dirty="0"/>
              <a:t>Sustainability and competitiveness in the hospitality industry</a:t>
            </a:r>
            <a:r>
              <a:rPr lang="en-GB" sz="900" dirty="0"/>
              <a:t>. Hershey, Pennsylvania: Business Science Reference.</a:t>
            </a:r>
          </a:p>
          <a:p>
            <a:r>
              <a:rPr lang="en-GB" sz="900" dirty="0"/>
              <a:t>Expedia, (2026), </a:t>
            </a:r>
            <a:r>
              <a:rPr lang="en-GB" sz="900" i="1" dirty="0"/>
              <a:t>Holland House Hotel Cardiff by Sunday</a:t>
            </a:r>
            <a:r>
              <a:rPr lang="en-GB" sz="900" dirty="0"/>
              <a:t>, Available at: </a:t>
            </a:r>
            <a:r>
              <a:rPr lang="en-GB" sz="900" u="sng" dirty="0">
                <a:hlinkClick r:id="rId3"/>
              </a:rPr>
              <a:t>https://www.expedia.co.uk/Cardiff-Hotels-Holland-House-Hotel-Cardiff-By-Sunday.h1000753.Hotel-Information</a:t>
            </a:r>
            <a:r>
              <a:rPr lang="en-GB" sz="900" dirty="0"/>
              <a:t>, [Accessed 17 Oct. 2026]. </a:t>
            </a:r>
          </a:p>
          <a:p>
            <a:r>
              <a:rPr lang="en-GB" sz="900" dirty="0"/>
              <a:t>Fischer, S. (2023) “PLANNING AND PATIENCE: GETTING THE MOST OUT OF YOUR 2023 EVENT SCHEDULE,” </a:t>
            </a:r>
            <a:r>
              <a:rPr lang="en-GB" sz="900" i="1" dirty="0"/>
              <a:t>Franchising World</a:t>
            </a:r>
            <a:r>
              <a:rPr lang="en-GB" sz="900" dirty="0"/>
              <a:t>, 55(1), pp. 38–40.</a:t>
            </a:r>
          </a:p>
          <a:p>
            <a:r>
              <a:rPr lang="en-GB" sz="900" dirty="0"/>
              <a:t>Financilaexpressdigital.com, (2024), </a:t>
            </a:r>
            <a:r>
              <a:rPr lang="en-GB" sz="900" i="1" dirty="0"/>
              <a:t>Corporate sustainability</a:t>
            </a:r>
            <a:r>
              <a:rPr lang="en-GB" sz="900" dirty="0"/>
              <a:t>, Pictures, Available at: </a:t>
            </a:r>
            <a:r>
              <a:rPr lang="en-GB" sz="900" u="sng" dirty="0">
                <a:hlinkClick r:id="rId4"/>
              </a:rPr>
              <a:t>https://images.financialexpressdigital.com/2024/11/Corporate-Sustainability-Policy-and-Governance.in_.jpeg?resize=81</a:t>
            </a:r>
            <a:r>
              <a:rPr lang="en-GB" sz="900" dirty="0"/>
              <a:t>, [Accessed 17 Oct. 2026). </a:t>
            </a:r>
          </a:p>
          <a:p>
            <a:r>
              <a:rPr lang="en-GB" sz="900" dirty="0"/>
              <a:t>Ghosh, S. </a:t>
            </a:r>
            <a:r>
              <a:rPr lang="en-GB" sz="900" i="1" dirty="0"/>
              <a:t>et al.</a:t>
            </a:r>
            <a:r>
              <a:rPr lang="en-GB" sz="900" dirty="0"/>
              <a:t> (2023) “Energy Aware Smart Sensing and Implementation in Green Air Pollution Monitoring System,” </a:t>
            </a:r>
            <a:r>
              <a:rPr lang="en-GB" sz="900" i="1" dirty="0"/>
              <a:t>IEEE International Conference on Communications (2003)</a:t>
            </a:r>
            <a:r>
              <a:rPr lang="en-GB" sz="900" dirty="0"/>
              <a:t>. IEEE, pp. 2153–2158. Available at: </a:t>
            </a:r>
            <a:r>
              <a:rPr lang="en-GB" sz="900" u="sng" dirty="0">
                <a:hlinkClick r:id="rId5"/>
              </a:rPr>
              <a:t>https://doi.org/10.1109/ICC45041.2023.10279138</a:t>
            </a:r>
            <a:r>
              <a:rPr lang="en-GB" sz="900" dirty="0"/>
              <a:t>. [Accessed 17 Oct. 2026]. </a:t>
            </a:r>
          </a:p>
          <a:p>
            <a:r>
              <a:rPr lang="en-GB" sz="900" dirty="0"/>
              <a:t>Guest Reservation.com, (2026), Hilton Hotel Cardiff, Available at: </a:t>
            </a:r>
            <a:r>
              <a:rPr lang="en-GB" sz="900" u="sng" dirty="0">
                <a:hlinkClick r:id="rId6"/>
              </a:rPr>
              <a:t>https://www.guestreservations.com/hilton-cardiff/booking?utm_source=microsoft&amp;utm_medium=cpc&amp;utm_campaign=318380789&amp;msclkid=ad286af7c4a7140400c500244b8f4fa6</a:t>
            </a:r>
            <a:r>
              <a:rPr lang="en-GB" sz="900" dirty="0"/>
              <a:t>, [Accessed 17 Oct. 2026]. </a:t>
            </a:r>
          </a:p>
          <a:p>
            <a:r>
              <a:rPr lang="en-GB" sz="900" dirty="0"/>
              <a:t>Hilton, (2025), </a:t>
            </a:r>
            <a:r>
              <a:rPr lang="en-GB" sz="900" i="1" dirty="0"/>
              <a:t>Travel with Purpose 2025 Report</a:t>
            </a:r>
            <a:r>
              <a:rPr lang="en-GB" sz="900" dirty="0"/>
              <a:t>, Available at: </a:t>
            </a:r>
            <a:r>
              <a:rPr lang="en-GB" sz="900" u="sng" dirty="0">
                <a:hlinkClick r:id="rId7"/>
              </a:rPr>
              <a:t>https://travelwithpurpose.hilton.com/wp-content/uploads/sites/4/2026/06/2025-Travel-with-Purpose-Report.pdf#page=15</a:t>
            </a:r>
            <a:r>
              <a:rPr lang="en-GB" sz="900" dirty="0"/>
              <a:t>, [Accessed 17 Oct. 2026]. </a:t>
            </a:r>
          </a:p>
          <a:p>
            <a:r>
              <a:rPr lang="en-GB" sz="900" dirty="0"/>
              <a:t>Hilton, (2026), </a:t>
            </a:r>
            <a:r>
              <a:rPr lang="en-GB" sz="900" i="1" dirty="0"/>
              <a:t>Hilton Cardiff</a:t>
            </a:r>
            <a:r>
              <a:rPr lang="en-GB" sz="900" dirty="0"/>
              <a:t>, Available at: </a:t>
            </a:r>
            <a:r>
              <a:rPr lang="en-GB" sz="900" u="sng" dirty="0">
                <a:hlinkClick r:id="rId8"/>
              </a:rPr>
              <a:t>https://www.hilton.com/en-gb/hotels</a:t>
            </a:r>
            <a:r>
              <a:rPr lang="en-GB" sz="900" dirty="0"/>
              <a:t>, [Accessed 17 Oct. 2026]. </a:t>
            </a:r>
          </a:p>
          <a:p>
            <a:r>
              <a:rPr lang="en-GB" sz="900" dirty="0"/>
              <a:t>Hilton hotel and tall building. (n.d.). [Photograph] </a:t>
            </a:r>
            <a:r>
              <a:rPr lang="en-GB" sz="900" i="1" dirty="0"/>
              <a:t>Geograph.org.uk</a:t>
            </a:r>
            <a:r>
              <a:rPr lang="en-GB" sz="900" dirty="0"/>
              <a:t>. Available at: </a:t>
            </a:r>
            <a:r>
              <a:rPr lang="en-GB" sz="900" u="sng" dirty="0">
                <a:hlinkClick r:id="rId9"/>
              </a:rPr>
              <a:t>https://s0.geograph.org.uk/geophotos/03/08/24/3082441_b1bcac6b.jpg</a:t>
            </a:r>
            <a:r>
              <a:rPr lang="en-GB" sz="900" dirty="0"/>
              <a:t>, [Accessed 17 Oct. 2026].</a:t>
            </a:r>
          </a:p>
          <a:p>
            <a:r>
              <a:rPr lang="en-GB" sz="900" dirty="0"/>
              <a:t>Hotelsone.com, (2026). </a:t>
            </a:r>
            <a:r>
              <a:rPr lang="en-GB" sz="900" i="1" dirty="0"/>
              <a:t>Hotel Park Plaza Cardiff, Cardiff, United Kingdom - lowest rate guaranteed!</a:t>
            </a:r>
            <a:r>
              <a:rPr lang="en-GB" sz="900" dirty="0"/>
              <a:t> [online] Available at: </a:t>
            </a:r>
            <a:r>
              <a:rPr lang="en-GB" sz="900" u="sng" dirty="0">
                <a:hlinkClick r:id="rId10"/>
              </a:rPr>
              <a:t>https://www.hotelsone.com/cardiff-hotels-gb/park-plaza-cardiff.html</a:t>
            </a:r>
            <a:r>
              <a:rPr lang="en-GB" sz="900" dirty="0"/>
              <a:t>,  [Accessed 17 Oct. 2026].</a:t>
            </a:r>
          </a:p>
          <a:p>
            <a:r>
              <a:rPr lang="en-GB" sz="900" dirty="0"/>
              <a:t>Jiang, H.-L. </a:t>
            </a:r>
            <a:r>
              <a:rPr lang="en-GB" sz="900" i="1" dirty="0"/>
              <a:t>et al.</a:t>
            </a:r>
            <a:r>
              <a:rPr lang="en-GB" sz="900" dirty="0"/>
              <a:t> (2025) “Promoting sustainable hospitality: examining the impact of voice assistant recommendations on customer engagement in pre-travel decision-making: moderating effects of use purpose and cultural orientation,” </a:t>
            </a:r>
            <a:r>
              <a:rPr lang="en-GB" sz="900" i="1" dirty="0"/>
              <a:t>Journal of hospitality marketing &amp; management</a:t>
            </a:r>
            <a:r>
              <a:rPr lang="en-GB" sz="900" dirty="0"/>
              <a:t>, 34(6), pp. 767–805. Available at: </a:t>
            </a:r>
            <a:r>
              <a:rPr lang="en-GB" sz="900" u="sng" dirty="0">
                <a:hlinkClick r:id="rId11"/>
              </a:rPr>
              <a:t>https://doi.org/10.1080/19368623.2025.2484282</a:t>
            </a:r>
            <a:r>
              <a:rPr lang="en-GB" sz="900" dirty="0"/>
              <a:t>. [Accessed 18 Oct. 2026]. </a:t>
            </a:r>
          </a:p>
          <a:p>
            <a:r>
              <a:rPr lang="en-GB" sz="900" dirty="0"/>
              <a:t>Legrand, W., Chen, J.S. and </a:t>
            </a:r>
            <a:r>
              <a:rPr lang="en-GB" sz="900" dirty="0" err="1"/>
              <a:t>Laeis</a:t>
            </a:r>
            <a:r>
              <a:rPr lang="en-GB" sz="900" dirty="0"/>
              <a:t>, G.C.M. (2023) </a:t>
            </a:r>
            <a:r>
              <a:rPr lang="en-GB" sz="900" i="1" dirty="0"/>
              <a:t>Sustainability in the hospitality industry: principles of sustainable operations</a:t>
            </a:r>
            <a:r>
              <a:rPr lang="en-GB" sz="900" dirty="0"/>
              <a:t>. Fourth edition. Taylor and Francis. Available at: </a:t>
            </a:r>
            <a:r>
              <a:rPr lang="en-GB" sz="900" u="sng" dirty="0">
                <a:hlinkClick r:id="rId12"/>
              </a:rPr>
              <a:t>https://doi.org/10.4324/9781003081128</a:t>
            </a:r>
            <a:r>
              <a:rPr lang="en-GB" sz="900" dirty="0"/>
              <a:t>. [Accessed 17 Oct. 2026]. </a:t>
            </a:r>
          </a:p>
          <a:p>
            <a:r>
              <a:rPr lang="en-GB" sz="900" dirty="0"/>
              <a:t>Li, Y., and Hunter, C. (2015) “Community involvement for sustainable heritage tourism: a conceptual model,” </a:t>
            </a:r>
            <a:r>
              <a:rPr lang="en-GB" sz="900" i="1" dirty="0"/>
              <a:t>Journal of cultural heritage management and sustainable development</a:t>
            </a:r>
            <a:r>
              <a:rPr lang="en-GB" sz="900" dirty="0"/>
              <a:t>, 5(3), pp. 248–262. Available at: </a:t>
            </a:r>
            <a:r>
              <a:rPr lang="en-GB" sz="900" u="sng" dirty="0">
                <a:hlinkClick r:id="rId13"/>
              </a:rPr>
              <a:t>https://doi.org/10.1108/JCHMSD-08-2014-0027</a:t>
            </a:r>
            <a:r>
              <a:rPr lang="en-GB" sz="900" dirty="0"/>
              <a:t>. [Accessed 17 Oct. 2026].</a:t>
            </a:r>
          </a:p>
          <a:p>
            <a:r>
              <a:rPr lang="en-GB" sz="900" dirty="0" err="1"/>
              <a:t>Neuhofer</a:t>
            </a:r>
            <a:r>
              <a:rPr lang="en-GB" sz="900" dirty="0"/>
              <a:t>, B., Celuch, K. and </a:t>
            </a:r>
            <a:r>
              <a:rPr lang="en-GB" sz="900" dirty="0" err="1"/>
              <a:t>Rihova</a:t>
            </a:r>
            <a:r>
              <a:rPr lang="en-GB" sz="900" dirty="0"/>
              <a:t>, I. (2024) “The future of transformative events: an event leaders’ perspective,” </a:t>
            </a:r>
            <a:r>
              <a:rPr lang="en-GB" sz="900" i="1" dirty="0"/>
              <a:t>International journal of contemporary hospitality management</a:t>
            </a:r>
            <a:r>
              <a:rPr lang="en-GB" sz="900" dirty="0"/>
              <a:t>, 36(10), pp. 3472–3492. Available at: </a:t>
            </a:r>
            <a:r>
              <a:rPr lang="en-GB" sz="900" u="sng" dirty="0">
                <a:hlinkClick r:id="rId14"/>
              </a:rPr>
              <a:t>https://doi.org/10.1108/IJCHM-07-2023-1027</a:t>
            </a:r>
            <a:r>
              <a:rPr lang="en-GB" sz="900" dirty="0"/>
              <a:t>. [Accessed 18 Oct. 2026]. </a:t>
            </a:r>
          </a:p>
          <a:p>
            <a:r>
              <a:rPr lang="en-GB" sz="900" dirty="0" err="1"/>
              <a:t>Recchini</a:t>
            </a:r>
            <a:r>
              <a:rPr lang="en-GB" sz="900" dirty="0"/>
              <a:t>, E. (2023) “Official statistics for measuring the sustainability of tourism: the UNWTO initiative,” in E. di Bella, L. </a:t>
            </a:r>
            <a:r>
              <a:rPr lang="en-GB" sz="900" dirty="0" err="1"/>
              <a:t>Fabbris</a:t>
            </a:r>
            <a:r>
              <a:rPr lang="en-GB" sz="900" dirty="0"/>
              <a:t>, and C. </a:t>
            </a:r>
            <a:r>
              <a:rPr lang="en-GB" sz="900" dirty="0" err="1"/>
              <a:t>Lagazio</a:t>
            </a:r>
            <a:r>
              <a:rPr lang="en-GB" sz="900" dirty="0"/>
              <a:t> (eds.) </a:t>
            </a:r>
            <a:r>
              <a:rPr lang="en-GB" sz="900" i="1" dirty="0"/>
              <a:t>ASA 2022 Data-Driven Decision Making</a:t>
            </a:r>
            <a:r>
              <a:rPr lang="en-GB" sz="900" dirty="0"/>
              <a:t>. 1st ed. Florence: Firenze University Press and Genova University Press, pp. 47–52. Available at: </a:t>
            </a:r>
            <a:r>
              <a:rPr lang="en-GB" sz="900" u="sng" dirty="0">
                <a:hlinkClick r:id="rId15"/>
              </a:rPr>
              <a:t>https://doi.org/10.36253/979-12-215-0106-3.09</a:t>
            </a:r>
            <a:r>
              <a:rPr lang="en-GB" sz="900" dirty="0"/>
              <a:t>. [Accessed 17 Oct. 2026]. </a:t>
            </a:r>
          </a:p>
          <a:p>
            <a:r>
              <a:rPr lang="en-GB" sz="900" dirty="0"/>
              <a:t>Santos, J.A.C. </a:t>
            </a:r>
            <a:r>
              <a:rPr lang="en-GB" sz="900" i="1" dirty="0"/>
              <a:t>et al.</a:t>
            </a:r>
            <a:r>
              <a:rPr lang="en-GB" sz="900" dirty="0"/>
              <a:t> (2023) “The sustainable transformation of business events: sociodemographic variables as determinants of attitudes towards sustainable academic conferences,” </a:t>
            </a:r>
            <a:r>
              <a:rPr lang="en-GB" sz="900" i="1" dirty="0"/>
              <a:t>International journal of event and festival management</a:t>
            </a:r>
            <a:r>
              <a:rPr lang="en-GB" sz="900" dirty="0"/>
              <a:t>, 14(1), pp. 1–22. Available at: </a:t>
            </a:r>
            <a:r>
              <a:rPr lang="en-GB" sz="900" u="sng" dirty="0">
                <a:hlinkClick r:id="rId16"/>
              </a:rPr>
              <a:t>https://doi.org/10.1108/IJEFM-05-2022-0041</a:t>
            </a:r>
            <a:r>
              <a:rPr lang="en-GB" sz="900" dirty="0"/>
              <a:t>. [Accessed 17 Oct. 2026]. </a:t>
            </a:r>
          </a:p>
          <a:p>
            <a:r>
              <a:rPr lang="en-GB" sz="900" dirty="0"/>
              <a:t>Similarweb, (2026), </a:t>
            </a:r>
            <a:r>
              <a:rPr lang="en-GB" sz="900" i="1" dirty="0"/>
              <a:t>Traffic &amp; engagement</a:t>
            </a:r>
            <a:r>
              <a:rPr lang="en-GB" sz="900" dirty="0"/>
              <a:t>, Available at: </a:t>
            </a:r>
            <a:r>
              <a:rPr lang="en-GB" sz="900" u="sng" dirty="0">
                <a:hlinkClick r:id="rId17"/>
              </a:rPr>
              <a:t>https://pro.similarweb.com</a:t>
            </a:r>
            <a:r>
              <a:rPr lang="en-GB" sz="900" dirty="0"/>
              <a:t>, [Accessed 17 Oct. 2026]. </a:t>
            </a:r>
          </a:p>
          <a:p>
            <a:r>
              <a:rPr lang="en-GB" sz="900" dirty="0"/>
              <a:t>Statista, (2026), </a:t>
            </a:r>
            <a:r>
              <a:rPr lang="en-GB" sz="900" i="1" dirty="0"/>
              <a:t>Most popular hotel brands in the United Kingdom in 2nd quarter of 2025</a:t>
            </a:r>
            <a:r>
              <a:rPr lang="en-GB" sz="900" dirty="0"/>
              <a:t>. Available at: </a:t>
            </a:r>
            <a:r>
              <a:rPr lang="en-GB" sz="900" u="sng" dirty="0">
                <a:hlinkClick r:id="rId18"/>
              </a:rPr>
              <a:t>https://www.statista.com/statistics/951262/most-popular-hotel-brands-uk</a:t>
            </a:r>
            <a:r>
              <a:rPr lang="en-GB" sz="900" dirty="0"/>
              <a:t>, [Accessed 16 Oct. 2026]. </a:t>
            </a:r>
          </a:p>
          <a:p>
            <a:r>
              <a:rPr lang="en-GB" sz="900" dirty="0"/>
              <a:t>Tiew, F., Holmes, K. and </a:t>
            </a:r>
            <a:r>
              <a:rPr lang="en-GB" sz="900" dirty="0" err="1"/>
              <a:t>Bussy</a:t>
            </a:r>
            <a:r>
              <a:rPr lang="en-GB" sz="900" dirty="0"/>
              <a:t>, N. de (2022) “Investigating Stakeholder Salience across the Event Management Lifecycle,” </a:t>
            </a:r>
            <a:r>
              <a:rPr lang="en-GB" sz="900" i="1" dirty="0"/>
              <a:t>Event management</a:t>
            </a:r>
            <a:r>
              <a:rPr lang="en-GB" sz="900" dirty="0"/>
              <a:t> [Preprint]. Available at: </a:t>
            </a:r>
            <a:r>
              <a:rPr lang="en-GB" sz="900" u="sng" dirty="0">
                <a:hlinkClick r:id="rId19"/>
              </a:rPr>
              <a:t>https://doi.org/10.3727/152599522X16419948390925</a:t>
            </a:r>
            <a:r>
              <a:rPr lang="en-GB" sz="900" dirty="0"/>
              <a:t>, [Accessed 18 Oct. 2026]. </a:t>
            </a:r>
          </a:p>
          <a:p>
            <a:r>
              <a:rPr lang="en-GB" sz="900" dirty="0"/>
              <a:t>Tripadvisor, (2026), </a:t>
            </a:r>
            <a:r>
              <a:rPr lang="en-GB" sz="900" i="1" dirty="0"/>
              <a:t>Clayton Hotel Cardiff</a:t>
            </a:r>
            <a:r>
              <a:rPr lang="en-GB" sz="900" dirty="0"/>
              <a:t>, Available at:</a:t>
            </a:r>
          </a:p>
          <a:p>
            <a:r>
              <a:rPr lang="en-GB" sz="900" u="sng" dirty="0">
                <a:hlinkClick r:id="rId20"/>
              </a:rPr>
              <a:t>https://www.tripadvisor.co.uk/Hotel_Review-g186460-d2145067-Reviews-Clayton_Hotel_Cardiff-Cardiff_South_Wales_Wales.html</a:t>
            </a:r>
            <a:r>
              <a:rPr lang="en-GB" sz="900" dirty="0"/>
              <a:t>, [Accessed 17 Oct. 2026). </a:t>
            </a:r>
          </a:p>
          <a:p>
            <a:r>
              <a:rPr lang="en-GB" sz="900" dirty="0" err="1"/>
              <a:t>Toubes</a:t>
            </a:r>
            <a:r>
              <a:rPr lang="en-GB" sz="900" dirty="0"/>
              <a:t>, D.R. (2021) </a:t>
            </a:r>
            <a:r>
              <a:rPr lang="en-GB" sz="900" i="1" dirty="0"/>
              <a:t>Risk, crisis, and disaster management in small and medium-sized tourism enterprises</a:t>
            </a:r>
            <a:r>
              <a:rPr lang="en-GB" sz="900" dirty="0"/>
              <a:t>. Edited by D.R. </a:t>
            </a:r>
            <a:r>
              <a:rPr lang="en-GB" sz="900" dirty="0" err="1"/>
              <a:t>Toubes</a:t>
            </a:r>
            <a:r>
              <a:rPr lang="en-GB" sz="900" dirty="0"/>
              <a:t> and N. Araujo-Vila. Hershey, PA: IGI Global. Available at: </a:t>
            </a:r>
            <a:r>
              <a:rPr lang="en-GB" sz="900" u="sng" dirty="0">
                <a:hlinkClick r:id="rId21"/>
              </a:rPr>
              <a:t>https://doi.org/10.4018/978-1-7998-6996-2</a:t>
            </a:r>
            <a:r>
              <a:rPr lang="en-GB" sz="900" dirty="0"/>
              <a:t>. [Accessed 18 Oct. 2026]. </a:t>
            </a:r>
          </a:p>
          <a:p>
            <a:r>
              <a:rPr lang="en-GB" sz="900" dirty="0"/>
              <a:t>UNWTO (2023). </a:t>
            </a:r>
            <a:r>
              <a:rPr lang="en-GB" sz="900" i="1" dirty="0"/>
              <a:t>About un tourism | UN tourism</a:t>
            </a:r>
            <a:r>
              <a:rPr lang="en-GB" sz="900" dirty="0"/>
              <a:t>. [online] Unwto-ap.org. Available at: </a:t>
            </a:r>
            <a:r>
              <a:rPr lang="en-GB" sz="900" u="sng" dirty="0">
                <a:hlinkClick r:id="rId22"/>
              </a:rPr>
              <a:t>https://en.unwto-ap.org/about-unwto</a:t>
            </a:r>
            <a:r>
              <a:rPr lang="en-GB" sz="900" dirty="0"/>
              <a:t>,  [Accessed 17 Oct. 2026].</a:t>
            </a:r>
          </a:p>
          <a:p>
            <a:r>
              <a:rPr lang="en-GB" sz="900" dirty="0"/>
              <a:t>Van Niekerk, M. (2017) “Contemporary issues in events, festivals and destination management,” </a:t>
            </a:r>
            <a:r>
              <a:rPr lang="en-GB" sz="900" i="1" dirty="0"/>
              <a:t>International journal of contemporary hospitality management</a:t>
            </a:r>
            <a:r>
              <a:rPr lang="en-GB" sz="900" dirty="0"/>
              <a:t>, 29(3), pp. 842–847. Available at: </a:t>
            </a:r>
            <a:r>
              <a:rPr lang="en-GB" sz="900" u="sng" dirty="0">
                <a:hlinkClick r:id="rId23"/>
              </a:rPr>
              <a:t>https://doi.org/10.1108/IJCHM-01-2017-0031</a:t>
            </a:r>
            <a:r>
              <a:rPr lang="en-GB" sz="900" dirty="0"/>
              <a:t>. [Accessed 18 Oct. 2026]. </a:t>
            </a:r>
          </a:p>
          <a:p>
            <a:r>
              <a:rPr lang="en-GB" sz="900" dirty="0"/>
              <a:t>Zientara, P. </a:t>
            </a:r>
            <a:r>
              <a:rPr lang="en-GB" sz="900" i="1" dirty="0"/>
              <a:t>et al.</a:t>
            </a:r>
            <a:r>
              <a:rPr lang="en-GB" sz="900" dirty="0"/>
              <a:t> (2020) “A Case Study of Light Stay (2010–2017)—Hilton’s Corporate Responsibility Management System,” </a:t>
            </a:r>
            <a:r>
              <a:rPr lang="en-GB" sz="900" i="1" dirty="0"/>
              <a:t>Energies (Basel)</a:t>
            </a:r>
            <a:r>
              <a:rPr lang="en-GB" sz="900" dirty="0"/>
              <a:t>, 13(9), p. 2303. Available at: </a:t>
            </a:r>
            <a:r>
              <a:rPr lang="en-GB" sz="900" u="sng" dirty="0">
                <a:hlinkClick r:id="rId24"/>
              </a:rPr>
              <a:t>https://doi.org/10.3390/en13092303</a:t>
            </a:r>
            <a:r>
              <a:rPr lang="en-GB" sz="900" dirty="0"/>
              <a:t>. [Accessed 17 Oct. 2026). </a:t>
            </a:r>
          </a:p>
          <a:p>
            <a:r>
              <a:rPr lang="en-GB" sz="900" dirty="0"/>
              <a:t>Walker, J.R. (2021) </a:t>
            </a:r>
            <a:r>
              <a:rPr lang="en-GB" sz="900" i="1" dirty="0"/>
              <a:t>Introduction to hospitality</a:t>
            </a:r>
            <a:r>
              <a:rPr lang="en-GB" sz="900" dirty="0"/>
              <a:t>. Eight, Global edition. Harlow, England: Pearson.</a:t>
            </a:r>
          </a:p>
          <a:p>
            <a:r>
              <a:rPr lang="en-GB" sz="9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10558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703A30-D6E7-3F1A-A6C6-5D469AA1F4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E20152-7C4C-DAFC-A617-ABDB4DF8A068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post-it-note/t/thank-you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1834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</TotalTime>
  <Words>2258</Words>
  <Application>Microsoft Office PowerPoint</Application>
  <PresentationFormat>Widescreen</PresentationFormat>
  <Paragraphs>195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Feasibility proposal-Hilton Hotel Cardiff</vt:lpstr>
      <vt:lpstr>Event Overview</vt:lpstr>
      <vt:lpstr>Market and Demand Analysis</vt:lpstr>
      <vt:lpstr>Competitors Analysis</vt:lpstr>
      <vt:lpstr>Hilton Cardiff Competitive Advantage</vt:lpstr>
      <vt:lpstr>Venue Suitability</vt:lpstr>
      <vt:lpstr>Financial Feasibility </vt:lpstr>
      <vt:lpstr>Operational &amp; Risk Consideration </vt:lpstr>
      <vt:lpstr>Steps to Long-Term Success</vt:lpstr>
      <vt:lpstr>Conclusion and Recommendations</vt:lpstr>
      <vt:lpstr> 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Marinela Covasneanu</dc:creator>
  <cp:lastModifiedBy>Marinela Covasneanu</cp:lastModifiedBy>
  <cp:revision>1</cp:revision>
  <dcterms:created xsi:type="dcterms:W3CDTF">2026-10-17T09:18:52Z</dcterms:created>
  <dcterms:modified xsi:type="dcterms:W3CDTF">2026-10-21T17:11:57Z</dcterms:modified>
</cp:coreProperties>
</file>