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1" r:id="rId1"/>
    <p:sldMasterId id="2147483685" r:id="rId2"/>
    <p:sldMasterId id="2147483709" r:id="rId3"/>
    <p:sldMasterId id="2147483774" r:id="rId4"/>
    <p:sldMasterId id="2147483792" r:id="rId5"/>
  </p:sldMasterIdLst>
  <p:sldIdLst>
    <p:sldId id="261" r:id="rId6"/>
    <p:sldId id="257" r:id="rId7"/>
    <p:sldId id="258" r:id="rId8"/>
    <p:sldId id="259" r:id="rId9"/>
    <p:sldId id="260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928593-A262-4690-968C-02CABF735800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GB"/>
        </a:p>
      </dgm:t>
    </dgm:pt>
    <dgm:pt modelId="{3FBE780F-A554-4890-9031-C7B3B537C7D5}">
      <dgm:prSet custT="1"/>
      <dgm:spPr/>
      <dgm:t>
        <a:bodyPr/>
        <a:lstStyle/>
        <a:p>
          <a:pPr algn="just" rtl="0"/>
          <a:r>
            <a:rPr lang="en-IN" sz="1800" dirty="0" smtClean="0">
              <a:latin typeface="Arial" panose="020B0604020202020204" pitchFamily="34" charset="0"/>
              <a:cs typeface="Arial" panose="020B0604020202020204" pitchFamily="34" charset="0"/>
            </a:rPr>
            <a:t>The personalised nutritional guides in the app will encourage adolescents to make healthy food choices, which will help in managing their increasing weight (Partridge and Redfern, 2018). </a:t>
          </a:r>
          <a:endParaRPr lang="en-IN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B32E0B-AA18-47D1-ACC0-163AB8BBF0E8}" type="parTrans" cxnId="{3E54F630-6C48-4B33-B157-2B4697F6AC5E}">
      <dgm:prSet/>
      <dgm:spPr/>
      <dgm:t>
        <a:bodyPr/>
        <a:lstStyle/>
        <a:p>
          <a:endParaRPr lang="en-GB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B645C2-9F75-441E-9138-06CD5F6FA06D}" type="sibTrans" cxnId="{3E54F630-6C48-4B33-B157-2B4697F6AC5E}">
      <dgm:prSet/>
      <dgm:spPr/>
      <dgm:t>
        <a:bodyPr/>
        <a:lstStyle/>
        <a:p>
          <a:endParaRPr lang="en-GB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09ABC9-DFD5-48DB-B16E-A7A52E7E00DC}">
      <dgm:prSet custT="1"/>
      <dgm:spPr/>
      <dgm:t>
        <a:bodyPr/>
        <a:lstStyle/>
        <a:p>
          <a:pPr algn="just" rtl="0"/>
          <a:r>
            <a:rPr lang="en-IN" sz="1800" dirty="0" smtClean="0">
              <a:latin typeface="Arial" panose="020B0604020202020204" pitchFamily="34" charset="0"/>
              <a:cs typeface="Arial" panose="020B0604020202020204" pitchFamily="34" charset="0"/>
            </a:rPr>
            <a:t>The app-driven regular reminders will influence the adolescents to intake water, fruit and vegetables, which will improve dietary habits and support wellbeing (Svanfeldt et al., 2025). </a:t>
          </a:r>
          <a:endParaRPr lang="en-IN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25A930-F80E-4078-A839-379CF96C6C64}" type="parTrans" cxnId="{8B5A90AA-DAF9-437A-A96F-1B249AEE9498}">
      <dgm:prSet/>
      <dgm:spPr/>
      <dgm:t>
        <a:bodyPr/>
        <a:lstStyle/>
        <a:p>
          <a:endParaRPr lang="en-GB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999FF0-11A4-4AD9-9C50-A79F4F6EF0FC}" type="sibTrans" cxnId="{8B5A90AA-DAF9-437A-A96F-1B249AEE9498}">
      <dgm:prSet/>
      <dgm:spPr/>
      <dgm:t>
        <a:bodyPr/>
        <a:lstStyle/>
        <a:p>
          <a:endParaRPr lang="en-GB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651215-6478-41D7-A609-53483B49DB3C}">
      <dgm:prSet custT="1"/>
      <dgm:spPr/>
      <dgm:t>
        <a:bodyPr/>
        <a:lstStyle/>
        <a:p>
          <a:pPr algn="just" rtl="0"/>
          <a:r>
            <a:rPr lang="en-IN" sz="1800" dirty="0" smtClean="0">
              <a:latin typeface="Arial" panose="020B0604020202020204" pitchFamily="34" charset="0"/>
              <a:cs typeface="Arial" panose="020B0604020202020204" pitchFamily="34" charset="0"/>
            </a:rPr>
            <a:t>Overall, improved dietary habits due to the app suggestions will lower the prevalence of </a:t>
          </a:r>
          <a:r>
            <a:rPr lang="en-IN" sz="1800" dirty="0" smtClean="0">
              <a:latin typeface="Arial" panose="020B0604020202020204" pitchFamily="34" charset="0"/>
              <a:cs typeface="Arial" panose="020B0604020202020204" pitchFamily="34" charset="0"/>
            </a:rPr>
            <a:t>obesity </a:t>
          </a:r>
          <a:r>
            <a:rPr lang="en-IN" sz="1800" dirty="0" smtClean="0">
              <a:latin typeface="Arial" panose="020B0604020202020204" pitchFamily="34" charset="0"/>
              <a:cs typeface="Arial" panose="020B0604020202020204" pitchFamily="34" charset="0"/>
            </a:rPr>
            <a:t>among the UK adolescents.  </a:t>
          </a:r>
          <a:endParaRPr lang="en-IN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D228E4-1D31-41FE-B455-751844AEF90E}" type="parTrans" cxnId="{4DDC477E-847E-49AF-A7F5-C1EB737DA1C2}">
      <dgm:prSet/>
      <dgm:spPr/>
      <dgm:t>
        <a:bodyPr/>
        <a:lstStyle/>
        <a:p>
          <a:endParaRPr lang="en-GB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684284-3876-4F3F-B3B4-D803955C0170}" type="sibTrans" cxnId="{4DDC477E-847E-49AF-A7F5-C1EB737DA1C2}">
      <dgm:prSet/>
      <dgm:spPr/>
      <dgm:t>
        <a:bodyPr/>
        <a:lstStyle/>
        <a:p>
          <a:endParaRPr lang="en-GB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07E37A-72FE-44EC-BD43-94DBBD95A1EA}" type="pres">
      <dgm:prSet presAssocID="{88928593-A262-4690-968C-02CABF73580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C7C82E58-2333-42E4-8FAE-BDA04057F483}" type="pres">
      <dgm:prSet presAssocID="{69651215-6478-41D7-A609-53483B49DB3C}" presName="boxAndChildren" presStyleCnt="0"/>
      <dgm:spPr/>
    </dgm:pt>
    <dgm:pt modelId="{FCD7ABFC-F256-4911-8A29-0169428D715D}" type="pres">
      <dgm:prSet presAssocID="{69651215-6478-41D7-A609-53483B49DB3C}" presName="parentTextBox" presStyleLbl="node1" presStyleIdx="0" presStyleCnt="3"/>
      <dgm:spPr/>
      <dgm:t>
        <a:bodyPr/>
        <a:lstStyle/>
        <a:p>
          <a:endParaRPr lang="en-GB"/>
        </a:p>
      </dgm:t>
    </dgm:pt>
    <dgm:pt modelId="{DCC691A1-6C13-4FAD-B660-1D6E500E3369}" type="pres">
      <dgm:prSet presAssocID="{90999FF0-11A4-4AD9-9C50-A79F4F6EF0FC}" presName="sp" presStyleCnt="0"/>
      <dgm:spPr/>
    </dgm:pt>
    <dgm:pt modelId="{A32C77EC-F80D-48D6-8C52-489176E8CE32}" type="pres">
      <dgm:prSet presAssocID="{AB09ABC9-DFD5-48DB-B16E-A7A52E7E00DC}" presName="arrowAndChildren" presStyleCnt="0"/>
      <dgm:spPr/>
    </dgm:pt>
    <dgm:pt modelId="{68375784-CC34-4A59-AE33-A53BCA7F9386}" type="pres">
      <dgm:prSet presAssocID="{AB09ABC9-DFD5-48DB-B16E-A7A52E7E00DC}" presName="parentTextArrow" presStyleLbl="node1" presStyleIdx="1" presStyleCnt="3"/>
      <dgm:spPr/>
      <dgm:t>
        <a:bodyPr/>
        <a:lstStyle/>
        <a:p>
          <a:endParaRPr lang="en-GB"/>
        </a:p>
      </dgm:t>
    </dgm:pt>
    <dgm:pt modelId="{407E54C6-21B8-41F7-90DE-FFD4A410D0A1}" type="pres">
      <dgm:prSet presAssocID="{53B645C2-9F75-441E-9138-06CD5F6FA06D}" presName="sp" presStyleCnt="0"/>
      <dgm:spPr/>
    </dgm:pt>
    <dgm:pt modelId="{33CEC9E8-35F1-40FE-9B12-75BC645553E7}" type="pres">
      <dgm:prSet presAssocID="{3FBE780F-A554-4890-9031-C7B3B537C7D5}" presName="arrowAndChildren" presStyleCnt="0"/>
      <dgm:spPr/>
    </dgm:pt>
    <dgm:pt modelId="{5654F79C-EE19-486E-8908-35FCE521363F}" type="pres">
      <dgm:prSet presAssocID="{3FBE780F-A554-4890-9031-C7B3B537C7D5}" presName="parentTextArrow" presStyleLbl="node1" presStyleIdx="2" presStyleCnt="3"/>
      <dgm:spPr/>
      <dgm:t>
        <a:bodyPr/>
        <a:lstStyle/>
        <a:p>
          <a:endParaRPr lang="en-GB"/>
        </a:p>
      </dgm:t>
    </dgm:pt>
  </dgm:ptLst>
  <dgm:cxnLst>
    <dgm:cxn modelId="{978E4BA1-698D-4F8C-9A1A-7F16B30EB082}" type="presOf" srcId="{AB09ABC9-DFD5-48DB-B16E-A7A52E7E00DC}" destId="{68375784-CC34-4A59-AE33-A53BCA7F9386}" srcOrd="0" destOrd="0" presId="urn:microsoft.com/office/officeart/2005/8/layout/process4"/>
    <dgm:cxn modelId="{6657FF36-FDF7-416A-80AF-E34241315643}" type="presOf" srcId="{69651215-6478-41D7-A609-53483B49DB3C}" destId="{FCD7ABFC-F256-4911-8A29-0169428D715D}" srcOrd="0" destOrd="0" presId="urn:microsoft.com/office/officeart/2005/8/layout/process4"/>
    <dgm:cxn modelId="{406406AE-5E20-4E22-94B7-737656E2CEA5}" type="presOf" srcId="{3FBE780F-A554-4890-9031-C7B3B537C7D5}" destId="{5654F79C-EE19-486E-8908-35FCE521363F}" srcOrd="0" destOrd="0" presId="urn:microsoft.com/office/officeart/2005/8/layout/process4"/>
    <dgm:cxn modelId="{3E54F630-6C48-4B33-B157-2B4697F6AC5E}" srcId="{88928593-A262-4690-968C-02CABF735800}" destId="{3FBE780F-A554-4890-9031-C7B3B537C7D5}" srcOrd="0" destOrd="0" parTransId="{2DB32E0B-AA18-47D1-ACC0-163AB8BBF0E8}" sibTransId="{53B645C2-9F75-441E-9138-06CD5F6FA06D}"/>
    <dgm:cxn modelId="{8B5A90AA-DAF9-437A-A96F-1B249AEE9498}" srcId="{88928593-A262-4690-968C-02CABF735800}" destId="{AB09ABC9-DFD5-48DB-B16E-A7A52E7E00DC}" srcOrd="1" destOrd="0" parTransId="{5625A930-F80E-4078-A839-379CF96C6C64}" sibTransId="{90999FF0-11A4-4AD9-9C50-A79F4F6EF0FC}"/>
    <dgm:cxn modelId="{BC180E16-B8F4-41E0-BACC-2E390D0F6C34}" type="presOf" srcId="{88928593-A262-4690-968C-02CABF735800}" destId="{8C07E37A-72FE-44EC-BD43-94DBBD95A1EA}" srcOrd="0" destOrd="0" presId="urn:microsoft.com/office/officeart/2005/8/layout/process4"/>
    <dgm:cxn modelId="{4DDC477E-847E-49AF-A7F5-C1EB737DA1C2}" srcId="{88928593-A262-4690-968C-02CABF735800}" destId="{69651215-6478-41D7-A609-53483B49DB3C}" srcOrd="2" destOrd="0" parTransId="{9DD228E4-1D31-41FE-B455-751844AEF90E}" sibTransId="{33684284-3876-4F3F-B3B4-D803955C0170}"/>
    <dgm:cxn modelId="{36447CDF-CBAF-4D86-86CB-EFCCAF5726DC}" type="presParOf" srcId="{8C07E37A-72FE-44EC-BD43-94DBBD95A1EA}" destId="{C7C82E58-2333-42E4-8FAE-BDA04057F483}" srcOrd="0" destOrd="0" presId="urn:microsoft.com/office/officeart/2005/8/layout/process4"/>
    <dgm:cxn modelId="{7770EA15-5A7C-4820-ACBE-0E53733601D3}" type="presParOf" srcId="{C7C82E58-2333-42E4-8FAE-BDA04057F483}" destId="{FCD7ABFC-F256-4911-8A29-0169428D715D}" srcOrd="0" destOrd="0" presId="urn:microsoft.com/office/officeart/2005/8/layout/process4"/>
    <dgm:cxn modelId="{3005A30B-BA89-44C9-AF62-9363E909C789}" type="presParOf" srcId="{8C07E37A-72FE-44EC-BD43-94DBBD95A1EA}" destId="{DCC691A1-6C13-4FAD-B660-1D6E500E3369}" srcOrd="1" destOrd="0" presId="urn:microsoft.com/office/officeart/2005/8/layout/process4"/>
    <dgm:cxn modelId="{C594A0BA-9BDC-4EBA-894A-AFBE7C5AF602}" type="presParOf" srcId="{8C07E37A-72FE-44EC-BD43-94DBBD95A1EA}" destId="{A32C77EC-F80D-48D6-8C52-489176E8CE32}" srcOrd="2" destOrd="0" presId="urn:microsoft.com/office/officeart/2005/8/layout/process4"/>
    <dgm:cxn modelId="{A2D40522-BA3D-41FF-8CB7-B7F3835F4E92}" type="presParOf" srcId="{A32C77EC-F80D-48D6-8C52-489176E8CE32}" destId="{68375784-CC34-4A59-AE33-A53BCA7F9386}" srcOrd="0" destOrd="0" presId="urn:microsoft.com/office/officeart/2005/8/layout/process4"/>
    <dgm:cxn modelId="{0DD0F75B-D68E-4E31-8978-A7393EFC7224}" type="presParOf" srcId="{8C07E37A-72FE-44EC-BD43-94DBBD95A1EA}" destId="{407E54C6-21B8-41F7-90DE-FFD4A410D0A1}" srcOrd="3" destOrd="0" presId="urn:microsoft.com/office/officeart/2005/8/layout/process4"/>
    <dgm:cxn modelId="{5DC65709-678C-40A5-9CA3-D24201078520}" type="presParOf" srcId="{8C07E37A-72FE-44EC-BD43-94DBBD95A1EA}" destId="{33CEC9E8-35F1-40FE-9B12-75BC645553E7}" srcOrd="4" destOrd="0" presId="urn:microsoft.com/office/officeart/2005/8/layout/process4"/>
    <dgm:cxn modelId="{094DB6F8-559D-40BC-B1EB-BA816B6148F7}" type="presParOf" srcId="{33CEC9E8-35F1-40FE-9B12-75BC645553E7}" destId="{5654F79C-EE19-486E-8908-35FCE521363F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F8FD762-79B4-48CD-8344-9BB7AA68D05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GB"/>
        </a:p>
      </dgm:t>
    </dgm:pt>
    <dgm:pt modelId="{3041D9A9-68D6-4BF5-9FA6-DE250535CE4E}">
      <dgm:prSet custT="1"/>
      <dgm:spPr/>
      <dgm:t>
        <a:bodyPr/>
        <a:lstStyle/>
        <a:p>
          <a:pPr rtl="0"/>
          <a:r>
            <a:rPr lang="en-IN" sz="1800" dirty="0" smtClean="0">
              <a:latin typeface="Arial" panose="020B0604020202020204" pitchFamily="34" charset="0"/>
              <a:cs typeface="Arial" panose="020B0604020202020204" pitchFamily="34" charset="0"/>
            </a:rPr>
            <a:t>Application features like fitness goal tracking and rewards for goal achievement will increase the motivation of young adolescents to lead a healthy lifestyle in the long term (Woolley and Sharif, 2026). </a:t>
          </a:r>
          <a:endParaRPr lang="en-IN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47941E-6B50-46E4-913C-47B8759B71DE}" type="parTrans" cxnId="{1FEFC372-DCC0-4F41-B9E9-162F71F76537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1A37D2-EC31-4005-9D04-99097DEC3969}" type="sibTrans" cxnId="{1FEFC372-DCC0-4F41-B9E9-162F71F76537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A17672-1222-4EFC-9264-D12B39F4AF5D}">
      <dgm:prSet custT="1"/>
      <dgm:spPr/>
      <dgm:t>
        <a:bodyPr/>
        <a:lstStyle/>
        <a:p>
          <a:pPr rtl="0"/>
          <a:r>
            <a:rPr lang="en-IN" sz="1800" dirty="0" smtClean="0">
              <a:latin typeface="Arial" panose="020B0604020202020204" pitchFamily="34" charset="0"/>
              <a:cs typeface="Arial" panose="020B0604020202020204" pitchFamily="34" charset="0"/>
            </a:rPr>
            <a:t>AI-powered real-time feedback will be offered based on adolescents’ health condition, which will allow the children to track their fitness goals and improve health continuously (Zhou et al., 2026). </a:t>
          </a:r>
          <a:endParaRPr lang="en-IN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2A2A37-0EEE-4885-8F57-CA6C38F2939A}" type="parTrans" cxnId="{CEB92D41-3CD5-4711-B5FB-54BA200652D8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52CD94-F234-4B59-BBA3-AE7890F55F8C}" type="sibTrans" cxnId="{CEB92D41-3CD5-4711-B5FB-54BA200652D8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AFFD1B-0BAF-4BAD-B8E4-5023B1054904}">
      <dgm:prSet/>
      <dgm:spPr/>
      <dgm:t>
        <a:bodyPr/>
        <a:lstStyle/>
        <a:p>
          <a:pPr rtl="0"/>
          <a:r>
            <a:rPr lang="en-IN" dirty="0" smtClean="0">
              <a:latin typeface="Arial" panose="020B0604020202020204" pitchFamily="34" charset="0"/>
              <a:cs typeface="Arial" panose="020B0604020202020204" pitchFamily="34" charset="0"/>
            </a:rPr>
            <a:t>Overall, adolescents’ interaction in the digital app will improve their nutrition knowledge, which will influence them to always make healthy food choices and maintain proper weight.     </a:t>
          </a:r>
          <a:endParaRPr lang="en-IN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43F455-C4A9-42DD-8412-6F706EABCAD7}" type="parTrans" cxnId="{AC0069D8-62FB-4B09-87FD-C5909BFBAFAB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BB1905-F7E6-4FC9-B714-5D8CD26E1D3F}" type="sibTrans" cxnId="{AC0069D8-62FB-4B09-87FD-C5909BFBAFAB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070F43-EBDD-42D2-BFD3-93D6D2F8DFD1}" type="pres">
      <dgm:prSet presAssocID="{5F8FD762-79B4-48CD-8344-9BB7AA68D05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GB"/>
        </a:p>
      </dgm:t>
    </dgm:pt>
    <dgm:pt modelId="{B48DF6DF-930A-4084-A591-A201CD66702C}" type="pres">
      <dgm:prSet presAssocID="{3041D9A9-68D6-4BF5-9FA6-DE250535CE4E}" presName="hierRoot1" presStyleCnt="0"/>
      <dgm:spPr/>
    </dgm:pt>
    <dgm:pt modelId="{08B1790E-8D8F-4F76-8F29-D97AF928B624}" type="pres">
      <dgm:prSet presAssocID="{3041D9A9-68D6-4BF5-9FA6-DE250535CE4E}" presName="composite" presStyleCnt="0"/>
      <dgm:spPr/>
    </dgm:pt>
    <dgm:pt modelId="{A9182226-91E7-4CA9-B2DF-F20A5265EB74}" type="pres">
      <dgm:prSet presAssocID="{3041D9A9-68D6-4BF5-9FA6-DE250535CE4E}" presName="background" presStyleLbl="node0" presStyleIdx="0" presStyleCnt="3"/>
      <dgm:spPr/>
    </dgm:pt>
    <dgm:pt modelId="{73D5B67B-A634-4826-8629-54FDAC9B499B}" type="pres">
      <dgm:prSet presAssocID="{3041D9A9-68D6-4BF5-9FA6-DE250535CE4E}" presName="text" presStyleLbl="fgAcc0" presStyleIdx="0" presStyleCnt="3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C4F23259-A10B-448E-B4DE-070DE449AA44}" type="pres">
      <dgm:prSet presAssocID="{3041D9A9-68D6-4BF5-9FA6-DE250535CE4E}" presName="hierChild2" presStyleCnt="0"/>
      <dgm:spPr/>
    </dgm:pt>
    <dgm:pt modelId="{5911110E-6C68-4D88-8DDB-D3B193339B78}" type="pres">
      <dgm:prSet presAssocID="{F3A17672-1222-4EFC-9264-D12B39F4AF5D}" presName="hierRoot1" presStyleCnt="0"/>
      <dgm:spPr/>
    </dgm:pt>
    <dgm:pt modelId="{03454EC8-126C-468F-852D-17709D10807C}" type="pres">
      <dgm:prSet presAssocID="{F3A17672-1222-4EFC-9264-D12B39F4AF5D}" presName="composite" presStyleCnt="0"/>
      <dgm:spPr/>
    </dgm:pt>
    <dgm:pt modelId="{FD0BBDAF-A2CF-4A09-8AF2-18E84E69CDE2}" type="pres">
      <dgm:prSet presAssocID="{F3A17672-1222-4EFC-9264-D12B39F4AF5D}" presName="background" presStyleLbl="node0" presStyleIdx="1" presStyleCnt="3"/>
      <dgm:spPr/>
    </dgm:pt>
    <dgm:pt modelId="{37E7F52E-6800-4066-A58B-4CB3B6F802BF}" type="pres">
      <dgm:prSet presAssocID="{F3A17672-1222-4EFC-9264-D12B39F4AF5D}" presName="text" presStyleLbl="fgAcc0" presStyleIdx="1" presStyleCnt="3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DF1646B1-6665-4590-86F2-C2E4671EDEF8}" type="pres">
      <dgm:prSet presAssocID="{F3A17672-1222-4EFC-9264-D12B39F4AF5D}" presName="hierChild2" presStyleCnt="0"/>
      <dgm:spPr/>
    </dgm:pt>
    <dgm:pt modelId="{E9782577-666D-4C0A-A765-BA76A7EB5E00}" type="pres">
      <dgm:prSet presAssocID="{C2AFFD1B-0BAF-4BAD-B8E4-5023B1054904}" presName="hierRoot1" presStyleCnt="0"/>
      <dgm:spPr/>
    </dgm:pt>
    <dgm:pt modelId="{E915D5CF-8E50-4F8F-9284-FBCACEFD6DF4}" type="pres">
      <dgm:prSet presAssocID="{C2AFFD1B-0BAF-4BAD-B8E4-5023B1054904}" presName="composite" presStyleCnt="0"/>
      <dgm:spPr/>
    </dgm:pt>
    <dgm:pt modelId="{675783C3-F97E-46EE-870F-7C3A6E86CC3A}" type="pres">
      <dgm:prSet presAssocID="{C2AFFD1B-0BAF-4BAD-B8E4-5023B1054904}" presName="background" presStyleLbl="node0" presStyleIdx="2" presStyleCnt="3"/>
      <dgm:spPr/>
    </dgm:pt>
    <dgm:pt modelId="{E7DBAF1B-B857-49AF-8D9A-4730C36068C6}" type="pres">
      <dgm:prSet presAssocID="{C2AFFD1B-0BAF-4BAD-B8E4-5023B1054904}" presName="text" presStyleLbl="fgAcc0" presStyleIdx="2" presStyleCnt="3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C152367A-A3B2-4959-BE42-61082A9BB84D}" type="pres">
      <dgm:prSet presAssocID="{C2AFFD1B-0BAF-4BAD-B8E4-5023B1054904}" presName="hierChild2" presStyleCnt="0"/>
      <dgm:spPr/>
    </dgm:pt>
  </dgm:ptLst>
  <dgm:cxnLst>
    <dgm:cxn modelId="{1FEFC372-DCC0-4F41-B9E9-162F71F76537}" srcId="{5F8FD762-79B4-48CD-8344-9BB7AA68D053}" destId="{3041D9A9-68D6-4BF5-9FA6-DE250535CE4E}" srcOrd="0" destOrd="0" parTransId="{7C47941E-6B50-46E4-913C-47B8759B71DE}" sibTransId="{EA1A37D2-EC31-4005-9D04-99097DEC3969}"/>
    <dgm:cxn modelId="{9444B5CC-3961-431F-85F6-2C1FD4D53656}" type="presOf" srcId="{5F8FD762-79B4-48CD-8344-9BB7AA68D053}" destId="{2A070F43-EBDD-42D2-BFD3-93D6D2F8DFD1}" srcOrd="0" destOrd="0" presId="urn:microsoft.com/office/officeart/2005/8/layout/hierarchy1"/>
    <dgm:cxn modelId="{AC0069D8-62FB-4B09-87FD-C5909BFBAFAB}" srcId="{5F8FD762-79B4-48CD-8344-9BB7AA68D053}" destId="{C2AFFD1B-0BAF-4BAD-B8E4-5023B1054904}" srcOrd="2" destOrd="0" parTransId="{1D43F455-C4A9-42DD-8412-6F706EABCAD7}" sibTransId="{7CBB1905-F7E6-4FC9-B714-5D8CD26E1D3F}"/>
    <dgm:cxn modelId="{CEB92D41-3CD5-4711-B5FB-54BA200652D8}" srcId="{5F8FD762-79B4-48CD-8344-9BB7AA68D053}" destId="{F3A17672-1222-4EFC-9264-D12B39F4AF5D}" srcOrd="1" destOrd="0" parTransId="{F32A2A37-0EEE-4885-8F57-CA6C38F2939A}" sibTransId="{CA52CD94-F234-4B59-BBA3-AE7890F55F8C}"/>
    <dgm:cxn modelId="{382837F6-87EB-435E-87EC-B70E414E3590}" type="presOf" srcId="{C2AFFD1B-0BAF-4BAD-B8E4-5023B1054904}" destId="{E7DBAF1B-B857-49AF-8D9A-4730C36068C6}" srcOrd="0" destOrd="0" presId="urn:microsoft.com/office/officeart/2005/8/layout/hierarchy1"/>
    <dgm:cxn modelId="{C5FF2FAA-8ECF-46EC-9342-22535BBF196A}" type="presOf" srcId="{F3A17672-1222-4EFC-9264-D12B39F4AF5D}" destId="{37E7F52E-6800-4066-A58B-4CB3B6F802BF}" srcOrd="0" destOrd="0" presId="urn:microsoft.com/office/officeart/2005/8/layout/hierarchy1"/>
    <dgm:cxn modelId="{9169257B-6E3F-41ED-927F-6676AF4C81BB}" type="presOf" srcId="{3041D9A9-68D6-4BF5-9FA6-DE250535CE4E}" destId="{73D5B67B-A634-4826-8629-54FDAC9B499B}" srcOrd="0" destOrd="0" presId="urn:microsoft.com/office/officeart/2005/8/layout/hierarchy1"/>
    <dgm:cxn modelId="{21B41BDF-AF2C-47AC-986F-693AA324DCB0}" type="presParOf" srcId="{2A070F43-EBDD-42D2-BFD3-93D6D2F8DFD1}" destId="{B48DF6DF-930A-4084-A591-A201CD66702C}" srcOrd="0" destOrd="0" presId="urn:microsoft.com/office/officeart/2005/8/layout/hierarchy1"/>
    <dgm:cxn modelId="{6ED46B2E-0B6B-45C4-9FE1-C9B3851B32BD}" type="presParOf" srcId="{B48DF6DF-930A-4084-A591-A201CD66702C}" destId="{08B1790E-8D8F-4F76-8F29-D97AF928B624}" srcOrd="0" destOrd="0" presId="urn:microsoft.com/office/officeart/2005/8/layout/hierarchy1"/>
    <dgm:cxn modelId="{650E2CC2-E249-4053-A1D3-52A5606D9E37}" type="presParOf" srcId="{08B1790E-8D8F-4F76-8F29-D97AF928B624}" destId="{A9182226-91E7-4CA9-B2DF-F20A5265EB74}" srcOrd="0" destOrd="0" presId="urn:microsoft.com/office/officeart/2005/8/layout/hierarchy1"/>
    <dgm:cxn modelId="{C96878DA-09FE-49DD-9F62-D436D1FCF0EE}" type="presParOf" srcId="{08B1790E-8D8F-4F76-8F29-D97AF928B624}" destId="{73D5B67B-A634-4826-8629-54FDAC9B499B}" srcOrd="1" destOrd="0" presId="urn:microsoft.com/office/officeart/2005/8/layout/hierarchy1"/>
    <dgm:cxn modelId="{F55D3CA2-103B-4DFA-B333-7CBF5B8015EE}" type="presParOf" srcId="{B48DF6DF-930A-4084-A591-A201CD66702C}" destId="{C4F23259-A10B-448E-B4DE-070DE449AA44}" srcOrd="1" destOrd="0" presId="urn:microsoft.com/office/officeart/2005/8/layout/hierarchy1"/>
    <dgm:cxn modelId="{60B8D998-69E6-4B55-A7A4-DD0B35A1A480}" type="presParOf" srcId="{2A070F43-EBDD-42D2-BFD3-93D6D2F8DFD1}" destId="{5911110E-6C68-4D88-8DDB-D3B193339B78}" srcOrd="1" destOrd="0" presId="urn:microsoft.com/office/officeart/2005/8/layout/hierarchy1"/>
    <dgm:cxn modelId="{E4DB37EC-A81B-40B9-8D97-04C64927E27E}" type="presParOf" srcId="{5911110E-6C68-4D88-8DDB-D3B193339B78}" destId="{03454EC8-126C-468F-852D-17709D10807C}" srcOrd="0" destOrd="0" presId="urn:microsoft.com/office/officeart/2005/8/layout/hierarchy1"/>
    <dgm:cxn modelId="{204011E9-03D2-406C-B810-90D4B7BAE352}" type="presParOf" srcId="{03454EC8-126C-468F-852D-17709D10807C}" destId="{FD0BBDAF-A2CF-4A09-8AF2-18E84E69CDE2}" srcOrd="0" destOrd="0" presId="urn:microsoft.com/office/officeart/2005/8/layout/hierarchy1"/>
    <dgm:cxn modelId="{6F9CCCD2-02D0-45BD-A157-B09A3FFEEBB0}" type="presParOf" srcId="{03454EC8-126C-468F-852D-17709D10807C}" destId="{37E7F52E-6800-4066-A58B-4CB3B6F802BF}" srcOrd="1" destOrd="0" presId="urn:microsoft.com/office/officeart/2005/8/layout/hierarchy1"/>
    <dgm:cxn modelId="{62569451-005C-4C1C-9EAE-8BF3E6119CAB}" type="presParOf" srcId="{5911110E-6C68-4D88-8DDB-D3B193339B78}" destId="{DF1646B1-6665-4590-86F2-C2E4671EDEF8}" srcOrd="1" destOrd="0" presId="urn:microsoft.com/office/officeart/2005/8/layout/hierarchy1"/>
    <dgm:cxn modelId="{42DC2E23-A4A3-4570-B654-4A76D913087A}" type="presParOf" srcId="{2A070F43-EBDD-42D2-BFD3-93D6D2F8DFD1}" destId="{E9782577-666D-4C0A-A765-BA76A7EB5E00}" srcOrd="2" destOrd="0" presId="urn:microsoft.com/office/officeart/2005/8/layout/hierarchy1"/>
    <dgm:cxn modelId="{80D44887-0213-4FF3-8A9F-3EE87A76E891}" type="presParOf" srcId="{E9782577-666D-4C0A-A765-BA76A7EB5E00}" destId="{E915D5CF-8E50-4F8F-9284-FBCACEFD6DF4}" srcOrd="0" destOrd="0" presId="urn:microsoft.com/office/officeart/2005/8/layout/hierarchy1"/>
    <dgm:cxn modelId="{69CEF2EE-F40D-45AD-B388-2DA333B4F8B4}" type="presParOf" srcId="{E915D5CF-8E50-4F8F-9284-FBCACEFD6DF4}" destId="{675783C3-F97E-46EE-870F-7C3A6E86CC3A}" srcOrd="0" destOrd="0" presId="urn:microsoft.com/office/officeart/2005/8/layout/hierarchy1"/>
    <dgm:cxn modelId="{DB3C3AC5-97D4-441A-947A-0CE4B1ADFCC0}" type="presParOf" srcId="{E915D5CF-8E50-4F8F-9284-FBCACEFD6DF4}" destId="{E7DBAF1B-B857-49AF-8D9A-4730C36068C6}" srcOrd="1" destOrd="0" presId="urn:microsoft.com/office/officeart/2005/8/layout/hierarchy1"/>
    <dgm:cxn modelId="{1C1CC687-A0C1-49EC-A4A4-F78F6F176DA3}" type="presParOf" srcId="{E9782577-666D-4C0A-A765-BA76A7EB5E00}" destId="{C152367A-A3B2-4959-BE42-61082A9BB84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D7ABFC-F256-4911-8A29-0169428D715D}">
      <dsp:nvSpPr>
        <dsp:cNvPr id="0" name=""/>
        <dsp:cNvSpPr/>
      </dsp:nvSpPr>
      <dsp:spPr>
        <a:xfrm>
          <a:off x="0" y="3325535"/>
          <a:ext cx="6853646" cy="10915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Overall, improved dietary habits due to the app suggestions will lower the prevalence of </a:t>
          </a:r>
          <a:r>
            <a:rPr lang="en-IN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obesity </a:t>
          </a:r>
          <a:r>
            <a:rPr lang="en-IN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among the UK adolescents.  </a:t>
          </a:r>
          <a:endParaRPr lang="en-IN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325535"/>
        <a:ext cx="6853646" cy="1091515"/>
      </dsp:txXfrm>
    </dsp:sp>
    <dsp:sp modelId="{68375784-CC34-4A59-AE33-A53BCA7F9386}">
      <dsp:nvSpPr>
        <dsp:cNvPr id="0" name=""/>
        <dsp:cNvSpPr/>
      </dsp:nvSpPr>
      <dsp:spPr>
        <a:xfrm rot="10800000">
          <a:off x="0" y="1663158"/>
          <a:ext cx="6853646" cy="1678750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The app-driven regular reminders will influence the adolescents to intake water, fruit and vegetables, which will improve dietary habits and support wellbeing (Svanfeldt et al., 2025). </a:t>
          </a:r>
          <a:endParaRPr lang="en-IN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663158"/>
        <a:ext cx="6853646" cy="1090801"/>
      </dsp:txXfrm>
    </dsp:sp>
    <dsp:sp modelId="{5654F79C-EE19-486E-8908-35FCE521363F}">
      <dsp:nvSpPr>
        <dsp:cNvPr id="0" name=""/>
        <dsp:cNvSpPr/>
      </dsp:nvSpPr>
      <dsp:spPr>
        <a:xfrm rot="10800000">
          <a:off x="0" y="780"/>
          <a:ext cx="6853646" cy="1678750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The personalised nutritional guides in the app will encourage adolescents to make healthy food choices, which will help in managing their increasing weight (Partridge and Redfern, 2018). </a:t>
          </a:r>
          <a:endParaRPr lang="en-IN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780"/>
        <a:ext cx="6853646" cy="10908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182226-91E7-4CA9-B2DF-F20A5265EB74}">
      <dsp:nvSpPr>
        <dsp:cNvPr id="0" name=""/>
        <dsp:cNvSpPr/>
      </dsp:nvSpPr>
      <dsp:spPr>
        <a:xfrm>
          <a:off x="0" y="840856"/>
          <a:ext cx="3220810" cy="20452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D5B67B-A634-4826-8629-54FDAC9B499B}">
      <dsp:nvSpPr>
        <dsp:cNvPr id="0" name=""/>
        <dsp:cNvSpPr/>
      </dsp:nvSpPr>
      <dsp:spPr>
        <a:xfrm>
          <a:off x="357867" y="1180830"/>
          <a:ext cx="3220810" cy="20452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Application features like fitness goal tracking and rewards for goal achievement will increase the motivation of young adolescents to lead a healthy lifestyle in the long term (Woolley and Sharif, 2026). </a:t>
          </a:r>
          <a:endParaRPr lang="en-IN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17769" y="1240732"/>
        <a:ext cx="3101006" cy="1925410"/>
      </dsp:txXfrm>
    </dsp:sp>
    <dsp:sp modelId="{FD0BBDAF-A2CF-4A09-8AF2-18E84E69CDE2}">
      <dsp:nvSpPr>
        <dsp:cNvPr id="0" name=""/>
        <dsp:cNvSpPr/>
      </dsp:nvSpPr>
      <dsp:spPr>
        <a:xfrm>
          <a:off x="3936546" y="840856"/>
          <a:ext cx="3220810" cy="20452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E7F52E-6800-4066-A58B-4CB3B6F802BF}">
      <dsp:nvSpPr>
        <dsp:cNvPr id="0" name=""/>
        <dsp:cNvSpPr/>
      </dsp:nvSpPr>
      <dsp:spPr>
        <a:xfrm>
          <a:off x="4294414" y="1180830"/>
          <a:ext cx="3220810" cy="20452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AI-powered real-time feedback will be offered based on adolescents’ health condition, which will allow the children to track their fitness goals and improve health continuously (Zhou et al., 2026). </a:t>
          </a:r>
          <a:endParaRPr lang="en-IN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54316" y="1240732"/>
        <a:ext cx="3101006" cy="1925410"/>
      </dsp:txXfrm>
    </dsp:sp>
    <dsp:sp modelId="{675783C3-F97E-46EE-870F-7C3A6E86CC3A}">
      <dsp:nvSpPr>
        <dsp:cNvPr id="0" name=""/>
        <dsp:cNvSpPr/>
      </dsp:nvSpPr>
      <dsp:spPr>
        <a:xfrm>
          <a:off x="7873092" y="840856"/>
          <a:ext cx="3220810" cy="20452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DBAF1B-B857-49AF-8D9A-4730C36068C6}">
      <dsp:nvSpPr>
        <dsp:cNvPr id="0" name=""/>
        <dsp:cNvSpPr/>
      </dsp:nvSpPr>
      <dsp:spPr>
        <a:xfrm>
          <a:off x="8230960" y="1180830"/>
          <a:ext cx="3220810" cy="20452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Overall, adolescents’ interaction in the digital app will improve their nutrition knowledge, which will influence them to always make healthy food choices and maintain proper weight.     </a:t>
          </a:r>
          <a:endParaRPr lang="en-IN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290862" y="1240732"/>
        <a:ext cx="3101006" cy="19254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6EE87-EBD5-4F12-A48A-63ACA297AC8F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2104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485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9857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605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517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571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5534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9412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1485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228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62005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6AD6EE87-EBD5-4F12-A48A-63ACA297AC8F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31714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93719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1784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5A61015F-7CC6-4D0A-9D87-873EA4C304CC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00571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2508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58040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31184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21984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149913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C7616CA0-919D-4A49-9C8A-62FDFB3A5183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867E5644-1E61-4311-A31E-84CB9C7AA8A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34620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38392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955293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6AD6EE87-EBD5-4F12-A48A-63ACA297AC8F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02026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412472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5A61015F-7CC6-4D0A-9D87-873EA4C304CC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9229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859233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38883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77289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729858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5C68B11-C5A8-448C-8CE9-B1A273C79CFC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32092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672899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766322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A4AFB99-0EAB-4182-AFF8-E214C82A68F6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608404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6EE87-EBD5-4F12-A48A-63ACA297AC8F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453125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153664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0560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76135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801641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074200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801166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30667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818689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7/30/2026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963172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76856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055774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8222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87682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687276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209081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10253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075178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218953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40569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510941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788544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43651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146726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497413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744575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364181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086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1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298CD5-6C1E-4009-B41F-6DF62E31D3BE}" type="datetimeFigureOut">
              <a:rPr lang="en-US" smtClean="0"/>
              <a:pPr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9650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0298CD5-6C1E-4009-B41F-6DF62E31D3BE}" type="datetimeFigureOut">
              <a:rPr lang="en-US" smtClean="0"/>
              <a:pPr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</p:spTree>
    <p:extLst>
      <p:ext uri="{BB962C8B-B14F-4D97-AF65-F5344CB8AC3E}">
        <p14:creationId xmlns:p14="http://schemas.microsoft.com/office/powerpoint/2010/main" val="947011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90298CD5-6C1E-4009-B41F-6DF62E31D3BE}" type="datetimeFigureOut">
              <a:rPr lang="en-US" smtClean="0"/>
              <a:pPr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95331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0298CD5-6C1E-4009-B41F-6DF62E31D3BE}" type="datetimeFigureOut">
              <a:rPr lang="en-US" smtClean="0"/>
              <a:pPr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7785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6" r:id="rId12"/>
    <p:sldLayoutId id="2147483787" r:id="rId13"/>
    <p:sldLayoutId id="2147483788" r:id="rId14"/>
    <p:sldLayoutId id="2147483789" r:id="rId15"/>
    <p:sldLayoutId id="2147483790" r:id="rId16"/>
    <p:sldLayoutId id="214748379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smtClean="0"/>
              <a:pPr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1422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ture.com/articles/s41598-025-97852-0.pdf" TargetMode="External"/><Relationship Id="rId7" Type="http://schemas.openxmlformats.org/officeDocument/2006/relationships/hyperlink" Target="https://www.thelancet.com/pdfs/journals/lanpub/PIIS2468-2667(23)00093-2.pdf" TargetMode="External"/><Relationship Id="rId2" Type="http://schemas.openxmlformats.org/officeDocument/2006/relationships/hyperlink" Target="https://www.mdpi.com/2227-9032/6/3/70" TargetMode="External"/><Relationship Id="rId1" Type="http://schemas.openxmlformats.org/officeDocument/2006/relationships/slideLayout" Target="../slideLayouts/slideLayout52.xml"/><Relationship Id="rId6" Type="http://schemas.openxmlformats.org/officeDocument/2006/relationships/hyperlink" Target="https://iris.who.int/bitstream/handle/10665/339773/9789240020221eng.pdf?sequence=1" TargetMode="External"/><Relationship Id="rId5" Type="http://schemas.openxmlformats.org/officeDocument/2006/relationships/hyperlink" Target="https://www.researchgate.net/profile/Nike-Lu/publication/399768161_Ongoing_Development_and_Evaluation_of_Artificial_Intelligence-Based_Interventions_to_Promote_Children's_Physical_Activity/links/69e6de6bb1056332819dd6b8/Ongoing-Development-and-Evaluation-of-Artificial-Intelligence-Based-Interventions-to-Promote-Childrens-Physical-Activity.pdf" TargetMode="External"/><Relationship Id="rId4" Type="http://schemas.openxmlformats.org/officeDocument/2006/relationships/hyperlink" Target="https://myscp.onlinelibrary.wiley.com/doi/pdfdirect/10.1002/arcp.7000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3763147"/>
          </a:xfrm>
        </p:spPr>
        <p:txBody>
          <a:bodyPr>
            <a:normAutofit fontScale="90000"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Module Title: Population Health and Digital Health Promotion</a:t>
            </a:r>
            <a:b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Module Code: LCHS7009</a:t>
            </a:r>
            <a:b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Lecturer’s Name: Diola Bijlhout, Dr Ping Wu</a:t>
            </a:r>
            <a:b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Assignment Title: Component 3 Group Project Presentation</a:t>
            </a:r>
            <a:b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Student Name:</a:t>
            </a:r>
            <a:b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Student Number:</a:t>
            </a:r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2501" y="72886"/>
            <a:ext cx="2902197" cy="11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208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13870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IN" sz="2800" b="1" dirty="0">
                <a:latin typeface="Arial" panose="020B0604020202020204" pitchFamily="34" charset="0"/>
                <a:cs typeface="Arial" panose="020B0604020202020204" pitchFamily="34" charset="0"/>
              </a:rPr>
              <a:t>Nutritional Health Benefits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7058237"/>
              </p:ext>
            </p:extLst>
          </p:nvPr>
        </p:nvGraphicFramePr>
        <p:xfrm>
          <a:off x="566057" y="1759131"/>
          <a:ext cx="6853646" cy="4417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Most Healthy Food Choices for Daily Consumption – HealthAid®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967" y="1828801"/>
            <a:ext cx="3918091" cy="4511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37955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726050"/>
          </a:xfrm>
        </p:spPr>
        <p:txBody>
          <a:bodyPr/>
          <a:lstStyle/>
          <a:p>
            <a:pPr algn="ctr"/>
            <a:r>
              <a:rPr lang="en-IN" b="1" cap="none" dirty="0" smtClean="0">
                <a:latin typeface="Arial" panose="020B0604020202020204" pitchFamily="34" charset="0"/>
                <a:cs typeface="Arial" panose="020B0604020202020204" pitchFamily="34" charset="0"/>
              </a:rPr>
              <a:t>Behavioural </a:t>
            </a:r>
            <a:r>
              <a:rPr lang="en-IN" b="1" cap="none" dirty="0" smtClean="0">
                <a:latin typeface="Arial" panose="020B0604020202020204" pitchFamily="34" charset="0"/>
                <a:cs typeface="Arial" panose="020B0604020202020204" pitchFamily="34" charset="0"/>
              </a:rPr>
              <a:t>and Educational Benefits </a:t>
            </a:r>
            <a:endParaRPr lang="en-GB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5022190"/>
              </p:ext>
            </p:extLst>
          </p:nvPr>
        </p:nvGraphicFramePr>
        <p:xfrm>
          <a:off x="296091" y="2090058"/>
          <a:ext cx="11451771" cy="4066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715500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1"/>
            <a:ext cx="10018713" cy="629194"/>
          </a:xfrm>
        </p:spPr>
        <p:txBody>
          <a:bodyPr>
            <a:normAutofit fontScale="90000"/>
          </a:bodyPr>
          <a:lstStyle/>
          <a:p>
            <a:r>
              <a:rPr lang="en-IN" sz="3100" b="1" dirty="0">
                <a:latin typeface="Arial" panose="020B0604020202020204" pitchFamily="34" charset="0"/>
                <a:cs typeface="Arial" panose="020B0604020202020204" pitchFamily="34" charset="0"/>
              </a:rPr>
              <a:t>Public Health and Healthcare System Benefits </a:t>
            </a:r>
            <a:r>
              <a:rPr lang="en-IN" dirty="0"/>
              <a:t/>
            </a:r>
            <a:br>
              <a:rPr lang="en-IN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6806" y="1314995"/>
            <a:ext cx="7105194" cy="5543005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IN" sz="1800" dirty="0">
                <a:latin typeface="Arial" panose="020B0604020202020204" pitchFamily="34" charset="0"/>
                <a:cs typeface="Arial" panose="020B0604020202020204" pitchFamily="34" charset="0"/>
              </a:rPr>
              <a:t>In future, the intervention will ensure a healthier adolescent population in the UK, which will lower the burden on the NHS related to obesity treatment (WHO, 2023).  </a:t>
            </a:r>
          </a:p>
          <a:p>
            <a:pPr lvl="0" algn="just">
              <a:lnSpc>
                <a:spcPct val="150000"/>
              </a:lnSpc>
            </a:pPr>
            <a:r>
              <a:rPr lang="en-IN" sz="1800" dirty="0">
                <a:latin typeface="Arial" panose="020B0604020202020204" pitchFamily="34" charset="0"/>
                <a:cs typeface="Arial" panose="020B0604020202020204" pitchFamily="34" charset="0"/>
              </a:rPr>
              <a:t>The intervention will also reduce healthcare inequalities, particularly across rural areas, by being accessible across the UK (Gkiouleka et al., 2023). </a:t>
            </a:r>
          </a:p>
          <a:p>
            <a:pPr lvl="0" algn="just">
              <a:lnSpc>
                <a:spcPct val="150000"/>
              </a:lnSpc>
            </a:pPr>
            <a:r>
              <a:rPr lang="en-IN" sz="1800" dirty="0">
                <a:latin typeface="Arial" panose="020B0604020202020204" pitchFamily="34" charset="0"/>
                <a:cs typeface="Arial" panose="020B0604020202020204" pitchFamily="34" charset="0"/>
              </a:rPr>
              <a:t>Finally, by improving food-related lifestyle choices, the intervention will reduce obesity-related mental stress, which will improve quality of life in the long run.  </a:t>
            </a:r>
          </a:p>
          <a:p>
            <a:pPr algn="just"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Assorted healthy food choices illustration | Premium Vec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674" y="2188880"/>
            <a:ext cx="3283132" cy="3632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6209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0"/>
            <a:ext cx="9720072" cy="1499616"/>
          </a:xfrm>
        </p:spPr>
        <p:txBody>
          <a:bodyPr>
            <a:normAutofit/>
          </a:bodyPr>
          <a:lstStyle/>
          <a:p>
            <a:pPr algn="ctr"/>
            <a:r>
              <a:rPr lang="en-GB" sz="2800" b="1" cap="none" dirty="0" smtClean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endParaRPr lang="en-GB" sz="2800" b="1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fontAlgn="base">
              <a:lnSpc>
                <a:spcPct val="17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Partridge, S. R., and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Redfern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J. (2018, June). Strategies to engage adolescents in digital health interventions for obesity prevention and management. In Healthcare (Vol. 6, No. 3, p. 70). MDPI. 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https://www.mdpi.com/2227-9032/6/3/70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(Accessed: 25 July 2026)</a:t>
            </a:r>
          </a:p>
          <a:p>
            <a:pPr fontAlgn="base">
              <a:lnSpc>
                <a:spcPct val="170000"/>
              </a:lnSpc>
            </a:pP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Svanfeldt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S., Seth, C.,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Gners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M., and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Blomqvist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A. (2025). The science behind the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lifesum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app: an intervention design analysis.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 Scientific Reports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15(1), 14023. 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https://www.nature.com/articles/s41598-025-97852-0.pdf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(Accessed: 25 July 2026)</a:t>
            </a:r>
          </a:p>
          <a:p>
            <a:pPr fontAlgn="base">
              <a:lnSpc>
                <a:spcPct val="17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Woolley, K., and Sharif, M. A. (2026). Digital tracking,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gamification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social media, and AI: How technology influences motivation.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Consumer Psychology Review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9(1), 85-100. 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https://myscp.onlinelibrary.wiley.com/doi/pdfdirect/10.1002/arcp.70004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 (Accessed: 25 July 2026)</a:t>
            </a:r>
          </a:p>
          <a:p>
            <a:pPr fontAlgn="base">
              <a:lnSpc>
                <a:spcPct val="17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Zhou, P., Lau, P. W. C., Lu, N., and Ma, M. (2026). Ongoing Development and Evaluation of Artificial Intelligence-Based Interventions to Promote Children’s Physical Activity. In The Handbook of Public Health in the Asia-Pacific (pp. 1-17).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Singapore: Springer Nature Singapore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https://www.researchgate.net/profile/Nike-Lu/publication/399768161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(Accessed: 25 July 2026)</a:t>
            </a:r>
          </a:p>
          <a:p>
            <a:pPr fontAlgn="base">
              <a:lnSpc>
                <a:spcPct val="17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WHO. (2023). Health service delivery framework for prevention and management of obesity. World Health Organization. 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https://iris.who.int/bitstream/handle/10665/339773/9789240020221eng.pdf?sequence=1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 (Accessed: 25 July 2026)</a:t>
            </a:r>
          </a:p>
          <a:p>
            <a:pPr fontAlgn="base">
              <a:lnSpc>
                <a:spcPct val="170000"/>
              </a:lnSpc>
            </a:pP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Gkiouleka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A., Wong, G.,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Sowden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S.,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Bambra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C.,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Siersbaek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R.,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Manji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S., ... and Ford, J. (2023). Reducing health inequalities through general practice.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The Lancet Public Health,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8(6), e463-e472. 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https://www.thelancet.com/pdfs/journals/lanpub/PIIS2468-2667(23)00093-2.pdf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(Accessed: 25 July 2026)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1353441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736059"/>
      </a:dk2>
      <a:lt2>
        <a:srgbClr val="E7E0C7"/>
      </a:lt2>
      <a:accent1>
        <a:srgbClr val="92B0C8"/>
      </a:accent1>
      <a:accent2>
        <a:srgbClr val="E37C3D"/>
      </a:accent2>
      <a:accent3>
        <a:srgbClr val="A5AB81"/>
      </a:accent3>
      <a:accent4>
        <a:srgbClr val="E9B635"/>
      </a:accent4>
      <a:accent5>
        <a:srgbClr val="7BA79D"/>
      </a:accent5>
      <a:accent6>
        <a:srgbClr val="968C8C"/>
      </a:accent6>
      <a:hlink>
        <a:srgbClr val="F7A115"/>
      </a:hlink>
      <a:folHlink>
        <a:srgbClr val="969696"/>
      </a:folHlink>
    </a:clrScheme>
    <a:fontScheme name="Savon">
      <a:maj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3F20CFC1-E34F-405B-AA49-5BE0E194F1B3}"/>
    </a:ext>
  </a:extLst>
</a:theme>
</file>

<file path=ppt/theme/theme3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366658"/>
      </a:accent1>
      <a:accent2>
        <a:srgbClr val="8CB64A"/>
      </a:accent2>
      <a:accent3>
        <a:srgbClr val="88D5A9"/>
      </a:accent3>
      <a:accent4>
        <a:srgbClr val="969FA7"/>
      </a:accent4>
      <a:accent5>
        <a:srgbClr val="E8A844"/>
      </a:accent5>
      <a:accent6>
        <a:srgbClr val="A1561F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4BEC0EAF-CF86-4D49-B83B-56CC62D3CFF1}"/>
    </a:ext>
  </a:extLst>
</a:theme>
</file>

<file path=ppt/theme/theme4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8BB434"/>
      </a:accent1>
      <a:accent2>
        <a:srgbClr val="33A583"/>
      </a:accent2>
      <a:accent3>
        <a:srgbClr val="3594B4"/>
      </a:accent3>
      <a:accent4>
        <a:srgbClr val="6063B4"/>
      </a:accent4>
      <a:accent5>
        <a:srgbClr val="D35731"/>
      </a:accent5>
      <a:accent6>
        <a:srgbClr val="EBAC4B"/>
      </a:accent6>
      <a:hlink>
        <a:srgbClr val="65AD30"/>
      </a:hlink>
      <a:folHlink>
        <a:srgbClr val="8ED25B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1A9F9826-882C-40B9-8F38-5A3B8CFD196D}"/>
    </a:ext>
  </a:extLst>
</a:theme>
</file>

<file path=ppt/theme/theme5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</TotalTime>
  <Words>436</Words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5</vt:i4>
      </vt:variant>
    </vt:vector>
  </HeadingPairs>
  <TitlesOfParts>
    <vt:vector size="20" baseType="lpstr">
      <vt:lpstr>Arial</vt:lpstr>
      <vt:lpstr>Calibri</vt:lpstr>
      <vt:lpstr>Calibri Light</vt:lpstr>
      <vt:lpstr>Corbel</vt:lpstr>
      <vt:lpstr>Garamond</vt:lpstr>
      <vt:lpstr>Gill Sans MT</vt:lpstr>
      <vt:lpstr>Tw Cen MT</vt:lpstr>
      <vt:lpstr>Tw Cen MT Condensed</vt:lpstr>
      <vt:lpstr>Wingdings 2</vt:lpstr>
      <vt:lpstr>Wingdings 3</vt:lpstr>
      <vt:lpstr>Office Theme</vt:lpstr>
      <vt:lpstr>Savon</vt:lpstr>
      <vt:lpstr>Dividend</vt:lpstr>
      <vt:lpstr>Parallax</vt:lpstr>
      <vt:lpstr>Integral</vt:lpstr>
      <vt:lpstr> Module Title: Population Health and Digital Health Promotion Module Code: LCHS7009 Lecturer’s Name: Diola Bijlhout, Dr Ping Wu Assignment Title: Component 3 Group Project Presentation Student Name: Student Number:</vt:lpstr>
      <vt:lpstr>Nutritional Health Benefits</vt:lpstr>
      <vt:lpstr>Behavioural and Educational Benefits </vt:lpstr>
      <vt:lpstr>Public Health and Healthcare System Benefits  </vt:lpstr>
      <vt:lpstr>References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2026-07-30T09:59:01Z</dcterms:created>
  <dcterms:modified xsi:type="dcterms:W3CDTF">2026-07-30T11:41:11Z</dcterms:modified>
</cp:coreProperties>
</file>