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71" r:id="rId4"/>
    <p:sldId id="258" r:id="rId5"/>
    <p:sldId id="259" r:id="rId6"/>
    <p:sldId id="260" r:id="rId7"/>
    <p:sldId id="263" r:id="rId8"/>
    <p:sldId id="261" r:id="rId9"/>
    <p:sldId id="270" r:id="rId10"/>
    <p:sldId id="262" r:id="rId11"/>
    <p:sldId id="273" r:id="rId12"/>
    <p:sldId id="266" r:id="rId13"/>
    <p:sldId id="267" r:id="rId14"/>
    <p:sldId id="268" r:id="rId15"/>
    <p:sldId id="269" r:id="rId16"/>
    <p:sldId id="265" r:id="rId17"/>
    <p:sldId id="274"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4"/>
  </p:normalViewPr>
  <p:slideViewPr>
    <p:cSldViewPr snapToGrid="0" snapToObjects="1">
      <p:cViewPr varScale="1">
        <p:scale>
          <a:sx n="124" d="100"/>
          <a:sy n="124" d="100"/>
        </p:scale>
        <p:origin x="640"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B1F94B80-451D-324B-B1D2-F055272C2C43}" type="datetimeFigureOut">
              <a:rPr lang="en-US" smtClean="0"/>
              <a:t>2/7/20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61B6355-C30F-724F-B657-2D307ECFE52F}" type="slidenum">
              <a:rPr lang="en-US" smtClean="0"/>
              <a:t>‹#›</a:t>
            </a:fld>
            <a:endParaRPr lang="en-US"/>
          </a:p>
        </p:txBody>
      </p:sp>
    </p:spTree>
    <p:extLst>
      <p:ext uri="{BB962C8B-B14F-4D97-AF65-F5344CB8AC3E}">
        <p14:creationId xmlns:p14="http://schemas.microsoft.com/office/powerpoint/2010/main" val="207219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F94B80-451D-324B-B1D2-F055272C2C43}" type="datetimeFigureOut">
              <a:rPr lang="en-US" smtClean="0"/>
              <a:t>2/7/20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61B6355-C30F-724F-B657-2D307ECFE52F}" type="slidenum">
              <a:rPr lang="en-US" smtClean="0"/>
              <a:t>‹#›</a:t>
            </a:fld>
            <a:endParaRPr lang="en-US"/>
          </a:p>
        </p:txBody>
      </p:sp>
    </p:spTree>
    <p:extLst>
      <p:ext uri="{BB962C8B-B14F-4D97-AF65-F5344CB8AC3E}">
        <p14:creationId xmlns:p14="http://schemas.microsoft.com/office/powerpoint/2010/main" val="3547960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B1F94B80-451D-324B-B1D2-F055272C2C43}" type="datetimeFigureOut">
              <a:rPr lang="en-US" smtClean="0"/>
              <a:t>2/7/20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61B6355-C30F-724F-B657-2D307ECFE52F}" type="slidenum">
              <a:rPr lang="en-US" smtClean="0"/>
              <a:t>‹#›</a:t>
            </a:fld>
            <a:endParaRPr lang="en-US"/>
          </a:p>
        </p:txBody>
      </p:sp>
    </p:spTree>
    <p:extLst>
      <p:ext uri="{BB962C8B-B14F-4D97-AF65-F5344CB8AC3E}">
        <p14:creationId xmlns:p14="http://schemas.microsoft.com/office/powerpoint/2010/main" val="360719738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B1F94B80-451D-324B-B1D2-F055272C2C43}" type="datetimeFigureOut">
              <a:rPr lang="en-US" smtClean="0"/>
              <a:t>2/7/20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261B6355-C30F-724F-B657-2D307ECFE52F}" type="slidenum">
              <a:rPr lang="en-US" smtClean="0"/>
              <a:t>‹#›</a:t>
            </a:fld>
            <a:endParaRPr lang="en-US"/>
          </a:p>
        </p:txBody>
      </p:sp>
    </p:spTree>
    <p:extLst>
      <p:ext uri="{BB962C8B-B14F-4D97-AF65-F5344CB8AC3E}">
        <p14:creationId xmlns:p14="http://schemas.microsoft.com/office/powerpoint/2010/main" val="2295854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B1F94B80-451D-324B-B1D2-F055272C2C43}" type="datetimeFigureOut">
              <a:rPr lang="en-US" smtClean="0"/>
              <a:t>2/7/20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61B6355-C30F-724F-B657-2D307ECFE52F}"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588433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F94B80-451D-324B-B1D2-F055272C2C43}" type="datetimeFigureOut">
              <a:rPr lang="en-US" smtClean="0"/>
              <a:t>2/7/20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61B6355-C30F-724F-B657-2D307ECFE52F}" type="slidenum">
              <a:rPr lang="en-US" smtClean="0"/>
              <a:t>‹#›</a:t>
            </a:fld>
            <a:endParaRPr lang="en-US"/>
          </a:p>
        </p:txBody>
      </p:sp>
    </p:spTree>
    <p:extLst>
      <p:ext uri="{BB962C8B-B14F-4D97-AF65-F5344CB8AC3E}">
        <p14:creationId xmlns:p14="http://schemas.microsoft.com/office/powerpoint/2010/main" val="1186589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F94B80-451D-324B-B1D2-F055272C2C43}" type="datetimeFigureOut">
              <a:rPr lang="en-US" smtClean="0"/>
              <a:t>2/7/20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61B6355-C30F-724F-B657-2D307ECFE52F}" type="slidenum">
              <a:rPr lang="en-US" smtClean="0"/>
              <a:t>‹#›</a:t>
            </a:fld>
            <a:endParaRPr lang="en-US"/>
          </a:p>
        </p:txBody>
      </p:sp>
    </p:spTree>
    <p:extLst>
      <p:ext uri="{BB962C8B-B14F-4D97-AF65-F5344CB8AC3E}">
        <p14:creationId xmlns:p14="http://schemas.microsoft.com/office/powerpoint/2010/main" val="3845951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B1F94B80-451D-324B-B1D2-F055272C2C43}" type="datetimeFigureOut">
              <a:rPr lang="en-US" smtClean="0"/>
              <a:t>2/7/20</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261B6355-C30F-724F-B657-2D307ECFE52F}" type="slidenum">
              <a:rPr lang="en-US" smtClean="0"/>
              <a:t>‹#›</a:t>
            </a:fld>
            <a:endParaRPr lang="en-US"/>
          </a:p>
        </p:txBody>
      </p:sp>
    </p:spTree>
    <p:extLst>
      <p:ext uri="{BB962C8B-B14F-4D97-AF65-F5344CB8AC3E}">
        <p14:creationId xmlns:p14="http://schemas.microsoft.com/office/powerpoint/2010/main" val="685924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1F94B80-451D-324B-B1D2-F055272C2C43}" type="datetimeFigureOut">
              <a:rPr lang="en-US" smtClean="0"/>
              <a:t>2/7/20</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261B6355-C30F-724F-B657-2D307ECFE52F}" type="slidenum">
              <a:rPr lang="en-US" smtClean="0"/>
              <a:t>‹#›</a:t>
            </a:fld>
            <a:endParaRPr lang="en-US"/>
          </a:p>
        </p:txBody>
      </p:sp>
    </p:spTree>
    <p:extLst>
      <p:ext uri="{BB962C8B-B14F-4D97-AF65-F5344CB8AC3E}">
        <p14:creationId xmlns:p14="http://schemas.microsoft.com/office/powerpoint/2010/main" val="1795397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F94B80-451D-324B-B1D2-F055272C2C43}" type="datetimeFigureOut">
              <a:rPr lang="en-US" smtClean="0"/>
              <a:t>2/7/20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1B6355-C30F-724F-B657-2D307ECFE52F}" type="slidenum">
              <a:rPr lang="en-US" smtClean="0"/>
              <a:t>‹#›</a:t>
            </a:fld>
            <a:endParaRPr lang="en-US"/>
          </a:p>
        </p:txBody>
      </p:sp>
    </p:spTree>
    <p:extLst>
      <p:ext uri="{BB962C8B-B14F-4D97-AF65-F5344CB8AC3E}">
        <p14:creationId xmlns:p14="http://schemas.microsoft.com/office/powerpoint/2010/main" val="2897461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F94B80-451D-324B-B1D2-F055272C2C43}" type="datetimeFigureOut">
              <a:rPr lang="en-US" smtClean="0"/>
              <a:t>2/7/20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61B6355-C30F-724F-B657-2D307ECFE52F}" type="slidenum">
              <a:rPr lang="en-US" smtClean="0"/>
              <a:t>‹#›</a:t>
            </a:fld>
            <a:endParaRPr lang="en-US"/>
          </a:p>
        </p:txBody>
      </p:sp>
    </p:spTree>
    <p:extLst>
      <p:ext uri="{BB962C8B-B14F-4D97-AF65-F5344CB8AC3E}">
        <p14:creationId xmlns:p14="http://schemas.microsoft.com/office/powerpoint/2010/main" val="1072519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1F94B80-451D-324B-B1D2-F055272C2C43}" type="datetimeFigureOut">
              <a:rPr lang="en-US" smtClean="0"/>
              <a:t>2/7/20</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261B6355-C30F-724F-B657-2D307ECFE52F}" type="slidenum">
              <a:rPr lang="en-US" smtClean="0"/>
              <a:t>‹#›</a:t>
            </a:fld>
            <a:endParaRPr lang="en-US"/>
          </a:p>
        </p:txBody>
      </p:sp>
    </p:spTree>
    <p:extLst>
      <p:ext uri="{BB962C8B-B14F-4D97-AF65-F5344CB8AC3E}">
        <p14:creationId xmlns:p14="http://schemas.microsoft.com/office/powerpoint/2010/main" val="2176917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smartinsights.com/managing-digital-marketing/web-project-management/agile-project-process/"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dzone.com/articles/battle-of-pm-methodologies-waterfall-vs-agile-vs-s" TargetMode="Externa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6AD27-C865-E243-A055-6CD0F0054B50}"/>
              </a:ext>
            </a:extLst>
          </p:cNvPr>
          <p:cNvSpPr>
            <a:spLocks noGrp="1"/>
          </p:cNvSpPr>
          <p:nvPr>
            <p:ph type="ctrTitle"/>
          </p:nvPr>
        </p:nvSpPr>
        <p:spPr/>
        <p:txBody>
          <a:bodyPr/>
          <a:lstStyle/>
          <a:p>
            <a:r>
              <a:rPr lang="en-US" dirty="0"/>
              <a:t>Agile Design Process</a:t>
            </a:r>
          </a:p>
        </p:txBody>
      </p:sp>
      <p:sp>
        <p:nvSpPr>
          <p:cNvPr id="3" name="Subtitle 2">
            <a:extLst>
              <a:ext uri="{FF2B5EF4-FFF2-40B4-BE49-F238E27FC236}">
                <a16:creationId xmlns:a16="http://schemas.microsoft.com/office/drawing/2014/main" id="{AC5272BE-0718-FD41-9779-BEF4762A2F6C}"/>
              </a:ext>
            </a:extLst>
          </p:cNvPr>
          <p:cNvSpPr>
            <a:spLocks noGrp="1"/>
          </p:cNvSpPr>
          <p:nvPr>
            <p:ph type="subTitle" idx="1"/>
          </p:nvPr>
        </p:nvSpPr>
        <p:spPr/>
        <p:txBody>
          <a:bodyPr/>
          <a:lstStyle/>
          <a:p>
            <a:r>
              <a:rPr lang="en-US" dirty="0">
                <a:hlinkClick r:id="rId2"/>
              </a:rPr>
              <a:t>https://www.smartinsights.com/managing-digital-marketing/web-project-management/agile-project-process/</a:t>
            </a:r>
            <a:endParaRPr lang="en-US" dirty="0"/>
          </a:p>
        </p:txBody>
      </p:sp>
    </p:spTree>
    <p:extLst>
      <p:ext uri="{BB962C8B-B14F-4D97-AF65-F5344CB8AC3E}">
        <p14:creationId xmlns:p14="http://schemas.microsoft.com/office/powerpoint/2010/main" val="30162201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03F7-00B6-1044-88BC-9D4ADDB009AA}"/>
              </a:ext>
            </a:extLst>
          </p:cNvPr>
          <p:cNvSpPr>
            <a:spLocks noGrp="1"/>
          </p:cNvSpPr>
          <p:nvPr>
            <p:ph type="title"/>
          </p:nvPr>
        </p:nvSpPr>
        <p:spPr/>
        <p:txBody>
          <a:bodyPr>
            <a:normAutofit fontScale="90000"/>
          </a:bodyPr>
          <a:lstStyle/>
          <a:p>
            <a:r>
              <a:rPr lang="en-US" b="1" dirty="0"/>
              <a:t>What is the Agile approach, anyway?</a:t>
            </a:r>
            <a:br>
              <a:rPr lang="en-US" b="1" dirty="0"/>
            </a:br>
            <a:endParaRPr lang="en-US" dirty="0"/>
          </a:p>
        </p:txBody>
      </p:sp>
      <p:sp>
        <p:nvSpPr>
          <p:cNvPr id="3" name="Content Placeholder 2">
            <a:extLst>
              <a:ext uri="{FF2B5EF4-FFF2-40B4-BE49-F238E27FC236}">
                <a16:creationId xmlns:a16="http://schemas.microsoft.com/office/drawing/2014/main" id="{D7FA1339-B9CE-F140-BA87-EC9591C339E3}"/>
              </a:ext>
            </a:extLst>
          </p:cNvPr>
          <p:cNvSpPr>
            <a:spLocks noGrp="1"/>
          </p:cNvSpPr>
          <p:nvPr>
            <p:ph idx="1"/>
          </p:nvPr>
        </p:nvSpPr>
        <p:spPr/>
        <p:txBody>
          <a:bodyPr/>
          <a:lstStyle/>
          <a:p>
            <a:r>
              <a:rPr lang="en-US" dirty="0"/>
              <a:t>The overall aim of the Agile approach is to produce a functional product in a short time. Traditionally, the client sees the product only when it’s ready. In the Agile approach, the client is involved in every step of the way and is in fact encouraged to provide feedback.</a:t>
            </a:r>
          </a:p>
          <a:p>
            <a:r>
              <a:rPr lang="en-US" dirty="0"/>
              <a:t>Depending on the feedback received from the client, changes are made during the development time. This way, the client gets exactly what he wants and there’s no outright rejection of the product (as it often happens in traditional project development).</a:t>
            </a:r>
          </a:p>
          <a:p>
            <a:endParaRPr lang="en-US" dirty="0"/>
          </a:p>
        </p:txBody>
      </p:sp>
    </p:spTree>
    <p:extLst>
      <p:ext uri="{BB962C8B-B14F-4D97-AF65-F5344CB8AC3E}">
        <p14:creationId xmlns:p14="http://schemas.microsoft.com/office/powerpoint/2010/main" val="800295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0BECDA2-0B18-FA4F-A331-AC6589CA4F5E}"/>
              </a:ext>
            </a:extLst>
          </p:cNvPr>
          <p:cNvPicPr>
            <a:picLocks noGrp="1" noChangeAspect="1"/>
          </p:cNvPicPr>
          <p:nvPr>
            <p:ph idx="1"/>
          </p:nvPr>
        </p:nvPicPr>
        <p:blipFill>
          <a:blip r:embed="rId2"/>
          <a:stretch>
            <a:fillRect/>
          </a:stretch>
        </p:blipFill>
        <p:spPr>
          <a:xfrm>
            <a:off x="1833352" y="2282209"/>
            <a:ext cx="8525296" cy="3193915"/>
          </a:xfrm>
          <a:prstGeom prst="rect">
            <a:avLst/>
          </a:prstGeom>
        </p:spPr>
      </p:pic>
    </p:spTree>
    <p:extLst>
      <p:ext uri="{BB962C8B-B14F-4D97-AF65-F5344CB8AC3E}">
        <p14:creationId xmlns:p14="http://schemas.microsoft.com/office/powerpoint/2010/main" val="242789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F6E50-F927-5C43-B86D-DA14F1E1C8E9}"/>
              </a:ext>
            </a:extLst>
          </p:cNvPr>
          <p:cNvSpPr>
            <a:spLocks noGrp="1"/>
          </p:cNvSpPr>
          <p:nvPr>
            <p:ph type="title"/>
          </p:nvPr>
        </p:nvSpPr>
        <p:spPr/>
        <p:txBody>
          <a:bodyPr>
            <a:normAutofit fontScale="90000"/>
          </a:bodyPr>
          <a:lstStyle/>
          <a:p>
            <a:r>
              <a:rPr lang="en-US" b="1" dirty="0"/>
              <a:t>Step 1: Ask -&gt; Analyze -&gt; Discover</a:t>
            </a:r>
            <a:br>
              <a:rPr lang="en-US" b="1" dirty="0"/>
            </a:br>
            <a:endParaRPr lang="en-US" dirty="0"/>
          </a:p>
        </p:txBody>
      </p:sp>
      <p:sp>
        <p:nvSpPr>
          <p:cNvPr id="3" name="Content Placeholder 2">
            <a:extLst>
              <a:ext uri="{FF2B5EF4-FFF2-40B4-BE49-F238E27FC236}">
                <a16:creationId xmlns:a16="http://schemas.microsoft.com/office/drawing/2014/main" id="{3A6FC9E9-BA14-1A42-BC88-6F3E6BBCDD78}"/>
              </a:ext>
            </a:extLst>
          </p:cNvPr>
          <p:cNvSpPr>
            <a:spLocks noGrp="1"/>
          </p:cNvSpPr>
          <p:nvPr>
            <p:ph idx="1"/>
          </p:nvPr>
        </p:nvSpPr>
        <p:spPr/>
        <p:txBody>
          <a:bodyPr>
            <a:normAutofit/>
          </a:bodyPr>
          <a:lstStyle/>
          <a:p>
            <a:r>
              <a:rPr lang="en-US" dirty="0"/>
              <a:t>Think of this step as taking your client out to tea (or a date, except the part where you’ve already impressed the client and won the project). Find out as much as you can about your client’s company and find out their project goals.</a:t>
            </a:r>
          </a:p>
          <a:p>
            <a:r>
              <a:rPr lang="en-US" dirty="0"/>
              <a:t>What do they envision? What is the purpose of this project? What’s the end goal? What result do they need to get for them to consider it a success?</a:t>
            </a:r>
          </a:p>
          <a:p>
            <a:r>
              <a:rPr lang="en-US" dirty="0"/>
              <a:t>Use their answers to </a:t>
            </a:r>
            <a:r>
              <a:rPr lang="en-US" dirty="0" err="1"/>
              <a:t>analyse</a:t>
            </a:r>
            <a:r>
              <a:rPr lang="en-US" dirty="0"/>
              <a:t> and discover the scope of the project. Figure out which techniques and tools you need to make the client's vision a reality.</a:t>
            </a:r>
          </a:p>
          <a:p>
            <a:r>
              <a:rPr lang="en-US" dirty="0"/>
              <a:t>Show your findings to your client to make sure you’re both on the same page. Once you have the client’s feedback, move on to the next step.</a:t>
            </a:r>
          </a:p>
          <a:p>
            <a:endParaRPr lang="en-US" dirty="0"/>
          </a:p>
        </p:txBody>
      </p:sp>
    </p:spTree>
    <p:extLst>
      <p:ext uri="{BB962C8B-B14F-4D97-AF65-F5344CB8AC3E}">
        <p14:creationId xmlns:p14="http://schemas.microsoft.com/office/powerpoint/2010/main" val="3404097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D4E69-0C39-1241-ABB3-4BF2871CCDFD}"/>
              </a:ext>
            </a:extLst>
          </p:cNvPr>
          <p:cNvSpPr>
            <a:spLocks noGrp="1"/>
          </p:cNvSpPr>
          <p:nvPr>
            <p:ph type="title"/>
          </p:nvPr>
        </p:nvSpPr>
        <p:spPr/>
        <p:txBody>
          <a:bodyPr/>
          <a:lstStyle/>
          <a:p>
            <a:r>
              <a:rPr lang="en-US" b="1" dirty="0"/>
              <a:t>Step 2:  Imagine -&gt; Think -&gt; Plan</a:t>
            </a:r>
            <a:br>
              <a:rPr lang="en-US" b="1" dirty="0"/>
            </a:br>
            <a:endParaRPr lang="en-US" dirty="0"/>
          </a:p>
        </p:txBody>
      </p:sp>
      <p:sp>
        <p:nvSpPr>
          <p:cNvPr id="3" name="Content Placeholder 2">
            <a:extLst>
              <a:ext uri="{FF2B5EF4-FFF2-40B4-BE49-F238E27FC236}">
                <a16:creationId xmlns:a16="http://schemas.microsoft.com/office/drawing/2014/main" id="{41FA7705-6DB7-8940-A6C8-BF505974B0DE}"/>
              </a:ext>
            </a:extLst>
          </p:cNvPr>
          <p:cNvSpPr>
            <a:spLocks noGrp="1"/>
          </p:cNvSpPr>
          <p:nvPr>
            <p:ph idx="1"/>
          </p:nvPr>
        </p:nvSpPr>
        <p:spPr/>
        <p:txBody>
          <a:bodyPr/>
          <a:lstStyle/>
          <a:p>
            <a:r>
              <a:rPr lang="en-US" dirty="0"/>
              <a:t>Now that you have everything you need to get started, it’s time to develop a user story for the project. Come up with a plan and chalk out every step that needs to be taken.</a:t>
            </a:r>
          </a:p>
          <a:p>
            <a:r>
              <a:rPr lang="en-US" dirty="0"/>
              <a:t>After adding a brief explanation of what will happen at each step, send it back to the client for feedback. Once you have that, it’s time to move to the third and final step.</a:t>
            </a:r>
          </a:p>
          <a:p>
            <a:endParaRPr lang="en-US" dirty="0"/>
          </a:p>
        </p:txBody>
      </p:sp>
    </p:spTree>
    <p:extLst>
      <p:ext uri="{BB962C8B-B14F-4D97-AF65-F5344CB8AC3E}">
        <p14:creationId xmlns:p14="http://schemas.microsoft.com/office/powerpoint/2010/main" val="1883255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EE845-2560-9B48-91AC-769890449A52}"/>
              </a:ext>
            </a:extLst>
          </p:cNvPr>
          <p:cNvSpPr>
            <a:spLocks noGrp="1"/>
          </p:cNvSpPr>
          <p:nvPr>
            <p:ph type="title"/>
          </p:nvPr>
        </p:nvSpPr>
        <p:spPr/>
        <p:txBody>
          <a:bodyPr>
            <a:normAutofit fontScale="90000"/>
          </a:bodyPr>
          <a:lstStyle/>
          <a:p>
            <a:r>
              <a:rPr lang="en-US" b="1" dirty="0"/>
              <a:t>Step 3: Design -&gt; Develop -&gt; Sprint</a:t>
            </a:r>
            <a:br>
              <a:rPr lang="en-US" b="1" dirty="0"/>
            </a:br>
            <a:endParaRPr lang="en-US" dirty="0"/>
          </a:p>
        </p:txBody>
      </p:sp>
      <p:sp>
        <p:nvSpPr>
          <p:cNvPr id="3" name="Content Placeholder 2">
            <a:extLst>
              <a:ext uri="{FF2B5EF4-FFF2-40B4-BE49-F238E27FC236}">
                <a16:creationId xmlns:a16="http://schemas.microsoft.com/office/drawing/2014/main" id="{22C41FD1-47A2-7A41-AE09-8E3EF6977E2F}"/>
              </a:ext>
            </a:extLst>
          </p:cNvPr>
          <p:cNvSpPr>
            <a:spLocks noGrp="1"/>
          </p:cNvSpPr>
          <p:nvPr>
            <p:ph idx="1"/>
          </p:nvPr>
        </p:nvSpPr>
        <p:spPr/>
        <p:txBody>
          <a:bodyPr>
            <a:normAutofit/>
          </a:bodyPr>
          <a:lstStyle/>
          <a:p>
            <a:r>
              <a:rPr lang="en-US" dirty="0"/>
              <a:t>Having received the go ahead on the plan, it’s time to design and develop the project. The client is actively involved during the designing and development of the project. Based on the client’s feedback, go back to the drawing board and make the required changes.</a:t>
            </a:r>
          </a:p>
          <a:p>
            <a:r>
              <a:rPr lang="en-US" i="1" dirty="0"/>
              <a:t>The one important thing about this step is the time factor. Because the goal is to develop a project in a short time, the process is broken into fixed durations called 'Sprints'.</a:t>
            </a:r>
            <a:endParaRPr lang="en-US" dirty="0"/>
          </a:p>
          <a:p>
            <a:r>
              <a:rPr lang="en-US" dirty="0"/>
              <a:t>In a creative project, a Sprint typically involves sketching, prototyping, review, visual design, and testing. The project can go back for a review at any stage depending on the client's feedback.</a:t>
            </a:r>
          </a:p>
          <a:p>
            <a:endParaRPr lang="en-US" dirty="0"/>
          </a:p>
        </p:txBody>
      </p:sp>
    </p:spTree>
    <p:extLst>
      <p:ext uri="{BB962C8B-B14F-4D97-AF65-F5344CB8AC3E}">
        <p14:creationId xmlns:p14="http://schemas.microsoft.com/office/powerpoint/2010/main" val="2340408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88D6C-5EE4-4A48-B176-9622F16CCB61}"/>
              </a:ext>
            </a:extLst>
          </p:cNvPr>
          <p:cNvSpPr>
            <a:spLocks noGrp="1"/>
          </p:cNvSpPr>
          <p:nvPr>
            <p:ph type="ctrTitle"/>
          </p:nvPr>
        </p:nvSpPr>
        <p:spPr/>
        <p:txBody>
          <a:bodyPr/>
          <a:lstStyle/>
          <a:p>
            <a:r>
              <a:rPr lang="en-US" dirty="0"/>
              <a:t>SCRUM Project </a:t>
            </a:r>
            <a:r>
              <a:rPr lang="en-US" dirty="0" err="1"/>
              <a:t>Managment</a:t>
            </a:r>
            <a:br>
              <a:rPr lang="en-US" dirty="0"/>
            </a:br>
            <a:endParaRPr lang="en-US" dirty="0"/>
          </a:p>
        </p:txBody>
      </p:sp>
      <p:sp>
        <p:nvSpPr>
          <p:cNvPr id="3" name="Subtitle 2">
            <a:extLst>
              <a:ext uri="{FF2B5EF4-FFF2-40B4-BE49-F238E27FC236}">
                <a16:creationId xmlns:a16="http://schemas.microsoft.com/office/drawing/2014/main" id="{CD37B50F-79A4-DE4B-887A-6C9CEC6D83F5}"/>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703612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E2D27B-DA79-2A44-8666-0903C53C2ADE}"/>
              </a:ext>
            </a:extLst>
          </p:cNvPr>
          <p:cNvSpPr>
            <a:spLocks noGrp="1"/>
          </p:cNvSpPr>
          <p:nvPr>
            <p:ph idx="1"/>
          </p:nvPr>
        </p:nvSpPr>
        <p:spPr/>
        <p:txBody>
          <a:bodyPr/>
          <a:lstStyle/>
          <a:p>
            <a:r>
              <a:rPr lang="en-US" dirty="0"/>
              <a:t>Scrum has become the most widely </a:t>
            </a:r>
            <a:r>
              <a:rPr lang="en-US" dirty="0" err="1"/>
              <a:t>recognised</a:t>
            </a:r>
            <a:r>
              <a:rPr lang="en-US" dirty="0"/>
              <a:t> and most international agile project management methodology. Use of it remains biased towards software development - but many of the tools and techniques can be applied to aspects of other projects.</a:t>
            </a:r>
          </a:p>
        </p:txBody>
      </p:sp>
    </p:spTree>
    <p:extLst>
      <p:ext uri="{BB962C8B-B14F-4D97-AF65-F5344CB8AC3E}">
        <p14:creationId xmlns:p14="http://schemas.microsoft.com/office/powerpoint/2010/main" val="1868511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C9B7D-C773-4640-9D67-84D7499B4C2E}"/>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733F5F56-485C-874D-B3F9-F001702CA1F6}"/>
              </a:ext>
            </a:extLst>
          </p:cNvPr>
          <p:cNvPicPr>
            <a:picLocks noGrp="1" noChangeAspect="1"/>
          </p:cNvPicPr>
          <p:nvPr>
            <p:ph idx="1"/>
          </p:nvPr>
        </p:nvPicPr>
        <p:blipFill>
          <a:blip r:embed="rId2"/>
          <a:stretch>
            <a:fillRect/>
          </a:stretch>
        </p:blipFill>
        <p:spPr>
          <a:xfrm>
            <a:off x="1057216" y="834775"/>
            <a:ext cx="10077567" cy="5188450"/>
          </a:xfrm>
          <a:prstGeom prst="rect">
            <a:avLst/>
          </a:prstGeom>
        </p:spPr>
      </p:pic>
    </p:spTree>
    <p:extLst>
      <p:ext uri="{BB962C8B-B14F-4D97-AF65-F5344CB8AC3E}">
        <p14:creationId xmlns:p14="http://schemas.microsoft.com/office/powerpoint/2010/main" val="300126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3097C-1A32-E647-A1A6-B99D4BA1CAA6}"/>
              </a:ext>
            </a:extLst>
          </p:cNvPr>
          <p:cNvSpPr>
            <a:spLocks noGrp="1"/>
          </p:cNvSpPr>
          <p:nvPr>
            <p:ph type="title"/>
          </p:nvPr>
        </p:nvSpPr>
        <p:spPr/>
        <p:txBody>
          <a:bodyPr>
            <a:normAutofit/>
          </a:bodyPr>
          <a:lstStyle/>
          <a:p>
            <a:r>
              <a:rPr lang="en-US" dirty="0"/>
              <a:t>The following headlines will hopefully provide a </a:t>
            </a:r>
            <a:r>
              <a:rPr lang="en-US" dirty="0" err="1"/>
              <a:t>flavour</a:t>
            </a:r>
            <a:r>
              <a:rPr lang="en-US" dirty="0"/>
              <a:t>:</a:t>
            </a:r>
          </a:p>
        </p:txBody>
      </p:sp>
      <p:sp>
        <p:nvSpPr>
          <p:cNvPr id="3" name="Content Placeholder 2">
            <a:extLst>
              <a:ext uri="{FF2B5EF4-FFF2-40B4-BE49-F238E27FC236}">
                <a16:creationId xmlns:a16="http://schemas.microsoft.com/office/drawing/2014/main" id="{3980CC0F-1132-FD4A-8924-C31424D8C3BB}"/>
              </a:ext>
            </a:extLst>
          </p:cNvPr>
          <p:cNvSpPr>
            <a:spLocks noGrp="1"/>
          </p:cNvSpPr>
          <p:nvPr>
            <p:ph idx="1"/>
          </p:nvPr>
        </p:nvSpPr>
        <p:spPr>
          <a:xfrm>
            <a:off x="2231136" y="2350368"/>
            <a:ext cx="7729728" cy="3101983"/>
          </a:xfrm>
        </p:spPr>
        <p:txBody>
          <a:bodyPr>
            <a:noAutofit/>
          </a:bodyPr>
          <a:lstStyle/>
          <a:p>
            <a:r>
              <a:rPr lang="en-US" dirty="0"/>
              <a:t>The name "Scrum" emerged as a rugby analogy where a self </a:t>
            </a:r>
            <a:r>
              <a:rPr lang="en-US" dirty="0" err="1"/>
              <a:t>organising</a:t>
            </a:r>
            <a:r>
              <a:rPr lang="en-US" dirty="0"/>
              <a:t> team moves down the field - together</a:t>
            </a:r>
          </a:p>
          <a:p>
            <a:r>
              <a:rPr lang="en-US" dirty="0"/>
              <a:t>Many projects involve learning, innovation and surprises, so a major recurring theme of Scrum is to "inspect and adapt"</a:t>
            </a:r>
          </a:p>
          <a:p>
            <a:r>
              <a:rPr lang="en-US" dirty="0"/>
              <a:t>"Sprints" of intense activity are launched with a planning meeting and close with a Sprint Review and Sprint Retrospective. This review questions "what we should start, stop and continue doing"</a:t>
            </a:r>
          </a:p>
          <a:p>
            <a:r>
              <a:rPr lang="en-US" dirty="0"/>
              <a:t>"Daily Scrum" meetings are held daily during Sprints when each member briefly states what's completed, what they will do next, and what's in their way</a:t>
            </a:r>
          </a:p>
          <a:p>
            <a:r>
              <a:rPr lang="en-US" dirty="0"/>
              <a:t>The "Product Owner/Stakeholder" identifies product features in the form of a </a:t>
            </a:r>
            <a:r>
              <a:rPr lang="en-US" dirty="0" err="1"/>
              <a:t>prioritised</a:t>
            </a:r>
            <a:r>
              <a:rPr lang="en-US" dirty="0"/>
              <a:t> list and is responsible for Return on Investment (ROI)</a:t>
            </a:r>
          </a:p>
        </p:txBody>
      </p:sp>
    </p:spTree>
    <p:extLst>
      <p:ext uri="{BB962C8B-B14F-4D97-AF65-F5344CB8AC3E}">
        <p14:creationId xmlns:p14="http://schemas.microsoft.com/office/powerpoint/2010/main" val="3381899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79C023-E690-F34C-8213-53EF9936B0C3}"/>
              </a:ext>
            </a:extLst>
          </p:cNvPr>
          <p:cNvSpPr>
            <a:spLocks noGrp="1"/>
          </p:cNvSpPr>
          <p:nvPr>
            <p:ph idx="1"/>
          </p:nvPr>
        </p:nvSpPr>
        <p:spPr>
          <a:xfrm>
            <a:off x="2231136" y="1878008"/>
            <a:ext cx="7729728" cy="3101983"/>
          </a:xfrm>
        </p:spPr>
        <p:txBody>
          <a:bodyPr>
            <a:normAutofit fontScale="85000" lnSpcReduction="10000"/>
          </a:bodyPr>
          <a:lstStyle/>
          <a:p>
            <a:r>
              <a:rPr lang="en-US" sz="2000" dirty="0"/>
              <a:t>The "Scrum Development Team" is typically a dedicated group of 5-10 people with the different skill sets needed to deliver the product</a:t>
            </a:r>
          </a:p>
          <a:p>
            <a:r>
              <a:rPr lang="en-US" sz="2000" dirty="0"/>
              <a:t>The "Scrum Master" is a facilitator rather than a manager - guiding the Team, resolving issues and promoting collaboration with the Product Owner</a:t>
            </a:r>
          </a:p>
          <a:p>
            <a:r>
              <a:rPr lang="en-US" sz="2000" dirty="0"/>
              <a:t>The "Product Backlog" is a definitive and </a:t>
            </a:r>
            <a:r>
              <a:rPr lang="en-US" sz="2000" dirty="0" err="1"/>
              <a:t>prioritised</a:t>
            </a:r>
            <a:r>
              <a:rPr lang="en-US" sz="2000" dirty="0"/>
              <a:t> list of remaining features and tasks - so becomes a form of product road map</a:t>
            </a:r>
          </a:p>
          <a:p>
            <a:r>
              <a:rPr lang="en-US" sz="2000" dirty="0"/>
              <a:t>The "Sprint Burndown" tracks estimated hours work outstanding against the "timeboxed" Sprint hours available</a:t>
            </a:r>
          </a:p>
          <a:p>
            <a:r>
              <a:rPr lang="en-US" sz="2000" dirty="0"/>
              <a:t>Scrum is not just about processes - it's a different style of working which is energetic, collaborative, and flexible.</a:t>
            </a:r>
          </a:p>
          <a:p>
            <a:endParaRPr lang="en-US" dirty="0"/>
          </a:p>
        </p:txBody>
      </p:sp>
    </p:spTree>
    <p:extLst>
      <p:ext uri="{BB962C8B-B14F-4D97-AF65-F5344CB8AC3E}">
        <p14:creationId xmlns:p14="http://schemas.microsoft.com/office/powerpoint/2010/main" val="2962418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4BA7F-0B09-014C-95DC-12B64D2955CD}"/>
              </a:ext>
            </a:extLst>
          </p:cNvPr>
          <p:cNvSpPr>
            <a:spLocks noGrp="1"/>
          </p:cNvSpPr>
          <p:nvPr>
            <p:ph type="ctrTitle"/>
          </p:nvPr>
        </p:nvSpPr>
        <p:spPr/>
        <p:txBody>
          <a:bodyPr/>
          <a:lstStyle/>
          <a:p>
            <a:r>
              <a:rPr lang="en-US" dirty="0"/>
              <a:t>Waterfall Project Development</a:t>
            </a:r>
          </a:p>
        </p:txBody>
      </p:sp>
      <p:sp>
        <p:nvSpPr>
          <p:cNvPr id="3" name="Subtitle 2">
            <a:extLst>
              <a:ext uri="{FF2B5EF4-FFF2-40B4-BE49-F238E27FC236}">
                <a16:creationId xmlns:a16="http://schemas.microsoft.com/office/drawing/2014/main" id="{122F335C-8514-F443-8334-173A1875CFF7}"/>
              </a:ext>
            </a:extLst>
          </p:cNvPr>
          <p:cNvSpPr>
            <a:spLocks noGrp="1"/>
          </p:cNvSpPr>
          <p:nvPr>
            <p:ph type="subTitle" idx="1"/>
          </p:nvPr>
        </p:nvSpPr>
        <p:spPr/>
        <p:txBody>
          <a:bodyPr/>
          <a:lstStyle/>
          <a:p>
            <a:r>
              <a:rPr lang="en-US" dirty="0">
                <a:hlinkClick r:id="rId2"/>
              </a:rPr>
              <a:t>https://dzone.com/articles/battle-of-pm-methodologies-waterfall-vs-agile-vs-s</a:t>
            </a:r>
            <a:endParaRPr lang="en-US" dirty="0"/>
          </a:p>
        </p:txBody>
      </p:sp>
    </p:spTree>
    <p:extLst>
      <p:ext uri="{BB962C8B-B14F-4D97-AF65-F5344CB8AC3E}">
        <p14:creationId xmlns:p14="http://schemas.microsoft.com/office/powerpoint/2010/main" val="42802985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2E50A4-50EB-BC44-A6AC-7A969BC52B94}"/>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5446058A-521F-5F41-B9C6-7BEA75B14A7C}"/>
              </a:ext>
            </a:extLst>
          </p:cNvPr>
          <p:cNvPicPr>
            <a:picLocks noChangeAspect="1"/>
          </p:cNvPicPr>
          <p:nvPr/>
        </p:nvPicPr>
        <p:blipFill>
          <a:blip r:embed="rId2"/>
          <a:stretch>
            <a:fillRect/>
          </a:stretch>
        </p:blipFill>
        <p:spPr>
          <a:xfrm>
            <a:off x="1020590" y="1910579"/>
            <a:ext cx="10150820" cy="3138555"/>
          </a:xfrm>
          <a:prstGeom prst="rect">
            <a:avLst/>
          </a:prstGeom>
        </p:spPr>
      </p:pic>
    </p:spTree>
    <p:extLst>
      <p:ext uri="{BB962C8B-B14F-4D97-AF65-F5344CB8AC3E}">
        <p14:creationId xmlns:p14="http://schemas.microsoft.com/office/powerpoint/2010/main" val="6437933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FBA11-BDAF-2D45-A937-343BEBF05AA3}"/>
              </a:ext>
            </a:extLst>
          </p:cNvPr>
          <p:cNvSpPr>
            <a:spLocks noGrp="1"/>
          </p:cNvSpPr>
          <p:nvPr>
            <p:ph type="title"/>
          </p:nvPr>
        </p:nvSpPr>
        <p:spPr/>
        <p:txBody>
          <a:bodyPr/>
          <a:lstStyle/>
          <a:p>
            <a:r>
              <a:rPr lang="en-US" dirty="0"/>
              <a:t>Waterfall</a:t>
            </a:r>
          </a:p>
        </p:txBody>
      </p:sp>
      <p:sp>
        <p:nvSpPr>
          <p:cNvPr id="3" name="Content Placeholder 2">
            <a:extLst>
              <a:ext uri="{FF2B5EF4-FFF2-40B4-BE49-F238E27FC236}">
                <a16:creationId xmlns:a16="http://schemas.microsoft.com/office/drawing/2014/main" id="{95C5E920-2C13-7845-83A1-3A9BB9745D36}"/>
              </a:ext>
            </a:extLst>
          </p:cNvPr>
          <p:cNvSpPr>
            <a:spLocks noGrp="1"/>
          </p:cNvSpPr>
          <p:nvPr>
            <p:ph idx="1"/>
          </p:nvPr>
        </p:nvSpPr>
        <p:spPr/>
        <p:txBody>
          <a:bodyPr/>
          <a:lstStyle/>
          <a:p>
            <a:r>
              <a:rPr lang="en-US" dirty="0"/>
              <a:t>Waterfall is simple, straightforward and predictable. However, on the other hand, lacks the flexibility and tolerance for changes. The main idea is planning the whole project at the very beginning and then following the planned stages till the product is delivered. This means that the team goes through every stage in a linear way and can neither move forward without completing the previous task nor move backward.</a:t>
            </a:r>
          </a:p>
        </p:txBody>
      </p:sp>
    </p:spTree>
    <p:extLst>
      <p:ext uri="{BB962C8B-B14F-4D97-AF65-F5344CB8AC3E}">
        <p14:creationId xmlns:p14="http://schemas.microsoft.com/office/powerpoint/2010/main" val="34510600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DB4DF-04EE-154C-A3FC-7DC5FE289FDA}"/>
              </a:ext>
            </a:extLst>
          </p:cNvPr>
          <p:cNvSpPr>
            <a:spLocks noGrp="1"/>
          </p:cNvSpPr>
          <p:nvPr>
            <p:ph type="title"/>
          </p:nvPr>
        </p:nvSpPr>
        <p:spPr/>
        <p:txBody>
          <a:bodyPr/>
          <a:lstStyle/>
          <a:p>
            <a:r>
              <a:rPr lang="en-US" b="1" dirty="0"/>
              <a:t>The Main Flaws of Waterfall</a:t>
            </a:r>
            <a:endParaRPr lang="en-US" dirty="0"/>
          </a:p>
        </p:txBody>
      </p:sp>
      <p:sp>
        <p:nvSpPr>
          <p:cNvPr id="3" name="Content Placeholder 2">
            <a:extLst>
              <a:ext uri="{FF2B5EF4-FFF2-40B4-BE49-F238E27FC236}">
                <a16:creationId xmlns:a16="http://schemas.microsoft.com/office/drawing/2014/main" id="{59BE7250-C720-3B42-9A4C-EC16DEEC2037}"/>
              </a:ext>
            </a:extLst>
          </p:cNvPr>
          <p:cNvSpPr>
            <a:spLocks noGrp="1"/>
          </p:cNvSpPr>
          <p:nvPr>
            <p:ph idx="1"/>
          </p:nvPr>
        </p:nvSpPr>
        <p:spPr/>
        <p:txBody>
          <a:bodyPr>
            <a:normAutofit/>
          </a:bodyPr>
          <a:lstStyle/>
          <a:p>
            <a:r>
              <a:rPr lang="en-US" dirty="0"/>
              <a:t>Changes are not favored. Development is not adaptable and thus the software product cannot be quickly improved in the face of new competition.</a:t>
            </a:r>
          </a:p>
          <a:p>
            <a:r>
              <a:rPr lang="en-US" dirty="0"/>
              <a:t>Planning risks are very high. Poor planning is much more costly due to the strict budget and time limits. Once the project is started, it’s either win or lose, serious setbacks can easily halt the whole development process.</a:t>
            </a:r>
          </a:p>
          <a:p>
            <a:r>
              <a:rPr lang="en-US" dirty="0"/>
              <a:t>The working app can only be seen at the latest stages of the project when it’s too late and costly to fix anything and introduce new features.</a:t>
            </a:r>
          </a:p>
          <a:p>
            <a:r>
              <a:rPr lang="en-US" dirty="0"/>
              <a:t>The development process is driven by the contract and documentation more than by efficiency and usability of the product.</a:t>
            </a:r>
          </a:p>
          <a:p>
            <a:endParaRPr lang="en-US" dirty="0"/>
          </a:p>
        </p:txBody>
      </p:sp>
    </p:spTree>
    <p:extLst>
      <p:ext uri="{BB962C8B-B14F-4D97-AF65-F5344CB8AC3E}">
        <p14:creationId xmlns:p14="http://schemas.microsoft.com/office/powerpoint/2010/main" val="22884035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FBA41-0215-8645-A07C-AC1DD1CA1765}"/>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228738CA-E1A9-3946-BDBE-8BEA38E7FAEE}"/>
              </a:ext>
            </a:extLst>
          </p:cNvPr>
          <p:cNvPicPr>
            <a:picLocks noGrp="1" noChangeAspect="1"/>
          </p:cNvPicPr>
          <p:nvPr>
            <p:ph idx="1"/>
          </p:nvPr>
        </p:nvPicPr>
        <p:blipFill>
          <a:blip r:embed="rId2"/>
          <a:stretch>
            <a:fillRect/>
          </a:stretch>
        </p:blipFill>
        <p:spPr>
          <a:xfrm>
            <a:off x="2044109" y="493161"/>
            <a:ext cx="8103781" cy="5999714"/>
          </a:xfrm>
          <a:prstGeom prst="rect">
            <a:avLst/>
          </a:prstGeom>
        </p:spPr>
      </p:pic>
    </p:spTree>
    <p:extLst>
      <p:ext uri="{BB962C8B-B14F-4D97-AF65-F5344CB8AC3E}">
        <p14:creationId xmlns:p14="http://schemas.microsoft.com/office/powerpoint/2010/main" val="1848909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208EF-2B9E-3445-B1A0-D52A7F3BFC4A}"/>
              </a:ext>
            </a:extLst>
          </p:cNvPr>
          <p:cNvSpPr>
            <a:spLocks noGrp="1"/>
          </p:cNvSpPr>
          <p:nvPr>
            <p:ph type="title"/>
          </p:nvPr>
        </p:nvSpPr>
        <p:spPr/>
        <p:txBody>
          <a:bodyPr>
            <a:normAutofit/>
          </a:bodyPr>
          <a:lstStyle/>
          <a:p>
            <a:r>
              <a:rPr lang="en-US" b="1" dirty="0"/>
              <a:t>Possible Pitfalls In Agile/Scrum Implementation</a:t>
            </a:r>
            <a:endParaRPr lang="en-US" dirty="0"/>
          </a:p>
        </p:txBody>
      </p:sp>
      <p:sp>
        <p:nvSpPr>
          <p:cNvPr id="3" name="Content Placeholder 2">
            <a:extLst>
              <a:ext uri="{FF2B5EF4-FFF2-40B4-BE49-F238E27FC236}">
                <a16:creationId xmlns:a16="http://schemas.microsoft.com/office/drawing/2014/main" id="{7620CA24-19F2-CC4A-9C4E-8D7B57571CF7}"/>
              </a:ext>
            </a:extLst>
          </p:cNvPr>
          <p:cNvSpPr>
            <a:spLocks noGrp="1"/>
          </p:cNvSpPr>
          <p:nvPr>
            <p:ph idx="1"/>
          </p:nvPr>
        </p:nvSpPr>
        <p:spPr/>
        <p:txBody>
          <a:bodyPr>
            <a:normAutofit fontScale="92500" lnSpcReduction="20000"/>
          </a:bodyPr>
          <a:lstStyle/>
          <a:p>
            <a:r>
              <a:rPr lang="en-US" b="1" dirty="0"/>
              <a:t>Before implementing Agile/Scrum as the project management model for your software project, make sure that you avoid the following pitfalls:</a:t>
            </a:r>
            <a:endParaRPr lang="en-US" dirty="0"/>
          </a:p>
          <a:p>
            <a:r>
              <a:rPr lang="en-US" dirty="0"/>
              <a:t>Using Agile because it’s trendy. For many customers, this approach is the new standard and the word Agile itself is a synonym to classy. But make sure it suits your project. Otherwise, you may end up spending time and money on a trend.</a:t>
            </a:r>
          </a:p>
          <a:p>
            <a:r>
              <a:rPr lang="en-US" dirty="0"/>
              <a:t>Not working enough on implementing and purifying the methodology. As mentioned earlier, Agile can be a demanding undertaking. But if you decide to go for Agile, you must do it properly. It only works with a full set of rules and practices.</a:t>
            </a:r>
          </a:p>
          <a:p>
            <a:r>
              <a:rPr lang="en-US" dirty="0"/>
              <a:t>The customer is not ready to be involved. It happens that the customer just wants to set the goals and get the result at the end. </a:t>
            </a:r>
            <a:r>
              <a:rPr lang="en-US"/>
              <a:t>No commitment, </a:t>
            </a:r>
            <a:r>
              <a:rPr lang="en-US" dirty="0"/>
              <a:t>no Agile.</a:t>
            </a:r>
          </a:p>
          <a:p>
            <a:r>
              <a:rPr lang="en-US" dirty="0"/>
              <a:t>The team or some team members don’t want to go Agile. Again, the lack of commitment will not produce the high level of synergy Agile/Scrum is aimed at.</a:t>
            </a:r>
          </a:p>
          <a:p>
            <a:endParaRPr lang="en-US" dirty="0"/>
          </a:p>
        </p:txBody>
      </p:sp>
    </p:spTree>
    <p:extLst>
      <p:ext uri="{BB962C8B-B14F-4D97-AF65-F5344CB8AC3E}">
        <p14:creationId xmlns:p14="http://schemas.microsoft.com/office/powerpoint/2010/main" val="3665164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72699-95BE-3E4F-A770-4C8EA1BA96DD}"/>
              </a:ext>
            </a:extLst>
          </p:cNvPr>
          <p:cNvSpPr>
            <a:spLocks noGrp="1"/>
          </p:cNvSpPr>
          <p:nvPr>
            <p:ph type="title"/>
          </p:nvPr>
        </p:nvSpPr>
        <p:spPr/>
        <p:txBody>
          <a:bodyPr/>
          <a:lstStyle/>
          <a:p>
            <a:r>
              <a:rPr lang="en-US" b="1" dirty="0"/>
              <a:t>So Which Methodology Leads to Success?</a:t>
            </a:r>
            <a:endParaRPr lang="en-US" dirty="0"/>
          </a:p>
        </p:txBody>
      </p:sp>
      <p:sp>
        <p:nvSpPr>
          <p:cNvPr id="3" name="Content Placeholder 2">
            <a:extLst>
              <a:ext uri="{FF2B5EF4-FFF2-40B4-BE49-F238E27FC236}">
                <a16:creationId xmlns:a16="http://schemas.microsoft.com/office/drawing/2014/main" id="{12BE151E-3E1C-584F-9D0B-A0472219B6E6}"/>
              </a:ext>
            </a:extLst>
          </p:cNvPr>
          <p:cNvSpPr>
            <a:spLocks noGrp="1"/>
          </p:cNvSpPr>
          <p:nvPr>
            <p:ph idx="1"/>
          </p:nvPr>
        </p:nvSpPr>
        <p:spPr/>
        <p:txBody>
          <a:bodyPr/>
          <a:lstStyle/>
          <a:p>
            <a:r>
              <a:rPr lang="en-US" dirty="0"/>
              <a:t>While some experts are pretty outspoken on the topic, as we understand now – there is no “one size fits all” PM methodology. Every model has its benefits and downsides, and each can be more or less suitable for a certain type of software projects.</a:t>
            </a:r>
          </a:p>
          <a:p>
            <a:r>
              <a:rPr lang="en-US" dirty="0"/>
              <a:t>Keep in mind the scope, risks, and obligations of your project, and you will be able to choose what’s right exactly for you. Or let our team of experts help you. We have successfully finished over 130 software projects in various industries, both for mobile and web applications.</a:t>
            </a:r>
          </a:p>
          <a:p>
            <a:endParaRPr lang="en-US" dirty="0"/>
          </a:p>
        </p:txBody>
      </p:sp>
    </p:spTree>
    <p:extLst>
      <p:ext uri="{BB962C8B-B14F-4D97-AF65-F5344CB8AC3E}">
        <p14:creationId xmlns:p14="http://schemas.microsoft.com/office/powerpoint/2010/main" val="2606888287"/>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{C1A2FA3B-418A-BB4E-801A-4160CF37E70D}tf10001120</Template>
  <TotalTime>19</TotalTime>
  <Words>1311</Words>
  <Application>Microsoft Macintosh PowerPoint</Application>
  <PresentationFormat>Widescreen</PresentationFormat>
  <Paragraphs>48</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Gill Sans MT</vt:lpstr>
      <vt:lpstr>Parcel</vt:lpstr>
      <vt:lpstr>Agile Design Process</vt:lpstr>
      <vt:lpstr>What is the Agile approach, anyway? </vt:lpstr>
      <vt:lpstr>PowerPoint Presentation</vt:lpstr>
      <vt:lpstr>Step 1: Ask -&gt; Analyze -&gt; Discover </vt:lpstr>
      <vt:lpstr>Step 2:  Imagine -&gt; Think -&gt; Plan </vt:lpstr>
      <vt:lpstr>Step 3: Design -&gt; Develop -&gt; Sprint </vt:lpstr>
      <vt:lpstr>SCRUM Project Managment </vt:lpstr>
      <vt:lpstr>PowerPoint Presentation</vt:lpstr>
      <vt:lpstr>PowerPoint Presentation</vt:lpstr>
      <vt:lpstr>The following headlines will hopefully provide a flavour:</vt:lpstr>
      <vt:lpstr>PowerPoint Presentation</vt:lpstr>
      <vt:lpstr>Waterfall Project Development</vt:lpstr>
      <vt:lpstr>PowerPoint Presentation</vt:lpstr>
      <vt:lpstr>Waterfall</vt:lpstr>
      <vt:lpstr>The Main Flaws of Waterfall</vt:lpstr>
      <vt:lpstr>PowerPoint Presentation</vt:lpstr>
      <vt:lpstr>Possible Pitfalls In Agile/Scrum Implementation</vt:lpstr>
      <vt:lpstr>So Which Methodology Leads to Success?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Agile Process</dc:title>
  <dc:creator>Microsoft Office User</dc:creator>
  <cp:lastModifiedBy>Microsoft Office User</cp:lastModifiedBy>
  <cp:revision>6</cp:revision>
  <dcterms:created xsi:type="dcterms:W3CDTF">2020-02-07T09:30:17Z</dcterms:created>
  <dcterms:modified xsi:type="dcterms:W3CDTF">2020-02-07T09:51:42Z</dcterms:modified>
</cp:coreProperties>
</file>