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59" r:id="rId3"/>
    <p:sldId id="268" r:id="rId4"/>
    <p:sldId id="260" r:id="rId5"/>
    <p:sldId id="261" r:id="rId6"/>
    <p:sldId id="262" r:id="rId7"/>
    <p:sldId id="263" r:id="rId8"/>
    <p:sldId id="264" r:id="rId9"/>
    <p:sldId id="265" r:id="rId10"/>
    <p:sldId id="266" r:id="rId11"/>
    <p:sldId id="267"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6985" autoAdjust="0"/>
    <p:restoredTop sz="90860" autoAdjust="0"/>
  </p:normalViewPr>
  <p:slideViewPr>
    <p:cSldViewPr snapToGrid="0">
      <p:cViewPr varScale="1">
        <p:scale>
          <a:sx n="66" d="100"/>
          <a:sy n="66" d="100"/>
        </p:scale>
        <p:origin x="-1512" y="-10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BEBC37-CC28-4D79-95BE-FF1A207E42BA}" type="datetimeFigureOut">
              <a:rPr lang="en-US" smtClean="0"/>
              <a:pPr/>
              <a:t>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6BA1CE-FD7B-4716-844E-CB49B468F750}" type="slidenum">
              <a:rPr lang="en-US" smtClean="0"/>
              <a:pPr/>
              <a:t>‹#›</a:t>
            </a:fld>
            <a:endParaRPr lang="en-US"/>
          </a:p>
        </p:txBody>
      </p:sp>
    </p:spTree>
    <p:extLst>
      <p:ext uri="{BB962C8B-B14F-4D97-AF65-F5344CB8AC3E}">
        <p14:creationId xmlns:p14="http://schemas.microsoft.com/office/powerpoint/2010/main" val="3951291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Ribon</a:t>
            </a:r>
            <a:r>
              <a:rPr lang="en-GB" dirty="0"/>
              <a:t> Khan</a:t>
            </a:r>
          </a:p>
          <a:p>
            <a:endParaRPr lang="en-GB" dirty="0"/>
          </a:p>
          <a:p>
            <a:r>
              <a:rPr lang="en-GB" dirty="0"/>
              <a:t>Student Number 2225725</a:t>
            </a:r>
            <a:endParaRPr lang="en-US" dirty="0"/>
          </a:p>
        </p:txBody>
      </p:sp>
      <p:sp>
        <p:nvSpPr>
          <p:cNvPr id="4" name="Slide Number Placeholder 3"/>
          <p:cNvSpPr>
            <a:spLocks noGrp="1"/>
          </p:cNvSpPr>
          <p:nvPr>
            <p:ph type="sldNum" sz="quarter" idx="5"/>
          </p:nvPr>
        </p:nvSpPr>
        <p:spPr/>
        <p:txBody>
          <a:bodyPr/>
          <a:lstStyle/>
          <a:p>
            <a:fld id="{D56BA1CE-FD7B-4716-844E-CB49B468F750}" type="slidenum">
              <a:rPr lang="en-US" smtClean="0"/>
              <a:pPr/>
              <a:t>1</a:t>
            </a:fld>
            <a:endParaRPr lang="en-US"/>
          </a:p>
        </p:txBody>
      </p:sp>
    </p:spTree>
    <p:extLst>
      <p:ext uri="{BB962C8B-B14F-4D97-AF65-F5344CB8AC3E}">
        <p14:creationId xmlns:p14="http://schemas.microsoft.com/office/powerpoint/2010/main" val="3190317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St. Regis Hotel has brought a new landscape of luxury and refined elegance in hospitality industry in the United Kingdom. The St. Regis has set a new dimension with panoramic heritage and impeccable services in the hospitality industry. The company has established many branches in London and in other prime locations in the UK. It offers a range of grandeur services and experiences in the heart of the UK meticulously exceeding the expectations of the guests (</a:t>
            </a:r>
            <a:r>
              <a:rPr lang="en-GB" sz="1200" kern="1200" dirty="0">
                <a:solidFill>
                  <a:schemeClr val="tx1"/>
                </a:solidFill>
                <a:latin typeface="+mn-lt"/>
                <a:ea typeface="+mn-ea"/>
                <a:cs typeface="+mn-cs"/>
              </a:rPr>
              <a:t>O'Fallon, and Rutherford, 2020)</a:t>
            </a:r>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56BA1CE-FD7B-4716-844E-CB49B468F750}" type="slidenum">
              <a:rPr lang="en-US" smtClean="0"/>
              <a:pPr/>
              <a:t>2</a:t>
            </a:fld>
            <a:endParaRPr lang="en-US"/>
          </a:p>
        </p:txBody>
      </p:sp>
    </p:spTree>
    <p:extLst>
      <p:ext uri="{BB962C8B-B14F-4D97-AF65-F5344CB8AC3E}">
        <p14:creationId xmlns:p14="http://schemas.microsoft.com/office/powerpoint/2010/main" val="112948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The main consumers of St. Regis Hotel</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customers of St. Regis Hotel are the individuals who love travelling with impeccable and exclusive services. These individuals are usually affluent, celebrities, athletes, and business organizations’ executives who prefer exclusive accommodations, highly hygienic environment, and panoramic experiences during their tour of the United Kingdom (</a:t>
            </a:r>
            <a:r>
              <a:rPr lang="en-GB" sz="1200" kern="1200" dirty="0">
                <a:solidFill>
                  <a:schemeClr val="tx1"/>
                </a:solidFill>
                <a:latin typeface="+mn-lt"/>
                <a:ea typeface="+mn-ea"/>
                <a:cs typeface="+mn-cs"/>
              </a:rPr>
              <a:t>Murphy, Forrest, </a:t>
            </a:r>
            <a:r>
              <a:rPr lang="en-GB" sz="1200" kern="1200" dirty="0" err="1">
                <a:solidFill>
                  <a:schemeClr val="tx1"/>
                </a:solidFill>
                <a:latin typeface="+mn-lt"/>
                <a:ea typeface="+mn-ea"/>
                <a:cs typeface="+mn-cs"/>
              </a:rPr>
              <a:t>Wotring</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Brymer</a:t>
            </a:r>
            <a:r>
              <a:rPr lang="en-GB" sz="1200" kern="1200" dirty="0">
                <a:solidFill>
                  <a:schemeClr val="tx1"/>
                </a:solidFill>
                <a:latin typeface="+mn-lt"/>
                <a:ea typeface="+mn-ea"/>
                <a:cs typeface="+mn-cs"/>
              </a:rPr>
              <a:t>, 2016)</a:t>
            </a:r>
            <a:r>
              <a:rPr lang="en-US" sz="1200" kern="1200" dirty="0">
                <a:solidFill>
                  <a:schemeClr val="tx1"/>
                </a:solidFill>
                <a:latin typeface="+mn-lt"/>
                <a:ea typeface="+mn-ea"/>
                <a:cs typeface="+mn-cs"/>
              </a:rPr>
              <a:t>. </a:t>
            </a:r>
          </a:p>
        </p:txBody>
      </p:sp>
      <p:sp>
        <p:nvSpPr>
          <p:cNvPr id="4" name="Slide Number Placeholder 3"/>
          <p:cNvSpPr>
            <a:spLocks noGrp="1"/>
          </p:cNvSpPr>
          <p:nvPr>
            <p:ph type="sldNum" sz="quarter" idx="10"/>
          </p:nvPr>
        </p:nvSpPr>
        <p:spPr/>
        <p:txBody>
          <a:bodyPr/>
          <a:lstStyle/>
          <a:p>
            <a:fld id="{D56BA1CE-FD7B-4716-844E-CB49B468F750}" type="slidenum">
              <a:rPr lang="en-US" smtClean="0"/>
              <a:pPr/>
              <a:t>3</a:t>
            </a:fld>
            <a:endParaRPr lang="en-US"/>
          </a:p>
        </p:txBody>
      </p:sp>
    </p:spTree>
    <p:extLst>
      <p:ext uri="{BB962C8B-B14F-4D97-AF65-F5344CB8AC3E}">
        <p14:creationId xmlns:p14="http://schemas.microsoft.com/office/powerpoint/2010/main" val="576537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Reasons behind appealing this group:</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Firstly, these people are typically well-to-do, wealthy individuals, athletes, and executives from corporate organizations that want elegant accommodation, a very clean environment, and expansive views while visiting the United Kingdom (</a:t>
            </a:r>
            <a:r>
              <a:rPr lang="en-GB" sz="1200" kern="1200" dirty="0" err="1">
                <a:solidFill>
                  <a:schemeClr val="tx1"/>
                </a:solidFill>
                <a:latin typeface="+mn-lt"/>
                <a:ea typeface="+mn-ea"/>
                <a:cs typeface="+mn-cs"/>
              </a:rPr>
              <a:t>Schall</a:t>
            </a:r>
            <a:r>
              <a:rPr lang="en-GB" sz="1200" kern="1200" dirty="0">
                <a:solidFill>
                  <a:schemeClr val="tx1"/>
                </a:solidFill>
                <a:latin typeface="+mn-lt"/>
                <a:ea typeface="+mn-ea"/>
                <a:cs typeface="+mn-cs"/>
              </a:rPr>
              <a:t>, 2018)</a:t>
            </a:r>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Secondly, consumers are attracted the offers including unique and quality services, highest level of luxury, and sophistications. When visitors step into the hotel lobby, they are welcomed cordially with refreshing approach.</a:t>
            </a:r>
          </a:p>
          <a:p>
            <a:r>
              <a:rPr lang="en-US" sz="1200" kern="1200" dirty="0">
                <a:solidFill>
                  <a:schemeClr val="tx1"/>
                </a:solidFill>
                <a:latin typeface="+mn-lt"/>
                <a:ea typeface="+mn-ea"/>
                <a:cs typeface="+mn-cs"/>
              </a:rPr>
              <a:t>Thirdly, reputation management plays an important role in the success of the hospitality business. In the modern era, online reactions and social media reviews influence customer preferences and decisions. To preserve brand image, St. Regis Hotel monitors social media evaluations and implements effective activities to fix service system gaps, hence increasing consumer happiness (</a:t>
            </a:r>
            <a:r>
              <a:rPr lang="en-GB" sz="1200" kern="1200" dirty="0" err="1">
                <a:solidFill>
                  <a:schemeClr val="tx1"/>
                </a:solidFill>
                <a:latin typeface="+mn-lt"/>
                <a:ea typeface="+mn-ea"/>
                <a:cs typeface="+mn-cs"/>
              </a:rPr>
              <a:t>Schall</a:t>
            </a:r>
            <a:r>
              <a:rPr lang="en-GB" sz="1200" kern="1200" dirty="0">
                <a:solidFill>
                  <a:schemeClr val="tx1"/>
                </a:solidFill>
                <a:latin typeface="+mn-lt"/>
                <a:ea typeface="+mn-ea"/>
                <a:cs typeface="+mn-cs"/>
              </a:rPr>
              <a:t>, 2018)</a:t>
            </a:r>
            <a:r>
              <a:rPr lang="en-US" sz="1200" kern="1200" dirty="0">
                <a:solidFill>
                  <a:schemeClr val="tx1"/>
                </a:solidFill>
                <a:latin typeface="+mn-lt"/>
                <a:ea typeface="+mn-ea"/>
                <a:cs typeface="+mn-cs"/>
              </a:rPr>
              <a:t>.</a:t>
            </a:r>
          </a:p>
          <a:p>
            <a:r>
              <a:rPr lang="en-US" sz="1200" kern="1200" dirty="0">
                <a:solidFill>
                  <a:schemeClr val="tx1"/>
                </a:solidFill>
                <a:latin typeface="+mn-lt"/>
                <a:ea typeface="+mn-ea"/>
                <a:cs typeface="+mn-cs"/>
              </a:rPr>
              <a:t>Additionally, to maintain a positive brand image, the hotel prefers t create a culture of constant development. To provide exclusive services, St. Regis prioritizes training facilities and employee development programs to assure quality and knowledge-based services. </a:t>
            </a:r>
          </a:p>
          <a:p>
            <a:endParaRPr lang="en-US" dirty="0"/>
          </a:p>
        </p:txBody>
      </p:sp>
      <p:sp>
        <p:nvSpPr>
          <p:cNvPr id="4" name="Slide Number Placeholder 3"/>
          <p:cNvSpPr>
            <a:spLocks noGrp="1"/>
          </p:cNvSpPr>
          <p:nvPr>
            <p:ph type="sldNum" sz="quarter" idx="10"/>
          </p:nvPr>
        </p:nvSpPr>
        <p:spPr/>
        <p:txBody>
          <a:bodyPr/>
          <a:lstStyle/>
          <a:p>
            <a:fld id="{D56BA1CE-FD7B-4716-844E-CB49B468F750}" type="slidenum">
              <a:rPr lang="en-US" smtClean="0"/>
              <a:pPr/>
              <a:t>4</a:t>
            </a:fld>
            <a:endParaRPr lang="en-US"/>
          </a:p>
        </p:txBody>
      </p:sp>
    </p:spTree>
    <p:extLst>
      <p:ext uri="{BB962C8B-B14F-4D97-AF65-F5344CB8AC3E}">
        <p14:creationId xmlns:p14="http://schemas.microsoft.com/office/powerpoint/2010/main" val="1923751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Nature</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Guest services and amenities in the hospitality sector cover a number of activities including accommodations, dining, leisure facilities, offerings, transportation services, and others. These services are ensured by the hotel to improve overall guest satisfactions and experiences (</a:t>
            </a:r>
            <a:r>
              <a:rPr lang="en-GB" sz="1200" kern="1200" dirty="0">
                <a:solidFill>
                  <a:schemeClr val="tx1"/>
                </a:solidFill>
                <a:latin typeface="+mn-lt"/>
                <a:ea typeface="+mn-ea"/>
                <a:cs typeface="+mn-cs"/>
              </a:rPr>
              <a:t>Prasad, </a:t>
            </a:r>
            <a:r>
              <a:rPr lang="en-GB" sz="1200" kern="1200" dirty="0" err="1">
                <a:solidFill>
                  <a:schemeClr val="tx1"/>
                </a:solidFill>
                <a:latin typeface="+mn-lt"/>
                <a:ea typeface="+mn-ea"/>
                <a:cs typeface="+mn-cs"/>
              </a:rPr>
              <a:t>Wirtz</a:t>
            </a:r>
            <a:r>
              <a:rPr lang="en-GB" sz="1200" kern="1200" dirty="0">
                <a:solidFill>
                  <a:schemeClr val="tx1"/>
                </a:solidFill>
                <a:latin typeface="+mn-lt"/>
                <a:ea typeface="+mn-ea"/>
                <a:cs typeface="+mn-cs"/>
              </a:rPr>
              <a:t>, and Yu, 2014)</a:t>
            </a:r>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56BA1CE-FD7B-4716-844E-CB49B468F750}"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Scope</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scope of guest services and facilities includes services of clients’ arrival to departure. </a:t>
            </a:r>
          </a:p>
          <a:p>
            <a:r>
              <a:rPr lang="en-US" sz="1200" b="1" kern="1200" dirty="0">
                <a:solidFill>
                  <a:schemeClr val="tx1"/>
                </a:solidFill>
                <a:latin typeface="+mn-lt"/>
                <a:ea typeface="+mn-ea"/>
                <a:cs typeface="+mn-cs"/>
              </a:rPr>
              <a:t>Improving guest experience:</a:t>
            </a:r>
            <a:r>
              <a:rPr lang="en-US" sz="1200" kern="1200" dirty="0">
                <a:solidFill>
                  <a:schemeClr val="tx1"/>
                </a:solidFill>
                <a:latin typeface="+mn-lt"/>
                <a:ea typeface="+mn-ea"/>
                <a:cs typeface="+mn-cs"/>
              </a:rPr>
              <a:t> By giving unique and panoramic experiences in hotel services, companies can maintain positive and healthy experiences. </a:t>
            </a:r>
          </a:p>
          <a:p>
            <a:r>
              <a:rPr lang="en-US" sz="1200" b="1" kern="1200" dirty="0">
                <a:solidFill>
                  <a:schemeClr val="tx1"/>
                </a:solidFill>
                <a:latin typeface="+mn-lt"/>
                <a:ea typeface="+mn-ea"/>
                <a:cs typeface="+mn-cs"/>
              </a:rPr>
              <a:t>Distinguishing from competitors:</a:t>
            </a:r>
            <a:r>
              <a:rPr lang="en-US" sz="1200" kern="1200" dirty="0">
                <a:solidFill>
                  <a:schemeClr val="tx1"/>
                </a:solidFill>
                <a:latin typeface="+mn-lt"/>
                <a:ea typeface="+mn-ea"/>
                <a:cs typeface="+mn-cs"/>
              </a:rPr>
              <a:t> Unique offers, amenities, and services facilitate hotels differentiate from other competitive hotels. Anticipating guests’ expectations and provide them specific services a hotel be unique and different from others (</a:t>
            </a:r>
            <a:r>
              <a:rPr lang="en-GB" sz="1200" kern="1200" dirty="0">
                <a:solidFill>
                  <a:schemeClr val="tx1"/>
                </a:solidFill>
                <a:latin typeface="+mn-lt"/>
                <a:ea typeface="+mn-ea"/>
                <a:cs typeface="+mn-cs"/>
              </a:rPr>
              <a:t>Denton, and White, 2020)</a:t>
            </a:r>
            <a:r>
              <a:rPr lang="en-US" sz="1200" kern="1200" dirty="0">
                <a:solidFill>
                  <a:schemeClr val="tx1"/>
                </a:solidFill>
                <a:latin typeface="+mn-lt"/>
                <a:ea typeface="+mn-ea"/>
                <a:cs typeface="+mn-cs"/>
              </a:rPr>
              <a:t>. </a:t>
            </a:r>
          </a:p>
          <a:p>
            <a:r>
              <a:rPr lang="en-US" sz="1200" b="1" kern="1200" dirty="0">
                <a:solidFill>
                  <a:schemeClr val="tx1"/>
                </a:solidFill>
                <a:latin typeface="+mn-lt"/>
                <a:ea typeface="+mn-ea"/>
                <a:cs typeface="+mn-cs"/>
              </a:rPr>
              <a:t>Enhancing guest satisfaction:</a:t>
            </a:r>
            <a:r>
              <a:rPr lang="en-US" sz="1200" kern="1200" dirty="0">
                <a:solidFill>
                  <a:schemeClr val="tx1"/>
                </a:solidFill>
                <a:latin typeface="+mn-lt"/>
                <a:ea typeface="+mn-ea"/>
                <a:cs typeface="+mn-cs"/>
              </a:rPr>
              <a:t>  By adopting a guest service approach, firms may quickly resolve emerging concerns and sustain higher levels of consumer satisfaction in the hotel industry. With the construction of a monitoring system, hotels can obtain customer feedback via preferences, wants, current trends, and client-specific needs. As a result, by rearranging the service system based on consumer preferences, corporations can decrease barriers to a minimum level (</a:t>
            </a:r>
            <a:r>
              <a:rPr lang="en-GB" sz="1200" kern="1200" dirty="0">
                <a:solidFill>
                  <a:schemeClr val="tx1"/>
                </a:solidFill>
                <a:latin typeface="+mn-lt"/>
                <a:ea typeface="+mn-ea"/>
                <a:cs typeface="+mn-cs"/>
              </a:rPr>
              <a:t>Denton, and White, 2020)</a:t>
            </a:r>
            <a:r>
              <a:rPr lang="en-US" sz="1200" kern="1200" dirty="0">
                <a:solidFill>
                  <a:schemeClr val="tx1"/>
                </a:solidFill>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D56BA1CE-FD7B-4716-844E-CB49B468F750}" type="slidenum">
              <a:rPr lang="en-US" smtClean="0"/>
              <a:pPr/>
              <a:t>6</a:t>
            </a:fld>
            <a:endParaRPr lang="en-US"/>
          </a:p>
        </p:txBody>
      </p:sp>
    </p:spTree>
    <p:extLst>
      <p:ext uri="{BB962C8B-B14F-4D97-AF65-F5344CB8AC3E}">
        <p14:creationId xmlns:p14="http://schemas.microsoft.com/office/powerpoint/2010/main" val="32182830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latin typeface="+mn-lt"/>
                <a:ea typeface="+mn-ea"/>
                <a:cs typeface="+mn-cs"/>
              </a:rPr>
              <a:t>Role</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Improving guest experience:</a:t>
            </a:r>
            <a:r>
              <a:rPr lang="en-US" sz="1200" kern="1200" dirty="0">
                <a:solidFill>
                  <a:schemeClr val="tx1"/>
                </a:solidFill>
                <a:latin typeface="+mn-lt"/>
                <a:ea typeface="+mn-ea"/>
                <a:cs typeface="+mn-cs"/>
              </a:rPr>
              <a:t> By using a guest service approach, hotels can promptly address emerging concerns and maintain greater levels of consumer satisfaction. In this context, hotels can collect consumer feedback through the use of a monitoring system, which includes preferences, wants, current trends, and client-specific needs (</a:t>
            </a:r>
            <a:r>
              <a:rPr lang="en-GB" sz="1200" kern="1200" dirty="0" err="1">
                <a:solidFill>
                  <a:schemeClr val="tx1"/>
                </a:solidFill>
                <a:latin typeface="+mn-lt"/>
                <a:ea typeface="+mn-ea"/>
                <a:cs typeface="+mn-cs"/>
              </a:rPr>
              <a:t>Zulfikar</a:t>
            </a:r>
            <a:r>
              <a:rPr lang="en-GB" sz="1200" kern="1200" dirty="0">
                <a:solidFill>
                  <a:schemeClr val="tx1"/>
                </a:solidFill>
                <a:latin typeface="+mn-lt"/>
                <a:ea typeface="+mn-ea"/>
                <a:cs typeface="+mn-cs"/>
              </a:rPr>
              <a:t>, 2018)</a:t>
            </a:r>
            <a:r>
              <a:rPr lang="en-US" sz="1200" kern="1200" dirty="0">
                <a:solidFill>
                  <a:schemeClr val="tx1"/>
                </a:solidFill>
                <a:latin typeface="+mn-lt"/>
                <a:ea typeface="+mn-ea"/>
                <a:cs typeface="+mn-cs"/>
              </a:rPr>
              <a:t>. </a:t>
            </a:r>
          </a:p>
          <a:p>
            <a:r>
              <a:rPr lang="en-US" sz="1200" b="1" kern="1200" dirty="0">
                <a:solidFill>
                  <a:schemeClr val="tx1"/>
                </a:solidFill>
                <a:latin typeface="+mn-lt"/>
                <a:ea typeface="+mn-ea"/>
                <a:cs typeface="+mn-cs"/>
              </a:rPr>
              <a:t>Enhancing brand image:</a:t>
            </a:r>
            <a:r>
              <a:rPr lang="en-US" sz="1200" kern="1200" dirty="0">
                <a:solidFill>
                  <a:schemeClr val="tx1"/>
                </a:solidFill>
                <a:latin typeface="+mn-lt"/>
                <a:ea typeface="+mn-ea"/>
                <a:cs typeface="+mn-cs"/>
              </a:rPr>
              <a:t> Reputation management plays an important role in the success of the hospitality business. To preserve brand image, businesses must monitor social media evaluations and implement effective activities to fix service system gaps, hence increasing consumer happiness (</a:t>
            </a:r>
            <a:r>
              <a:rPr lang="en-GB" sz="1200" kern="1200" dirty="0" err="1">
                <a:solidFill>
                  <a:schemeClr val="tx1"/>
                </a:solidFill>
                <a:latin typeface="+mn-lt"/>
                <a:ea typeface="+mn-ea"/>
                <a:cs typeface="+mn-cs"/>
              </a:rPr>
              <a:t>Zulfikar</a:t>
            </a:r>
            <a:r>
              <a:rPr lang="en-GB" sz="1200" kern="1200" dirty="0">
                <a:solidFill>
                  <a:schemeClr val="tx1"/>
                </a:solidFill>
                <a:latin typeface="+mn-lt"/>
                <a:ea typeface="+mn-ea"/>
                <a:cs typeface="+mn-cs"/>
              </a:rPr>
              <a:t>, 2018)</a:t>
            </a:r>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56BA1CE-FD7B-4716-844E-CB49B468F750}" type="slidenum">
              <a:rPr lang="en-US" smtClean="0"/>
              <a:pPr/>
              <a:t>7</a:t>
            </a:fld>
            <a:endParaRPr lang="en-US"/>
          </a:p>
        </p:txBody>
      </p:sp>
    </p:spTree>
    <p:extLst>
      <p:ext uri="{BB962C8B-B14F-4D97-AF65-F5344CB8AC3E}">
        <p14:creationId xmlns:p14="http://schemas.microsoft.com/office/powerpoint/2010/main" val="1852705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Implementation in the St. Regis Hotel</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Accommodations:</a:t>
            </a:r>
            <a:r>
              <a:rPr lang="en-US" sz="1200" kern="1200" dirty="0">
                <a:solidFill>
                  <a:schemeClr val="tx1"/>
                </a:solidFill>
                <a:latin typeface="+mn-lt"/>
                <a:ea typeface="+mn-ea"/>
                <a:cs typeface="+mn-cs"/>
              </a:rPr>
              <a:t> St. Regis Hotel ensures exclusive guest services high-speed internet, 24 hours hotline services, well-designed beds, luxurious bath tabs, and other modern amenities. </a:t>
            </a:r>
          </a:p>
          <a:p>
            <a:r>
              <a:rPr lang="en-US" sz="1200" b="1" kern="1200" dirty="0">
                <a:solidFill>
                  <a:schemeClr val="tx1"/>
                </a:solidFill>
                <a:latin typeface="+mn-lt"/>
                <a:ea typeface="+mn-ea"/>
                <a:cs typeface="+mn-cs"/>
              </a:rPr>
              <a:t>Dining and recreational facilities:</a:t>
            </a:r>
            <a:r>
              <a:rPr lang="en-US" sz="1200" kern="1200" dirty="0">
                <a:solidFill>
                  <a:schemeClr val="tx1"/>
                </a:solidFill>
                <a:latin typeface="+mn-lt"/>
                <a:ea typeface="+mn-ea"/>
                <a:cs typeface="+mn-cs"/>
              </a:rPr>
              <a:t> It offers several dining venues, serving cuisine, flamboyant lounges, and varieties of wines to provide luxurious experiences for guests. It also provides gymnasium and swimming facilities, breathtaking view of cities, and unique amenities (</a:t>
            </a:r>
            <a:r>
              <a:rPr lang="en-GB" sz="1200" kern="1200" dirty="0">
                <a:solidFill>
                  <a:schemeClr val="tx1"/>
                </a:solidFill>
                <a:latin typeface="+mn-lt"/>
                <a:ea typeface="+mn-ea"/>
                <a:cs typeface="+mn-cs"/>
              </a:rPr>
              <a:t>Baker, Bradley, and </a:t>
            </a:r>
            <a:r>
              <a:rPr lang="en-GB" sz="1200" kern="1200" dirty="0" err="1">
                <a:solidFill>
                  <a:schemeClr val="tx1"/>
                </a:solidFill>
                <a:latin typeface="+mn-lt"/>
                <a:ea typeface="+mn-ea"/>
                <a:cs typeface="+mn-cs"/>
              </a:rPr>
              <a:t>Huyton</a:t>
            </a:r>
            <a:r>
              <a:rPr lang="en-GB" sz="1200" kern="1200" dirty="0">
                <a:solidFill>
                  <a:schemeClr val="tx1"/>
                </a:solidFill>
                <a:latin typeface="+mn-lt"/>
                <a:ea typeface="+mn-ea"/>
                <a:cs typeface="+mn-cs"/>
              </a:rPr>
              <a:t>, 2016)</a:t>
            </a:r>
            <a:r>
              <a:rPr lang="en-US" sz="1200" kern="1200" dirty="0">
                <a:solidFill>
                  <a:schemeClr val="tx1"/>
                </a:solidFill>
                <a:latin typeface="+mn-lt"/>
                <a:ea typeface="+mn-ea"/>
                <a:cs typeface="+mn-cs"/>
              </a:rPr>
              <a:t>. </a:t>
            </a:r>
          </a:p>
          <a:p>
            <a:r>
              <a:rPr lang="en-US" sz="1200" b="1" kern="1200" dirty="0">
                <a:solidFill>
                  <a:schemeClr val="tx1"/>
                </a:solidFill>
                <a:latin typeface="+mn-lt"/>
                <a:ea typeface="+mn-ea"/>
                <a:cs typeface="+mn-cs"/>
              </a:rPr>
              <a:t>Meeting and event supports:</a:t>
            </a:r>
            <a:r>
              <a:rPr lang="en-US" sz="1200" kern="1200" dirty="0">
                <a:solidFill>
                  <a:schemeClr val="tx1"/>
                </a:solidFill>
                <a:latin typeface="+mn-lt"/>
                <a:ea typeface="+mn-ea"/>
                <a:cs typeface="+mn-cs"/>
              </a:rPr>
              <a:t> St. Regis Hotel caters a wide range of event management facilities including expert event planners, high-speed internet, exclusive venues, and other supports. Social events, conferences, and corporate meetings can be arranged in a sophisticated manner (</a:t>
            </a:r>
            <a:r>
              <a:rPr lang="en-GB" sz="1200" kern="1200" dirty="0" err="1">
                <a:solidFill>
                  <a:schemeClr val="tx1"/>
                </a:solidFill>
                <a:latin typeface="+mn-lt"/>
                <a:ea typeface="+mn-ea"/>
                <a:cs typeface="+mn-cs"/>
              </a:rPr>
              <a:t>Sirikhan</a:t>
            </a:r>
            <a:r>
              <a:rPr lang="en-GB" sz="1200" kern="1200" dirty="0">
                <a:solidFill>
                  <a:schemeClr val="tx1"/>
                </a:solidFill>
                <a:latin typeface="+mn-lt"/>
                <a:ea typeface="+mn-ea"/>
                <a:cs typeface="+mn-cs"/>
              </a:rPr>
              <a:t>, S. and </a:t>
            </a:r>
            <a:r>
              <a:rPr lang="en-GB" sz="1200" kern="1200" dirty="0" err="1">
                <a:solidFill>
                  <a:schemeClr val="tx1"/>
                </a:solidFill>
                <a:latin typeface="+mn-lt"/>
                <a:ea typeface="+mn-ea"/>
                <a:cs typeface="+mn-cs"/>
              </a:rPr>
              <a:t>Prapphal</a:t>
            </a:r>
            <a:r>
              <a:rPr lang="en-GB" sz="1200" kern="1200" dirty="0">
                <a:solidFill>
                  <a:schemeClr val="tx1"/>
                </a:solidFill>
                <a:latin typeface="+mn-lt"/>
                <a:ea typeface="+mn-ea"/>
                <a:cs typeface="+mn-cs"/>
              </a:rPr>
              <a:t>, K., 2021)</a:t>
            </a:r>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In addition, the hotel provides transportation supports, concierge services, and others. </a:t>
            </a:r>
          </a:p>
          <a:p>
            <a:endParaRPr lang="en-US" dirty="0"/>
          </a:p>
        </p:txBody>
      </p:sp>
      <p:sp>
        <p:nvSpPr>
          <p:cNvPr id="4" name="Slide Number Placeholder 3"/>
          <p:cNvSpPr>
            <a:spLocks noGrp="1"/>
          </p:cNvSpPr>
          <p:nvPr>
            <p:ph type="sldNum" sz="quarter" idx="10"/>
          </p:nvPr>
        </p:nvSpPr>
        <p:spPr/>
        <p:txBody>
          <a:bodyPr/>
          <a:lstStyle/>
          <a:p>
            <a:fld id="{D56BA1CE-FD7B-4716-844E-CB49B468F750}"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sz="1200" b="1" kern="1200" dirty="0">
                <a:solidFill>
                  <a:schemeClr val="tx1"/>
                </a:solidFill>
                <a:latin typeface="+mn-lt"/>
                <a:ea typeface="+mn-ea"/>
                <a:cs typeface="+mn-cs"/>
              </a:rPr>
              <a:t>The importance of Hospitality </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Hospitality is in the heart of the hotel industry, which covers a wide range of activities like cordially welcome to the guests, quite attention to the guests, prompt in providing services, and other specific services (</a:t>
            </a:r>
            <a:r>
              <a:rPr lang="en-GB" sz="1200" kern="1200" dirty="0">
                <a:solidFill>
                  <a:schemeClr val="tx1"/>
                </a:solidFill>
                <a:latin typeface="+mn-lt"/>
                <a:ea typeface="+mn-ea"/>
                <a:cs typeface="+mn-cs"/>
              </a:rPr>
              <a:t>Baker, Bradley, and </a:t>
            </a:r>
            <a:r>
              <a:rPr lang="en-GB" sz="1200" kern="1200" dirty="0" err="1">
                <a:solidFill>
                  <a:schemeClr val="tx1"/>
                </a:solidFill>
                <a:latin typeface="+mn-lt"/>
                <a:ea typeface="+mn-ea"/>
                <a:cs typeface="+mn-cs"/>
              </a:rPr>
              <a:t>Huyton</a:t>
            </a:r>
            <a:r>
              <a:rPr lang="en-GB" sz="1200" kern="1200" dirty="0">
                <a:solidFill>
                  <a:schemeClr val="tx1"/>
                </a:solidFill>
                <a:latin typeface="+mn-lt"/>
                <a:ea typeface="+mn-ea"/>
                <a:cs typeface="+mn-cs"/>
              </a:rPr>
              <a:t>, 2016)</a:t>
            </a:r>
            <a:r>
              <a:rPr lang="en-US" sz="1200" kern="1200" dirty="0">
                <a:solidFill>
                  <a:schemeClr val="tx1"/>
                </a:solidFill>
                <a:latin typeface="+mn-lt"/>
                <a:ea typeface="+mn-ea"/>
                <a:cs typeface="+mn-cs"/>
              </a:rPr>
              <a:t>. The significance of hospitality in hotel industry can be understood in some ways-</a:t>
            </a:r>
          </a:p>
          <a:p>
            <a:r>
              <a:rPr lang="en-US" sz="1200" b="1" kern="1200" dirty="0">
                <a:solidFill>
                  <a:schemeClr val="tx1"/>
                </a:solidFill>
                <a:latin typeface="+mn-lt"/>
                <a:ea typeface="+mn-ea"/>
                <a:cs typeface="+mn-cs"/>
              </a:rPr>
              <a:t>Client satisfaction:</a:t>
            </a:r>
            <a:r>
              <a:rPr lang="en-US" sz="1200" kern="1200" dirty="0">
                <a:solidFill>
                  <a:schemeClr val="tx1"/>
                </a:solidFill>
                <a:latin typeface="+mn-lt"/>
                <a:ea typeface="+mn-ea"/>
                <a:cs typeface="+mn-cs"/>
              </a:rPr>
              <a:t> In the hotel industry, managing a smart hospitality approach allows firms to promptly resolve emergent complaints and maintain greater levels of consumer satisfaction. Hotels can gather consumer feedback through the implementation of a monitoring system based on preferences, wants, current trends, and client-specific needs. As a result, firms can reduce barriers to a minimum by rearranging the service system in accordance with consumer preferences (</a:t>
            </a:r>
            <a:r>
              <a:rPr lang="en-GB" sz="1200" kern="1200" dirty="0">
                <a:solidFill>
                  <a:schemeClr val="tx1"/>
                </a:solidFill>
                <a:latin typeface="+mn-lt"/>
                <a:ea typeface="+mn-ea"/>
                <a:cs typeface="+mn-cs"/>
              </a:rPr>
              <a:t>Frye, W.D., 2022)</a:t>
            </a:r>
            <a:r>
              <a:rPr lang="en-US" sz="1200" kern="1200" dirty="0">
                <a:solidFill>
                  <a:schemeClr val="tx1"/>
                </a:solidFill>
                <a:latin typeface="+mn-lt"/>
                <a:ea typeface="+mn-ea"/>
                <a:cs typeface="+mn-cs"/>
              </a:rPr>
              <a:t>.</a:t>
            </a:r>
          </a:p>
          <a:p>
            <a:r>
              <a:rPr lang="en-US" sz="1200" b="1" kern="1200" dirty="0">
                <a:solidFill>
                  <a:schemeClr val="tx1"/>
                </a:solidFill>
                <a:latin typeface="+mn-lt"/>
                <a:ea typeface="+mn-ea"/>
                <a:cs typeface="+mn-cs"/>
              </a:rPr>
              <a:t>Guest loyalty:</a:t>
            </a:r>
            <a:r>
              <a:rPr lang="en-US" sz="1200" kern="1200" dirty="0">
                <a:solidFill>
                  <a:schemeClr val="tx1"/>
                </a:solidFill>
                <a:latin typeface="+mn-lt"/>
                <a:ea typeface="+mn-ea"/>
                <a:cs typeface="+mn-cs"/>
              </a:rPr>
              <a:t> Clients usually return those hotels where their experience were memorable and received elegant services. Unique hospitality creates a culture of guest loyalty and inspires repeat business.</a:t>
            </a:r>
          </a:p>
          <a:p>
            <a:r>
              <a:rPr lang="en-US" sz="1200" b="1" kern="1200" dirty="0">
                <a:solidFill>
                  <a:schemeClr val="tx1"/>
                </a:solidFill>
                <a:latin typeface="+mn-lt"/>
                <a:ea typeface="+mn-ea"/>
                <a:cs typeface="+mn-cs"/>
              </a:rPr>
              <a:t>Enhancing brand value:</a:t>
            </a:r>
            <a:r>
              <a:rPr lang="en-US" sz="1200" kern="1200" dirty="0">
                <a:solidFill>
                  <a:schemeClr val="tx1"/>
                </a:solidFill>
                <a:latin typeface="+mn-lt"/>
                <a:ea typeface="+mn-ea"/>
                <a:cs typeface="+mn-cs"/>
              </a:rPr>
              <a:t> The success of the hotel industry is significantly influenced by reputation management. In order to protect their brand, companies need to keep an eye on social media reviews and take proactive steps to close any gaps in the service delivery system, which will make customers happier(</a:t>
            </a:r>
            <a:r>
              <a:rPr lang="en-GB" sz="1200" kern="1200" dirty="0">
                <a:solidFill>
                  <a:schemeClr val="tx1"/>
                </a:solidFill>
                <a:latin typeface="+mn-lt"/>
                <a:ea typeface="+mn-ea"/>
                <a:cs typeface="+mn-cs"/>
              </a:rPr>
              <a:t>Baum, and </a:t>
            </a:r>
            <a:r>
              <a:rPr lang="en-GB" sz="1200" kern="1200" dirty="0" err="1">
                <a:solidFill>
                  <a:schemeClr val="tx1"/>
                </a:solidFill>
                <a:latin typeface="+mn-lt"/>
                <a:ea typeface="+mn-ea"/>
                <a:cs typeface="+mn-cs"/>
              </a:rPr>
              <a:t>Odgers</a:t>
            </a:r>
            <a:r>
              <a:rPr lang="en-GB" sz="1200" kern="1200" dirty="0">
                <a:solidFill>
                  <a:schemeClr val="tx1"/>
                </a:solidFill>
                <a:latin typeface="+mn-lt"/>
                <a:ea typeface="+mn-ea"/>
                <a:cs typeface="+mn-cs"/>
              </a:rPr>
              <a:t>, 2019).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56BA1CE-FD7B-4716-844E-CB49B468F750}"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How hotels meet guest expectations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Hotels adopt different types of policies to meet guest expectations. Such as-</a:t>
            </a:r>
          </a:p>
          <a:p>
            <a:pPr lvl="0"/>
            <a:r>
              <a:rPr lang="en-US" sz="1200" kern="1200" dirty="0">
                <a:solidFill>
                  <a:schemeClr val="tx1"/>
                </a:solidFill>
                <a:latin typeface="+mn-lt"/>
                <a:ea typeface="+mn-ea"/>
                <a:cs typeface="+mn-cs"/>
              </a:rPr>
              <a:t>Seeking input from visitors via online evaluations and comments;</a:t>
            </a:r>
          </a:p>
          <a:p>
            <a:pPr lvl="0"/>
            <a:r>
              <a:rPr lang="en-US" sz="1200" kern="1200" dirty="0">
                <a:solidFill>
                  <a:schemeClr val="tx1"/>
                </a:solidFill>
                <a:latin typeface="+mn-lt"/>
                <a:ea typeface="+mn-ea"/>
                <a:cs typeface="+mn-cs"/>
              </a:rPr>
              <a:t>Properly analyzing data to comprehend visitor preferences and wishes; </a:t>
            </a:r>
          </a:p>
          <a:p>
            <a:pPr lvl="0"/>
            <a:r>
              <a:rPr lang="en-US" sz="1200" kern="1200" dirty="0">
                <a:solidFill>
                  <a:schemeClr val="tx1"/>
                </a:solidFill>
                <a:latin typeface="+mn-lt"/>
                <a:ea typeface="+mn-ea"/>
                <a:cs typeface="+mn-cs"/>
              </a:rPr>
              <a:t>Sustaining a culture of continuous enhancements;</a:t>
            </a:r>
          </a:p>
          <a:p>
            <a:pPr lvl="0"/>
            <a:r>
              <a:rPr lang="en-US" sz="1200" kern="1200" dirty="0">
                <a:solidFill>
                  <a:schemeClr val="tx1"/>
                </a:solidFill>
                <a:latin typeface="+mn-lt"/>
                <a:ea typeface="+mn-ea"/>
                <a:cs typeface="+mn-cs"/>
              </a:rPr>
              <a:t>Using technology to expedite the procedures for keeping an eye on visitor services;</a:t>
            </a:r>
          </a:p>
          <a:p>
            <a:pPr lvl="0"/>
            <a:r>
              <a:rPr lang="en-US" sz="1200" kern="1200" dirty="0">
                <a:solidFill>
                  <a:schemeClr val="tx1"/>
                </a:solidFill>
                <a:latin typeface="+mn-lt"/>
                <a:ea typeface="+mn-ea"/>
                <a:cs typeface="+mn-cs"/>
              </a:rPr>
              <a:t>Encouraging open and responsible front desk management;</a:t>
            </a:r>
          </a:p>
          <a:p>
            <a:r>
              <a:rPr lang="en-US" sz="1200" kern="1200" dirty="0">
                <a:solidFill>
                  <a:schemeClr val="tx1"/>
                </a:solidFill>
                <a:latin typeface="+mn-lt"/>
                <a:ea typeface="+mn-ea"/>
                <a:cs typeface="+mn-cs"/>
              </a:rPr>
              <a:t>In summary, hotels are using modern technology and creative ideas to guarantee improved services, to generate more revenue, and more productivity (</a:t>
            </a:r>
            <a:r>
              <a:rPr lang="en-GB" sz="1200" kern="1200" dirty="0">
                <a:solidFill>
                  <a:schemeClr val="tx1"/>
                </a:solidFill>
                <a:latin typeface="+mn-lt"/>
                <a:ea typeface="+mn-ea"/>
                <a:cs typeface="+mn-cs"/>
              </a:rPr>
              <a:t>Baum, and </a:t>
            </a:r>
            <a:r>
              <a:rPr lang="en-GB" sz="1200" kern="1200" dirty="0" err="1">
                <a:solidFill>
                  <a:schemeClr val="tx1"/>
                </a:solidFill>
                <a:latin typeface="+mn-lt"/>
                <a:ea typeface="+mn-ea"/>
                <a:cs typeface="+mn-cs"/>
              </a:rPr>
              <a:t>Odgers</a:t>
            </a:r>
            <a:r>
              <a:rPr lang="en-GB" sz="1200" kern="1200" dirty="0">
                <a:solidFill>
                  <a:schemeClr val="tx1"/>
                </a:solidFill>
                <a:latin typeface="+mn-lt"/>
                <a:ea typeface="+mn-ea"/>
                <a:cs typeface="+mn-cs"/>
              </a:rPr>
              <a:t>, 2019)</a:t>
            </a:r>
            <a:r>
              <a:rPr lang="en-US" sz="1200" kern="1200" dirty="0">
                <a:solidFill>
                  <a:schemeClr val="tx1"/>
                </a:solidFill>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D56BA1CE-FD7B-4716-844E-CB49B468F750}"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kern="1200" dirty="0">
                <a:solidFill>
                  <a:schemeClr val="tx1"/>
                </a:solidFill>
                <a:latin typeface="+mn-lt"/>
                <a:ea typeface="+mn-ea"/>
                <a:cs typeface="+mn-cs"/>
              </a:rPr>
              <a:t>O'Fallon, M.J. and Rutherford, D.G., 2020. </a:t>
            </a:r>
            <a:r>
              <a:rPr lang="en-GB" sz="1200" i="1" kern="1200" dirty="0">
                <a:solidFill>
                  <a:schemeClr val="tx1"/>
                </a:solidFill>
                <a:latin typeface="+mn-lt"/>
                <a:ea typeface="+mn-ea"/>
                <a:cs typeface="+mn-cs"/>
              </a:rPr>
              <a:t>Hotel management and operations</a:t>
            </a:r>
            <a:r>
              <a:rPr lang="en-GB" sz="1200" kern="1200" dirty="0">
                <a:solidFill>
                  <a:schemeClr val="tx1"/>
                </a:solidFill>
                <a:latin typeface="+mn-lt"/>
                <a:ea typeface="+mn-ea"/>
                <a:cs typeface="+mn-cs"/>
              </a:rPr>
              <a:t>. John Wiley &amp; Sons.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Murphy, J., Forrest, E.J., </a:t>
            </a:r>
            <a:r>
              <a:rPr lang="en-GB" sz="1200" kern="1200" dirty="0" err="1">
                <a:solidFill>
                  <a:schemeClr val="tx1"/>
                </a:solidFill>
                <a:latin typeface="+mn-lt"/>
                <a:ea typeface="+mn-ea"/>
                <a:cs typeface="+mn-cs"/>
              </a:rPr>
              <a:t>Wotring</a:t>
            </a:r>
            <a:r>
              <a:rPr lang="en-GB" sz="1200" kern="1200" dirty="0">
                <a:solidFill>
                  <a:schemeClr val="tx1"/>
                </a:solidFill>
                <a:latin typeface="+mn-lt"/>
                <a:ea typeface="+mn-ea"/>
                <a:cs typeface="+mn-cs"/>
              </a:rPr>
              <a:t>, C.E. and </a:t>
            </a:r>
            <a:r>
              <a:rPr lang="en-GB" sz="1200" kern="1200" dirty="0" err="1">
                <a:solidFill>
                  <a:schemeClr val="tx1"/>
                </a:solidFill>
                <a:latin typeface="+mn-lt"/>
                <a:ea typeface="+mn-ea"/>
                <a:cs typeface="+mn-cs"/>
              </a:rPr>
              <a:t>Brymer</a:t>
            </a:r>
            <a:r>
              <a:rPr lang="en-GB" sz="1200" kern="1200" dirty="0">
                <a:solidFill>
                  <a:schemeClr val="tx1"/>
                </a:solidFill>
                <a:latin typeface="+mn-lt"/>
                <a:ea typeface="+mn-ea"/>
                <a:cs typeface="+mn-cs"/>
              </a:rPr>
              <a:t>, R.A., 2016. Hotel management and marketing on the Internet: An analysis of sites and features. </a:t>
            </a:r>
            <a:r>
              <a:rPr lang="en-GB" sz="1200" i="1" kern="1200" dirty="0">
                <a:solidFill>
                  <a:schemeClr val="tx1"/>
                </a:solidFill>
                <a:latin typeface="+mn-lt"/>
                <a:ea typeface="+mn-ea"/>
                <a:cs typeface="+mn-cs"/>
              </a:rPr>
              <a:t>The Cornell Hotel and Restaurant Administration Quarterly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37</a:t>
            </a:r>
            <a:r>
              <a:rPr lang="en-GB" sz="1200" kern="1200" dirty="0">
                <a:solidFill>
                  <a:schemeClr val="tx1"/>
                </a:solidFill>
                <a:latin typeface="+mn-lt"/>
                <a:ea typeface="+mn-ea"/>
                <a:cs typeface="+mn-cs"/>
              </a:rPr>
              <a:t>(3), pp.7-82.</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Schall</a:t>
            </a:r>
            <a:r>
              <a:rPr lang="en-GB" sz="1200" kern="1200" dirty="0">
                <a:solidFill>
                  <a:schemeClr val="tx1"/>
                </a:solidFill>
                <a:latin typeface="+mn-lt"/>
                <a:ea typeface="+mn-ea"/>
                <a:cs typeface="+mn-cs"/>
              </a:rPr>
              <a:t>, M., 2018. Best practices in the assessment of hotel-guest attitudes. </a:t>
            </a:r>
            <a:r>
              <a:rPr lang="en-GB" sz="1200" i="1" kern="1200" dirty="0">
                <a:solidFill>
                  <a:schemeClr val="tx1"/>
                </a:solidFill>
                <a:latin typeface="+mn-lt"/>
                <a:ea typeface="+mn-ea"/>
                <a:cs typeface="+mn-cs"/>
              </a:rPr>
              <a:t>Cornell Hotel and Restaurant Administration Quarterly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44</a:t>
            </a:r>
            <a:r>
              <a:rPr lang="en-GB" sz="1200" kern="1200" dirty="0">
                <a:solidFill>
                  <a:schemeClr val="tx1"/>
                </a:solidFill>
                <a:latin typeface="+mn-lt"/>
                <a:ea typeface="+mn-ea"/>
                <a:cs typeface="+mn-cs"/>
              </a:rPr>
              <a:t>(2), pp.51-65.</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Denton, G.A. and White, B., 2020. Implementing a balanced-scorecard approach to managing hotel operations: the case of white lodging services. </a:t>
            </a:r>
            <a:r>
              <a:rPr lang="en-GB" sz="1200" i="1" kern="1200" dirty="0">
                <a:solidFill>
                  <a:schemeClr val="tx1"/>
                </a:solidFill>
                <a:latin typeface="+mn-lt"/>
                <a:ea typeface="+mn-ea"/>
                <a:cs typeface="+mn-cs"/>
              </a:rPr>
              <a:t>Cornell Hotel and Restaurant Administration Quarterly</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41</a:t>
            </a:r>
            <a:r>
              <a:rPr lang="en-GB" sz="1200" kern="1200" dirty="0">
                <a:solidFill>
                  <a:schemeClr val="tx1"/>
                </a:solidFill>
                <a:latin typeface="+mn-lt"/>
                <a:ea typeface="+mn-ea"/>
                <a:cs typeface="+mn-cs"/>
              </a:rPr>
              <a:t>(1), pp.94-107.</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Zulfikar</a:t>
            </a:r>
            <a:r>
              <a:rPr lang="en-GB" sz="1200" kern="1200" dirty="0">
                <a:solidFill>
                  <a:schemeClr val="tx1"/>
                </a:solidFill>
                <a:latin typeface="+mn-lt"/>
                <a:ea typeface="+mn-ea"/>
                <a:cs typeface="+mn-cs"/>
              </a:rPr>
              <a:t>, M., 2018. </a:t>
            </a:r>
            <a:r>
              <a:rPr lang="en-GB" sz="1200" i="1" kern="1200" dirty="0">
                <a:solidFill>
                  <a:schemeClr val="tx1"/>
                </a:solidFill>
                <a:latin typeface="+mn-lt"/>
                <a:ea typeface="+mn-ea"/>
                <a:cs typeface="+mn-cs"/>
              </a:rPr>
              <a:t>Introduction to the tourism and hotel industry with special focus on front office management</a:t>
            </a:r>
            <a:r>
              <a:rPr lang="en-GB" sz="1200" kern="1200" dirty="0">
                <a:solidFill>
                  <a:schemeClr val="tx1"/>
                </a:solidFill>
                <a:latin typeface="+mn-lt"/>
                <a:ea typeface="+mn-ea"/>
                <a:cs typeface="+mn-cs"/>
              </a:rPr>
              <a:t>. Pisces Publications, The Nature Conservation Bureau Ltd.</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Baker, S., Bradley, P. and </a:t>
            </a:r>
            <a:r>
              <a:rPr lang="en-GB" sz="1200" kern="1200" dirty="0" err="1">
                <a:solidFill>
                  <a:schemeClr val="tx1"/>
                </a:solidFill>
                <a:latin typeface="+mn-lt"/>
                <a:ea typeface="+mn-ea"/>
                <a:cs typeface="+mn-cs"/>
              </a:rPr>
              <a:t>Huyton</a:t>
            </a:r>
            <a:r>
              <a:rPr lang="en-GB" sz="1200" kern="1200" dirty="0">
                <a:solidFill>
                  <a:schemeClr val="tx1"/>
                </a:solidFill>
                <a:latin typeface="+mn-lt"/>
                <a:ea typeface="+mn-ea"/>
                <a:cs typeface="+mn-cs"/>
              </a:rPr>
              <a:t>, J., 2016. </a:t>
            </a:r>
            <a:r>
              <a:rPr lang="en-GB" sz="1200" i="1" kern="1200" dirty="0">
                <a:solidFill>
                  <a:schemeClr val="tx1"/>
                </a:solidFill>
                <a:latin typeface="+mn-lt"/>
                <a:ea typeface="+mn-ea"/>
                <a:cs typeface="+mn-cs"/>
              </a:rPr>
              <a:t>Principles of hotel front office operations: a study guide</a:t>
            </a:r>
            <a:r>
              <a:rPr lang="en-GB" sz="1200" kern="1200" dirty="0">
                <a:solidFill>
                  <a:schemeClr val="tx1"/>
                </a:solidFill>
                <a:latin typeface="+mn-lt"/>
                <a:ea typeface="+mn-ea"/>
                <a:cs typeface="+mn-cs"/>
              </a:rPr>
              <a:t>. </a:t>
            </a:r>
            <a:r>
              <a:rPr lang="en-GB" sz="1200" kern="1200" dirty="0" err="1">
                <a:solidFill>
                  <a:schemeClr val="tx1"/>
                </a:solidFill>
                <a:latin typeface="+mn-lt"/>
                <a:ea typeface="+mn-ea"/>
                <a:cs typeface="+mn-cs"/>
              </a:rPr>
              <a:t>Cassell</a:t>
            </a:r>
            <a:r>
              <a:rPr lang="en-GB" sz="1200" kern="1200" dirty="0">
                <a:solidFill>
                  <a:schemeClr val="tx1"/>
                </a:solidFill>
                <a:latin typeface="+mn-lt"/>
                <a:ea typeface="+mn-ea"/>
                <a:cs typeface="+mn-cs"/>
              </a:rPr>
              <a:t> plc.</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Frye, W.D., 2022. An examination of job satisfaction of hotel front office managers according to extrinsic, intrinsic, and general motivational factors. </a:t>
            </a:r>
            <a:r>
              <a:rPr lang="en-GB" sz="1200" i="1" kern="1200" dirty="0">
                <a:solidFill>
                  <a:schemeClr val="tx1"/>
                </a:solidFill>
                <a:latin typeface="+mn-lt"/>
                <a:ea typeface="+mn-ea"/>
                <a:cs typeface="+mn-cs"/>
              </a:rPr>
              <a:t>International Journal of Business and Social Science</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3</a:t>
            </a:r>
            <a:r>
              <a:rPr lang="en-GB" sz="1200" kern="1200" dirty="0">
                <a:solidFill>
                  <a:schemeClr val="tx1"/>
                </a:solidFill>
                <a:latin typeface="+mn-lt"/>
                <a:ea typeface="+mn-ea"/>
                <a:cs typeface="+mn-cs"/>
              </a:rPr>
              <a:t>(18).</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Baum, T. and </a:t>
            </a:r>
            <a:r>
              <a:rPr lang="en-GB" sz="1200" kern="1200" dirty="0" err="1">
                <a:solidFill>
                  <a:schemeClr val="tx1"/>
                </a:solidFill>
                <a:latin typeface="+mn-lt"/>
                <a:ea typeface="+mn-ea"/>
                <a:cs typeface="+mn-cs"/>
              </a:rPr>
              <a:t>Odgers</a:t>
            </a:r>
            <a:r>
              <a:rPr lang="en-GB" sz="1200" kern="1200" dirty="0">
                <a:solidFill>
                  <a:schemeClr val="tx1"/>
                </a:solidFill>
                <a:latin typeface="+mn-lt"/>
                <a:ea typeface="+mn-ea"/>
                <a:cs typeface="+mn-cs"/>
              </a:rPr>
              <a:t>, P., 2019. Benchmarking best practice in hotel front office: the Western European experience. </a:t>
            </a:r>
            <a:r>
              <a:rPr lang="en-GB" sz="1200" i="1" kern="1200" dirty="0">
                <a:solidFill>
                  <a:schemeClr val="tx1"/>
                </a:solidFill>
                <a:latin typeface="+mn-lt"/>
                <a:ea typeface="+mn-ea"/>
                <a:cs typeface="+mn-cs"/>
              </a:rPr>
              <a:t>Journal of Quality Assurance in Hospitality &amp; Tourism</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2</a:t>
            </a:r>
            <a:r>
              <a:rPr lang="en-GB" sz="1200" kern="1200" dirty="0">
                <a:solidFill>
                  <a:schemeClr val="tx1"/>
                </a:solidFill>
                <a:latin typeface="+mn-lt"/>
                <a:ea typeface="+mn-ea"/>
                <a:cs typeface="+mn-cs"/>
              </a:rPr>
              <a:t>(3-4), pp.93-109.</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Sriyam</a:t>
            </a:r>
            <a:r>
              <a:rPr lang="en-GB" sz="1200" kern="1200" dirty="0">
                <a:solidFill>
                  <a:schemeClr val="tx1"/>
                </a:solidFill>
                <a:latin typeface="+mn-lt"/>
                <a:ea typeface="+mn-ea"/>
                <a:cs typeface="+mn-cs"/>
              </a:rPr>
              <a:t>, A.L.I.N., 2020. Customer satisfaction towards service quality of front office staff at the hotel. </a:t>
            </a:r>
            <a:r>
              <a:rPr lang="en-GB" sz="1200" i="1" kern="1200" dirty="0">
                <a:solidFill>
                  <a:schemeClr val="tx1"/>
                </a:solidFill>
                <a:latin typeface="+mn-lt"/>
                <a:ea typeface="+mn-ea"/>
                <a:cs typeface="+mn-cs"/>
              </a:rPr>
              <a:t>Master Paper Of Arts Degree In Business English For International Communication</a:t>
            </a:r>
            <a:r>
              <a:rPr lang="en-GB"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r>
              <a:rPr lang="en-GB" sz="1200" kern="1200" dirty="0" err="1">
                <a:solidFill>
                  <a:schemeClr val="tx1"/>
                </a:solidFill>
                <a:latin typeface="+mn-lt"/>
                <a:ea typeface="+mn-ea"/>
                <a:cs typeface="+mn-cs"/>
              </a:rPr>
              <a:t>Sirikhan</a:t>
            </a:r>
            <a:r>
              <a:rPr lang="en-GB" sz="1200" kern="1200" dirty="0">
                <a:solidFill>
                  <a:schemeClr val="tx1"/>
                </a:solidFill>
                <a:latin typeface="+mn-lt"/>
                <a:ea typeface="+mn-ea"/>
                <a:cs typeface="+mn-cs"/>
              </a:rPr>
              <a:t>, S. and </a:t>
            </a:r>
            <a:r>
              <a:rPr lang="en-GB" sz="1200" kern="1200" dirty="0" err="1">
                <a:solidFill>
                  <a:schemeClr val="tx1"/>
                </a:solidFill>
                <a:latin typeface="+mn-lt"/>
                <a:ea typeface="+mn-ea"/>
                <a:cs typeface="+mn-cs"/>
              </a:rPr>
              <a:t>Prapphal</a:t>
            </a:r>
            <a:r>
              <a:rPr lang="en-GB" sz="1200" kern="1200" dirty="0">
                <a:solidFill>
                  <a:schemeClr val="tx1"/>
                </a:solidFill>
                <a:latin typeface="+mn-lt"/>
                <a:ea typeface="+mn-ea"/>
                <a:cs typeface="+mn-cs"/>
              </a:rPr>
              <a:t>, K., 2021. Assessing pragmatic ability of Thai hotel management and tourism students in the context of hotel front office. </a:t>
            </a:r>
            <a:r>
              <a:rPr lang="en-GB" sz="1200" i="1" kern="1200" dirty="0">
                <a:solidFill>
                  <a:schemeClr val="tx1"/>
                </a:solidFill>
                <a:latin typeface="+mn-lt"/>
                <a:ea typeface="+mn-ea"/>
                <a:cs typeface="+mn-cs"/>
              </a:rPr>
              <a:t>Asian EFL Journal Professional Teaching Articles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53</a:t>
            </a:r>
            <a:r>
              <a:rPr lang="en-GB" sz="1200" kern="1200" dirty="0">
                <a:solidFill>
                  <a:schemeClr val="tx1"/>
                </a:solidFill>
                <a:latin typeface="+mn-lt"/>
                <a:ea typeface="+mn-ea"/>
                <a:cs typeface="+mn-cs"/>
              </a:rPr>
              <a:t>, pp.72-94.</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D56BA1CE-FD7B-4716-844E-CB49B468F750}" type="slidenum">
              <a:rPr lang="en-US" smtClean="0"/>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27ABAC-3554-4BF0-A423-399757B04EAC}" type="datetimeFigureOut">
              <a:rPr lang="en-US" smtClean="0"/>
              <a:pPr/>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2261119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C27ABAC-3554-4BF0-A423-399757B04EAC}" type="datetimeFigureOut">
              <a:rPr lang="en-US" smtClean="0"/>
              <a:pPr/>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1346782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27ABAC-3554-4BF0-A423-399757B04EAC}" type="datetimeFigureOut">
              <a:rPr lang="en-US" smtClean="0"/>
              <a:pPr/>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3745256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27ABAC-3554-4BF0-A423-399757B04EAC}" type="datetimeFigureOut">
              <a:rPr lang="en-US" smtClean="0"/>
              <a:pPr/>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17241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27ABAC-3554-4BF0-A423-399757B04EAC}" type="datetimeFigureOut">
              <a:rPr lang="en-US" smtClean="0"/>
              <a:pPr/>
              <a:t>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18724953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C27ABAC-3554-4BF0-A423-399757B04EAC}" type="datetimeFigureOut">
              <a:rPr lang="en-US" smtClean="0"/>
              <a:pPr/>
              <a:t>3/1/2024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667581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C27ABAC-3554-4BF0-A423-399757B04EAC}" type="datetimeFigureOut">
              <a:rPr lang="en-US" smtClean="0"/>
              <a:pPr/>
              <a:t>3/1/2024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1177810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C27ABAC-3554-4BF0-A423-399757B04EAC}" type="datetimeFigureOut">
              <a:rPr lang="en-US" smtClean="0"/>
              <a:pPr/>
              <a:t>3/1/2024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3525998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27ABAC-3554-4BF0-A423-399757B04EAC}" type="datetimeFigureOut">
              <a:rPr lang="en-US" smtClean="0"/>
              <a:pPr/>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1061915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27ABAC-3554-4BF0-A423-399757B04EAC}" type="datetimeFigureOut">
              <a:rPr lang="en-US" smtClean="0"/>
              <a:pPr/>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2485878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C27ABAC-3554-4BF0-A423-399757B04EAC}" type="datetimeFigureOut">
              <a:rPr lang="en-US" smtClean="0"/>
              <a:pPr/>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28731589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C27ABAC-3554-4BF0-A423-399757B04EAC}" type="datetimeFigureOut">
              <a:rPr lang="en-US" smtClean="0"/>
              <a:pPr/>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783743-5E2C-4C4C-AC91-A1A80A4D522B}"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37072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27ABAC-3554-4BF0-A423-399757B04EAC}" type="datetimeFigureOut">
              <a:rPr lang="en-US" smtClean="0"/>
              <a:pPr/>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2837558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C27ABAC-3554-4BF0-A423-399757B04EAC}" type="datetimeFigureOut">
              <a:rPr lang="en-US" smtClean="0"/>
              <a:pPr/>
              <a:t>3/1/2024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2012207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C27ABAC-3554-4BF0-A423-399757B04EAC}" type="datetimeFigureOut">
              <a:rPr lang="en-US" smtClean="0"/>
              <a:pPr/>
              <a:t>3/1/2024</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2646275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27ABAC-3554-4BF0-A423-399757B04EAC}" type="datetimeFigureOut">
              <a:rPr lang="en-US" smtClean="0"/>
              <a:pPr/>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9908734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27ABAC-3554-4BF0-A423-399757B04EAC}" type="datetimeFigureOut">
              <a:rPr lang="en-US" smtClean="0"/>
              <a:pPr/>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783743-5E2C-4C4C-AC91-A1A80A4D522B}" type="slidenum">
              <a:rPr lang="en-US" smtClean="0"/>
              <a:pPr/>
              <a:t>‹#›</a:t>
            </a:fld>
            <a:endParaRPr lang="en-US"/>
          </a:p>
        </p:txBody>
      </p:sp>
    </p:spTree>
    <p:extLst>
      <p:ext uri="{BB962C8B-B14F-4D97-AF65-F5344CB8AC3E}">
        <p14:creationId xmlns:p14="http://schemas.microsoft.com/office/powerpoint/2010/main" val="313275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C27ABAC-3554-4BF0-A423-399757B04EAC}" type="datetimeFigureOut">
              <a:rPr lang="en-US" smtClean="0"/>
              <a:pPr/>
              <a:t>3/1/2024</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6783743-5E2C-4C4C-AC91-A1A80A4D522B}" type="slidenum">
              <a:rPr lang="en-US" smtClean="0"/>
              <a:pPr/>
              <a:t>‹#›</a:t>
            </a:fld>
            <a:endParaRPr lang="en-US"/>
          </a:p>
        </p:txBody>
      </p:sp>
    </p:spTree>
    <p:extLst>
      <p:ext uri="{BB962C8B-B14F-4D97-AF65-F5344CB8AC3E}">
        <p14:creationId xmlns:p14="http://schemas.microsoft.com/office/powerpoint/2010/main" val="1343005433"/>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dirty="0"/>
              <a:t>Hospitality and Guest Services</a:t>
            </a:r>
          </a:p>
        </p:txBody>
      </p:sp>
      <p:sp>
        <p:nvSpPr>
          <p:cNvPr id="7" name="TextBox 6">
            <a:extLst>
              <a:ext uri="{FF2B5EF4-FFF2-40B4-BE49-F238E27FC236}">
                <a16:creationId xmlns:a16="http://schemas.microsoft.com/office/drawing/2014/main" id="{66BD921B-9C34-5C22-6439-CA6EDD32D797}"/>
              </a:ext>
            </a:extLst>
          </p:cNvPr>
          <p:cNvSpPr txBox="1"/>
          <p:nvPr/>
        </p:nvSpPr>
        <p:spPr>
          <a:xfrm>
            <a:off x="5181600" y="2502505"/>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6C3BDAA2-30D0-5EC6-D48B-5F5AE55FE8B5}"/>
              </a:ext>
            </a:extLst>
          </p:cNvPr>
          <p:cNvSpPr txBox="1"/>
          <p:nvPr/>
        </p:nvSpPr>
        <p:spPr>
          <a:xfrm rot="10800000" flipV="1">
            <a:off x="2662162" y="5386010"/>
            <a:ext cx="6054876" cy="646331"/>
          </a:xfrm>
          <a:prstGeom prst="rect">
            <a:avLst/>
          </a:prstGeom>
          <a:noFill/>
        </p:spPr>
        <p:txBody>
          <a:bodyPr wrap="square" rtlCol="0">
            <a:spAutoFit/>
          </a:bodyPr>
          <a:lstStyle/>
          <a:p>
            <a:pPr algn="l"/>
            <a:r>
              <a:rPr lang="en-GB" dirty="0" err="1"/>
              <a:t>Ribon</a:t>
            </a:r>
            <a:r>
              <a:rPr lang="en-GB" dirty="0"/>
              <a:t> Khan</a:t>
            </a:r>
          </a:p>
          <a:p>
            <a:pPr algn="l"/>
            <a:r>
              <a:rPr lang="en-GB" dirty="0"/>
              <a:t>Student Number 2225725</a:t>
            </a:r>
            <a:endParaRPr lang="en-US" dirty="0"/>
          </a:p>
        </p:txBody>
      </p:sp>
    </p:spTree>
    <p:extLst>
      <p:ext uri="{BB962C8B-B14F-4D97-AF65-F5344CB8AC3E}">
        <p14:creationId xmlns:p14="http://schemas.microsoft.com/office/powerpoint/2010/main" val="3602643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lstStyle/>
          <a:p>
            <a:pPr>
              <a:buFont typeface="Wingdings" pitchFamily="2" charset="2"/>
              <a:buChar char="q"/>
            </a:pPr>
            <a:r>
              <a:rPr lang="en-US" dirty="0"/>
              <a:t>The St. Regis Hotel has brought a new landscape of luxury and refined elegance in hospitality industry.</a:t>
            </a:r>
          </a:p>
          <a:p>
            <a:pPr>
              <a:buFont typeface="Wingdings" pitchFamily="2" charset="2"/>
              <a:buChar char="q"/>
            </a:pPr>
            <a:r>
              <a:rPr lang="en-US" dirty="0"/>
              <a:t>It has set a new dimension with panoramic heritage and impeccable services in the hospitality industry.</a:t>
            </a:r>
          </a:p>
          <a:p>
            <a:pPr>
              <a:buFont typeface="Wingdings" pitchFamily="2" charset="2"/>
              <a:buChar char="q"/>
            </a:pPr>
            <a:r>
              <a:rPr lang="en-US" dirty="0"/>
              <a:t>Offers a wide range of grandeur experiences.</a:t>
            </a:r>
          </a:p>
        </p:txBody>
      </p:sp>
    </p:spTree>
    <p:extLst>
      <p:ext uri="{BB962C8B-B14F-4D97-AF65-F5344CB8AC3E}">
        <p14:creationId xmlns:p14="http://schemas.microsoft.com/office/powerpoint/2010/main" val="1675484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Consumers of St. Regis Hotel</a:t>
            </a:r>
            <a:endParaRPr lang="en-US" dirty="0"/>
          </a:p>
        </p:txBody>
      </p:sp>
      <p:sp>
        <p:nvSpPr>
          <p:cNvPr id="3" name="Content Placeholder 2"/>
          <p:cNvSpPr>
            <a:spLocks noGrp="1"/>
          </p:cNvSpPr>
          <p:nvPr>
            <p:ph idx="1"/>
          </p:nvPr>
        </p:nvSpPr>
        <p:spPr/>
        <p:txBody>
          <a:bodyPr/>
          <a:lstStyle/>
          <a:p>
            <a:r>
              <a:rPr lang="en-US" dirty="0"/>
              <a:t>The individuals who love travelling with impeccable and exclusive services. </a:t>
            </a:r>
          </a:p>
          <a:p>
            <a:r>
              <a:rPr lang="en-US" dirty="0"/>
              <a:t>The consumers are usually affluent, and business executives who prefer exclusive accommodations</a:t>
            </a:r>
          </a:p>
          <a:p>
            <a:r>
              <a:rPr lang="en-US" dirty="0"/>
              <a:t> And panoramic experiences during their tour of the United Kingdom (</a:t>
            </a:r>
            <a:r>
              <a:rPr lang="en-GB" dirty="0"/>
              <a:t>Murphy, Forrest, </a:t>
            </a:r>
            <a:r>
              <a:rPr lang="en-GB" dirty="0" err="1"/>
              <a:t>Wotring</a:t>
            </a:r>
            <a:r>
              <a:rPr lang="en-GB" dirty="0"/>
              <a:t>, and </a:t>
            </a:r>
            <a:r>
              <a:rPr lang="en-GB" dirty="0" err="1"/>
              <a:t>Brymer</a:t>
            </a:r>
            <a:r>
              <a:rPr lang="en-GB" dirty="0"/>
              <a:t>, 2016).</a:t>
            </a:r>
            <a:endParaRPr lang="en-US" dirty="0"/>
          </a:p>
          <a:p>
            <a:endParaRPr lang="en-US" dirty="0"/>
          </a:p>
        </p:txBody>
      </p:sp>
    </p:spTree>
    <p:extLst>
      <p:ext uri="{BB962C8B-B14F-4D97-AF65-F5344CB8AC3E}">
        <p14:creationId xmlns:p14="http://schemas.microsoft.com/office/powerpoint/2010/main" val="702102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Reasons behind appealing this group</a:t>
            </a:r>
            <a:br>
              <a:rPr lang="en-US" dirty="0"/>
            </a:br>
            <a:endParaRPr lang="en-US" dirty="0"/>
          </a:p>
        </p:txBody>
      </p:sp>
      <p:sp>
        <p:nvSpPr>
          <p:cNvPr id="3" name="Content Placeholder 2"/>
          <p:cNvSpPr>
            <a:spLocks noGrp="1"/>
          </p:cNvSpPr>
          <p:nvPr>
            <p:ph idx="1"/>
          </p:nvPr>
        </p:nvSpPr>
        <p:spPr/>
        <p:txBody>
          <a:bodyPr/>
          <a:lstStyle/>
          <a:p>
            <a:r>
              <a:rPr lang="en-US" dirty="0"/>
              <a:t>The people who are typically well-to-do, wealthy individuals want elegant accommodation and expansive views while visiting the United Kingdom (</a:t>
            </a:r>
            <a:r>
              <a:rPr lang="en-GB" dirty="0" err="1"/>
              <a:t>Schall</a:t>
            </a:r>
            <a:r>
              <a:rPr lang="en-GB" dirty="0"/>
              <a:t>, 2018).</a:t>
            </a:r>
          </a:p>
          <a:p>
            <a:r>
              <a:rPr lang="en-US" dirty="0"/>
              <a:t>Consumers are attracted by the offers including unique and quality services, highest level of luxury.</a:t>
            </a:r>
          </a:p>
          <a:p>
            <a:r>
              <a:rPr lang="en-US" dirty="0"/>
              <a:t>Reputation management plays an important role in the success of the hospitality business.</a:t>
            </a:r>
          </a:p>
        </p:txBody>
      </p:sp>
    </p:spTree>
    <p:extLst>
      <p:ext uri="{BB962C8B-B14F-4D97-AF65-F5344CB8AC3E}">
        <p14:creationId xmlns:p14="http://schemas.microsoft.com/office/powerpoint/2010/main" val="3155558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Nature</a:t>
            </a:r>
            <a:br>
              <a:rPr lang="en-US" dirty="0"/>
            </a:br>
            <a:endParaRPr lang="en-US" dirty="0"/>
          </a:p>
        </p:txBody>
      </p:sp>
      <p:sp>
        <p:nvSpPr>
          <p:cNvPr id="3" name="Content Placeholder 2"/>
          <p:cNvSpPr>
            <a:spLocks noGrp="1"/>
          </p:cNvSpPr>
          <p:nvPr>
            <p:ph idx="1"/>
          </p:nvPr>
        </p:nvSpPr>
        <p:spPr/>
        <p:txBody>
          <a:bodyPr/>
          <a:lstStyle/>
          <a:p>
            <a:r>
              <a:rPr lang="en-US" dirty="0"/>
              <a:t>Accommodations, dining, leisure facilities, and other services are ensured by the hotel to improve overall guest satisfactions and experiences (</a:t>
            </a:r>
            <a:r>
              <a:rPr lang="en-GB" dirty="0"/>
              <a:t>Prasad, </a:t>
            </a:r>
            <a:r>
              <a:rPr lang="en-GB" dirty="0" err="1"/>
              <a:t>Wirtz</a:t>
            </a:r>
            <a:r>
              <a:rPr lang="en-GB" dirty="0"/>
              <a:t>, and Yu, 2014)</a:t>
            </a:r>
          </a:p>
          <a:p>
            <a:r>
              <a:rPr lang="en-GB" dirty="0"/>
              <a:t>Works to improve services</a:t>
            </a:r>
          </a:p>
          <a:p>
            <a:r>
              <a:rPr lang="en-GB" dirty="0"/>
              <a:t>Maintain healthy hygienic environment.</a:t>
            </a:r>
            <a:endParaRPr lang="en-US" dirty="0"/>
          </a:p>
        </p:txBody>
      </p:sp>
    </p:spTree>
    <p:extLst>
      <p:ext uri="{BB962C8B-B14F-4D97-AF65-F5344CB8AC3E}">
        <p14:creationId xmlns:p14="http://schemas.microsoft.com/office/powerpoint/2010/main" val="996861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Scope</a:t>
            </a:r>
            <a:br>
              <a:rPr lang="en-US" dirty="0"/>
            </a:br>
            <a:endParaRPr lang="en-US" dirty="0"/>
          </a:p>
        </p:txBody>
      </p:sp>
      <p:sp>
        <p:nvSpPr>
          <p:cNvPr id="3" name="Content Placeholder 2"/>
          <p:cNvSpPr>
            <a:spLocks noGrp="1"/>
          </p:cNvSpPr>
          <p:nvPr>
            <p:ph idx="1"/>
          </p:nvPr>
        </p:nvSpPr>
        <p:spPr/>
        <p:txBody>
          <a:bodyPr/>
          <a:lstStyle/>
          <a:p>
            <a:r>
              <a:rPr lang="en-US" dirty="0"/>
              <a:t>Improving guest experience</a:t>
            </a:r>
          </a:p>
          <a:p>
            <a:r>
              <a:rPr lang="en-US" dirty="0"/>
              <a:t>Distinguishing itself from competitors by providing unique services.</a:t>
            </a:r>
          </a:p>
          <a:p>
            <a:r>
              <a:rPr lang="en-US" dirty="0"/>
              <a:t>Enhancing guest satisfactions.</a:t>
            </a:r>
          </a:p>
        </p:txBody>
      </p:sp>
    </p:spTree>
    <p:extLst>
      <p:ext uri="{BB962C8B-B14F-4D97-AF65-F5344CB8AC3E}">
        <p14:creationId xmlns:p14="http://schemas.microsoft.com/office/powerpoint/2010/main" val="575752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Role</a:t>
            </a:r>
            <a:br>
              <a:rPr lang="en-US" b="1" dirty="0"/>
            </a:br>
            <a:endParaRPr lang="en-US" dirty="0"/>
          </a:p>
        </p:txBody>
      </p:sp>
      <p:sp>
        <p:nvSpPr>
          <p:cNvPr id="3" name="Content Placeholder 2"/>
          <p:cNvSpPr>
            <a:spLocks noGrp="1"/>
          </p:cNvSpPr>
          <p:nvPr>
            <p:ph idx="1"/>
          </p:nvPr>
        </p:nvSpPr>
        <p:spPr/>
        <p:txBody>
          <a:bodyPr/>
          <a:lstStyle/>
          <a:p>
            <a:r>
              <a:rPr lang="en-US" dirty="0"/>
              <a:t>Promptly addresses emerging concerns to maintain consumer satisfactions.</a:t>
            </a:r>
          </a:p>
          <a:p>
            <a:r>
              <a:rPr lang="en-US" dirty="0"/>
              <a:t>Enhancing brand image</a:t>
            </a:r>
          </a:p>
          <a:p>
            <a:r>
              <a:rPr lang="en-US" dirty="0"/>
              <a:t>Increasing customer happiness.</a:t>
            </a:r>
          </a:p>
        </p:txBody>
      </p:sp>
    </p:spTree>
    <p:extLst>
      <p:ext uri="{BB962C8B-B14F-4D97-AF65-F5344CB8AC3E}">
        <p14:creationId xmlns:p14="http://schemas.microsoft.com/office/powerpoint/2010/main" val="2545753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Implementation in the St. Regis Hotel</a:t>
            </a:r>
            <a:br>
              <a:rPr lang="en-US" dirty="0"/>
            </a:br>
            <a:br>
              <a:rPr lang="en-US" b="1" dirty="0"/>
            </a:br>
            <a:endParaRPr lang="en-US" dirty="0"/>
          </a:p>
        </p:txBody>
      </p:sp>
      <p:sp>
        <p:nvSpPr>
          <p:cNvPr id="3" name="Content Placeholder 2"/>
          <p:cNvSpPr>
            <a:spLocks noGrp="1"/>
          </p:cNvSpPr>
          <p:nvPr>
            <p:ph idx="1"/>
          </p:nvPr>
        </p:nvSpPr>
        <p:spPr/>
        <p:txBody>
          <a:bodyPr/>
          <a:lstStyle/>
          <a:p>
            <a:r>
              <a:rPr lang="en-US" dirty="0"/>
              <a:t>Ensures exclusive guest services with modern amenities.</a:t>
            </a:r>
          </a:p>
          <a:p>
            <a:r>
              <a:rPr lang="en-US" dirty="0"/>
              <a:t>Provides lounges and swimming facilities</a:t>
            </a:r>
          </a:p>
          <a:p>
            <a:r>
              <a:rPr lang="en-US" dirty="0"/>
              <a:t>Provides event and meeting facilities (</a:t>
            </a:r>
            <a:r>
              <a:rPr lang="en-GB" dirty="0"/>
              <a:t>Baker, Bradley, and </a:t>
            </a:r>
            <a:r>
              <a:rPr lang="en-GB" dirty="0" err="1"/>
              <a:t>Huyton</a:t>
            </a:r>
            <a:r>
              <a:rPr lang="en-GB" dirty="0"/>
              <a:t>, 2016).</a:t>
            </a:r>
            <a:endParaRPr lang="en-US" dirty="0"/>
          </a:p>
        </p:txBody>
      </p:sp>
    </p:spTree>
    <p:extLst>
      <p:ext uri="{BB962C8B-B14F-4D97-AF65-F5344CB8AC3E}">
        <p14:creationId xmlns:p14="http://schemas.microsoft.com/office/powerpoint/2010/main" val="1449922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The importance of Hospitality </a:t>
            </a:r>
            <a:br>
              <a:rPr lang="en-US" dirty="0"/>
            </a:br>
            <a:br>
              <a:rPr lang="en-US" b="1" dirty="0"/>
            </a:br>
            <a:endParaRPr lang="en-US" dirty="0"/>
          </a:p>
        </p:txBody>
      </p:sp>
      <p:sp>
        <p:nvSpPr>
          <p:cNvPr id="3" name="Content Placeholder 2"/>
          <p:cNvSpPr>
            <a:spLocks noGrp="1"/>
          </p:cNvSpPr>
          <p:nvPr>
            <p:ph idx="1"/>
          </p:nvPr>
        </p:nvSpPr>
        <p:spPr/>
        <p:txBody>
          <a:bodyPr/>
          <a:lstStyle/>
          <a:p>
            <a:r>
              <a:rPr lang="en-US" dirty="0"/>
              <a:t>Hospitality is in the heart of the hotel industry, which covers a wide range of activities like cordially welcome to the guests, quite attention to the guests, prompt in providing services, and other specific services (</a:t>
            </a:r>
            <a:r>
              <a:rPr lang="en-GB" dirty="0"/>
              <a:t>Baker, Bradley, and </a:t>
            </a:r>
            <a:r>
              <a:rPr lang="en-GB" dirty="0" err="1"/>
              <a:t>Huyton</a:t>
            </a:r>
            <a:r>
              <a:rPr lang="en-GB" dirty="0"/>
              <a:t>, 2016)</a:t>
            </a:r>
            <a:r>
              <a:rPr lang="en-US" dirty="0"/>
              <a:t>. </a:t>
            </a:r>
          </a:p>
          <a:p>
            <a:endParaRPr lang="en-US" dirty="0"/>
          </a:p>
        </p:txBody>
      </p:sp>
    </p:spTree>
    <p:extLst>
      <p:ext uri="{BB962C8B-B14F-4D97-AF65-F5344CB8AC3E}">
        <p14:creationId xmlns:p14="http://schemas.microsoft.com/office/powerpoint/2010/main" val="394478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How hotels meet guest expectations</a:t>
            </a:r>
            <a:br>
              <a:rPr lang="en-US" dirty="0"/>
            </a:br>
            <a:br>
              <a:rPr lang="en-US" b="1" dirty="0"/>
            </a:br>
            <a:endParaRPr lang="en-US" dirty="0"/>
          </a:p>
        </p:txBody>
      </p:sp>
      <p:sp>
        <p:nvSpPr>
          <p:cNvPr id="3" name="Content Placeholder 2"/>
          <p:cNvSpPr>
            <a:spLocks noGrp="1"/>
          </p:cNvSpPr>
          <p:nvPr>
            <p:ph idx="1"/>
          </p:nvPr>
        </p:nvSpPr>
        <p:spPr/>
        <p:txBody>
          <a:bodyPr/>
          <a:lstStyle/>
          <a:p>
            <a:r>
              <a:rPr lang="en-US" dirty="0"/>
              <a:t>Properly analyzing data to comprehend visitor preferences and wishes</a:t>
            </a:r>
          </a:p>
          <a:p>
            <a:r>
              <a:rPr lang="en-US" dirty="0"/>
              <a:t>Encouraging open and responsible front desk management</a:t>
            </a:r>
          </a:p>
          <a:p>
            <a:r>
              <a:rPr lang="en-US" dirty="0"/>
              <a:t>Fostering a culture of consistent improvement(</a:t>
            </a:r>
            <a:r>
              <a:rPr lang="en-GB" dirty="0"/>
              <a:t>Baum, and </a:t>
            </a:r>
            <a:r>
              <a:rPr lang="en-GB" dirty="0" err="1"/>
              <a:t>Odgers</a:t>
            </a:r>
            <a:r>
              <a:rPr lang="en-GB" dirty="0"/>
              <a:t>, 2019).</a:t>
            </a:r>
            <a:endParaRPr lang="en-US" dirty="0"/>
          </a:p>
        </p:txBody>
      </p:sp>
    </p:spTree>
    <p:extLst>
      <p:ext uri="{BB962C8B-B14F-4D97-AF65-F5344CB8AC3E}">
        <p14:creationId xmlns:p14="http://schemas.microsoft.com/office/powerpoint/2010/main" val="1248654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 </a:t>
            </a:r>
            <a:br>
              <a:rPr lang="en-US" dirty="0"/>
            </a:br>
            <a:endParaRPr lang="en-US" dirty="0"/>
          </a:p>
        </p:txBody>
      </p:sp>
      <p:sp>
        <p:nvSpPr>
          <p:cNvPr id="3" name="Content Placeholder 2"/>
          <p:cNvSpPr>
            <a:spLocks noGrp="1"/>
          </p:cNvSpPr>
          <p:nvPr>
            <p:ph idx="1"/>
          </p:nvPr>
        </p:nvSpPr>
        <p:spPr/>
        <p:txBody>
          <a:bodyPr>
            <a:normAutofit fontScale="85000" lnSpcReduction="20000"/>
          </a:bodyPr>
          <a:lstStyle/>
          <a:p>
            <a:r>
              <a:rPr lang="en-GB" dirty="0"/>
              <a:t>O'Fallon, M.J. and Rutherford, D.G., 2020. </a:t>
            </a:r>
            <a:r>
              <a:rPr lang="en-GB" i="1" dirty="0"/>
              <a:t>Hotel management and operations</a:t>
            </a:r>
            <a:r>
              <a:rPr lang="en-GB" dirty="0"/>
              <a:t>. John Wiley &amp; Sons.</a:t>
            </a:r>
            <a:endParaRPr lang="en-US" dirty="0"/>
          </a:p>
          <a:p>
            <a:r>
              <a:rPr lang="en-GB" dirty="0"/>
              <a:t>Murphy, J., Forrest, E.J., </a:t>
            </a:r>
            <a:r>
              <a:rPr lang="en-GB" dirty="0" err="1"/>
              <a:t>Wotring</a:t>
            </a:r>
            <a:r>
              <a:rPr lang="en-GB" dirty="0"/>
              <a:t>, C.E. and </a:t>
            </a:r>
            <a:r>
              <a:rPr lang="en-GB" dirty="0" err="1"/>
              <a:t>Brymer</a:t>
            </a:r>
            <a:r>
              <a:rPr lang="en-GB" dirty="0"/>
              <a:t>, R.A., 2016. Hotel management and marketing on the Internet: An analysis of sites and features. </a:t>
            </a:r>
            <a:r>
              <a:rPr lang="en-GB" i="1" dirty="0"/>
              <a:t>The Cornell Hotel and Restaurant Administration Quarterly</a:t>
            </a:r>
            <a:r>
              <a:rPr lang="en-GB" dirty="0"/>
              <a:t>, </a:t>
            </a:r>
            <a:r>
              <a:rPr lang="en-GB" i="1" dirty="0"/>
              <a:t>37</a:t>
            </a:r>
            <a:r>
              <a:rPr lang="en-GB" dirty="0"/>
              <a:t>(3), pp.7-82.</a:t>
            </a:r>
            <a:endParaRPr lang="en-US" dirty="0"/>
          </a:p>
          <a:p>
            <a:r>
              <a:rPr lang="en-GB" dirty="0" err="1"/>
              <a:t>Schall</a:t>
            </a:r>
            <a:r>
              <a:rPr lang="en-GB" dirty="0"/>
              <a:t>, M., 2018. Best practices in the assessment of hotel-guest attitudes. </a:t>
            </a:r>
            <a:r>
              <a:rPr lang="en-GB" i="1" dirty="0"/>
              <a:t>Cornell Hotel and Restaurant Administration Quarterly</a:t>
            </a:r>
            <a:r>
              <a:rPr lang="en-GB" dirty="0"/>
              <a:t>, </a:t>
            </a:r>
            <a:r>
              <a:rPr lang="en-GB" i="1" dirty="0"/>
              <a:t>44</a:t>
            </a:r>
            <a:r>
              <a:rPr lang="en-GB" dirty="0"/>
              <a:t>(2), pp.51-65.</a:t>
            </a:r>
            <a:endParaRPr lang="en-US" dirty="0"/>
          </a:p>
          <a:p>
            <a:r>
              <a:rPr lang="en-GB" dirty="0"/>
              <a:t>Denton, G.A. and White, B., 2020. Implementing a balanced-scorecard approach to managing hotel operations: the case of white lodging services. </a:t>
            </a:r>
            <a:r>
              <a:rPr lang="en-GB" i="1" dirty="0"/>
              <a:t>Cornell Hotel and Restaurant Administration Quarterly</a:t>
            </a:r>
            <a:r>
              <a:rPr lang="en-GB" dirty="0"/>
              <a:t>, </a:t>
            </a:r>
            <a:r>
              <a:rPr lang="en-GB" i="1" dirty="0"/>
              <a:t>41</a:t>
            </a:r>
            <a:r>
              <a:rPr lang="en-GB" dirty="0"/>
              <a:t>(1), pp.94-107.</a:t>
            </a:r>
          </a:p>
          <a:p>
            <a:r>
              <a:rPr lang="en-GB" dirty="0" err="1"/>
              <a:t>Zulfikar</a:t>
            </a:r>
            <a:r>
              <a:rPr lang="en-GB" dirty="0"/>
              <a:t>, M., 2018. </a:t>
            </a:r>
            <a:r>
              <a:rPr lang="en-GB" i="1" dirty="0"/>
              <a:t>Introduction to the tourism and hotel industry with special focus on front office management</a:t>
            </a:r>
            <a:r>
              <a:rPr lang="en-GB" dirty="0"/>
              <a:t>. Pisces Publications, The Nature Conservation Bureau Ltd.</a:t>
            </a:r>
            <a:endParaRPr lang="en-US" dirty="0"/>
          </a:p>
          <a:p>
            <a:r>
              <a:rPr lang="en-GB" dirty="0"/>
              <a:t>Baker, S., Bradley, P. and </a:t>
            </a:r>
            <a:r>
              <a:rPr lang="en-GB" dirty="0" err="1"/>
              <a:t>Huyton</a:t>
            </a:r>
            <a:r>
              <a:rPr lang="en-GB" dirty="0"/>
              <a:t>, J., 2016. </a:t>
            </a:r>
            <a:r>
              <a:rPr lang="en-GB" i="1" dirty="0"/>
              <a:t>Principles of hotel front office operations: a study guide</a:t>
            </a:r>
            <a:r>
              <a:rPr lang="en-GB" dirty="0"/>
              <a:t>. </a:t>
            </a:r>
            <a:r>
              <a:rPr lang="en-GB" dirty="0" err="1"/>
              <a:t>Cassell</a:t>
            </a:r>
            <a:r>
              <a:rPr lang="en-GB" dirty="0"/>
              <a:t> plc.</a:t>
            </a:r>
            <a:endParaRPr lang="en-US" dirty="0"/>
          </a:p>
          <a:p>
            <a:endParaRPr lang="en-US" dirty="0"/>
          </a:p>
          <a:p>
            <a:pPr>
              <a:buNone/>
            </a:pPr>
            <a:endParaRPr lang="en-US" dirty="0"/>
          </a:p>
        </p:txBody>
      </p:sp>
    </p:spTree>
    <p:extLst>
      <p:ext uri="{BB962C8B-B14F-4D97-AF65-F5344CB8AC3E}">
        <p14:creationId xmlns:p14="http://schemas.microsoft.com/office/powerpoint/2010/main" val="1995912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5400" dirty="0"/>
              <a:t>THANK YOU</a:t>
            </a:r>
          </a:p>
        </p:txBody>
      </p:sp>
    </p:spTree>
    <p:extLst>
      <p:ext uri="{BB962C8B-B14F-4D97-AF65-F5344CB8AC3E}">
        <p14:creationId xmlns:p14="http://schemas.microsoft.com/office/powerpoint/2010/main" val="26341695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183</TotalTime>
  <Words>1596</Words>
  <Application>Microsoft Office PowerPoint</Application>
  <PresentationFormat>Widescreen</PresentationFormat>
  <Paragraphs>99</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Hospitality and Guest Services</vt:lpstr>
      <vt:lpstr>Introduction</vt:lpstr>
      <vt:lpstr>Consumers of St. Regis Hotel</vt:lpstr>
      <vt:lpstr>Reasons behind appealing this group </vt:lpstr>
      <vt:lpstr>Nature </vt:lpstr>
      <vt:lpstr>Scope </vt:lpstr>
      <vt:lpstr>Role </vt:lpstr>
      <vt:lpstr>Implementation in the St. Regis Hotel  </vt:lpstr>
      <vt:lpstr>The importance of Hospitality   </vt:lpstr>
      <vt:lpstr>How hotels meet guest expectations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Skills</dc:title>
  <dc:creator>Windows User</dc:creator>
  <cp:lastModifiedBy>khan1204@hotmail.co.uk</cp:lastModifiedBy>
  <cp:revision>35</cp:revision>
  <dcterms:created xsi:type="dcterms:W3CDTF">2018-04-18T17:01:00Z</dcterms:created>
  <dcterms:modified xsi:type="dcterms:W3CDTF">2024-03-01T22:48:45Z</dcterms:modified>
</cp:coreProperties>
</file>