
<file path=[Content_Types].xml><?xml version="1.0" encoding="utf-8"?>
<Types xmlns="http://schemas.openxmlformats.org/package/2006/content-types"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6" r:id="rId2"/>
    <p:sldId id="372" r:id="rId3"/>
    <p:sldId id="373" r:id="rId4"/>
    <p:sldId id="375" r:id="rId5"/>
    <p:sldId id="371" r:id="rId6"/>
    <p:sldId id="265" r:id="rId7"/>
    <p:sldId id="266" r:id="rId8"/>
    <p:sldId id="267" r:id="rId9"/>
    <p:sldId id="268" r:id="rId10"/>
    <p:sldId id="270" r:id="rId11"/>
    <p:sldId id="271" r:id="rId12"/>
    <p:sldId id="272" r:id="rId13"/>
    <p:sldId id="260" r:id="rId14"/>
    <p:sldId id="377" r:id="rId15"/>
    <p:sldId id="275" r:id="rId16"/>
    <p:sldId id="276" r:id="rId17"/>
    <p:sldId id="277" r:id="rId18"/>
    <p:sldId id="278" r:id="rId19"/>
    <p:sldId id="279" r:id="rId20"/>
    <p:sldId id="378" r:id="rId21"/>
    <p:sldId id="333" r:id="rId22"/>
    <p:sldId id="334" r:id="rId23"/>
    <p:sldId id="335" r:id="rId24"/>
    <p:sldId id="379" r:id="rId25"/>
    <p:sldId id="263" r:id="rId26"/>
    <p:sldId id="370" r:id="rId27"/>
    <p:sldId id="305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84230" autoAdjust="0"/>
  </p:normalViewPr>
  <p:slideViewPr>
    <p:cSldViewPr snapToGrid="0">
      <p:cViewPr varScale="1">
        <p:scale>
          <a:sx n="61" d="100"/>
          <a:sy n="61" d="100"/>
        </p:scale>
        <p:origin x="109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469B01-8FF2-4184-B4E7-0E0F3BD36E0E}" type="datetimeFigureOut">
              <a:rPr lang="en-GB" smtClean="0"/>
              <a:t>09/10/2020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BD81D2-EA51-4DCA-BE24-7C6B3A1284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67030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government/publications/transforming-the-criminal-justice-system" TargetMode="External"/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government/publications/getting-it-right-for-victims-and-witnesses" TargetMode="External"/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renfelltowerinquiry.org.uk/phase-1-report" TargetMode="External"/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manchesterarenainquiry.org.uk/" TargetMode="External"/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assets.publishing.service.gov.uk/government/uploads/system/uploads/attachment_data/file/746930/victim-strategy.pdf" TargetMode="External"/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judiciary.uk/about-the-judiciary/training-support/judiciary-trained/" TargetMode="External"/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https://www.gov.uk/government/publications/transforming-the-criminal-justice-system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BD81D2-EA51-4DCA-BE24-7C6B3A12843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73551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https://www.gov.uk/government/publications/getting-it-right-for-victims-and-witnesses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BD81D2-EA51-4DCA-BE24-7C6B3A128433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28741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Royal Borough of Kensington &amp; Chelsea RBKC one</a:t>
            </a:r>
            <a:r>
              <a:rPr lang="en-GB" baseline="0" dirty="0"/>
              <a:t> of the wealthiest in the area</a:t>
            </a:r>
          </a:p>
          <a:p>
            <a:r>
              <a:rPr lang="en-GB" baseline="0" dirty="0"/>
              <a:t>Rescue centre – leisure centre with little sleeping bags, pillows etc.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026FBE-6B9E-419C-8B68-E84F71133FB0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61191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https://www.grenfelltowerinquiry.org.uk/phase-1-report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BD81D2-EA51-4DCA-BE24-7C6B3A128433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31574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https://manchesterarenainquiry.org.uk/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BD81D2-EA51-4DCA-BE24-7C6B3A128433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64942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140 referrals in the last 4 years</a:t>
            </a:r>
          </a:p>
          <a:p>
            <a:r>
              <a:rPr lang="en-GB" dirty="0"/>
              <a:t>Training for schools, youth workers, social workers and community workers.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026FBE-6B9E-419C-8B68-E84F71133FB0}" type="slidenum">
              <a:rPr lang="en-GB" smtClean="0"/>
              <a:pPr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09644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Now Robert Buckland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026FBE-6B9E-419C-8B68-E84F71133FB0}" type="slidenum">
              <a:rPr lang="en-GB" smtClean="0"/>
              <a:pPr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24864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https://assets.publishing.service.gov.uk/government/uploads/system/uploads/attachment_data/file/746930/victim-strategy.pdf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BD81D2-EA51-4DCA-BE24-7C6B3A128433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99866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hlinkClick r:id="rId3"/>
              </a:rPr>
              <a:t>https://www.judiciary.uk/about-the-judiciary/training-support/judiciary-trained/</a:t>
            </a: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BD81D2-EA51-4DCA-BE24-7C6B3A128433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70658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BD81D2-EA51-4DCA-BE24-7C6B3A128433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38776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567636-85B6-4AF6-A680-E36E5590A85C}" type="slidenum">
              <a:rPr lang="en-GB" smtClean="0"/>
              <a:pPr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09370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DD7CA5-39E9-4F64-8971-90BCC41B1D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D67BD52-612F-4175-BC15-61B29057002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E5BAF1-0457-4623-835C-A97ACA3911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77151-C9C4-4B9A-AFA2-916C93642370}" type="datetimeFigureOut">
              <a:rPr lang="en-GB" smtClean="0"/>
              <a:t>09/10/2020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EE772F-222F-40D7-9E09-69BFB51259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E32604-FB3D-4C5D-927D-83B682615E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9EEA6-432B-4B52-AE59-31146A2ACC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69340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323FEF-AFB9-4A8A-8FD0-C5CF71CD1A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77D304-9E82-4113-B353-8C3B53F689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9ACAD9-5E2B-4BCE-8147-76D4B62957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77151-C9C4-4B9A-AFA2-916C93642370}" type="datetimeFigureOut">
              <a:rPr lang="en-GB" smtClean="0"/>
              <a:t>09/10/2020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302040-8FA9-4751-A1F7-215CF650CF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A5D395-15F4-4E93-9B1D-FD23250D69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9EEA6-432B-4B52-AE59-31146A2ACC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2935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1FF0FA-CBB3-481D-B818-78B6E78B72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81839D-0E6A-40E7-9B9C-B6A5E62785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72CE38-0A70-4D81-B326-A37EEDFD3C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77151-C9C4-4B9A-AFA2-916C93642370}" type="datetimeFigureOut">
              <a:rPr lang="en-GB" smtClean="0"/>
              <a:t>09/10/2020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338436-A35A-4A7D-BF33-888EDA5AA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64DB28-0186-46EA-BA4C-1BF827B55B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9EEA6-432B-4B52-AE59-31146A2ACC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56527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2EC798-A01B-4FCC-B823-2E2BBEEDB6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85B130-A906-448E-B1F5-2CD0BE10E5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63178D-3CAC-48CD-916F-D10402979F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6BCF8BB-AFFF-428E-8259-3838D9BF4C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77151-C9C4-4B9A-AFA2-916C93642370}" type="datetimeFigureOut">
              <a:rPr lang="en-GB" smtClean="0"/>
              <a:t>09/10/2020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76CC0D-1B41-45EF-9A6C-BAC1CE1FD4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4360F1-2199-4DFE-8496-75E7BAB904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9EEA6-432B-4B52-AE59-31146A2ACC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33535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0D60ED-0E41-4650-97F5-C6020C8C25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73BF4F-1F5B-4415-BB3D-8BDE0C55C8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7425EF-9996-4189-A394-6402C62CE1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49C8768-5CFB-421E-901E-0A26CE14DCF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08831C6-4D32-4648-BCCE-9511DB9DD9F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7AC131F-4B25-40AE-B9A8-9C5C0B5CE1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77151-C9C4-4B9A-AFA2-916C93642370}" type="datetimeFigureOut">
              <a:rPr lang="en-GB" smtClean="0"/>
              <a:t>09/10/2020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29E32F8-4F99-4C9F-B3AD-405E47EDA2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BBF1394-7236-405B-B818-A1ACAC230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9EEA6-432B-4B52-AE59-31146A2ACC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11618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939E0C-442B-4677-8738-2B7F6218B1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13BEC63-EF74-4BF0-B31A-2BB5C81B8E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77151-C9C4-4B9A-AFA2-916C93642370}" type="datetimeFigureOut">
              <a:rPr lang="en-GB" smtClean="0"/>
              <a:t>09/10/2020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CCD0BF3-0724-4127-A1C1-E12EBCC6A1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D9A61EB-75BA-406B-9D7B-20621BBE76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9EEA6-432B-4B52-AE59-31146A2ACC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97020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B21297-1C69-4388-8627-97CDCAFA64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77151-C9C4-4B9A-AFA2-916C93642370}" type="datetimeFigureOut">
              <a:rPr lang="en-GB" smtClean="0"/>
              <a:t>09/10/2020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2871F3A-E97B-4814-8B4D-3B716D1284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26CCC0-A4C1-4B51-A21C-BD73E1371F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9EEA6-432B-4B52-AE59-31146A2ACC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7604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69A3F3-9206-4341-9D7F-C6A971810C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2C1D1E-6429-422C-945D-1491A7A67D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978F373-DAF2-4B67-BFBF-8EC5B54B55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42A731-A89E-4C13-8216-1F6CD5A534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77151-C9C4-4B9A-AFA2-916C93642370}" type="datetimeFigureOut">
              <a:rPr lang="en-GB" smtClean="0"/>
              <a:t>09/10/2020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6ABFC7-E229-4104-B67E-B4925CED94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1BDF3A3-B6F2-4490-9453-BC49D0AA37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9EEA6-432B-4B52-AE59-31146A2ACC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34290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796082-1236-4566-9749-9F03622722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74B4A9A-B218-43D9-8F38-DEACBD398A1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848FBD2-4ABF-4C5D-932A-76FA0F2C1D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432A668-3F53-4BF5-B9A4-CA262A448A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77151-C9C4-4B9A-AFA2-916C93642370}" type="datetimeFigureOut">
              <a:rPr lang="en-GB" smtClean="0"/>
              <a:t>09/10/2020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E30819-AC6A-46C1-908A-D8B5D32D3B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F8D79A-7CE1-4C93-A743-010DE8F9BD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9EEA6-432B-4B52-AE59-31146A2ACC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85039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5CA1F3-7C94-4316-A7F8-5D568C9E1D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A7D2BDF-94FD-4978-89C9-FB3526E1C0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0552FC-93E8-499A-A0D2-0AFCA46B7E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77151-C9C4-4B9A-AFA2-916C93642370}" type="datetimeFigureOut">
              <a:rPr lang="en-GB" smtClean="0"/>
              <a:t>09/10/2020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9E6D93-08E4-4F0C-A27F-891AEB5922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E73FFD-BDC1-4DE5-8B52-2EA9CC7344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9EEA6-432B-4B52-AE59-31146A2ACC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58148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BDEAB40-F8BC-43FE-A06B-F14E6EA7298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11F52A3-A1C0-45CE-AC66-5842EFE30A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E8719F-C41B-40AB-A536-102F2DE806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77151-C9C4-4B9A-AFA2-916C93642370}" type="datetimeFigureOut">
              <a:rPr lang="en-GB" smtClean="0"/>
              <a:t>09/10/2020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EDEF7E-4A5E-4FF8-BD64-78BDF3708E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71C029-3D52-404A-AE27-15C65D9E8D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9EEA6-432B-4B52-AE59-31146A2ACC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91790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4872150-2A24-477D-8184-3B3414E52B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E73049-99C3-4BF2-8941-FFFA0EA125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4CBB16-10D6-4FAA-B847-BD4BA99CD1D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77151-C9C4-4B9A-AFA2-916C93642370}" type="datetimeFigureOut">
              <a:rPr lang="en-GB" smtClean="0"/>
              <a:t>09/10/2020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9A5635-B33F-40E9-B225-45FD9176550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1A7536-79DF-4097-9EBB-EC54F535740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89EEA6-432B-4B52-AE59-31146A2ACC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11469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4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4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4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4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9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0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bbc.co.uk/news/education-46111655" TargetMode="External"/><Relationship Id="rId13" Type="http://schemas.openxmlformats.org/officeDocument/2006/relationships/hyperlink" Target="https://www.cps.gov.uk/legal-guidance/special-measures" TargetMode="Externa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2.xml"/><Relationship Id="rId7" Type="http://schemas.openxmlformats.org/officeDocument/2006/relationships/hyperlink" Target="https://commissioner.south-wales.police.uk/en/search/?wpv_post_search=victims+of+crime&amp;wpv_aux_current_post_id=4723&amp;wpv_view_count=-TCPID4723" TargetMode="External"/><Relationship Id="rId12" Type="http://schemas.openxmlformats.org/officeDocument/2006/relationships/hyperlink" Target="https://www.legislation.gov.uk/ukpga/2004/28/contents" TargetMode="External"/><Relationship Id="rId17" Type="http://schemas.openxmlformats.org/officeDocument/2006/relationships/hyperlink" Target="https://www.questia.com/library/criminal-justice/criminology-and-crime" TargetMode="External"/><Relationship Id="rId2" Type="http://schemas.openxmlformats.org/officeDocument/2006/relationships/audio" Target="../media/media21.m4a"/><Relationship Id="rId16" Type="http://schemas.openxmlformats.org/officeDocument/2006/relationships/hyperlink" Target="http://www.essayempire.com/examples/criminal-justice/victimology-essay/" TargetMode="External"/><Relationship Id="rId1" Type="http://schemas.microsoft.com/office/2007/relationships/media" Target="../media/media21.m4a"/><Relationship Id="rId6" Type="http://schemas.openxmlformats.org/officeDocument/2006/relationships/hyperlink" Target="https://www.victimsupport.org.uk/help-and-support/get-help/support-near-you/wales/south-wales" TargetMode="External"/><Relationship Id="rId11" Type="http://schemas.openxmlformats.org/officeDocument/2006/relationships/hyperlink" Target="https://assets.publishing.service.gov.uk/government/uploads/system/uploads/attachment_data/file/476900/code-of-practice-for-victims-of-crime.PDF" TargetMode="External"/><Relationship Id="rId5" Type="http://schemas.openxmlformats.org/officeDocument/2006/relationships/hyperlink" Target="https://livefearfree.gov.wales/?skip=1&amp;lang=en" TargetMode="External"/><Relationship Id="rId15" Type="http://schemas.openxmlformats.org/officeDocument/2006/relationships/hyperlink" Target="http://www.worldsocietyofvictimology.org/resources/links/" TargetMode="External"/><Relationship Id="rId10" Type="http://schemas.openxmlformats.org/officeDocument/2006/relationships/hyperlink" Target="https://www.gov.uk/government/publications/victims-strategy/victims-strategy-html-version" TargetMode="External"/><Relationship Id="rId4" Type="http://schemas.openxmlformats.org/officeDocument/2006/relationships/hyperlink" Target="https://www.cps.gov.uk/legal-guidance/victims-crime-code-practice-cps-legal-guidance" TargetMode="External"/><Relationship Id="rId9" Type="http://schemas.openxmlformats.org/officeDocument/2006/relationships/hyperlink" Target="http://www.niassembly.gov.uk/globalassets/documents/raise/publications/2011/justice/17311.pdf" TargetMode="External"/><Relationship Id="rId14" Type="http://schemas.openxmlformats.org/officeDocument/2006/relationships/hyperlink" Target="https://www.avonandsomerset-pcc.gov.uk/Partnerships/Criminal-Justice-Transformation.aspx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ransformjustice.org.uk/what-do-victims-of-crime-really-really-want/" TargetMode="External"/><Relationship Id="rId7" Type="http://schemas.openxmlformats.org/officeDocument/2006/relationships/hyperlink" Target="https://www.icca.ac.uk/advocacy-the-vulnerable-crime/" TargetMode="External"/><Relationship Id="rId2" Type="http://schemas.openxmlformats.org/officeDocument/2006/relationships/hyperlink" Target="https://webarchive.nationalarchives.gov.uk/20091207121712/http:/www.homeoffice.gov.uk/documents/victims-charter?view=Binary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v.uk/government/news/online-tracking-service-launched-for-victims-of-crime" TargetMode="External"/><Relationship Id="rId5" Type="http://schemas.openxmlformats.org/officeDocument/2006/relationships/hyperlink" Target="https://assets.publishing.service.gov.uk/government/uploads/system/uploads/attachment_data/file/746930/victim-strategy.pdf" TargetMode="External"/><Relationship Id="rId4" Type="http://schemas.openxmlformats.org/officeDocument/2006/relationships/hyperlink" Target="https://consult.justice.gov.uk/digital-communications/victims-witnesses/results/a-gov-response-getting-right-victims-witnesses.pdf" TargetMode="Externa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bbc.co.uk/news/education-46111655" TargetMode="External"/><Relationship Id="rId3" Type="http://schemas.openxmlformats.org/officeDocument/2006/relationships/hyperlink" Target="https://www.cps.gov.uk/legal-guidance/victims-crime-code-practice-cps-legal-guidance" TargetMode="External"/><Relationship Id="rId7" Type="http://schemas.openxmlformats.org/officeDocument/2006/relationships/hyperlink" Target="http://www.legislation.gov.uk/ukpga/2004/28/contents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ommissioner.south-wales.police.uk/en/search/?wpv_post_search=victims+of+crime&amp;wpv_aux_current_post_id=4723&amp;wpv_view_count=-TCPID4723" TargetMode="External"/><Relationship Id="rId5" Type="http://schemas.openxmlformats.org/officeDocument/2006/relationships/hyperlink" Target="https://www.victimsupport.org.uk/help-and-support/get-help/support-near-you/wales/south-wales" TargetMode="External"/><Relationship Id="rId10" Type="http://schemas.openxmlformats.org/officeDocument/2006/relationships/hyperlink" Target="https://www.gov.uk/government/publications/victims-strategy/victims-strategy-html-version" TargetMode="External"/><Relationship Id="rId4" Type="http://schemas.openxmlformats.org/officeDocument/2006/relationships/hyperlink" Target="https://livefearfree.gov.wales/?skip=1&amp;lang=en" TargetMode="External"/><Relationship Id="rId9" Type="http://schemas.openxmlformats.org/officeDocument/2006/relationships/hyperlink" Target="http://www.niassembly.gov.uk/globalassets/documents/raise/publications/2011/justice/17311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B3B9DBC-97CC-4A18-B4A6-66E2402922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4492644-1D84-449E-94E4-5FC5C873D3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048" y="227"/>
            <a:ext cx="12188952" cy="455189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F7A9C00-5446-4246-BF40-B353EA3404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95342" y="637953"/>
            <a:ext cx="8272458" cy="3189507"/>
          </a:xfrm>
        </p:spPr>
        <p:txBody>
          <a:bodyPr>
            <a:normAutofit/>
          </a:bodyPr>
          <a:lstStyle/>
          <a:p>
            <a:pPr algn="l"/>
            <a:r>
              <a:rPr lang="en-GB" sz="8000">
                <a:solidFill>
                  <a:srgbClr val="FFFFFF"/>
                </a:solidFill>
              </a:rPr>
              <a:t>Week 3</a:t>
            </a:r>
          </a:p>
        </p:txBody>
      </p:sp>
      <p:sp>
        <p:nvSpPr>
          <p:cNvPr id="12" name="Freeform 6">
            <a:extLst>
              <a:ext uri="{FF2B5EF4-FFF2-40B4-BE49-F238E27FC236}">
                <a16:creationId xmlns:a16="http://schemas.microsoft.com/office/drawing/2014/main" id="{94EE1A74-DEBF-434E-8B5E-7AB296ECBE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8727747" y="4208147"/>
            <a:ext cx="339126" cy="1938528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7">
            <a:extLst>
              <a:ext uri="{FF2B5EF4-FFF2-40B4-BE49-F238E27FC236}">
                <a16:creationId xmlns:a16="http://schemas.microsoft.com/office/drawing/2014/main" id="{8C7C4D4B-92D9-4FA4-A294-749E8574FF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8728739" y="4098333"/>
            <a:ext cx="201857" cy="1874520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Rectangle 8">
            <a:extLst>
              <a:ext uri="{FF2B5EF4-FFF2-40B4-BE49-F238E27FC236}">
                <a16:creationId xmlns:a16="http://schemas.microsoft.com/office/drawing/2014/main" id="{BADA3358-2A3F-41B0-A458-6FD1DB3AF9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-3048" y="4098334"/>
            <a:ext cx="8933019" cy="17739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A5597BD-62DD-4EE1-828F-EE307F8F1C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95342" y="4377268"/>
            <a:ext cx="7970903" cy="1280582"/>
          </a:xfrm>
        </p:spPr>
        <p:txBody>
          <a:bodyPr anchor="t">
            <a:normAutofit/>
          </a:bodyPr>
          <a:lstStyle/>
          <a:p>
            <a:pPr algn="l"/>
            <a:r>
              <a:rPr lang="en-GB" sz="3200">
                <a:solidFill>
                  <a:srgbClr val="FEFFFF"/>
                </a:solidFill>
              </a:rPr>
              <a:t>What do victims of crime really want?</a:t>
            </a:r>
          </a:p>
        </p:txBody>
      </p:sp>
      <p:sp>
        <p:nvSpPr>
          <p:cNvPr id="18" name="Rectangle 8">
            <a:extLst>
              <a:ext uri="{FF2B5EF4-FFF2-40B4-BE49-F238E27FC236}">
                <a16:creationId xmlns:a16="http://schemas.microsoft.com/office/drawing/2014/main" id="{E4737216-37B2-43AD-AB08-05BFCCEFC9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9066873" y="4377267"/>
            <a:ext cx="3122079" cy="17739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" name="slide 1">
            <a:hlinkClick r:id="" action="ppaction://media"/>
            <a:extLst>
              <a:ext uri="{FF2B5EF4-FFF2-40B4-BE49-F238E27FC236}">
                <a16:creationId xmlns:a16="http://schemas.microsoft.com/office/drawing/2014/main" id="{FEF1D10F-9D9C-482C-BED1-0B35B6E99F5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620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68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47DCD5-6321-438C-A8E9-CFC252AE02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3363" y="365760"/>
            <a:ext cx="9367203" cy="800888"/>
          </a:xfrm>
        </p:spPr>
        <p:txBody>
          <a:bodyPr>
            <a:normAutofit/>
          </a:bodyPr>
          <a:lstStyle/>
          <a:p>
            <a:r>
              <a:rPr lang="en-GB" sz="3200" dirty="0"/>
              <a:t>What Do Victims Want?</a:t>
            </a: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7CB4857B-ED7C-444D-9F04-2F885114A1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764099" cy="1558212"/>
          </a:xfrm>
          <a:custGeom>
            <a:avLst/>
            <a:gdLst>
              <a:gd name="connsiteX0" fmla="*/ 0 w 1764099"/>
              <a:gd name="connsiteY0" fmla="*/ 0 h 1558212"/>
              <a:gd name="connsiteX1" fmla="*/ 1764099 w 1764099"/>
              <a:gd name="connsiteY1" fmla="*/ 0 h 1558212"/>
              <a:gd name="connsiteX2" fmla="*/ 1042087 w 1764099"/>
              <a:gd name="connsiteY2" fmla="*/ 1558212 h 1558212"/>
              <a:gd name="connsiteX3" fmla="*/ 0 w 1764099"/>
              <a:gd name="connsiteY3" fmla="*/ 1558212 h 1558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4099" h="1558212">
                <a:moveTo>
                  <a:pt x="0" y="0"/>
                </a:moveTo>
                <a:lnTo>
                  <a:pt x="1764099" y="0"/>
                </a:lnTo>
                <a:lnTo>
                  <a:pt x="1042087" y="1558212"/>
                </a:lnTo>
                <a:lnTo>
                  <a:pt x="0" y="155821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18046FB-44EA-4FD8-A585-EA09A319B2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691640"/>
            <a:ext cx="12191999" cy="5166360"/>
          </a:xfrm>
          <a:custGeom>
            <a:avLst/>
            <a:gdLst>
              <a:gd name="connsiteX0" fmla="*/ 0 w 12191999"/>
              <a:gd name="connsiteY0" fmla="*/ 0 h 5166360"/>
              <a:gd name="connsiteX1" fmla="*/ 1822388 w 12191999"/>
              <a:gd name="connsiteY1" fmla="*/ 0 h 5166360"/>
              <a:gd name="connsiteX2" fmla="*/ 6468290 w 12191999"/>
              <a:gd name="connsiteY2" fmla="*/ 0 h 5166360"/>
              <a:gd name="connsiteX3" fmla="*/ 7796394 w 12191999"/>
              <a:gd name="connsiteY3" fmla="*/ 0 h 5166360"/>
              <a:gd name="connsiteX4" fmla="*/ 8376834 w 12191999"/>
              <a:gd name="connsiteY4" fmla="*/ 0 h 5166360"/>
              <a:gd name="connsiteX5" fmla="*/ 9704938 w 12191999"/>
              <a:gd name="connsiteY5" fmla="*/ 0 h 5166360"/>
              <a:gd name="connsiteX6" fmla="*/ 9704938 w 12191999"/>
              <a:gd name="connsiteY6" fmla="*/ 2 h 5166360"/>
              <a:gd name="connsiteX7" fmla="*/ 10283456 w 12191999"/>
              <a:gd name="connsiteY7" fmla="*/ 2 h 5166360"/>
              <a:gd name="connsiteX8" fmla="*/ 10863897 w 12191999"/>
              <a:gd name="connsiteY8" fmla="*/ 2 h 5166360"/>
              <a:gd name="connsiteX9" fmla="*/ 12191999 w 12191999"/>
              <a:gd name="connsiteY9" fmla="*/ 2 h 5166360"/>
              <a:gd name="connsiteX10" fmla="*/ 12191999 w 12191999"/>
              <a:gd name="connsiteY10" fmla="*/ 5166360 h 5166360"/>
              <a:gd name="connsiteX11" fmla="*/ 0 w 12191999"/>
              <a:gd name="connsiteY11" fmla="*/ 5166360 h 5166360"/>
              <a:gd name="connsiteX12" fmla="*/ 0 w 12191999"/>
              <a:gd name="connsiteY12" fmla="*/ 2604436 h 5166360"/>
              <a:gd name="connsiteX13" fmla="*/ 862341 w 12191999"/>
              <a:gd name="connsiteY13" fmla="*/ 743371 h 5166360"/>
              <a:gd name="connsiteX14" fmla="*/ 0 w 12191999"/>
              <a:gd name="connsiteY14" fmla="*/ 743371 h 5166360"/>
              <a:gd name="connsiteX15" fmla="*/ 0 w 12191999"/>
              <a:gd name="connsiteY15" fmla="*/ 742508 h 5166360"/>
              <a:gd name="connsiteX16" fmla="*/ 92826 w 12191999"/>
              <a:gd name="connsiteY16" fmla="*/ 742508 h 5166360"/>
              <a:gd name="connsiteX17" fmla="*/ 406486 w 12191999"/>
              <a:gd name="connsiteY17" fmla="*/ 742508 h 5166360"/>
              <a:gd name="connsiteX18" fmla="*/ 406486 w 12191999"/>
              <a:gd name="connsiteY18" fmla="*/ 742507 h 5166360"/>
              <a:gd name="connsiteX19" fmla="*/ 862741 w 12191999"/>
              <a:gd name="connsiteY19" fmla="*/ 742507 h 5166360"/>
              <a:gd name="connsiteX20" fmla="*/ 1206388 w 12191999"/>
              <a:gd name="connsiteY20" fmla="*/ 864 h 5166360"/>
              <a:gd name="connsiteX21" fmla="*/ 748500 w 12191999"/>
              <a:gd name="connsiteY21" fmla="*/ 864 h 5166360"/>
              <a:gd name="connsiteX22" fmla="*/ 0 w 12191999"/>
              <a:gd name="connsiteY22" fmla="*/ 864 h 5166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191999" h="5166360">
                <a:moveTo>
                  <a:pt x="0" y="0"/>
                </a:moveTo>
                <a:lnTo>
                  <a:pt x="1822388" y="0"/>
                </a:lnTo>
                <a:lnTo>
                  <a:pt x="6468290" y="0"/>
                </a:lnTo>
                <a:lnTo>
                  <a:pt x="7796394" y="0"/>
                </a:lnTo>
                <a:lnTo>
                  <a:pt x="8376834" y="0"/>
                </a:lnTo>
                <a:lnTo>
                  <a:pt x="9704938" y="0"/>
                </a:lnTo>
                <a:lnTo>
                  <a:pt x="9704938" y="2"/>
                </a:lnTo>
                <a:lnTo>
                  <a:pt x="10283456" y="2"/>
                </a:lnTo>
                <a:lnTo>
                  <a:pt x="10863897" y="2"/>
                </a:lnTo>
                <a:lnTo>
                  <a:pt x="12191999" y="2"/>
                </a:lnTo>
                <a:lnTo>
                  <a:pt x="12191999" y="5166360"/>
                </a:lnTo>
                <a:lnTo>
                  <a:pt x="0" y="5166360"/>
                </a:lnTo>
                <a:lnTo>
                  <a:pt x="0" y="2604436"/>
                </a:lnTo>
                <a:lnTo>
                  <a:pt x="862341" y="743371"/>
                </a:lnTo>
                <a:lnTo>
                  <a:pt x="0" y="743371"/>
                </a:lnTo>
                <a:lnTo>
                  <a:pt x="0" y="742508"/>
                </a:lnTo>
                <a:lnTo>
                  <a:pt x="92826" y="742508"/>
                </a:lnTo>
                <a:lnTo>
                  <a:pt x="406486" y="742508"/>
                </a:lnTo>
                <a:lnTo>
                  <a:pt x="406486" y="742507"/>
                </a:lnTo>
                <a:lnTo>
                  <a:pt x="862741" y="742507"/>
                </a:lnTo>
                <a:lnTo>
                  <a:pt x="1206388" y="864"/>
                </a:lnTo>
                <a:lnTo>
                  <a:pt x="748500" y="864"/>
                </a:lnTo>
                <a:lnTo>
                  <a:pt x="0" y="864"/>
                </a:lnTo>
                <a:close/>
              </a:path>
            </a:pathLst>
          </a:custGeom>
          <a:solidFill>
            <a:srgbClr val="A6A6A6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479F5F2B-8B58-4140-AE6A-51F6C67B18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691641"/>
            <a:ext cx="971654" cy="2096979"/>
          </a:xfrm>
          <a:custGeom>
            <a:avLst/>
            <a:gdLst>
              <a:gd name="connsiteX0" fmla="*/ 0 w 971654"/>
              <a:gd name="connsiteY0" fmla="*/ 0 h 2096979"/>
              <a:gd name="connsiteX1" fmla="*/ 971654 w 971654"/>
              <a:gd name="connsiteY1" fmla="*/ 0 h 2096979"/>
              <a:gd name="connsiteX2" fmla="*/ 0 w 971654"/>
              <a:gd name="connsiteY2" fmla="*/ 2096979 h 2096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71654" h="2096979">
                <a:moveTo>
                  <a:pt x="0" y="0"/>
                </a:moveTo>
                <a:lnTo>
                  <a:pt x="971654" y="0"/>
                </a:lnTo>
                <a:lnTo>
                  <a:pt x="0" y="2096979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82C080-AFD1-4DD7-AEAD-5E8554F14E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1654" y="1691639"/>
            <a:ext cx="10679063" cy="5166360"/>
          </a:xfrm>
        </p:spPr>
        <p:txBody>
          <a:bodyPr anchor="t">
            <a:normAutofit/>
          </a:bodyPr>
          <a:lstStyle/>
          <a:p>
            <a:r>
              <a:rPr lang="en-GB" sz="2400" dirty="0"/>
              <a:t>Trust &amp; Confidence in the system - victims and witnesses reporting, providing statements and giving evidence in court</a:t>
            </a:r>
          </a:p>
          <a:p>
            <a:r>
              <a:rPr lang="en-GB" sz="2400" dirty="0"/>
              <a:t>Treated fairly, with proper dignity, with clear, timely &amp; accurate information. </a:t>
            </a:r>
          </a:p>
          <a:p>
            <a:r>
              <a:rPr lang="en-GB" sz="2400" dirty="0"/>
              <a:t>Move through system quickly – part of healing process?</a:t>
            </a:r>
          </a:p>
          <a:p>
            <a:r>
              <a:rPr lang="en-GB" sz="2400" dirty="0"/>
              <a:t>A day in court – simple to say?</a:t>
            </a:r>
          </a:p>
          <a:p>
            <a:r>
              <a:rPr lang="en-GB" sz="2400" dirty="0"/>
              <a:t>Punishment to fit the crime – Many want restorative justice</a:t>
            </a:r>
          </a:p>
          <a:p>
            <a:r>
              <a:rPr lang="en-GB" sz="2400" dirty="0"/>
              <a:t>Do victims want more criminal prosecutions?</a:t>
            </a:r>
          </a:p>
          <a:p>
            <a:pPr lvl="1"/>
            <a:r>
              <a:rPr lang="en-GB" dirty="0"/>
              <a:t>criminal prosecutions are down (Transform Justice, 2020)</a:t>
            </a:r>
          </a:p>
          <a:p>
            <a:pPr lvl="1"/>
            <a:r>
              <a:rPr lang="en-GB" dirty="0"/>
              <a:t>Blame is on police</a:t>
            </a:r>
          </a:p>
          <a:p>
            <a:pPr lvl="1"/>
            <a:r>
              <a:rPr lang="en-GB" dirty="0"/>
              <a:t>Victims not co-operating with police</a:t>
            </a:r>
          </a:p>
          <a:p>
            <a:pPr lvl="2"/>
            <a:r>
              <a:rPr lang="en-GB" sz="2400" dirty="0"/>
              <a:t>Example Caroline Flack </a:t>
            </a:r>
          </a:p>
          <a:p>
            <a:endParaRPr lang="en-GB" sz="2000" dirty="0"/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2BC1365-A227-4325-A8D2-006AAA90D0F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819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866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62AE7A-4917-4878-A845-D14FAC2DE7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3363" y="365760"/>
            <a:ext cx="9367203" cy="685800"/>
          </a:xfrm>
        </p:spPr>
        <p:txBody>
          <a:bodyPr>
            <a:normAutofit/>
          </a:bodyPr>
          <a:lstStyle/>
          <a:p>
            <a:r>
              <a:rPr lang="en-GB" sz="3600" dirty="0"/>
              <a:t>Responses to Victims of Crime</a:t>
            </a: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7CB4857B-ED7C-444D-9F04-2F885114A1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764099" cy="1558212"/>
          </a:xfrm>
          <a:custGeom>
            <a:avLst/>
            <a:gdLst>
              <a:gd name="connsiteX0" fmla="*/ 0 w 1764099"/>
              <a:gd name="connsiteY0" fmla="*/ 0 h 1558212"/>
              <a:gd name="connsiteX1" fmla="*/ 1764099 w 1764099"/>
              <a:gd name="connsiteY1" fmla="*/ 0 h 1558212"/>
              <a:gd name="connsiteX2" fmla="*/ 1042087 w 1764099"/>
              <a:gd name="connsiteY2" fmla="*/ 1558212 h 1558212"/>
              <a:gd name="connsiteX3" fmla="*/ 0 w 1764099"/>
              <a:gd name="connsiteY3" fmla="*/ 1558212 h 1558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4099" h="1558212">
                <a:moveTo>
                  <a:pt x="0" y="0"/>
                </a:moveTo>
                <a:lnTo>
                  <a:pt x="1764099" y="0"/>
                </a:lnTo>
                <a:lnTo>
                  <a:pt x="1042087" y="1558212"/>
                </a:lnTo>
                <a:lnTo>
                  <a:pt x="0" y="1558212"/>
                </a:lnTo>
                <a:close/>
              </a:path>
            </a:pathLst>
          </a:custGeom>
          <a:solidFill>
            <a:schemeClr val="accent6">
              <a:lumMod val="100000"/>
              <a:lumOff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18046FB-44EA-4FD8-A585-EA09A319B2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691640"/>
            <a:ext cx="12191999" cy="5166360"/>
          </a:xfrm>
          <a:custGeom>
            <a:avLst/>
            <a:gdLst>
              <a:gd name="connsiteX0" fmla="*/ 0 w 12191999"/>
              <a:gd name="connsiteY0" fmla="*/ 0 h 5166360"/>
              <a:gd name="connsiteX1" fmla="*/ 1822388 w 12191999"/>
              <a:gd name="connsiteY1" fmla="*/ 0 h 5166360"/>
              <a:gd name="connsiteX2" fmla="*/ 6468290 w 12191999"/>
              <a:gd name="connsiteY2" fmla="*/ 0 h 5166360"/>
              <a:gd name="connsiteX3" fmla="*/ 7796394 w 12191999"/>
              <a:gd name="connsiteY3" fmla="*/ 0 h 5166360"/>
              <a:gd name="connsiteX4" fmla="*/ 8376834 w 12191999"/>
              <a:gd name="connsiteY4" fmla="*/ 0 h 5166360"/>
              <a:gd name="connsiteX5" fmla="*/ 9704938 w 12191999"/>
              <a:gd name="connsiteY5" fmla="*/ 0 h 5166360"/>
              <a:gd name="connsiteX6" fmla="*/ 9704938 w 12191999"/>
              <a:gd name="connsiteY6" fmla="*/ 2 h 5166360"/>
              <a:gd name="connsiteX7" fmla="*/ 10283456 w 12191999"/>
              <a:gd name="connsiteY7" fmla="*/ 2 h 5166360"/>
              <a:gd name="connsiteX8" fmla="*/ 10863897 w 12191999"/>
              <a:gd name="connsiteY8" fmla="*/ 2 h 5166360"/>
              <a:gd name="connsiteX9" fmla="*/ 12191999 w 12191999"/>
              <a:gd name="connsiteY9" fmla="*/ 2 h 5166360"/>
              <a:gd name="connsiteX10" fmla="*/ 12191999 w 12191999"/>
              <a:gd name="connsiteY10" fmla="*/ 5166360 h 5166360"/>
              <a:gd name="connsiteX11" fmla="*/ 0 w 12191999"/>
              <a:gd name="connsiteY11" fmla="*/ 5166360 h 5166360"/>
              <a:gd name="connsiteX12" fmla="*/ 0 w 12191999"/>
              <a:gd name="connsiteY12" fmla="*/ 2604436 h 5166360"/>
              <a:gd name="connsiteX13" fmla="*/ 862341 w 12191999"/>
              <a:gd name="connsiteY13" fmla="*/ 743371 h 5166360"/>
              <a:gd name="connsiteX14" fmla="*/ 0 w 12191999"/>
              <a:gd name="connsiteY14" fmla="*/ 743371 h 5166360"/>
              <a:gd name="connsiteX15" fmla="*/ 0 w 12191999"/>
              <a:gd name="connsiteY15" fmla="*/ 742508 h 5166360"/>
              <a:gd name="connsiteX16" fmla="*/ 92826 w 12191999"/>
              <a:gd name="connsiteY16" fmla="*/ 742508 h 5166360"/>
              <a:gd name="connsiteX17" fmla="*/ 406486 w 12191999"/>
              <a:gd name="connsiteY17" fmla="*/ 742508 h 5166360"/>
              <a:gd name="connsiteX18" fmla="*/ 406486 w 12191999"/>
              <a:gd name="connsiteY18" fmla="*/ 742507 h 5166360"/>
              <a:gd name="connsiteX19" fmla="*/ 862741 w 12191999"/>
              <a:gd name="connsiteY19" fmla="*/ 742507 h 5166360"/>
              <a:gd name="connsiteX20" fmla="*/ 1206388 w 12191999"/>
              <a:gd name="connsiteY20" fmla="*/ 864 h 5166360"/>
              <a:gd name="connsiteX21" fmla="*/ 748500 w 12191999"/>
              <a:gd name="connsiteY21" fmla="*/ 864 h 5166360"/>
              <a:gd name="connsiteX22" fmla="*/ 0 w 12191999"/>
              <a:gd name="connsiteY22" fmla="*/ 864 h 5166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191999" h="5166360">
                <a:moveTo>
                  <a:pt x="0" y="0"/>
                </a:moveTo>
                <a:lnTo>
                  <a:pt x="1822388" y="0"/>
                </a:lnTo>
                <a:lnTo>
                  <a:pt x="6468290" y="0"/>
                </a:lnTo>
                <a:lnTo>
                  <a:pt x="7796394" y="0"/>
                </a:lnTo>
                <a:lnTo>
                  <a:pt x="8376834" y="0"/>
                </a:lnTo>
                <a:lnTo>
                  <a:pt x="9704938" y="0"/>
                </a:lnTo>
                <a:lnTo>
                  <a:pt x="9704938" y="2"/>
                </a:lnTo>
                <a:lnTo>
                  <a:pt x="10283456" y="2"/>
                </a:lnTo>
                <a:lnTo>
                  <a:pt x="10863897" y="2"/>
                </a:lnTo>
                <a:lnTo>
                  <a:pt x="12191999" y="2"/>
                </a:lnTo>
                <a:lnTo>
                  <a:pt x="12191999" y="5166360"/>
                </a:lnTo>
                <a:lnTo>
                  <a:pt x="0" y="5166360"/>
                </a:lnTo>
                <a:lnTo>
                  <a:pt x="0" y="2604436"/>
                </a:lnTo>
                <a:lnTo>
                  <a:pt x="862341" y="743371"/>
                </a:lnTo>
                <a:lnTo>
                  <a:pt x="0" y="743371"/>
                </a:lnTo>
                <a:lnTo>
                  <a:pt x="0" y="742508"/>
                </a:lnTo>
                <a:lnTo>
                  <a:pt x="92826" y="742508"/>
                </a:lnTo>
                <a:lnTo>
                  <a:pt x="406486" y="742508"/>
                </a:lnTo>
                <a:lnTo>
                  <a:pt x="406486" y="742507"/>
                </a:lnTo>
                <a:lnTo>
                  <a:pt x="862741" y="742507"/>
                </a:lnTo>
                <a:lnTo>
                  <a:pt x="1206388" y="864"/>
                </a:lnTo>
                <a:lnTo>
                  <a:pt x="748500" y="864"/>
                </a:lnTo>
                <a:lnTo>
                  <a:pt x="0" y="864"/>
                </a:lnTo>
                <a:close/>
              </a:path>
            </a:pathLst>
          </a:custGeom>
          <a:solidFill>
            <a:srgbClr val="A6A6A6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479F5F2B-8B58-4140-AE6A-51F6C67B18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691641"/>
            <a:ext cx="971654" cy="2096979"/>
          </a:xfrm>
          <a:custGeom>
            <a:avLst/>
            <a:gdLst>
              <a:gd name="connsiteX0" fmla="*/ 0 w 971654"/>
              <a:gd name="connsiteY0" fmla="*/ 0 h 2096979"/>
              <a:gd name="connsiteX1" fmla="*/ 971654 w 971654"/>
              <a:gd name="connsiteY1" fmla="*/ 0 h 2096979"/>
              <a:gd name="connsiteX2" fmla="*/ 0 w 971654"/>
              <a:gd name="connsiteY2" fmla="*/ 2096979 h 2096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71654" h="2096979">
                <a:moveTo>
                  <a:pt x="0" y="0"/>
                </a:moveTo>
                <a:lnTo>
                  <a:pt x="971654" y="0"/>
                </a:lnTo>
                <a:lnTo>
                  <a:pt x="0" y="2096979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FFBBC2-8D29-48BA-820E-DC8DF431CD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3363" y="1923971"/>
            <a:ext cx="9367204" cy="4697545"/>
          </a:xfrm>
        </p:spPr>
        <p:txBody>
          <a:bodyPr anchor="t">
            <a:normAutofit/>
          </a:bodyPr>
          <a:lstStyle/>
          <a:p>
            <a:r>
              <a:rPr lang="en-GB" dirty="0"/>
              <a:t>Victims’ Code - the single most important document for victims of crime</a:t>
            </a:r>
          </a:p>
          <a:p>
            <a:r>
              <a:rPr lang="en-GB" dirty="0"/>
              <a:t>Extra support for the most vulnerable people or those who have suffered the greatest impact from crime</a:t>
            </a:r>
          </a:p>
          <a:p>
            <a:r>
              <a:rPr lang="en-GB" dirty="0"/>
              <a:t>Specialist training for CJS members</a:t>
            </a:r>
          </a:p>
          <a:p>
            <a:r>
              <a:rPr lang="en-GB" dirty="0"/>
              <a:t>Support outside of the CJS – victims / witness support </a:t>
            </a:r>
          </a:p>
          <a:p>
            <a:r>
              <a:rPr lang="en-GB" b="1" dirty="0"/>
              <a:t>Transforming the Criminal Justice System Paper 2013</a:t>
            </a:r>
          </a:p>
          <a:p>
            <a:pPr lvl="1"/>
            <a:r>
              <a:rPr lang="en-GB" sz="2800" dirty="0"/>
              <a:t>Action plan setting out care to victims, increase public confidence; and ensure that the system is fair and just.</a:t>
            </a:r>
          </a:p>
          <a:p>
            <a:endParaRPr lang="en-GB" sz="2400" dirty="0"/>
          </a:p>
        </p:txBody>
      </p:sp>
      <p:pic>
        <p:nvPicPr>
          <p:cNvPr id="4" name="slide 3">
            <a:hlinkClick r:id="" action="ppaction://media"/>
            <a:extLst>
              <a:ext uri="{FF2B5EF4-FFF2-40B4-BE49-F238E27FC236}">
                <a16:creationId xmlns:a16="http://schemas.microsoft.com/office/drawing/2014/main" id="{E3C19E0E-789C-4623-BB14-9ED0C68C537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112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935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6B9A6E-3D97-4337-A718-9B3F174E05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9" y="365760"/>
            <a:ext cx="9912072" cy="816654"/>
          </a:xfrm>
        </p:spPr>
        <p:txBody>
          <a:bodyPr>
            <a:normAutofit/>
          </a:bodyPr>
          <a:lstStyle/>
          <a:p>
            <a:r>
              <a:rPr lang="en-GB" sz="3700" dirty="0"/>
              <a:t>‘Getting it Right for Victims and Witnesses’ 2012</a:t>
            </a: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F0BC1D9E-4401-4EC0-88FD-ED103CB570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00670" y="2"/>
            <a:ext cx="1191330" cy="1511301"/>
          </a:xfrm>
          <a:custGeom>
            <a:avLst/>
            <a:gdLst>
              <a:gd name="connsiteX0" fmla="*/ 697617 w 1191330"/>
              <a:gd name="connsiteY0" fmla="*/ 0 h 1511301"/>
              <a:gd name="connsiteX1" fmla="*/ 1191330 w 1191330"/>
              <a:gd name="connsiteY1" fmla="*/ 0 h 1511301"/>
              <a:gd name="connsiteX2" fmla="*/ 1191330 w 1191330"/>
              <a:gd name="connsiteY2" fmla="*/ 1511301 h 1511301"/>
              <a:gd name="connsiteX3" fmla="*/ 0 w 1191330"/>
              <a:gd name="connsiteY3" fmla="*/ 1511301 h 15113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91330" h="1511301">
                <a:moveTo>
                  <a:pt x="697617" y="0"/>
                </a:moveTo>
                <a:lnTo>
                  <a:pt x="1191330" y="0"/>
                </a:lnTo>
                <a:lnTo>
                  <a:pt x="1191330" y="1511301"/>
                </a:lnTo>
                <a:lnTo>
                  <a:pt x="0" y="1511301"/>
                </a:lnTo>
                <a:close/>
              </a:path>
            </a:pathLst>
          </a:custGeom>
          <a:solidFill>
            <a:schemeClr val="accent6">
              <a:lumMod val="100000"/>
              <a:lumOff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6200B311-3585-4069-AAC6-CD443FA5B8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523986" y="1690688"/>
            <a:ext cx="3668014" cy="5167312"/>
          </a:xfrm>
          <a:custGeom>
            <a:avLst/>
            <a:gdLst>
              <a:gd name="connsiteX0" fmla="*/ 2391664 w 3668014"/>
              <a:gd name="connsiteY0" fmla="*/ 0 h 5167312"/>
              <a:gd name="connsiteX1" fmla="*/ 3668014 w 3668014"/>
              <a:gd name="connsiteY1" fmla="*/ 0 h 5167312"/>
              <a:gd name="connsiteX2" fmla="*/ 3668014 w 3668014"/>
              <a:gd name="connsiteY2" fmla="*/ 5167312 h 5167312"/>
              <a:gd name="connsiteX3" fmla="*/ 0 w 3668014"/>
              <a:gd name="connsiteY3" fmla="*/ 5167312 h 5167312"/>
              <a:gd name="connsiteX4" fmla="*/ 2393879 w 3668014"/>
              <a:gd name="connsiteY4" fmla="*/ 952 h 5167312"/>
              <a:gd name="connsiteX5" fmla="*/ 2391664 w 3668014"/>
              <a:gd name="connsiteY5" fmla="*/ 952 h 5167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668014" h="5167312">
                <a:moveTo>
                  <a:pt x="2391664" y="0"/>
                </a:moveTo>
                <a:lnTo>
                  <a:pt x="3668014" y="0"/>
                </a:lnTo>
                <a:lnTo>
                  <a:pt x="3668014" y="5167312"/>
                </a:lnTo>
                <a:lnTo>
                  <a:pt x="0" y="5167312"/>
                </a:lnTo>
                <a:lnTo>
                  <a:pt x="2393879" y="952"/>
                </a:lnTo>
                <a:lnTo>
                  <a:pt x="2391664" y="952"/>
                </a:lnTo>
                <a:close/>
              </a:path>
            </a:pathLst>
          </a:custGeom>
          <a:solidFill>
            <a:srgbClr val="A6A6A6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B0AAF7C9-094E-400C-A428-F6C2262F65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690688"/>
            <a:ext cx="10753320" cy="5167312"/>
          </a:xfrm>
          <a:custGeom>
            <a:avLst/>
            <a:gdLst>
              <a:gd name="connsiteX0" fmla="*/ 0 w 10753320"/>
              <a:gd name="connsiteY0" fmla="*/ 0 h 5167312"/>
              <a:gd name="connsiteX1" fmla="*/ 9680943 w 10753320"/>
              <a:gd name="connsiteY1" fmla="*/ 0 h 5167312"/>
              <a:gd name="connsiteX2" fmla="*/ 9680223 w 10753320"/>
              <a:gd name="connsiteY2" fmla="*/ 952 h 5167312"/>
              <a:gd name="connsiteX3" fmla="*/ 10753320 w 10753320"/>
              <a:gd name="connsiteY3" fmla="*/ 952 h 5167312"/>
              <a:gd name="connsiteX4" fmla="*/ 8359441 w 10753320"/>
              <a:gd name="connsiteY4" fmla="*/ 5167312 h 5167312"/>
              <a:gd name="connsiteX5" fmla="*/ 4821866 w 10753320"/>
              <a:gd name="connsiteY5" fmla="*/ 5167312 h 5167312"/>
              <a:gd name="connsiteX6" fmla="*/ 4821866 w 10753320"/>
              <a:gd name="connsiteY6" fmla="*/ 5166360 h 5167312"/>
              <a:gd name="connsiteX7" fmla="*/ 0 w 10753320"/>
              <a:gd name="connsiteY7" fmla="*/ 5166360 h 5167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753320" h="5167312">
                <a:moveTo>
                  <a:pt x="0" y="0"/>
                </a:moveTo>
                <a:lnTo>
                  <a:pt x="9680943" y="0"/>
                </a:lnTo>
                <a:lnTo>
                  <a:pt x="9680223" y="952"/>
                </a:lnTo>
                <a:lnTo>
                  <a:pt x="10753320" y="952"/>
                </a:lnTo>
                <a:lnTo>
                  <a:pt x="8359441" y="5167312"/>
                </a:lnTo>
                <a:lnTo>
                  <a:pt x="4821866" y="5167312"/>
                </a:lnTo>
                <a:lnTo>
                  <a:pt x="4821866" y="5166360"/>
                </a:lnTo>
                <a:lnTo>
                  <a:pt x="0" y="5166360"/>
                </a:lnTo>
                <a:close/>
              </a:path>
            </a:pathLst>
          </a:custGeom>
          <a:solidFill>
            <a:srgbClr val="303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65A5F9-E935-4FA1-8CF2-427B6D5774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3779" y="2174358"/>
            <a:ext cx="9254359" cy="4045467"/>
          </a:xfrm>
        </p:spPr>
        <p:txBody>
          <a:bodyPr anchor="t">
            <a:norm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Government consultation paper setting out proposals for improving support to victims and witnesses</a:t>
            </a:r>
          </a:p>
          <a:p>
            <a:r>
              <a:rPr lang="en-GB" sz="2400" dirty="0">
                <a:solidFill>
                  <a:schemeClr val="bg1"/>
                </a:solidFill>
              </a:rPr>
              <a:t>ID that the Code does not cover all victims -  families bereaved by road traffic incidents / seriously injured on the road, families of missing persons and victims of anti-social behaviour.</a:t>
            </a:r>
          </a:p>
          <a:p>
            <a:r>
              <a:rPr lang="en-GB" sz="2400" dirty="0">
                <a:solidFill>
                  <a:schemeClr val="bg1"/>
                </a:solidFill>
              </a:rPr>
              <a:t>Should be individual need rather than definitions based on the nature of crime</a:t>
            </a:r>
          </a:p>
          <a:p>
            <a:r>
              <a:rPr lang="en-GB" sz="2400" dirty="0">
                <a:solidFill>
                  <a:schemeClr val="bg1"/>
                </a:solidFill>
              </a:rPr>
              <a:t>Victims’ Code  - Need to be more accessible to victims.</a:t>
            </a:r>
          </a:p>
          <a:p>
            <a:pPr marL="0" indent="0">
              <a:buNone/>
            </a:pPr>
            <a:endParaRPr lang="en-GB" sz="2400" dirty="0">
              <a:solidFill>
                <a:schemeClr val="bg1"/>
              </a:solidFill>
            </a:endParaRPr>
          </a:p>
          <a:p>
            <a:endParaRPr lang="en-GB" sz="2400" dirty="0">
              <a:solidFill>
                <a:schemeClr val="bg1"/>
              </a:solidFill>
            </a:endParaRPr>
          </a:p>
        </p:txBody>
      </p:sp>
      <p:pic>
        <p:nvPicPr>
          <p:cNvPr id="4" name="slide 4">
            <a:hlinkClick r:id="" action="ppaction://media"/>
            <a:extLst>
              <a:ext uri="{FF2B5EF4-FFF2-40B4-BE49-F238E27FC236}">
                <a16:creationId xmlns:a16="http://schemas.microsoft.com/office/drawing/2014/main" id="{4BD74BB5-3D35-4EC7-BD25-75D79CBC259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4599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376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3CD251C-A887-4D2F-925B-FC09719853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19D093C-27FB-4032-B282-42C4563F2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94548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5EE815E-1BD3-4777-B652-6D98825BF6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67290" y="681628"/>
            <a:ext cx="1128382" cy="847206"/>
            <a:chOff x="668003" y="1684057"/>
            <a:chExt cx="1128382" cy="847206"/>
          </a:xfrm>
        </p:grpSpPr>
        <p:sp>
          <p:nvSpPr>
            <p:cNvPr id="13" name="Freeform 5">
              <a:extLst>
                <a:ext uri="{FF2B5EF4-FFF2-40B4-BE49-F238E27FC236}">
                  <a16:creationId xmlns:a16="http://schemas.microsoft.com/office/drawing/2014/main" id="{E6692982-4A7D-4392-87CD-F0CD4B027D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8003" y="1935883"/>
              <a:ext cx="675351" cy="595380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5">
              <a:extLst>
                <a:ext uri="{FF2B5EF4-FFF2-40B4-BE49-F238E27FC236}">
                  <a16:creationId xmlns:a16="http://schemas.microsoft.com/office/drawing/2014/main" id="{196485F7-F277-4123-AC53-98EA4C8587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45893" y="1684057"/>
              <a:ext cx="550492" cy="485306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37B5F0D-E444-41CF-B55E-59B9353444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7290" y="1166932"/>
            <a:ext cx="3582073" cy="4279709"/>
          </a:xfrm>
        </p:spPr>
        <p:txBody>
          <a:bodyPr anchor="ctr">
            <a:normAutofit/>
          </a:bodyPr>
          <a:lstStyle/>
          <a:p>
            <a:r>
              <a:rPr lang="en-GB">
                <a:solidFill>
                  <a:schemeClr val="bg1"/>
                </a:solidFill>
              </a:rPr>
              <a:t>TrackMyCrime - Police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9D094A-D529-449E-8BF4-B9C8757B0F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73864" y="1166933"/>
            <a:ext cx="5716988" cy="4279709"/>
          </a:xfrm>
        </p:spPr>
        <p:txBody>
          <a:bodyPr anchor="ctr">
            <a:normAutofit/>
          </a:bodyPr>
          <a:lstStyle/>
          <a:p>
            <a:r>
              <a:rPr lang="en-GB" dirty="0"/>
              <a:t>2015 Conservative and Liberal Democrat coalition Govt. initiative to improve support for victims</a:t>
            </a:r>
          </a:p>
          <a:p>
            <a:pPr marL="0" indent="0">
              <a:buNone/>
            </a:pPr>
            <a:r>
              <a:rPr lang="en-GB" dirty="0" err="1"/>
              <a:t>TrackMyCrime</a:t>
            </a:r>
            <a:r>
              <a:rPr lang="en-GB" dirty="0"/>
              <a:t> allow victims to follow the investigation stages</a:t>
            </a:r>
          </a:p>
          <a:p>
            <a:pPr marL="0" indent="0">
              <a:buNone/>
            </a:pPr>
            <a:r>
              <a:rPr lang="en-GB" dirty="0"/>
              <a:t>Victims exchange messages with investigating officer</a:t>
            </a:r>
          </a:p>
          <a:p>
            <a:endParaRPr lang="en-GB" sz="2400" dirty="0"/>
          </a:p>
        </p:txBody>
      </p:sp>
      <p:pic>
        <p:nvPicPr>
          <p:cNvPr id="4" name="slide 5">
            <a:hlinkClick r:id="" action="ppaction://media"/>
            <a:extLst>
              <a:ext uri="{FF2B5EF4-FFF2-40B4-BE49-F238E27FC236}">
                <a16:creationId xmlns:a16="http://schemas.microsoft.com/office/drawing/2014/main" id="{2D5D9448-5264-4709-8A94-A02816EA27E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446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387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5016AEC-0320-4ED0-8ECB-FE11DDDFE1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3CDB30C-1F82-41E6-A067-831D6E8918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3" y="0"/>
            <a:ext cx="12191695" cy="6858000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DDA86DD-F997-4F66-A87C-5B58AB6D19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91540"/>
            <a:ext cx="722376" cy="5071110"/>
          </a:xfrm>
          <a:prstGeom prst="rect">
            <a:avLst/>
          </a:prstGeom>
          <a:solidFill>
            <a:srgbClr val="4C52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241B827-437E-40A3-A732-669230D6A5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02435" y="891540"/>
            <a:ext cx="10989565" cy="507111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3984" y="1054121"/>
            <a:ext cx="9465131" cy="1184111"/>
          </a:xfrm>
        </p:spPr>
        <p:txBody>
          <a:bodyPr>
            <a:normAutofit/>
          </a:bodyPr>
          <a:lstStyle/>
          <a:p>
            <a:r>
              <a:rPr lang="en-GB" dirty="0"/>
              <a:t>What victims want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0" y="2238233"/>
            <a:ext cx="9465564" cy="3561836"/>
          </a:xfrm>
        </p:spPr>
        <p:txBody>
          <a:bodyPr>
            <a:normAutofit/>
          </a:bodyPr>
          <a:lstStyle/>
          <a:p>
            <a:r>
              <a:rPr lang="en-GB" dirty="0"/>
              <a:t>2017 Grenfell Tower</a:t>
            </a:r>
          </a:p>
          <a:p>
            <a:r>
              <a:rPr lang="en-GB" dirty="0"/>
              <a:t>Terrorist attacks Manchester and London </a:t>
            </a:r>
          </a:p>
          <a:p>
            <a:r>
              <a:rPr lang="en-GB" dirty="0"/>
              <a:t>Both brought focus on how victims are treated within the CJS</a:t>
            </a:r>
          </a:p>
          <a:p>
            <a:r>
              <a:rPr lang="en-GB" dirty="0"/>
              <a:t>No being treated fairly</a:t>
            </a:r>
          </a:p>
          <a:p>
            <a:r>
              <a:rPr lang="en-GB" dirty="0"/>
              <a:t>Little accurate information</a:t>
            </a:r>
          </a:p>
          <a:p>
            <a:r>
              <a:rPr lang="en-GB" dirty="0"/>
              <a:t>No timely direction</a:t>
            </a:r>
          </a:p>
        </p:txBody>
      </p:sp>
      <p:pic>
        <p:nvPicPr>
          <p:cNvPr id="4" name="slide 7">
            <a:hlinkClick r:id="" action="ppaction://media"/>
            <a:extLst>
              <a:ext uri="{FF2B5EF4-FFF2-40B4-BE49-F238E27FC236}">
                <a16:creationId xmlns:a16="http://schemas.microsoft.com/office/drawing/2014/main" id="{854C17A9-D87C-45F9-972E-5978D72668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51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2B886CF-D3D5-4CDE-A0D0-35994223D8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0731" y="1384685"/>
            <a:ext cx="4121975" cy="4084820"/>
          </a:xfrm>
        </p:spPr>
        <p:txBody>
          <a:bodyPr>
            <a:normAutofit/>
          </a:bodyPr>
          <a:lstStyle/>
          <a:p>
            <a:r>
              <a:rPr lang="en-GB" sz="4000" dirty="0"/>
              <a:t> Grenfell Tower </a:t>
            </a:r>
            <a:br>
              <a:rPr lang="en-GB" sz="4000" dirty="0"/>
            </a:br>
            <a:r>
              <a:rPr lang="en-GB" sz="4000" dirty="0"/>
              <a:t>	2017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C139937-FF72-463A-8CD1-5AFF723B29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91540"/>
            <a:ext cx="722376" cy="5071110"/>
          </a:xfrm>
          <a:prstGeom prst="rect">
            <a:avLst/>
          </a:prstGeom>
          <a:solidFill>
            <a:srgbClr val="4C52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565521B-3AFA-45E0-B4C4-C6ED089C86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6000" y="891540"/>
            <a:ext cx="6096000" cy="5071110"/>
          </a:xfrm>
          <a:prstGeom prst="rect">
            <a:avLst/>
          </a:prstGeom>
          <a:solidFill>
            <a:schemeClr val="tx1">
              <a:lumMod val="50000"/>
              <a:lumOff val="50000"/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8910" y="1119352"/>
            <a:ext cx="5256807" cy="4843298"/>
          </a:xfrm>
        </p:spPr>
        <p:txBody>
          <a:bodyPr anchor="ctr">
            <a:normAutofit/>
          </a:bodyPr>
          <a:lstStyle/>
          <a:p>
            <a:r>
              <a:rPr lang="en-GB" dirty="0"/>
              <a:t>Deaths were the result of policies of previous government parties – social housing/safe housing </a:t>
            </a:r>
          </a:p>
          <a:p>
            <a:r>
              <a:rPr lang="en-GB" dirty="0"/>
              <a:t>4 days after no visit from local authority of Government personnel</a:t>
            </a:r>
          </a:p>
          <a:p>
            <a:r>
              <a:rPr lang="en-GB" dirty="0"/>
              <a:t>PM 30 min visit but kept away from public ‘safety concerns’</a:t>
            </a:r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5AC41F8-47E6-4FA8-83A8-27378DED9D8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222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5016AEC-0320-4ED0-8ECB-FE11DDDFE1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3CDB30C-1F82-41E6-A067-831D6E8918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3" y="0"/>
            <a:ext cx="12191695" cy="6858000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DDA86DD-F997-4F66-A87C-5B58AB6D19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91540"/>
            <a:ext cx="722376" cy="5071110"/>
          </a:xfrm>
          <a:prstGeom prst="rect">
            <a:avLst/>
          </a:prstGeom>
          <a:solidFill>
            <a:srgbClr val="4C52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241B827-437E-40A3-A732-669230D6A5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02435" y="891540"/>
            <a:ext cx="10989565" cy="507111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433" y="461209"/>
            <a:ext cx="9465131" cy="721206"/>
          </a:xfrm>
        </p:spPr>
        <p:txBody>
          <a:bodyPr>
            <a:normAutofit/>
          </a:bodyPr>
          <a:lstStyle/>
          <a:p>
            <a:r>
              <a:rPr lang="en-GB" sz="3200" dirty="0"/>
              <a:t>Grenfell Tower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0" y="1466193"/>
            <a:ext cx="9465564" cy="4333876"/>
          </a:xfrm>
        </p:spPr>
        <p:txBody>
          <a:bodyPr>
            <a:normAutofit/>
          </a:bodyPr>
          <a:lstStyle/>
          <a:p>
            <a:r>
              <a:rPr lang="en-GB" dirty="0"/>
              <a:t>Public donations raised £3 million</a:t>
            </a:r>
          </a:p>
          <a:p>
            <a:r>
              <a:rPr lang="en-GB" dirty="0"/>
              <a:t>“Grenfell Tower Residents’ Fund”  - £5 million</a:t>
            </a:r>
          </a:p>
          <a:p>
            <a:r>
              <a:rPr lang="en-GB" dirty="0"/>
              <a:t>£500 payment to residents </a:t>
            </a:r>
          </a:p>
          <a:p>
            <a:r>
              <a:rPr lang="en-GB" dirty="0"/>
              <a:t>£5,000 if all their possessions went up in flames</a:t>
            </a:r>
          </a:p>
          <a:p>
            <a:r>
              <a:rPr lang="en-GB" dirty="0"/>
              <a:t>End 2017, £330,000 had been paid out to victims</a:t>
            </a:r>
          </a:p>
          <a:p>
            <a:r>
              <a:rPr lang="en-GB" dirty="0"/>
              <a:t>This was half of the amount spend on the refurbishment of the deadly cladding</a:t>
            </a:r>
          </a:p>
          <a:p>
            <a:r>
              <a:rPr lang="en-GB" dirty="0"/>
              <a:t>£369 Million public money allocated to refurbish Buckingham Palace </a:t>
            </a:r>
          </a:p>
          <a:p>
            <a:endParaRPr lang="en-GB" sz="2200" dirty="0"/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8F0C0E8-8FA8-4FF4-BC5D-BE3BFC73584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905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5016AEC-0320-4ED0-8ECB-FE11DDDFE1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3CDB30C-1F82-41E6-A067-831D6E8918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3" y="0"/>
            <a:ext cx="12191695" cy="6858000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DDA86DD-F997-4F66-A87C-5B58AB6D19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91540"/>
            <a:ext cx="722376" cy="5071110"/>
          </a:xfrm>
          <a:prstGeom prst="rect">
            <a:avLst/>
          </a:prstGeom>
          <a:solidFill>
            <a:srgbClr val="4C52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241B827-437E-40A3-A732-669230D6A5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02435" y="891540"/>
            <a:ext cx="10989565" cy="507111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3984" y="1054121"/>
            <a:ext cx="9465131" cy="1184111"/>
          </a:xfrm>
        </p:spPr>
        <p:txBody>
          <a:bodyPr>
            <a:normAutofit/>
          </a:bodyPr>
          <a:lstStyle/>
          <a:p>
            <a:r>
              <a:rPr lang="en-GB" dirty="0"/>
              <a:t>Concerns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0" y="1970691"/>
            <a:ext cx="9465564" cy="3829378"/>
          </a:xfrm>
        </p:spPr>
        <p:txBody>
          <a:bodyPr>
            <a:normAutofit/>
          </a:bodyPr>
          <a:lstStyle/>
          <a:p>
            <a:r>
              <a:rPr lang="en-GB" sz="2400" dirty="0"/>
              <a:t>No co-ordinated emergency response by local authority </a:t>
            </a:r>
          </a:p>
          <a:p>
            <a:r>
              <a:rPr lang="en-GB" sz="2400" dirty="0"/>
              <a:t>No emergency respite including food/shelters</a:t>
            </a:r>
          </a:p>
          <a:p>
            <a:r>
              <a:rPr lang="en-GB" sz="2400" dirty="0"/>
              <a:t>No proper alternative accommodation</a:t>
            </a:r>
          </a:p>
          <a:p>
            <a:r>
              <a:rPr lang="en-GB" sz="2400" dirty="0"/>
              <a:t>Dumped at ‘official rescue centre’ </a:t>
            </a:r>
          </a:p>
          <a:p>
            <a:r>
              <a:rPr lang="en-GB" sz="2400" dirty="0"/>
              <a:t>Public who came to help with clothes, food and accommodation</a:t>
            </a:r>
          </a:p>
          <a:p>
            <a:r>
              <a:rPr lang="en-GB" sz="2400" dirty="0"/>
              <a:t>Victims moved out of County and London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92927AF-CF72-4113-AA9F-9D38EDF5398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062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5016AEC-0320-4ED0-8ECB-FE11DDDFE1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3CDB30C-1F82-41E6-A067-831D6E8918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3" y="0"/>
            <a:ext cx="12191695" cy="6858000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DDA86DD-F997-4F66-A87C-5B58AB6D19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91540"/>
            <a:ext cx="722376" cy="5071110"/>
          </a:xfrm>
          <a:prstGeom prst="rect">
            <a:avLst/>
          </a:prstGeom>
          <a:solidFill>
            <a:srgbClr val="4C52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241B827-437E-40A3-A732-669230D6A5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02435" y="891540"/>
            <a:ext cx="10989565" cy="507111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3984" y="1054121"/>
            <a:ext cx="9465131" cy="1184111"/>
          </a:xfrm>
        </p:spPr>
        <p:txBody>
          <a:bodyPr>
            <a:normAutofit/>
          </a:bodyPr>
          <a:lstStyle/>
          <a:p>
            <a:r>
              <a:rPr lang="en-GB" dirty="0"/>
              <a:t>Criminal Charges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0" y="1986455"/>
            <a:ext cx="9465564" cy="3813613"/>
          </a:xfrm>
        </p:spPr>
        <p:txBody>
          <a:bodyPr>
            <a:normAutofit/>
          </a:bodyPr>
          <a:lstStyle/>
          <a:p>
            <a:r>
              <a:rPr lang="en-GB" dirty="0"/>
              <a:t>Scotland Yard Id two organisations:</a:t>
            </a:r>
          </a:p>
          <a:p>
            <a:r>
              <a:rPr lang="en-GB" dirty="0"/>
              <a:t>Royal Borough of Kensington &amp; Chelsea</a:t>
            </a:r>
          </a:p>
          <a:p>
            <a:r>
              <a:rPr lang="en-GB" dirty="0"/>
              <a:t>Kensington &amp; Chelsea Tenant Management Organisation </a:t>
            </a:r>
          </a:p>
          <a:p>
            <a:pPr lvl="1"/>
            <a:r>
              <a:rPr lang="en-GB" sz="2800" dirty="0"/>
              <a:t>Potential charges of Corporate Manslaughter</a:t>
            </a:r>
          </a:p>
          <a:p>
            <a:pPr lvl="1"/>
            <a:r>
              <a:rPr lang="en-GB" sz="2800" b="1" dirty="0"/>
              <a:t>Corporate Manslaughter &amp; Corporate Homicide Act 2007</a:t>
            </a:r>
            <a:r>
              <a:rPr lang="en-GB" sz="2800" dirty="0"/>
              <a:t> serious management failings resulting in gross breach of duty of care.  </a:t>
            </a:r>
          </a:p>
        </p:txBody>
      </p:sp>
      <p:pic>
        <p:nvPicPr>
          <p:cNvPr id="4" name="slide 10">
            <a:hlinkClick r:id="" action="ppaction://media"/>
            <a:extLst>
              <a:ext uri="{FF2B5EF4-FFF2-40B4-BE49-F238E27FC236}">
                <a16:creationId xmlns:a16="http://schemas.microsoft.com/office/drawing/2014/main" id="{0085B6F8-DF4A-4C59-B621-AB97A9354FF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71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5016AEC-0320-4ED0-8ECB-FE11DDDFE1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3CDB30C-1F82-41E6-A067-831D6E8918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3" y="0"/>
            <a:ext cx="12191695" cy="6858000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DDA86DD-F997-4F66-A87C-5B58AB6D19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91540"/>
            <a:ext cx="722376" cy="5071110"/>
          </a:xfrm>
          <a:prstGeom prst="rect">
            <a:avLst/>
          </a:prstGeom>
          <a:solidFill>
            <a:srgbClr val="4C52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241B827-437E-40A3-A732-669230D6A5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02435" y="891540"/>
            <a:ext cx="10989565" cy="507111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3984" y="1054121"/>
            <a:ext cx="9465131" cy="1184111"/>
          </a:xfrm>
        </p:spPr>
        <p:txBody>
          <a:bodyPr>
            <a:normAutofit/>
          </a:bodyPr>
          <a:lstStyle/>
          <a:p>
            <a:r>
              <a:rPr lang="en-GB" dirty="0"/>
              <a:t>Grenfell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0" y="2238231"/>
            <a:ext cx="9465564" cy="3561837"/>
          </a:xfrm>
        </p:spPr>
        <p:txBody>
          <a:bodyPr>
            <a:normAutofit/>
          </a:bodyPr>
          <a:lstStyle/>
          <a:p>
            <a:r>
              <a:rPr lang="en-GB" sz="2400" dirty="0"/>
              <a:t>Met Police also viewing London Fire Brigade on their ‘stay put’ policy to remain in their homes.</a:t>
            </a:r>
          </a:p>
          <a:p>
            <a:r>
              <a:rPr lang="en-GB" sz="2400" dirty="0"/>
              <a:t>Fraud investigations after falsely claiming to been survivors</a:t>
            </a:r>
          </a:p>
          <a:p>
            <a:r>
              <a:rPr lang="en-GB" sz="2400" dirty="0"/>
              <a:t>Failings by NHS for mental health support</a:t>
            </a:r>
          </a:p>
          <a:p>
            <a:r>
              <a:rPr lang="en-GB" sz="2400" dirty="0"/>
              <a:t>Public Enquiry to run until 2020 – current Phase One just reported (Why, what &amp; how)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556D130-717C-4546-85B3-1C09FEB1120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926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53363" y="365760"/>
            <a:ext cx="9367203" cy="879716"/>
          </a:xfrm>
        </p:spPr>
        <p:txBody>
          <a:bodyPr>
            <a:normAutofit/>
          </a:bodyPr>
          <a:lstStyle/>
          <a:p>
            <a:r>
              <a:rPr lang="en-GB" dirty="0"/>
              <a:t>Manchester Bombing</a:t>
            </a: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7CB4857B-ED7C-444D-9F04-2F885114A1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764099" cy="1558212"/>
          </a:xfrm>
          <a:custGeom>
            <a:avLst/>
            <a:gdLst>
              <a:gd name="connsiteX0" fmla="*/ 0 w 1764099"/>
              <a:gd name="connsiteY0" fmla="*/ 0 h 1558212"/>
              <a:gd name="connsiteX1" fmla="*/ 1764099 w 1764099"/>
              <a:gd name="connsiteY1" fmla="*/ 0 h 1558212"/>
              <a:gd name="connsiteX2" fmla="*/ 1042087 w 1764099"/>
              <a:gd name="connsiteY2" fmla="*/ 1558212 h 1558212"/>
              <a:gd name="connsiteX3" fmla="*/ 0 w 1764099"/>
              <a:gd name="connsiteY3" fmla="*/ 1558212 h 1558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4099" h="1558212">
                <a:moveTo>
                  <a:pt x="0" y="0"/>
                </a:moveTo>
                <a:lnTo>
                  <a:pt x="1764099" y="0"/>
                </a:lnTo>
                <a:lnTo>
                  <a:pt x="1042087" y="1558212"/>
                </a:lnTo>
                <a:lnTo>
                  <a:pt x="0" y="155821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18046FB-44EA-4FD8-A585-EA09A319B2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691640"/>
            <a:ext cx="12191999" cy="5166360"/>
          </a:xfrm>
          <a:custGeom>
            <a:avLst/>
            <a:gdLst>
              <a:gd name="connsiteX0" fmla="*/ 0 w 12191999"/>
              <a:gd name="connsiteY0" fmla="*/ 0 h 5166360"/>
              <a:gd name="connsiteX1" fmla="*/ 1822388 w 12191999"/>
              <a:gd name="connsiteY1" fmla="*/ 0 h 5166360"/>
              <a:gd name="connsiteX2" fmla="*/ 6468290 w 12191999"/>
              <a:gd name="connsiteY2" fmla="*/ 0 h 5166360"/>
              <a:gd name="connsiteX3" fmla="*/ 7796394 w 12191999"/>
              <a:gd name="connsiteY3" fmla="*/ 0 h 5166360"/>
              <a:gd name="connsiteX4" fmla="*/ 8376834 w 12191999"/>
              <a:gd name="connsiteY4" fmla="*/ 0 h 5166360"/>
              <a:gd name="connsiteX5" fmla="*/ 9704938 w 12191999"/>
              <a:gd name="connsiteY5" fmla="*/ 0 h 5166360"/>
              <a:gd name="connsiteX6" fmla="*/ 9704938 w 12191999"/>
              <a:gd name="connsiteY6" fmla="*/ 2 h 5166360"/>
              <a:gd name="connsiteX7" fmla="*/ 10283456 w 12191999"/>
              <a:gd name="connsiteY7" fmla="*/ 2 h 5166360"/>
              <a:gd name="connsiteX8" fmla="*/ 10863897 w 12191999"/>
              <a:gd name="connsiteY8" fmla="*/ 2 h 5166360"/>
              <a:gd name="connsiteX9" fmla="*/ 12191999 w 12191999"/>
              <a:gd name="connsiteY9" fmla="*/ 2 h 5166360"/>
              <a:gd name="connsiteX10" fmla="*/ 12191999 w 12191999"/>
              <a:gd name="connsiteY10" fmla="*/ 5166360 h 5166360"/>
              <a:gd name="connsiteX11" fmla="*/ 0 w 12191999"/>
              <a:gd name="connsiteY11" fmla="*/ 5166360 h 5166360"/>
              <a:gd name="connsiteX12" fmla="*/ 0 w 12191999"/>
              <a:gd name="connsiteY12" fmla="*/ 2604436 h 5166360"/>
              <a:gd name="connsiteX13" fmla="*/ 862341 w 12191999"/>
              <a:gd name="connsiteY13" fmla="*/ 743371 h 5166360"/>
              <a:gd name="connsiteX14" fmla="*/ 0 w 12191999"/>
              <a:gd name="connsiteY14" fmla="*/ 743371 h 5166360"/>
              <a:gd name="connsiteX15" fmla="*/ 0 w 12191999"/>
              <a:gd name="connsiteY15" fmla="*/ 742508 h 5166360"/>
              <a:gd name="connsiteX16" fmla="*/ 92826 w 12191999"/>
              <a:gd name="connsiteY16" fmla="*/ 742508 h 5166360"/>
              <a:gd name="connsiteX17" fmla="*/ 406486 w 12191999"/>
              <a:gd name="connsiteY17" fmla="*/ 742508 h 5166360"/>
              <a:gd name="connsiteX18" fmla="*/ 406486 w 12191999"/>
              <a:gd name="connsiteY18" fmla="*/ 742507 h 5166360"/>
              <a:gd name="connsiteX19" fmla="*/ 862741 w 12191999"/>
              <a:gd name="connsiteY19" fmla="*/ 742507 h 5166360"/>
              <a:gd name="connsiteX20" fmla="*/ 1206388 w 12191999"/>
              <a:gd name="connsiteY20" fmla="*/ 864 h 5166360"/>
              <a:gd name="connsiteX21" fmla="*/ 748500 w 12191999"/>
              <a:gd name="connsiteY21" fmla="*/ 864 h 5166360"/>
              <a:gd name="connsiteX22" fmla="*/ 0 w 12191999"/>
              <a:gd name="connsiteY22" fmla="*/ 864 h 5166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191999" h="5166360">
                <a:moveTo>
                  <a:pt x="0" y="0"/>
                </a:moveTo>
                <a:lnTo>
                  <a:pt x="1822388" y="0"/>
                </a:lnTo>
                <a:lnTo>
                  <a:pt x="6468290" y="0"/>
                </a:lnTo>
                <a:lnTo>
                  <a:pt x="7796394" y="0"/>
                </a:lnTo>
                <a:lnTo>
                  <a:pt x="8376834" y="0"/>
                </a:lnTo>
                <a:lnTo>
                  <a:pt x="9704938" y="0"/>
                </a:lnTo>
                <a:lnTo>
                  <a:pt x="9704938" y="2"/>
                </a:lnTo>
                <a:lnTo>
                  <a:pt x="10283456" y="2"/>
                </a:lnTo>
                <a:lnTo>
                  <a:pt x="10863897" y="2"/>
                </a:lnTo>
                <a:lnTo>
                  <a:pt x="12191999" y="2"/>
                </a:lnTo>
                <a:lnTo>
                  <a:pt x="12191999" y="5166360"/>
                </a:lnTo>
                <a:lnTo>
                  <a:pt x="0" y="5166360"/>
                </a:lnTo>
                <a:lnTo>
                  <a:pt x="0" y="2604436"/>
                </a:lnTo>
                <a:lnTo>
                  <a:pt x="862341" y="743371"/>
                </a:lnTo>
                <a:lnTo>
                  <a:pt x="0" y="743371"/>
                </a:lnTo>
                <a:lnTo>
                  <a:pt x="0" y="742508"/>
                </a:lnTo>
                <a:lnTo>
                  <a:pt x="92826" y="742508"/>
                </a:lnTo>
                <a:lnTo>
                  <a:pt x="406486" y="742508"/>
                </a:lnTo>
                <a:lnTo>
                  <a:pt x="406486" y="742507"/>
                </a:lnTo>
                <a:lnTo>
                  <a:pt x="862741" y="742507"/>
                </a:lnTo>
                <a:lnTo>
                  <a:pt x="1206388" y="864"/>
                </a:lnTo>
                <a:lnTo>
                  <a:pt x="748500" y="864"/>
                </a:lnTo>
                <a:lnTo>
                  <a:pt x="0" y="864"/>
                </a:lnTo>
                <a:close/>
              </a:path>
            </a:pathLst>
          </a:custGeom>
          <a:solidFill>
            <a:srgbClr val="A6A6A6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479F5F2B-8B58-4140-AE6A-51F6C67B18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691641"/>
            <a:ext cx="971654" cy="2096979"/>
          </a:xfrm>
          <a:custGeom>
            <a:avLst/>
            <a:gdLst>
              <a:gd name="connsiteX0" fmla="*/ 0 w 971654"/>
              <a:gd name="connsiteY0" fmla="*/ 0 h 2096979"/>
              <a:gd name="connsiteX1" fmla="*/ 971654 w 971654"/>
              <a:gd name="connsiteY1" fmla="*/ 0 h 2096979"/>
              <a:gd name="connsiteX2" fmla="*/ 0 w 971654"/>
              <a:gd name="connsiteY2" fmla="*/ 2096979 h 2096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71654" h="2096979">
                <a:moveTo>
                  <a:pt x="0" y="0"/>
                </a:moveTo>
                <a:lnTo>
                  <a:pt x="971654" y="0"/>
                </a:lnTo>
                <a:lnTo>
                  <a:pt x="0" y="2096979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64100" y="2168048"/>
            <a:ext cx="9367204" cy="4213544"/>
          </a:xfrm>
        </p:spPr>
        <p:txBody>
          <a:bodyPr anchor="t">
            <a:normAutofit/>
          </a:bodyPr>
          <a:lstStyle/>
          <a:p>
            <a:r>
              <a:rPr lang="en-GB" dirty="0"/>
              <a:t>Lisa &amp; Saffie Roussos</a:t>
            </a:r>
          </a:p>
          <a:p>
            <a:r>
              <a:rPr lang="en-GB" dirty="0"/>
              <a:t>Saffie (8) was killed &amp; was the youngest person to die that night</a:t>
            </a:r>
          </a:p>
          <a:p>
            <a:r>
              <a:rPr lang="en-GB" dirty="0"/>
              <a:t>Lisa seriously injured spending 6 weeks in a coma – has had to learn to walk, nerve damage, numbness</a:t>
            </a:r>
          </a:p>
          <a:p>
            <a:r>
              <a:rPr lang="en-GB" dirty="0"/>
              <a:t>Lisa &amp; Andrew £11,000 compensation</a:t>
            </a:r>
          </a:p>
          <a:p>
            <a:r>
              <a:rPr lang="en-GB" dirty="0"/>
              <a:t>‘complete insult’; ‘no help’ from the whole system </a:t>
            </a:r>
          </a:p>
          <a:p>
            <a:r>
              <a:rPr lang="en-GB" dirty="0"/>
              <a:t>Call for a review of the Criminal Injuries Compensation Scheme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AD2E5CC-DC88-454A-864E-AC8B5EF8CC8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177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9" y="365760"/>
            <a:ext cx="9912072" cy="1188404"/>
          </a:xfrm>
        </p:spPr>
        <p:txBody>
          <a:bodyPr>
            <a:normAutofit/>
          </a:bodyPr>
          <a:lstStyle/>
          <a:p>
            <a:r>
              <a:rPr lang="en-GB"/>
              <a:t>FGM</a:t>
            </a: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F0BC1D9E-4401-4EC0-88FD-ED103CB570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00670" y="2"/>
            <a:ext cx="1191330" cy="1511301"/>
          </a:xfrm>
          <a:custGeom>
            <a:avLst/>
            <a:gdLst>
              <a:gd name="connsiteX0" fmla="*/ 697617 w 1191330"/>
              <a:gd name="connsiteY0" fmla="*/ 0 h 1511301"/>
              <a:gd name="connsiteX1" fmla="*/ 1191330 w 1191330"/>
              <a:gd name="connsiteY1" fmla="*/ 0 h 1511301"/>
              <a:gd name="connsiteX2" fmla="*/ 1191330 w 1191330"/>
              <a:gd name="connsiteY2" fmla="*/ 1511301 h 1511301"/>
              <a:gd name="connsiteX3" fmla="*/ 0 w 1191330"/>
              <a:gd name="connsiteY3" fmla="*/ 1511301 h 15113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91330" h="1511301">
                <a:moveTo>
                  <a:pt x="697617" y="0"/>
                </a:moveTo>
                <a:lnTo>
                  <a:pt x="1191330" y="0"/>
                </a:lnTo>
                <a:lnTo>
                  <a:pt x="1191330" y="1511301"/>
                </a:lnTo>
                <a:lnTo>
                  <a:pt x="0" y="151130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6200B311-3585-4069-AAC6-CD443FA5B8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523986" y="1690688"/>
            <a:ext cx="3668014" cy="5167312"/>
          </a:xfrm>
          <a:custGeom>
            <a:avLst/>
            <a:gdLst>
              <a:gd name="connsiteX0" fmla="*/ 2391664 w 3668014"/>
              <a:gd name="connsiteY0" fmla="*/ 0 h 5167312"/>
              <a:gd name="connsiteX1" fmla="*/ 3668014 w 3668014"/>
              <a:gd name="connsiteY1" fmla="*/ 0 h 5167312"/>
              <a:gd name="connsiteX2" fmla="*/ 3668014 w 3668014"/>
              <a:gd name="connsiteY2" fmla="*/ 5167312 h 5167312"/>
              <a:gd name="connsiteX3" fmla="*/ 0 w 3668014"/>
              <a:gd name="connsiteY3" fmla="*/ 5167312 h 5167312"/>
              <a:gd name="connsiteX4" fmla="*/ 2393879 w 3668014"/>
              <a:gd name="connsiteY4" fmla="*/ 952 h 5167312"/>
              <a:gd name="connsiteX5" fmla="*/ 2391664 w 3668014"/>
              <a:gd name="connsiteY5" fmla="*/ 952 h 5167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668014" h="5167312">
                <a:moveTo>
                  <a:pt x="2391664" y="0"/>
                </a:moveTo>
                <a:lnTo>
                  <a:pt x="3668014" y="0"/>
                </a:lnTo>
                <a:lnTo>
                  <a:pt x="3668014" y="5167312"/>
                </a:lnTo>
                <a:lnTo>
                  <a:pt x="0" y="5167312"/>
                </a:lnTo>
                <a:lnTo>
                  <a:pt x="2393879" y="952"/>
                </a:lnTo>
                <a:lnTo>
                  <a:pt x="2391664" y="952"/>
                </a:lnTo>
                <a:close/>
              </a:path>
            </a:pathLst>
          </a:custGeom>
          <a:solidFill>
            <a:srgbClr val="A6A6A6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B0AAF7C9-094E-400C-A428-F6C2262F65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690688"/>
            <a:ext cx="10753320" cy="5167312"/>
          </a:xfrm>
          <a:custGeom>
            <a:avLst/>
            <a:gdLst>
              <a:gd name="connsiteX0" fmla="*/ 0 w 10753320"/>
              <a:gd name="connsiteY0" fmla="*/ 0 h 5167312"/>
              <a:gd name="connsiteX1" fmla="*/ 9680943 w 10753320"/>
              <a:gd name="connsiteY1" fmla="*/ 0 h 5167312"/>
              <a:gd name="connsiteX2" fmla="*/ 9680223 w 10753320"/>
              <a:gd name="connsiteY2" fmla="*/ 952 h 5167312"/>
              <a:gd name="connsiteX3" fmla="*/ 10753320 w 10753320"/>
              <a:gd name="connsiteY3" fmla="*/ 952 h 5167312"/>
              <a:gd name="connsiteX4" fmla="*/ 8359441 w 10753320"/>
              <a:gd name="connsiteY4" fmla="*/ 5167312 h 5167312"/>
              <a:gd name="connsiteX5" fmla="*/ 4821866 w 10753320"/>
              <a:gd name="connsiteY5" fmla="*/ 5167312 h 5167312"/>
              <a:gd name="connsiteX6" fmla="*/ 4821866 w 10753320"/>
              <a:gd name="connsiteY6" fmla="*/ 5166360 h 5167312"/>
              <a:gd name="connsiteX7" fmla="*/ 0 w 10753320"/>
              <a:gd name="connsiteY7" fmla="*/ 5166360 h 5167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753320" h="5167312">
                <a:moveTo>
                  <a:pt x="0" y="0"/>
                </a:moveTo>
                <a:lnTo>
                  <a:pt x="9680943" y="0"/>
                </a:lnTo>
                <a:lnTo>
                  <a:pt x="9680223" y="952"/>
                </a:lnTo>
                <a:lnTo>
                  <a:pt x="10753320" y="952"/>
                </a:lnTo>
                <a:lnTo>
                  <a:pt x="8359441" y="5167312"/>
                </a:lnTo>
                <a:lnTo>
                  <a:pt x="4821866" y="5167312"/>
                </a:lnTo>
                <a:lnTo>
                  <a:pt x="4821866" y="5166360"/>
                </a:lnTo>
                <a:lnTo>
                  <a:pt x="0" y="5166360"/>
                </a:lnTo>
                <a:close/>
              </a:path>
            </a:pathLst>
          </a:custGeom>
          <a:solidFill>
            <a:srgbClr val="303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1247" y="1733550"/>
            <a:ext cx="8476173" cy="4486276"/>
          </a:xfrm>
        </p:spPr>
        <p:txBody>
          <a:bodyPr anchor="t">
            <a:norm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30 years ago the act was made illegal in the UK</a:t>
            </a:r>
          </a:p>
          <a:p>
            <a:r>
              <a:rPr lang="en-GB" dirty="0">
                <a:solidFill>
                  <a:schemeClr val="bg1"/>
                </a:solidFill>
              </a:rPr>
              <a:t>One FGM prosecution since 1985 where the defendants were cleared</a:t>
            </a:r>
          </a:p>
          <a:p>
            <a:r>
              <a:rPr lang="en-GB" dirty="0">
                <a:solidFill>
                  <a:schemeClr val="bg1"/>
                </a:solidFill>
              </a:rPr>
              <a:t>What is the full extent of this act? Girls are afraid to come forward, no reliable source to report</a:t>
            </a:r>
          </a:p>
          <a:p>
            <a:r>
              <a:rPr lang="en-GB" dirty="0">
                <a:solidFill>
                  <a:schemeClr val="bg1"/>
                </a:solidFill>
              </a:rPr>
              <a:t>Govt. estimates 17,000 have undergone the procedure</a:t>
            </a:r>
          </a:p>
          <a:p>
            <a:r>
              <a:rPr lang="en-GB" dirty="0">
                <a:solidFill>
                  <a:schemeClr val="bg1"/>
                </a:solidFill>
              </a:rPr>
              <a:t>Wales, Scotland and NI do not collect FGM figures</a:t>
            </a:r>
          </a:p>
          <a:p>
            <a:r>
              <a:rPr lang="en-GB" dirty="0">
                <a:solidFill>
                  <a:schemeClr val="bg1"/>
                </a:solidFill>
              </a:rPr>
              <a:t>Female Genital Mutilation Act (2003)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02979CC-5BA7-45F6-822C-F698B16495A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354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6EFD3D9-44F0-4267-BCC1-1613E79D82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6">
            <a:extLst>
              <a:ext uri="{FF2B5EF4-FFF2-40B4-BE49-F238E27FC236}">
                <a16:creationId xmlns:a16="http://schemas.microsoft.com/office/drawing/2014/main" id="{A779A851-95D6-41AF-937A-B0E4B7F6FA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142164" y="900814"/>
            <a:ext cx="759618" cy="5710965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7">
            <a:extLst>
              <a:ext uri="{FF2B5EF4-FFF2-40B4-BE49-F238E27FC236}">
                <a16:creationId xmlns:a16="http://schemas.microsoft.com/office/drawing/2014/main" id="{953FB2E7-B6CB-429C-81EB-D9516D6D5C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144437" y="633165"/>
            <a:ext cx="482654" cy="5521414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2EC40DB1-B719-4A13-9A4D-0966B4B278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4621" y="636723"/>
            <a:ext cx="4000062" cy="5257799"/>
          </a:xfrm>
          <a:custGeom>
            <a:avLst/>
            <a:gdLst>
              <a:gd name="connsiteX0" fmla="*/ 0 w 4634682"/>
              <a:gd name="connsiteY0" fmla="*/ 0 h 5257799"/>
              <a:gd name="connsiteX1" fmla="*/ 4634682 w 4634682"/>
              <a:gd name="connsiteY1" fmla="*/ 0 h 5257799"/>
              <a:gd name="connsiteX2" fmla="*/ 4634682 w 4634682"/>
              <a:gd name="connsiteY2" fmla="*/ 5257799 h 5257799"/>
              <a:gd name="connsiteX3" fmla="*/ 0 w 4634682"/>
              <a:gd name="connsiteY3" fmla="*/ 5257799 h 52577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34682" h="5257799">
                <a:moveTo>
                  <a:pt x="0" y="0"/>
                </a:moveTo>
                <a:lnTo>
                  <a:pt x="4634682" y="0"/>
                </a:lnTo>
                <a:lnTo>
                  <a:pt x="4634682" y="5257799"/>
                </a:lnTo>
                <a:lnTo>
                  <a:pt x="0" y="5257799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4872" y="982272"/>
            <a:ext cx="3388419" cy="4560970"/>
          </a:xfrm>
        </p:spPr>
        <p:txBody>
          <a:bodyPr>
            <a:normAutofit/>
          </a:bodyPr>
          <a:lstStyle/>
          <a:p>
            <a:r>
              <a:rPr lang="en-GB" sz="4000" dirty="0">
                <a:solidFill>
                  <a:srgbClr val="FFFFFF"/>
                </a:solidFill>
              </a:rPr>
              <a:t>Victims Strategy</a:t>
            </a:r>
          </a:p>
        </p:txBody>
      </p:sp>
      <p:sp>
        <p:nvSpPr>
          <p:cNvPr id="16" name="Rectangle 8">
            <a:extLst>
              <a:ext uri="{FF2B5EF4-FFF2-40B4-BE49-F238E27FC236}">
                <a16:creationId xmlns:a16="http://schemas.microsoft.com/office/drawing/2014/main" id="{82211336-CFF3-412D-868A-6679C1004C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901782" y="1352302"/>
            <a:ext cx="6655597" cy="525164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21862" y="1466194"/>
            <a:ext cx="5948831" cy="4997668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400" dirty="0">
                <a:solidFill>
                  <a:srgbClr val="FEFFFF"/>
                </a:solidFill>
              </a:rPr>
              <a:t>Writing in 2018 the then Lord Chancellor &amp; Secretary of State for Justice David Gauke stated that</a:t>
            </a:r>
          </a:p>
          <a:p>
            <a:pPr lvl="1"/>
            <a:r>
              <a:rPr lang="en-GB" dirty="0">
                <a:solidFill>
                  <a:srgbClr val="FEFFFF"/>
                </a:solidFill>
              </a:rPr>
              <a:t>Victims are let down by the justice system </a:t>
            </a:r>
          </a:p>
          <a:p>
            <a:pPr lvl="1"/>
            <a:r>
              <a:rPr lang="en-GB" dirty="0">
                <a:solidFill>
                  <a:srgbClr val="FEFFFF"/>
                </a:solidFill>
              </a:rPr>
              <a:t>Their voice is not heard</a:t>
            </a:r>
          </a:p>
          <a:p>
            <a:pPr lvl="1"/>
            <a:r>
              <a:rPr lang="en-GB" dirty="0">
                <a:solidFill>
                  <a:srgbClr val="FEFFFF"/>
                </a:solidFill>
              </a:rPr>
              <a:t>Violent crime is increasing</a:t>
            </a:r>
          </a:p>
          <a:p>
            <a:pPr lvl="1"/>
            <a:r>
              <a:rPr lang="en-GB" dirty="0">
                <a:solidFill>
                  <a:srgbClr val="FEFFFF"/>
                </a:solidFill>
              </a:rPr>
              <a:t>Highlighted that Grenfell, Manchester and London terror attacks changed the focus on victims.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Victim Strategy 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en-GB" dirty="0"/>
              <a:t>Commitments Chapter 1:</a:t>
            </a:r>
          </a:p>
          <a:p>
            <a:r>
              <a:rPr lang="en-GB" dirty="0"/>
              <a:t>Strengthening the Victims’ Code by strengthening the powers held by Victims Commissioner</a:t>
            </a:r>
          </a:p>
          <a:p>
            <a:r>
              <a:rPr lang="en-GB" dirty="0"/>
              <a:t>Introduce Victims’ Law</a:t>
            </a:r>
          </a:p>
          <a:p>
            <a:r>
              <a:rPr lang="en-GB" dirty="0"/>
              <a:t>Hold agencies account for compliance  </a:t>
            </a:r>
          </a:p>
          <a:p>
            <a:r>
              <a:rPr lang="en-GB" dirty="0"/>
              <a:t>Develop the role of Independent Public Advocate for bereaved families.  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DC14762-3D28-48E2-B333-EB893E307F7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86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Victim Strategy 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en-GB" dirty="0"/>
              <a:t>Chapter 2 Support for Victims:</a:t>
            </a:r>
          </a:p>
          <a:p>
            <a:r>
              <a:rPr lang="en-GB" dirty="0"/>
              <a:t>Increase spending from £31 to £39m 2020/21</a:t>
            </a:r>
          </a:p>
          <a:p>
            <a:r>
              <a:rPr lang="en-GB" dirty="0"/>
              <a:t>New delivery model for support</a:t>
            </a:r>
          </a:p>
          <a:p>
            <a:r>
              <a:rPr lang="en-GB" dirty="0"/>
              <a:t>Expand external support </a:t>
            </a:r>
          </a:p>
          <a:p>
            <a:r>
              <a:rPr lang="en-GB" dirty="0"/>
              <a:t>£8m on children who witness domestic abuse</a:t>
            </a:r>
          </a:p>
          <a:p>
            <a:r>
              <a:rPr lang="en-GB" dirty="0"/>
              <a:t>‘Child House’ multiple services use one house to minimise trauma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DD10E4B-F87D-4FFC-B9F7-146F986A66A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302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Victim Strategy 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en-GB" dirty="0"/>
              <a:t>Chapter 3 improve victim support:</a:t>
            </a:r>
          </a:p>
          <a:p>
            <a:r>
              <a:rPr lang="en-GB" dirty="0"/>
              <a:t>Improve police </a:t>
            </a:r>
            <a:r>
              <a:rPr lang="en-GB" dirty="0" err="1"/>
              <a:t>trg</a:t>
            </a:r>
            <a:r>
              <a:rPr lang="en-GB" dirty="0"/>
              <a:t>, interviews, body worn campers for Victim Personal Statements</a:t>
            </a:r>
          </a:p>
          <a:p>
            <a:r>
              <a:rPr lang="en-GB" dirty="0"/>
              <a:t>Increase communication experts – get best evidence</a:t>
            </a:r>
          </a:p>
          <a:p>
            <a:r>
              <a:rPr lang="en-GB" dirty="0"/>
              <a:t>Alternative solutions to court</a:t>
            </a:r>
          </a:p>
          <a:p>
            <a:r>
              <a:rPr lang="en-GB" dirty="0"/>
              <a:t>Improve over all communication – CPS decisions, process, explaining more </a:t>
            </a:r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4E13FA9-C9AE-4F39-9757-25BCEFB92D0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203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Victim Strategy 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en-GB" dirty="0"/>
              <a:t>Chapter 4 Better support through court process:</a:t>
            </a:r>
          </a:p>
          <a:p>
            <a:r>
              <a:rPr lang="en-GB" dirty="0"/>
              <a:t>New court environment – friendly, accessible </a:t>
            </a:r>
          </a:p>
          <a:p>
            <a:r>
              <a:rPr lang="en-GB" dirty="0"/>
              <a:t>Court time Magistrates Courts deal with no ID victims</a:t>
            </a:r>
          </a:p>
          <a:p>
            <a:r>
              <a:rPr lang="en-GB" dirty="0"/>
              <a:t>Video Links encouraged</a:t>
            </a:r>
          </a:p>
          <a:p>
            <a:r>
              <a:rPr lang="en-GB" dirty="0"/>
              <a:t>Pre-trial therapy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72A61B6-3DB9-4134-B0A7-888CC18D6D4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70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Victim Strategy 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en-GB" dirty="0"/>
              <a:t>Chapter 5 Victims understand court’s decisions</a:t>
            </a:r>
          </a:p>
          <a:p>
            <a:r>
              <a:rPr lang="en-GB" dirty="0"/>
              <a:t>Reconsidered sentencing by the Court of Appeal</a:t>
            </a:r>
          </a:p>
          <a:p>
            <a:r>
              <a:rPr lang="en-GB" dirty="0"/>
              <a:t>Reform Victim Contact Scheme</a:t>
            </a:r>
          </a:p>
          <a:p>
            <a:r>
              <a:rPr lang="en-GB" dirty="0"/>
              <a:t>Improved victim Liaison Officer</a:t>
            </a:r>
          </a:p>
          <a:p>
            <a:r>
              <a:rPr lang="en-GB" dirty="0"/>
              <a:t>Entitlements for victims of mentally disordered offenders 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C77A6F9-6A94-40C7-8D6B-72B018D782D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321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B867FF-FC45-48F7-8104-F89BE54909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BB56887-D0D5-4F0C-9E19-7247EB83C8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998165B-46A5-44F7-A0FF-E770A262E4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/>
              <a:t>CJS &amp; Victims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V="1">
            <a:off x="555710" y="2183223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4AF8AB-935B-4149-BA08-6DAF6E5FCB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6193"/>
            <a:ext cx="10515600" cy="4710770"/>
          </a:xfrm>
        </p:spPr>
        <p:txBody>
          <a:bodyPr>
            <a:normAutofit/>
          </a:bodyPr>
          <a:lstStyle/>
          <a:p>
            <a:r>
              <a:rPr lang="en-GB" dirty="0"/>
              <a:t>Changes in legislation</a:t>
            </a:r>
          </a:p>
          <a:p>
            <a:r>
              <a:rPr lang="en-GB" dirty="0"/>
              <a:t>CJS agencies testing new ways to work with victims</a:t>
            </a:r>
          </a:p>
          <a:p>
            <a:r>
              <a:rPr lang="en-GB" dirty="0"/>
              <a:t>CJS agencies training  </a:t>
            </a:r>
          </a:p>
          <a:p>
            <a:r>
              <a:rPr lang="en-GB" dirty="0"/>
              <a:t>Engagement with victims</a:t>
            </a:r>
          </a:p>
          <a:p>
            <a:r>
              <a:rPr lang="en-GB" dirty="0"/>
              <a:t>Representation – Victims Commissioner</a:t>
            </a:r>
          </a:p>
          <a:p>
            <a:r>
              <a:rPr lang="en-GB" dirty="0"/>
              <a:t>Trusting partnership – police need statements</a:t>
            </a:r>
          </a:p>
          <a:p>
            <a:r>
              <a:rPr lang="en-GB" dirty="0"/>
              <a:t>Government to strengthen law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77CE6F8-A4BD-463A-8F1D-D56A176ABE6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0710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910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F837543A-6020-4505-A233-C9DB4BF740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5558489" cy="1325563"/>
          </a:xfrm>
        </p:spPr>
        <p:txBody>
          <a:bodyPr>
            <a:normAutofit/>
          </a:bodyPr>
          <a:lstStyle/>
          <a:p>
            <a:r>
              <a:rPr lang="en-GB" dirty="0"/>
              <a:t>Victim Culture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35B16301-FB18-48BA-A6DD-C37CAF6F9A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558489" cy="4351338"/>
          </a:xfrm>
        </p:spPr>
        <p:txBody>
          <a:bodyPr>
            <a:normAutofit/>
          </a:bodyPr>
          <a:lstStyle/>
          <a:p>
            <a:r>
              <a:rPr lang="en-GB" sz="2400"/>
              <a:t>Victims attract media and public attention </a:t>
            </a:r>
          </a:p>
          <a:p>
            <a:r>
              <a:rPr lang="en-GB" sz="2400"/>
              <a:t>Gives an appetite for learning experiences that people have suffered?</a:t>
            </a:r>
          </a:p>
          <a:p>
            <a:r>
              <a:rPr lang="en-GB" sz="2400"/>
              <a:t>Biographies about victims courage, obstacles and perspectives</a:t>
            </a:r>
          </a:p>
          <a:p>
            <a:r>
              <a:rPr lang="en-GB" sz="2400"/>
              <a:t>Facebook </a:t>
            </a:r>
          </a:p>
          <a:p>
            <a:r>
              <a:rPr lang="en-GB" sz="2400"/>
              <a:t>Media </a:t>
            </a:r>
          </a:p>
          <a:p>
            <a:r>
              <a:rPr lang="en-GB" sz="2400"/>
              <a:t>All can portrayed as ‘heroes’</a:t>
            </a:r>
          </a:p>
          <a:p>
            <a:pPr marL="0" indent="0">
              <a:buNone/>
            </a:pPr>
            <a:r>
              <a:rPr lang="en-GB" sz="2400"/>
              <a:t>   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C3C0D90E-074A-4F52-9B11-B52BEF4BCB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2624479"/>
            <a:ext cx="812427" cy="812427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Block Arc 13">
            <a:extLst>
              <a:ext uri="{FF2B5EF4-FFF2-40B4-BE49-F238E27FC236}">
                <a16:creationId xmlns:a16="http://schemas.microsoft.com/office/drawing/2014/main" id="{CABBD4C1-E6F8-46F6-8152-A8A97490B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912417" y="1218531"/>
            <a:ext cx="2387600" cy="2387600"/>
          </a:xfrm>
          <a:prstGeom prst="blockArc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83BA5EF5-1FE9-4BF9-83BB-269BCDDF61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0"/>
            <a:ext cx="2315251" cy="1550992"/>
          </a:xfrm>
          <a:custGeom>
            <a:avLst/>
            <a:gdLst>
              <a:gd name="connsiteX0" fmla="*/ 0 w 2315251"/>
              <a:gd name="connsiteY0" fmla="*/ 0 h 1550992"/>
              <a:gd name="connsiteX1" fmla="*/ 138700 w 2315251"/>
              <a:gd name="connsiteY1" fmla="*/ 0 h 1550992"/>
              <a:gd name="connsiteX2" fmla="*/ 138700 w 2315251"/>
              <a:gd name="connsiteY2" fmla="*/ 1361400 h 1550992"/>
              <a:gd name="connsiteX3" fmla="*/ 2107387 w 2315251"/>
              <a:gd name="connsiteY3" fmla="*/ 222673 h 1550992"/>
              <a:gd name="connsiteX4" fmla="*/ 1722420 w 2315251"/>
              <a:gd name="connsiteY4" fmla="*/ 0 h 1550992"/>
              <a:gd name="connsiteX5" fmla="*/ 1999436 w 2315251"/>
              <a:gd name="connsiteY5" fmla="*/ 0 h 1550992"/>
              <a:gd name="connsiteX6" fmla="*/ 2280549 w 2315251"/>
              <a:gd name="connsiteY6" fmla="*/ 162605 h 1550992"/>
              <a:gd name="connsiteX7" fmla="*/ 2305953 w 2315251"/>
              <a:gd name="connsiteY7" fmla="*/ 257336 h 1550992"/>
              <a:gd name="connsiteX8" fmla="*/ 2280549 w 2315251"/>
              <a:gd name="connsiteY8" fmla="*/ 282740 h 1550992"/>
              <a:gd name="connsiteX9" fmla="*/ 104026 w 2315251"/>
              <a:gd name="connsiteY9" fmla="*/ 1541710 h 1550992"/>
              <a:gd name="connsiteX10" fmla="*/ 69351 w 2315251"/>
              <a:gd name="connsiteY10" fmla="*/ 1550992 h 1550992"/>
              <a:gd name="connsiteX11" fmla="*/ 0 w 2315251"/>
              <a:gd name="connsiteY11" fmla="*/ 1481643 h 1550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15251" h="1550992">
                <a:moveTo>
                  <a:pt x="0" y="0"/>
                </a:moveTo>
                <a:lnTo>
                  <a:pt x="138700" y="0"/>
                </a:lnTo>
                <a:lnTo>
                  <a:pt x="138700" y="1361400"/>
                </a:lnTo>
                <a:lnTo>
                  <a:pt x="2107387" y="222673"/>
                </a:lnTo>
                <a:lnTo>
                  <a:pt x="1722420" y="0"/>
                </a:lnTo>
                <a:lnTo>
                  <a:pt x="1999436" y="0"/>
                </a:lnTo>
                <a:lnTo>
                  <a:pt x="2280549" y="162605"/>
                </a:lnTo>
                <a:cubicBezTo>
                  <a:pt x="2313720" y="181745"/>
                  <a:pt x="2325104" y="224155"/>
                  <a:pt x="2305953" y="257336"/>
                </a:cubicBezTo>
                <a:cubicBezTo>
                  <a:pt x="2299872" y="267889"/>
                  <a:pt x="2291101" y="276648"/>
                  <a:pt x="2280549" y="282740"/>
                </a:cubicBezTo>
                <a:lnTo>
                  <a:pt x="104026" y="1541710"/>
                </a:lnTo>
                <a:cubicBezTo>
                  <a:pt x="93484" y="1547802"/>
                  <a:pt x="81523" y="1551003"/>
                  <a:pt x="69351" y="1550992"/>
                </a:cubicBezTo>
                <a:cubicBezTo>
                  <a:pt x="31049" y="1550992"/>
                  <a:pt x="0" y="1519944"/>
                  <a:pt x="0" y="1481643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4B3BCACB-5880-460B-9606-8C433A9AF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724638" y="1331572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88853921-7BC9-4BDE-ACAB-133C683C82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05550" y="4112081"/>
            <a:ext cx="1186451" cy="1771650"/>
          </a:xfrm>
          <a:custGeom>
            <a:avLst/>
            <a:gdLst>
              <a:gd name="connsiteX0" fmla="*/ 61913 w 1186451"/>
              <a:gd name="connsiteY0" fmla="*/ 0 h 1771650"/>
              <a:gd name="connsiteX1" fmla="*/ 1186451 w 1186451"/>
              <a:gd name="connsiteY1" fmla="*/ 0 h 1771650"/>
              <a:gd name="connsiteX2" fmla="*/ 1186451 w 1186451"/>
              <a:gd name="connsiteY2" fmla="*/ 123825 h 1771650"/>
              <a:gd name="connsiteX3" fmla="*/ 123825 w 1186451"/>
              <a:gd name="connsiteY3" fmla="*/ 123825 h 1771650"/>
              <a:gd name="connsiteX4" fmla="*/ 123825 w 1186451"/>
              <a:gd name="connsiteY4" fmla="*/ 1647825 h 1771650"/>
              <a:gd name="connsiteX5" fmla="*/ 1186451 w 1186451"/>
              <a:gd name="connsiteY5" fmla="*/ 1647825 h 1771650"/>
              <a:gd name="connsiteX6" fmla="*/ 1186451 w 1186451"/>
              <a:gd name="connsiteY6" fmla="*/ 1771650 h 1771650"/>
              <a:gd name="connsiteX7" fmla="*/ 61913 w 1186451"/>
              <a:gd name="connsiteY7" fmla="*/ 1771650 h 1771650"/>
              <a:gd name="connsiteX8" fmla="*/ 0 w 1186451"/>
              <a:gd name="connsiteY8" fmla="*/ 1709738 h 1771650"/>
              <a:gd name="connsiteX9" fmla="*/ 0 w 1186451"/>
              <a:gd name="connsiteY9" fmla="*/ 61913 h 1771650"/>
              <a:gd name="connsiteX10" fmla="*/ 61913 w 1186451"/>
              <a:gd name="connsiteY10" fmla="*/ 0 h 1771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86451" h="1771650">
                <a:moveTo>
                  <a:pt x="61913" y="0"/>
                </a:moveTo>
                <a:lnTo>
                  <a:pt x="1186451" y="0"/>
                </a:lnTo>
                <a:lnTo>
                  <a:pt x="1186451" y="123825"/>
                </a:lnTo>
                <a:lnTo>
                  <a:pt x="123825" y="123825"/>
                </a:lnTo>
                <a:lnTo>
                  <a:pt x="123825" y="1647825"/>
                </a:lnTo>
                <a:lnTo>
                  <a:pt x="1186451" y="1647825"/>
                </a:lnTo>
                <a:lnTo>
                  <a:pt x="1186451" y="1771650"/>
                </a:lnTo>
                <a:lnTo>
                  <a:pt x="61913" y="1771650"/>
                </a:lnTo>
                <a:cubicBezTo>
                  <a:pt x="27719" y="1771650"/>
                  <a:pt x="0" y="1743932"/>
                  <a:pt x="0" y="1709738"/>
                </a:cubicBez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2" name="Arc 21">
            <a:extLst>
              <a:ext uri="{FF2B5EF4-FFF2-40B4-BE49-F238E27FC236}">
                <a16:creationId xmlns:a16="http://schemas.microsoft.com/office/drawing/2014/main" id="{09192968-3AE7-4470-A61C-97294BB927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992895">
            <a:off x="6086940" y="4145122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3AB72E55-43E4-4356-BFE8-E2102CB0B5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4962670"/>
            <a:ext cx="2643352" cy="1895331"/>
          </a:xfrm>
          <a:custGeom>
            <a:avLst/>
            <a:gdLst>
              <a:gd name="connsiteX0" fmla="*/ 1321676 w 2643352"/>
              <a:gd name="connsiteY0" fmla="*/ 0 h 1895331"/>
              <a:gd name="connsiteX1" fmla="*/ 2643352 w 2643352"/>
              <a:gd name="connsiteY1" fmla="*/ 1321676 h 1895331"/>
              <a:gd name="connsiteX2" fmla="*/ 2539488 w 2643352"/>
              <a:gd name="connsiteY2" fmla="*/ 1836132 h 1895331"/>
              <a:gd name="connsiteX3" fmla="*/ 2510970 w 2643352"/>
              <a:gd name="connsiteY3" fmla="*/ 1895331 h 1895331"/>
              <a:gd name="connsiteX4" fmla="*/ 132382 w 2643352"/>
              <a:gd name="connsiteY4" fmla="*/ 1895331 h 1895331"/>
              <a:gd name="connsiteX5" fmla="*/ 103864 w 2643352"/>
              <a:gd name="connsiteY5" fmla="*/ 1836132 h 1895331"/>
              <a:gd name="connsiteX6" fmla="*/ 0 w 2643352"/>
              <a:gd name="connsiteY6" fmla="*/ 1321676 h 1895331"/>
              <a:gd name="connsiteX7" fmla="*/ 1321676 w 2643352"/>
              <a:gd name="connsiteY7" fmla="*/ 0 h 1895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43352" h="1895331">
                <a:moveTo>
                  <a:pt x="1321676" y="0"/>
                </a:moveTo>
                <a:cubicBezTo>
                  <a:pt x="2051617" y="0"/>
                  <a:pt x="2643352" y="591735"/>
                  <a:pt x="2643352" y="1321676"/>
                </a:cubicBezTo>
                <a:cubicBezTo>
                  <a:pt x="2643352" y="1504161"/>
                  <a:pt x="2606369" y="1678009"/>
                  <a:pt x="2539488" y="1836132"/>
                </a:cubicBezTo>
                <a:lnTo>
                  <a:pt x="2510970" y="1895331"/>
                </a:lnTo>
                <a:lnTo>
                  <a:pt x="132382" y="1895331"/>
                </a:lnTo>
                <a:lnTo>
                  <a:pt x="103864" y="1836132"/>
                </a:lnTo>
                <a:cubicBezTo>
                  <a:pt x="36984" y="1678009"/>
                  <a:pt x="0" y="1504161"/>
                  <a:pt x="0" y="1321676"/>
                </a:cubicBezTo>
                <a:cubicBezTo>
                  <a:pt x="0" y="591735"/>
                  <a:pt x="591735" y="0"/>
                  <a:pt x="1321676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667827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F837543A-6020-4505-A233-C9DB4BF740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5558489" cy="1325563"/>
          </a:xfrm>
        </p:spPr>
        <p:txBody>
          <a:bodyPr>
            <a:normAutofit/>
          </a:bodyPr>
          <a:lstStyle/>
          <a:p>
            <a:r>
              <a:rPr lang="en-GB" dirty="0"/>
              <a:t>Victim Culture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35B16301-FB18-48BA-A6DD-C37CAF6F9A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558489" cy="4351338"/>
          </a:xfrm>
        </p:spPr>
        <p:txBody>
          <a:bodyPr>
            <a:normAutofit/>
          </a:bodyPr>
          <a:lstStyle/>
          <a:p>
            <a:r>
              <a:rPr lang="en-GB" sz="2400" dirty="0"/>
              <a:t>The Blame Game:</a:t>
            </a:r>
          </a:p>
          <a:p>
            <a:r>
              <a:rPr lang="en-GB" sz="2400" dirty="0"/>
              <a:t>Domestic and sexual violence portrayed by the media as acts that ‘men were unable to help themselves’</a:t>
            </a:r>
          </a:p>
          <a:p>
            <a:r>
              <a:rPr lang="en-GB" sz="2400" dirty="0"/>
              <a:t>If Children are killed the family up bring/divorce is mentioned </a:t>
            </a:r>
          </a:p>
          <a:p>
            <a:r>
              <a:rPr lang="en-GB" sz="2400" dirty="0"/>
              <a:t>Sexual assaults – women drunk and ‘asking for it’ </a:t>
            </a:r>
          </a:p>
          <a:p>
            <a:pPr algn="ctr"/>
            <a:r>
              <a:rPr lang="en-GB" sz="2400" b="1" i="1" dirty="0"/>
              <a:t>Clothes don't rape, nor do pubs &amp; clubs, dark lanes or roads, or parties or alcohol.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C3C0D90E-074A-4F52-9B11-B52BEF4BCB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2624479"/>
            <a:ext cx="812427" cy="812427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Block Arc 13">
            <a:extLst>
              <a:ext uri="{FF2B5EF4-FFF2-40B4-BE49-F238E27FC236}">
                <a16:creationId xmlns:a16="http://schemas.microsoft.com/office/drawing/2014/main" id="{CABBD4C1-E6F8-46F6-8152-A8A97490B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912417" y="1218531"/>
            <a:ext cx="2387600" cy="2387600"/>
          </a:xfrm>
          <a:prstGeom prst="blockArc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83BA5EF5-1FE9-4BF9-83BB-269BCDDF61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0"/>
            <a:ext cx="2315251" cy="1550992"/>
          </a:xfrm>
          <a:custGeom>
            <a:avLst/>
            <a:gdLst>
              <a:gd name="connsiteX0" fmla="*/ 0 w 2315251"/>
              <a:gd name="connsiteY0" fmla="*/ 0 h 1550992"/>
              <a:gd name="connsiteX1" fmla="*/ 138700 w 2315251"/>
              <a:gd name="connsiteY1" fmla="*/ 0 h 1550992"/>
              <a:gd name="connsiteX2" fmla="*/ 138700 w 2315251"/>
              <a:gd name="connsiteY2" fmla="*/ 1361400 h 1550992"/>
              <a:gd name="connsiteX3" fmla="*/ 2107387 w 2315251"/>
              <a:gd name="connsiteY3" fmla="*/ 222673 h 1550992"/>
              <a:gd name="connsiteX4" fmla="*/ 1722420 w 2315251"/>
              <a:gd name="connsiteY4" fmla="*/ 0 h 1550992"/>
              <a:gd name="connsiteX5" fmla="*/ 1999436 w 2315251"/>
              <a:gd name="connsiteY5" fmla="*/ 0 h 1550992"/>
              <a:gd name="connsiteX6" fmla="*/ 2280549 w 2315251"/>
              <a:gd name="connsiteY6" fmla="*/ 162605 h 1550992"/>
              <a:gd name="connsiteX7" fmla="*/ 2305953 w 2315251"/>
              <a:gd name="connsiteY7" fmla="*/ 257336 h 1550992"/>
              <a:gd name="connsiteX8" fmla="*/ 2280549 w 2315251"/>
              <a:gd name="connsiteY8" fmla="*/ 282740 h 1550992"/>
              <a:gd name="connsiteX9" fmla="*/ 104026 w 2315251"/>
              <a:gd name="connsiteY9" fmla="*/ 1541710 h 1550992"/>
              <a:gd name="connsiteX10" fmla="*/ 69351 w 2315251"/>
              <a:gd name="connsiteY10" fmla="*/ 1550992 h 1550992"/>
              <a:gd name="connsiteX11" fmla="*/ 0 w 2315251"/>
              <a:gd name="connsiteY11" fmla="*/ 1481643 h 1550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15251" h="1550992">
                <a:moveTo>
                  <a:pt x="0" y="0"/>
                </a:moveTo>
                <a:lnTo>
                  <a:pt x="138700" y="0"/>
                </a:lnTo>
                <a:lnTo>
                  <a:pt x="138700" y="1361400"/>
                </a:lnTo>
                <a:lnTo>
                  <a:pt x="2107387" y="222673"/>
                </a:lnTo>
                <a:lnTo>
                  <a:pt x="1722420" y="0"/>
                </a:lnTo>
                <a:lnTo>
                  <a:pt x="1999436" y="0"/>
                </a:lnTo>
                <a:lnTo>
                  <a:pt x="2280549" y="162605"/>
                </a:lnTo>
                <a:cubicBezTo>
                  <a:pt x="2313720" y="181745"/>
                  <a:pt x="2325104" y="224155"/>
                  <a:pt x="2305953" y="257336"/>
                </a:cubicBezTo>
                <a:cubicBezTo>
                  <a:pt x="2299872" y="267889"/>
                  <a:pt x="2291101" y="276648"/>
                  <a:pt x="2280549" y="282740"/>
                </a:cubicBezTo>
                <a:lnTo>
                  <a:pt x="104026" y="1541710"/>
                </a:lnTo>
                <a:cubicBezTo>
                  <a:pt x="93484" y="1547802"/>
                  <a:pt x="81523" y="1551003"/>
                  <a:pt x="69351" y="1550992"/>
                </a:cubicBezTo>
                <a:cubicBezTo>
                  <a:pt x="31049" y="1550992"/>
                  <a:pt x="0" y="1519944"/>
                  <a:pt x="0" y="1481643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4B3BCACB-5880-460B-9606-8C433A9AF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724638" y="1331572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88853921-7BC9-4BDE-ACAB-133C683C82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05550" y="4112081"/>
            <a:ext cx="1186451" cy="1771650"/>
          </a:xfrm>
          <a:custGeom>
            <a:avLst/>
            <a:gdLst>
              <a:gd name="connsiteX0" fmla="*/ 61913 w 1186451"/>
              <a:gd name="connsiteY0" fmla="*/ 0 h 1771650"/>
              <a:gd name="connsiteX1" fmla="*/ 1186451 w 1186451"/>
              <a:gd name="connsiteY1" fmla="*/ 0 h 1771650"/>
              <a:gd name="connsiteX2" fmla="*/ 1186451 w 1186451"/>
              <a:gd name="connsiteY2" fmla="*/ 123825 h 1771650"/>
              <a:gd name="connsiteX3" fmla="*/ 123825 w 1186451"/>
              <a:gd name="connsiteY3" fmla="*/ 123825 h 1771650"/>
              <a:gd name="connsiteX4" fmla="*/ 123825 w 1186451"/>
              <a:gd name="connsiteY4" fmla="*/ 1647825 h 1771650"/>
              <a:gd name="connsiteX5" fmla="*/ 1186451 w 1186451"/>
              <a:gd name="connsiteY5" fmla="*/ 1647825 h 1771650"/>
              <a:gd name="connsiteX6" fmla="*/ 1186451 w 1186451"/>
              <a:gd name="connsiteY6" fmla="*/ 1771650 h 1771650"/>
              <a:gd name="connsiteX7" fmla="*/ 61913 w 1186451"/>
              <a:gd name="connsiteY7" fmla="*/ 1771650 h 1771650"/>
              <a:gd name="connsiteX8" fmla="*/ 0 w 1186451"/>
              <a:gd name="connsiteY8" fmla="*/ 1709738 h 1771650"/>
              <a:gd name="connsiteX9" fmla="*/ 0 w 1186451"/>
              <a:gd name="connsiteY9" fmla="*/ 61913 h 1771650"/>
              <a:gd name="connsiteX10" fmla="*/ 61913 w 1186451"/>
              <a:gd name="connsiteY10" fmla="*/ 0 h 1771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86451" h="1771650">
                <a:moveTo>
                  <a:pt x="61913" y="0"/>
                </a:moveTo>
                <a:lnTo>
                  <a:pt x="1186451" y="0"/>
                </a:lnTo>
                <a:lnTo>
                  <a:pt x="1186451" y="123825"/>
                </a:lnTo>
                <a:lnTo>
                  <a:pt x="123825" y="123825"/>
                </a:lnTo>
                <a:lnTo>
                  <a:pt x="123825" y="1647825"/>
                </a:lnTo>
                <a:lnTo>
                  <a:pt x="1186451" y="1647825"/>
                </a:lnTo>
                <a:lnTo>
                  <a:pt x="1186451" y="1771650"/>
                </a:lnTo>
                <a:lnTo>
                  <a:pt x="61913" y="1771650"/>
                </a:lnTo>
                <a:cubicBezTo>
                  <a:pt x="27719" y="1771650"/>
                  <a:pt x="0" y="1743932"/>
                  <a:pt x="0" y="1709738"/>
                </a:cubicBez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2" name="Arc 21">
            <a:extLst>
              <a:ext uri="{FF2B5EF4-FFF2-40B4-BE49-F238E27FC236}">
                <a16:creationId xmlns:a16="http://schemas.microsoft.com/office/drawing/2014/main" id="{09192968-3AE7-4470-A61C-97294BB927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992895">
            <a:off x="6086940" y="4145122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3AB72E55-43E4-4356-BFE8-E2102CB0B5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4962670"/>
            <a:ext cx="2643352" cy="1895331"/>
          </a:xfrm>
          <a:custGeom>
            <a:avLst/>
            <a:gdLst>
              <a:gd name="connsiteX0" fmla="*/ 1321676 w 2643352"/>
              <a:gd name="connsiteY0" fmla="*/ 0 h 1895331"/>
              <a:gd name="connsiteX1" fmla="*/ 2643352 w 2643352"/>
              <a:gd name="connsiteY1" fmla="*/ 1321676 h 1895331"/>
              <a:gd name="connsiteX2" fmla="*/ 2539488 w 2643352"/>
              <a:gd name="connsiteY2" fmla="*/ 1836132 h 1895331"/>
              <a:gd name="connsiteX3" fmla="*/ 2510970 w 2643352"/>
              <a:gd name="connsiteY3" fmla="*/ 1895331 h 1895331"/>
              <a:gd name="connsiteX4" fmla="*/ 132382 w 2643352"/>
              <a:gd name="connsiteY4" fmla="*/ 1895331 h 1895331"/>
              <a:gd name="connsiteX5" fmla="*/ 103864 w 2643352"/>
              <a:gd name="connsiteY5" fmla="*/ 1836132 h 1895331"/>
              <a:gd name="connsiteX6" fmla="*/ 0 w 2643352"/>
              <a:gd name="connsiteY6" fmla="*/ 1321676 h 1895331"/>
              <a:gd name="connsiteX7" fmla="*/ 1321676 w 2643352"/>
              <a:gd name="connsiteY7" fmla="*/ 0 h 1895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43352" h="1895331">
                <a:moveTo>
                  <a:pt x="1321676" y="0"/>
                </a:moveTo>
                <a:cubicBezTo>
                  <a:pt x="2051617" y="0"/>
                  <a:pt x="2643352" y="591735"/>
                  <a:pt x="2643352" y="1321676"/>
                </a:cubicBezTo>
                <a:cubicBezTo>
                  <a:pt x="2643352" y="1504161"/>
                  <a:pt x="2606369" y="1678009"/>
                  <a:pt x="2539488" y="1836132"/>
                </a:cubicBezTo>
                <a:lnTo>
                  <a:pt x="2510970" y="1895331"/>
                </a:lnTo>
                <a:lnTo>
                  <a:pt x="132382" y="1895331"/>
                </a:lnTo>
                <a:lnTo>
                  <a:pt x="103864" y="1836132"/>
                </a:lnTo>
                <a:cubicBezTo>
                  <a:pt x="36984" y="1678009"/>
                  <a:pt x="0" y="1504161"/>
                  <a:pt x="0" y="1321676"/>
                </a:cubicBezTo>
                <a:cubicBezTo>
                  <a:pt x="0" y="591735"/>
                  <a:pt x="591735" y="0"/>
                  <a:pt x="1321676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82587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F837543A-6020-4505-A233-C9DB4BF740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5558489" cy="1325563"/>
          </a:xfrm>
        </p:spPr>
        <p:txBody>
          <a:bodyPr>
            <a:normAutofit/>
          </a:bodyPr>
          <a:lstStyle/>
          <a:p>
            <a:r>
              <a:rPr lang="en-GB"/>
              <a:t>Two Conflicting Themes?</a:t>
            </a: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35B16301-FB18-48BA-A6DD-C37CAF6F9A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558489" cy="4351338"/>
          </a:xfrm>
        </p:spPr>
        <p:txBody>
          <a:bodyPr>
            <a:normAutofit/>
          </a:bodyPr>
          <a:lstStyle/>
          <a:p>
            <a:r>
              <a:rPr lang="en-GB" sz="2200"/>
              <a:t>Victims have survived dangerous conditions</a:t>
            </a:r>
          </a:p>
          <a:p>
            <a:r>
              <a:rPr lang="en-GB" sz="2200"/>
              <a:t>They have come through and made something of it – ‘something good out of something so bad’</a:t>
            </a:r>
          </a:p>
          <a:p>
            <a:r>
              <a:rPr lang="en-GB" sz="2200"/>
              <a:t>Victims are to blame for loss or actions taken on them. Their actions ‘caused’ the crime</a:t>
            </a:r>
          </a:p>
          <a:p>
            <a:r>
              <a:rPr lang="en-GB" sz="2200"/>
              <a:t>Condemned for being a victim can this add to the trauma?</a:t>
            </a:r>
          </a:p>
          <a:p>
            <a:r>
              <a:rPr lang="en-GB" sz="2200"/>
              <a:t>‘I should have done…..’ ‘I should not have gone …….’</a:t>
            </a: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C3C0D90E-074A-4F52-9B11-B52BEF4BCB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2624479"/>
            <a:ext cx="812427" cy="812427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Block Arc 22">
            <a:extLst>
              <a:ext uri="{FF2B5EF4-FFF2-40B4-BE49-F238E27FC236}">
                <a16:creationId xmlns:a16="http://schemas.microsoft.com/office/drawing/2014/main" id="{CABBD4C1-E6F8-46F6-8152-A8A97490B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912417" y="1218531"/>
            <a:ext cx="2387600" cy="2387600"/>
          </a:xfrm>
          <a:prstGeom prst="blockArc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83BA5EF5-1FE9-4BF9-83BB-269BCDDF61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0"/>
            <a:ext cx="2315251" cy="1550992"/>
          </a:xfrm>
          <a:custGeom>
            <a:avLst/>
            <a:gdLst>
              <a:gd name="connsiteX0" fmla="*/ 0 w 2315251"/>
              <a:gd name="connsiteY0" fmla="*/ 0 h 1550992"/>
              <a:gd name="connsiteX1" fmla="*/ 138700 w 2315251"/>
              <a:gd name="connsiteY1" fmla="*/ 0 h 1550992"/>
              <a:gd name="connsiteX2" fmla="*/ 138700 w 2315251"/>
              <a:gd name="connsiteY2" fmla="*/ 1361400 h 1550992"/>
              <a:gd name="connsiteX3" fmla="*/ 2107387 w 2315251"/>
              <a:gd name="connsiteY3" fmla="*/ 222673 h 1550992"/>
              <a:gd name="connsiteX4" fmla="*/ 1722420 w 2315251"/>
              <a:gd name="connsiteY4" fmla="*/ 0 h 1550992"/>
              <a:gd name="connsiteX5" fmla="*/ 1999436 w 2315251"/>
              <a:gd name="connsiteY5" fmla="*/ 0 h 1550992"/>
              <a:gd name="connsiteX6" fmla="*/ 2280549 w 2315251"/>
              <a:gd name="connsiteY6" fmla="*/ 162605 h 1550992"/>
              <a:gd name="connsiteX7" fmla="*/ 2305953 w 2315251"/>
              <a:gd name="connsiteY7" fmla="*/ 257336 h 1550992"/>
              <a:gd name="connsiteX8" fmla="*/ 2280549 w 2315251"/>
              <a:gd name="connsiteY8" fmla="*/ 282740 h 1550992"/>
              <a:gd name="connsiteX9" fmla="*/ 104026 w 2315251"/>
              <a:gd name="connsiteY9" fmla="*/ 1541710 h 1550992"/>
              <a:gd name="connsiteX10" fmla="*/ 69351 w 2315251"/>
              <a:gd name="connsiteY10" fmla="*/ 1550992 h 1550992"/>
              <a:gd name="connsiteX11" fmla="*/ 0 w 2315251"/>
              <a:gd name="connsiteY11" fmla="*/ 1481643 h 1550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15251" h="1550992">
                <a:moveTo>
                  <a:pt x="0" y="0"/>
                </a:moveTo>
                <a:lnTo>
                  <a:pt x="138700" y="0"/>
                </a:lnTo>
                <a:lnTo>
                  <a:pt x="138700" y="1361400"/>
                </a:lnTo>
                <a:lnTo>
                  <a:pt x="2107387" y="222673"/>
                </a:lnTo>
                <a:lnTo>
                  <a:pt x="1722420" y="0"/>
                </a:lnTo>
                <a:lnTo>
                  <a:pt x="1999436" y="0"/>
                </a:lnTo>
                <a:lnTo>
                  <a:pt x="2280549" y="162605"/>
                </a:lnTo>
                <a:cubicBezTo>
                  <a:pt x="2313720" y="181745"/>
                  <a:pt x="2325104" y="224155"/>
                  <a:pt x="2305953" y="257336"/>
                </a:cubicBezTo>
                <a:cubicBezTo>
                  <a:pt x="2299872" y="267889"/>
                  <a:pt x="2291101" y="276648"/>
                  <a:pt x="2280549" y="282740"/>
                </a:cubicBezTo>
                <a:lnTo>
                  <a:pt x="104026" y="1541710"/>
                </a:lnTo>
                <a:cubicBezTo>
                  <a:pt x="93484" y="1547802"/>
                  <a:pt x="81523" y="1551003"/>
                  <a:pt x="69351" y="1550992"/>
                </a:cubicBezTo>
                <a:cubicBezTo>
                  <a:pt x="31049" y="1550992"/>
                  <a:pt x="0" y="1519944"/>
                  <a:pt x="0" y="1481643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4B3BCACB-5880-460B-9606-8C433A9AF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724638" y="1331572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88853921-7BC9-4BDE-ACAB-133C683C82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05550" y="4112081"/>
            <a:ext cx="1186451" cy="1771650"/>
          </a:xfrm>
          <a:custGeom>
            <a:avLst/>
            <a:gdLst>
              <a:gd name="connsiteX0" fmla="*/ 61913 w 1186451"/>
              <a:gd name="connsiteY0" fmla="*/ 0 h 1771650"/>
              <a:gd name="connsiteX1" fmla="*/ 1186451 w 1186451"/>
              <a:gd name="connsiteY1" fmla="*/ 0 h 1771650"/>
              <a:gd name="connsiteX2" fmla="*/ 1186451 w 1186451"/>
              <a:gd name="connsiteY2" fmla="*/ 123825 h 1771650"/>
              <a:gd name="connsiteX3" fmla="*/ 123825 w 1186451"/>
              <a:gd name="connsiteY3" fmla="*/ 123825 h 1771650"/>
              <a:gd name="connsiteX4" fmla="*/ 123825 w 1186451"/>
              <a:gd name="connsiteY4" fmla="*/ 1647825 h 1771650"/>
              <a:gd name="connsiteX5" fmla="*/ 1186451 w 1186451"/>
              <a:gd name="connsiteY5" fmla="*/ 1647825 h 1771650"/>
              <a:gd name="connsiteX6" fmla="*/ 1186451 w 1186451"/>
              <a:gd name="connsiteY6" fmla="*/ 1771650 h 1771650"/>
              <a:gd name="connsiteX7" fmla="*/ 61913 w 1186451"/>
              <a:gd name="connsiteY7" fmla="*/ 1771650 h 1771650"/>
              <a:gd name="connsiteX8" fmla="*/ 0 w 1186451"/>
              <a:gd name="connsiteY8" fmla="*/ 1709738 h 1771650"/>
              <a:gd name="connsiteX9" fmla="*/ 0 w 1186451"/>
              <a:gd name="connsiteY9" fmla="*/ 61913 h 1771650"/>
              <a:gd name="connsiteX10" fmla="*/ 61913 w 1186451"/>
              <a:gd name="connsiteY10" fmla="*/ 0 h 1771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86451" h="1771650">
                <a:moveTo>
                  <a:pt x="61913" y="0"/>
                </a:moveTo>
                <a:lnTo>
                  <a:pt x="1186451" y="0"/>
                </a:lnTo>
                <a:lnTo>
                  <a:pt x="1186451" y="123825"/>
                </a:lnTo>
                <a:lnTo>
                  <a:pt x="123825" y="123825"/>
                </a:lnTo>
                <a:lnTo>
                  <a:pt x="123825" y="1647825"/>
                </a:lnTo>
                <a:lnTo>
                  <a:pt x="1186451" y="1647825"/>
                </a:lnTo>
                <a:lnTo>
                  <a:pt x="1186451" y="1771650"/>
                </a:lnTo>
                <a:lnTo>
                  <a:pt x="61913" y="1771650"/>
                </a:lnTo>
                <a:cubicBezTo>
                  <a:pt x="27719" y="1771650"/>
                  <a:pt x="0" y="1743932"/>
                  <a:pt x="0" y="1709738"/>
                </a:cubicBez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1" name="Arc 30">
            <a:extLst>
              <a:ext uri="{FF2B5EF4-FFF2-40B4-BE49-F238E27FC236}">
                <a16:creationId xmlns:a16="http://schemas.microsoft.com/office/drawing/2014/main" id="{09192968-3AE7-4470-A61C-97294BB927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992895">
            <a:off x="6086940" y="4145122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3AB72E55-43E4-4356-BFE8-E2102CB0B5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4962670"/>
            <a:ext cx="2643352" cy="1895331"/>
          </a:xfrm>
          <a:custGeom>
            <a:avLst/>
            <a:gdLst>
              <a:gd name="connsiteX0" fmla="*/ 1321676 w 2643352"/>
              <a:gd name="connsiteY0" fmla="*/ 0 h 1895331"/>
              <a:gd name="connsiteX1" fmla="*/ 2643352 w 2643352"/>
              <a:gd name="connsiteY1" fmla="*/ 1321676 h 1895331"/>
              <a:gd name="connsiteX2" fmla="*/ 2539488 w 2643352"/>
              <a:gd name="connsiteY2" fmla="*/ 1836132 h 1895331"/>
              <a:gd name="connsiteX3" fmla="*/ 2510970 w 2643352"/>
              <a:gd name="connsiteY3" fmla="*/ 1895331 h 1895331"/>
              <a:gd name="connsiteX4" fmla="*/ 132382 w 2643352"/>
              <a:gd name="connsiteY4" fmla="*/ 1895331 h 1895331"/>
              <a:gd name="connsiteX5" fmla="*/ 103864 w 2643352"/>
              <a:gd name="connsiteY5" fmla="*/ 1836132 h 1895331"/>
              <a:gd name="connsiteX6" fmla="*/ 0 w 2643352"/>
              <a:gd name="connsiteY6" fmla="*/ 1321676 h 1895331"/>
              <a:gd name="connsiteX7" fmla="*/ 1321676 w 2643352"/>
              <a:gd name="connsiteY7" fmla="*/ 0 h 1895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43352" h="1895331">
                <a:moveTo>
                  <a:pt x="1321676" y="0"/>
                </a:moveTo>
                <a:cubicBezTo>
                  <a:pt x="2051617" y="0"/>
                  <a:pt x="2643352" y="591735"/>
                  <a:pt x="2643352" y="1321676"/>
                </a:cubicBezTo>
                <a:cubicBezTo>
                  <a:pt x="2643352" y="1504161"/>
                  <a:pt x="2606369" y="1678009"/>
                  <a:pt x="2539488" y="1836132"/>
                </a:cubicBezTo>
                <a:lnTo>
                  <a:pt x="2510970" y="1895331"/>
                </a:lnTo>
                <a:lnTo>
                  <a:pt x="132382" y="1895331"/>
                </a:lnTo>
                <a:lnTo>
                  <a:pt x="103864" y="1836132"/>
                </a:lnTo>
                <a:cubicBezTo>
                  <a:pt x="36984" y="1678009"/>
                  <a:pt x="0" y="1504161"/>
                  <a:pt x="0" y="1321676"/>
                </a:cubicBezTo>
                <a:cubicBezTo>
                  <a:pt x="0" y="591735"/>
                  <a:pt x="591735" y="0"/>
                  <a:pt x="1321676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605709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79BC52-E2BD-49DF-A848-7C2577486E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3363" y="365760"/>
            <a:ext cx="9367203" cy="685800"/>
          </a:xfrm>
        </p:spPr>
        <p:txBody>
          <a:bodyPr>
            <a:normAutofit fontScale="90000"/>
          </a:bodyPr>
          <a:lstStyle/>
          <a:p>
            <a:r>
              <a:rPr lang="en-GB" dirty="0"/>
              <a:t>Carl Beech </a:t>
            </a: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7CB4857B-ED7C-444D-9F04-2F885114A1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764099" cy="1558212"/>
          </a:xfrm>
          <a:custGeom>
            <a:avLst/>
            <a:gdLst>
              <a:gd name="connsiteX0" fmla="*/ 0 w 1764099"/>
              <a:gd name="connsiteY0" fmla="*/ 0 h 1558212"/>
              <a:gd name="connsiteX1" fmla="*/ 1764099 w 1764099"/>
              <a:gd name="connsiteY1" fmla="*/ 0 h 1558212"/>
              <a:gd name="connsiteX2" fmla="*/ 1042087 w 1764099"/>
              <a:gd name="connsiteY2" fmla="*/ 1558212 h 1558212"/>
              <a:gd name="connsiteX3" fmla="*/ 0 w 1764099"/>
              <a:gd name="connsiteY3" fmla="*/ 1558212 h 1558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4099" h="1558212">
                <a:moveTo>
                  <a:pt x="0" y="0"/>
                </a:moveTo>
                <a:lnTo>
                  <a:pt x="1764099" y="0"/>
                </a:lnTo>
                <a:lnTo>
                  <a:pt x="1042087" y="1558212"/>
                </a:lnTo>
                <a:lnTo>
                  <a:pt x="0" y="155821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18046FB-44EA-4FD8-A585-EA09A319B2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691640"/>
            <a:ext cx="12191999" cy="5166360"/>
          </a:xfrm>
          <a:custGeom>
            <a:avLst/>
            <a:gdLst>
              <a:gd name="connsiteX0" fmla="*/ 0 w 12191999"/>
              <a:gd name="connsiteY0" fmla="*/ 0 h 5166360"/>
              <a:gd name="connsiteX1" fmla="*/ 1822388 w 12191999"/>
              <a:gd name="connsiteY1" fmla="*/ 0 h 5166360"/>
              <a:gd name="connsiteX2" fmla="*/ 6468290 w 12191999"/>
              <a:gd name="connsiteY2" fmla="*/ 0 h 5166360"/>
              <a:gd name="connsiteX3" fmla="*/ 7796394 w 12191999"/>
              <a:gd name="connsiteY3" fmla="*/ 0 h 5166360"/>
              <a:gd name="connsiteX4" fmla="*/ 8376834 w 12191999"/>
              <a:gd name="connsiteY4" fmla="*/ 0 h 5166360"/>
              <a:gd name="connsiteX5" fmla="*/ 9704938 w 12191999"/>
              <a:gd name="connsiteY5" fmla="*/ 0 h 5166360"/>
              <a:gd name="connsiteX6" fmla="*/ 9704938 w 12191999"/>
              <a:gd name="connsiteY6" fmla="*/ 2 h 5166360"/>
              <a:gd name="connsiteX7" fmla="*/ 10283456 w 12191999"/>
              <a:gd name="connsiteY7" fmla="*/ 2 h 5166360"/>
              <a:gd name="connsiteX8" fmla="*/ 10863897 w 12191999"/>
              <a:gd name="connsiteY8" fmla="*/ 2 h 5166360"/>
              <a:gd name="connsiteX9" fmla="*/ 12191999 w 12191999"/>
              <a:gd name="connsiteY9" fmla="*/ 2 h 5166360"/>
              <a:gd name="connsiteX10" fmla="*/ 12191999 w 12191999"/>
              <a:gd name="connsiteY10" fmla="*/ 5166360 h 5166360"/>
              <a:gd name="connsiteX11" fmla="*/ 0 w 12191999"/>
              <a:gd name="connsiteY11" fmla="*/ 5166360 h 5166360"/>
              <a:gd name="connsiteX12" fmla="*/ 0 w 12191999"/>
              <a:gd name="connsiteY12" fmla="*/ 2604436 h 5166360"/>
              <a:gd name="connsiteX13" fmla="*/ 862341 w 12191999"/>
              <a:gd name="connsiteY13" fmla="*/ 743371 h 5166360"/>
              <a:gd name="connsiteX14" fmla="*/ 0 w 12191999"/>
              <a:gd name="connsiteY14" fmla="*/ 743371 h 5166360"/>
              <a:gd name="connsiteX15" fmla="*/ 0 w 12191999"/>
              <a:gd name="connsiteY15" fmla="*/ 742508 h 5166360"/>
              <a:gd name="connsiteX16" fmla="*/ 92826 w 12191999"/>
              <a:gd name="connsiteY16" fmla="*/ 742508 h 5166360"/>
              <a:gd name="connsiteX17" fmla="*/ 406486 w 12191999"/>
              <a:gd name="connsiteY17" fmla="*/ 742508 h 5166360"/>
              <a:gd name="connsiteX18" fmla="*/ 406486 w 12191999"/>
              <a:gd name="connsiteY18" fmla="*/ 742507 h 5166360"/>
              <a:gd name="connsiteX19" fmla="*/ 862741 w 12191999"/>
              <a:gd name="connsiteY19" fmla="*/ 742507 h 5166360"/>
              <a:gd name="connsiteX20" fmla="*/ 1206388 w 12191999"/>
              <a:gd name="connsiteY20" fmla="*/ 864 h 5166360"/>
              <a:gd name="connsiteX21" fmla="*/ 748500 w 12191999"/>
              <a:gd name="connsiteY21" fmla="*/ 864 h 5166360"/>
              <a:gd name="connsiteX22" fmla="*/ 0 w 12191999"/>
              <a:gd name="connsiteY22" fmla="*/ 864 h 5166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191999" h="5166360">
                <a:moveTo>
                  <a:pt x="0" y="0"/>
                </a:moveTo>
                <a:lnTo>
                  <a:pt x="1822388" y="0"/>
                </a:lnTo>
                <a:lnTo>
                  <a:pt x="6468290" y="0"/>
                </a:lnTo>
                <a:lnTo>
                  <a:pt x="7796394" y="0"/>
                </a:lnTo>
                <a:lnTo>
                  <a:pt x="8376834" y="0"/>
                </a:lnTo>
                <a:lnTo>
                  <a:pt x="9704938" y="0"/>
                </a:lnTo>
                <a:lnTo>
                  <a:pt x="9704938" y="2"/>
                </a:lnTo>
                <a:lnTo>
                  <a:pt x="10283456" y="2"/>
                </a:lnTo>
                <a:lnTo>
                  <a:pt x="10863897" y="2"/>
                </a:lnTo>
                <a:lnTo>
                  <a:pt x="12191999" y="2"/>
                </a:lnTo>
                <a:lnTo>
                  <a:pt x="12191999" y="5166360"/>
                </a:lnTo>
                <a:lnTo>
                  <a:pt x="0" y="5166360"/>
                </a:lnTo>
                <a:lnTo>
                  <a:pt x="0" y="2604436"/>
                </a:lnTo>
                <a:lnTo>
                  <a:pt x="862341" y="743371"/>
                </a:lnTo>
                <a:lnTo>
                  <a:pt x="0" y="743371"/>
                </a:lnTo>
                <a:lnTo>
                  <a:pt x="0" y="742508"/>
                </a:lnTo>
                <a:lnTo>
                  <a:pt x="92826" y="742508"/>
                </a:lnTo>
                <a:lnTo>
                  <a:pt x="406486" y="742508"/>
                </a:lnTo>
                <a:lnTo>
                  <a:pt x="406486" y="742507"/>
                </a:lnTo>
                <a:lnTo>
                  <a:pt x="862741" y="742507"/>
                </a:lnTo>
                <a:lnTo>
                  <a:pt x="1206388" y="864"/>
                </a:lnTo>
                <a:lnTo>
                  <a:pt x="748500" y="864"/>
                </a:lnTo>
                <a:lnTo>
                  <a:pt x="0" y="864"/>
                </a:lnTo>
                <a:close/>
              </a:path>
            </a:pathLst>
          </a:custGeom>
          <a:solidFill>
            <a:srgbClr val="A6A6A6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479F5F2B-8B58-4140-AE6A-51F6C67B18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691641"/>
            <a:ext cx="971654" cy="2096979"/>
          </a:xfrm>
          <a:custGeom>
            <a:avLst/>
            <a:gdLst>
              <a:gd name="connsiteX0" fmla="*/ 0 w 971654"/>
              <a:gd name="connsiteY0" fmla="*/ 0 h 2096979"/>
              <a:gd name="connsiteX1" fmla="*/ 971654 w 971654"/>
              <a:gd name="connsiteY1" fmla="*/ 0 h 2096979"/>
              <a:gd name="connsiteX2" fmla="*/ 0 w 971654"/>
              <a:gd name="connsiteY2" fmla="*/ 2096979 h 2096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71654" h="2096979">
                <a:moveTo>
                  <a:pt x="0" y="0"/>
                </a:moveTo>
                <a:lnTo>
                  <a:pt x="971654" y="0"/>
                </a:lnTo>
                <a:lnTo>
                  <a:pt x="0" y="2096979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1399AD-6578-4466-9073-9AFD9E0A48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1793" y="1691638"/>
            <a:ext cx="11640206" cy="4526281"/>
          </a:xfrm>
        </p:spPr>
        <p:txBody>
          <a:bodyPr anchor="t">
            <a:normAutofit/>
          </a:bodyPr>
          <a:lstStyle/>
          <a:p>
            <a:r>
              <a:rPr lang="en-GB" sz="2200" dirty="0"/>
              <a:t>Allegations of childhood abuse in the 1970s and 80s by MPs, generals and senior figures in the intelligence services.</a:t>
            </a:r>
          </a:p>
          <a:p>
            <a:r>
              <a:rPr lang="en-GB" sz="2200" dirty="0"/>
              <a:t>Stated that there was a Govt. high-powered paedophile ring </a:t>
            </a:r>
          </a:p>
          <a:p>
            <a:r>
              <a:rPr lang="en-GB" sz="2200" dirty="0"/>
              <a:t>Seen as a survivor</a:t>
            </a:r>
          </a:p>
          <a:p>
            <a:r>
              <a:rPr lang="en-GB" sz="2200" dirty="0"/>
              <a:t>Between 2014 and 2016, he was the star witness in a high-profile investigation into allegations of sexual abuse and murder</a:t>
            </a:r>
          </a:p>
          <a:p>
            <a:r>
              <a:rPr lang="en-GB" sz="2200" dirty="0"/>
              <a:t> unravelled as a hoax to secure him criminal injuries compensation of £22,000</a:t>
            </a:r>
          </a:p>
          <a:p>
            <a:r>
              <a:rPr lang="en-GB" sz="2200" dirty="0"/>
              <a:t>Investigation cost over £2.5 million</a:t>
            </a:r>
          </a:p>
          <a:p>
            <a:r>
              <a:rPr lang="en-GB" sz="2200" dirty="0"/>
              <a:t>Covering up his own sexual desires </a:t>
            </a:r>
          </a:p>
          <a:p>
            <a:r>
              <a:rPr lang="en-GB" sz="2200" dirty="0"/>
              <a:t>Operation Yewtree – Jimmy Savile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7227012-845F-48DF-A5A1-BFB5C03E033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660524" y="57538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7494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076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Webpages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49829"/>
            <a:ext cx="10515600" cy="4827134"/>
          </a:xfrm>
        </p:spPr>
        <p:txBody>
          <a:bodyPr>
            <a:noAutofit/>
          </a:bodyPr>
          <a:lstStyle/>
          <a:p>
            <a:r>
              <a:rPr lang="en-GB" sz="1400" dirty="0">
                <a:hlinkClick r:id="rId4"/>
              </a:rPr>
              <a:t>https://www.cps.gov.uk/legal-guidance/victims-crime-code-practice-cps-legal-guidance</a:t>
            </a:r>
            <a:endParaRPr lang="en-GB" sz="1400" dirty="0"/>
          </a:p>
          <a:p>
            <a:r>
              <a:rPr lang="en-GB" sz="1400" dirty="0">
                <a:hlinkClick r:id="rId5"/>
              </a:rPr>
              <a:t>https://livefearfree.gov.wales/?skip=1&amp;lang=en</a:t>
            </a:r>
            <a:endParaRPr lang="en-GB" sz="1400" dirty="0"/>
          </a:p>
          <a:p>
            <a:r>
              <a:rPr lang="en-GB" sz="1400" dirty="0">
                <a:hlinkClick r:id="rId6"/>
              </a:rPr>
              <a:t>https://www.victimsupport.org.uk/help-and-support/get-help/support-near-you/wales/south-wales</a:t>
            </a:r>
            <a:endParaRPr lang="en-GB" sz="1400" dirty="0"/>
          </a:p>
          <a:p>
            <a:r>
              <a:rPr lang="en-GB" sz="1400" dirty="0">
                <a:hlinkClick r:id="rId7"/>
              </a:rPr>
              <a:t>https://commissioner.south-wales.police.uk/en/search/?wpv_post_search=victims+of+crime&amp;wpv_aux_current_post_id=4723&amp;wpv_view_count=-TCPID4723</a:t>
            </a:r>
            <a:endParaRPr lang="en-GB" sz="1400" dirty="0"/>
          </a:p>
          <a:p>
            <a:r>
              <a:rPr lang="en-GB" sz="1400" dirty="0">
                <a:hlinkClick r:id="rId8"/>
              </a:rPr>
              <a:t>https://www.bbc.co.uk/news/education-46111655</a:t>
            </a:r>
            <a:endParaRPr lang="en-GB" sz="1400" dirty="0"/>
          </a:p>
          <a:p>
            <a:r>
              <a:rPr lang="en-GB" sz="1400" dirty="0">
                <a:hlinkClick r:id="rId9"/>
              </a:rPr>
              <a:t>http://www.niassembly.gov.uk/globalassets/documents/raise/publications/2011/justice/17311.pdf</a:t>
            </a:r>
            <a:endParaRPr lang="en-GB" sz="1400" dirty="0"/>
          </a:p>
          <a:p>
            <a:r>
              <a:rPr lang="en-GB" sz="1400" dirty="0">
                <a:hlinkClick r:id="rId10"/>
              </a:rPr>
              <a:t>https://www.gov.uk/government/publications/victims-strategy/victims-strategy-html-version</a:t>
            </a:r>
            <a:endParaRPr lang="en-GB" sz="1400" dirty="0"/>
          </a:p>
          <a:p>
            <a:r>
              <a:rPr lang="en-GB" sz="1400" dirty="0">
                <a:hlinkClick r:id="rId11"/>
              </a:rPr>
              <a:t>https://assets.publishing.service.gov.uk/government/uploads/system/uploads/attachment_data/file/476900/code-of-practice-for-victims-of-crime.PDF</a:t>
            </a:r>
            <a:endParaRPr lang="en-GB" sz="1400" dirty="0"/>
          </a:p>
          <a:p>
            <a:r>
              <a:rPr lang="en-GB" sz="1400" dirty="0">
                <a:hlinkClick r:id="rId12"/>
              </a:rPr>
              <a:t>https://www.legislation.gov.uk/ukpga/2004/28/contents</a:t>
            </a:r>
            <a:endParaRPr lang="en-GB" sz="1400" dirty="0"/>
          </a:p>
          <a:p>
            <a:r>
              <a:rPr lang="en-GB" sz="1400" dirty="0">
                <a:hlinkClick r:id="rId13"/>
              </a:rPr>
              <a:t>https://www.cps.gov.uk/legal-guidance/special-measures</a:t>
            </a:r>
            <a:endParaRPr lang="en-GB" sz="1400" dirty="0"/>
          </a:p>
          <a:p>
            <a:r>
              <a:rPr lang="en-GB" sz="1400" dirty="0">
                <a:hlinkClick r:id="rId14"/>
              </a:rPr>
              <a:t>https://www.avonandsomerset-pcc.gov.uk/Partnerships/Criminal-Justice-Transformation.aspx</a:t>
            </a:r>
            <a:endParaRPr lang="en-GB" sz="1400" dirty="0"/>
          </a:p>
          <a:p>
            <a:r>
              <a:rPr lang="en-GB" sz="1400" dirty="0">
                <a:hlinkClick r:id="rId15"/>
              </a:rPr>
              <a:t>http://www.worldsocietyofvictimology.org/resources/links/</a:t>
            </a:r>
            <a:endParaRPr lang="en-GB" sz="1400" dirty="0"/>
          </a:p>
          <a:p>
            <a:r>
              <a:rPr lang="en-GB" sz="1400" dirty="0">
                <a:hlinkClick r:id="rId16"/>
              </a:rPr>
              <a:t>http://www.essayempire.com/examples/criminal-justice/victimology-essay/</a:t>
            </a:r>
            <a:endParaRPr lang="en-GB" sz="1400" dirty="0"/>
          </a:p>
          <a:p>
            <a:r>
              <a:rPr lang="en-GB" sz="1400" dirty="0">
                <a:hlinkClick r:id="rId17"/>
              </a:rPr>
              <a:t>https://www.questia.com/library/criminal-justice/criminology-and-crime</a:t>
            </a:r>
            <a:endParaRPr lang="en-GB" sz="1400" dirty="0"/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0262019-8D0F-49CF-AE16-DDC01E495FE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9637986" y="102790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6659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56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357D2B-2710-46C1-8A3D-DFC0E491F4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Webpages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AB6389-7BBB-4AFB-8DC8-1FCEE2BC81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>
                <a:hlinkClick r:id="rId2"/>
              </a:rPr>
              <a:t>https://webarchive.nationalarchives.gov.uk/20091207121712/http://www.homeoffice.gov.uk/documents/victims-charter?view=Binary</a:t>
            </a:r>
            <a:endParaRPr lang="en-GB" dirty="0"/>
          </a:p>
          <a:p>
            <a:r>
              <a:rPr lang="en-GB" dirty="0">
                <a:hlinkClick r:id="rId3"/>
              </a:rPr>
              <a:t>https://www.transformjustice.org.uk/what-do-victims-of-crime-really-really-want/</a:t>
            </a:r>
            <a:endParaRPr lang="en-GB" dirty="0"/>
          </a:p>
          <a:p>
            <a:r>
              <a:rPr lang="en-GB" dirty="0">
                <a:hlinkClick r:id="rId4"/>
              </a:rPr>
              <a:t>https://consult.justice.gov.uk/digital-communications/victims-witnesses/results/a-gov-response-getting-right-victims-witnesses.pdf</a:t>
            </a:r>
            <a:endParaRPr lang="en-GB" dirty="0"/>
          </a:p>
          <a:p>
            <a:r>
              <a:rPr lang="en-GB" dirty="0">
                <a:hlinkClick r:id="rId5"/>
              </a:rPr>
              <a:t>https://assets.publishing.service.gov.uk/government/uploads/system/uploads/attachment_data/file/746930/victim-strategy.pdf</a:t>
            </a:r>
            <a:endParaRPr lang="en-GB" dirty="0"/>
          </a:p>
          <a:p>
            <a:r>
              <a:rPr lang="en-GB" dirty="0">
                <a:hlinkClick r:id="rId6"/>
              </a:rPr>
              <a:t>https://www.gov.uk/government/news/online-tracking-service-launched-for-victims-of-crime</a:t>
            </a:r>
            <a:endParaRPr lang="en-GB" dirty="0"/>
          </a:p>
          <a:p>
            <a:r>
              <a:rPr lang="en-GB" dirty="0">
                <a:hlinkClick r:id="rId3"/>
              </a:rPr>
              <a:t>https://www.transformjustice.org.uk/what-do-victims-of-crime-really-really-want/</a:t>
            </a:r>
            <a:endParaRPr lang="en-GB" dirty="0"/>
          </a:p>
          <a:p>
            <a:r>
              <a:rPr lang="en-GB" dirty="0">
                <a:hlinkClick r:id="rId7"/>
              </a:rPr>
              <a:t>https://www.icca.ac.uk/advocacy-the-vulnerable-crime/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584176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Sources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sz="1800" dirty="0">
                <a:hlinkClick r:id="rId3"/>
              </a:rPr>
              <a:t>https://www.cps.gov.uk/legal-guidance/victims-crime-code-practice-cps-legal-guidance</a:t>
            </a:r>
            <a:endParaRPr lang="en-GB" sz="1800" dirty="0"/>
          </a:p>
          <a:p>
            <a:r>
              <a:rPr lang="en-GB" sz="1800" dirty="0">
                <a:hlinkClick r:id="rId4"/>
              </a:rPr>
              <a:t>https://livefearfree.gov.wales/?skip=1&amp;lang=en</a:t>
            </a:r>
            <a:endParaRPr lang="en-GB" sz="1800" dirty="0"/>
          </a:p>
          <a:p>
            <a:r>
              <a:rPr lang="en-GB" sz="1800" dirty="0">
                <a:hlinkClick r:id="rId5"/>
              </a:rPr>
              <a:t>https://www.victimsupport.org.uk/help-and-support/get-help/support-near-you/wales/south-wales</a:t>
            </a:r>
            <a:endParaRPr lang="en-GB" sz="1800" dirty="0"/>
          </a:p>
          <a:p>
            <a:r>
              <a:rPr lang="en-GB" sz="1800" dirty="0">
                <a:hlinkClick r:id="rId6"/>
              </a:rPr>
              <a:t>https://commissioner.south-wales.police.uk/en/search/?wpv_post_search=victims+of+crime&amp;wpv_aux_current_post_id=4723&amp;wpv_view_count=-TCPID4723</a:t>
            </a:r>
            <a:endParaRPr lang="en-GB" sz="1800" dirty="0"/>
          </a:p>
          <a:p>
            <a:r>
              <a:rPr lang="en-GB" sz="1800" dirty="0">
                <a:hlinkClick r:id="rId7"/>
              </a:rPr>
              <a:t>http://www.legislation.gov.uk/ukpga/2004/28/contents</a:t>
            </a:r>
            <a:endParaRPr lang="en-GB" sz="1800" dirty="0"/>
          </a:p>
          <a:p>
            <a:r>
              <a:rPr lang="en-GB" sz="1800" dirty="0">
                <a:hlinkClick r:id="rId8"/>
              </a:rPr>
              <a:t>https://www.bbc.co.uk/news/education-46111655</a:t>
            </a:r>
            <a:endParaRPr lang="en-GB" sz="1800" dirty="0"/>
          </a:p>
          <a:p>
            <a:r>
              <a:rPr lang="en-GB" sz="1800" dirty="0">
                <a:hlinkClick r:id="rId9"/>
              </a:rPr>
              <a:t>http://www.niassembly.gov.uk/globalassets/documents/raise/publications/2011/justice/17311.pdf</a:t>
            </a:r>
            <a:endParaRPr lang="en-GB" sz="1800" dirty="0"/>
          </a:p>
          <a:p>
            <a:r>
              <a:rPr lang="en-GB" sz="1800" dirty="0">
                <a:hlinkClick r:id="rId10"/>
              </a:rPr>
              <a:t>https://www.gov.uk/government/publications/victims-strategy/victims-strategy-html-version</a:t>
            </a:r>
            <a:endParaRPr lang="en-GB" sz="1800" dirty="0"/>
          </a:p>
          <a:p>
            <a:r>
              <a:rPr lang="en-GB" sz="1800" dirty="0"/>
              <a:t>https://restorativejustice.org.uk/resources/evidence-supporting-use-restorative-justice</a:t>
            </a:r>
          </a:p>
          <a:p>
            <a:r>
              <a:rPr lang="en-GB" sz="1800" dirty="0"/>
              <a:t>Restorativejustice.org.uk</a:t>
            </a:r>
          </a:p>
          <a:p>
            <a:r>
              <a:rPr lang="en-GB" sz="1800" dirty="0"/>
              <a:t>Victims commissioner</a:t>
            </a:r>
          </a:p>
          <a:p>
            <a:r>
              <a:rPr lang="en-GB" sz="1800" dirty="0"/>
              <a:t>Prisoner Families</a:t>
            </a:r>
          </a:p>
          <a:p>
            <a:r>
              <a:rPr lang="en-GB" sz="1800" dirty="0"/>
              <a:t>The Parole Board</a:t>
            </a:r>
          </a:p>
          <a:p>
            <a:r>
              <a:rPr lang="en-GB" sz="1800" dirty="0"/>
              <a:t>UN Handbook for victims</a:t>
            </a:r>
          </a:p>
          <a:p>
            <a:r>
              <a:rPr lang="en-GB" sz="1800" dirty="0" err="1"/>
              <a:t>NACRO</a:t>
            </a:r>
            <a:endParaRPr lang="en-GB" sz="1800" dirty="0"/>
          </a:p>
          <a:p>
            <a:endParaRPr lang="en-GB" sz="1200" dirty="0"/>
          </a:p>
          <a:p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14797701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247</TotalTime>
  <Words>1992</Words>
  <Application>Microsoft Office PowerPoint</Application>
  <PresentationFormat>Widescreen</PresentationFormat>
  <Paragraphs>215</Paragraphs>
  <Slides>27</Slides>
  <Notes>11</Notes>
  <HiddenSlides>0</HiddenSlides>
  <MMClips>21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1" baseType="lpstr">
      <vt:lpstr>Arial</vt:lpstr>
      <vt:lpstr>Calibri</vt:lpstr>
      <vt:lpstr>Calibri Light</vt:lpstr>
      <vt:lpstr>Office Theme</vt:lpstr>
      <vt:lpstr>Week 3</vt:lpstr>
      <vt:lpstr>What Do Victims Want?</vt:lpstr>
      <vt:lpstr>Responses to Victims of Crime</vt:lpstr>
      <vt:lpstr>‘Getting it Right for Victims and Witnesses’ 2012</vt:lpstr>
      <vt:lpstr>TrackMyCrime - Police</vt:lpstr>
      <vt:lpstr>What victims want</vt:lpstr>
      <vt:lpstr> Grenfell Tower   2017</vt:lpstr>
      <vt:lpstr>Grenfell Tower</vt:lpstr>
      <vt:lpstr>Concerns</vt:lpstr>
      <vt:lpstr>Criminal Charges</vt:lpstr>
      <vt:lpstr>Grenfell </vt:lpstr>
      <vt:lpstr>Manchester Bombing</vt:lpstr>
      <vt:lpstr>FGM</vt:lpstr>
      <vt:lpstr>Victims Strategy</vt:lpstr>
      <vt:lpstr>Victim Strategy </vt:lpstr>
      <vt:lpstr>Victim Strategy </vt:lpstr>
      <vt:lpstr>Victim Strategy </vt:lpstr>
      <vt:lpstr>Victim Strategy </vt:lpstr>
      <vt:lpstr>Victim Strategy </vt:lpstr>
      <vt:lpstr>CJS &amp; Victims</vt:lpstr>
      <vt:lpstr>Victim Culture</vt:lpstr>
      <vt:lpstr>Victim Culture</vt:lpstr>
      <vt:lpstr>Two Conflicting Themes?</vt:lpstr>
      <vt:lpstr>Carl Beech </vt:lpstr>
      <vt:lpstr>Webpages </vt:lpstr>
      <vt:lpstr>Webpages</vt:lpstr>
      <vt:lpstr>Sources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Week 3</dc:title>
  <dc:creator>Jane Thomas</dc:creator>
  <cp:lastModifiedBy>Jane Thomas</cp:lastModifiedBy>
  <cp:revision>7</cp:revision>
  <dcterms:created xsi:type="dcterms:W3CDTF">2020-10-09T06:22:47Z</dcterms:created>
  <dcterms:modified xsi:type="dcterms:W3CDTF">2020-10-09T10:30:01Z</dcterms:modified>
</cp:coreProperties>
</file>