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70" r:id="rId4"/>
    <p:sldId id="257" r:id="rId5"/>
    <p:sldId id="271" r:id="rId6"/>
    <p:sldId id="272" r:id="rId7"/>
    <p:sldId id="273" r:id="rId8"/>
    <p:sldId id="263" r:id="rId9"/>
    <p:sldId id="274" r:id="rId10"/>
    <p:sldId id="275" r:id="rId11"/>
    <p:sldId id="281" r:id="rId12"/>
    <p:sldId id="282" r:id="rId13"/>
    <p:sldId id="268" r:id="rId14"/>
    <p:sldId id="269" r:id="rId15"/>
  </p:sldIdLst>
  <p:sldSz cx="5854700" cy="3295650"/>
  <p:notesSz cx="5854700" cy="3295650"/>
  <p:defaultTextStyle>
    <a:defPPr>
      <a:defRPr kern="0"/>
    </a:def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36" y="-84"/>
      </p:cViewPr>
      <p:guideLst>
        <p:guide orient="horz" pos="2880"/>
        <p:guide pos="2221"/>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439102" y="1021651"/>
            <a:ext cx="4976495" cy="692086"/>
          </a:xfrm>
          <a:prstGeom prst="rect">
            <a:avLst/>
          </a:prstGeom>
        </p:spPr>
        <p:txBody>
          <a:bodyPr wrap="square" lIns="0" tIns="0" rIns="0" bIns="0">
            <a:spAutoFit/>
          </a:bodyPr>
          <a:lstStyle>
            <a:lvl1pPr>
              <a:defRPr sz="2150" b="0" i="0">
                <a:solidFill>
                  <a:schemeClr val="bg1"/>
                </a:solidFill>
                <a:latin typeface="Cambria" panose="02040503050406030204"/>
                <a:cs typeface="Cambria" panose="02040503050406030204"/>
              </a:defRPr>
            </a:lvl1pPr>
          </a:lstStyle>
          <a:p/>
        </p:txBody>
      </p:sp>
      <p:sp>
        <p:nvSpPr>
          <p:cNvPr id="3" name="Holder 3"/>
          <p:cNvSpPr>
            <a:spLocks noGrp="1"/>
          </p:cNvSpPr>
          <p:nvPr>
            <p:ph type="subTitle" idx="4"/>
          </p:nvPr>
        </p:nvSpPr>
        <p:spPr>
          <a:xfrm>
            <a:off x="878205" y="1845564"/>
            <a:ext cx="4098290" cy="823912"/>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150" b="0" i="0">
                <a:solidFill>
                  <a:schemeClr val="bg1"/>
                </a:solidFill>
                <a:latin typeface="Cambria" panose="02040503050406030204"/>
                <a:cs typeface="Cambria" panose="02040503050406030204"/>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150" b="0" i="0">
                <a:solidFill>
                  <a:schemeClr val="bg1"/>
                </a:solidFill>
                <a:latin typeface="Cambria" panose="02040503050406030204"/>
                <a:cs typeface="Cambria" panose="02040503050406030204"/>
              </a:defRPr>
            </a:lvl1pPr>
          </a:lstStyle>
          <a:p/>
        </p:txBody>
      </p:sp>
      <p:sp>
        <p:nvSpPr>
          <p:cNvPr id="3" name="Holder 3"/>
          <p:cNvSpPr>
            <a:spLocks noGrp="1"/>
          </p:cNvSpPr>
          <p:nvPr>
            <p:ph sz="half" idx="2"/>
          </p:nvPr>
        </p:nvSpPr>
        <p:spPr>
          <a:xfrm>
            <a:off x="292735" y="757999"/>
            <a:ext cx="2546794" cy="2175129"/>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3015170" y="757999"/>
            <a:ext cx="2546794" cy="2175129"/>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150" b="0" i="0">
                <a:solidFill>
                  <a:schemeClr val="bg1"/>
                </a:solidFill>
                <a:latin typeface="Cambria" panose="02040503050406030204"/>
                <a:cs typeface="Cambria" panose="02040503050406030204"/>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showMasterSp="0">
  <p:cSld name="Blank">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1512" y="8"/>
            <a:ext cx="5845810" cy="3288029"/>
          </a:xfrm>
          <a:custGeom>
            <a:avLst/>
            <a:gdLst/>
            <a:ahLst/>
            <a:cxnLst/>
            <a:rect l="l" t="t" r="r" b="b"/>
            <a:pathLst>
              <a:path w="5845810" h="3288029">
                <a:moveTo>
                  <a:pt x="5845240" y="0"/>
                </a:moveTo>
                <a:lnTo>
                  <a:pt x="0" y="0"/>
                </a:lnTo>
                <a:lnTo>
                  <a:pt x="0" y="3287938"/>
                </a:lnTo>
                <a:lnTo>
                  <a:pt x="5845240" y="3287938"/>
                </a:lnTo>
                <a:lnTo>
                  <a:pt x="5845240" y="0"/>
                </a:lnTo>
                <a:close/>
              </a:path>
            </a:pathLst>
          </a:custGeom>
          <a:solidFill>
            <a:srgbClr val="282937"/>
          </a:solidFill>
        </p:spPr>
        <p:txBody>
          <a:bodyPr wrap="square" lIns="0" tIns="0" rIns="0" bIns="0" rtlCol="0"/>
          <a:lstStyle/>
          <a:p/>
        </p:txBody>
      </p:sp>
      <p:sp>
        <p:nvSpPr>
          <p:cNvPr id="17" name="bg object 17"/>
          <p:cNvSpPr/>
          <p:nvPr/>
        </p:nvSpPr>
        <p:spPr>
          <a:xfrm>
            <a:off x="5069098" y="1888166"/>
            <a:ext cx="777875" cy="1111250"/>
          </a:xfrm>
          <a:custGeom>
            <a:avLst/>
            <a:gdLst/>
            <a:ahLst/>
            <a:cxnLst/>
            <a:rect l="l" t="t" r="r" b="b"/>
            <a:pathLst>
              <a:path w="777875" h="1111250">
                <a:moveTo>
                  <a:pt x="555619" y="0"/>
                </a:moveTo>
                <a:lnTo>
                  <a:pt x="0" y="555604"/>
                </a:lnTo>
                <a:lnTo>
                  <a:pt x="555619" y="1111197"/>
                </a:lnTo>
                <a:lnTo>
                  <a:pt x="777633" y="889182"/>
                </a:lnTo>
                <a:lnTo>
                  <a:pt x="777633" y="222019"/>
                </a:lnTo>
                <a:lnTo>
                  <a:pt x="555619" y="0"/>
                </a:lnTo>
                <a:close/>
              </a:path>
            </a:pathLst>
          </a:custGeom>
          <a:solidFill>
            <a:srgbClr val="484C67"/>
          </a:solidFill>
        </p:spPr>
        <p:txBody>
          <a:bodyPr wrap="square" lIns="0" tIns="0" rIns="0" bIns="0" rtlCol="0"/>
          <a:lstStyle/>
          <a:p/>
        </p:txBody>
      </p:sp>
      <p:sp>
        <p:nvSpPr>
          <p:cNvPr id="18" name="bg object 18"/>
          <p:cNvSpPr/>
          <p:nvPr/>
        </p:nvSpPr>
        <p:spPr>
          <a:xfrm>
            <a:off x="2787598" y="2747223"/>
            <a:ext cx="924560" cy="541020"/>
          </a:xfrm>
          <a:custGeom>
            <a:avLst/>
            <a:gdLst/>
            <a:ahLst/>
            <a:cxnLst/>
            <a:rect l="l" t="t" r="r" b="b"/>
            <a:pathLst>
              <a:path w="924560" h="541020">
                <a:moveTo>
                  <a:pt x="540695" y="0"/>
                </a:moveTo>
                <a:lnTo>
                  <a:pt x="0" y="540723"/>
                </a:lnTo>
                <a:lnTo>
                  <a:pt x="767438" y="540723"/>
                </a:lnTo>
                <a:lnTo>
                  <a:pt x="924435" y="383724"/>
                </a:lnTo>
                <a:lnTo>
                  <a:pt x="540695" y="0"/>
                </a:lnTo>
                <a:close/>
              </a:path>
            </a:pathLst>
          </a:custGeom>
          <a:solidFill>
            <a:srgbClr val="484C67"/>
          </a:solidFill>
        </p:spPr>
        <p:txBody>
          <a:bodyPr wrap="square" lIns="0" tIns="0" rIns="0" bIns="0" rtlCol="0"/>
          <a:lstStyle/>
          <a:p/>
        </p:txBody>
      </p:sp>
      <p:sp>
        <p:nvSpPr>
          <p:cNvPr id="19" name="bg object 19"/>
          <p:cNvSpPr/>
          <p:nvPr/>
        </p:nvSpPr>
        <p:spPr>
          <a:xfrm>
            <a:off x="2600836" y="2575346"/>
            <a:ext cx="758190" cy="713105"/>
          </a:xfrm>
          <a:custGeom>
            <a:avLst/>
            <a:gdLst/>
            <a:ahLst/>
            <a:cxnLst/>
            <a:rect l="l" t="t" r="r" b="b"/>
            <a:pathLst>
              <a:path w="758189" h="713104">
                <a:moveTo>
                  <a:pt x="555580" y="0"/>
                </a:moveTo>
                <a:lnTo>
                  <a:pt x="0" y="556402"/>
                </a:lnTo>
                <a:lnTo>
                  <a:pt x="156815" y="712600"/>
                </a:lnTo>
                <a:lnTo>
                  <a:pt x="247504" y="712600"/>
                </a:lnTo>
                <a:lnTo>
                  <a:pt x="757845" y="202250"/>
                </a:lnTo>
                <a:lnTo>
                  <a:pt x="555580" y="0"/>
                </a:lnTo>
                <a:close/>
              </a:path>
            </a:pathLst>
          </a:custGeom>
          <a:solidFill>
            <a:srgbClr val="6FB0DA"/>
          </a:solidFill>
        </p:spPr>
        <p:txBody>
          <a:bodyPr wrap="square" lIns="0" tIns="0" rIns="0" bIns="0" rtlCol="0"/>
          <a:lstStyle/>
          <a:p/>
        </p:txBody>
      </p:sp>
      <p:sp>
        <p:nvSpPr>
          <p:cNvPr id="20" name="bg object 20"/>
          <p:cNvSpPr/>
          <p:nvPr/>
        </p:nvSpPr>
        <p:spPr>
          <a:xfrm>
            <a:off x="3805001" y="2205383"/>
            <a:ext cx="1845310" cy="1082675"/>
          </a:xfrm>
          <a:custGeom>
            <a:avLst/>
            <a:gdLst/>
            <a:ahLst/>
            <a:cxnLst/>
            <a:rect l="l" t="t" r="r" b="b"/>
            <a:pathLst>
              <a:path w="1845310" h="1082675">
                <a:moveTo>
                  <a:pt x="922842" y="0"/>
                </a:moveTo>
                <a:lnTo>
                  <a:pt x="0" y="922447"/>
                </a:lnTo>
                <a:lnTo>
                  <a:pt x="160181" y="1082563"/>
                </a:lnTo>
                <a:lnTo>
                  <a:pt x="1684849" y="1082563"/>
                </a:lnTo>
                <a:lnTo>
                  <a:pt x="1844893" y="922447"/>
                </a:lnTo>
                <a:lnTo>
                  <a:pt x="922842" y="0"/>
                </a:lnTo>
                <a:close/>
              </a:path>
            </a:pathLst>
          </a:custGeom>
          <a:solidFill>
            <a:srgbClr val="6FB0DA"/>
          </a:solidFill>
        </p:spPr>
        <p:txBody>
          <a:bodyPr wrap="square" lIns="0" tIns="0" rIns="0" bIns="0" rtlCol="0"/>
          <a:lstStyle/>
          <a:p/>
        </p:txBody>
      </p:sp>
      <p:sp>
        <p:nvSpPr>
          <p:cNvPr id="21" name="bg object 21"/>
          <p:cNvSpPr/>
          <p:nvPr/>
        </p:nvSpPr>
        <p:spPr>
          <a:xfrm>
            <a:off x="1512" y="0"/>
            <a:ext cx="749300" cy="801370"/>
          </a:xfrm>
          <a:custGeom>
            <a:avLst/>
            <a:gdLst/>
            <a:ahLst/>
            <a:cxnLst/>
            <a:rect l="l" t="t" r="r" b="b"/>
            <a:pathLst>
              <a:path w="749300" h="801370">
                <a:moveTo>
                  <a:pt x="610284" y="0"/>
                </a:moveTo>
                <a:lnTo>
                  <a:pt x="0" y="0"/>
                </a:lnTo>
                <a:lnTo>
                  <a:pt x="0" y="714296"/>
                </a:lnTo>
                <a:lnTo>
                  <a:pt x="86618" y="800968"/>
                </a:lnTo>
                <a:lnTo>
                  <a:pt x="749176" y="138805"/>
                </a:lnTo>
                <a:lnTo>
                  <a:pt x="610284" y="0"/>
                </a:lnTo>
                <a:close/>
              </a:path>
            </a:pathLst>
          </a:custGeom>
          <a:solidFill>
            <a:srgbClr val="6FB0DA"/>
          </a:solidFill>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1512" y="8"/>
            <a:ext cx="5845810" cy="3288029"/>
          </a:xfrm>
          <a:custGeom>
            <a:avLst/>
            <a:gdLst/>
            <a:ahLst/>
            <a:cxnLst/>
            <a:rect l="l" t="t" r="r" b="b"/>
            <a:pathLst>
              <a:path w="5845810" h="3288029">
                <a:moveTo>
                  <a:pt x="5845240" y="0"/>
                </a:moveTo>
                <a:lnTo>
                  <a:pt x="0" y="0"/>
                </a:lnTo>
                <a:lnTo>
                  <a:pt x="0" y="3287938"/>
                </a:lnTo>
                <a:lnTo>
                  <a:pt x="5845240" y="3287938"/>
                </a:lnTo>
                <a:lnTo>
                  <a:pt x="5845240" y="0"/>
                </a:lnTo>
                <a:close/>
              </a:path>
            </a:pathLst>
          </a:custGeom>
          <a:solidFill>
            <a:srgbClr val="282937"/>
          </a:solidFill>
        </p:spPr>
        <p:txBody>
          <a:bodyPr wrap="square" lIns="0" tIns="0" rIns="0" bIns="0" rtlCol="0"/>
          <a:lstStyle/>
          <a:p/>
        </p:txBody>
      </p:sp>
      <p:sp>
        <p:nvSpPr>
          <p:cNvPr id="2" name="Holder 2"/>
          <p:cNvSpPr>
            <a:spLocks noGrp="1"/>
          </p:cNvSpPr>
          <p:nvPr>
            <p:ph type="title"/>
          </p:nvPr>
        </p:nvSpPr>
        <p:spPr>
          <a:xfrm>
            <a:off x="2746555" y="303967"/>
            <a:ext cx="2989984" cy="619601"/>
          </a:xfrm>
          <a:prstGeom prst="rect">
            <a:avLst/>
          </a:prstGeom>
        </p:spPr>
        <p:txBody>
          <a:bodyPr wrap="square" lIns="0" tIns="0" rIns="0" bIns="0">
            <a:spAutoFit/>
          </a:bodyPr>
          <a:lstStyle>
            <a:lvl1pPr>
              <a:defRPr sz="2150" b="0" i="0">
                <a:solidFill>
                  <a:schemeClr val="bg1"/>
                </a:solidFill>
                <a:latin typeface="Cambria" panose="02040503050406030204"/>
                <a:cs typeface="Cambria" panose="02040503050406030204"/>
              </a:defRPr>
            </a:lvl1pPr>
          </a:lstStyle>
          <a:p/>
        </p:txBody>
      </p:sp>
      <p:sp>
        <p:nvSpPr>
          <p:cNvPr id="3" name="Holder 3"/>
          <p:cNvSpPr>
            <a:spLocks noGrp="1"/>
          </p:cNvSpPr>
          <p:nvPr>
            <p:ph type="body" idx="1"/>
          </p:nvPr>
        </p:nvSpPr>
        <p:spPr>
          <a:xfrm>
            <a:off x="1295312" y="1570842"/>
            <a:ext cx="3253104" cy="711835"/>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1990598" y="3064954"/>
            <a:ext cx="1873504" cy="164782"/>
          </a:xfrm>
          <a:prstGeom prst="rect">
            <a:avLst/>
          </a:prstGeom>
        </p:spPr>
        <p:txBody>
          <a:bodyPr wrap="square" lIns="0" tIns="0" rIns="0" bIns="0">
            <a:spAutoFit/>
          </a:bodyPr>
          <a:lstStyle>
            <a:lvl1pPr algn="ctr">
              <a:defRPr>
                <a:solidFill>
                  <a:schemeClr val="tx1">
                    <a:tint val="75000"/>
                  </a:schemeClr>
                </a:solidFill>
              </a:defRPr>
            </a:lvl1pPr>
          </a:lstStyle>
          <a:p/>
        </p:txBody>
      </p:sp>
      <p:sp>
        <p:nvSpPr>
          <p:cNvPr id="5" name="Holder 5"/>
          <p:cNvSpPr>
            <a:spLocks noGrp="1"/>
          </p:cNvSpPr>
          <p:nvPr>
            <p:ph type="dt" sz="half" idx="6"/>
          </p:nvPr>
        </p:nvSpPr>
        <p:spPr>
          <a:xfrm>
            <a:off x="292735" y="3064954"/>
            <a:ext cx="1346581" cy="164782"/>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fld>
            <a:endParaRPr lang="en-US"/>
          </a:p>
        </p:txBody>
      </p:sp>
      <p:sp>
        <p:nvSpPr>
          <p:cNvPr id="6" name="Holder 6"/>
          <p:cNvSpPr>
            <a:spLocks noGrp="1"/>
          </p:cNvSpPr>
          <p:nvPr>
            <p:ph type="sldNum" sz="quarter" idx="7"/>
          </p:nvPr>
        </p:nvSpPr>
        <p:spPr>
          <a:xfrm>
            <a:off x="4215384" y="3064954"/>
            <a:ext cx="1346581" cy="164782"/>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rPr/>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image" Target="../media/image2.pn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image" Target="../media/image9.png"/><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36641" y="1038411"/>
            <a:ext cx="2766695" cy="1294130"/>
          </a:xfrm>
          <a:prstGeom prst="rect">
            <a:avLst/>
          </a:prstGeom>
        </p:spPr>
        <p:txBody>
          <a:bodyPr vert="horz" wrap="square" lIns="0" tIns="57150" rIns="0" bIns="0" rtlCol="0">
            <a:spAutoFit/>
          </a:bodyPr>
          <a:lstStyle/>
          <a:p>
            <a:pPr marL="12700" marR="5080">
              <a:lnSpc>
                <a:spcPts val="1750"/>
              </a:lnSpc>
              <a:spcBef>
                <a:spcPts val="450"/>
              </a:spcBef>
            </a:pPr>
            <a:r>
              <a:rPr sz="1750" spc="-20" dirty="0">
                <a:solidFill>
                  <a:srgbClr val="FFFFFF"/>
                </a:solidFill>
                <a:latin typeface="Cambria" panose="02040503050406030204"/>
                <a:cs typeface="Cambria" panose="02040503050406030204"/>
              </a:rPr>
              <a:t>Risk </a:t>
            </a:r>
            <a:r>
              <a:rPr sz="1750" spc="85" dirty="0">
                <a:solidFill>
                  <a:srgbClr val="FFFFFF"/>
                </a:solidFill>
                <a:latin typeface="Cambria" panose="02040503050406030204"/>
                <a:cs typeface="Cambria" panose="02040503050406030204"/>
              </a:rPr>
              <a:t>Management</a:t>
            </a:r>
            <a:r>
              <a:rPr sz="1750" spc="95" dirty="0">
                <a:solidFill>
                  <a:srgbClr val="FFFFFF"/>
                </a:solidFill>
                <a:latin typeface="Cambria" panose="02040503050406030204"/>
                <a:cs typeface="Cambria" panose="02040503050406030204"/>
              </a:rPr>
              <a:t> </a:t>
            </a:r>
            <a:r>
              <a:rPr sz="1750" spc="45" dirty="0">
                <a:solidFill>
                  <a:srgbClr val="FFFFFF"/>
                </a:solidFill>
                <a:latin typeface="Cambria" panose="02040503050406030204"/>
                <a:cs typeface="Cambria" panose="02040503050406030204"/>
              </a:rPr>
              <a:t>Framework </a:t>
            </a:r>
            <a:r>
              <a:rPr lang="en-US" altLang="en-US" sz="1750" dirty="0">
                <a:solidFill>
                  <a:srgbClr val="FFFFFF"/>
                </a:solidFill>
                <a:latin typeface="Cambria" panose="02040503050406030204"/>
                <a:cs typeface="Cambria" panose="02040503050406030204"/>
              </a:rPr>
              <a:t>and</a:t>
            </a:r>
            <a:r>
              <a:rPr sz="1750" spc="170" dirty="0">
                <a:solidFill>
                  <a:srgbClr val="FFFFFF"/>
                </a:solidFill>
                <a:latin typeface="Cambria" panose="02040503050406030204"/>
                <a:cs typeface="Cambria" panose="02040503050406030204"/>
              </a:rPr>
              <a:t> </a:t>
            </a:r>
            <a:r>
              <a:rPr sz="1750" dirty="0">
                <a:solidFill>
                  <a:srgbClr val="FFFFFF"/>
                </a:solidFill>
                <a:latin typeface="Cambria" panose="02040503050406030204"/>
                <a:cs typeface="Cambria" panose="02040503050406030204"/>
              </a:rPr>
              <a:t>Risk</a:t>
            </a:r>
            <a:r>
              <a:rPr sz="1750" spc="175" dirty="0">
                <a:solidFill>
                  <a:srgbClr val="FFFFFF"/>
                </a:solidFill>
                <a:latin typeface="Cambria" panose="02040503050406030204"/>
                <a:cs typeface="Cambria" panose="02040503050406030204"/>
              </a:rPr>
              <a:t> </a:t>
            </a:r>
            <a:r>
              <a:rPr sz="1750" spc="75" dirty="0">
                <a:solidFill>
                  <a:srgbClr val="FFFFFF"/>
                </a:solidFill>
                <a:latin typeface="Cambria" panose="02040503050406030204"/>
                <a:cs typeface="Cambria" panose="02040503050406030204"/>
              </a:rPr>
              <a:t>Management </a:t>
            </a:r>
            <a:r>
              <a:rPr sz="1750" dirty="0">
                <a:solidFill>
                  <a:srgbClr val="FFFFFF"/>
                </a:solidFill>
                <a:latin typeface="Cambria" panose="02040503050406030204"/>
                <a:cs typeface="Cambria" panose="02040503050406030204"/>
              </a:rPr>
              <a:t>Process:</a:t>
            </a:r>
            <a:r>
              <a:rPr sz="1750" spc="390" dirty="0">
                <a:solidFill>
                  <a:srgbClr val="FFFFFF"/>
                </a:solidFill>
                <a:latin typeface="Cambria" panose="02040503050406030204"/>
                <a:cs typeface="Cambria" panose="02040503050406030204"/>
              </a:rPr>
              <a:t> </a:t>
            </a:r>
            <a:endParaRPr sz="1750" spc="390" dirty="0">
              <a:solidFill>
                <a:srgbClr val="FFFFFF"/>
              </a:solidFill>
              <a:latin typeface="Cambria" panose="02040503050406030204"/>
              <a:cs typeface="Cambria" panose="02040503050406030204"/>
            </a:endParaRPr>
          </a:p>
          <a:p>
            <a:pPr marL="12700" marR="5080">
              <a:lnSpc>
                <a:spcPts val="1750"/>
              </a:lnSpc>
              <a:spcBef>
                <a:spcPts val="450"/>
              </a:spcBef>
            </a:pPr>
            <a:endParaRPr sz="1750">
              <a:latin typeface="Cambria" panose="02040503050406030204"/>
              <a:cs typeface="Cambria" panose="02040503050406030204"/>
            </a:endParaRPr>
          </a:p>
          <a:p>
            <a:pPr marL="12700" marR="5080">
              <a:lnSpc>
                <a:spcPts val="1750"/>
              </a:lnSpc>
              <a:spcBef>
                <a:spcPts val="450"/>
              </a:spcBef>
            </a:pPr>
            <a:r>
              <a:rPr lang="en-GB" sz="1750">
                <a:solidFill>
                  <a:schemeClr val="bg1"/>
                </a:solidFill>
                <a:latin typeface="Cambria" panose="02040503050406030204" charset="0"/>
                <a:cs typeface="Cambria" panose="02040503050406030204" charset="0"/>
                <a:sym typeface="+mn-ea"/>
              </a:rPr>
              <a:t>GROUP 2</a:t>
            </a:r>
            <a:endParaRPr lang="en-GB" sz="1750">
              <a:solidFill>
                <a:schemeClr val="bg1"/>
              </a:solidFill>
              <a:latin typeface="Cambria" panose="02040503050406030204" charset="0"/>
              <a:cs typeface="Cambria" panose="02040503050406030204" charset="0"/>
              <a:sym typeface="+mn-ea"/>
            </a:endParaRPr>
          </a:p>
        </p:txBody>
      </p:sp>
      <p:grpSp>
        <p:nvGrpSpPr>
          <p:cNvPr id="3" name="object 3"/>
          <p:cNvGrpSpPr/>
          <p:nvPr/>
        </p:nvGrpSpPr>
        <p:grpSpPr>
          <a:xfrm>
            <a:off x="2924293" y="0"/>
            <a:ext cx="2925445" cy="2998470"/>
            <a:chOff x="2924293" y="0"/>
            <a:chExt cx="2925445" cy="2998470"/>
          </a:xfrm>
        </p:grpSpPr>
        <p:pic>
          <p:nvPicPr>
            <p:cNvPr id="4" name="object 4"/>
            <p:cNvPicPr/>
            <p:nvPr/>
          </p:nvPicPr>
          <p:blipFill>
            <a:blip r:embed="rId1" cstate="print"/>
            <a:stretch>
              <a:fillRect/>
            </a:stretch>
          </p:blipFill>
          <p:spPr>
            <a:xfrm>
              <a:off x="2924293" y="1296567"/>
              <a:ext cx="1701777" cy="1701783"/>
            </a:xfrm>
            <a:prstGeom prst="rect">
              <a:avLst/>
            </a:prstGeom>
          </p:spPr>
        </p:pic>
        <p:pic>
          <p:nvPicPr>
            <p:cNvPr id="5" name="object 5"/>
            <p:cNvPicPr/>
            <p:nvPr/>
          </p:nvPicPr>
          <p:blipFill>
            <a:blip r:embed="rId2" cstate="print"/>
            <a:stretch>
              <a:fillRect/>
            </a:stretch>
          </p:blipFill>
          <p:spPr>
            <a:xfrm>
              <a:off x="3776136" y="0"/>
              <a:ext cx="2072975" cy="2367570"/>
            </a:xfrm>
            <a:prstGeom prst="rect">
              <a:avLst/>
            </a:prstGeom>
          </p:spPr>
        </p:pic>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336867" y="428561"/>
            <a:ext cx="4976495" cy="330835"/>
          </a:xfrm>
        </p:spPr>
        <p:txBody>
          <a:bodyPr/>
          <a:p>
            <a:pPr algn="ctr"/>
            <a:r>
              <a:rPr lang="en-US"/>
              <a:t>what is Risk Management</a:t>
            </a:r>
            <a:endParaRPr lang="en-US"/>
          </a:p>
        </p:txBody>
      </p:sp>
      <p:sp>
        <p:nvSpPr>
          <p:cNvPr id="3" name="Subtitle 2"/>
          <p:cNvSpPr>
            <a:spLocks noGrp="1"/>
          </p:cNvSpPr>
          <p:nvPr>
            <p:ph type="subTitle" idx="4"/>
          </p:nvPr>
        </p:nvSpPr>
        <p:spPr>
          <a:xfrm>
            <a:off x="869950" y="1038479"/>
            <a:ext cx="4098290" cy="1508125"/>
          </a:xfrm>
        </p:spPr>
        <p:txBody>
          <a:bodyPr wrap="square"/>
          <a:p>
            <a:pPr algn="just"/>
            <a:r>
              <a:rPr lang="en-US" sz="1400">
                <a:solidFill>
                  <a:schemeClr val="bg1"/>
                </a:solidFill>
              </a:rPr>
              <a:t>Risk management is a systematic and organized approach to identifying, assessing, prioritizing, and mitigating risks within an organization. The primary objective of risk management is to enable the organization to make informed decisions in the face of uncertainty and to proactively manage potential events that could impact the achievement of its objectives.</a:t>
            </a:r>
            <a:endParaRPr lang="en-US" sz="140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object 6"/>
          <p:cNvSpPr/>
          <p:nvPr/>
        </p:nvSpPr>
        <p:spPr>
          <a:xfrm>
            <a:off x="-2540" y="-1270"/>
            <a:ext cx="5844540" cy="3478530"/>
          </a:xfrm>
          <a:custGeom>
            <a:avLst/>
            <a:gdLst/>
            <a:ahLst/>
            <a:cxnLst/>
            <a:rect l="l" t="t" r="r" b="b"/>
            <a:pathLst>
              <a:path w="2262504" h="3285490">
                <a:moveTo>
                  <a:pt x="2261984" y="0"/>
                </a:moveTo>
                <a:lnTo>
                  <a:pt x="0" y="0"/>
                </a:lnTo>
                <a:lnTo>
                  <a:pt x="0" y="3284890"/>
                </a:lnTo>
                <a:lnTo>
                  <a:pt x="2261984" y="3284890"/>
                </a:lnTo>
                <a:lnTo>
                  <a:pt x="2261984" y="0"/>
                </a:lnTo>
                <a:close/>
              </a:path>
            </a:pathLst>
          </a:custGeom>
          <a:solidFill>
            <a:srgbClr val="282937"/>
          </a:solidFill>
        </p:spPr>
        <p:txBody>
          <a:bodyPr wrap="square" lIns="0" tIns="0" rIns="0" bIns="0" rtlCol="0"/>
          <a:lstStyle/>
          <a:p/>
        </p:txBody>
      </p:sp>
      <p:sp>
        <p:nvSpPr>
          <p:cNvPr id="11" name="object 11"/>
          <p:cNvSpPr txBox="1"/>
          <p:nvPr/>
        </p:nvSpPr>
        <p:spPr>
          <a:xfrm>
            <a:off x="260350" y="276225"/>
            <a:ext cx="4636770" cy="291465"/>
          </a:xfrm>
          <a:prstGeom prst="rect">
            <a:avLst/>
          </a:prstGeom>
        </p:spPr>
        <p:txBody>
          <a:bodyPr vert="horz" wrap="square" lIns="0" tIns="12065" rIns="0" bIns="0" rtlCol="0">
            <a:spAutoFit/>
          </a:bodyPr>
          <a:lstStyle/>
          <a:p>
            <a:pPr marL="12700" marR="5080" indent="261620" algn="ctr">
              <a:lnSpc>
                <a:spcPct val="101000"/>
              </a:lnSpc>
              <a:spcBef>
                <a:spcPts val="95"/>
              </a:spcBef>
            </a:pPr>
            <a:r>
              <a:rPr sz="1800">
                <a:solidFill>
                  <a:schemeClr val="bg1"/>
                </a:solidFill>
                <a:latin typeface="Cambria" panose="02040503050406030204" charset="0"/>
                <a:cs typeface="Cambria" panose="02040503050406030204" charset="0"/>
              </a:rPr>
              <a:t>Risk</a:t>
            </a:r>
            <a:r>
              <a:rPr lang="en-US" altLang="en-US" sz="1800">
                <a:solidFill>
                  <a:schemeClr val="bg1"/>
                </a:solidFill>
                <a:latin typeface="Cambria" panose="02040503050406030204" charset="0"/>
                <a:cs typeface="Cambria" panose="02040503050406030204" charset="0"/>
              </a:rPr>
              <a:t> </a:t>
            </a:r>
            <a:r>
              <a:rPr sz="1800">
                <a:solidFill>
                  <a:schemeClr val="bg1"/>
                </a:solidFill>
                <a:latin typeface="Cambria" panose="02040503050406030204" charset="0"/>
                <a:cs typeface="Cambria" panose="02040503050406030204" charset="0"/>
              </a:rPr>
              <a:t>Management Framework</a:t>
            </a:r>
            <a:endParaRPr sz="1800">
              <a:latin typeface="Tahoma" panose="020B0604030504040204"/>
              <a:cs typeface="Tahoma" panose="020B0604030504040204"/>
            </a:endParaRPr>
          </a:p>
        </p:txBody>
      </p:sp>
      <p:sp>
        <p:nvSpPr>
          <p:cNvPr id="14" name="Text Box 13"/>
          <p:cNvSpPr txBox="1"/>
          <p:nvPr/>
        </p:nvSpPr>
        <p:spPr>
          <a:xfrm>
            <a:off x="641350" y="885825"/>
            <a:ext cx="4839970" cy="1814830"/>
          </a:xfrm>
          <a:prstGeom prst="rect">
            <a:avLst/>
          </a:prstGeom>
          <a:noFill/>
        </p:spPr>
        <p:txBody>
          <a:bodyPr wrap="square" rtlCol="0">
            <a:spAutoFit/>
          </a:bodyPr>
          <a:p>
            <a:r>
              <a:rPr lang="en-US" sz="1400">
                <a:solidFill>
                  <a:schemeClr val="bg1"/>
                </a:solidFill>
                <a:latin typeface="Cambria" panose="02040503050406030204" charset="0"/>
                <a:cs typeface="Cambria" panose="02040503050406030204" charset="0"/>
              </a:rPr>
              <a:t>The RMF is a structured approach developed by NIST (National Institute of Standards and Technology) to guide federal agencies and organizations in managing information security and data-related risks. It provides a structured process for categorizing information systems, selecting security controls, implementing these controls, assessing their effectiveness, authorizing system operations, and monitoring the security posture continuously.</a:t>
            </a:r>
            <a:endParaRPr lang="en-US" sz="1400">
              <a:solidFill>
                <a:schemeClr val="bg1"/>
              </a:solidFill>
              <a:latin typeface="Cambria" panose="02040503050406030204" charset="0"/>
              <a:cs typeface="Cambria" panose="0204050305040603020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413067" y="504761"/>
            <a:ext cx="4976495" cy="330835"/>
          </a:xfrm>
        </p:spPr>
        <p:txBody>
          <a:bodyPr/>
          <a:p>
            <a:pPr algn="ctr"/>
            <a:r>
              <a:rPr lang="en-US"/>
              <a:t>Risk Management Process</a:t>
            </a:r>
            <a:endParaRPr lang="en-US"/>
          </a:p>
        </p:txBody>
      </p:sp>
      <p:sp>
        <p:nvSpPr>
          <p:cNvPr id="3" name="Subtitle 2"/>
          <p:cNvSpPr>
            <a:spLocks noGrp="1"/>
          </p:cNvSpPr>
          <p:nvPr>
            <p:ph type="subTitle" idx="4"/>
          </p:nvPr>
        </p:nvSpPr>
        <p:spPr>
          <a:xfrm>
            <a:off x="946150" y="1114679"/>
            <a:ext cx="4098290" cy="1292225"/>
          </a:xfrm>
        </p:spPr>
        <p:txBody>
          <a:bodyPr/>
          <a:p>
            <a:pPr algn="just"/>
            <a:r>
              <a:rPr lang="en-US" sz="1400">
                <a:solidFill>
                  <a:schemeClr val="bg1"/>
                </a:solidFill>
                <a:latin typeface="Cambria" panose="02040503050406030204" charset="0"/>
                <a:cs typeface="Cambria" panose="02040503050406030204" charset="0"/>
              </a:rPr>
              <a:t>The Risk Management Process involves the steps taken to identify, assess, respond to, and monitor risks across an organization. It's a broader concept that encompasses various methodologies and approaches used to manage risks in different areas, not just limited to information security.</a:t>
            </a:r>
            <a:endParaRPr lang="en-US" sz="1400">
              <a:solidFill>
                <a:schemeClr val="bg1"/>
              </a:solidFill>
              <a:latin typeface="Cambria" panose="02040503050406030204" charset="0"/>
              <a:cs typeface="Cambria" panose="020405030504060302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260350" y="123825"/>
            <a:ext cx="5241290" cy="430530"/>
          </a:xfrm>
        </p:spPr>
        <p:txBody>
          <a:bodyPr wrap="square"/>
          <a:p>
            <a:pPr algn="ctr"/>
            <a:r>
              <a:rPr lang="en-US" sz="1400"/>
              <a:t>Relationship between Risk </a:t>
            </a:r>
            <a:r>
              <a:rPr lang="en-US" sz="1400">
                <a:sym typeface="+mn-ea"/>
              </a:rPr>
              <a:t>Management Framework </a:t>
            </a:r>
            <a:r>
              <a:rPr lang="en-US" sz="1400"/>
              <a:t>and Risk Management Process:</a:t>
            </a:r>
            <a:endParaRPr lang="en-US" sz="1400"/>
          </a:p>
        </p:txBody>
      </p:sp>
      <p:sp>
        <p:nvSpPr>
          <p:cNvPr id="3" name="Subtitle 2"/>
          <p:cNvSpPr>
            <a:spLocks noGrp="1"/>
          </p:cNvSpPr>
          <p:nvPr>
            <p:ph type="subTitle" idx="4"/>
          </p:nvPr>
        </p:nvSpPr>
        <p:spPr>
          <a:xfrm>
            <a:off x="412750" y="733425"/>
            <a:ext cx="4701540" cy="3537585"/>
          </a:xfrm>
        </p:spPr>
        <p:txBody>
          <a:bodyPr wrap="square"/>
          <a:p>
            <a:pPr marL="228600" indent="-228600" algn="just">
              <a:buFont typeface="+mj-lt"/>
              <a:buAutoNum type="arabicPeriod"/>
            </a:pPr>
            <a:r>
              <a:rPr lang="en-US" sz="1100">
                <a:solidFill>
                  <a:schemeClr val="bg1"/>
                </a:solidFill>
              </a:rPr>
              <a:t>Integration within the Risk Management Process: The RMF is often a part of an organization's broader risk management process, specifically focusing on managing information security risks. It aligns with and contributes to the overall risk management strategy of the organization.</a:t>
            </a:r>
            <a:endParaRPr lang="en-US" sz="1100">
              <a:solidFill>
                <a:schemeClr val="bg1"/>
              </a:solidFill>
            </a:endParaRPr>
          </a:p>
          <a:p>
            <a:pPr marL="228600" indent="-228600" algn="just">
              <a:lnSpc>
                <a:spcPct val="40000"/>
              </a:lnSpc>
              <a:buFont typeface="+mj-lt"/>
              <a:buAutoNum type="arabicPeriod"/>
            </a:pPr>
            <a:endParaRPr lang="en-US" sz="1100">
              <a:solidFill>
                <a:schemeClr val="bg1"/>
              </a:solidFill>
            </a:endParaRPr>
          </a:p>
          <a:p>
            <a:pPr marL="228600" indent="-228600" algn="just">
              <a:buFont typeface="+mj-lt"/>
              <a:buAutoNum type="arabicPeriod"/>
            </a:pPr>
            <a:r>
              <a:rPr lang="en-US" sz="1100">
                <a:solidFill>
                  <a:schemeClr val="bg1"/>
                </a:solidFill>
              </a:rPr>
              <a:t>Guiding Information Security Risk Management: RMF provides a systematic approach specifically tailored to managing information security risks. It offers a structured framework to categorize information systems, select and implement appropriate security controls, and continuously monitor and evaluate their effectiveness.</a:t>
            </a:r>
            <a:endParaRPr lang="en-US" sz="1100">
              <a:solidFill>
                <a:schemeClr val="bg1"/>
              </a:solidFill>
            </a:endParaRPr>
          </a:p>
          <a:p>
            <a:pPr marL="228600" indent="-228600" algn="just">
              <a:lnSpc>
                <a:spcPct val="50000"/>
              </a:lnSpc>
              <a:buFont typeface="+mj-lt"/>
              <a:buAutoNum type="arabicPeriod"/>
            </a:pPr>
            <a:endParaRPr lang="en-US" sz="1100">
              <a:solidFill>
                <a:schemeClr val="bg1"/>
              </a:solidFill>
            </a:endParaRPr>
          </a:p>
          <a:p>
            <a:pPr marL="228600" indent="-228600" algn="just">
              <a:buFont typeface="+mj-lt"/>
              <a:buAutoNum type="arabicPeriod"/>
            </a:pPr>
            <a:r>
              <a:rPr lang="en-US" sz="1100">
                <a:solidFill>
                  <a:schemeClr val="bg1"/>
                </a:solidFill>
              </a:rPr>
              <a:t>Comprehensive Risk Management: While RMF focuses on information security risks, the broader Risk Management Process covers all types of risks that an organization faces, such as financial, operational, strategic, and compliance-related risks. The RMF fits within this broader context, contributing its specialized approach to managing a specific subset of risks.</a:t>
            </a:r>
            <a:endParaRPr lang="en-US" sz="1100">
              <a:solidFill>
                <a:schemeClr val="bg1"/>
              </a:solidFill>
            </a:endParaRPr>
          </a:p>
          <a:p>
            <a:pPr marL="228600" indent="-228600" algn="just">
              <a:buFont typeface="+mj-lt"/>
              <a:buAutoNum type="arabicPeriod"/>
            </a:pPr>
            <a:endParaRPr lang="en-US" sz="1100">
              <a:solidFill>
                <a:schemeClr val="bg1"/>
              </a:solidFill>
            </a:endParaRPr>
          </a:p>
          <a:p>
            <a:pPr marL="228600" indent="-228600" algn="just">
              <a:buFont typeface="+mj-lt"/>
              <a:buAutoNum type="arabicPeriod"/>
            </a:pPr>
            <a:r>
              <a:rPr lang="en-US" sz="1100">
                <a:solidFill>
                  <a:schemeClr val="bg1"/>
                </a:solidFill>
              </a:rPr>
              <a:t>Continuous Improvement and Adaptation:* Both RMF and the broader Risk Management Process emphasize the importance of continuous improvement and adaptation. They involve ongoing monitoring, reassessment, and adjustment of strategies and controls to address emerging threats, changes in the business environment, and technological advancements.</a:t>
            </a:r>
            <a:endParaRPr lang="en-US" sz="110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260667" y="352361"/>
            <a:ext cx="4976495" cy="330835"/>
          </a:xfrm>
        </p:spPr>
        <p:txBody>
          <a:bodyPr/>
          <a:p>
            <a:pPr algn="ctr"/>
            <a:r>
              <a:rPr lang="en-US"/>
              <a:t>Example</a:t>
            </a:r>
            <a:endParaRPr lang="en-US"/>
          </a:p>
        </p:txBody>
      </p:sp>
      <p:sp>
        <p:nvSpPr>
          <p:cNvPr id="3" name="Subtitle 2"/>
          <p:cNvSpPr>
            <a:spLocks noGrp="1"/>
          </p:cNvSpPr>
          <p:nvPr>
            <p:ph type="subTitle" idx="4"/>
          </p:nvPr>
        </p:nvSpPr>
        <p:spPr>
          <a:xfrm>
            <a:off x="793750" y="962279"/>
            <a:ext cx="4098290" cy="2031365"/>
          </a:xfrm>
        </p:spPr>
        <p:txBody>
          <a:bodyPr/>
          <a:p>
            <a:pPr algn="just"/>
            <a:r>
              <a:rPr lang="en-US" sz="1200">
                <a:solidFill>
                  <a:schemeClr val="bg1"/>
                </a:solidFill>
              </a:rPr>
              <a:t>Suppose a financial institution implements an enterprise-wide risk management process covering financial, operational, and compliance risks. Within this framework, the institution integrates the RMF to specifically address information security risks associated with customer data protection, secure transactions, and regulatory compliance related to financial data. The RMF within the broader risk management process ensures that the institution's information systems are categorized, secured, monitored, and regularly assessed according to established standards and controls while aligning with the institution's overall risk management strategy.</a:t>
            </a:r>
            <a:endParaRPr lang="en-US" sz="120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052800" y="0"/>
            <a:ext cx="1083310" cy="541655"/>
          </a:xfrm>
          <a:custGeom>
            <a:avLst/>
            <a:gdLst/>
            <a:ahLst/>
            <a:cxnLst/>
            <a:rect l="l" t="t" r="r" b="b"/>
            <a:pathLst>
              <a:path w="1083310" h="541655">
                <a:moveTo>
                  <a:pt x="1082975" y="0"/>
                </a:moveTo>
                <a:lnTo>
                  <a:pt x="0" y="0"/>
                </a:lnTo>
                <a:lnTo>
                  <a:pt x="541483" y="541483"/>
                </a:lnTo>
                <a:lnTo>
                  <a:pt x="1082975" y="0"/>
                </a:lnTo>
                <a:close/>
              </a:path>
            </a:pathLst>
          </a:custGeom>
          <a:solidFill>
            <a:srgbClr val="6FB0DA"/>
          </a:solidFill>
        </p:spPr>
        <p:txBody>
          <a:bodyPr wrap="square" lIns="0" tIns="0" rIns="0" bIns="0" rtlCol="0"/>
          <a:lstStyle/>
          <a:p/>
        </p:txBody>
      </p:sp>
      <p:grpSp>
        <p:nvGrpSpPr>
          <p:cNvPr id="3" name="object 3"/>
          <p:cNvGrpSpPr/>
          <p:nvPr/>
        </p:nvGrpSpPr>
        <p:grpSpPr>
          <a:xfrm>
            <a:off x="1512" y="1009211"/>
            <a:ext cx="571500" cy="1111250"/>
            <a:chOff x="1512" y="1009211"/>
            <a:chExt cx="571500" cy="1111250"/>
          </a:xfrm>
        </p:grpSpPr>
        <p:sp>
          <p:nvSpPr>
            <p:cNvPr id="4" name="object 4"/>
            <p:cNvSpPr/>
            <p:nvPr/>
          </p:nvSpPr>
          <p:spPr>
            <a:xfrm>
              <a:off x="1512" y="1181075"/>
              <a:ext cx="571500" cy="939800"/>
            </a:xfrm>
            <a:custGeom>
              <a:avLst/>
              <a:gdLst/>
              <a:ahLst/>
              <a:cxnLst/>
              <a:rect l="l" t="t" r="r" b="b"/>
              <a:pathLst>
                <a:path w="571500" h="939800">
                  <a:moveTo>
                    <a:pt x="187320" y="0"/>
                  </a:moveTo>
                  <a:lnTo>
                    <a:pt x="0" y="187320"/>
                  </a:lnTo>
                  <a:lnTo>
                    <a:pt x="0" y="923890"/>
                  </a:lnTo>
                  <a:lnTo>
                    <a:pt x="15442" y="939332"/>
                  </a:lnTo>
                  <a:lnTo>
                    <a:pt x="571048" y="383727"/>
                  </a:lnTo>
                  <a:lnTo>
                    <a:pt x="187320" y="0"/>
                  </a:lnTo>
                  <a:close/>
                </a:path>
              </a:pathLst>
            </a:custGeom>
            <a:solidFill>
              <a:srgbClr val="484C67"/>
            </a:solidFill>
          </p:spPr>
          <p:txBody>
            <a:bodyPr wrap="square" lIns="0" tIns="0" rIns="0" bIns="0" rtlCol="0"/>
            <a:lstStyle/>
            <a:p/>
          </p:txBody>
        </p:sp>
        <p:sp>
          <p:nvSpPr>
            <p:cNvPr id="5" name="object 5"/>
            <p:cNvSpPr/>
            <p:nvPr/>
          </p:nvSpPr>
          <p:spPr>
            <a:xfrm>
              <a:off x="1512" y="1009211"/>
              <a:ext cx="217804" cy="420370"/>
            </a:xfrm>
            <a:custGeom>
              <a:avLst/>
              <a:gdLst/>
              <a:ahLst/>
              <a:cxnLst/>
              <a:rect l="l" t="t" r="r" b="b"/>
              <a:pathLst>
                <a:path w="217804" h="420369">
                  <a:moveTo>
                    <a:pt x="15439" y="0"/>
                  </a:moveTo>
                  <a:lnTo>
                    <a:pt x="0" y="15439"/>
                  </a:lnTo>
                  <a:lnTo>
                    <a:pt x="0" y="419948"/>
                  </a:lnTo>
                  <a:lnTo>
                    <a:pt x="217693" y="202250"/>
                  </a:lnTo>
                  <a:lnTo>
                    <a:pt x="15439" y="0"/>
                  </a:lnTo>
                  <a:close/>
                </a:path>
              </a:pathLst>
            </a:custGeom>
            <a:solidFill>
              <a:srgbClr val="6FB0DA"/>
            </a:solidFill>
          </p:spPr>
          <p:txBody>
            <a:bodyPr wrap="square" lIns="0" tIns="0" rIns="0" bIns="0" rtlCol="0"/>
            <a:lstStyle/>
            <a:p/>
          </p:txBody>
        </p:sp>
      </p:grpSp>
      <p:grpSp>
        <p:nvGrpSpPr>
          <p:cNvPr id="6" name="object 6"/>
          <p:cNvGrpSpPr/>
          <p:nvPr/>
        </p:nvGrpSpPr>
        <p:grpSpPr>
          <a:xfrm>
            <a:off x="0" y="0"/>
            <a:ext cx="2723515" cy="3289300"/>
            <a:chOff x="0" y="0"/>
            <a:chExt cx="2723515" cy="3289300"/>
          </a:xfrm>
        </p:grpSpPr>
        <p:sp>
          <p:nvSpPr>
            <p:cNvPr id="7" name="object 7"/>
            <p:cNvSpPr/>
            <p:nvPr/>
          </p:nvSpPr>
          <p:spPr>
            <a:xfrm>
              <a:off x="662333" y="548152"/>
              <a:ext cx="2061210" cy="2061210"/>
            </a:xfrm>
            <a:custGeom>
              <a:avLst/>
              <a:gdLst/>
              <a:ahLst/>
              <a:cxnLst/>
              <a:rect l="l" t="t" r="r" b="b"/>
              <a:pathLst>
                <a:path w="2061210" h="2061210">
                  <a:moveTo>
                    <a:pt x="1030519" y="0"/>
                  </a:moveTo>
                  <a:lnTo>
                    <a:pt x="0" y="1030925"/>
                  </a:lnTo>
                  <a:lnTo>
                    <a:pt x="1030519" y="2061054"/>
                  </a:lnTo>
                  <a:lnTo>
                    <a:pt x="2061054" y="1030925"/>
                  </a:lnTo>
                  <a:lnTo>
                    <a:pt x="1030519" y="0"/>
                  </a:lnTo>
                  <a:close/>
                </a:path>
              </a:pathLst>
            </a:custGeom>
            <a:solidFill>
              <a:srgbClr val="484C67"/>
            </a:solidFill>
          </p:spPr>
          <p:txBody>
            <a:bodyPr wrap="square" lIns="0" tIns="0" rIns="0" bIns="0" rtlCol="0"/>
            <a:lstStyle/>
            <a:p/>
          </p:txBody>
        </p:sp>
        <p:sp>
          <p:nvSpPr>
            <p:cNvPr id="8" name="object 8"/>
            <p:cNvSpPr/>
            <p:nvPr/>
          </p:nvSpPr>
          <p:spPr>
            <a:xfrm>
              <a:off x="1752243" y="1761911"/>
              <a:ext cx="956310" cy="956310"/>
            </a:xfrm>
            <a:custGeom>
              <a:avLst/>
              <a:gdLst/>
              <a:ahLst/>
              <a:cxnLst/>
              <a:rect l="l" t="t" r="r" b="b"/>
              <a:pathLst>
                <a:path w="956310" h="956310">
                  <a:moveTo>
                    <a:pt x="894493" y="0"/>
                  </a:moveTo>
                  <a:lnTo>
                    <a:pt x="0" y="893694"/>
                  </a:lnTo>
                  <a:lnTo>
                    <a:pt x="62234" y="955941"/>
                  </a:lnTo>
                  <a:lnTo>
                    <a:pt x="955941" y="61447"/>
                  </a:lnTo>
                  <a:lnTo>
                    <a:pt x="894493" y="0"/>
                  </a:lnTo>
                  <a:close/>
                </a:path>
              </a:pathLst>
            </a:custGeom>
            <a:solidFill>
              <a:srgbClr val="6FB0DA"/>
            </a:solidFill>
          </p:spPr>
          <p:txBody>
            <a:bodyPr wrap="square" lIns="0" tIns="0" rIns="0" bIns="0" rtlCol="0"/>
            <a:lstStyle/>
            <a:p/>
          </p:txBody>
        </p:sp>
        <p:pic>
          <p:nvPicPr>
            <p:cNvPr id="9" name="object 9"/>
            <p:cNvPicPr/>
            <p:nvPr/>
          </p:nvPicPr>
          <p:blipFill>
            <a:blip r:embed="rId1" cstate="print"/>
            <a:stretch>
              <a:fillRect/>
            </a:stretch>
          </p:blipFill>
          <p:spPr>
            <a:xfrm>
              <a:off x="0" y="1672270"/>
              <a:ext cx="1702082" cy="1616522"/>
            </a:xfrm>
            <a:prstGeom prst="rect">
              <a:avLst/>
            </a:prstGeom>
          </p:spPr>
        </p:pic>
        <p:pic>
          <p:nvPicPr>
            <p:cNvPr id="10" name="object 10"/>
            <p:cNvPicPr/>
            <p:nvPr/>
          </p:nvPicPr>
          <p:blipFill>
            <a:blip r:embed="rId2" cstate="print"/>
            <a:stretch>
              <a:fillRect/>
            </a:stretch>
          </p:blipFill>
          <p:spPr>
            <a:xfrm>
              <a:off x="0" y="0"/>
              <a:ext cx="1520833" cy="1475231"/>
            </a:xfrm>
            <a:prstGeom prst="rect">
              <a:avLst/>
            </a:prstGeom>
          </p:spPr>
        </p:pic>
      </p:grpSp>
      <p:sp>
        <p:nvSpPr>
          <p:cNvPr id="11" name="object 11"/>
          <p:cNvSpPr txBox="1">
            <a:spLocks noGrp="1"/>
          </p:cNvSpPr>
          <p:nvPr>
            <p:ph type="title"/>
          </p:nvPr>
        </p:nvSpPr>
        <p:spPr>
          <a:xfrm>
            <a:off x="3022058" y="316158"/>
            <a:ext cx="2332990" cy="262890"/>
          </a:xfrm>
          <a:prstGeom prst="rect">
            <a:avLst/>
          </a:prstGeom>
        </p:spPr>
        <p:txBody>
          <a:bodyPr vert="horz" wrap="square" lIns="0" tIns="13335" rIns="0" bIns="0" rtlCol="0">
            <a:spAutoFit/>
          </a:bodyPr>
          <a:lstStyle/>
          <a:p>
            <a:pPr marL="12700">
              <a:lnSpc>
                <a:spcPct val="100000"/>
              </a:lnSpc>
              <a:spcBef>
                <a:spcPts val="105"/>
              </a:spcBef>
            </a:pPr>
            <a:r>
              <a:rPr sz="1550" spc="65" dirty="0"/>
              <a:t>Challenges</a:t>
            </a:r>
            <a:r>
              <a:rPr sz="1550" spc="75" dirty="0"/>
              <a:t> </a:t>
            </a:r>
            <a:r>
              <a:rPr sz="1550" spc="70" dirty="0"/>
              <a:t>and</a:t>
            </a:r>
            <a:r>
              <a:rPr sz="1550" spc="80" dirty="0"/>
              <a:t> </a:t>
            </a:r>
            <a:r>
              <a:rPr sz="1550" spc="55" dirty="0"/>
              <a:t>Solutions</a:t>
            </a:r>
            <a:endParaRPr sz="1550"/>
          </a:p>
        </p:txBody>
      </p:sp>
      <p:grpSp>
        <p:nvGrpSpPr>
          <p:cNvPr id="12" name="object 12"/>
          <p:cNvGrpSpPr/>
          <p:nvPr/>
        </p:nvGrpSpPr>
        <p:grpSpPr>
          <a:xfrm>
            <a:off x="3044689" y="938165"/>
            <a:ext cx="2014855" cy="1033780"/>
            <a:chOff x="3044689" y="938165"/>
            <a:chExt cx="2014855" cy="1033780"/>
          </a:xfrm>
        </p:grpSpPr>
        <p:pic>
          <p:nvPicPr>
            <p:cNvPr id="13" name="object 13"/>
            <p:cNvPicPr/>
            <p:nvPr/>
          </p:nvPicPr>
          <p:blipFill>
            <a:blip r:embed="rId3" cstate="print"/>
            <a:stretch>
              <a:fillRect/>
            </a:stretch>
          </p:blipFill>
          <p:spPr>
            <a:xfrm>
              <a:off x="4378391" y="938165"/>
              <a:ext cx="178521" cy="88891"/>
            </a:xfrm>
            <a:prstGeom prst="rect">
              <a:avLst/>
            </a:prstGeom>
          </p:spPr>
        </p:pic>
        <p:pic>
          <p:nvPicPr>
            <p:cNvPr id="14" name="object 14"/>
            <p:cNvPicPr/>
            <p:nvPr/>
          </p:nvPicPr>
          <p:blipFill>
            <a:blip r:embed="rId4" cstate="print"/>
            <a:stretch>
              <a:fillRect/>
            </a:stretch>
          </p:blipFill>
          <p:spPr>
            <a:xfrm>
              <a:off x="4790236" y="1069073"/>
              <a:ext cx="178551" cy="88891"/>
            </a:xfrm>
            <a:prstGeom prst="rect">
              <a:avLst/>
            </a:prstGeom>
          </p:spPr>
        </p:pic>
        <p:pic>
          <p:nvPicPr>
            <p:cNvPr id="15" name="object 15"/>
            <p:cNvPicPr/>
            <p:nvPr/>
          </p:nvPicPr>
          <p:blipFill>
            <a:blip r:embed="rId5" cstate="print"/>
            <a:stretch>
              <a:fillRect/>
            </a:stretch>
          </p:blipFill>
          <p:spPr>
            <a:xfrm>
              <a:off x="3047951" y="1211007"/>
              <a:ext cx="2011180" cy="342723"/>
            </a:xfrm>
            <a:prstGeom prst="rect">
              <a:avLst/>
            </a:prstGeom>
          </p:spPr>
        </p:pic>
        <p:pic>
          <p:nvPicPr>
            <p:cNvPr id="16" name="object 16"/>
            <p:cNvPicPr/>
            <p:nvPr/>
          </p:nvPicPr>
          <p:blipFill>
            <a:blip r:embed="rId6" cstate="print"/>
            <a:stretch>
              <a:fillRect/>
            </a:stretch>
          </p:blipFill>
          <p:spPr>
            <a:xfrm>
              <a:off x="3047951" y="1068479"/>
              <a:ext cx="1266736" cy="114738"/>
            </a:xfrm>
            <a:prstGeom prst="rect">
              <a:avLst/>
            </a:prstGeom>
          </p:spPr>
        </p:pic>
        <p:pic>
          <p:nvPicPr>
            <p:cNvPr id="17" name="object 17"/>
            <p:cNvPicPr/>
            <p:nvPr/>
          </p:nvPicPr>
          <p:blipFill>
            <a:blip r:embed="rId7" cstate="print"/>
            <a:stretch>
              <a:fillRect/>
            </a:stretch>
          </p:blipFill>
          <p:spPr>
            <a:xfrm>
              <a:off x="3044689" y="1595746"/>
              <a:ext cx="1925287" cy="375976"/>
            </a:xfrm>
            <a:prstGeom prst="rect">
              <a:avLst/>
            </a:prstGeom>
          </p:spPr>
        </p:pic>
        <p:pic>
          <p:nvPicPr>
            <p:cNvPr id="18" name="object 18"/>
            <p:cNvPicPr/>
            <p:nvPr/>
          </p:nvPicPr>
          <p:blipFill>
            <a:blip r:embed="rId3" cstate="print"/>
            <a:stretch>
              <a:fillRect/>
            </a:stretch>
          </p:blipFill>
          <p:spPr>
            <a:xfrm>
              <a:off x="4378391" y="938165"/>
              <a:ext cx="178521" cy="88891"/>
            </a:xfrm>
            <a:prstGeom prst="rect">
              <a:avLst/>
            </a:prstGeom>
          </p:spPr>
        </p:pic>
        <p:pic>
          <p:nvPicPr>
            <p:cNvPr id="19" name="object 19"/>
            <p:cNvPicPr/>
            <p:nvPr/>
          </p:nvPicPr>
          <p:blipFill>
            <a:blip r:embed="rId4" cstate="print"/>
            <a:stretch>
              <a:fillRect/>
            </a:stretch>
          </p:blipFill>
          <p:spPr>
            <a:xfrm>
              <a:off x="4790236" y="1069073"/>
              <a:ext cx="178551" cy="88891"/>
            </a:xfrm>
            <a:prstGeom prst="rect">
              <a:avLst/>
            </a:prstGeom>
          </p:spPr>
        </p:pic>
      </p:grpSp>
      <p:sp>
        <p:nvSpPr>
          <p:cNvPr id="20" name="object 20"/>
          <p:cNvSpPr txBox="1"/>
          <p:nvPr/>
        </p:nvSpPr>
        <p:spPr>
          <a:xfrm>
            <a:off x="3025828" y="903684"/>
            <a:ext cx="1778635" cy="419100"/>
          </a:xfrm>
          <a:prstGeom prst="rect">
            <a:avLst/>
          </a:prstGeom>
        </p:spPr>
        <p:txBody>
          <a:bodyPr vert="horz" wrap="square" lIns="0" tIns="13970" rIns="0" bIns="0" rtlCol="0">
            <a:spAutoFit/>
          </a:bodyPr>
          <a:lstStyle/>
          <a:p>
            <a:pPr marL="12700">
              <a:lnSpc>
                <a:spcPct val="100000"/>
              </a:lnSpc>
              <a:spcBef>
                <a:spcPts val="110"/>
              </a:spcBef>
            </a:pPr>
            <a:r>
              <a:rPr sz="850" spc="10" dirty="0">
                <a:solidFill>
                  <a:srgbClr val="FFFFFF"/>
                </a:solidFill>
                <a:latin typeface="Tahoma" panose="020B0604030504040204"/>
                <a:cs typeface="Tahoma" panose="020B0604030504040204"/>
              </a:rPr>
              <a:t>Challenges</a:t>
            </a:r>
            <a:r>
              <a:rPr sz="850" spc="60" dirty="0">
                <a:solidFill>
                  <a:srgbClr val="FFFFFF"/>
                </a:solidFill>
                <a:latin typeface="Tahoma" panose="020B0604030504040204"/>
                <a:cs typeface="Tahoma" panose="020B0604030504040204"/>
              </a:rPr>
              <a:t> </a:t>
            </a:r>
            <a:r>
              <a:rPr sz="850" spc="10" dirty="0">
                <a:solidFill>
                  <a:srgbClr val="FFFFFF"/>
                </a:solidFill>
                <a:latin typeface="Tahoma" panose="020B0604030504040204"/>
                <a:cs typeface="Tahoma" panose="020B0604030504040204"/>
              </a:rPr>
              <a:t>in</a:t>
            </a:r>
            <a:r>
              <a:rPr sz="850" spc="65" dirty="0">
                <a:solidFill>
                  <a:srgbClr val="FFFFFF"/>
                </a:solidFill>
                <a:latin typeface="Tahoma" panose="020B0604030504040204"/>
                <a:cs typeface="Tahoma" panose="020B0604030504040204"/>
              </a:rPr>
              <a:t> </a:t>
            </a:r>
            <a:r>
              <a:rPr sz="850" spc="10" dirty="0">
                <a:solidFill>
                  <a:srgbClr val="FFFFFF"/>
                </a:solidFill>
                <a:latin typeface="Tahoma" panose="020B0604030504040204"/>
                <a:cs typeface="Tahoma" panose="020B0604030504040204"/>
              </a:rPr>
              <a:t>aligning</a:t>
            </a:r>
            <a:r>
              <a:rPr sz="850" spc="65" dirty="0">
                <a:solidFill>
                  <a:srgbClr val="FFFFFF"/>
                </a:solidFill>
                <a:latin typeface="Tahoma" panose="020B0604030504040204"/>
                <a:cs typeface="Tahoma" panose="020B0604030504040204"/>
              </a:rPr>
              <a:t> </a:t>
            </a:r>
            <a:r>
              <a:rPr sz="850" spc="-25" dirty="0">
                <a:solidFill>
                  <a:srgbClr val="FFFFFF"/>
                </a:solidFill>
                <a:latin typeface="Tahoma" panose="020B0604030504040204"/>
                <a:cs typeface="Tahoma" panose="020B0604030504040204"/>
              </a:rPr>
              <a:t>the</a:t>
            </a:r>
            <a:endParaRPr sz="850">
              <a:latin typeface="Tahoma" panose="020B0604030504040204"/>
              <a:cs typeface="Tahoma" panose="020B0604030504040204"/>
            </a:endParaRPr>
          </a:p>
          <a:p>
            <a:pPr marL="1147445" marR="5080" indent="163195">
              <a:lnSpc>
                <a:spcPct val="101000"/>
              </a:lnSpc>
            </a:pPr>
            <a:r>
              <a:rPr sz="850" dirty="0">
                <a:solidFill>
                  <a:srgbClr val="FFFFFF"/>
                </a:solidFill>
                <a:latin typeface="Tahoma" panose="020B0604030504040204"/>
                <a:cs typeface="Tahoma" panose="020B0604030504040204"/>
              </a:rPr>
              <a:t>with</a:t>
            </a:r>
            <a:r>
              <a:rPr sz="850" spc="80" dirty="0">
                <a:solidFill>
                  <a:srgbClr val="FFFFFF"/>
                </a:solidFill>
                <a:latin typeface="Tahoma" panose="020B0604030504040204"/>
                <a:cs typeface="Tahoma" panose="020B0604030504040204"/>
              </a:rPr>
              <a:t> </a:t>
            </a:r>
            <a:r>
              <a:rPr sz="850" spc="-25" dirty="0">
                <a:solidFill>
                  <a:srgbClr val="FFFFFF"/>
                </a:solidFill>
                <a:latin typeface="Tahoma" panose="020B0604030504040204"/>
                <a:cs typeface="Tahoma" panose="020B0604030504040204"/>
              </a:rPr>
              <a:t>the </a:t>
            </a:r>
            <a:r>
              <a:rPr sz="850" dirty="0">
                <a:solidFill>
                  <a:srgbClr val="FFFFFF"/>
                </a:solidFill>
                <a:latin typeface="Tahoma" panose="020B0604030504040204"/>
                <a:cs typeface="Tahoma" panose="020B0604030504040204"/>
              </a:rPr>
              <a:t>may</a:t>
            </a:r>
            <a:r>
              <a:rPr sz="850" spc="80" dirty="0">
                <a:solidFill>
                  <a:srgbClr val="FFFFFF"/>
                </a:solidFill>
                <a:latin typeface="Tahoma" panose="020B0604030504040204"/>
                <a:cs typeface="Tahoma" panose="020B0604030504040204"/>
              </a:rPr>
              <a:t> </a:t>
            </a:r>
            <a:r>
              <a:rPr sz="850" spc="-10" dirty="0">
                <a:solidFill>
                  <a:srgbClr val="FFFFFF"/>
                </a:solidFill>
                <a:latin typeface="Tahoma" panose="020B0604030504040204"/>
                <a:cs typeface="Tahoma" panose="020B0604030504040204"/>
              </a:rPr>
              <a:t>include</a:t>
            </a:r>
            <a:endParaRPr sz="850">
              <a:latin typeface="Tahoma" panose="020B0604030504040204"/>
              <a:cs typeface="Tahoma" panose="020B0604030504040204"/>
            </a:endParaRPr>
          </a:p>
        </p:txBody>
      </p:sp>
      <p:sp>
        <p:nvSpPr>
          <p:cNvPr id="21" name="object 21"/>
          <p:cNvSpPr txBox="1"/>
          <p:nvPr/>
        </p:nvSpPr>
        <p:spPr>
          <a:xfrm>
            <a:off x="5050730" y="1299452"/>
            <a:ext cx="52705" cy="157480"/>
          </a:xfrm>
          <a:prstGeom prst="rect">
            <a:avLst/>
          </a:prstGeom>
        </p:spPr>
        <p:txBody>
          <a:bodyPr vert="horz" wrap="square" lIns="0" tIns="13970" rIns="0" bIns="0" rtlCol="0">
            <a:spAutoFit/>
          </a:bodyPr>
          <a:lstStyle/>
          <a:p>
            <a:pPr marL="12700">
              <a:lnSpc>
                <a:spcPct val="100000"/>
              </a:lnSpc>
              <a:spcBef>
                <a:spcPts val="110"/>
              </a:spcBef>
            </a:pPr>
            <a:r>
              <a:rPr sz="850" spc="-50" dirty="0">
                <a:solidFill>
                  <a:srgbClr val="FFFFFF"/>
                </a:solidFill>
                <a:latin typeface="Tahoma" panose="020B0604030504040204"/>
                <a:cs typeface="Tahoma" panose="020B0604030504040204"/>
              </a:rPr>
              <a:t>,</a:t>
            </a:r>
            <a:endParaRPr sz="850">
              <a:latin typeface="Tahoma" panose="020B0604030504040204"/>
              <a:cs typeface="Tahoma" panose="020B0604030504040204"/>
            </a:endParaRPr>
          </a:p>
        </p:txBody>
      </p:sp>
      <p:sp>
        <p:nvSpPr>
          <p:cNvPr id="22" name="object 22"/>
          <p:cNvSpPr txBox="1"/>
          <p:nvPr/>
        </p:nvSpPr>
        <p:spPr>
          <a:xfrm>
            <a:off x="3025828" y="1299451"/>
            <a:ext cx="1461135" cy="288290"/>
          </a:xfrm>
          <a:prstGeom prst="rect">
            <a:avLst/>
          </a:prstGeom>
        </p:spPr>
        <p:txBody>
          <a:bodyPr vert="horz" wrap="square" lIns="0" tIns="12700" rIns="0" bIns="0" rtlCol="0">
            <a:spAutoFit/>
          </a:bodyPr>
          <a:lstStyle/>
          <a:p>
            <a:pPr marL="12700" marR="5080">
              <a:lnSpc>
                <a:spcPct val="101000"/>
              </a:lnSpc>
              <a:spcBef>
                <a:spcPts val="100"/>
              </a:spcBef>
            </a:pPr>
            <a:r>
              <a:rPr sz="850" spc="10" dirty="0">
                <a:solidFill>
                  <a:srgbClr val="FFFFFF"/>
                </a:solidFill>
                <a:latin typeface="Tahoma" panose="020B0604030504040204"/>
                <a:cs typeface="Tahoma" panose="020B0604030504040204"/>
              </a:rPr>
              <a:t>resistance</a:t>
            </a:r>
            <a:r>
              <a:rPr sz="850" spc="35" dirty="0">
                <a:solidFill>
                  <a:srgbClr val="FFFFFF"/>
                </a:solidFill>
                <a:latin typeface="Tahoma" panose="020B0604030504040204"/>
                <a:cs typeface="Tahoma" panose="020B0604030504040204"/>
              </a:rPr>
              <a:t> </a:t>
            </a:r>
            <a:r>
              <a:rPr sz="850" spc="10" dirty="0">
                <a:solidFill>
                  <a:srgbClr val="FFFFFF"/>
                </a:solidFill>
                <a:latin typeface="Tahoma" panose="020B0604030504040204"/>
                <a:cs typeface="Tahoma" panose="020B0604030504040204"/>
              </a:rPr>
              <a:t>to</a:t>
            </a:r>
            <a:r>
              <a:rPr sz="850" spc="35" dirty="0">
                <a:solidFill>
                  <a:srgbClr val="FFFFFF"/>
                </a:solidFill>
                <a:latin typeface="Tahoma" panose="020B0604030504040204"/>
                <a:cs typeface="Tahoma" panose="020B0604030504040204"/>
              </a:rPr>
              <a:t> </a:t>
            </a:r>
            <a:r>
              <a:rPr sz="850" spc="10" dirty="0">
                <a:solidFill>
                  <a:srgbClr val="FFFFFF"/>
                </a:solidFill>
                <a:latin typeface="Tahoma" panose="020B0604030504040204"/>
                <a:cs typeface="Tahoma" panose="020B0604030504040204"/>
              </a:rPr>
              <a:t>change,</a:t>
            </a:r>
            <a:r>
              <a:rPr sz="850" spc="35" dirty="0">
                <a:solidFill>
                  <a:srgbClr val="FFFFFF"/>
                </a:solidFill>
                <a:latin typeface="Tahoma" panose="020B0604030504040204"/>
                <a:cs typeface="Tahoma" panose="020B0604030504040204"/>
              </a:rPr>
              <a:t> </a:t>
            </a:r>
            <a:r>
              <a:rPr sz="850" spc="10" dirty="0">
                <a:solidFill>
                  <a:srgbClr val="FFFFFF"/>
                </a:solidFill>
                <a:latin typeface="Tahoma" panose="020B0604030504040204"/>
                <a:cs typeface="Tahoma" panose="020B0604030504040204"/>
              </a:rPr>
              <a:t>lack</a:t>
            </a:r>
            <a:r>
              <a:rPr sz="850" spc="35" dirty="0">
                <a:solidFill>
                  <a:srgbClr val="FFFFFF"/>
                </a:solidFill>
                <a:latin typeface="Tahoma" panose="020B0604030504040204"/>
                <a:cs typeface="Tahoma" panose="020B0604030504040204"/>
              </a:rPr>
              <a:t> </a:t>
            </a:r>
            <a:r>
              <a:rPr sz="850" spc="-25" dirty="0">
                <a:solidFill>
                  <a:srgbClr val="FFFFFF"/>
                </a:solidFill>
                <a:latin typeface="Tahoma" panose="020B0604030504040204"/>
                <a:cs typeface="Tahoma" panose="020B0604030504040204"/>
              </a:rPr>
              <a:t>of </a:t>
            </a:r>
            <a:r>
              <a:rPr sz="850" dirty="0">
                <a:solidFill>
                  <a:srgbClr val="FFFFFF"/>
                </a:solidFill>
                <a:latin typeface="Tahoma" panose="020B0604030504040204"/>
                <a:cs typeface="Tahoma" panose="020B0604030504040204"/>
              </a:rPr>
              <a:t>and</a:t>
            </a:r>
            <a:r>
              <a:rPr sz="850" spc="80" dirty="0">
                <a:solidFill>
                  <a:srgbClr val="FFFFFF"/>
                </a:solidFill>
                <a:latin typeface="Tahoma" panose="020B0604030504040204"/>
                <a:cs typeface="Tahoma" panose="020B0604030504040204"/>
              </a:rPr>
              <a:t> </a:t>
            </a:r>
            <a:r>
              <a:rPr sz="850" spc="-10" dirty="0">
                <a:solidFill>
                  <a:srgbClr val="FFFFFF"/>
                </a:solidFill>
                <a:latin typeface="Tahoma" panose="020B0604030504040204"/>
                <a:cs typeface="Tahoma" panose="020B0604030504040204"/>
              </a:rPr>
              <a:t>inadequate</a:t>
            </a:r>
            <a:endParaRPr sz="850">
              <a:latin typeface="Tahoma" panose="020B0604030504040204"/>
              <a:cs typeface="Tahoma" panose="020B0604030504040204"/>
            </a:endParaRPr>
          </a:p>
        </p:txBody>
      </p:sp>
      <p:sp>
        <p:nvSpPr>
          <p:cNvPr id="23" name="object 23"/>
          <p:cNvSpPr txBox="1"/>
          <p:nvPr/>
        </p:nvSpPr>
        <p:spPr>
          <a:xfrm>
            <a:off x="4655874" y="1430364"/>
            <a:ext cx="556895" cy="157480"/>
          </a:xfrm>
          <a:prstGeom prst="rect">
            <a:avLst/>
          </a:prstGeom>
        </p:spPr>
        <p:txBody>
          <a:bodyPr vert="horz" wrap="square" lIns="0" tIns="13970" rIns="0" bIns="0" rtlCol="0">
            <a:spAutoFit/>
          </a:bodyPr>
          <a:lstStyle/>
          <a:p>
            <a:pPr marL="12700">
              <a:lnSpc>
                <a:spcPct val="100000"/>
              </a:lnSpc>
              <a:spcBef>
                <a:spcPts val="110"/>
              </a:spcBef>
            </a:pPr>
            <a:r>
              <a:rPr sz="850" spc="-40" dirty="0">
                <a:solidFill>
                  <a:srgbClr val="FFFFFF"/>
                </a:solidFill>
                <a:latin typeface="Tahoma" panose="020B0604030504040204"/>
                <a:cs typeface="Tahoma" panose="020B0604030504040204"/>
              </a:rPr>
              <a:t>. </a:t>
            </a:r>
            <a:r>
              <a:rPr sz="850" spc="-10" dirty="0">
                <a:solidFill>
                  <a:srgbClr val="FFFFFF"/>
                </a:solidFill>
                <a:latin typeface="Tahoma" panose="020B0604030504040204"/>
                <a:cs typeface="Tahoma" panose="020B0604030504040204"/>
              </a:rPr>
              <a:t>Solutions</a:t>
            </a:r>
            <a:endParaRPr sz="850">
              <a:latin typeface="Tahoma" panose="020B0604030504040204"/>
              <a:cs typeface="Tahoma" panose="020B0604030504040204"/>
            </a:endParaRPr>
          </a:p>
        </p:txBody>
      </p:sp>
      <p:sp>
        <p:nvSpPr>
          <p:cNvPr id="24" name="object 24"/>
          <p:cNvSpPr txBox="1"/>
          <p:nvPr/>
        </p:nvSpPr>
        <p:spPr>
          <a:xfrm>
            <a:off x="4955035" y="1561263"/>
            <a:ext cx="52705" cy="157480"/>
          </a:xfrm>
          <a:prstGeom prst="rect">
            <a:avLst/>
          </a:prstGeom>
        </p:spPr>
        <p:txBody>
          <a:bodyPr vert="horz" wrap="square" lIns="0" tIns="13970" rIns="0" bIns="0" rtlCol="0">
            <a:spAutoFit/>
          </a:bodyPr>
          <a:lstStyle/>
          <a:p>
            <a:pPr marL="12700">
              <a:lnSpc>
                <a:spcPct val="100000"/>
              </a:lnSpc>
              <a:spcBef>
                <a:spcPts val="110"/>
              </a:spcBef>
            </a:pPr>
            <a:r>
              <a:rPr sz="850" spc="-50" dirty="0">
                <a:solidFill>
                  <a:srgbClr val="FFFFFF"/>
                </a:solidFill>
                <a:latin typeface="Tahoma" panose="020B0604030504040204"/>
                <a:cs typeface="Tahoma" panose="020B0604030504040204"/>
              </a:rPr>
              <a:t>,</a:t>
            </a:r>
            <a:endParaRPr sz="850">
              <a:latin typeface="Tahoma" panose="020B0604030504040204"/>
              <a:cs typeface="Tahoma" panose="020B0604030504040204"/>
            </a:endParaRPr>
          </a:p>
        </p:txBody>
      </p:sp>
      <p:sp>
        <p:nvSpPr>
          <p:cNvPr id="25" name="object 25"/>
          <p:cNvSpPr txBox="1"/>
          <p:nvPr/>
        </p:nvSpPr>
        <p:spPr>
          <a:xfrm>
            <a:off x="3025840" y="1561273"/>
            <a:ext cx="846455" cy="288290"/>
          </a:xfrm>
          <a:prstGeom prst="rect">
            <a:avLst/>
          </a:prstGeom>
        </p:spPr>
        <p:txBody>
          <a:bodyPr vert="horz" wrap="square" lIns="0" tIns="12700" rIns="0" bIns="0" rtlCol="0">
            <a:spAutoFit/>
          </a:bodyPr>
          <a:lstStyle/>
          <a:p>
            <a:pPr marL="12700" marR="5080">
              <a:lnSpc>
                <a:spcPct val="101000"/>
              </a:lnSpc>
              <a:spcBef>
                <a:spcPts val="100"/>
              </a:spcBef>
            </a:pPr>
            <a:r>
              <a:rPr sz="850" dirty="0">
                <a:solidFill>
                  <a:srgbClr val="FFFFFF"/>
                </a:solidFill>
                <a:latin typeface="Tahoma" panose="020B0604030504040204"/>
                <a:cs typeface="Tahoma" panose="020B0604030504040204"/>
              </a:rPr>
              <a:t>involve</a:t>
            </a:r>
            <a:r>
              <a:rPr sz="850" spc="135" dirty="0">
                <a:solidFill>
                  <a:srgbClr val="FFFFFF"/>
                </a:solidFill>
                <a:latin typeface="Tahoma" panose="020B0604030504040204"/>
                <a:cs typeface="Tahoma" panose="020B0604030504040204"/>
              </a:rPr>
              <a:t> </a:t>
            </a:r>
            <a:r>
              <a:rPr sz="850" spc="-10" dirty="0">
                <a:solidFill>
                  <a:srgbClr val="FFFFFF"/>
                </a:solidFill>
                <a:latin typeface="Tahoma" panose="020B0604030504040204"/>
                <a:cs typeface="Tahoma" panose="020B0604030504040204"/>
              </a:rPr>
              <a:t>eﬀective technology</a:t>
            </a:r>
            <a:endParaRPr sz="850">
              <a:latin typeface="Tahoma" panose="020B0604030504040204"/>
              <a:cs typeface="Tahoma" panose="020B0604030504040204"/>
            </a:endParaRPr>
          </a:p>
        </p:txBody>
      </p:sp>
      <p:sp>
        <p:nvSpPr>
          <p:cNvPr id="26" name="object 26"/>
          <p:cNvSpPr txBox="1"/>
          <p:nvPr/>
        </p:nvSpPr>
        <p:spPr>
          <a:xfrm>
            <a:off x="4177376" y="1692175"/>
            <a:ext cx="641350" cy="288290"/>
          </a:xfrm>
          <a:prstGeom prst="rect">
            <a:avLst/>
          </a:prstGeom>
        </p:spPr>
        <p:txBody>
          <a:bodyPr vert="horz" wrap="square" lIns="0" tIns="13970" rIns="0" bIns="0" rtlCol="0">
            <a:spAutoFit/>
          </a:bodyPr>
          <a:lstStyle/>
          <a:p>
            <a:pPr marL="12700">
              <a:lnSpc>
                <a:spcPct val="100000"/>
              </a:lnSpc>
              <a:spcBef>
                <a:spcPts val="110"/>
              </a:spcBef>
            </a:pPr>
            <a:r>
              <a:rPr sz="850" spc="-60" dirty="0">
                <a:solidFill>
                  <a:srgbClr val="FFFFFF"/>
                </a:solidFill>
                <a:latin typeface="Tahoma" panose="020B0604030504040204"/>
                <a:cs typeface="Tahoma" panose="020B0604030504040204"/>
              </a:rPr>
              <a:t>,</a:t>
            </a:r>
            <a:r>
              <a:rPr sz="850" spc="20" dirty="0">
                <a:solidFill>
                  <a:srgbClr val="FFFFFF"/>
                </a:solidFill>
                <a:latin typeface="Tahoma" panose="020B0604030504040204"/>
                <a:cs typeface="Tahoma" panose="020B0604030504040204"/>
              </a:rPr>
              <a:t> </a:t>
            </a:r>
            <a:r>
              <a:rPr sz="850" dirty="0">
                <a:solidFill>
                  <a:srgbClr val="FFFFFF"/>
                </a:solidFill>
                <a:latin typeface="Tahoma" panose="020B0604030504040204"/>
                <a:cs typeface="Tahoma" panose="020B0604030504040204"/>
              </a:rPr>
              <a:t>and</a:t>
            </a:r>
            <a:r>
              <a:rPr sz="850" spc="20" dirty="0">
                <a:solidFill>
                  <a:srgbClr val="FFFFFF"/>
                </a:solidFill>
                <a:latin typeface="Tahoma" panose="020B0604030504040204"/>
                <a:cs typeface="Tahoma" panose="020B0604030504040204"/>
              </a:rPr>
              <a:t> </a:t>
            </a:r>
            <a:r>
              <a:rPr sz="850" spc="-10" dirty="0">
                <a:solidFill>
                  <a:srgbClr val="FFFFFF"/>
                </a:solidFill>
                <a:latin typeface="Tahoma" panose="020B0604030504040204"/>
                <a:cs typeface="Tahoma" panose="020B0604030504040204"/>
              </a:rPr>
              <a:t>robust</a:t>
            </a:r>
            <a:endParaRPr sz="850">
              <a:latin typeface="Tahoma" panose="020B0604030504040204"/>
              <a:cs typeface="Tahoma" panose="020B0604030504040204"/>
            </a:endParaRPr>
          </a:p>
          <a:p>
            <a:pPr marL="185420">
              <a:lnSpc>
                <a:spcPct val="100000"/>
              </a:lnSpc>
              <a:spcBef>
                <a:spcPts val="10"/>
              </a:spcBef>
            </a:pPr>
            <a:r>
              <a:rPr sz="850" spc="-50" dirty="0">
                <a:solidFill>
                  <a:srgbClr val="FFFFFF"/>
                </a:solidFill>
                <a:latin typeface="Tahoma" panose="020B0604030504040204"/>
                <a:cs typeface="Tahoma" panose="020B0604030504040204"/>
              </a:rPr>
              <a:t>.</a:t>
            </a:r>
            <a:endParaRPr sz="850">
              <a:latin typeface="Tahoma" panose="020B0604030504040204"/>
              <a:cs typeface="Tahoma" panose="020B0604030504040204"/>
            </a:endParaRPr>
          </a:p>
        </p:txBody>
      </p:sp>
      <p:sp>
        <p:nvSpPr>
          <p:cNvPr id="27" name="object 27"/>
          <p:cNvSpPr/>
          <p:nvPr/>
        </p:nvSpPr>
        <p:spPr>
          <a:xfrm>
            <a:off x="3021063" y="821766"/>
            <a:ext cx="1141730" cy="30480"/>
          </a:xfrm>
          <a:custGeom>
            <a:avLst/>
            <a:gdLst/>
            <a:ahLst/>
            <a:cxnLst/>
            <a:rect l="l" t="t" r="r" b="b"/>
            <a:pathLst>
              <a:path w="1141729" h="30480">
                <a:moveTo>
                  <a:pt x="1141653" y="0"/>
                </a:moveTo>
                <a:lnTo>
                  <a:pt x="0" y="0"/>
                </a:lnTo>
                <a:lnTo>
                  <a:pt x="0" y="30429"/>
                </a:lnTo>
                <a:lnTo>
                  <a:pt x="1141653" y="30429"/>
                </a:lnTo>
                <a:lnTo>
                  <a:pt x="1141653" y="0"/>
                </a:lnTo>
                <a:close/>
              </a:path>
            </a:pathLst>
          </a:custGeom>
          <a:solidFill>
            <a:srgbClr val="6FB0DA"/>
          </a:solidFill>
        </p:spPr>
        <p:txBody>
          <a:bodyPr wrap="square" lIns="0" tIns="0" rIns="0" bIns="0" rtlCol="0"/>
          <a:lstStyle/>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107950" y="1343025"/>
            <a:ext cx="2052320" cy="430530"/>
          </a:xfrm>
        </p:spPr>
        <p:txBody>
          <a:bodyPr wrap="square"/>
          <a:p>
            <a:pPr algn="ctr"/>
            <a:r>
              <a:rPr lang="en-US" sz="1400"/>
              <a:t>Understanding the Risk Management Process</a:t>
            </a:r>
            <a:endParaRPr lang="en-US" sz="1400"/>
          </a:p>
        </p:txBody>
      </p:sp>
      <p:sp>
        <p:nvSpPr>
          <p:cNvPr id="3" name="Subtitle 2"/>
          <p:cNvSpPr>
            <a:spLocks noGrp="1"/>
          </p:cNvSpPr>
          <p:nvPr>
            <p:ph type="subTitle" idx="4"/>
          </p:nvPr>
        </p:nvSpPr>
        <p:spPr>
          <a:xfrm>
            <a:off x="2470150" y="123825"/>
            <a:ext cx="3047365" cy="215265"/>
          </a:xfrm>
        </p:spPr>
        <p:txBody>
          <a:bodyPr wrap="square"/>
          <a:p>
            <a:r>
              <a:rPr lang="en-US" sz="1400">
                <a:solidFill>
                  <a:schemeClr val="bg1"/>
                </a:solidFill>
              </a:rPr>
              <a:t>Overview of Risk Management Process</a:t>
            </a:r>
            <a:endParaRPr lang="en-US" sz="1400">
              <a:solidFill>
                <a:schemeClr val="bg1"/>
              </a:solidFill>
            </a:endParaRPr>
          </a:p>
        </p:txBody>
      </p:sp>
      <p:sp>
        <p:nvSpPr>
          <p:cNvPr id="4" name="Text Box 3"/>
          <p:cNvSpPr txBox="1"/>
          <p:nvPr/>
        </p:nvSpPr>
        <p:spPr>
          <a:xfrm>
            <a:off x="2470150" y="352425"/>
            <a:ext cx="2578735" cy="829945"/>
          </a:xfrm>
          <a:prstGeom prst="rect">
            <a:avLst/>
          </a:prstGeom>
          <a:noFill/>
        </p:spPr>
        <p:txBody>
          <a:bodyPr wrap="square" rtlCol="0">
            <a:spAutoFit/>
          </a:bodyPr>
          <a:p>
            <a:pPr algn="just"/>
            <a:r>
              <a:rPr lang="en-US" sz="1200">
                <a:solidFill>
                  <a:schemeClr val="bg1"/>
                </a:solidFill>
              </a:rPr>
              <a:t>The risk management process involves identifying, analyzing, evaluating, and responding to risks in a systematic manner.</a:t>
            </a:r>
            <a:endParaRPr lang="en-US" sz="1200">
              <a:solidFill>
                <a:schemeClr val="bg1"/>
              </a:solidFill>
            </a:endParaRPr>
          </a:p>
        </p:txBody>
      </p:sp>
      <p:sp>
        <p:nvSpPr>
          <p:cNvPr id="5" name="Text Box 4"/>
          <p:cNvSpPr txBox="1"/>
          <p:nvPr/>
        </p:nvSpPr>
        <p:spPr>
          <a:xfrm>
            <a:off x="2470150" y="1221105"/>
            <a:ext cx="3001645" cy="306705"/>
          </a:xfrm>
          <a:prstGeom prst="rect">
            <a:avLst/>
          </a:prstGeom>
          <a:noFill/>
        </p:spPr>
        <p:txBody>
          <a:bodyPr wrap="none" rtlCol="0">
            <a:spAutoFit/>
          </a:bodyPr>
          <a:p>
            <a:pPr algn="l"/>
            <a:r>
              <a:rPr lang="en-US" sz="1400">
                <a:solidFill>
                  <a:schemeClr val="bg1"/>
                </a:solidFill>
              </a:rPr>
              <a:t>Steps in Risk Management Process</a:t>
            </a:r>
            <a:endParaRPr lang="en-US" sz="1400">
              <a:solidFill>
                <a:schemeClr val="bg1"/>
              </a:solidFill>
            </a:endParaRPr>
          </a:p>
        </p:txBody>
      </p:sp>
      <p:sp>
        <p:nvSpPr>
          <p:cNvPr id="6" name="Text Box 5"/>
          <p:cNvSpPr txBox="1"/>
          <p:nvPr/>
        </p:nvSpPr>
        <p:spPr>
          <a:xfrm>
            <a:off x="2503170" y="1495425"/>
            <a:ext cx="3136900" cy="598805"/>
          </a:xfrm>
          <a:prstGeom prst="rect">
            <a:avLst/>
          </a:prstGeom>
          <a:noFill/>
        </p:spPr>
        <p:txBody>
          <a:bodyPr wrap="square" rtlCol="0">
            <a:spAutoFit/>
          </a:bodyPr>
          <a:p>
            <a:pPr algn="just"/>
            <a:r>
              <a:rPr lang="en-US" sz="1100">
                <a:solidFill>
                  <a:schemeClr val="bg1"/>
                </a:solidFill>
              </a:rPr>
              <a:t>The process typically includes risk identification, risk assessment, risk prioritization, risk treatment, and risk monitoring.</a:t>
            </a:r>
            <a:endParaRPr lang="en-US" sz="1100">
              <a:solidFill>
                <a:schemeClr val="bg1"/>
              </a:solidFill>
            </a:endParaRPr>
          </a:p>
        </p:txBody>
      </p:sp>
      <p:sp>
        <p:nvSpPr>
          <p:cNvPr id="8" name="Text Box 7"/>
          <p:cNvSpPr txBox="1"/>
          <p:nvPr/>
        </p:nvSpPr>
        <p:spPr>
          <a:xfrm>
            <a:off x="2470150" y="2105025"/>
            <a:ext cx="3203575" cy="306705"/>
          </a:xfrm>
          <a:prstGeom prst="rect">
            <a:avLst/>
          </a:prstGeom>
          <a:noFill/>
        </p:spPr>
        <p:txBody>
          <a:bodyPr wrap="square" rtlCol="0">
            <a:spAutoFit/>
          </a:bodyPr>
          <a:p>
            <a:r>
              <a:rPr lang="en-US" sz="1400">
                <a:solidFill>
                  <a:schemeClr val="bg1"/>
                </a:solidFill>
              </a:rPr>
              <a:t>Benefits of Risk Management Process</a:t>
            </a:r>
            <a:endParaRPr lang="en-US" sz="1400">
              <a:solidFill>
                <a:schemeClr val="bg1"/>
              </a:solidFill>
            </a:endParaRPr>
          </a:p>
        </p:txBody>
      </p:sp>
      <p:sp>
        <p:nvSpPr>
          <p:cNvPr id="9" name="Text Box 8"/>
          <p:cNvSpPr txBox="1"/>
          <p:nvPr/>
        </p:nvSpPr>
        <p:spPr>
          <a:xfrm>
            <a:off x="2546350" y="2422525"/>
            <a:ext cx="3034030" cy="829945"/>
          </a:xfrm>
          <a:prstGeom prst="rect">
            <a:avLst/>
          </a:prstGeom>
          <a:noFill/>
        </p:spPr>
        <p:txBody>
          <a:bodyPr wrap="square" rtlCol="0">
            <a:spAutoFit/>
          </a:bodyPr>
          <a:p>
            <a:pPr algn="l"/>
            <a:r>
              <a:rPr lang="en-US" sz="1200">
                <a:solidFill>
                  <a:schemeClr val="bg1"/>
                </a:solidFill>
              </a:rPr>
              <a:t>Implementing a risk management process helps organizations anticipate and mitigate potential risks, improve decision-making.</a:t>
            </a:r>
            <a:endParaRPr lang="en-US" sz="1200">
              <a:solidFill>
                <a:schemeClr val="bg1"/>
              </a:solidFill>
            </a:endParaRPr>
          </a:p>
        </p:txBody>
      </p:sp>
      <p:sp>
        <p:nvSpPr>
          <p:cNvPr id="27" name="object 27"/>
          <p:cNvSpPr/>
          <p:nvPr/>
        </p:nvSpPr>
        <p:spPr>
          <a:xfrm rot="16200000">
            <a:off x="784225" y="1609725"/>
            <a:ext cx="3061970" cy="76200"/>
          </a:xfrm>
          <a:custGeom>
            <a:avLst/>
            <a:gdLst/>
            <a:ahLst/>
            <a:cxnLst/>
            <a:rect l="l" t="t" r="r" b="b"/>
            <a:pathLst>
              <a:path w="1141729" h="30480">
                <a:moveTo>
                  <a:pt x="1141653" y="0"/>
                </a:moveTo>
                <a:lnTo>
                  <a:pt x="0" y="0"/>
                </a:lnTo>
                <a:lnTo>
                  <a:pt x="0" y="30429"/>
                </a:lnTo>
                <a:lnTo>
                  <a:pt x="1141653" y="30429"/>
                </a:lnTo>
                <a:lnTo>
                  <a:pt x="1141653" y="0"/>
                </a:lnTo>
                <a:close/>
              </a:path>
            </a:pathLst>
          </a:custGeom>
          <a:solidFill>
            <a:srgbClr val="6FB0DA"/>
          </a:solidFill>
        </p:spPr>
        <p:txBody>
          <a:bodyPr wrap="square" lIns="0" tIns="0" rIns="0" bIns="0" rtlCol="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336867" y="199961"/>
            <a:ext cx="4976495" cy="215265"/>
          </a:xfrm>
        </p:spPr>
        <p:txBody>
          <a:bodyPr/>
          <a:p>
            <a:pPr algn="ctr"/>
            <a:r>
              <a:rPr lang="en-US" sz="1400"/>
              <a:t>Benefits of Implementing a Risk   Management Framework</a:t>
            </a:r>
            <a:endParaRPr lang="en-US" sz="1400"/>
          </a:p>
        </p:txBody>
      </p:sp>
      <p:sp>
        <p:nvSpPr>
          <p:cNvPr id="3" name="Subtitle 2"/>
          <p:cNvSpPr>
            <a:spLocks noGrp="1"/>
          </p:cNvSpPr>
          <p:nvPr>
            <p:ph type="subTitle" idx="4"/>
          </p:nvPr>
        </p:nvSpPr>
        <p:spPr>
          <a:xfrm>
            <a:off x="107950" y="687705"/>
            <a:ext cx="1445260" cy="338455"/>
          </a:xfrm>
        </p:spPr>
        <p:txBody>
          <a:bodyPr wrap="square"/>
          <a:p>
            <a:r>
              <a:rPr lang="en-US" sz="1100">
                <a:solidFill>
                  <a:schemeClr val="bg1"/>
                </a:solidFill>
              </a:rPr>
              <a:t>Improved Decision Making</a:t>
            </a:r>
            <a:endParaRPr lang="en-US" sz="1100">
              <a:solidFill>
                <a:schemeClr val="bg1"/>
              </a:solidFill>
            </a:endParaRPr>
          </a:p>
        </p:txBody>
      </p:sp>
      <p:sp>
        <p:nvSpPr>
          <p:cNvPr id="4" name="Text Box 3"/>
          <p:cNvSpPr txBox="1"/>
          <p:nvPr/>
        </p:nvSpPr>
        <p:spPr>
          <a:xfrm>
            <a:off x="1631950" y="687705"/>
            <a:ext cx="1586230" cy="260350"/>
          </a:xfrm>
          <a:prstGeom prst="rect">
            <a:avLst/>
          </a:prstGeom>
          <a:noFill/>
        </p:spPr>
        <p:txBody>
          <a:bodyPr wrap="none" rtlCol="0">
            <a:spAutoFit/>
          </a:bodyPr>
          <a:p>
            <a:pPr algn="l"/>
            <a:r>
              <a:rPr lang="en-US" sz="1100">
                <a:solidFill>
                  <a:schemeClr val="bg1"/>
                </a:solidFill>
              </a:rPr>
              <a:t>Enhanced Compliance</a:t>
            </a:r>
            <a:endParaRPr lang="en-US" sz="1100">
              <a:solidFill>
                <a:schemeClr val="bg1"/>
              </a:solidFill>
            </a:endParaRPr>
          </a:p>
        </p:txBody>
      </p:sp>
      <p:sp>
        <p:nvSpPr>
          <p:cNvPr id="5" name="Text Box 4"/>
          <p:cNvSpPr txBox="1"/>
          <p:nvPr/>
        </p:nvSpPr>
        <p:spPr>
          <a:xfrm>
            <a:off x="3867785" y="687705"/>
            <a:ext cx="1221740" cy="260350"/>
          </a:xfrm>
          <a:prstGeom prst="rect">
            <a:avLst/>
          </a:prstGeom>
          <a:noFill/>
        </p:spPr>
        <p:txBody>
          <a:bodyPr wrap="none" rtlCol="0">
            <a:spAutoFit/>
          </a:bodyPr>
          <a:p>
            <a:pPr algn="l"/>
            <a:r>
              <a:rPr lang="en-US" sz="1100">
                <a:solidFill>
                  <a:schemeClr val="bg1"/>
                </a:solidFill>
              </a:rPr>
              <a:t>Reduced Losses</a:t>
            </a:r>
            <a:endParaRPr lang="en-US" sz="1100">
              <a:solidFill>
                <a:schemeClr val="bg1"/>
              </a:solidFill>
            </a:endParaRPr>
          </a:p>
        </p:txBody>
      </p:sp>
      <p:sp>
        <p:nvSpPr>
          <p:cNvPr id="7" name="Text Box 6"/>
          <p:cNvSpPr txBox="1"/>
          <p:nvPr/>
        </p:nvSpPr>
        <p:spPr>
          <a:xfrm>
            <a:off x="31750" y="1298575"/>
            <a:ext cx="1370330" cy="1322070"/>
          </a:xfrm>
          <a:prstGeom prst="rect">
            <a:avLst/>
          </a:prstGeom>
          <a:noFill/>
        </p:spPr>
        <p:txBody>
          <a:bodyPr wrap="square" rtlCol="0">
            <a:spAutoFit/>
          </a:bodyPr>
          <a:p>
            <a:pPr algn="just"/>
            <a:r>
              <a:rPr lang="en-US" sz="1000">
                <a:solidFill>
                  <a:schemeClr val="bg1"/>
                </a:solidFill>
              </a:rPr>
              <a:t>A risk management framework enables informed decision-making by providing a comprehensive understanding of risks and their potential impact.</a:t>
            </a:r>
            <a:endParaRPr lang="en-US" sz="1000">
              <a:solidFill>
                <a:schemeClr val="bg1"/>
              </a:solidFill>
            </a:endParaRPr>
          </a:p>
        </p:txBody>
      </p:sp>
      <p:sp>
        <p:nvSpPr>
          <p:cNvPr id="8" name="Text Box 7"/>
          <p:cNvSpPr txBox="1"/>
          <p:nvPr/>
        </p:nvSpPr>
        <p:spPr>
          <a:xfrm>
            <a:off x="1565275" y="1298575"/>
            <a:ext cx="1960880" cy="937260"/>
          </a:xfrm>
          <a:prstGeom prst="rect">
            <a:avLst/>
          </a:prstGeom>
          <a:noFill/>
        </p:spPr>
        <p:txBody>
          <a:bodyPr wrap="square" rtlCol="0">
            <a:spAutoFit/>
          </a:bodyPr>
          <a:p>
            <a:pPr algn="just"/>
            <a:r>
              <a:rPr lang="en-US" sz="1100">
                <a:solidFill>
                  <a:schemeClr val="bg1"/>
                </a:solidFill>
              </a:rPr>
              <a:t>Implementing a risk management framework helps organizations comply  with regulatory requirements</a:t>
            </a:r>
            <a:r>
              <a:rPr lang="en-US" sz="1100"/>
              <a:t> </a:t>
            </a:r>
            <a:r>
              <a:rPr lang="en-US" sz="1100">
                <a:solidFill>
                  <a:schemeClr val="bg1"/>
                </a:solidFill>
              </a:rPr>
              <a:t>and industry standards.</a:t>
            </a:r>
            <a:endParaRPr lang="en-US" sz="1100">
              <a:solidFill>
                <a:schemeClr val="bg1"/>
              </a:solidFill>
            </a:endParaRPr>
          </a:p>
        </p:txBody>
      </p:sp>
      <p:sp>
        <p:nvSpPr>
          <p:cNvPr id="9" name="Text Box 8"/>
          <p:cNvSpPr txBox="1"/>
          <p:nvPr/>
        </p:nvSpPr>
        <p:spPr>
          <a:xfrm>
            <a:off x="3613150" y="1298575"/>
            <a:ext cx="2200910" cy="937260"/>
          </a:xfrm>
          <a:prstGeom prst="rect">
            <a:avLst/>
          </a:prstGeom>
          <a:noFill/>
        </p:spPr>
        <p:txBody>
          <a:bodyPr wrap="square" rtlCol="0">
            <a:spAutoFit/>
          </a:bodyPr>
          <a:p>
            <a:pPr algn="just"/>
            <a:r>
              <a:rPr lang="en-US" sz="1100">
                <a:solidFill>
                  <a:schemeClr val="bg1"/>
                </a:solidFill>
              </a:rPr>
              <a:t>By identifying and mitigating risks, organizations can minimize potential losses and negative impacts on their operations and resources.</a:t>
            </a:r>
            <a:endParaRPr lang="en-US" sz="110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336867" y="123761"/>
            <a:ext cx="4976495" cy="215265"/>
          </a:xfrm>
        </p:spPr>
        <p:txBody>
          <a:bodyPr/>
          <a:p>
            <a:r>
              <a:rPr lang="en-US" sz="1400"/>
              <a:t>Key Components of a Risk Management Framework</a:t>
            </a:r>
            <a:endParaRPr lang="en-US" sz="1400"/>
          </a:p>
        </p:txBody>
      </p:sp>
      <p:sp>
        <p:nvSpPr>
          <p:cNvPr id="3" name="Subtitle 2"/>
          <p:cNvSpPr>
            <a:spLocks noGrp="1"/>
          </p:cNvSpPr>
          <p:nvPr>
            <p:ph type="subTitle" idx="4"/>
          </p:nvPr>
        </p:nvSpPr>
        <p:spPr>
          <a:xfrm>
            <a:off x="336550" y="428879"/>
            <a:ext cx="4098290" cy="2844165"/>
          </a:xfrm>
        </p:spPr>
        <p:txBody>
          <a:bodyPr wrap="square"/>
          <a:p>
            <a:r>
              <a:rPr lang="en-US" sz="1300">
                <a:solidFill>
                  <a:schemeClr val="bg1"/>
                </a:solidFill>
              </a:rPr>
              <a:t>Risk Identification</a:t>
            </a:r>
            <a:endParaRPr lang="en-US" sz="1400">
              <a:solidFill>
                <a:schemeClr val="bg1"/>
              </a:solidFill>
            </a:endParaRPr>
          </a:p>
          <a:p>
            <a:r>
              <a:rPr lang="en-US" sz="1100">
                <a:solidFill>
                  <a:schemeClr val="bg1"/>
                </a:solidFill>
              </a:rPr>
              <a:t>Identifying potential risks that may impact an organization's objectives.</a:t>
            </a:r>
            <a:endParaRPr lang="en-US" sz="1100">
              <a:solidFill>
                <a:schemeClr val="bg1"/>
              </a:solidFill>
            </a:endParaRPr>
          </a:p>
          <a:p>
            <a:pPr>
              <a:lnSpc>
                <a:spcPct val="60000"/>
              </a:lnSpc>
            </a:pPr>
            <a:endParaRPr lang="en-US" sz="1100">
              <a:solidFill>
                <a:schemeClr val="bg1"/>
              </a:solidFill>
            </a:endParaRPr>
          </a:p>
          <a:p>
            <a:r>
              <a:rPr lang="en-US" sz="1300">
                <a:solidFill>
                  <a:schemeClr val="bg1"/>
                </a:solidFill>
              </a:rPr>
              <a:t>Risk Assessment</a:t>
            </a:r>
            <a:endParaRPr lang="en-US" sz="1300">
              <a:solidFill>
                <a:schemeClr val="bg1"/>
              </a:solidFill>
            </a:endParaRPr>
          </a:p>
          <a:p>
            <a:r>
              <a:rPr lang="en-US" sz="1100">
                <a:solidFill>
                  <a:schemeClr val="bg1"/>
                </a:solidFill>
              </a:rPr>
              <a:t>Evaluating the likelihood and potential impact of identified risks.</a:t>
            </a:r>
            <a:endParaRPr lang="en-US" sz="1100">
              <a:solidFill>
                <a:schemeClr val="bg1"/>
              </a:solidFill>
            </a:endParaRPr>
          </a:p>
          <a:p>
            <a:pPr>
              <a:lnSpc>
                <a:spcPct val="70000"/>
              </a:lnSpc>
            </a:pPr>
            <a:endParaRPr lang="en-US" sz="1100">
              <a:solidFill>
                <a:schemeClr val="bg1"/>
              </a:solidFill>
            </a:endParaRPr>
          </a:p>
          <a:p>
            <a:r>
              <a:rPr lang="en-US" sz="1300">
                <a:solidFill>
                  <a:schemeClr val="bg1"/>
                </a:solidFill>
              </a:rPr>
              <a:t>Risk Mitigation</a:t>
            </a:r>
            <a:endParaRPr lang="en-US" sz="1100">
              <a:solidFill>
                <a:schemeClr val="bg1"/>
              </a:solidFill>
            </a:endParaRPr>
          </a:p>
          <a:p>
            <a:r>
              <a:rPr lang="en-US" sz="1100">
                <a:solidFill>
                  <a:schemeClr val="bg1"/>
                </a:solidFill>
              </a:rPr>
              <a:t>Implementing strategies and measures to minimize or eliminate identified risks.</a:t>
            </a:r>
            <a:endParaRPr lang="en-US" sz="1100">
              <a:solidFill>
                <a:schemeClr val="bg1"/>
              </a:solidFill>
            </a:endParaRPr>
          </a:p>
          <a:p>
            <a:pPr>
              <a:lnSpc>
                <a:spcPct val="80000"/>
              </a:lnSpc>
            </a:pPr>
            <a:endParaRPr lang="en-US" sz="1100">
              <a:solidFill>
                <a:schemeClr val="bg1"/>
              </a:solidFill>
            </a:endParaRPr>
          </a:p>
          <a:p>
            <a:r>
              <a:rPr lang="en-US" sz="1300">
                <a:solidFill>
                  <a:schemeClr val="bg1"/>
                </a:solidFill>
              </a:rPr>
              <a:t>Risk Monitoring</a:t>
            </a:r>
            <a:endParaRPr lang="en-US" sz="1300">
              <a:solidFill>
                <a:schemeClr val="bg1"/>
              </a:solidFill>
            </a:endParaRPr>
          </a:p>
          <a:p>
            <a:r>
              <a:rPr lang="en-US" sz="1100">
                <a:solidFill>
                  <a:schemeClr val="bg1"/>
                </a:solidFill>
              </a:rPr>
              <a:t>Continuously monitoring and reviewing risks to ensure their effectiveness and identify new risks.</a:t>
            </a:r>
            <a:endParaRPr lang="en-US" sz="1100">
              <a:solidFill>
                <a:schemeClr val="bg1"/>
              </a:solidFill>
            </a:endParaRPr>
          </a:p>
          <a:p>
            <a:pPr>
              <a:lnSpc>
                <a:spcPct val="80000"/>
              </a:lnSpc>
            </a:pPr>
            <a:endParaRPr lang="en-US" sz="1100">
              <a:solidFill>
                <a:schemeClr val="bg1"/>
              </a:solidFill>
            </a:endParaRPr>
          </a:p>
          <a:p>
            <a:r>
              <a:rPr lang="en-US" sz="1300">
                <a:solidFill>
                  <a:schemeClr val="bg1"/>
                </a:solidFill>
              </a:rPr>
              <a:t>Risk Reporting</a:t>
            </a:r>
            <a:endParaRPr lang="en-US" sz="1300">
              <a:solidFill>
                <a:schemeClr val="bg1"/>
              </a:solidFill>
            </a:endParaRPr>
          </a:p>
          <a:p>
            <a:r>
              <a:rPr lang="en-US" sz="1100">
                <a:solidFill>
                  <a:schemeClr val="bg1"/>
                </a:solidFill>
              </a:rPr>
              <a:t>Providing regular reports on risk status, mitigation efforts, and overall risk management performance.</a:t>
            </a:r>
            <a:endParaRPr lang="en-US" sz="1100">
              <a:solidFill>
                <a:schemeClr val="bg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184467" y="47561"/>
            <a:ext cx="4976495" cy="200025"/>
          </a:xfrm>
        </p:spPr>
        <p:txBody>
          <a:bodyPr/>
          <a:p>
            <a:r>
              <a:rPr lang="en-US" sz="1300"/>
              <a:t>Roles and Responsibilities in Risk Management</a:t>
            </a:r>
            <a:endParaRPr lang="en-US" sz="1300"/>
          </a:p>
        </p:txBody>
      </p:sp>
      <p:sp>
        <p:nvSpPr>
          <p:cNvPr id="3" name="Subtitle 2"/>
          <p:cNvSpPr>
            <a:spLocks noGrp="1"/>
          </p:cNvSpPr>
          <p:nvPr>
            <p:ph type="subTitle" idx="4"/>
          </p:nvPr>
        </p:nvSpPr>
        <p:spPr>
          <a:xfrm>
            <a:off x="184150" y="352679"/>
            <a:ext cx="4098290" cy="2861945"/>
          </a:xfrm>
        </p:spPr>
        <p:txBody>
          <a:bodyPr wrap="square"/>
          <a:p>
            <a:r>
              <a:rPr lang="en-US" sz="1100">
                <a:solidFill>
                  <a:schemeClr val="bg1"/>
                </a:solidFill>
                <a:sym typeface="+mn-ea"/>
              </a:rPr>
              <a:t>Risk Owner</a:t>
            </a:r>
            <a:endParaRPr lang="en-US" sz="1100">
              <a:solidFill>
                <a:schemeClr val="bg1"/>
              </a:solidFill>
            </a:endParaRPr>
          </a:p>
          <a:p>
            <a:r>
              <a:rPr lang="en-US" sz="1000">
                <a:solidFill>
                  <a:schemeClr val="bg1"/>
                </a:solidFill>
                <a:sym typeface="+mn-ea"/>
              </a:rPr>
              <a:t>Individual or department responsible for managing and mitigating a specific risk.</a:t>
            </a:r>
            <a:endParaRPr lang="en-US" sz="1000">
              <a:solidFill>
                <a:schemeClr val="bg1"/>
              </a:solidFill>
            </a:endParaRPr>
          </a:p>
          <a:p>
            <a:pPr>
              <a:lnSpc>
                <a:spcPct val="70000"/>
              </a:lnSpc>
            </a:pPr>
            <a:endParaRPr lang="en-US" sz="1000">
              <a:solidFill>
                <a:schemeClr val="bg1"/>
              </a:solidFill>
            </a:endParaRPr>
          </a:p>
          <a:p>
            <a:r>
              <a:rPr lang="en-US" sz="1100">
                <a:solidFill>
                  <a:schemeClr val="bg1"/>
                </a:solidFill>
                <a:sym typeface="+mn-ea"/>
              </a:rPr>
              <a:t>Risk Management Committee</a:t>
            </a:r>
            <a:endParaRPr lang="en-US" sz="1100">
              <a:solidFill>
                <a:schemeClr val="bg1"/>
              </a:solidFill>
            </a:endParaRPr>
          </a:p>
          <a:p>
            <a:r>
              <a:rPr lang="en-US" sz="1000">
                <a:solidFill>
                  <a:schemeClr val="bg1"/>
                </a:solidFill>
                <a:sym typeface="+mn-ea"/>
              </a:rPr>
              <a:t>A group of individuals responsible for overseeing the organization's risk management efforts and making strategic decisions.</a:t>
            </a:r>
            <a:endParaRPr lang="en-US" sz="1000">
              <a:solidFill>
                <a:schemeClr val="bg1"/>
              </a:solidFill>
            </a:endParaRPr>
          </a:p>
          <a:p>
            <a:pPr>
              <a:lnSpc>
                <a:spcPct val="70000"/>
              </a:lnSpc>
            </a:pPr>
            <a:endParaRPr lang="en-US" sz="1000">
              <a:solidFill>
                <a:schemeClr val="bg1"/>
              </a:solidFill>
            </a:endParaRPr>
          </a:p>
          <a:p>
            <a:r>
              <a:rPr lang="en-US" sz="1100">
                <a:solidFill>
                  <a:schemeClr val="bg1"/>
                </a:solidFill>
                <a:sym typeface="+mn-ea"/>
              </a:rPr>
              <a:t>Risk Analyst</a:t>
            </a:r>
            <a:endParaRPr lang="en-US" sz="1100">
              <a:solidFill>
                <a:schemeClr val="bg1"/>
              </a:solidFill>
            </a:endParaRPr>
          </a:p>
          <a:p>
            <a:r>
              <a:rPr lang="en-US" sz="1000">
                <a:solidFill>
                  <a:schemeClr val="bg1"/>
                </a:solidFill>
                <a:sym typeface="+mn-ea"/>
              </a:rPr>
              <a:t>Individual responsible for analyzing risks, assessing their potential impact, and recommending mitigation strategies.</a:t>
            </a:r>
            <a:endParaRPr lang="en-US" sz="1000">
              <a:solidFill>
                <a:schemeClr val="bg1"/>
              </a:solidFill>
            </a:endParaRPr>
          </a:p>
          <a:p>
            <a:pPr>
              <a:lnSpc>
                <a:spcPct val="70000"/>
              </a:lnSpc>
            </a:pPr>
            <a:endParaRPr lang="en-US" sz="1000">
              <a:solidFill>
                <a:schemeClr val="bg1"/>
              </a:solidFill>
            </a:endParaRPr>
          </a:p>
          <a:p>
            <a:r>
              <a:rPr lang="en-US" sz="1100">
                <a:solidFill>
                  <a:schemeClr val="bg1"/>
                </a:solidFill>
                <a:sym typeface="+mn-ea"/>
              </a:rPr>
              <a:t>Internal Auditor</a:t>
            </a:r>
            <a:endParaRPr lang="en-US" sz="1100">
              <a:solidFill>
                <a:schemeClr val="bg1"/>
              </a:solidFill>
            </a:endParaRPr>
          </a:p>
          <a:p>
            <a:r>
              <a:rPr lang="en-US" sz="1000">
                <a:solidFill>
                  <a:schemeClr val="bg1"/>
                </a:solidFill>
                <a:sym typeface="+mn-ea"/>
              </a:rPr>
              <a:t>Individual responsible for evaluating the effectiveness of the risk management process and ensuring compliance with policies and procedures.</a:t>
            </a:r>
            <a:endParaRPr lang="en-US" sz="1000">
              <a:solidFill>
                <a:schemeClr val="bg1"/>
              </a:solidFill>
            </a:endParaRPr>
          </a:p>
          <a:p>
            <a:endParaRPr lang="en-US" sz="1000">
              <a:solidFill>
                <a:schemeClr val="bg1"/>
              </a:solidFill>
            </a:endParaRPr>
          </a:p>
          <a:p>
            <a:r>
              <a:rPr lang="en-US" sz="1100">
                <a:solidFill>
                  <a:schemeClr val="bg1"/>
                </a:solidFill>
              </a:rPr>
              <a:t>Board of Directors</a:t>
            </a:r>
            <a:endParaRPr lang="en-US" sz="1100">
              <a:solidFill>
                <a:schemeClr val="bg1"/>
              </a:solidFill>
            </a:endParaRPr>
          </a:p>
          <a:p>
            <a:r>
              <a:rPr lang="en-US" sz="1000">
                <a:solidFill>
                  <a:schemeClr val="bg1"/>
                </a:solidFill>
              </a:rPr>
              <a:t>Ultimate decision-making body responsible for approving risk management policies and providing oversight.</a:t>
            </a:r>
            <a:endParaRPr lang="en-US" sz="100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3636172" y="0"/>
            <a:ext cx="1111250" cy="617220"/>
            <a:chOff x="3636172" y="0"/>
            <a:chExt cx="1111250" cy="617220"/>
          </a:xfrm>
        </p:grpSpPr>
        <p:sp>
          <p:nvSpPr>
            <p:cNvPr id="3" name="object 3"/>
            <p:cNvSpPr/>
            <p:nvPr/>
          </p:nvSpPr>
          <p:spPr>
            <a:xfrm>
              <a:off x="3807256" y="0"/>
              <a:ext cx="940435" cy="617220"/>
            </a:xfrm>
            <a:custGeom>
              <a:avLst/>
              <a:gdLst/>
              <a:ahLst/>
              <a:cxnLst/>
              <a:rect l="l" t="t" r="r" b="b"/>
              <a:pathLst>
                <a:path w="940435" h="617220">
                  <a:moveTo>
                    <a:pt x="878825" y="0"/>
                  </a:moveTo>
                  <a:lnTo>
                    <a:pt x="233037" y="0"/>
                  </a:lnTo>
                  <a:lnTo>
                    <a:pt x="0" y="233050"/>
                  </a:lnTo>
                  <a:lnTo>
                    <a:pt x="384505" y="616768"/>
                  </a:lnTo>
                  <a:lnTo>
                    <a:pt x="940112" y="61185"/>
                  </a:lnTo>
                  <a:lnTo>
                    <a:pt x="878825" y="0"/>
                  </a:lnTo>
                  <a:close/>
                </a:path>
              </a:pathLst>
            </a:custGeom>
            <a:solidFill>
              <a:srgbClr val="484C67"/>
            </a:solidFill>
          </p:spPr>
          <p:txBody>
            <a:bodyPr wrap="square" lIns="0" tIns="0" rIns="0" bIns="0" rtlCol="0"/>
            <a:lstStyle/>
            <a:p/>
          </p:txBody>
        </p:sp>
        <p:sp>
          <p:nvSpPr>
            <p:cNvPr id="4" name="object 4"/>
            <p:cNvSpPr/>
            <p:nvPr/>
          </p:nvSpPr>
          <p:spPr>
            <a:xfrm>
              <a:off x="3636172" y="0"/>
              <a:ext cx="465455" cy="263525"/>
            </a:xfrm>
            <a:custGeom>
              <a:avLst/>
              <a:gdLst/>
              <a:ahLst/>
              <a:cxnLst/>
              <a:rect l="l" t="t" r="r" b="b"/>
              <a:pathLst>
                <a:path w="465454" h="263525">
                  <a:moveTo>
                    <a:pt x="464890" y="0"/>
                  </a:moveTo>
                  <a:lnTo>
                    <a:pt x="61173" y="0"/>
                  </a:lnTo>
                  <a:lnTo>
                    <a:pt x="0" y="61173"/>
                  </a:lnTo>
                  <a:lnTo>
                    <a:pt x="201472" y="263426"/>
                  </a:lnTo>
                  <a:lnTo>
                    <a:pt x="464890" y="0"/>
                  </a:lnTo>
                  <a:close/>
                </a:path>
              </a:pathLst>
            </a:custGeom>
            <a:solidFill>
              <a:srgbClr val="6FB0DA"/>
            </a:solidFill>
          </p:spPr>
          <p:txBody>
            <a:bodyPr wrap="square" lIns="0" tIns="0" rIns="0" bIns="0" rtlCol="0"/>
            <a:lstStyle/>
            <a:p/>
          </p:txBody>
        </p:sp>
      </p:grpSp>
      <p:grpSp>
        <p:nvGrpSpPr>
          <p:cNvPr id="5" name="object 5"/>
          <p:cNvGrpSpPr/>
          <p:nvPr/>
        </p:nvGrpSpPr>
        <p:grpSpPr>
          <a:xfrm>
            <a:off x="1512" y="0"/>
            <a:ext cx="2156460" cy="2384425"/>
            <a:chOff x="1512" y="0"/>
            <a:chExt cx="2156460" cy="2384425"/>
          </a:xfrm>
        </p:grpSpPr>
        <p:sp>
          <p:nvSpPr>
            <p:cNvPr id="6" name="object 6"/>
            <p:cNvSpPr/>
            <p:nvPr/>
          </p:nvSpPr>
          <p:spPr>
            <a:xfrm>
              <a:off x="1706462" y="0"/>
              <a:ext cx="451484" cy="389890"/>
            </a:xfrm>
            <a:custGeom>
              <a:avLst/>
              <a:gdLst/>
              <a:ahLst/>
              <a:cxnLst/>
              <a:rect l="l" t="t" r="r" b="b"/>
              <a:pathLst>
                <a:path w="451485" h="389890">
                  <a:moveTo>
                    <a:pt x="451375" y="0"/>
                  </a:moveTo>
                  <a:lnTo>
                    <a:pt x="327853" y="0"/>
                  </a:lnTo>
                  <a:lnTo>
                    <a:pt x="0" y="328147"/>
                  </a:lnTo>
                  <a:lnTo>
                    <a:pt x="61438" y="389583"/>
                  </a:lnTo>
                  <a:lnTo>
                    <a:pt x="451375" y="0"/>
                  </a:lnTo>
                  <a:close/>
                </a:path>
              </a:pathLst>
            </a:custGeom>
            <a:solidFill>
              <a:srgbClr val="6FB0DA"/>
            </a:solidFill>
          </p:spPr>
          <p:txBody>
            <a:bodyPr wrap="square" lIns="0" tIns="0" rIns="0" bIns="0" rtlCol="0"/>
            <a:lstStyle/>
            <a:p/>
          </p:txBody>
        </p:sp>
        <p:sp>
          <p:nvSpPr>
            <p:cNvPr id="7" name="object 7"/>
            <p:cNvSpPr/>
            <p:nvPr/>
          </p:nvSpPr>
          <p:spPr>
            <a:xfrm>
              <a:off x="922592" y="193548"/>
              <a:ext cx="1111250" cy="1111250"/>
            </a:xfrm>
            <a:custGeom>
              <a:avLst/>
              <a:gdLst/>
              <a:ahLst/>
              <a:cxnLst/>
              <a:rect l="l" t="t" r="r" b="b"/>
              <a:pathLst>
                <a:path w="1111250" h="1111250">
                  <a:moveTo>
                    <a:pt x="555997" y="0"/>
                  </a:moveTo>
                  <a:lnTo>
                    <a:pt x="0" y="555604"/>
                  </a:lnTo>
                  <a:lnTo>
                    <a:pt x="555997" y="1111209"/>
                  </a:lnTo>
                  <a:lnTo>
                    <a:pt x="1111197" y="555604"/>
                  </a:lnTo>
                  <a:lnTo>
                    <a:pt x="555997" y="0"/>
                  </a:lnTo>
                  <a:close/>
                </a:path>
              </a:pathLst>
            </a:custGeom>
            <a:solidFill>
              <a:srgbClr val="484C67"/>
            </a:solidFill>
          </p:spPr>
          <p:txBody>
            <a:bodyPr wrap="square" lIns="0" tIns="0" rIns="0" bIns="0" rtlCol="0"/>
            <a:lstStyle/>
            <a:p/>
          </p:txBody>
        </p:sp>
        <p:sp>
          <p:nvSpPr>
            <p:cNvPr id="8" name="object 8"/>
            <p:cNvSpPr/>
            <p:nvPr/>
          </p:nvSpPr>
          <p:spPr>
            <a:xfrm>
              <a:off x="1512" y="322993"/>
              <a:ext cx="1429385" cy="2061210"/>
            </a:xfrm>
            <a:custGeom>
              <a:avLst/>
              <a:gdLst/>
              <a:ahLst/>
              <a:cxnLst/>
              <a:rect l="l" t="t" r="r" b="b"/>
              <a:pathLst>
                <a:path w="1429385" h="2061210">
                  <a:moveTo>
                    <a:pt x="398644" y="0"/>
                  </a:moveTo>
                  <a:lnTo>
                    <a:pt x="0" y="398644"/>
                  </a:lnTo>
                  <a:lnTo>
                    <a:pt x="0" y="1662717"/>
                  </a:lnTo>
                  <a:lnTo>
                    <a:pt x="398644" y="2061054"/>
                  </a:lnTo>
                  <a:lnTo>
                    <a:pt x="1428774" y="1030925"/>
                  </a:lnTo>
                  <a:lnTo>
                    <a:pt x="398644" y="0"/>
                  </a:lnTo>
                  <a:close/>
                </a:path>
              </a:pathLst>
            </a:custGeom>
            <a:solidFill>
              <a:srgbClr val="6FB0DA"/>
            </a:solidFill>
          </p:spPr>
          <p:txBody>
            <a:bodyPr wrap="square" lIns="0" tIns="0" rIns="0" bIns="0" rtlCol="0"/>
            <a:lstStyle/>
            <a:p/>
          </p:txBody>
        </p:sp>
        <p:sp>
          <p:nvSpPr>
            <p:cNvPr id="9" name="object 9"/>
            <p:cNvSpPr/>
            <p:nvPr/>
          </p:nvSpPr>
          <p:spPr>
            <a:xfrm>
              <a:off x="182482" y="0"/>
              <a:ext cx="1385570" cy="692785"/>
            </a:xfrm>
            <a:custGeom>
              <a:avLst/>
              <a:gdLst/>
              <a:ahLst/>
              <a:cxnLst/>
              <a:rect l="l" t="t" r="r" b="b"/>
              <a:pathLst>
                <a:path w="1385570" h="692785">
                  <a:moveTo>
                    <a:pt x="1385427" y="0"/>
                  </a:moveTo>
                  <a:lnTo>
                    <a:pt x="0" y="0"/>
                  </a:lnTo>
                  <a:lnTo>
                    <a:pt x="692710" y="692456"/>
                  </a:lnTo>
                  <a:lnTo>
                    <a:pt x="1385427" y="0"/>
                  </a:lnTo>
                  <a:close/>
                </a:path>
              </a:pathLst>
            </a:custGeom>
            <a:solidFill>
              <a:srgbClr val="484C67"/>
            </a:solidFill>
          </p:spPr>
          <p:txBody>
            <a:bodyPr wrap="square" lIns="0" tIns="0" rIns="0" bIns="0" rtlCol="0"/>
            <a:lstStyle/>
            <a:p/>
          </p:txBody>
        </p:sp>
      </p:grpSp>
      <p:pic>
        <p:nvPicPr>
          <p:cNvPr id="10" name="object 10"/>
          <p:cNvPicPr/>
          <p:nvPr/>
        </p:nvPicPr>
        <p:blipFill>
          <a:blip r:embed="rId1" cstate="print"/>
          <a:stretch>
            <a:fillRect/>
          </a:stretch>
        </p:blipFill>
        <p:spPr>
          <a:xfrm>
            <a:off x="2296225" y="0"/>
            <a:ext cx="3550517" cy="1728036"/>
          </a:xfrm>
          <a:prstGeom prst="rect">
            <a:avLst/>
          </a:prstGeom>
        </p:spPr>
      </p:pic>
      <p:pic>
        <p:nvPicPr>
          <p:cNvPr id="11" name="object 11"/>
          <p:cNvPicPr/>
          <p:nvPr/>
        </p:nvPicPr>
        <p:blipFill>
          <a:blip r:embed="rId2" cstate="print"/>
          <a:stretch>
            <a:fillRect/>
          </a:stretch>
        </p:blipFill>
        <p:spPr>
          <a:xfrm>
            <a:off x="1319034" y="1437692"/>
            <a:ext cx="736460" cy="116811"/>
          </a:xfrm>
          <a:prstGeom prst="rect">
            <a:avLst/>
          </a:prstGeom>
        </p:spPr>
      </p:pic>
      <p:pic>
        <p:nvPicPr>
          <p:cNvPr id="12" name="object 12"/>
          <p:cNvPicPr/>
          <p:nvPr/>
        </p:nvPicPr>
        <p:blipFill>
          <a:blip r:embed="rId3" cstate="print"/>
          <a:stretch>
            <a:fillRect/>
          </a:stretch>
        </p:blipFill>
        <p:spPr>
          <a:xfrm>
            <a:off x="2725210" y="2126492"/>
            <a:ext cx="1184032" cy="149019"/>
          </a:xfrm>
          <a:prstGeom prst="rect">
            <a:avLst/>
          </a:prstGeom>
        </p:spPr>
      </p:pic>
      <p:sp>
        <p:nvSpPr>
          <p:cNvPr id="13" name="object 13"/>
          <p:cNvSpPr txBox="1"/>
          <p:nvPr/>
        </p:nvSpPr>
        <p:spPr>
          <a:xfrm>
            <a:off x="1444016" y="1226837"/>
            <a:ext cx="1752600" cy="367665"/>
          </a:xfrm>
          <a:prstGeom prst="rect">
            <a:avLst/>
          </a:prstGeom>
        </p:spPr>
        <p:txBody>
          <a:bodyPr vert="horz" wrap="square" lIns="0" tIns="13335" rIns="0" bIns="0" rtlCol="0">
            <a:spAutoFit/>
          </a:bodyPr>
          <a:lstStyle/>
          <a:p>
            <a:pPr marL="640715" marR="5080" indent="-628650">
              <a:lnSpc>
                <a:spcPct val="102000"/>
              </a:lnSpc>
              <a:spcBef>
                <a:spcPts val="105"/>
              </a:spcBef>
            </a:pPr>
            <a:r>
              <a:rPr sz="1100" dirty="0">
                <a:solidFill>
                  <a:srgbClr val="FFFFFF"/>
                </a:solidFill>
                <a:latin typeface="Trebuchet MS" panose="020B0603020202020204"/>
                <a:cs typeface="Trebuchet MS" panose="020B0603020202020204"/>
              </a:rPr>
              <a:t>In</a:t>
            </a:r>
            <a:r>
              <a:rPr sz="1100" spc="155" dirty="0">
                <a:solidFill>
                  <a:srgbClr val="FFFFFF"/>
                </a:solidFill>
                <a:latin typeface="Trebuchet MS" panose="020B0603020202020204"/>
                <a:cs typeface="Trebuchet MS" panose="020B0603020202020204"/>
              </a:rPr>
              <a:t> </a:t>
            </a:r>
            <a:r>
              <a:rPr sz="1100" dirty="0">
                <a:solidFill>
                  <a:srgbClr val="FFFFFF"/>
                </a:solidFill>
                <a:latin typeface="Trebuchet MS" panose="020B0603020202020204"/>
                <a:cs typeface="Trebuchet MS" panose="020B0603020202020204"/>
              </a:rPr>
              <a:t>conclusion,</a:t>
            </a:r>
            <a:r>
              <a:rPr sz="1100" spc="160" dirty="0">
                <a:solidFill>
                  <a:srgbClr val="FFFFFF"/>
                </a:solidFill>
                <a:latin typeface="Trebuchet MS" panose="020B0603020202020204"/>
                <a:cs typeface="Trebuchet MS" panose="020B0603020202020204"/>
              </a:rPr>
              <a:t> </a:t>
            </a:r>
            <a:r>
              <a:rPr sz="1100" dirty="0">
                <a:solidFill>
                  <a:srgbClr val="FFFFFF"/>
                </a:solidFill>
                <a:latin typeface="Trebuchet MS" panose="020B0603020202020204"/>
                <a:cs typeface="Trebuchet MS" panose="020B0603020202020204"/>
              </a:rPr>
              <a:t>aligning</a:t>
            </a:r>
            <a:r>
              <a:rPr sz="1100" spc="155" dirty="0">
                <a:solidFill>
                  <a:srgbClr val="FFFFFF"/>
                </a:solidFill>
                <a:latin typeface="Trebuchet MS" panose="020B0603020202020204"/>
                <a:cs typeface="Trebuchet MS" panose="020B0603020202020204"/>
              </a:rPr>
              <a:t> </a:t>
            </a:r>
            <a:r>
              <a:rPr sz="1100" spc="-25" dirty="0">
                <a:solidFill>
                  <a:srgbClr val="FFFFFF"/>
                </a:solidFill>
                <a:latin typeface="Trebuchet MS" panose="020B0603020202020204"/>
                <a:cs typeface="Trebuchet MS" panose="020B0603020202020204"/>
              </a:rPr>
              <a:t>the </a:t>
            </a:r>
            <a:r>
              <a:rPr sz="1100" dirty="0">
                <a:solidFill>
                  <a:srgbClr val="FFFFFF"/>
                </a:solidFill>
                <a:latin typeface="Trebuchet MS" panose="020B0603020202020204"/>
                <a:cs typeface="Trebuchet MS" panose="020B0603020202020204"/>
              </a:rPr>
              <a:t>with</a:t>
            </a:r>
            <a:r>
              <a:rPr sz="1100" spc="45" dirty="0">
                <a:solidFill>
                  <a:srgbClr val="FFFFFF"/>
                </a:solidFill>
                <a:latin typeface="Trebuchet MS" panose="020B0603020202020204"/>
                <a:cs typeface="Trebuchet MS" panose="020B0603020202020204"/>
              </a:rPr>
              <a:t> </a:t>
            </a:r>
            <a:r>
              <a:rPr sz="1100" spc="-25" dirty="0">
                <a:solidFill>
                  <a:srgbClr val="FFFFFF"/>
                </a:solidFill>
                <a:latin typeface="Trebuchet MS" panose="020B0603020202020204"/>
                <a:cs typeface="Trebuchet MS" panose="020B0603020202020204"/>
              </a:rPr>
              <a:t>the</a:t>
            </a:r>
            <a:endParaRPr sz="1100">
              <a:latin typeface="Trebuchet MS" panose="020B0603020202020204"/>
              <a:cs typeface="Trebuchet MS" panose="020B0603020202020204"/>
            </a:endParaRPr>
          </a:p>
        </p:txBody>
      </p:sp>
      <p:sp>
        <p:nvSpPr>
          <p:cNvPr id="14" name="object 14"/>
          <p:cNvSpPr txBox="1"/>
          <p:nvPr/>
        </p:nvSpPr>
        <p:spPr>
          <a:xfrm>
            <a:off x="4408774" y="1397321"/>
            <a:ext cx="130175" cy="197485"/>
          </a:xfrm>
          <a:prstGeom prst="rect">
            <a:avLst/>
          </a:prstGeom>
        </p:spPr>
        <p:txBody>
          <a:bodyPr vert="horz" wrap="square" lIns="0" tIns="15875" rIns="0" bIns="0" rtlCol="0">
            <a:spAutoFit/>
          </a:bodyPr>
          <a:lstStyle/>
          <a:p>
            <a:pPr marL="12700">
              <a:lnSpc>
                <a:spcPct val="100000"/>
              </a:lnSpc>
              <a:spcBef>
                <a:spcPts val="125"/>
              </a:spcBef>
            </a:pPr>
            <a:r>
              <a:rPr sz="1100" spc="-25" dirty="0">
                <a:solidFill>
                  <a:srgbClr val="FFFFFF"/>
                </a:solidFill>
                <a:latin typeface="Trebuchet MS" panose="020B0603020202020204"/>
                <a:cs typeface="Trebuchet MS" panose="020B0603020202020204"/>
              </a:rPr>
              <a:t>is</a:t>
            </a:r>
            <a:endParaRPr sz="1100">
              <a:latin typeface="Trebuchet MS" panose="020B0603020202020204"/>
              <a:cs typeface="Trebuchet MS" panose="020B0603020202020204"/>
            </a:endParaRPr>
          </a:p>
        </p:txBody>
      </p:sp>
      <p:pic>
        <p:nvPicPr>
          <p:cNvPr id="15" name="object 15"/>
          <p:cNvPicPr/>
          <p:nvPr/>
        </p:nvPicPr>
        <p:blipFill>
          <a:blip r:embed="rId4" cstate="print"/>
          <a:stretch>
            <a:fillRect/>
          </a:stretch>
        </p:blipFill>
        <p:spPr>
          <a:xfrm>
            <a:off x="3796223" y="1956005"/>
            <a:ext cx="589056" cy="116040"/>
          </a:xfrm>
          <a:prstGeom prst="rect">
            <a:avLst/>
          </a:prstGeom>
        </p:spPr>
      </p:pic>
      <p:pic>
        <p:nvPicPr>
          <p:cNvPr id="16" name="object 16"/>
          <p:cNvPicPr/>
          <p:nvPr/>
        </p:nvPicPr>
        <p:blipFill>
          <a:blip r:embed="rId5" cstate="print"/>
          <a:stretch>
            <a:fillRect/>
          </a:stretch>
        </p:blipFill>
        <p:spPr>
          <a:xfrm>
            <a:off x="1910440" y="2126492"/>
            <a:ext cx="480404" cy="149019"/>
          </a:xfrm>
          <a:prstGeom prst="rect">
            <a:avLst/>
          </a:prstGeom>
        </p:spPr>
      </p:pic>
      <p:sp>
        <p:nvSpPr>
          <p:cNvPr id="17" name="object 17"/>
          <p:cNvSpPr txBox="1"/>
          <p:nvPr/>
        </p:nvSpPr>
        <p:spPr>
          <a:xfrm>
            <a:off x="1295312" y="1570842"/>
            <a:ext cx="3253104" cy="711835"/>
          </a:xfrm>
          <a:prstGeom prst="rect">
            <a:avLst/>
          </a:prstGeom>
        </p:spPr>
        <p:txBody>
          <a:bodyPr vert="horz" wrap="square" lIns="0" tIns="13335" rIns="0" bIns="0" rtlCol="0">
            <a:spAutoFit/>
          </a:bodyPr>
          <a:lstStyle/>
          <a:p>
            <a:pPr marL="12700" marR="5080" indent="3810">
              <a:lnSpc>
                <a:spcPct val="102000"/>
              </a:lnSpc>
              <a:spcBef>
                <a:spcPts val="105"/>
              </a:spcBef>
              <a:tabLst>
                <a:tab pos="3068955" algn="l"/>
              </a:tabLst>
            </a:pPr>
            <a:r>
              <a:rPr sz="1100" spc="10" dirty="0">
                <a:solidFill>
                  <a:srgbClr val="FFFFFF"/>
                </a:solidFill>
                <a:latin typeface="Trebuchet MS" panose="020B0603020202020204"/>
                <a:cs typeface="Trebuchet MS" panose="020B0603020202020204"/>
              </a:rPr>
              <a:t>crucial</a:t>
            </a:r>
            <a:r>
              <a:rPr sz="1100" spc="50" dirty="0">
                <a:solidFill>
                  <a:srgbClr val="FFFFFF"/>
                </a:solidFill>
                <a:latin typeface="Trebuchet MS" panose="020B0603020202020204"/>
                <a:cs typeface="Trebuchet MS" panose="020B0603020202020204"/>
              </a:rPr>
              <a:t> </a:t>
            </a:r>
            <a:r>
              <a:rPr sz="1100" spc="20" dirty="0">
                <a:solidFill>
                  <a:srgbClr val="FFFFFF"/>
                </a:solidFill>
                <a:latin typeface="Trebuchet MS" panose="020B0603020202020204"/>
                <a:cs typeface="Trebuchet MS" panose="020B0603020202020204"/>
              </a:rPr>
              <a:t>for</a:t>
            </a:r>
            <a:r>
              <a:rPr sz="1100" spc="55" dirty="0">
                <a:solidFill>
                  <a:srgbClr val="FFFFFF"/>
                </a:solidFill>
                <a:latin typeface="Trebuchet MS" panose="020B0603020202020204"/>
                <a:cs typeface="Trebuchet MS" panose="020B0603020202020204"/>
              </a:rPr>
              <a:t> </a:t>
            </a:r>
            <a:r>
              <a:rPr sz="1100" spc="20" dirty="0">
                <a:solidFill>
                  <a:srgbClr val="FFFFFF"/>
                </a:solidFill>
                <a:latin typeface="Trebuchet MS" panose="020B0603020202020204"/>
                <a:cs typeface="Trebuchet MS" panose="020B0603020202020204"/>
              </a:rPr>
              <a:t>enhancing</a:t>
            </a:r>
            <a:r>
              <a:rPr sz="1100" spc="55" dirty="0">
                <a:solidFill>
                  <a:srgbClr val="FFFFFF"/>
                </a:solidFill>
                <a:latin typeface="Trebuchet MS" panose="020B0603020202020204"/>
                <a:cs typeface="Trebuchet MS" panose="020B0603020202020204"/>
              </a:rPr>
              <a:t> </a:t>
            </a:r>
            <a:r>
              <a:rPr sz="1100" spc="-10" dirty="0">
                <a:solidFill>
                  <a:srgbClr val="FFFFFF"/>
                </a:solidFill>
                <a:latin typeface="Trebuchet MS" panose="020B0603020202020204"/>
                <a:cs typeface="Trebuchet MS" panose="020B0603020202020204"/>
              </a:rPr>
              <a:t>organizational</a:t>
            </a:r>
            <a:r>
              <a:rPr sz="1100" dirty="0">
                <a:solidFill>
                  <a:srgbClr val="FFFFFF"/>
                </a:solidFill>
                <a:latin typeface="Trebuchet MS" panose="020B0603020202020204"/>
                <a:cs typeface="Trebuchet MS" panose="020B0603020202020204"/>
              </a:rPr>
              <a:t>	</a:t>
            </a:r>
            <a:r>
              <a:rPr sz="1100" spc="-110" dirty="0">
                <a:solidFill>
                  <a:srgbClr val="FFFFFF"/>
                </a:solidFill>
                <a:latin typeface="Trebuchet MS" panose="020B0603020202020204"/>
                <a:cs typeface="Trebuchet MS" panose="020B0603020202020204"/>
              </a:rPr>
              <a:t>.</a:t>
            </a:r>
            <a:r>
              <a:rPr sz="1100" spc="-35" dirty="0">
                <a:solidFill>
                  <a:srgbClr val="FFFFFF"/>
                </a:solidFill>
                <a:latin typeface="Trebuchet MS" panose="020B0603020202020204"/>
                <a:cs typeface="Trebuchet MS" panose="020B0603020202020204"/>
              </a:rPr>
              <a:t> </a:t>
            </a:r>
            <a:r>
              <a:rPr sz="1100" spc="-25" dirty="0">
                <a:solidFill>
                  <a:srgbClr val="FFFFFF"/>
                </a:solidFill>
                <a:latin typeface="Trebuchet MS" panose="020B0603020202020204"/>
                <a:cs typeface="Trebuchet MS" panose="020B0603020202020204"/>
              </a:rPr>
              <a:t>It </a:t>
            </a:r>
            <a:r>
              <a:rPr sz="1100" spc="20" dirty="0">
                <a:solidFill>
                  <a:srgbClr val="FFFFFF"/>
                </a:solidFill>
                <a:latin typeface="Trebuchet MS" panose="020B0603020202020204"/>
                <a:cs typeface="Trebuchet MS" panose="020B0603020202020204"/>
              </a:rPr>
              <a:t>enables</a:t>
            </a:r>
            <a:r>
              <a:rPr sz="1100" spc="25" dirty="0">
                <a:solidFill>
                  <a:srgbClr val="FFFFFF"/>
                </a:solidFill>
                <a:latin typeface="Trebuchet MS" panose="020B0603020202020204"/>
                <a:cs typeface="Trebuchet MS" panose="020B0603020202020204"/>
              </a:rPr>
              <a:t> </a:t>
            </a:r>
            <a:r>
              <a:rPr sz="1100" spc="20" dirty="0">
                <a:solidFill>
                  <a:srgbClr val="FFFFFF"/>
                </a:solidFill>
                <a:latin typeface="Trebuchet MS" panose="020B0603020202020204"/>
                <a:cs typeface="Trebuchet MS" panose="020B0603020202020204"/>
              </a:rPr>
              <a:t>organizations</a:t>
            </a:r>
            <a:r>
              <a:rPr sz="1100" spc="30" dirty="0">
                <a:solidFill>
                  <a:srgbClr val="FFFFFF"/>
                </a:solidFill>
                <a:latin typeface="Trebuchet MS" panose="020B0603020202020204"/>
                <a:cs typeface="Trebuchet MS" panose="020B0603020202020204"/>
              </a:rPr>
              <a:t> </a:t>
            </a:r>
            <a:r>
              <a:rPr sz="1100" spc="20" dirty="0">
                <a:solidFill>
                  <a:srgbClr val="FFFFFF"/>
                </a:solidFill>
                <a:latin typeface="Trebuchet MS" panose="020B0603020202020204"/>
                <a:cs typeface="Trebuchet MS" panose="020B0603020202020204"/>
              </a:rPr>
              <a:t>to</a:t>
            </a:r>
            <a:r>
              <a:rPr sz="1100" spc="30" dirty="0">
                <a:solidFill>
                  <a:srgbClr val="FFFFFF"/>
                </a:solidFill>
                <a:latin typeface="Trebuchet MS" panose="020B0603020202020204"/>
                <a:cs typeface="Trebuchet MS" panose="020B0603020202020204"/>
              </a:rPr>
              <a:t> </a:t>
            </a:r>
            <a:r>
              <a:rPr sz="1100" spc="20" dirty="0">
                <a:solidFill>
                  <a:srgbClr val="FFFFFF"/>
                </a:solidFill>
                <a:latin typeface="Trebuchet MS" panose="020B0603020202020204"/>
                <a:cs typeface="Trebuchet MS" panose="020B0603020202020204"/>
              </a:rPr>
              <a:t>proactively</a:t>
            </a:r>
            <a:r>
              <a:rPr sz="1100" spc="25" dirty="0">
                <a:solidFill>
                  <a:srgbClr val="FFFFFF"/>
                </a:solidFill>
                <a:latin typeface="Trebuchet MS" panose="020B0603020202020204"/>
                <a:cs typeface="Trebuchet MS" panose="020B0603020202020204"/>
              </a:rPr>
              <a:t> </a:t>
            </a:r>
            <a:r>
              <a:rPr sz="1100" spc="10" dirty="0">
                <a:solidFill>
                  <a:srgbClr val="FFFFFF"/>
                </a:solidFill>
                <a:latin typeface="Trebuchet MS" panose="020B0603020202020204"/>
                <a:cs typeface="Trebuchet MS" panose="020B0603020202020204"/>
              </a:rPr>
              <a:t>identify</a:t>
            </a:r>
            <a:r>
              <a:rPr sz="1100" spc="30" dirty="0">
                <a:solidFill>
                  <a:srgbClr val="FFFFFF"/>
                </a:solidFill>
                <a:latin typeface="Trebuchet MS" panose="020B0603020202020204"/>
                <a:cs typeface="Trebuchet MS" panose="020B0603020202020204"/>
              </a:rPr>
              <a:t> </a:t>
            </a:r>
            <a:r>
              <a:rPr sz="1100" spc="45" dirty="0">
                <a:solidFill>
                  <a:srgbClr val="FFFFFF"/>
                </a:solidFill>
                <a:latin typeface="Trebuchet MS" panose="020B0603020202020204"/>
                <a:cs typeface="Trebuchet MS" panose="020B0603020202020204"/>
              </a:rPr>
              <a:t>and</a:t>
            </a:r>
            <a:endParaRPr sz="1100">
              <a:latin typeface="Trebuchet MS" panose="020B0603020202020204"/>
              <a:cs typeface="Trebuchet MS" panose="020B0603020202020204"/>
            </a:endParaRPr>
          </a:p>
          <a:p>
            <a:pPr marL="161925">
              <a:lnSpc>
                <a:spcPct val="100000"/>
              </a:lnSpc>
              <a:spcBef>
                <a:spcPts val="45"/>
              </a:spcBef>
            </a:pPr>
            <a:r>
              <a:rPr sz="1100" spc="65" dirty="0">
                <a:solidFill>
                  <a:srgbClr val="FFFFFF"/>
                </a:solidFill>
                <a:latin typeface="Trebuchet MS" panose="020B0603020202020204"/>
                <a:cs typeface="Trebuchet MS" panose="020B0603020202020204"/>
              </a:rPr>
              <a:t>manage</a:t>
            </a:r>
            <a:r>
              <a:rPr sz="1100" spc="55" dirty="0">
                <a:solidFill>
                  <a:srgbClr val="FFFFFF"/>
                </a:solidFill>
                <a:latin typeface="Trebuchet MS" panose="020B0603020202020204"/>
                <a:cs typeface="Trebuchet MS" panose="020B0603020202020204"/>
              </a:rPr>
              <a:t> </a:t>
            </a:r>
            <a:r>
              <a:rPr sz="1100" dirty="0">
                <a:solidFill>
                  <a:srgbClr val="FFFFFF"/>
                </a:solidFill>
                <a:latin typeface="Trebuchet MS" panose="020B0603020202020204"/>
                <a:cs typeface="Trebuchet MS" panose="020B0603020202020204"/>
              </a:rPr>
              <a:t>risks,</a:t>
            </a:r>
            <a:r>
              <a:rPr sz="1100" spc="55" dirty="0">
                <a:solidFill>
                  <a:srgbClr val="FFFFFF"/>
                </a:solidFill>
                <a:latin typeface="Trebuchet MS" panose="020B0603020202020204"/>
                <a:cs typeface="Trebuchet MS" panose="020B0603020202020204"/>
              </a:rPr>
              <a:t> </a:t>
            </a:r>
            <a:r>
              <a:rPr sz="1100" dirty="0">
                <a:solidFill>
                  <a:srgbClr val="FFFFFF"/>
                </a:solidFill>
                <a:latin typeface="Trebuchet MS" panose="020B0603020202020204"/>
                <a:cs typeface="Trebuchet MS" panose="020B0603020202020204"/>
              </a:rPr>
              <a:t>leading</a:t>
            </a:r>
            <a:r>
              <a:rPr sz="1100" spc="55" dirty="0">
                <a:solidFill>
                  <a:srgbClr val="FFFFFF"/>
                </a:solidFill>
                <a:latin typeface="Trebuchet MS" panose="020B0603020202020204"/>
                <a:cs typeface="Trebuchet MS" panose="020B0603020202020204"/>
              </a:rPr>
              <a:t> </a:t>
            </a:r>
            <a:r>
              <a:rPr sz="1100" dirty="0">
                <a:solidFill>
                  <a:srgbClr val="FFFFFF"/>
                </a:solidFill>
                <a:latin typeface="Trebuchet MS" panose="020B0603020202020204"/>
                <a:cs typeface="Trebuchet MS" panose="020B0603020202020204"/>
              </a:rPr>
              <a:t>to</a:t>
            </a:r>
            <a:r>
              <a:rPr sz="1100" spc="55" dirty="0">
                <a:solidFill>
                  <a:srgbClr val="FFFFFF"/>
                </a:solidFill>
                <a:latin typeface="Trebuchet MS" panose="020B0603020202020204"/>
                <a:cs typeface="Trebuchet MS" panose="020B0603020202020204"/>
              </a:rPr>
              <a:t> </a:t>
            </a:r>
            <a:r>
              <a:rPr sz="1100" spc="40" dirty="0">
                <a:solidFill>
                  <a:srgbClr val="FFFFFF"/>
                </a:solidFill>
                <a:latin typeface="Trebuchet MS" panose="020B0603020202020204"/>
                <a:cs typeface="Trebuchet MS" panose="020B0603020202020204"/>
              </a:rPr>
              <a:t>improved</a:t>
            </a:r>
            <a:endParaRPr sz="1100">
              <a:latin typeface="Trebuchet MS" panose="020B0603020202020204"/>
              <a:cs typeface="Trebuchet MS" panose="020B0603020202020204"/>
            </a:endParaRPr>
          </a:p>
          <a:p>
            <a:pPr marL="1129665">
              <a:lnSpc>
                <a:spcPct val="100000"/>
              </a:lnSpc>
              <a:spcBef>
                <a:spcPts val="20"/>
              </a:spcBef>
              <a:tabLst>
                <a:tab pos="2611120" algn="l"/>
              </a:tabLst>
            </a:pPr>
            <a:r>
              <a:rPr sz="1100" spc="45" dirty="0">
                <a:solidFill>
                  <a:srgbClr val="FFFFFF"/>
                </a:solidFill>
                <a:latin typeface="Trebuchet MS" panose="020B0603020202020204"/>
                <a:cs typeface="Trebuchet MS" panose="020B0603020202020204"/>
              </a:rPr>
              <a:t>and</a:t>
            </a:r>
            <a:r>
              <a:rPr sz="1100" dirty="0">
                <a:solidFill>
                  <a:srgbClr val="FFFFFF"/>
                </a:solidFill>
                <a:latin typeface="Trebuchet MS" panose="020B0603020202020204"/>
                <a:cs typeface="Trebuchet MS" panose="020B0603020202020204"/>
              </a:rPr>
              <a:t>	</a:t>
            </a:r>
            <a:r>
              <a:rPr sz="1100" spc="-60" dirty="0">
                <a:solidFill>
                  <a:srgbClr val="FFFFFF"/>
                </a:solidFill>
                <a:latin typeface="Trebuchet MS" panose="020B0603020202020204"/>
                <a:cs typeface="Trebuchet MS" panose="020B0603020202020204"/>
              </a:rPr>
              <a:t>.</a:t>
            </a:r>
            <a:endParaRPr sz="1100">
              <a:latin typeface="Trebuchet MS" panose="020B0603020202020204"/>
              <a:cs typeface="Trebuchet MS" panose="020B0603020202020204"/>
            </a:endParaRPr>
          </a:p>
        </p:txBody>
      </p:sp>
      <p:sp>
        <p:nvSpPr>
          <p:cNvPr id="18" name="object 18"/>
          <p:cNvSpPr txBox="1">
            <a:spLocks noGrp="1"/>
          </p:cNvSpPr>
          <p:nvPr>
            <p:ph type="title"/>
          </p:nvPr>
        </p:nvSpPr>
        <p:spPr>
          <a:xfrm>
            <a:off x="1998898" y="605913"/>
            <a:ext cx="1630680" cy="391160"/>
          </a:xfrm>
          <a:prstGeom prst="rect">
            <a:avLst/>
          </a:prstGeom>
        </p:spPr>
        <p:txBody>
          <a:bodyPr vert="horz" wrap="square" lIns="0" tIns="12065" rIns="0" bIns="0" rtlCol="0">
            <a:spAutoFit/>
          </a:bodyPr>
          <a:lstStyle/>
          <a:p>
            <a:pPr marL="12700">
              <a:lnSpc>
                <a:spcPct val="100000"/>
              </a:lnSpc>
              <a:spcBef>
                <a:spcPts val="95"/>
              </a:spcBef>
            </a:pPr>
            <a:r>
              <a:rPr sz="2400" spc="114" dirty="0"/>
              <a:t>Conclusion</a:t>
            </a:r>
            <a:endParaRPr sz="2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object 14"/>
          <p:cNvSpPr txBox="1">
            <a:spLocks noGrp="1"/>
          </p:cNvSpPr>
          <p:nvPr>
            <p:ph type="title"/>
          </p:nvPr>
        </p:nvSpPr>
        <p:spPr>
          <a:xfrm>
            <a:off x="1708286" y="580990"/>
            <a:ext cx="1958339" cy="661670"/>
          </a:xfrm>
          <a:prstGeom prst="rect">
            <a:avLst/>
          </a:prstGeom>
        </p:spPr>
        <p:txBody>
          <a:bodyPr vert="horz" wrap="square" lIns="0" tIns="15240" rIns="0" bIns="0" rtlCol="0">
            <a:spAutoFit/>
          </a:bodyPr>
          <a:lstStyle/>
          <a:p>
            <a:pPr marL="12700">
              <a:lnSpc>
                <a:spcPct val="100000"/>
              </a:lnSpc>
              <a:spcBef>
                <a:spcPts val="120"/>
              </a:spcBef>
            </a:pPr>
            <a:r>
              <a:rPr sz="4150" spc="125" dirty="0"/>
              <a:t>Thanks!</a:t>
            </a:r>
            <a:endParaRPr sz="4150"/>
          </a:p>
        </p:txBody>
      </p:sp>
      <p:sp>
        <p:nvSpPr>
          <p:cNvPr id="15" name="object 15"/>
          <p:cNvSpPr txBox="1"/>
          <p:nvPr/>
        </p:nvSpPr>
        <p:spPr>
          <a:xfrm>
            <a:off x="1860772" y="1571851"/>
            <a:ext cx="1649730" cy="743585"/>
          </a:xfrm>
          <a:prstGeom prst="rect">
            <a:avLst/>
          </a:prstGeom>
        </p:spPr>
        <p:txBody>
          <a:bodyPr vert="horz" wrap="square" lIns="0" tIns="55244" rIns="0" bIns="0" rtlCol="0">
            <a:spAutoFit/>
          </a:bodyPr>
          <a:lstStyle/>
          <a:p>
            <a:pPr marL="12700" marR="5080" algn="ctr">
              <a:lnSpc>
                <a:spcPts val="1680"/>
              </a:lnSpc>
              <a:spcBef>
                <a:spcPts val="435"/>
              </a:spcBef>
            </a:pPr>
            <a:r>
              <a:rPr sz="1650" spc="175" dirty="0">
                <a:solidFill>
                  <a:srgbClr val="FFFFFF"/>
                </a:solidFill>
                <a:latin typeface="Cambria" panose="02040503050406030204"/>
                <a:cs typeface="Cambria" panose="02040503050406030204"/>
              </a:rPr>
              <a:t>Do</a:t>
            </a:r>
            <a:r>
              <a:rPr sz="1650" spc="20" dirty="0">
                <a:solidFill>
                  <a:srgbClr val="FFFFFF"/>
                </a:solidFill>
                <a:latin typeface="Cambria" panose="02040503050406030204"/>
                <a:cs typeface="Cambria" panose="02040503050406030204"/>
              </a:rPr>
              <a:t> </a:t>
            </a:r>
            <a:r>
              <a:rPr sz="1650" spc="70" dirty="0">
                <a:solidFill>
                  <a:srgbClr val="FFFFFF"/>
                </a:solidFill>
                <a:latin typeface="Cambria" panose="02040503050406030204"/>
                <a:cs typeface="Cambria" panose="02040503050406030204"/>
              </a:rPr>
              <a:t>you </a:t>
            </a:r>
            <a:r>
              <a:rPr sz="1650" spc="50" dirty="0">
                <a:solidFill>
                  <a:srgbClr val="FFFFFF"/>
                </a:solidFill>
                <a:latin typeface="Cambria" panose="02040503050406030204"/>
                <a:cs typeface="Cambria" panose="02040503050406030204"/>
              </a:rPr>
              <a:t>have</a:t>
            </a:r>
            <a:r>
              <a:rPr sz="1650" spc="70" dirty="0">
                <a:solidFill>
                  <a:srgbClr val="FFFFFF"/>
                </a:solidFill>
                <a:latin typeface="Cambria" panose="02040503050406030204"/>
                <a:cs typeface="Cambria" panose="02040503050406030204"/>
              </a:rPr>
              <a:t> </a:t>
            </a:r>
            <a:r>
              <a:rPr sz="1650" spc="35" dirty="0">
                <a:solidFill>
                  <a:srgbClr val="FFFFFF"/>
                </a:solidFill>
                <a:latin typeface="Cambria" panose="02040503050406030204"/>
                <a:cs typeface="Cambria" panose="02040503050406030204"/>
              </a:rPr>
              <a:t>any </a:t>
            </a:r>
            <a:r>
              <a:rPr sz="1650" spc="55" dirty="0">
                <a:solidFill>
                  <a:srgbClr val="FFFFFF"/>
                </a:solidFill>
                <a:latin typeface="Cambria" panose="02040503050406030204"/>
                <a:cs typeface="Cambria" panose="02040503050406030204"/>
              </a:rPr>
              <a:t>questions?</a:t>
            </a:r>
            <a:endParaRPr sz="1650">
              <a:latin typeface="Cambria" panose="02040503050406030204"/>
              <a:cs typeface="Cambria" panose="02040503050406030204"/>
            </a:endParaRPr>
          </a:p>
          <a:p>
            <a:pPr algn="ctr">
              <a:lnSpc>
                <a:spcPts val="1060"/>
              </a:lnSpc>
              <a:spcBef>
                <a:spcPts val="955"/>
              </a:spcBef>
            </a:pPr>
            <a:endParaRPr sz="950">
              <a:latin typeface="Tahoma" panose="020B0604030504040204"/>
              <a:cs typeface="Tahoma" panose="020B0604030504040204"/>
            </a:endParaRPr>
          </a:p>
        </p:txBody>
      </p:sp>
      <p:sp>
        <p:nvSpPr>
          <p:cNvPr id="16" name="object 16"/>
          <p:cNvSpPr/>
          <p:nvPr/>
        </p:nvSpPr>
        <p:spPr>
          <a:xfrm>
            <a:off x="1723250" y="1342771"/>
            <a:ext cx="1927225" cy="30480"/>
          </a:xfrm>
          <a:custGeom>
            <a:avLst/>
            <a:gdLst/>
            <a:ahLst/>
            <a:cxnLst/>
            <a:rect l="l" t="t" r="r" b="b"/>
            <a:pathLst>
              <a:path w="1927225" h="30480">
                <a:moveTo>
                  <a:pt x="1927110" y="0"/>
                </a:moveTo>
                <a:lnTo>
                  <a:pt x="0" y="0"/>
                </a:lnTo>
                <a:lnTo>
                  <a:pt x="0" y="30441"/>
                </a:lnTo>
                <a:lnTo>
                  <a:pt x="1927110" y="30441"/>
                </a:lnTo>
                <a:lnTo>
                  <a:pt x="1927110" y="0"/>
                </a:lnTo>
                <a:close/>
              </a:path>
            </a:pathLst>
          </a:custGeom>
          <a:solidFill>
            <a:srgbClr val="6FB0DA"/>
          </a:solidFill>
        </p:spPr>
        <p:txBody>
          <a:bodyPr wrap="square" lIns="0" tIns="0" rIns="0" bIns="0" rtlCol="0"/>
          <a:lstStyle/>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FFFF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5887</Words>
  <Application>WPS Presentation</Application>
  <PresentationFormat>On-screen Show (4:3)</PresentationFormat>
  <Paragraphs>125</Paragraphs>
  <Slides>13</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13</vt:i4>
      </vt:variant>
    </vt:vector>
  </HeadingPairs>
  <TitlesOfParts>
    <vt:vector size="24" baseType="lpstr">
      <vt:lpstr>Arial</vt:lpstr>
      <vt:lpstr>SimSun</vt:lpstr>
      <vt:lpstr>Wingdings</vt:lpstr>
      <vt:lpstr>Cambria</vt:lpstr>
      <vt:lpstr>Cambria</vt:lpstr>
      <vt:lpstr>Tahoma</vt:lpstr>
      <vt:lpstr>Trebuchet MS</vt:lpstr>
      <vt:lpstr>Microsoft YaHei</vt:lpstr>
      <vt:lpstr>Arial Unicode MS</vt:lpstr>
      <vt:lpstr>Calibri</vt:lpstr>
      <vt:lpstr>Office Theme</vt:lpstr>
      <vt:lpstr>PowerPoint 演示文稿</vt:lpstr>
      <vt:lpstr>what is Risk Management</vt:lpstr>
      <vt:lpstr>PowerPoint 演示文稿</vt:lpstr>
      <vt:lpstr>Risk Management Process</vt:lpstr>
      <vt:lpstr>Relationship between Risk Management Framework and Risk Management Process:</vt:lpstr>
      <vt:lpstr>Example</vt:lpstr>
      <vt:lpstr>Challenges and Solutions</vt:lpstr>
      <vt:lpstr>Understanding the Risk Management Process</vt:lpstr>
      <vt:lpstr>Benefits of Implementing a Risk   Management Framework</vt:lpstr>
      <vt:lpstr>PowerPoint 演示文稿</vt:lpstr>
      <vt:lpstr>PowerPoint 演示文稿</vt:lpstr>
      <vt:lpstr>Conclusion</vt:lpstr>
      <vt:lpstr>Thanks!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sured</cp:lastModifiedBy>
  <cp:revision>3</cp:revision>
  <dcterms:created xsi:type="dcterms:W3CDTF">2023-11-16T23:45:00Z</dcterms:created>
  <dcterms:modified xsi:type="dcterms:W3CDTF">2023-11-17T00:37:43Z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2023-11-16T00:00:00Z</vt:filetime>
  </property>
  <property fmtid="{D5CDD505-2E9C-101B-9397-08002B2CF9AE}" pid="3" name="LastSaved">
    <vt:filetime>2023-11-16T00:00:00Z</vt:filetime>
  </property>
  <property fmtid="{D5CDD505-2E9C-101B-9397-08002B2CF9AE}" pid="4" name="Producer">
    <vt:lpwstr>GPL Ghostscript 10.01.2</vt:lpwstr>
  </property>
  <property fmtid="{D5CDD505-2E9C-101B-9397-08002B2CF9AE}" pid="5" name="ICV">
    <vt:lpwstr>B3DCCC949AFB4AD3B9DC22B87C6EB450</vt:lpwstr>
  </property>
  <property fmtid="{D5CDD505-2E9C-101B-9397-08002B2CF9AE}" pid="6" name="KSOProductBuildVer">
    <vt:lpwstr>1033-11.2.0.11225</vt:lpwstr>
  </property>
</Properties>
</file>