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heme/themeOverride1.xml" ContentType="application/vnd.openxmlformats-officedocument.themeOverr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969" r:id="rId5"/>
    <p:sldId id="453" r:id="rId6"/>
    <p:sldId id="815" r:id="rId7"/>
    <p:sldId id="451" r:id="rId8"/>
    <p:sldId id="961" r:id="rId9"/>
    <p:sldId id="962" r:id="rId10"/>
    <p:sldId id="896" r:id="rId11"/>
    <p:sldId id="970" r:id="rId12"/>
    <p:sldId id="895" r:id="rId13"/>
    <p:sldId id="958" r:id="rId14"/>
    <p:sldId id="866" r:id="rId15"/>
    <p:sldId id="886" r:id="rId16"/>
    <p:sldId id="953" r:id="rId17"/>
    <p:sldId id="959" r:id="rId18"/>
    <p:sldId id="960" r:id="rId19"/>
    <p:sldId id="833" r:id="rId20"/>
    <p:sldId id="963" r:id="rId21"/>
    <p:sldId id="424" r:id="rId22"/>
    <p:sldId id="466" r:id="rId23"/>
    <p:sldId id="448" r:id="rId24"/>
    <p:sldId id="446" r:id="rId25"/>
    <p:sldId id="456" r:id="rId26"/>
    <p:sldId id="966" r:id="rId27"/>
    <p:sldId id="967" r:id="rId28"/>
    <p:sldId id="964" r:id="rId29"/>
    <p:sldId id="974" r:id="rId30"/>
    <p:sldId id="975" r:id="rId31"/>
    <p:sldId id="976" r:id="rId32"/>
    <p:sldId id="971" r:id="rId33"/>
    <p:sldId id="965" r:id="rId34"/>
    <p:sldId id="780" r:id="rId35"/>
    <p:sldId id="972" r:id="rId36"/>
    <p:sldId id="783" r:id="rId37"/>
    <p:sldId id="973" r:id="rId38"/>
    <p:sldId id="779"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DCD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343" autoAdjust="0"/>
  </p:normalViewPr>
  <p:slideViewPr>
    <p:cSldViewPr snapToGrid="0">
      <p:cViewPr varScale="1">
        <p:scale>
          <a:sx n="82" d="100"/>
          <a:sy n="82" d="100"/>
        </p:scale>
        <p:origin x="1388" y="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30/05/2026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30/05/2026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If not in class will have to discuss your research in following weeks</a:t>
            </a:r>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2902026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(General Certificate of Secondary Education)</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2979636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2785075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16</a:t>
            </a:fld>
            <a:endParaRPr lang="en-GB"/>
          </a:p>
        </p:txBody>
      </p:sp>
    </p:spTree>
    <p:extLst>
      <p:ext uri="{BB962C8B-B14F-4D97-AF65-F5344CB8AC3E}">
        <p14:creationId xmlns:p14="http://schemas.microsoft.com/office/powerpoint/2010/main" val="107826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854776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201250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81711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highlight>
                  <a:srgbClr val="FFFFFF"/>
                </a:highlight>
                <a:latin typeface="arial" panose="020B0604020202020204" pitchFamily="34" charset="0"/>
              </a:rPr>
              <a:t> is the </a:t>
            </a:r>
            <a:r>
              <a:rPr lang="en-GB" b="1" i="0" dirty="0">
                <a:solidFill>
                  <a:srgbClr val="5F6368"/>
                </a:solidFill>
                <a:effectLst/>
                <a:highlight>
                  <a:srgbClr val="FFFFFF"/>
                </a:highlight>
                <a:latin typeface="arial" panose="020B0604020202020204" pitchFamily="34" charset="0"/>
              </a:rPr>
              <a:t>determination of non-numerical information or unquantifiable aspects such as…?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1640920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430689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NHS, charities, and private providers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9439131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8956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768C4ACC-A6C1-2014-2E8A-CAA32ABD0386}"/>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6D1F3C3E-B720-7ED6-0E11-07449D0CD2C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DengXian" panose="02010600030101010101" pitchFamily="2" charset="-122"/>
              <a:cs typeface="Arial" panose="020B0604020202020204" pitchFamily="34" charset="0"/>
            </a:endParaRPr>
          </a:p>
        </p:txBody>
      </p:sp>
      <p:sp>
        <p:nvSpPr>
          <p:cNvPr id="69636" name="Slide Number Placeholder 3">
            <a:extLst>
              <a:ext uri="{FF2B5EF4-FFF2-40B4-BE49-F238E27FC236}">
                <a16:creationId xmlns:a16="http://schemas.microsoft.com/office/drawing/2014/main" id="{BA1A0449-B91E-85B5-35FC-ABAA15D79C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1CF143-9C0C-43DA-BA72-213D1B7B3922}" type="slidenum">
              <a:rPr lang="en-GB" altLang="en-US" smtClean="0">
                <a:latin typeface="Verdana" panose="020B0604030504040204" pitchFamily="34" charset="0"/>
              </a:rPr>
              <a:pPr/>
              <a:t>32</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rNulPTwLFMQ"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forms.office.com/e/szwKn8Va7w"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forms.office.com/e/szwKn8Va7w"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0838" y="2439432"/>
            <a:ext cx="8765658" cy="1440160"/>
          </a:xfrm>
        </p:spPr>
        <p:txBody>
          <a:bodyPr>
            <a:noAutofit/>
          </a:bodyPr>
          <a:lstStyle/>
          <a:p>
            <a:br>
              <a:rPr lang="en-GB" sz="3600" b="1" i="1" dirty="0">
                <a:solidFill>
                  <a:schemeClr val="bg1"/>
                </a:solidFill>
              </a:rPr>
            </a:br>
            <a:br>
              <a:rPr lang="en-GB" sz="3600" b="1" i="1" dirty="0">
                <a:latin typeface="Arial" panose="020B0604020202020204" pitchFamily="34" charset="0"/>
                <a:cs typeface="Arial" panose="020B0604020202020204" pitchFamily="34" charset="0"/>
              </a:rPr>
            </a:br>
            <a:r>
              <a:rPr lang="en-GB" sz="3600" b="1" dirty="0">
                <a:solidFill>
                  <a:schemeClr val="bg1"/>
                </a:solidFill>
              </a:rPr>
              <a:t>Public Health and Social Care in Practice Dissertation</a:t>
            </a:r>
            <a:br>
              <a:rPr lang="en-GB" sz="3600" b="1" dirty="0">
                <a:solidFill>
                  <a:schemeClr val="bg1"/>
                </a:solidFill>
              </a:rPr>
            </a:br>
            <a:br>
              <a:rPr lang="en-GB" sz="3600" b="1" dirty="0">
                <a:solidFill>
                  <a:schemeClr val="bg1"/>
                </a:solidFill>
              </a:rPr>
            </a:br>
            <a:r>
              <a:rPr lang="en-GB" sz="2400" b="1" dirty="0">
                <a:solidFill>
                  <a:schemeClr val="bg1"/>
                </a:solidFill>
                <a:cs typeface="Arial"/>
              </a:rPr>
              <a:t>LCHS7004</a:t>
            </a:r>
            <a:br>
              <a:rPr lang="en-GB" sz="2400" b="1" dirty="0">
                <a:solidFill>
                  <a:schemeClr val="bg1"/>
                </a:solidFill>
                <a:cs typeface="Arial"/>
              </a:rPr>
            </a:br>
            <a:r>
              <a:rPr lang="en-GB" sz="2400" b="1" dirty="0">
                <a:solidFill>
                  <a:schemeClr val="bg1"/>
                </a:solidFill>
                <a:cs typeface="Arial"/>
              </a:rPr>
              <a:t>Workshop 4</a:t>
            </a:r>
            <a:br>
              <a:rPr lang="en-GB" sz="2400" b="1" dirty="0">
                <a:solidFill>
                  <a:schemeClr val="bg1"/>
                </a:solidFill>
                <a:cs typeface="Aria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70838"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 name="Rectangle 3">
            <a:extLst>
              <a:ext uri="{FF2B5EF4-FFF2-40B4-BE49-F238E27FC236}">
                <a16:creationId xmlns:a16="http://schemas.microsoft.com/office/drawing/2014/main" id="{E5001D23-0AA9-6E03-7B2D-DEE0CCA8E753}"/>
              </a:ext>
            </a:extLst>
          </p:cNvPr>
          <p:cNvSpPr/>
          <p:nvPr/>
        </p:nvSpPr>
        <p:spPr>
          <a:xfrm>
            <a:off x="945255" y="3429000"/>
            <a:ext cx="7416824" cy="1446550"/>
          </a:xfrm>
          <a:prstGeom prst="rect">
            <a:avLst/>
          </a:prstGeom>
        </p:spPr>
        <p:txBody>
          <a:bodyPr wrap="square" lIns="91440" tIns="45720" rIns="91440" bIns="45720" anchor="t">
            <a:spAutoFit/>
          </a:bodyPr>
          <a:lstStyle/>
          <a:p>
            <a:pPr algn="ctr"/>
            <a:r>
              <a:rPr lang="en-GB" sz="4000" b="1" dirty="0">
                <a:solidFill>
                  <a:schemeClr val="bg1"/>
                </a:solidFill>
                <a:latin typeface="Arial"/>
                <a:cs typeface="Arial"/>
              </a:rPr>
              <a:t>Data Analysis</a:t>
            </a:r>
          </a:p>
          <a:p>
            <a:pPr algn="ctr"/>
            <a:endParaRPr lang="en-GB" sz="2400" b="1" dirty="0">
              <a:solidFill>
                <a:schemeClr val="bg1"/>
              </a:solidFill>
              <a:latin typeface="Myriad Pro"/>
              <a:cs typeface="Arial"/>
            </a:endParaRPr>
          </a:p>
          <a:p>
            <a:pPr algn="ctr"/>
            <a:r>
              <a:rPr lang="en-GB" sz="2400" b="1" dirty="0">
                <a:solidFill>
                  <a:schemeClr val="bg1"/>
                </a:solidFill>
                <a:latin typeface="Myriad Pro"/>
                <a:cs typeface="Arial"/>
              </a:rPr>
              <a:t>Week 8</a:t>
            </a:r>
            <a:endParaRPr lang="en-GB" sz="2400" dirty="0">
              <a:solidFill>
                <a:schemeClr val="bg1"/>
              </a:solidFill>
            </a:endParaRPr>
          </a:p>
        </p:txBody>
      </p:sp>
    </p:spTree>
    <p:extLst>
      <p:ext uri="{BB962C8B-B14F-4D97-AF65-F5344CB8AC3E}">
        <p14:creationId xmlns:p14="http://schemas.microsoft.com/office/powerpoint/2010/main" val="1950790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vert="horz" lIns="91440" tIns="45720" rIns="91440" bIns="45720" rtlCol="0" anchor="t">
            <a:noAutofit/>
          </a:bodyPr>
          <a:lstStyle/>
          <a:p>
            <a:pPr marL="0" indent="0">
              <a:buNone/>
            </a:pPr>
            <a:r>
              <a:rPr lang="en-GB" sz="1800" dirty="0">
                <a:latin typeface="Arial"/>
                <a:cs typeface="Arial"/>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algn="just">
              <a:buFont typeface="Arial" panose="05000000000000000000" pitchFamily="2" charset="2"/>
              <a:buChar char="•"/>
            </a:pPr>
            <a:r>
              <a:rPr lang="en-GB" sz="1200" dirty="0">
                <a:ea typeface="+mn-lt"/>
                <a:cs typeface="+mn-lt"/>
              </a:rPr>
              <a:t>Using the feedback on the proposal from the research module assessment. prepare a research/independent study protocol outlining how the proposal will be implemented, mapping the steps, activities and processes, required resources, time frames;</a:t>
            </a:r>
            <a:endParaRPr lang="en-GB" sz="1800" dirty="0">
              <a:latin typeface="Arial" panose="020B0604020202020204" pitchFamily="34" charset="0"/>
              <a:ea typeface="+mn-lt"/>
              <a:cs typeface="Arial" panose="020B0604020202020204" pitchFamily="34" charset="0"/>
            </a:endParaRPr>
          </a:p>
          <a:p>
            <a:pPr algn="just">
              <a:buFont typeface="Arial" panose="05000000000000000000" pitchFamily="2" charset="2"/>
              <a:buChar char="•"/>
            </a:pPr>
            <a:r>
              <a:rPr lang="en-GB" sz="1200" dirty="0">
                <a:ea typeface="+mn-lt"/>
                <a:cs typeface="+mn-lt"/>
              </a:rPr>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endParaRPr lang="en-GB" dirty="0"/>
          </a:p>
          <a:p>
            <a:pPr algn="just">
              <a:buFont typeface="Arial" panose="05000000000000000000" pitchFamily="2" charset="2"/>
              <a:buChar char="•"/>
            </a:pPr>
            <a:r>
              <a:rPr lang="en-GB" sz="1200" dirty="0">
                <a:ea typeface="+mn-lt"/>
                <a:cs typeface="+mn-lt"/>
              </a:rPr>
              <a:t>Critically evaluate the appropriateness of qualitative/quantitative methods of data collection, in combination as necessary, to analyse, synthesise, interpret and present the resulting data and the applications of those methods by other researchers in other contexts; </a:t>
            </a:r>
            <a:endParaRPr lang="en-GB" dirty="0"/>
          </a:p>
          <a:p>
            <a:pPr algn="just">
              <a:buFont typeface="Arial" panose="05000000000000000000" pitchFamily="2" charset="2"/>
              <a:buChar char="•"/>
            </a:pPr>
            <a:r>
              <a:rPr lang="en-GB" sz="1200" dirty="0">
                <a:ea typeface="+mn-lt"/>
                <a:cs typeface="+mn-lt"/>
              </a:rPr>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endParaRPr lang="en-GB" dirty="0"/>
          </a:p>
          <a:p>
            <a:pPr algn="just">
              <a:buFont typeface="Arial" panose="05000000000000000000" pitchFamily="2" charset="2"/>
              <a:buChar char="•"/>
            </a:pPr>
            <a:r>
              <a:rPr lang="en-GB" sz="1200" dirty="0">
                <a:ea typeface="+mn-lt"/>
                <a:cs typeface="+mn-lt"/>
              </a:rPr>
              <a:t>Exhibit the analytical, numerical, literacy, communication and computer skills to enable critical research to be undertaken and be able to apply those transferable skills to develop research-based inquiry in future employment settings.</a:t>
            </a:r>
            <a:endParaRPr lang="en-GB" dirty="0"/>
          </a:p>
          <a:p>
            <a:pPr algn="just">
              <a:buFont typeface="Arial" panose="05000000000000000000" pitchFamily="2" charset="2"/>
              <a:buChar char="•"/>
            </a:pPr>
            <a:endParaRPr lang="en-GB"/>
          </a:p>
          <a:p>
            <a:pPr algn="just">
              <a:buFont typeface="Arial" panose="05000000000000000000" pitchFamily="2" charset="2"/>
              <a:buChar char="•"/>
            </a:pPr>
            <a:endParaRPr lang="en-GB"/>
          </a:p>
          <a:p>
            <a:pPr algn="just">
              <a:lnSpc>
                <a:spcPct val="114999"/>
              </a:lnSpc>
              <a:buFont typeface="Wingdings" panose="05000000000000000000" pitchFamily="2" charset="2"/>
              <a:buChar char="§"/>
            </a:pPr>
            <a:endParaRPr lang="en-GB" sz="18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ADB6E90-760A-E43B-DF2B-E471884F8E66}"/>
              </a:ext>
            </a:extLst>
          </p:cNvPr>
          <p:cNvSpPr>
            <a:spLocks noGrp="1"/>
          </p:cNvSpPr>
          <p:nvPr>
            <p:ph type="title"/>
          </p:nvPr>
        </p:nvSpPr>
        <p:spPr>
          <a:xfrm>
            <a:off x="250825" y="-150813"/>
            <a:ext cx="8229600" cy="1143001"/>
          </a:xfrm>
        </p:spPr>
        <p:txBody>
          <a:bodyPr>
            <a:normAutofit/>
          </a:bodyPr>
          <a:lstStyle/>
          <a:p>
            <a:r>
              <a:rPr lang="en-GB" altLang="en-US" sz="3800" dirty="0"/>
              <a:t>Dates Key Deliverables </a:t>
            </a:r>
            <a:br>
              <a:rPr lang="en-GB" altLang="en-US"/>
            </a:br>
            <a:r>
              <a:rPr lang="en-GB" altLang="en-US" sz="2500"/>
              <a:t>June </a:t>
            </a:r>
            <a:r>
              <a:rPr lang="en-GB" altLang="en-US" sz="2500" dirty="0"/>
              <a:t>2026</a:t>
            </a:r>
          </a:p>
        </p:txBody>
      </p:sp>
      <p:sp>
        <p:nvSpPr>
          <p:cNvPr id="4" name="Date Placeholder 3">
            <a:extLst>
              <a:ext uri="{FF2B5EF4-FFF2-40B4-BE49-F238E27FC236}">
                <a16:creationId xmlns:a16="http://schemas.microsoft.com/office/drawing/2014/main" id="{D186A0F6-D674-7002-69B5-3A3D25F9353D}"/>
              </a:ext>
            </a:extLst>
          </p:cNvPr>
          <p:cNvSpPr>
            <a:spLocks noGrp="1"/>
          </p:cNvSpPr>
          <p:nvPr>
            <p:ph type="dt" sz="quarter" idx="10"/>
          </p:nvPr>
        </p:nvSpPr>
        <p:spPr/>
        <p:txBody>
          <a:bodyPr/>
          <a:lstStyle/>
          <a:p>
            <a:pPr>
              <a:defRPr/>
            </a:pPr>
            <a:fld id="{E15B5B85-E6E5-4632-875C-0E6A3000B39E}" type="datetime1">
              <a:rPr lang="en-GB" altLang="en-US" smtClean="0"/>
              <a:pPr>
                <a:defRPr/>
              </a:pPr>
              <a:t>30/05/2026</a:t>
            </a:fld>
            <a:endParaRPr lang="en-GB" altLang="en-US"/>
          </a:p>
        </p:txBody>
      </p:sp>
      <p:sp>
        <p:nvSpPr>
          <p:cNvPr id="14340" name="Slide Number Placeholder 4">
            <a:extLst>
              <a:ext uri="{FF2B5EF4-FFF2-40B4-BE49-F238E27FC236}">
                <a16:creationId xmlns:a16="http://schemas.microsoft.com/office/drawing/2014/main" id="{2E160885-0EE5-EECD-4EFA-6A6ECF13181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D11E71-F907-4EBD-B351-19A93B4E7593}"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13DB0F72-0D12-692B-E34D-1EE291454737}"/>
              </a:ext>
            </a:extLst>
          </p:cNvPr>
          <p:cNvGraphicFramePr>
            <a:graphicFrameLocks noGrp="1"/>
          </p:cNvGraphicFramePr>
          <p:nvPr>
            <p:extLst>
              <p:ext uri="{D42A27DB-BD31-4B8C-83A1-F6EECF244321}">
                <p14:modId xmlns:p14="http://schemas.microsoft.com/office/powerpoint/2010/main" val="1255139572"/>
              </p:ext>
            </p:extLst>
          </p:nvPr>
        </p:nvGraphicFramePr>
        <p:xfrm>
          <a:off x="971600" y="1124744"/>
          <a:ext cx="6696744" cy="4418009"/>
        </p:xfrm>
        <a:graphic>
          <a:graphicData uri="http://schemas.openxmlformats.org/drawingml/2006/table">
            <a:tbl>
              <a:tblPr/>
              <a:tblGrid>
                <a:gridCol w="3776017">
                  <a:extLst>
                    <a:ext uri="{9D8B030D-6E8A-4147-A177-3AD203B41FA5}">
                      <a16:colId xmlns:a16="http://schemas.microsoft.com/office/drawing/2014/main" val="1492217353"/>
                    </a:ext>
                  </a:extLst>
                </a:gridCol>
                <a:gridCol w="1870271">
                  <a:extLst>
                    <a:ext uri="{9D8B030D-6E8A-4147-A177-3AD203B41FA5}">
                      <a16:colId xmlns:a16="http://schemas.microsoft.com/office/drawing/2014/main" val="2507487870"/>
                    </a:ext>
                  </a:extLst>
                </a:gridCol>
                <a:gridCol w="1050456">
                  <a:extLst>
                    <a:ext uri="{9D8B030D-6E8A-4147-A177-3AD203B41FA5}">
                      <a16:colId xmlns:a16="http://schemas.microsoft.com/office/drawing/2014/main" val="2440074036"/>
                    </a:ext>
                  </a:extLst>
                </a:gridCol>
              </a:tblGrid>
              <a:tr h="265819">
                <a:tc>
                  <a:txBody>
                    <a:bodyPr/>
                    <a:lstStyle/>
                    <a:p>
                      <a:pPr algn="l" fontAlgn="base"/>
                      <a:r>
                        <a:rPr lang="en-GB" sz="1600" b="1" i="0" dirty="0">
                          <a:solidFill>
                            <a:srgbClr val="FFFFFF"/>
                          </a:solidFill>
                          <a:effectLst/>
                          <a:latin typeface="Calibri"/>
                        </a:rPr>
                        <a:t>Task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l" fontAlgn="base"/>
                      <a:r>
                        <a:rPr lang="en-GB" sz="1600" b="1" i="0" dirty="0">
                          <a:solidFill>
                            <a:srgbClr val="FFFFFF"/>
                          </a:solidFill>
                          <a:effectLst/>
                          <a:latin typeface="Calibri"/>
                        </a:rPr>
                        <a:t>Date</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ctr" fontAlgn="base"/>
                      <a:r>
                        <a:rPr lang="en-GB" sz="1600" b="1" i="0" dirty="0">
                          <a:solidFill>
                            <a:srgbClr val="FFFFFF"/>
                          </a:solidFill>
                          <a:effectLst/>
                          <a:latin typeface="Calibri"/>
                        </a:rPr>
                        <a:t> Week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2603071044"/>
                  </a:ext>
                </a:extLst>
              </a:tr>
              <a:tr h="958157">
                <a:tc>
                  <a:txBody>
                    <a:bodyPr/>
                    <a:lstStyle/>
                    <a:p>
                      <a:pPr algn="l" fontAlgn="base"/>
                      <a:r>
                        <a:rPr lang="en-GB" sz="1600" b="0" i="0" dirty="0">
                          <a:solidFill>
                            <a:schemeClr val="bg1">
                              <a:lumMod val="95000"/>
                            </a:schemeClr>
                          </a:solidFill>
                          <a:effectLst/>
                          <a:latin typeface="Calibri"/>
                        </a:rPr>
                        <a:t>1. Resubmission Research Proposal, Ethics form, Supporting research docs  (Ethical approval)​</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chemeClr val="bg1">
                              <a:lumMod val="95000"/>
                            </a:schemeClr>
                          </a:solidFill>
                          <a:effectLst/>
                          <a:latin typeface="Calibri"/>
                        </a:rPr>
                        <a:t>By 15</a:t>
                      </a:r>
                      <a:r>
                        <a:rPr lang="en-GB" sz="1600" b="0" i="0" baseline="30000" dirty="0">
                          <a:solidFill>
                            <a:schemeClr val="bg1">
                              <a:lumMod val="95000"/>
                            </a:schemeClr>
                          </a:solidFill>
                          <a:effectLst/>
                          <a:latin typeface="Calibri"/>
                        </a:rPr>
                        <a:t>th </a:t>
                      </a:r>
                      <a:r>
                        <a:rPr lang="en-GB" sz="1600" b="0" i="0" dirty="0">
                          <a:solidFill>
                            <a:schemeClr val="bg1">
                              <a:lumMod val="95000"/>
                            </a:schemeClr>
                          </a:solidFill>
                          <a:effectLst/>
                          <a:latin typeface="Calibri"/>
                        </a:rPr>
                        <a:t>June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ctr" fontAlgn="base"/>
                      <a:r>
                        <a:rPr lang="en-GB" sz="1600" b="0" i="0" dirty="0">
                          <a:solidFill>
                            <a:schemeClr val="bg1">
                              <a:lumMod val="95000"/>
                            </a:schemeClr>
                          </a:solidFill>
                          <a:effectLst/>
                          <a:latin typeface="Calibri"/>
                        </a:rPr>
                        <a:t>2​</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3293419120"/>
                  </a:ext>
                </a:extLst>
              </a:tr>
              <a:tr h="820242">
                <a:tc>
                  <a:txBody>
                    <a:bodyPr/>
                    <a:lstStyle/>
                    <a:p>
                      <a:pPr algn="l" fontAlgn="base"/>
                      <a:r>
                        <a:rPr lang="en-GB" sz="1600" b="0" i="0" dirty="0">
                          <a:solidFill>
                            <a:schemeClr val="bg1">
                              <a:lumMod val="95000"/>
                            </a:schemeClr>
                          </a:solidFill>
                          <a:effectLst/>
                          <a:latin typeface="Calibri"/>
                        </a:rPr>
                        <a:t>2. Seven-minute informal in class discussion </a:t>
                      </a:r>
                    </a:p>
                    <a:p>
                      <a:pPr algn="l" fontAlgn="base"/>
                      <a:r>
                        <a:rPr lang="en-GB" sz="1600" b="0" i="0" dirty="0">
                          <a:solidFill>
                            <a:schemeClr val="bg1">
                              <a:lumMod val="95000"/>
                            </a:schemeClr>
                          </a:solidFill>
                          <a:effectLst/>
                          <a:latin typeface="Calibri"/>
                        </a:rPr>
                        <a:t>PICO</a:t>
                      </a:r>
                      <a:r>
                        <a:rPr lang="en-GB" sz="1600" b="0" i="0" dirty="0">
                          <a:solidFill>
                            <a:schemeClr val="bg1">
                              <a:lumMod val="95000"/>
                            </a:schemeClr>
                          </a:solidFill>
                          <a:effectLst/>
                          <a:latin typeface="+mn-lt"/>
                        </a:rPr>
                        <a:t> </a:t>
                      </a:r>
                      <a:r>
                        <a:rPr lang="en-GB" sz="1600" b="0" i="0" dirty="0">
                          <a:solidFill>
                            <a:schemeClr val="bg1">
                              <a:lumMod val="95000"/>
                            </a:schemeClr>
                          </a:solidFill>
                          <a:effectLst/>
                          <a:latin typeface="Calibri"/>
                        </a:rPr>
                        <a:t>​</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bg1">
                              <a:lumMod val="95000"/>
                            </a:schemeClr>
                          </a:solidFill>
                          <a:effectLst/>
                          <a:latin typeface="Calibri"/>
                        </a:rPr>
                        <a:t>Workshop 2</a:t>
                      </a:r>
                      <a:r>
                        <a:rPr lang="en-GB" sz="1600" b="0" i="0" baseline="30000" dirty="0">
                          <a:solidFill>
                            <a:schemeClr val="bg1">
                              <a:lumMod val="95000"/>
                            </a:schemeClr>
                          </a:solidFill>
                          <a:effectLst/>
                          <a:latin typeface="Calibri"/>
                        </a:rPr>
                        <a:t>nd</a:t>
                      </a:r>
                      <a:r>
                        <a:rPr lang="en-GB" sz="1600" b="0" i="0" dirty="0">
                          <a:solidFill>
                            <a:schemeClr val="bg1">
                              <a:lumMod val="95000"/>
                            </a:schemeClr>
                          </a:solidFill>
                          <a:effectLst/>
                          <a:latin typeface="Calibri"/>
                        </a:rPr>
                        <a:t> </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chemeClr val="bg1">
                              <a:lumMod val="95000"/>
                            </a:schemeClr>
                          </a:solidFill>
                          <a:effectLst/>
                          <a:latin typeface="Calibri"/>
                        </a:rPr>
                        <a:t>4</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392355489"/>
                  </a:ext>
                </a:extLst>
              </a:tr>
              <a:tr h="879811">
                <a:tc>
                  <a:txBody>
                    <a:bodyPr/>
                    <a:lstStyle/>
                    <a:p>
                      <a:pPr algn="l" fontAlgn="base"/>
                      <a:r>
                        <a:rPr lang="en-GB" sz="1600" b="0" i="0" dirty="0">
                          <a:solidFill>
                            <a:schemeClr val="bg1">
                              <a:lumMod val="95000"/>
                            </a:schemeClr>
                          </a:solidFill>
                          <a:effectLst/>
                          <a:latin typeface="Calibri"/>
                        </a:rPr>
                        <a:t>3. Start Research​</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chemeClr val="bg1">
                              <a:lumMod val="95000"/>
                            </a:schemeClr>
                          </a:solidFill>
                          <a:effectLst/>
                          <a:latin typeface="Calibri"/>
                        </a:rPr>
                        <a:t>Week of 22</a:t>
                      </a:r>
                      <a:r>
                        <a:rPr lang="en-GB" sz="1600" b="0" i="0" baseline="30000" dirty="0">
                          <a:solidFill>
                            <a:schemeClr val="bg1">
                              <a:lumMod val="95000"/>
                            </a:schemeClr>
                          </a:solidFill>
                          <a:effectLst/>
                          <a:latin typeface="Calibri"/>
                        </a:rPr>
                        <a:t>nd</a:t>
                      </a:r>
                      <a:r>
                        <a:rPr lang="en-GB" sz="1600" b="0" i="0" dirty="0">
                          <a:solidFill>
                            <a:schemeClr val="bg1">
                              <a:lumMod val="95000"/>
                            </a:schemeClr>
                          </a:solidFill>
                          <a:effectLst/>
                          <a:latin typeface="Calibri"/>
                        </a:rPr>
                        <a:t> June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marL="0" algn="ctr" defTabSz="914400" rtl="0" eaLnBrk="1" fontAlgn="base" latinLnBrk="0" hangingPunct="1"/>
                      <a:r>
                        <a:rPr lang="en-GB" sz="1600" b="0" i="0" kern="1200" dirty="0">
                          <a:solidFill>
                            <a:schemeClr val="bg1">
                              <a:lumMod val="95000"/>
                            </a:schemeClr>
                          </a:solidFill>
                          <a:effectLst/>
                          <a:latin typeface="Calibri"/>
                          <a:ea typeface="+mn-ea"/>
                          <a:cs typeface="+mn-cs"/>
                        </a:rPr>
                        <a:t>3​</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2205965149"/>
                  </a:ext>
                </a:extLst>
              </a:tr>
              <a:tr h="675147">
                <a:tc>
                  <a:txBody>
                    <a:bodyPr/>
                    <a:lstStyle/>
                    <a:p>
                      <a:pPr algn="l" fontAlgn="base"/>
                      <a:r>
                        <a:rPr lang="en-GB" sz="1600" b="0" i="0" dirty="0">
                          <a:solidFill>
                            <a:schemeClr val="tx1"/>
                          </a:solidFill>
                          <a:effectLst/>
                          <a:latin typeface="Calibri"/>
                        </a:rPr>
                        <a:t>4. Submission Dissertation​</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tx1"/>
                          </a:solidFill>
                          <a:effectLst/>
                          <a:latin typeface="Calibri"/>
                        </a:rPr>
                        <a:t>25</a:t>
                      </a:r>
                      <a:r>
                        <a:rPr lang="en-GB" sz="1600" b="0" i="0" baseline="30000" dirty="0">
                          <a:solidFill>
                            <a:schemeClr val="tx1"/>
                          </a:solidFill>
                          <a:effectLst/>
                          <a:latin typeface="Calibri"/>
                        </a:rPr>
                        <a:t>th</a:t>
                      </a:r>
                      <a:r>
                        <a:rPr lang="en-GB" sz="1600" b="0" i="0" dirty="0">
                          <a:solidFill>
                            <a:schemeClr val="tx1"/>
                          </a:solidFill>
                          <a:effectLst/>
                          <a:latin typeface="Calibri"/>
                        </a:rPr>
                        <a:t> September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chemeClr val="tx1"/>
                          </a:solidFill>
                          <a:effectLst/>
                          <a:latin typeface="Calibri"/>
                        </a:rPr>
                        <a:t>16​</a:t>
                      </a:r>
                    </a:p>
                    <a:p>
                      <a:pPr algn="l" fontAlgn="base"/>
                      <a:r>
                        <a:rPr lang="en-GB" sz="1600" b="0" i="0" dirty="0">
                          <a:solidFill>
                            <a:schemeClr val="tx1"/>
                          </a:solidFill>
                          <a:effectLst/>
                          <a:latin typeface="Calibri"/>
                        </a:rPr>
                        <a:t>​</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764533380"/>
                  </a:ext>
                </a:extLst>
              </a:tr>
              <a:tr h="675147">
                <a:tc>
                  <a:txBody>
                    <a:bodyPr/>
                    <a:lstStyle/>
                    <a:p>
                      <a:pPr algn="l" fontAlgn="base"/>
                      <a:r>
                        <a:rPr lang="en-GB" sz="1600" b="0" i="0" dirty="0">
                          <a:solidFill>
                            <a:srgbClr val="000000"/>
                          </a:solidFill>
                          <a:effectLst/>
                          <a:latin typeface="Calibri"/>
                        </a:rPr>
                        <a:t>5. Scheduled </a:t>
                      </a:r>
                      <a:r>
                        <a:rPr lang="en-GB" sz="1600" b="0" i="0">
                          <a:solidFill>
                            <a:srgbClr val="000000"/>
                          </a:solidFill>
                          <a:effectLst/>
                          <a:latin typeface="Calibri"/>
                        </a:rPr>
                        <a:t>Workshops required attendance + Independent </a:t>
                      </a:r>
                      <a:r>
                        <a:rPr lang="en-GB" sz="1600" b="0" i="0" dirty="0">
                          <a:solidFill>
                            <a:srgbClr val="000000"/>
                          </a:solidFill>
                          <a:effectLst/>
                          <a:latin typeface="Calibri"/>
                        </a:rPr>
                        <a:t>Learning Session</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tx1"/>
                          </a:solidFill>
                          <a:effectLst/>
                          <a:latin typeface="Calibri"/>
                        </a:rPr>
                        <a:t>1</a:t>
                      </a:r>
                      <a:r>
                        <a:rPr lang="en-GB" sz="1600" b="0" i="0" baseline="30000" dirty="0">
                          <a:solidFill>
                            <a:schemeClr val="tx1"/>
                          </a:solidFill>
                          <a:effectLst/>
                          <a:latin typeface="Calibri"/>
                        </a:rPr>
                        <a:t>st</a:t>
                      </a:r>
                      <a:r>
                        <a:rPr lang="en-GB" sz="1600" b="0" i="0" dirty="0">
                          <a:solidFill>
                            <a:schemeClr val="tx1"/>
                          </a:solidFill>
                          <a:effectLst/>
                          <a:latin typeface="Calibri"/>
                        </a:rPr>
                        <a:t> July 2026</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latin typeface="Calibri"/>
                        </a:rPr>
                        <a:t>29</a:t>
                      </a:r>
                      <a:r>
                        <a:rPr lang="en-GB" sz="1600" b="0" i="0" baseline="30000" dirty="0">
                          <a:solidFill>
                            <a:schemeClr val="tx1"/>
                          </a:solidFill>
                          <a:effectLst/>
                          <a:latin typeface="Calibri"/>
                        </a:rPr>
                        <a:t>th</a:t>
                      </a:r>
                      <a:r>
                        <a:rPr lang="en-GB" sz="1600" b="0" i="0" dirty="0">
                          <a:solidFill>
                            <a:schemeClr val="tx1"/>
                          </a:solidFill>
                          <a:effectLst/>
                          <a:latin typeface="Calibri"/>
                        </a:rPr>
                        <a:t> July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tx1"/>
                          </a:solidFill>
                          <a:effectLst/>
                          <a:latin typeface="Calibri"/>
                        </a:rPr>
                        <a:t>Week 4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latin typeface="Calibri"/>
                        </a:rPr>
                        <a:t>Week 8</a:t>
                      </a:r>
                    </a:p>
                    <a:p>
                      <a:pPr algn="l" fontAlgn="base"/>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167902328"/>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concept of data analysis in HSC related research</a:t>
            </a:r>
          </a:p>
          <a:p>
            <a:r>
              <a:rPr lang="en-GB" sz="2400" dirty="0">
                <a:latin typeface="Arial" panose="020B0604020202020204" pitchFamily="34" charset="0"/>
                <a:cs typeface="Arial" panose="020B0604020202020204" pitchFamily="34" charset="0"/>
              </a:rPr>
              <a:t>The application of descriptive statistics in HSC related research.</a:t>
            </a:r>
          </a:p>
          <a:p>
            <a:r>
              <a:rPr lang="en-GB" sz="2400" dirty="0">
                <a:latin typeface="Arial" panose="020B0604020202020204" pitchFamily="34" charset="0"/>
                <a:cs typeface="Arial" panose="020B0604020202020204" pitchFamily="34" charset="0"/>
              </a:rPr>
              <a:t>The application of inferential statistics in HSC related research</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7E2A5-53D7-EEB4-3857-971AB36D2D49}"/>
              </a:ext>
            </a:extLst>
          </p:cNvPr>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Data Analysis</a:t>
            </a:r>
          </a:p>
        </p:txBody>
      </p:sp>
      <p:sp>
        <p:nvSpPr>
          <p:cNvPr id="3" name="Content Placeholder 2">
            <a:extLst>
              <a:ext uri="{FF2B5EF4-FFF2-40B4-BE49-F238E27FC236}">
                <a16:creationId xmlns:a16="http://schemas.microsoft.com/office/drawing/2014/main" id="{69DE0969-03EB-525E-414B-1948FCA52003}"/>
              </a:ext>
            </a:extLst>
          </p:cNvPr>
          <p:cNvSpPr>
            <a:spLocks noGrp="1"/>
          </p:cNvSpPr>
          <p:nvPr>
            <p:ph idx="1"/>
          </p:nvPr>
        </p:nvSpPr>
        <p:spPr/>
        <p:txBody>
          <a:bodyPr vert="horz" lIns="91440" tIns="45720" rIns="91440" bIns="45720" rtlCol="0" anchor="t">
            <a:normAutofit fontScale="92500" lnSpcReduction="20000"/>
          </a:bodyPr>
          <a:lstStyle/>
          <a:p>
            <a:r>
              <a:rPr lang="en-US" dirty="0">
                <a:solidFill>
                  <a:srgbClr val="000000"/>
                </a:solidFill>
                <a:ea typeface="+mn-lt"/>
                <a:cs typeface="+mn-lt"/>
              </a:rPr>
              <a:t>Data analysis is a process for obtaining raw data, and subsequently converting it into information useful for decision-making by users. </a:t>
            </a:r>
          </a:p>
          <a:p>
            <a:r>
              <a:rPr lang="en-GB" dirty="0">
                <a:solidFill>
                  <a:srgbClr val="000000"/>
                </a:solidFill>
                <a:ea typeface="+mn-lt"/>
                <a:cs typeface="+mn-lt"/>
              </a:rPr>
              <a:t>Dividing a whole into its separate components for individual examination.</a:t>
            </a:r>
            <a:endParaRPr lang="en-US" dirty="0">
              <a:solidFill>
                <a:srgbClr val="000000"/>
              </a:solidFill>
              <a:ea typeface="+mn-lt"/>
              <a:cs typeface="+mn-lt"/>
            </a:endParaRPr>
          </a:p>
          <a:p>
            <a:r>
              <a:rPr lang="en-US" dirty="0">
                <a:solidFill>
                  <a:srgbClr val="000000"/>
                </a:solidFill>
                <a:ea typeface="+mn-lt"/>
                <a:cs typeface="+mn-lt"/>
              </a:rPr>
              <a:t>Data is collected and analyzed to answer questions, test hypotheses, or disprove theories.</a:t>
            </a:r>
            <a:endParaRPr lang="en-US" dirty="0">
              <a:solidFill>
                <a:srgbClr val="000000"/>
              </a:solidFill>
            </a:endParaRPr>
          </a:p>
        </p:txBody>
      </p:sp>
    </p:spTree>
    <p:extLst>
      <p:ext uri="{BB962C8B-B14F-4D97-AF65-F5344CB8AC3E}">
        <p14:creationId xmlns:p14="http://schemas.microsoft.com/office/powerpoint/2010/main" val="3419788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D5EAE-AED6-EF7F-D86E-E37806029B14}"/>
              </a:ext>
            </a:extLst>
          </p:cNvPr>
          <p:cNvSpPr>
            <a:spLocks noGrp="1"/>
          </p:cNvSpPr>
          <p:nvPr>
            <p:ph type="title"/>
          </p:nvPr>
        </p:nvSpPr>
        <p:spPr/>
        <p:txBody>
          <a:bodyPr>
            <a:normAutofit fontScale="90000"/>
          </a:bodyPr>
          <a:lstStyle/>
          <a:p>
            <a:r>
              <a:rPr lang="en-GB" sz="4900" b="1" dirty="0">
                <a:latin typeface="Arial" panose="020B0604020202020204" pitchFamily="34" charset="0"/>
                <a:cs typeface="Arial" panose="020B0604020202020204" pitchFamily="34" charset="0"/>
              </a:rPr>
              <a:t>Data Analysis</a:t>
            </a:r>
            <a:br>
              <a:rPr lang="en-GB" dirty="0"/>
            </a:br>
            <a:r>
              <a:rPr lang="en-GB" sz="2800" i="1" dirty="0"/>
              <a:t>various types</a:t>
            </a:r>
          </a:p>
        </p:txBody>
      </p:sp>
      <p:sp>
        <p:nvSpPr>
          <p:cNvPr id="3" name="Content Placeholder 2">
            <a:extLst>
              <a:ext uri="{FF2B5EF4-FFF2-40B4-BE49-F238E27FC236}">
                <a16:creationId xmlns:a16="http://schemas.microsoft.com/office/drawing/2014/main" id="{E9343613-9DAE-4A04-DBEF-8B6151DEB4A7}"/>
              </a:ext>
            </a:extLst>
          </p:cNvPr>
          <p:cNvSpPr>
            <a:spLocks noGrp="1"/>
          </p:cNvSpPr>
          <p:nvPr>
            <p:ph idx="1"/>
          </p:nvPr>
        </p:nvSpPr>
        <p:spPr/>
        <p:txBody>
          <a:bodyPr/>
          <a:lstStyle/>
          <a:p>
            <a:r>
              <a:rPr lang="en-GB" dirty="0"/>
              <a:t>Some examples;</a:t>
            </a:r>
          </a:p>
          <a:p>
            <a:pPr lvl="1"/>
            <a:r>
              <a:rPr lang="en-GB" dirty="0"/>
              <a:t>Analysis dealing with internal structures</a:t>
            </a:r>
          </a:p>
          <a:p>
            <a:pPr lvl="1"/>
            <a:r>
              <a:rPr lang="en-GB" dirty="0"/>
              <a:t>Analysis dealing with causal relationships</a:t>
            </a:r>
          </a:p>
          <a:p>
            <a:pPr lvl="1"/>
            <a:r>
              <a:rPr lang="en-GB" dirty="0"/>
              <a:t>Analysis without context variables</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4067663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6B87-F29E-4D18-A919-7456FA91D515}"/>
              </a:ext>
            </a:extLst>
          </p:cNvPr>
          <p:cNvSpPr>
            <a:spLocks noGrp="1"/>
          </p:cNvSpPr>
          <p:nvPr>
            <p:ph type="ctrTitle"/>
          </p:nvPr>
        </p:nvSpPr>
        <p:spPr/>
        <p:txBody>
          <a:bodyPr>
            <a:noAutofit/>
          </a:bodyPr>
          <a:lstStyle/>
          <a:p>
            <a:r>
              <a:rPr lang="en-GB" sz="3200" b="1" i="1" dirty="0">
                <a:solidFill>
                  <a:schemeClr val="bg1"/>
                </a:solidFill>
              </a:rPr>
              <a:t>What is the difference between the Univariate, Bivariate and Multivariate descriptive statistics? </a:t>
            </a:r>
          </a:p>
        </p:txBody>
      </p:sp>
    </p:spTree>
    <p:extLst>
      <p:ext uri="{BB962C8B-B14F-4D97-AF65-F5344CB8AC3E}">
        <p14:creationId xmlns:p14="http://schemas.microsoft.com/office/powerpoint/2010/main" val="3493179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1102F-846F-06CD-028F-E89F8BA0CA45}"/>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FD8960AD-699A-A26A-45D1-CD389FEE4482}"/>
              </a:ext>
            </a:extLst>
          </p:cNvPr>
          <p:cNvSpPr>
            <a:spLocks noGrp="1"/>
          </p:cNvSpPr>
          <p:nvPr>
            <p:ph idx="1"/>
          </p:nvPr>
        </p:nvSpPr>
        <p:spPr/>
        <p:txBody>
          <a:bodyPr>
            <a:normAutofit fontScale="92500" lnSpcReduction="10000"/>
          </a:bodyPr>
          <a:lstStyle/>
          <a:p>
            <a:pPr marL="0" indent="0">
              <a:buNone/>
            </a:pPr>
            <a:r>
              <a:rPr lang="en-GB" dirty="0"/>
              <a:t>Groups (3-4 students) prepare a </a:t>
            </a:r>
            <a:r>
              <a:rPr lang="en-GB" b="1" dirty="0"/>
              <a:t>multimedia presentation</a:t>
            </a:r>
            <a:r>
              <a:rPr lang="en-GB" dirty="0"/>
              <a:t> using any medium:</a:t>
            </a:r>
          </a:p>
          <a:p>
            <a:r>
              <a:rPr lang="en-GB" dirty="0"/>
              <a:t>Infographic, Short video, Interactive dashboard, Poster or PowerPoint slide </a:t>
            </a:r>
          </a:p>
          <a:p>
            <a:r>
              <a:rPr lang="en-GB" dirty="0"/>
              <a:t>Each group select 1 type of analysis</a:t>
            </a:r>
          </a:p>
          <a:p>
            <a:r>
              <a:rPr lang="en-GB" dirty="0"/>
              <a:t>Research and look up information</a:t>
            </a:r>
          </a:p>
          <a:p>
            <a:r>
              <a:rPr lang="en-GB" dirty="0"/>
              <a:t>Share insights and you can also use the available dataset on Moodle</a:t>
            </a:r>
          </a:p>
        </p:txBody>
      </p:sp>
    </p:spTree>
    <p:extLst>
      <p:ext uri="{BB962C8B-B14F-4D97-AF65-F5344CB8AC3E}">
        <p14:creationId xmlns:p14="http://schemas.microsoft.com/office/powerpoint/2010/main" val="822042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D810-AE18-4CD4-A34E-BCB5E36F67DD}"/>
              </a:ext>
            </a:extLst>
          </p:cNvPr>
          <p:cNvSpPr>
            <a:spLocks noGrp="1"/>
          </p:cNvSpPr>
          <p:nvPr>
            <p:ph type="title"/>
          </p:nvPr>
        </p:nvSpPr>
        <p:spPr>
          <a:xfrm>
            <a:off x="575556" y="548680"/>
            <a:ext cx="8229600" cy="800100"/>
          </a:xfrm>
        </p:spPr>
        <p:txBody>
          <a:bodyPr>
            <a:normAutofit fontScale="90000"/>
          </a:bodyPr>
          <a:lstStyle/>
          <a:p>
            <a:pPr algn="ctr"/>
            <a:r>
              <a:rPr lang="en-GB" b="1"/>
              <a:t>Difference between the Uni, Bi Multivariate descriptive statistics</a:t>
            </a:r>
          </a:p>
        </p:txBody>
      </p:sp>
      <p:sp>
        <p:nvSpPr>
          <p:cNvPr id="4" name="Rectangle 1">
            <a:extLst>
              <a:ext uri="{FF2B5EF4-FFF2-40B4-BE49-F238E27FC236}">
                <a16:creationId xmlns:a16="http://schemas.microsoft.com/office/drawing/2014/main" id="{0866BEEE-290D-475C-85F5-EF4AD04A0DF4}"/>
              </a:ext>
            </a:extLst>
          </p:cNvPr>
          <p:cNvSpPr>
            <a:spLocks noGrp="1" noChangeArrowheads="1"/>
          </p:cNvSpPr>
          <p:nvPr>
            <p:ph idx="1"/>
          </p:nvPr>
        </p:nvSpPr>
        <p:spPr bwMode="auto">
          <a:xfrm>
            <a:off x="575556" y="1978968"/>
            <a:ext cx="7992888" cy="2639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rtlCol="0" anchor="ctr" anchorCtr="0" compatLnSpc="1">
            <a:prstTxWarp prst="textNoShape">
              <a:avLst/>
            </a:prstTxWarp>
            <a:spAutoFit/>
          </a:bodyPr>
          <a:lstStyle/>
          <a:p>
            <a:pPr marL="0" indent="0" defTabSz="685800" eaLnBrk="0" fontAlgn="base" hangingPunct="0">
              <a:spcBef>
                <a:spcPct val="0"/>
              </a:spcBef>
              <a:spcAft>
                <a:spcPct val="0"/>
              </a:spcAft>
              <a:buNone/>
            </a:pPr>
            <a:endParaRPr lang="en-US" altLang="en-US" sz="1350" dirty="0">
              <a:latin typeface="Arial" panose="020B0604020202020204" pitchFamily="34" charset="0"/>
            </a:endParaRP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Univariate</a:t>
            </a:r>
            <a:r>
              <a:rPr lang="en-US" altLang="en-US" dirty="0">
                <a:latin typeface="Arial" panose="020B0604020202020204" pitchFamily="34" charset="0"/>
              </a:rPr>
              <a:t> statistics summarize only </a:t>
            </a:r>
            <a:r>
              <a:rPr lang="en-US" altLang="en-US" b="1" dirty="0">
                <a:latin typeface="Arial" panose="020B0604020202020204" pitchFamily="34" charset="0"/>
              </a:rPr>
              <a:t>one variable</a:t>
            </a:r>
            <a:r>
              <a:rPr lang="en-US" altLang="en-US" dirty="0">
                <a:latin typeface="Arial" panose="020B0604020202020204" pitchFamily="34" charset="0"/>
              </a:rPr>
              <a:t> at a time.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Bivariate</a:t>
            </a:r>
            <a:r>
              <a:rPr lang="en-US" altLang="en-US" dirty="0">
                <a:latin typeface="Arial" panose="020B0604020202020204" pitchFamily="34" charset="0"/>
              </a:rPr>
              <a:t> statistics compare</a:t>
            </a:r>
            <a:r>
              <a:rPr lang="en-US" altLang="en-US" b="1" dirty="0">
                <a:latin typeface="Arial" panose="020B0604020202020204" pitchFamily="34" charset="0"/>
              </a:rPr>
              <a:t> two variables</a:t>
            </a:r>
            <a:r>
              <a:rPr lang="en-US" altLang="en-US" dirty="0">
                <a:latin typeface="Arial" panose="020B0604020202020204" pitchFamily="34" charset="0"/>
              </a:rPr>
              <a:t>.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Multivariate</a:t>
            </a:r>
            <a:r>
              <a:rPr lang="en-US" altLang="en-US" dirty="0">
                <a:latin typeface="Arial" panose="020B0604020202020204" pitchFamily="34" charset="0"/>
              </a:rPr>
              <a:t> statistics compare </a:t>
            </a:r>
            <a:r>
              <a:rPr lang="en-US" altLang="en-US" b="1" dirty="0">
                <a:latin typeface="Arial" panose="020B0604020202020204" pitchFamily="34" charset="0"/>
              </a:rPr>
              <a:t>more than two variables</a:t>
            </a:r>
            <a:r>
              <a:rPr lang="en-US" altLang="en-US" dirty="0">
                <a:latin typeface="Arial" panose="020B0604020202020204" pitchFamily="34" charset="0"/>
              </a:rPr>
              <a:t>. </a:t>
            </a:r>
          </a:p>
          <a:p>
            <a:pPr marL="0" indent="0" defTabSz="685800" eaLnBrk="0" fontAlgn="base" hangingPunct="0">
              <a:spcBef>
                <a:spcPct val="0"/>
              </a:spcBef>
              <a:spcAft>
                <a:spcPct val="0"/>
              </a:spcAft>
              <a:buNone/>
            </a:pPr>
            <a:endParaRPr lang="en-US" altLang="en-US" sz="1350" dirty="0">
              <a:latin typeface="Arial" panose="020B0604020202020204" pitchFamily="34" charset="0"/>
            </a:endParaRPr>
          </a:p>
        </p:txBody>
      </p:sp>
    </p:spTree>
    <p:extLst>
      <p:ext uri="{BB962C8B-B14F-4D97-AF65-F5344CB8AC3E}">
        <p14:creationId xmlns:p14="http://schemas.microsoft.com/office/powerpoint/2010/main" val="4113741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4" y="2344275"/>
            <a:ext cx="6556201" cy="1102519"/>
          </a:xfrm>
        </p:spPr>
        <p:txBody>
          <a:bodyPr>
            <a:normAutofit fontScale="90000"/>
          </a:bodyPr>
          <a:lstStyle/>
          <a:p>
            <a:pPr algn="ctr"/>
            <a:r>
              <a:rPr lang="en-GB" b="1" i="1">
                <a:solidFill>
                  <a:schemeClr val="bg1"/>
                </a:solidFill>
              </a:rPr>
              <a:t>What is Inferential statistical analysis?</a:t>
            </a:r>
          </a:p>
        </p:txBody>
      </p:sp>
    </p:spTree>
    <p:extLst>
      <p:ext uri="{BB962C8B-B14F-4D97-AF65-F5344CB8AC3E}">
        <p14:creationId xmlns:p14="http://schemas.microsoft.com/office/powerpoint/2010/main" val="4236075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111D-7063-4CA0-B794-D3825980B60B}"/>
              </a:ext>
            </a:extLst>
          </p:cNvPr>
          <p:cNvSpPr>
            <a:spLocks noGrp="1"/>
          </p:cNvSpPr>
          <p:nvPr>
            <p:ph type="title"/>
          </p:nvPr>
        </p:nvSpPr>
        <p:spPr/>
        <p:txBody>
          <a:bodyPr/>
          <a:lstStyle/>
          <a:p>
            <a:pPr algn="ctr"/>
            <a:r>
              <a:rPr lang="en-GB" b="1"/>
              <a:t>Inferential statistics </a:t>
            </a:r>
          </a:p>
        </p:txBody>
      </p:sp>
      <p:sp>
        <p:nvSpPr>
          <p:cNvPr id="3" name="Content Placeholder 2">
            <a:extLst>
              <a:ext uri="{FF2B5EF4-FFF2-40B4-BE49-F238E27FC236}">
                <a16:creationId xmlns:a16="http://schemas.microsoft.com/office/drawing/2014/main" id="{4A84847B-530A-4FEA-9CD8-CB2E3FC5EBAD}"/>
              </a:ext>
            </a:extLst>
          </p:cNvPr>
          <p:cNvSpPr>
            <a:spLocks noGrp="1"/>
          </p:cNvSpPr>
          <p:nvPr>
            <p:ph idx="1"/>
          </p:nvPr>
        </p:nvSpPr>
        <p:spPr/>
        <p:txBody>
          <a:bodyPr>
            <a:normAutofit fontScale="92500" lnSpcReduction="20000"/>
          </a:bodyPr>
          <a:lstStyle/>
          <a:p>
            <a:r>
              <a:rPr lang="en-GB"/>
              <a:t>Inferential statistics help you decide whether your data confirms or refutes your hypothesis and whether it is generalizable to a larger population.</a:t>
            </a:r>
          </a:p>
          <a:p>
            <a:endParaRPr lang="en-GB"/>
          </a:p>
          <a:p>
            <a:r>
              <a:rPr lang="en-GB"/>
              <a:t>While descriptive statistics summarize the characteristics of a data set, inferential statistics help you come to conclusions and make predictions based on your data.</a:t>
            </a:r>
          </a:p>
        </p:txBody>
      </p:sp>
    </p:spTree>
    <p:extLst>
      <p:ext uri="{BB962C8B-B14F-4D97-AF65-F5344CB8AC3E}">
        <p14:creationId xmlns:p14="http://schemas.microsoft.com/office/powerpoint/2010/main" val="3023596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A52C-1E20-43F6-9BE7-83A0EA544E05}"/>
              </a:ext>
            </a:extLst>
          </p:cNvPr>
          <p:cNvSpPr>
            <a:spLocks noGrp="1"/>
          </p:cNvSpPr>
          <p:nvPr>
            <p:ph type="title"/>
          </p:nvPr>
        </p:nvSpPr>
        <p:spPr>
          <a:xfrm>
            <a:off x="611560" y="453754"/>
            <a:ext cx="8229600" cy="800100"/>
          </a:xfrm>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3F6F6F8-2D4A-44F5-8F8F-175B1DD9EF44}"/>
              </a:ext>
            </a:extLst>
          </p:cNvPr>
          <p:cNvSpPr>
            <a:spLocks noGrp="1"/>
          </p:cNvSpPr>
          <p:nvPr>
            <p:ph idx="1"/>
          </p:nvPr>
        </p:nvSpPr>
        <p:spPr>
          <a:xfrm>
            <a:off x="457200" y="1807083"/>
            <a:ext cx="8229600" cy="3243834"/>
          </a:xfrm>
        </p:spPr>
        <p:txBody>
          <a:bodyPr>
            <a:normAutofit fontScale="70000" lnSpcReduction="20000"/>
          </a:bodyPr>
          <a:lstStyle/>
          <a:p>
            <a:r>
              <a:rPr lang="en-GB" dirty="0"/>
              <a:t>When you have collected data from a sample, you can use inferential statistics to understand the larger population from which the sample is taken.</a:t>
            </a:r>
          </a:p>
          <a:p>
            <a:pPr marL="0" indent="0">
              <a:buNone/>
            </a:pPr>
            <a:r>
              <a:rPr lang="en-GB" dirty="0"/>
              <a:t>Inferential statistics have </a:t>
            </a:r>
            <a:r>
              <a:rPr lang="en-GB" b="1" dirty="0"/>
              <a:t>two main uses</a:t>
            </a:r>
            <a:r>
              <a:rPr lang="en-GB" dirty="0"/>
              <a:t>:</a:t>
            </a:r>
          </a:p>
          <a:p>
            <a:pPr marL="82296" indent="0">
              <a:buNone/>
            </a:pPr>
            <a:endParaRPr lang="en-GB" dirty="0"/>
          </a:p>
          <a:p>
            <a:pPr>
              <a:buFont typeface="Arial" panose="020B0604020202020204" pitchFamily="34" charset="0"/>
              <a:buChar char="•"/>
            </a:pPr>
            <a:r>
              <a:rPr lang="en-GB" dirty="0"/>
              <a:t>Making </a:t>
            </a:r>
            <a:r>
              <a:rPr lang="en-GB" b="1" dirty="0"/>
              <a:t>estimates</a:t>
            </a:r>
            <a:r>
              <a:rPr lang="en-GB" dirty="0"/>
              <a:t> about populations (for example, the mean GSCE score of all 11th graders in the UK).</a:t>
            </a:r>
          </a:p>
          <a:p>
            <a:pPr>
              <a:buFont typeface="Arial" panose="020B0604020202020204" pitchFamily="34" charset="0"/>
              <a:buChar char="•"/>
            </a:pPr>
            <a:r>
              <a:rPr lang="en-GB" dirty="0"/>
              <a:t>Testing hypotheses to draw conclusions about populations (for example, the relationship between GSCE scores and family income).</a:t>
            </a:r>
          </a:p>
          <a:p>
            <a:endParaRPr lang="en-GB" dirty="0"/>
          </a:p>
        </p:txBody>
      </p:sp>
    </p:spTree>
    <p:extLst>
      <p:ext uri="{BB962C8B-B14F-4D97-AF65-F5344CB8AC3E}">
        <p14:creationId xmlns:p14="http://schemas.microsoft.com/office/powerpoint/2010/main" val="153814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7726B-B64C-4339-9B19-E38E45042921}"/>
              </a:ext>
            </a:extLst>
          </p:cNvPr>
          <p:cNvSpPr>
            <a:spLocks noGrp="1"/>
          </p:cNvSpPr>
          <p:nvPr>
            <p:ph type="title"/>
          </p:nvPr>
        </p:nvSpPr>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5CCD490-3FA5-438C-BCDF-28A5392603F1}"/>
              </a:ext>
            </a:extLst>
          </p:cNvPr>
          <p:cNvSpPr>
            <a:spLocks noGrp="1"/>
          </p:cNvSpPr>
          <p:nvPr>
            <p:ph idx="1"/>
          </p:nvPr>
        </p:nvSpPr>
        <p:spPr/>
        <p:txBody>
          <a:bodyPr/>
          <a:lstStyle/>
          <a:p>
            <a:r>
              <a:rPr lang="en-GB"/>
              <a:t>With inferential statistics, it’s important to use random and unbiased sampling methods. </a:t>
            </a:r>
          </a:p>
          <a:p>
            <a:endParaRPr lang="en-GB"/>
          </a:p>
          <a:p>
            <a:r>
              <a:rPr lang="en-GB"/>
              <a:t>If your sample isn’t representative of your population, then you can’t make valid statistical inferences.</a:t>
            </a:r>
          </a:p>
        </p:txBody>
      </p:sp>
    </p:spTree>
    <p:extLst>
      <p:ext uri="{BB962C8B-B14F-4D97-AF65-F5344CB8AC3E}">
        <p14:creationId xmlns:p14="http://schemas.microsoft.com/office/powerpoint/2010/main" val="1939968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2F716-5C89-8ED1-D544-F9FFC3EAB0F6}"/>
              </a:ext>
            </a:extLst>
          </p:cNvPr>
          <p:cNvSpPr>
            <a:spLocks noGrp="1"/>
          </p:cNvSpPr>
          <p:nvPr>
            <p:ph type="title"/>
          </p:nvPr>
        </p:nvSpPr>
        <p:spPr/>
        <p:txBody>
          <a:bodyPr>
            <a:normAutofit fontScale="90000"/>
          </a:bodyPr>
          <a:lstStyle/>
          <a:p>
            <a:r>
              <a:rPr lang="en-GB" b="1" dirty="0"/>
              <a:t>Example statistical test for relating variables together </a:t>
            </a:r>
          </a:p>
        </p:txBody>
      </p:sp>
      <p:sp>
        <p:nvSpPr>
          <p:cNvPr id="3" name="Content Placeholder 2">
            <a:extLst>
              <a:ext uri="{FF2B5EF4-FFF2-40B4-BE49-F238E27FC236}">
                <a16:creationId xmlns:a16="http://schemas.microsoft.com/office/drawing/2014/main" id="{1CA2055C-E7FF-452F-4DE8-18A2DE92F10C}"/>
              </a:ext>
            </a:extLst>
          </p:cNvPr>
          <p:cNvSpPr>
            <a:spLocks noGrp="1"/>
          </p:cNvSpPr>
          <p:nvPr>
            <p:ph idx="1"/>
          </p:nvPr>
        </p:nvSpPr>
        <p:spPr>
          <a:xfrm>
            <a:off x="457200" y="2247901"/>
            <a:ext cx="8229600" cy="3917032"/>
          </a:xfrm>
        </p:spPr>
        <p:txBody>
          <a:bodyPr/>
          <a:lstStyle/>
          <a:p>
            <a:r>
              <a:rPr lang="en-GB" dirty="0"/>
              <a:t>Logistic regression </a:t>
            </a:r>
          </a:p>
          <a:p>
            <a:r>
              <a:rPr lang="en-GB" dirty="0"/>
              <a:t>Linear regression</a:t>
            </a:r>
          </a:p>
          <a:p>
            <a:r>
              <a:rPr lang="en-GB" dirty="0"/>
              <a:t>Correlational analysis</a:t>
            </a:r>
          </a:p>
        </p:txBody>
      </p:sp>
    </p:spTree>
    <p:extLst>
      <p:ext uri="{BB962C8B-B14F-4D97-AF65-F5344CB8AC3E}">
        <p14:creationId xmlns:p14="http://schemas.microsoft.com/office/powerpoint/2010/main" val="1612230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27C8-BE49-6064-0C32-3F8F06CDA63C}"/>
              </a:ext>
            </a:extLst>
          </p:cNvPr>
          <p:cNvSpPr>
            <a:spLocks noGrp="1"/>
          </p:cNvSpPr>
          <p:nvPr>
            <p:ph type="title"/>
          </p:nvPr>
        </p:nvSpPr>
        <p:spPr/>
        <p:txBody>
          <a:bodyPr>
            <a:normAutofit fontScale="90000"/>
          </a:bodyPr>
          <a:lstStyle/>
          <a:p>
            <a:r>
              <a:rPr lang="en-GB" b="1" dirty="0"/>
              <a:t>Examples of statistical test for comparing variables</a:t>
            </a:r>
          </a:p>
        </p:txBody>
      </p:sp>
      <p:sp>
        <p:nvSpPr>
          <p:cNvPr id="3" name="Content Placeholder 2">
            <a:extLst>
              <a:ext uri="{FF2B5EF4-FFF2-40B4-BE49-F238E27FC236}">
                <a16:creationId xmlns:a16="http://schemas.microsoft.com/office/drawing/2014/main" id="{362939F0-AF7E-3C00-8BB2-B0CF7A1CBFCE}"/>
              </a:ext>
            </a:extLst>
          </p:cNvPr>
          <p:cNvSpPr>
            <a:spLocks noGrp="1"/>
          </p:cNvSpPr>
          <p:nvPr>
            <p:ph idx="1"/>
          </p:nvPr>
        </p:nvSpPr>
        <p:spPr>
          <a:xfrm>
            <a:off x="457200" y="2423161"/>
            <a:ext cx="8229600" cy="3917032"/>
          </a:xfrm>
        </p:spPr>
        <p:txBody>
          <a:bodyPr/>
          <a:lstStyle/>
          <a:p>
            <a:r>
              <a:rPr lang="en-GB" dirty="0"/>
              <a:t>T-test</a:t>
            </a:r>
          </a:p>
          <a:p>
            <a:r>
              <a:rPr lang="en-GB" dirty="0"/>
              <a:t>ANOVA</a:t>
            </a:r>
          </a:p>
        </p:txBody>
      </p:sp>
    </p:spTree>
    <p:extLst>
      <p:ext uri="{BB962C8B-B14F-4D97-AF65-F5344CB8AC3E}">
        <p14:creationId xmlns:p14="http://schemas.microsoft.com/office/powerpoint/2010/main" val="1831982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81C5-8D1D-4780-9370-4D32AB34ADA7}"/>
              </a:ext>
            </a:extLst>
          </p:cNvPr>
          <p:cNvSpPr>
            <a:spLocks noGrp="1"/>
          </p:cNvSpPr>
          <p:nvPr>
            <p:ph type="title"/>
          </p:nvPr>
        </p:nvSpPr>
        <p:spPr>
          <a:xfrm>
            <a:off x="521550" y="476672"/>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1458078C-DCBD-4BB1-B9CB-948904322410}"/>
              </a:ext>
            </a:extLst>
          </p:cNvPr>
          <p:cNvSpPr>
            <a:spLocks noGrp="1"/>
          </p:cNvSpPr>
          <p:nvPr>
            <p:ph idx="1"/>
          </p:nvPr>
        </p:nvSpPr>
        <p:spPr>
          <a:xfrm>
            <a:off x="521550" y="1807082"/>
            <a:ext cx="8229600" cy="3638141"/>
          </a:xfrm>
        </p:spPr>
        <p:txBody>
          <a:bodyPr>
            <a:normAutofit fontScale="92500" lnSpcReduction="20000"/>
          </a:bodyPr>
          <a:lstStyle/>
          <a:p>
            <a:pPr marL="0" indent="0">
              <a:buNone/>
            </a:pPr>
            <a:r>
              <a:rPr lang="en-GB" dirty="0"/>
              <a:t>Watch the video below then</a:t>
            </a:r>
          </a:p>
          <a:p>
            <a:pPr marL="82296" indent="0">
              <a:buNone/>
            </a:pPr>
            <a:endParaRPr lang="en-GB" dirty="0"/>
          </a:p>
          <a:p>
            <a:r>
              <a:rPr lang="en-GB" dirty="0">
                <a:hlinkClick r:id="rId3"/>
              </a:rPr>
              <a:t>https://www.youtube.com/watch?v=rNulPTwLFMQ</a:t>
            </a:r>
            <a:endParaRPr lang="en-GB" dirty="0"/>
          </a:p>
          <a:p>
            <a:endParaRPr lang="en-GB" dirty="0"/>
          </a:p>
          <a:p>
            <a:endParaRPr lang="en-GB" dirty="0"/>
          </a:p>
          <a:p>
            <a:endParaRPr lang="en-GB" dirty="0"/>
          </a:p>
          <a:p>
            <a:pPr algn="ctr"/>
            <a:r>
              <a:rPr lang="en-GB" b="1" dirty="0">
                <a:latin typeface="Arial" panose="020B0604020202020204" pitchFamily="34" charset="0"/>
                <a:cs typeface="Arial" panose="020B0604020202020204" pitchFamily="34" charset="0"/>
              </a:rPr>
              <a:t>Feedback to the whole class</a:t>
            </a:r>
          </a:p>
          <a:p>
            <a:endParaRPr lang="en-GB" dirty="0"/>
          </a:p>
        </p:txBody>
      </p:sp>
    </p:spTree>
    <p:extLst>
      <p:ext uri="{BB962C8B-B14F-4D97-AF65-F5344CB8AC3E}">
        <p14:creationId xmlns:p14="http://schemas.microsoft.com/office/powerpoint/2010/main" val="3986807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AFFC0-62BF-0555-D194-45154EF148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Descriptive Statistics</a:t>
            </a:r>
          </a:p>
        </p:txBody>
      </p:sp>
      <p:sp>
        <p:nvSpPr>
          <p:cNvPr id="3" name="Content Placeholder 2">
            <a:extLst>
              <a:ext uri="{FF2B5EF4-FFF2-40B4-BE49-F238E27FC236}">
                <a16:creationId xmlns:a16="http://schemas.microsoft.com/office/drawing/2014/main" id="{47EF956D-4F59-15F6-FB1E-E33A119B41BA}"/>
              </a:ext>
            </a:extLst>
          </p:cNvPr>
          <p:cNvSpPr>
            <a:spLocks noGrp="1"/>
          </p:cNvSpPr>
          <p:nvPr>
            <p:ph idx="1"/>
          </p:nvPr>
        </p:nvSpPr>
        <p:spPr/>
        <p:txBody>
          <a:bodyPr>
            <a:normAutofit fontScale="92500" lnSpcReduction="20000"/>
          </a:bodyPr>
          <a:lstStyle/>
          <a:p>
            <a:r>
              <a:rPr lang="en-GB" dirty="0">
                <a:solidFill>
                  <a:srgbClr val="040C28"/>
                </a:solidFill>
                <a:latin typeface="Google Sans"/>
              </a:rPr>
              <a:t>P</a:t>
            </a:r>
            <a:r>
              <a:rPr lang="en-GB" b="0" i="0" dirty="0">
                <a:solidFill>
                  <a:srgbClr val="040C28"/>
                </a:solidFill>
                <a:effectLst/>
                <a:latin typeface="Google Sans"/>
              </a:rPr>
              <a:t>resent quantitative descriptions in a manageable form</a:t>
            </a:r>
          </a:p>
          <a:p>
            <a:r>
              <a:rPr lang="en-GB" dirty="0">
                <a:solidFill>
                  <a:srgbClr val="040C28"/>
                </a:solidFill>
                <a:latin typeface="Google Sans"/>
              </a:rPr>
              <a:t>Brief informational coefficients that summarize a given data set</a:t>
            </a:r>
          </a:p>
          <a:p>
            <a:endParaRPr lang="en-GB" dirty="0">
              <a:solidFill>
                <a:srgbClr val="040C28"/>
              </a:solidFill>
              <a:latin typeface="Google Sans"/>
            </a:endParaRPr>
          </a:p>
          <a:p>
            <a:pPr marL="0" indent="0">
              <a:buNone/>
            </a:pPr>
            <a:r>
              <a:rPr lang="en-GB" dirty="0">
                <a:solidFill>
                  <a:srgbClr val="040C28"/>
                </a:solidFill>
                <a:latin typeface="Google Sans"/>
              </a:rPr>
              <a:t>Example: A hospital may use descriptive statistics by using emergency department data to determine the cause of waiting times, allowing solving the issue and treat patients quicker.</a:t>
            </a:r>
          </a:p>
        </p:txBody>
      </p:sp>
    </p:spTree>
    <p:extLst>
      <p:ext uri="{BB962C8B-B14F-4D97-AF65-F5344CB8AC3E}">
        <p14:creationId xmlns:p14="http://schemas.microsoft.com/office/powerpoint/2010/main" val="3613749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B41529-DC38-830A-F4A1-BD2A23145CE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Descriptive Analysis</a:t>
            </a:r>
          </a:p>
        </p:txBody>
      </p:sp>
      <p:sp>
        <p:nvSpPr>
          <p:cNvPr id="4" name="Content Placeholder 3"/>
          <p:cNvSpPr>
            <a:spLocks noGrp="1"/>
          </p:cNvSpPr>
          <p:nvPr>
            <p:ph idx="1"/>
          </p:nvPr>
        </p:nvSpPr>
        <p:spPr/>
        <p:txBody>
          <a:bodyPr anchor="t">
            <a:normAutofit/>
          </a:bodyPr>
          <a:lstStyle/>
          <a:p>
            <a:pPr marL="289322" indent="-289322">
              <a:lnSpc>
                <a:spcPct val="90000"/>
              </a:lnSpc>
              <a:buFont typeface="Arial" panose="020B0604020202020204" pitchFamily="34" charset="0"/>
              <a:buChar char="•"/>
              <a:defRPr/>
            </a:pPr>
            <a:r>
              <a:rPr lang="en-GB" sz="2400" b="1" dirty="0">
                <a:solidFill>
                  <a:schemeClr val="tx1"/>
                </a:solidFill>
                <a:latin typeface="Arial" panose="020B0604020202020204" pitchFamily="34" charset="0"/>
                <a:cs typeface="Arial" panose="020B0604020202020204" pitchFamily="34" charset="0"/>
              </a:rPr>
              <a:t>Measures of central tendency</a:t>
            </a:r>
          </a:p>
          <a:p>
            <a:pPr marL="289322" indent="-289322">
              <a:lnSpc>
                <a:spcPct val="90000"/>
              </a:lnSpc>
              <a:buFont typeface="Arial" panose="020B0604020202020204" pitchFamily="34" charset="0"/>
              <a:buChar char="•"/>
              <a:defRPr/>
            </a:pPr>
            <a:r>
              <a:rPr lang="en-GB" sz="2400" dirty="0">
                <a:solidFill>
                  <a:schemeClr val="tx1"/>
                </a:solidFill>
                <a:latin typeface="Arial" panose="020B0604020202020204" pitchFamily="34" charset="0"/>
                <a:cs typeface="Arial" panose="020B0604020202020204" pitchFamily="34" charset="0"/>
              </a:rPr>
              <a:t>Information about the average values of a variable 		</a:t>
            </a:r>
            <a:endParaRPr lang="en-GB" sz="2400" b="1" dirty="0">
              <a:solidFill>
                <a:schemeClr val="tx1"/>
              </a:solidFill>
              <a:latin typeface="Arial" panose="020B0604020202020204" pitchFamily="34" charset="0"/>
              <a:cs typeface="Arial" panose="020B0604020202020204" pitchFamily="34" charset="0"/>
            </a:endParaRPr>
          </a:p>
          <a:p>
            <a:pPr marL="289322" indent="-289322">
              <a:lnSpc>
                <a:spcPct val="90000"/>
              </a:lnSpc>
              <a:buFont typeface="Arial" panose="020B0604020202020204" pitchFamily="34" charset="0"/>
              <a:buChar char="•"/>
              <a:defRPr/>
            </a:pPr>
            <a:r>
              <a:rPr lang="en-GB" sz="2400" b="1" dirty="0">
                <a:solidFill>
                  <a:schemeClr val="tx1"/>
                </a:solidFill>
                <a:latin typeface="Arial" panose="020B0604020202020204" pitchFamily="34" charset="0"/>
                <a:cs typeface="Arial" panose="020B0604020202020204" pitchFamily="34" charset="0"/>
              </a:rPr>
              <a:t>Measures of dispersion</a:t>
            </a:r>
          </a:p>
          <a:p>
            <a:pPr marL="289322" indent="-289322">
              <a:lnSpc>
                <a:spcPct val="90000"/>
              </a:lnSpc>
              <a:buFont typeface="Arial" panose="020B0604020202020204" pitchFamily="34" charset="0"/>
              <a:buChar char="•"/>
              <a:defRPr/>
            </a:pPr>
            <a:r>
              <a:rPr lang="en-GB" sz="2400" dirty="0">
                <a:solidFill>
                  <a:schemeClr val="tx1"/>
                </a:solidFill>
                <a:latin typeface="Arial" panose="020B0604020202020204" pitchFamily="34" charset="0"/>
                <a:cs typeface="Arial" panose="020B0604020202020204" pitchFamily="34" charset="0"/>
              </a:rPr>
              <a:t>How widely values are spread around the measures of central tendency </a:t>
            </a:r>
          </a:p>
          <a:p>
            <a:pPr marL="0" indent="0">
              <a:lnSpc>
                <a:spcPct val="90000"/>
              </a:lnSpc>
              <a:buNone/>
              <a:defRPr/>
            </a:pPr>
            <a:r>
              <a:rPr lang="en-GB" sz="2400" dirty="0">
                <a:solidFill>
                  <a:schemeClr val="tx1"/>
                </a:solidFill>
                <a:latin typeface="Arial" panose="020B0604020202020204" pitchFamily="34" charset="0"/>
                <a:cs typeface="Arial" panose="020B0604020202020204" pitchFamily="34" charset="0"/>
              </a:rPr>
              <a:t>	</a:t>
            </a:r>
          </a:p>
          <a:p>
            <a:pPr marL="289322" indent="-289322">
              <a:lnSpc>
                <a:spcPct val="90000"/>
              </a:lnSpc>
              <a:buFont typeface="Arial" panose="020B0604020202020204" pitchFamily="34" charset="0"/>
              <a:buChar char="•"/>
              <a:defRPr/>
            </a:pPr>
            <a:r>
              <a:rPr lang="en-GB" sz="2400" b="1" dirty="0">
                <a:solidFill>
                  <a:schemeClr val="tx1"/>
                </a:solidFill>
                <a:latin typeface="Arial" panose="020B0604020202020204" pitchFamily="34" charset="0"/>
                <a:cs typeface="Arial" panose="020B0604020202020204" pitchFamily="34" charset="0"/>
              </a:rPr>
              <a:t>Measures of distribution</a:t>
            </a:r>
          </a:p>
          <a:p>
            <a:pPr marL="563499" lvl="2" indent="-285750">
              <a:lnSpc>
                <a:spcPct val="90000"/>
              </a:lnSpc>
              <a:buFont typeface="Arial" panose="020B0604020202020204" pitchFamily="34" charset="0"/>
              <a:buChar char="•"/>
              <a:defRPr/>
            </a:pPr>
            <a:r>
              <a:rPr lang="en-GB" sz="2400" dirty="0">
                <a:solidFill>
                  <a:schemeClr val="tx1"/>
                </a:solidFill>
                <a:latin typeface="Arial" panose="020B0604020202020204" pitchFamily="34" charset="0"/>
                <a:cs typeface="Arial" panose="020B0604020202020204" pitchFamily="34" charset="0"/>
              </a:rPr>
              <a:t>Information about the shape of the distribution		</a:t>
            </a:r>
          </a:p>
          <a:p>
            <a:pPr marL="289322" indent="-289322">
              <a:lnSpc>
                <a:spcPct val="90000"/>
              </a:lnSpc>
              <a:buFont typeface="Arial" panose="020B0604020202020204" pitchFamily="34" charset="0"/>
              <a:buChar char="•"/>
              <a:defRPr/>
            </a:pPr>
            <a:endParaRPr lang="en-GB" sz="2400" dirty="0">
              <a:solidFill>
                <a:schemeClr val="tx1"/>
              </a:solidFill>
              <a:latin typeface="Arial" panose="020B0604020202020204" pitchFamily="34" charset="0"/>
              <a:cs typeface="Arial" panose="020B0604020202020204" pitchFamily="34" charset="0"/>
            </a:endParaRPr>
          </a:p>
          <a:p>
            <a:pPr marL="289322" indent="-289322">
              <a:lnSpc>
                <a:spcPct val="90000"/>
              </a:lnSpc>
              <a:defRPr/>
            </a:pPr>
            <a:endParaRPr lang="en-GB" sz="1350" dirty="0"/>
          </a:p>
        </p:txBody>
      </p:sp>
    </p:spTree>
    <p:extLst>
      <p:ext uri="{BB962C8B-B14F-4D97-AF65-F5344CB8AC3E}">
        <p14:creationId xmlns:p14="http://schemas.microsoft.com/office/powerpoint/2010/main" val="1803791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86E3-98E5-4E4F-89CC-E6BABE3E0E38}"/>
              </a:ext>
            </a:extLst>
          </p:cNvPr>
          <p:cNvSpPr>
            <a:spLocks noGrp="1"/>
          </p:cNvSpPr>
          <p:nvPr>
            <p:ph type="title"/>
          </p:nvPr>
        </p:nvSpPr>
        <p:spPr>
          <a:xfrm>
            <a:off x="632112" y="476672"/>
            <a:ext cx="8229600" cy="702078"/>
          </a:xfrm>
        </p:spPr>
        <p:txBody>
          <a:bodyPr>
            <a:normAutofit/>
          </a:bodyPr>
          <a:lstStyle/>
          <a:p>
            <a:pPr algn="l"/>
            <a:r>
              <a:rPr lang="en-GB" sz="3600" b="1"/>
              <a:t>Research methods for analysing data</a:t>
            </a:r>
          </a:p>
        </p:txBody>
      </p:sp>
      <p:graphicFrame>
        <p:nvGraphicFramePr>
          <p:cNvPr id="4" name="Content Placeholder 3">
            <a:extLst>
              <a:ext uri="{FF2B5EF4-FFF2-40B4-BE49-F238E27FC236}">
                <a16:creationId xmlns:a16="http://schemas.microsoft.com/office/drawing/2014/main" id="{34751AAB-8D63-4224-9E1F-EE4D265DD6E8}"/>
              </a:ext>
            </a:extLst>
          </p:cNvPr>
          <p:cNvGraphicFramePr>
            <a:graphicFrameLocks noGrp="1"/>
          </p:cNvGraphicFramePr>
          <p:nvPr>
            <p:ph idx="1"/>
            <p:extLst>
              <p:ext uri="{D42A27DB-BD31-4B8C-83A1-F6EECF244321}">
                <p14:modId xmlns:p14="http://schemas.microsoft.com/office/powerpoint/2010/main" val="2280947652"/>
              </p:ext>
            </p:extLst>
          </p:nvPr>
        </p:nvGraphicFramePr>
        <p:xfrm>
          <a:off x="632112" y="1178750"/>
          <a:ext cx="8100901" cy="4482496"/>
        </p:xfrm>
        <a:graphic>
          <a:graphicData uri="http://schemas.openxmlformats.org/drawingml/2006/table">
            <a:tbl>
              <a:tblPr/>
              <a:tblGrid>
                <a:gridCol w="2307784">
                  <a:extLst>
                    <a:ext uri="{9D8B030D-6E8A-4147-A177-3AD203B41FA5}">
                      <a16:colId xmlns:a16="http://schemas.microsoft.com/office/drawing/2014/main" val="1910509207"/>
                    </a:ext>
                  </a:extLst>
                </a:gridCol>
                <a:gridCol w="2307784">
                  <a:extLst>
                    <a:ext uri="{9D8B030D-6E8A-4147-A177-3AD203B41FA5}">
                      <a16:colId xmlns:a16="http://schemas.microsoft.com/office/drawing/2014/main" val="1669028934"/>
                    </a:ext>
                  </a:extLst>
                </a:gridCol>
                <a:gridCol w="3485333">
                  <a:extLst>
                    <a:ext uri="{9D8B030D-6E8A-4147-A177-3AD203B41FA5}">
                      <a16:colId xmlns:a16="http://schemas.microsoft.com/office/drawing/2014/main" val="2458914329"/>
                    </a:ext>
                  </a:extLst>
                </a:gridCol>
              </a:tblGrid>
              <a:tr h="281531">
                <a:tc gridSpan="3">
                  <a:txBody>
                    <a:bodyPr/>
                    <a:lstStyle/>
                    <a:p>
                      <a:pPr algn="ctr"/>
                      <a:r>
                        <a:rPr lang="en-GB" sz="1400"/>
                        <a:t>Research methods for </a:t>
                      </a:r>
                      <a:r>
                        <a:rPr lang="en-GB" sz="1400" err="1"/>
                        <a:t>analyzing</a:t>
                      </a:r>
                      <a:r>
                        <a:rPr lang="en-GB" sz="1400"/>
                        <a:t> data</a:t>
                      </a:r>
                    </a:p>
                  </a:txBody>
                  <a:tcPr marL="15899" marR="15899" marT="7949" marB="7949" anchor="ctr">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0833320"/>
                  </a:ext>
                </a:extLst>
              </a:tr>
              <a:tr h="252494">
                <a:tc>
                  <a:txBody>
                    <a:bodyPr/>
                    <a:lstStyle/>
                    <a:p>
                      <a:pPr algn="l" fontAlgn="t"/>
                      <a:r>
                        <a:rPr lang="en-GB" sz="1200" b="1">
                          <a:effectLst/>
                        </a:rPr>
                        <a:t>Research method</a:t>
                      </a:r>
                    </a:p>
                  </a:txBody>
                  <a:tcPr marL="15899" marR="15899" marT="7949" marB="7949">
                    <a:lnL>
                      <a:noFill/>
                    </a:lnL>
                    <a:lnR>
                      <a:noFill/>
                    </a:lnR>
                    <a:lnB>
                      <a:noFill/>
                    </a:lnB>
                    <a:solidFill>
                      <a:srgbClr val="FFFFFF"/>
                    </a:solidFill>
                  </a:tcPr>
                </a:tc>
                <a:tc>
                  <a:txBody>
                    <a:bodyPr/>
                    <a:lstStyle/>
                    <a:p>
                      <a:pPr algn="l" fontAlgn="t"/>
                      <a:r>
                        <a:rPr lang="en-GB" sz="1200" b="1" dirty="0">
                          <a:effectLst/>
                        </a:rPr>
                        <a:t>Qualitative or quantitative?</a:t>
                      </a:r>
                    </a:p>
                  </a:txBody>
                  <a:tcPr marL="15899" marR="15899" marT="7949" marB="7949">
                    <a:lnL>
                      <a:noFill/>
                    </a:lnL>
                    <a:lnR>
                      <a:noFill/>
                    </a:lnR>
                    <a:lnT>
                      <a:noFill/>
                    </a:lnT>
                    <a:lnB>
                      <a:noFill/>
                    </a:lnB>
                    <a:solidFill>
                      <a:srgbClr val="FFFFFF"/>
                    </a:solidFill>
                  </a:tcPr>
                </a:tc>
                <a:tc>
                  <a:txBody>
                    <a:bodyPr/>
                    <a:lstStyle/>
                    <a:p>
                      <a:pPr algn="l" fontAlgn="t"/>
                      <a:r>
                        <a:rPr lang="en-GB" sz="1200" b="1">
                          <a:effectLst/>
                        </a:rPr>
                        <a:t>When to use</a:t>
                      </a:r>
                    </a:p>
                  </a:txBody>
                  <a:tcPr marL="15899" marR="15899" marT="7949" marB="7949">
                    <a:lnL>
                      <a:noFill/>
                    </a:lnL>
                    <a:lnR>
                      <a:noFill/>
                    </a:lnR>
                    <a:lnT>
                      <a:noFill/>
                    </a:lnT>
                    <a:lnB>
                      <a:noFill/>
                    </a:lnB>
                    <a:solidFill>
                      <a:srgbClr val="FFFFFF"/>
                    </a:solidFill>
                  </a:tcPr>
                </a:tc>
                <a:extLst>
                  <a:ext uri="{0D108BD9-81ED-4DB2-BD59-A6C34878D82A}">
                    <a16:rowId xmlns:a16="http://schemas.microsoft.com/office/drawing/2014/main" val="2216903348"/>
                  </a:ext>
                </a:extLst>
              </a:tr>
              <a:tr h="717094">
                <a:tc>
                  <a:txBody>
                    <a:bodyPr/>
                    <a:lstStyle/>
                    <a:p>
                      <a:pPr algn="l" fontAlgn="t"/>
                      <a:r>
                        <a:rPr lang="en-GB" sz="1200" b="1">
                          <a:effectLst/>
                        </a:rPr>
                        <a:t>Statistical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dirty="0">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in a statistically valid manner (e.g. from experiments, surveys, and observations).</a:t>
                      </a:r>
                    </a:p>
                  </a:txBody>
                  <a:tcPr marL="15899" marR="15899" marT="7949" marB="7949">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1103877737"/>
                  </a:ext>
                </a:extLst>
              </a:tr>
              <a:tr h="949392">
                <a:tc>
                  <a:txBody>
                    <a:bodyPr/>
                    <a:lstStyle/>
                    <a:p>
                      <a:pPr algn="l" fontAlgn="t"/>
                      <a:r>
                        <a:rPr lang="en-GB" sz="1200" b="1">
                          <a:effectLst/>
                        </a:rPr>
                        <a:t>Meta-analysis</a:t>
                      </a: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statistically analyze the results of a large collection of studies.</a:t>
                      </a:r>
                    </a:p>
                    <a:p>
                      <a:pPr fontAlgn="t"/>
                      <a:r>
                        <a:rPr lang="en-GB" sz="1200" b="1">
                          <a:effectLst/>
                        </a:rPr>
                        <a:t>Can only be applied to studies that collected data in a statistically valid manner.</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551224628"/>
                  </a:ext>
                </a:extLst>
              </a:tr>
              <a:tr h="989533">
                <a:tc>
                  <a:txBody>
                    <a:bodyPr/>
                    <a:lstStyle/>
                    <a:p>
                      <a:pPr algn="l" fontAlgn="t"/>
                      <a:r>
                        <a:rPr lang="en-GB" sz="1200" b="1">
                          <a:effectLst/>
                        </a:rPr>
                        <a:t>Thematic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Qualitative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from interviews, focus groups or textual sources.</a:t>
                      </a:r>
                    </a:p>
                    <a:p>
                      <a:pPr fontAlgn="t"/>
                      <a:r>
                        <a:rPr lang="en-GB" sz="1200" b="1">
                          <a:effectLst/>
                        </a:rPr>
                        <a:t>To understand general themes in the data and how they are communicated.</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39212781"/>
                  </a:ext>
                </a:extLst>
              </a:tr>
              <a:tr h="1292452">
                <a:tc>
                  <a:txBody>
                    <a:bodyPr/>
                    <a:lstStyle/>
                    <a:p>
                      <a:pPr algn="l" fontAlgn="t"/>
                      <a:r>
                        <a:rPr lang="en-GB" sz="1200" b="1">
                          <a:effectLst/>
                        </a:rPr>
                        <a:t>Content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a:effectLst/>
                        </a:rPr>
                        <a:t>Either</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dirty="0">
                          <a:effectLst/>
                        </a:rPr>
                        <a:t>To </a:t>
                      </a:r>
                      <a:r>
                        <a:rPr lang="en-GB" sz="1200" b="1" dirty="0" err="1">
                          <a:effectLst/>
                        </a:rPr>
                        <a:t>analyze</a:t>
                      </a:r>
                      <a:r>
                        <a:rPr lang="en-GB" sz="1200" b="1" dirty="0">
                          <a:effectLst/>
                        </a:rPr>
                        <a:t> large volumes of textual or visual data collected from surveys, literature reviews, or other sources.</a:t>
                      </a:r>
                    </a:p>
                    <a:p>
                      <a:pPr fontAlgn="t"/>
                      <a:r>
                        <a:rPr lang="en-GB" sz="1200" b="1" dirty="0">
                          <a:effectLst/>
                        </a:rPr>
                        <a:t>Can be quantitative (i.e. frequencies of words) or qualitative (i.e. meanings of words).</a:t>
                      </a:r>
                    </a:p>
                  </a:txBody>
                  <a:tcPr marL="15899" marR="15899" marT="7949" marB="7949">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3475050092"/>
                  </a:ext>
                </a:extLst>
              </a:tr>
            </a:tbl>
          </a:graphicData>
        </a:graphic>
      </p:graphicFrame>
    </p:spTree>
    <p:extLst>
      <p:ext uri="{BB962C8B-B14F-4D97-AF65-F5344CB8AC3E}">
        <p14:creationId xmlns:p14="http://schemas.microsoft.com/office/powerpoint/2010/main" val="1469933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04664"/>
            <a:ext cx="9036496" cy="800100"/>
          </a:xfrm>
        </p:spPr>
        <p:txBody>
          <a:bodyPr>
            <a:noAutofit/>
          </a:bodyPr>
          <a:lstStyle/>
          <a:p>
            <a:pPr algn="l"/>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tatistical </a:t>
            </a:r>
            <a:r>
              <a:rPr lang="en-US" sz="2800" b="1">
                <a:solidFill>
                  <a:srgbClr val="0070C0"/>
                </a:solidFill>
                <a:latin typeface="Arial" panose="020B0604020202020204" pitchFamily="34" charset="0"/>
                <a:cs typeface="Arial" panose="020B0604020202020204" pitchFamily="34" charset="0"/>
              </a:rPr>
              <a:t>P</a:t>
            </a:r>
            <a:r>
              <a:rPr lang="en-US" sz="2800" b="1">
                <a:latin typeface="Arial" panose="020B0604020202020204" pitchFamily="34" charset="0"/>
                <a:cs typeface="Arial" panose="020B0604020202020204" pitchFamily="34" charset="0"/>
              </a:rPr>
              <a:t>ackage for the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ocial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ciences (SPSS)</a:t>
            </a:r>
          </a:p>
        </p:txBody>
      </p:sp>
      <p:sp>
        <p:nvSpPr>
          <p:cNvPr id="3" name="Content Placeholder 2"/>
          <p:cNvSpPr>
            <a:spLocks noGrp="1"/>
          </p:cNvSpPr>
          <p:nvPr>
            <p:ph idx="1"/>
          </p:nvPr>
        </p:nvSpPr>
        <p:spPr>
          <a:xfrm>
            <a:off x="413538" y="1700808"/>
            <a:ext cx="8316924" cy="1890210"/>
          </a:xfrm>
        </p:spPr>
        <p:txBody>
          <a:bodyPr>
            <a:normAutofit fontScale="92500"/>
          </a:bodyPr>
          <a:lstStyle/>
          <a:p>
            <a:r>
              <a:rPr lang="en-US">
                <a:latin typeface="Arial" panose="020B0604020202020204" pitchFamily="34" charset="0"/>
                <a:cs typeface="Arial" panose="020B0604020202020204" pitchFamily="34" charset="0"/>
              </a:rPr>
              <a:t>Statistical software</a:t>
            </a:r>
          </a:p>
          <a:p>
            <a:pPr lvl="1"/>
            <a:r>
              <a:rPr lang="en-US" sz="2100">
                <a:latin typeface="Arial" panose="020B0604020202020204" pitchFamily="34" charset="0"/>
                <a:cs typeface="Arial" panose="020B0604020202020204" pitchFamily="34" charset="0"/>
              </a:rPr>
              <a:t>Basically, input data into a spreadsheet</a:t>
            </a:r>
          </a:p>
          <a:p>
            <a:pPr marL="457200" lvl="1" indent="0">
              <a:buNone/>
            </a:pPr>
            <a:endParaRPr lang="en-US" sz="2100">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SPSS will do all the number crunching for you </a:t>
            </a:r>
            <a:endParaRPr lang="en-US">
              <a:latin typeface="Arial" panose="020B0604020202020204" pitchFamily="34" charset="0"/>
              <a:cs typeface="Arial" panose="020B0604020202020204" pitchFamily="34" charset="0"/>
              <a:sym typeface="Wingdings"/>
            </a:endParaRPr>
          </a:p>
        </p:txBody>
      </p:sp>
    </p:spTree>
    <p:extLst>
      <p:ext uri="{BB962C8B-B14F-4D97-AF65-F5344CB8AC3E}">
        <p14:creationId xmlns:p14="http://schemas.microsoft.com/office/powerpoint/2010/main" val="2947736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831"/>
            <a:ext cx="8229600" cy="800100"/>
          </a:xfrm>
        </p:spPr>
        <p:txBody>
          <a:bodyPr>
            <a:noAutofit/>
          </a:bodyPr>
          <a:lstStyle/>
          <a:p>
            <a:pPr algn="ctr"/>
            <a:r>
              <a:rPr lang="en-US" sz="4000" b="1" dirty="0">
                <a:latin typeface="Arial" panose="020B0604020202020204" pitchFamily="34" charset="0"/>
                <a:cs typeface="Arial" panose="020B0604020202020204" pitchFamily="34" charset="0"/>
              </a:rPr>
              <a:t>Presenting descriptive statistics</a:t>
            </a:r>
          </a:p>
        </p:txBody>
      </p:sp>
      <p:sp>
        <p:nvSpPr>
          <p:cNvPr id="3" name="Content Placeholder 2"/>
          <p:cNvSpPr>
            <a:spLocks noGrp="1"/>
          </p:cNvSpPr>
          <p:nvPr>
            <p:ph idx="1"/>
          </p:nvPr>
        </p:nvSpPr>
        <p:spPr>
          <a:xfrm>
            <a:off x="457200" y="1807083"/>
            <a:ext cx="8229600" cy="3243834"/>
          </a:xfrm>
        </p:spPr>
        <p:txBody>
          <a:bodyPr/>
          <a:lstStyle/>
          <a:p>
            <a:r>
              <a:rPr lang="en-US" sz="2400" dirty="0">
                <a:latin typeface="Arial" panose="020B0604020202020204" pitchFamily="34" charset="0"/>
                <a:cs typeface="Arial" panose="020B0604020202020204" pitchFamily="34" charset="0"/>
              </a:rPr>
              <a:t>Goal when presenting </a:t>
            </a:r>
            <a:r>
              <a:rPr lang="en-GB" sz="2400"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effective communication</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Useful to present in table/figure form as appropriate</a:t>
            </a:r>
          </a:p>
          <a:p>
            <a:pPr marL="308610" lvl="1"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main descriptive you will tend to present are </a:t>
            </a:r>
            <a:r>
              <a:rPr lang="en-US" sz="2400" u="sng" dirty="0">
                <a:latin typeface="Arial" panose="020B0604020202020204" pitchFamily="34" charset="0"/>
                <a:cs typeface="Arial" panose="020B0604020202020204" pitchFamily="34" charset="0"/>
              </a:rPr>
              <a:t>means</a:t>
            </a:r>
            <a:r>
              <a:rPr lang="en-US" sz="2400" dirty="0">
                <a:latin typeface="Arial" panose="020B0604020202020204" pitchFamily="34" charset="0"/>
                <a:cs typeface="Arial" panose="020B0604020202020204" pitchFamily="34" charset="0"/>
              </a:rPr>
              <a:t> &amp; </a:t>
            </a:r>
            <a:r>
              <a:rPr lang="en-US" sz="2400" u="sng" dirty="0">
                <a:latin typeface="Arial" panose="020B0604020202020204" pitchFamily="34" charset="0"/>
                <a:cs typeface="Arial" panose="020B0604020202020204" pitchFamily="34" charset="0"/>
              </a:rPr>
              <a:t>standard deviations</a:t>
            </a:r>
          </a:p>
          <a:p>
            <a:endParaRPr lang="en-US" dirty="0"/>
          </a:p>
          <a:p>
            <a:pPr lvl="1"/>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643497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912" y="427227"/>
            <a:ext cx="8229600" cy="800100"/>
          </a:xfrm>
        </p:spPr>
        <p:txBody>
          <a:bodyPr anchor="ctr">
            <a:normAutofit/>
          </a:bodyPr>
          <a:lstStyle/>
          <a:p>
            <a:pPr algn="ctr"/>
            <a:r>
              <a:rPr lang="en-US" sz="3200" b="1" dirty="0">
                <a:solidFill>
                  <a:schemeClr val="tx1"/>
                </a:solidFill>
                <a:latin typeface="Arial" panose="020B0604020202020204" pitchFamily="34" charset="0"/>
                <a:cs typeface="Arial" panose="020B0604020202020204" pitchFamily="34" charset="0"/>
              </a:rPr>
              <a:t>Summary: Quantitative Analysis</a:t>
            </a:r>
          </a:p>
        </p:txBody>
      </p:sp>
      <p:sp>
        <p:nvSpPr>
          <p:cNvPr id="7" name="TextBox 6">
            <a:extLst>
              <a:ext uri="{FF2B5EF4-FFF2-40B4-BE49-F238E27FC236}">
                <a16:creationId xmlns:a16="http://schemas.microsoft.com/office/drawing/2014/main" id="{AE19CE4F-D266-4FD6-87D1-178071C78990}"/>
              </a:ext>
            </a:extLst>
          </p:cNvPr>
          <p:cNvSpPr txBox="1"/>
          <p:nvPr/>
        </p:nvSpPr>
        <p:spPr>
          <a:xfrm>
            <a:off x="693912" y="1715369"/>
            <a:ext cx="8003232" cy="415498"/>
          </a:xfrm>
          <a:prstGeom prst="rect">
            <a:avLst/>
          </a:prstGeom>
          <a:noFill/>
        </p:spPr>
        <p:txBody>
          <a:bodyPr wrap="square">
            <a:spAutoFit/>
          </a:bodyPr>
          <a:lstStyle/>
          <a:p>
            <a:pPr defTabSz="685800"/>
            <a:r>
              <a:rPr lang="en-US" sz="2100">
                <a:solidFill>
                  <a:prstClr val="black"/>
                </a:solidFill>
                <a:latin typeface="Arial" panose="020B0604020202020204" pitchFamily="34" charset="0"/>
                <a:cs typeface="Arial" panose="020B0604020202020204" pitchFamily="34" charset="0"/>
              </a:rPr>
              <a:t>There are two main approaches to quantitative analysis</a:t>
            </a:r>
            <a:endParaRPr lang="en-GB" sz="2100">
              <a:solidFill>
                <a:prstClr val="black"/>
              </a:solidFill>
              <a:latin typeface="Georgia"/>
            </a:endParaRPr>
          </a:p>
        </p:txBody>
      </p:sp>
      <p:sp>
        <p:nvSpPr>
          <p:cNvPr id="4" name="Content Placeholder 3">
            <a:extLst>
              <a:ext uri="{FF2B5EF4-FFF2-40B4-BE49-F238E27FC236}">
                <a16:creationId xmlns:a16="http://schemas.microsoft.com/office/drawing/2014/main" id="{4C44C1C4-8A5B-B6A4-A2CA-9719AD457F80}"/>
              </a:ext>
            </a:extLst>
          </p:cNvPr>
          <p:cNvSpPr>
            <a:spLocks noGrp="1"/>
          </p:cNvSpPr>
          <p:nvPr>
            <p:ph idx="1"/>
          </p:nvPr>
        </p:nvSpPr>
        <p:spPr/>
        <p:txBody>
          <a:bodyPr/>
          <a:lstStyle/>
          <a:p>
            <a:endParaRPr lang="en-GB" dirty="0"/>
          </a:p>
          <a:p>
            <a:endParaRPr lang="en-GB" dirty="0"/>
          </a:p>
          <a:p>
            <a:endParaRPr lang="en-GB" dirty="0"/>
          </a:p>
        </p:txBody>
      </p:sp>
      <p:pic>
        <p:nvPicPr>
          <p:cNvPr id="5" name="Picture 4">
            <a:extLst>
              <a:ext uri="{FF2B5EF4-FFF2-40B4-BE49-F238E27FC236}">
                <a16:creationId xmlns:a16="http://schemas.microsoft.com/office/drawing/2014/main" id="{DB690EC3-4847-1910-71C6-DB58F048F363}"/>
              </a:ext>
            </a:extLst>
          </p:cNvPr>
          <p:cNvPicPr>
            <a:picLocks noChangeAspect="1"/>
          </p:cNvPicPr>
          <p:nvPr/>
        </p:nvPicPr>
        <p:blipFill>
          <a:blip r:embed="rId3"/>
          <a:stretch>
            <a:fillRect/>
          </a:stretch>
        </p:blipFill>
        <p:spPr>
          <a:xfrm>
            <a:off x="615353" y="2718750"/>
            <a:ext cx="7913294" cy="3481118"/>
          </a:xfrm>
          <a:prstGeom prst="rect">
            <a:avLst/>
          </a:prstGeom>
        </p:spPr>
      </p:pic>
    </p:spTree>
    <p:extLst>
      <p:ext uri="{BB962C8B-B14F-4D97-AF65-F5344CB8AC3E}">
        <p14:creationId xmlns:p14="http://schemas.microsoft.com/office/powerpoint/2010/main" val="10873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4" y="2344275"/>
            <a:ext cx="6556201" cy="1102519"/>
          </a:xfrm>
        </p:spPr>
        <p:txBody>
          <a:bodyPr>
            <a:normAutofit fontScale="90000"/>
          </a:bodyPr>
          <a:lstStyle/>
          <a:p>
            <a:pPr algn="ctr"/>
            <a:r>
              <a:rPr lang="en-GB" b="1" i="1" dirty="0">
                <a:solidFill>
                  <a:schemeClr val="bg1"/>
                </a:solidFill>
              </a:rPr>
              <a:t>What is qualitative analysis</a:t>
            </a:r>
          </a:p>
        </p:txBody>
      </p:sp>
    </p:spTree>
    <p:extLst>
      <p:ext uri="{BB962C8B-B14F-4D97-AF65-F5344CB8AC3E}">
        <p14:creationId xmlns:p14="http://schemas.microsoft.com/office/powerpoint/2010/main" val="2248688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6440-F88F-973E-71B2-D37841E930DE}"/>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Thematic analysis</a:t>
            </a:r>
          </a:p>
        </p:txBody>
      </p:sp>
      <p:sp>
        <p:nvSpPr>
          <p:cNvPr id="3" name="Content Placeholder 2">
            <a:extLst>
              <a:ext uri="{FF2B5EF4-FFF2-40B4-BE49-F238E27FC236}">
                <a16:creationId xmlns:a16="http://schemas.microsoft.com/office/drawing/2014/main" id="{DCF0AA79-1412-46D1-97E7-0C2E80B1D399}"/>
              </a:ext>
            </a:extLst>
          </p:cNvPr>
          <p:cNvSpPr>
            <a:spLocks noGrp="1"/>
          </p:cNvSpPr>
          <p:nvPr>
            <p:ph idx="1"/>
          </p:nvPr>
        </p:nvSpPr>
        <p:spPr/>
        <p:txBody>
          <a:bodyPr/>
          <a:lstStyle/>
          <a:p>
            <a:pPr marL="514350" indent="-514350">
              <a:buFont typeface="+mj-lt"/>
              <a:buAutoNum type="arabicPeriod"/>
            </a:pPr>
            <a:r>
              <a:rPr lang="en-GB" dirty="0"/>
              <a:t>Reading through the data and creating a storyline; </a:t>
            </a:r>
          </a:p>
          <a:p>
            <a:pPr marL="514350" indent="-514350">
              <a:buFont typeface="+mj-lt"/>
              <a:buAutoNum type="arabicPeriod"/>
            </a:pPr>
            <a:r>
              <a:rPr lang="en-GB" dirty="0"/>
              <a:t>Categorizing the data into codes; and </a:t>
            </a:r>
          </a:p>
          <a:p>
            <a:pPr marL="514350" indent="-514350">
              <a:buFont typeface="+mj-lt"/>
              <a:buAutoNum type="arabicPeriod"/>
            </a:pPr>
            <a:r>
              <a:rPr lang="en-GB" dirty="0"/>
              <a:t>Using memos for clarification and interpretation.</a:t>
            </a:r>
          </a:p>
        </p:txBody>
      </p:sp>
    </p:spTree>
    <p:extLst>
      <p:ext uri="{BB962C8B-B14F-4D97-AF65-F5344CB8AC3E}">
        <p14:creationId xmlns:p14="http://schemas.microsoft.com/office/powerpoint/2010/main" val="688480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71574-E9C4-8B78-C027-CE794483562A}"/>
              </a:ext>
            </a:extLst>
          </p:cNvPr>
          <p:cNvSpPr>
            <a:spLocks noGrp="1"/>
          </p:cNvSpPr>
          <p:nvPr>
            <p:ph type="title"/>
          </p:nvPr>
        </p:nvSpPr>
        <p:spPr>
          <a:xfrm>
            <a:off x="396240" y="-132398"/>
            <a:ext cx="8229600" cy="1143000"/>
          </a:xfrm>
        </p:spPr>
        <p:txBody>
          <a:bodyPr>
            <a:normAutofit/>
          </a:bodyPr>
          <a:lstStyle/>
          <a:p>
            <a:r>
              <a:rPr lang="en-GB" sz="4000" b="1" dirty="0" err="1">
                <a:latin typeface="Arial" panose="020B0604020202020204" pitchFamily="34" charset="0"/>
                <a:cs typeface="Arial" panose="020B0604020202020204" pitchFamily="34" charset="0"/>
              </a:rPr>
              <a:t>Nvivo</a:t>
            </a:r>
            <a:endParaRPr lang="en-GB" sz="4000" b="1"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A8BDDB6F-0F12-31E9-3EF3-AED8BE715E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0585" y="827721"/>
            <a:ext cx="6240909" cy="53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042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4CD47-ED2B-4276-206F-BEBF814F3D04}"/>
              </a:ext>
            </a:extLst>
          </p:cNvPr>
          <p:cNvSpPr>
            <a:spLocks noGrp="1"/>
          </p:cNvSpPr>
          <p:nvPr>
            <p:ph type="title"/>
          </p:nvPr>
        </p:nvSpPr>
        <p:spPr/>
        <p:txBody>
          <a:bodyPr/>
          <a:lstStyle/>
          <a:p>
            <a:endParaRPr lang="en-GB"/>
          </a:p>
        </p:txBody>
      </p:sp>
      <p:pic>
        <p:nvPicPr>
          <p:cNvPr id="1026" name="Picture 2" descr="How to Analyze Qualitative Data from UX Research: Thematic Analysis - NN/G">
            <a:extLst>
              <a:ext uri="{FF2B5EF4-FFF2-40B4-BE49-F238E27FC236}">
                <a16:creationId xmlns:a16="http://schemas.microsoft.com/office/drawing/2014/main" id="{DF349E60-D634-6115-9733-1D81D89547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02" b="11560"/>
          <a:stretch>
            <a:fillRect/>
          </a:stretch>
        </p:blipFill>
        <p:spPr bwMode="auto">
          <a:xfrm>
            <a:off x="0" y="257175"/>
            <a:ext cx="9043261" cy="56089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CEBECD-7AE8-7F80-858F-1DD6BBECC387}"/>
              </a:ext>
            </a:extLst>
          </p:cNvPr>
          <p:cNvSpPr txBox="1"/>
          <p:nvPr/>
        </p:nvSpPr>
        <p:spPr>
          <a:xfrm>
            <a:off x="6981986" y="5496776"/>
            <a:ext cx="1588640" cy="369332"/>
          </a:xfrm>
          <a:prstGeom prst="rect">
            <a:avLst/>
          </a:prstGeom>
          <a:noFill/>
        </p:spPr>
        <p:txBody>
          <a:bodyPr wrap="none" rtlCol="0">
            <a:spAutoFit/>
          </a:bodyPr>
          <a:lstStyle/>
          <a:p>
            <a:r>
              <a:rPr lang="en-GB" dirty="0"/>
              <a:t>(Rosala, 2022)</a:t>
            </a:r>
          </a:p>
        </p:txBody>
      </p:sp>
    </p:spTree>
    <p:extLst>
      <p:ext uri="{BB962C8B-B14F-4D97-AF65-F5344CB8AC3E}">
        <p14:creationId xmlns:p14="http://schemas.microsoft.com/office/powerpoint/2010/main" val="1154072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F47AD-1E8D-B68F-AC2D-D4B25E4F6EEB}"/>
              </a:ext>
            </a:extLst>
          </p:cNvPr>
          <p:cNvSpPr>
            <a:spLocks noGrp="1"/>
          </p:cNvSpPr>
          <p:nvPr>
            <p:ph type="title"/>
          </p:nvPr>
        </p:nvSpPr>
        <p:spPr>
          <a:xfrm>
            <a:off x="457200" y="111800"/>
            <a:ext cx="8229600" cy="1143000"/>
          </a:xfrm>
        </p:spPr>
        <p:txBody>
          <a:bodyPr>
            <a:noAutofit/>
          </a:bodyPr>
          <a:lstStyle/>
          <a:p>
            <a:r>
              <a:rPr lang="en-GB" sz="3000" b="1" dirty="0"/>
              <a:t>Challenges with Analysing Qualitative Data</a:t>
            </a:r>
            <a:br>
              <a:rPr lang="en-GB" sz="3000" b="1" dirty="0"/>
            </a:br>
            <a:endParaRPr lang="en-GB" sz="3000" dirty="0"/>
          </a:p>
        </p:txBody>
      </p:sp>
      <p:graphicFrame>
        <p:nvGraphicFramePr>
          <p:cNvPr id="5" name="Table 4">
            <a:extLst>
              <a:ext uri="{FF2B5EF4-FFF2-40B4-BE49-F238E27FC236}">
                <a16:creationId xmlns:a16="http://schemas.microsoft.com/office/drawing/2014/main" id="{7E3DF85A-CAA9-8356-6FAE-6F7C3BEE38BA}"/>
              </a:ext>
            </a:extLst>
          </p:cNvPr>
          <p:cNvGraphicFramePr>
            <a:graphicFrameLocks noGrp="1"/>
          </p:cNvGraphicFramePr>
          <p:nvPr>
            <p:extLst>
              <p:ext uri="{D42A27DB-BD31-4B8C-83A1-F6EECF244321}">
                <p14:modId xmlns:p14="http://schemas.microsoft.com/office/powerpoint/2010/main" val="827703427"/>
              </p:ext>
            </p:extLst>
          </p:nvPr>
        </p:nvGraphicFramePr>
        <p:xfrm>
          <a:off x="457200" y="835180"/>
          <a:ext cx="8486384" cy="5461330"/>
        </p:xfrm>
        <a:graphic>
          <a:graphicData uri="http://schemas.openxmlformats.org/drawingml/2006/table">
            <a:tbl>
              <a:tblPr/>
              <a:tblGrid>
                <a:gridCol w="4243192">
                  <a:extLst>
                    <a:ext uri="{9D8B030D-6E8A-4147-A177-3AD203B41FA5}">
                      <a16:colId xmlns:a16="http://schemas.microsoft.com/office/drawing/2014/main" val="661217391"/>
                    </a:ext>
                  </a:extLst>
                </a:gridCol>
                <a:gridCol w="4243192">
                  <a:extLst>
                    <a:ext uri="{9D8B030D-6E8A-4147-A177-3AD203B41FA5}">
                      <a16:colId xmlns:a16="http://schemas.microsoft.com/office/drawing/2014/main" val="3703093467"/>
                    </a:ext>
                  </a:extLst>
                </a:gridCol>
              </a:tblGrid>
              <a:tr h="100260">
                <a:tc>
                  <a:txBody>
                    <a:bodyPr/>
                    <a:lstStyle/>
                    <a:p>
                      <a:pPr>
                        <a:buNone/>
                      </a:pPr>
                      <a:r>
                        <a:rPr lang="en-GB" sz="2200" b="1" dirty="0">
                          <a:effectLst/>
                          <a:latin typeface="Source Serif Pro Variable"/>
                        </a:rPr>
                        <a:t>CHALLENGES</a:t>
                      </a:r>
                      <a:endParaRPr lang="en-GB" sz="2200" b="0" dirty="0">
                        <a:effectLst/>
                      </a:endParaRPr>
                    </a:p>
                  </a:txBody>
                  <a:tcPr marL="37657" marR="37657" marT="18829" marB="18829">
                    <a:lnL>
                      <a:noFill/>
                    </a:lnL>
                    <a:lnR>
                      <a:noFill/>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buNone/>
                      </a:pPr>
                      <a:r>
                        <a:rPr lang="en-GB" sz="2200" b="1" dirty="0">
                          <a:effectLst/>
                          <a:latin typeface="Source Serif Pro Variable"/>
                        </a:rPr>
                        <a:t>RESULTING ISSUES</a:t>
                      </a:r>
                      <a:endParaRPr lang="en-GB" sz="2200" b="0" dirty="0">
                        <a:effectLst/>
                      </a:endParaRPr>
                    </a:p>
                  </a:txBody>
                  <a:tcPr marL="37657" marR="37657" marT="18829" marB="18829">
                    <a:lnL>
                      <a:noFill/>
                    </a:lnL>
                    <a:lnR>
                      <a:noFill/>
                    </a:lnR>
                    <a:lnT>
                      <a:noFill/>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868773777"/>
                  </a:ext>
                </a:extLst>
              </a:tr>
              <a:tr h="1167377">
                <a:tc>
                  <a:txBody>
                    <a:bodyPr/>
                    <a:lstStyle/>
                    <a:p>
                      <a:pPr>
                        <a:buNone/>
                      </a:pPr>
                      <a:r>
                        <a:rPr lang="en-GB" sz="1800" b="1" dirty="0">
                          <a:effectLst/>
                          <a:latin typeface="Source Serif Pro Variable"/>
                        </a:rPr>
                        <a:t>Large quantity of data:</a:t>
                      </a:r>
                      <a:r>
                        <a:rPr lang="en-GB" sz="1800" b="0" dirty="0">
                          <a:effectLst/>
                          <a:latin typeface="Source Serif Pro Variable"/>
                        </a:rPr>
                        <a:t> Qualitative research results in long transcripts and extensive field notes that can be time-consuming to read; you may have a hard time seeing patterns and remembering what’s important.</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dirty="0">
                          <a:effectLst/>
                          <a:latin typeface="Source Serif Pro Variable"/>
                        </a:rPr>
                        <a:t>Superficial analysis: </a:t>
                      </a:r>
                      <a:r>
                        <a:rPr lang="en-GB" sz="1800" b="0" dirty="0">
                          <a:effectLst/>
                          <a:latin typeface="Source Serif Pro Variable"/>
                        </a:rPr>
                        <a:t>Analysis is often done very superficially, just skimming topics, focusing on only memorable events and quotes, and missing large sections of notes.</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84802217"/>
                  </a:ext>
                </a:extLst>
              </a:tr>
              <a:tr h="941433">
                <a:tc>
                  <a:txBody>
                    <a:bodyPr/>
                    <a:lstStyle/>
                    <a:p>
                      <a:pPr fontAlgn="t">
                        <a:buNone/>
                      </a:pPr>
                      <a:r>
                        <a:rPr lang="en-GB" sz="1800" b="1">
                          <a:effectLst/>
                          <a:latin typeface="Source Serif Pro Variable"/>
                        </a:rPr>
                        <a:t>Rich data: </a:t>
                      </a:r>
                      <a:r>
                        <a:rPr lang="en-GB" sz="1800" b="0">
                          <a:effectLst/>
                          <a:latin typeface="Source Serif Pro Variable"/>
                        </a:rPr>
                        <a:t>There are lots of detail within every sentence or paragraph. It can be hard to see which details are useful and which are superfluous.</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dirty="0">
                          <a:effectLst/>
                          <a:latin typeface="Source Serif Pro Variable"/>
                        </a:rPr>
                        <a:t>Analysis becomes a description of many details: </a:t>
                      </a:r>
                      <a:r>
                        <a:rPr lang="en-GB" sz="1800" b="0" dirty="0">
                          <a:effectLst/>
                          <a:latin typeface="Source Serif Pro Variable"/>
                        </a:rPr>
                        <a:t>The analysis simply becomes a repetition of what participants’ may have said or done, without any analytical thinking applied to it.</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836100532"/>
                  </a:ext>
                </a:extLst>
              </a:tr>
              <a:tr h="941433">
                <a:tc>
                  <a:txBody>
                    <a:bodyPr/>
                    <a:lstStyle/>
                    <a:p>
                      <a:pPr fontAlgn="t">
                        <a:buNone/>
                      </a:pPr>
                      <a:r>
                        <a:rPr lang="en-GB" sz="1800" b="1" dirty="0">
                          <a:effectLst/>
                          <a:latin typeface="Source Serif Pro Variable"/>
                        </a:rPr>
                        <a:t>Contradicting data: </a:t>
                      </a:r>
                      <a:r>
                        <a:rPr lang="en-GB" sz="1800" b="0" dirty="0">
                          <a:effectLst/>
                          <a:latin typeface="Source Serif Pro Variable"/>
                        </a:rPr>
                        <a:t>Sometimes the data from different participants or even from the same participant contains contradictions that researchers have to make sense of.</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a:effectLst/>
                          <a:latin typeface="Source Serif Pro Variable"/>
                        </a:rPr>
                        <a:t>Findings are not definitive:</a:t>
                      </a:r>
                      <a:r>
                        <a:rPr lang="en-GB" sz="1800" b="0">
                          <a:effectLst/>
                          <a:latin typeface="Source Serif Pro Variable"/>
                        </a:rPr>
                        <a:t> Analysis is not definitive because participant feedback is conflicting, or, worse, viewpoints that don't fit with the researcher's belief are ignored.</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250886575"/>
                  </a:ext>
                </a:extLst>
              </a:tr>
              <a:tr h="375361">
                <a:tc>
                  <a:txBody>
                    <a:bodyPr/>
                    <a:lstStyle/>
                    <a:p>
                      <a:pPr fontAlgn="t">
                        <a:buNone/>
                      </a:pPr>
                      <a:r>
                        <a:rPr lang="en-GB" sz="1800" b="1" dirty="0">
                          <a:effectLst/>
                          <a:latin typeface="Source Serif Pro Variable"/>
                        </a:rPr>
                        <a:t>No goals set for the analysis:</a:t>
                      </a:r>
                      <a:r>
                        <a:rPr lang="en-GB" sz="1800" b="0" dirty="0">
                          <a:effectLst/>
                        </a:rPr>
                        <a:t> The aims of the initial data collection are lost because researchers can easily become too absorbed in the detail.</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dirty="0">
                          <a:effectLst/>
                          <a:latin typeface="Source Serif Pro Variable"/>
                        </a:rPr>
                        <a:t>Wasted time and misdirected analysis:</a:t>
                      </a:r>
                      <a:r>
                        <a:rPr lang="en-GB" sz="1800" b="0" dirty="0">
                          <a:effectLst/>
                        </a:rPr>
                        <a:t> The analysis lacks focus and the research reports on the wrong thing.</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092071498"/>
                  </a:ext>
                </a:extLst>
              </a:tr>
            </a:tbl>
          </a:graphicData>
        </a:graphic>
      </p:graphicFrame>
    </p:spTree>
    <p:extLst>
      <p:ext uri="{BB962C8B-B14F-4D97-AF65-F5344CB8AC3E}">
        <p14:creationId xmlns:p14="http://schemas.microsoft.com/office/powerpoint/2010/main" val="1803251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534B2-1786-6193-E1F6-E4326276CBBF}"/>
              </a:ext>
            </a:extLst>
          </p:cNvPr>
          <p:cNvSpPr>
            <a:spLocks noGrp="1"/>
          </p:cNvSpPr>
          <p:nvPr>
            <p:ph type="title"/>
          </p:nvPr>
        </p:nvSpPr>
        <p:spPr>
          <a:xfrm>
            <a:off x="457200" y="-120569"/>
            <a:ext cx="8229600" cy="1143000"/>
          </a:xfrm>
        </p:spPr>
        <p:txBody>
          <a:bodyPr>
            <a:noAutofit/>
          </a:bodyPr>
          <a:lstStyle/>
          <a:p>
            <a:r>
              <a:rPr lang="en-GB" sz="3500" dirty="0"/>
              <a:t>Example Thematic Analysis</a:t>
            </a:r>
          </a:p>
        </p:txBody>
      </p:sp>
      <p:sp>
        <p:nvSpPr>
          <p:cNvPr id="3" name="Content Placeholder 2">
            <a:extLst>
              <a:ext uri="{FF2B5EF4-FFF2-40B4-BE49-F238E27FC236}">
                <a16:creationId xmlns:a16="http://schemas.microsoft.com/office/drawing/2014/main" id="{DF614307-E293-2211-E27F-4CC16E7F0D3A}"/>
              </a:ext>
            </a:extLst>
          </p:cNvPr>
          <p:cNvSpPr>
            <a:spLocks noGrp="1"/>
          </p:cNvSpPr>
          <p:nvPr>
            <p:ph idx="1"/>
          </p:nvPr>
        </p:nvSpPr>
        <p:spPr>
          <a:xfrm>
            <a:off x="532170" y="709281"/>
            <a:ext cx="8611830" cy="4673196"/>
          </a:xfrm>
        </p:spPr>
        <p:txBody>
          <a:bodyPr>
            <a:noAutofit/>
          </a:bodyPr>
          <a:lstStyle/>
          <a:p>
            <a:r>
              <a:rPr lang="en-GB" sz="1800" b="1" dirty="0"/>
              <a:t>Key Benefits of AI Implementation in the Talking Therapy Service Sector</a:t>
            </a:r>
          </a:p>
          <a:p>
            <a:pPr marL="0" indent="0">
              <a:buNone/>
            </a:pPr>
            <a:endParaRPr lang="en-GB" sz="2500" dirty="0"/>
          </a:p>
          <a:p>
            <a:endParaRPr lang="en-GB" sz="2500" dirty="0"/>
          </a:p>
        </p:txBody>
      </p:sp>
      <p:graphicFrame>
        <p:nvGraphicFramePr>
          <p:cNvPr id="4" name="Table 3">
            <a:extLst>
              <a:ext uri="{FF2B5EF4-FFF2-40B4-BE49-F238E27FC236}">
                <a16:creationId xmlns:a16="http://schemas.microsoft.com/office/drawing/2014/main" id="{B850CE00-DFD0-DC34-AC38-4441214F590E}"/>
              </a:ext>
            </a:extLst>
          </p:cNvPr>
          <p:cNvGraphicFramePr>
            <a:graphicFrameLocks noGrp="1"/>
          </p:cNvGraphicFramePr>
          <p:nvPr>
            <p:extLst>
              <p:ext uri="{D42A27DB-BD31-4B8C-83A1-F6EECF244321}">
                <p14:modId xmlns:p14="http://schemas.microsoft.com/office/powerpoint/2010/main" val="2051378417"/>
              </p:ext>
            </p:extLst>
          </p:nvPr>
        </p:nvGraphicFramePr>
        <p:xfrm>
          <a:off x="1113356" y="1111525"/>
          <a:ext cx="6917288" cy="5232104"/>
        </p:xfrm>
        <a:graphic>
          <a:graphicData uri="http://schemas.openxmlformats.org/drawingml/2006/table">
            <a:tbl>
              <a:tblPr firstRow="1" firstCol="1" bandRow="1">
                <a:tableStyleId>{5C22544A-7EE6-4342-B048-85BDC9FD1C3A}</a:tableStyleId>
              </a:tblPr>
              <a:tblGrid>
                <a:gridCol w="1392141">
                  <a:extLst>
                    <a:ext uri="{9D8B030D-6E8A-4147-A177-3AD203B41FA5}">
                      <a16:colId xmlns:a16="http://schemas.microsoft.com/office/drawing/2014/main" val="2338279213"/>
                    </a:ext>
                  </a:extLst>
                </a:gridCol>
                <a:gridCol w="1410749">
                  <a:extLst>
                    <a:ext uri="{9D8B030D-6E8A-4147-A177-3AD203B41FA5}">
                      <a16:colId xmlns:a16="http://schemas.microsoft.com/office/drawing/2014/main" val="3991067338"/>
                    </a:ext>
                  </a:extLst>
                </a:gridCol>
                <a:gridCol w="4114398">
                  <a:extLst>
                    <a:ext uri="{9D8B030D-6E8A-4147-A177-3AD203B41FA5}">
                      <a16:colId xmlns:a16="http://schemas.microsoft.com/office/drawing/2014/main" val="4160290488"/>
                    </a:ext>
                  </a:extLst>
                </a:gridCol>
              </a:tblGrid>
              <a:tr h="294405">
                <a:tc>
                  <a:txBody>
                    <a:bodyPr/>
                    <a:lstStyle/>
                    <a:p>
                      <a:pPr marL="504825" algn="l">
                        <a:lnSpc>
                          <a:spcPct val="115000"/>
                        </a:lnSpc>
                        <a:spcAft>
                          <a:spcPts val="800"/>
                        </a:spcAft>
                        <a:buNone/>
                      </a:pPr>
                      <a:r>
                        <a:rPr lang="en-GB" sz="1400" b="1" kern="100" dirty="0">
                          <a:solidFill>
                            <a:schemeClr val="lt1"/>
                          </a:solidFill>
                          <a:effectLst/>
                          <a:latin typeface="+mn-lt"/>
                          <a:ea typeface="+mn-ea"/>
                          <a:cs typeface="+mn-cs"/>
                        </a:rPr>
                        <a:t>Themes</a:t>
                      </a:r>
                    </a:p>
                  </a:txBody>
                  <a:tcPr marL="24130" marR="24130" marT="38100" marB="0"/>
                </a:tc>
                <a:tc>
                  <a:txBody>
                    <a:bodyPr/>
                    <a:lstStyle/>
                    <a:p>
                      <a:pPr marL="9525" algn="ctr">
                        <a:lnSpc>
                          <a:spcPct val="115000"/>
                        </a:lnSpc>
                        <a:spcAft>
                          <a:spcPts val="800"/>
                        </a:spcAft>
                        <a:buNone/>
                      </a:pPr>
                      <a:r>
                        <a:rPr lang="en-GB" sz="1400" kern="100" dirty="0">
                          <a:effectLst/>
                        </a:rPr>
                        <a:t>Advantages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104775" algn="ctr">
                        <a:lnSpc>
                          <a:spcPct val="115000"/>
                        </a:lnSpc>
                        <a:spcAft>
                          <a:spcPts val="800"/>
                        </a:spcAft>
                        <a:buNone/>
                      </a:pPr>
                      <a:r>
                        <a:rPr lang="en-GB" sz="1400" kern="100" dirty="0">
                          <a:effectLst/>
                        </a:rPr>
                        <a:t> Quotation</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3812606115"/>
                  </a:ext>
                </a:extLst>
              </a:tr>
              <a:tr h="1099212">
                <a:tc>
                  <a:txBody>
                    <a:bodyPr/>
                    <a:lstStyle/>
                    <a:p>
                      <a:pPr>
                        <a:lnSpc>
                          <a:spcPct val="115000"/>
                        </a:lnSpc>
                        <a:spcAft>
                          <a:spcPts val="800"/>
                        </a:spcAft>
                        <a:buNone/>
                      </a:pPr>
                      <a:r>
                        <a:rPr lang="en-GB" sz="1200" kern="100" dirty="0">
                          <a:solidFill>
                            <a:schemeClr val="tx1"/>
                          </a:solidFill>
                          <a:effectLst/>
                          <a:highlight>
                            <a:srgbClr val="FFFF00"/>
                          </a:highlight>
                        </a:rPr>
                        <a:t>Patient Communication</a:t>
                      </a:r>
                      <a:endParaRPr lang="en-GB" sz="1200" kern="100" dirty="0">
                        <a:solidFill>
                          <a:schemeClr val="tx1"/>
                        </a:solidFill>
                        <a:effectLst/>
                        <a:highlight>
                          <a:srgbClr val="FFFF0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104775">
                        <a:lnSpc>
                          <a:spcPct val="115000"/>
                        </a:lnSpc>
                        <a:spcAft>
                          <a:spcPts val="800"/>
                        </a:spcAft>
                        <a:buNone/>
                      </a:pPr>
                      <a:r>
                        <a:rPr lang="en-GB" sz="1200" kern="100">
                          <a:effectLst/>
                        </a:rPr>
                        <a:t>1. Passive tracking of patient reactions. </a:t>
                      </a:r>
                    </a:p>
                    <a:p>
                      <a:pPr marR="104775">
                        <a:lnSpc>
                          <a:spcPct val="115000"/>
                        </a:lnSpc>
                        <a:spcAft>
                          <a:spcPts val="800"/>
                        </a:spcAft>
                        <a:buNone/>
                      </a:pPr>
                      <a:r>
                        <a:rPr lang="en-GB" sz="1200" kern="100">
                          <a:effectLst/>
                        </a:rPr>
                        <a:t>2. Optimise response options and make them more prompt.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209550">
                        <a:lnSpc>
                          <a:spcPct val="92000"/>
                        </a:lnSpc>
                        <a:spcAft>
                          <a:spcPts val="35"/>
                        </a:spcAft>
                        <a:buNone/>
                      </a:pPr>
                      <a:r>
                        <a:rPr lang="en-GB" sz="1200" kern="100">
                          <a:effectLst/>
                        </a:rPr>
                        <a:t>1. "Many therapy services already implement social listening to quickly learn about any criticisms or appraisals on social media.</a:t>
                      </a:r>
                    </a:p>
                    <a:p>
                      <a:pPr marR="209550">
                        <a:lnSpc>
                          <a:spcPct val="92000"/>
                        </a:lnSpc>
                        <a:spcAft>
                          <a:spcPts val="35"/>
                        </a:spcAft>
                        <a:buNone/>
                      </a:pPr>
                      <a:r>
                        <a:rPr lang="en-GB" sz="1200" kern="100">
                          <a:effectLst/>
                        </a:rPr>
                        <a:t>2. "The inability to respond to the patients addressing your service in the public domain within several hours may already be recognised as ignoring them or having poor patient service quality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1004935146"/>
                  </a:ext>
                </a:extLst>
              </a:tr>
              <a:tr h="639738">
                <a:tc>
                  <a:txBody>
                    <a:bodyPr/>
                    <a:lstStyle/>
                    <a:p>
                      <a:pPr marL="9525">
                        <a:lnSpc>
                          <a:spcPct val="115000"/>
                        </a:lnSpc>
                        <a:spcAft>
                          <a:spcPts val="800"/>
                        </a:spcAft>
                        <a:buNone/>
                      </a:pPr>
                      <a:r>
                        <a:rPr lang="en-GB" sz="1200" kern="100" dirty="0">
                          <a:solidFill>
                            <a:schemeClr val="tx1"/>
                          </a:solidFill>
                          <a:effectLst/>
                          <a:highlight>
                            <a:srgbClr val="00FFFF"/>
                          </a:highlight>
                        </a:rPr>
                        <a:t>Service user utilisation</a:t>
                      </a:r>
                      <a:endParaRPr lang="en-GB" sz="1200" kern="100" dirty="0">
                        <a:solidFill>
                          <a:schemeClr val="tx1"/>
                        </a:solidFill>
                        <a:effectLst/>
                        <a:highlight>
                          <a:srgbClr val="00FFFF"/>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200025">
                        <a:lnSpc>
                          <a:spcPct val="115000"/>
                        </a:lnSpc>
                        <a:spcAft>
                          <a:spcPts val="800"/>
                        </a:spcAft>
                        <a:buNone/>
                      </a:pPr>
                      <a:r>
                        <a:rPr lang="en-GB" sz="1200" kern="100">
                          <a:effectLst/>
                        </a:rPr>
                        <a:t>Instantly identify patients returning.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95250">
                        <a:lnSpc>
                          <a:spcPct val="90000"/>
                        </a:lnSpc>
                        <a:spcAft>
                          <a:spcPts val="800"/>
                        </a:spcAft>
                        <a:buNone/>
                      </a:pPr>
                      <a:r>
                        <a:rPr lang="en-GB" sz="1200" kern="100">
                          <a:effectLst/>
                        </a:rPr>
                        <a:t>"It may seem like a small thing but imagine making a second booking at the same therapy service you were treated last year and receiving a reply, "John, thank you for choosing us again"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2187702698"/>
                  </a:ext>
                </a:extLst>
              </a:tr>
              <a:tr h="605184">
                <a:tc>
                  <a:txBody>
                    <a:bodyPr/>
                    <a:lstStyle/>
                    <a:p>
                      <a:pPr algn="just">
                        <a:lnSpc>
                          <a:spcPct val="115000"/>
                        </a:lnSpc>
                        <a:spcAft>
                          <a:spcPts val="800"/>
                        </a:spcAft>
                        <a:buNone/>
                      </a:pPr>
                      <a:r>
                        <a:rPr lang="en-GB" sz="1200" kern="100" dirty="0">
                          <a:solidFill>
                            <a:schemeClr val="tx1"/>
                          </a:solidFill>
                          <a:effectLst/>
                          <a:highlight>
                            <a:srgbClr val="FF0000"/>
                          </a:highlight>
                        </a:rPr>
                        <a:t>Data Processing</a:t>
                      </a:r>
                      <a:endParaRPr lang="en-GB" sz="1200" kern="100" dirty="0">
                        <a:solidFill>
                          <a:schemeClr val="tx1"/>
                        </a:solidFill>
                        <a:effectLst/>
                        <a:highlight>
                          <a:srgbClr val="FF000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38100">
                        <a:lnSpc>
                          <a:spcPct val="115000"/>
                        </a:lnSpc>
                        <a:spcAft>
                          <a:spcPts val="800"/>
                        </a:spcAft>
                        <a:buNone/>
                      </a:pPr>
                      <a:r>
                        <a:rPr lang="en-GB" sz="1200" kern="100">
                          <a:effectLst/>
                        </a:rPr>
                        <a:t>Track all patient engagements  longitudinally.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47625" marR="85725" indent="19050">
                        <a:lnSpc>
                          <a:spcPct val="115000"/>
                        </a:lnSpc>
                        <a:spcAft>
                          <a:spcPts val="800"/>
                        </a:spcAft>
                        <a:buNone/>
                      </a:pPr>
                      <a:r>
                        <a:rPr lang="en-GB" sz="1200" kern="100">
                          <a:effectLst/>
                        </a:rPr>
                        <a:t>"Additionally, you may track the whole patient journey rather than just the moment of the treatment to analyse your treatment effectiveness.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2636979205"/>
                  </a:ext>
                </a:extLst>
              </a:tr>
              <a:tr h="413679">
                <a:tc>
                  <a:txBody>
                    <a:bodyPr/>
                    <a:lstStyle/>
                    <a:p>
                      <a:pPr>
                        <a:lnSpc>
                          <a:spcPct val="115000"/>
                        </a:lnSpc>
                        <a:spcAft>
                          <a:spcPts val="800"/>
                        </a:spcAft>
                        <a:buNone/>
                      </a:pPr>
                      <a:r>
                        <a:rPr lang="en-GB" sz="1200" kern="100" dirty="0">
                          <a:solidFill>
                            <a:schemeClr val="tx1"/>
                          </a:solidFill>
                          <a:effectLst/>
                          <a:highlight>
                            <a:srgbClr val="FF00FF"/>
                          </a:highlight>
                        </a:rPr>
                        <a:t>Performance monitoring</a:t>
                      </a:r>
                      <a:endParaRPr lang="en-GB" sz="1200" kern="100" dirty="0">
                        <a:solidFill>
                          <a:schemeClr val="tx1"/>
                        </a:solidFill>
                        <a:effectLst/>
                        <a:highlight>
                          <a:srgbClr val="FF00FF"/>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a:lnSpc>
                          <a:spcPct val="115000"/>
                        </a:lnSpc>
                        <a:spcAft>
                          <a:spcPts val="800"/>
                        </a:spcAft>
                        <a:buNone/>
                      </a:pPr>
                      <a:r>
                        <a:rPr lang="en-GB" sz="1200" kern="100">
                          <a:effectLst/>
                        </a:rPr>
                        <a:t>Reliable productivity tracking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57150" marR="9525">
                        <a:lnSpc>
                          <a:spcPct val="115000"/>
                        </a:lnSpc>
                        <a:spcAft>
                          <a:spcPts val="800"/>
                        </a:spcAft>
                        <a:buNone/>
                      </a:pPr>
                      <a:r>
                        <a:rPr lang="en-GB" sz="1200" kern="100" dirty="0">
                          <a:effectLst/>
                        </a:rPr>
                        <a:t>"This also allows them to track their productivity and really know when they are performing well"</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3241953658"/>
                  </a:ext>
                </a:extLst>
              </a:tr>
              <a:tr h="72621">
                <a:tc>
                  <a:txBody>
                    <a:bodyPr/>
                    <a:lstStyle/>
                    <a:p>
                      <a:pPr>
                        <a:lnSpc>
                          <a:spcPct val="115000"/>
                        </a:lnSpc>
                        <a:spcAft>
                          <a:spcPts val="800"/>
                        </a:spcAft>
                        <a:buNone/>
                      </a:pPr>
                      <a:r>
                        <a:rPr lang="en-GB" sz="1200" kern="100" dirty="0">
                          <a:solidFill>
                            <a:schemeClr val="tx1"/>
                          </a:solidFill>
                          <a:effectLst/>
                          <a:highlight>
                            <a:srgbClr val="C0C0C0"/>
                          </a:highlight>
                        </a:rPr>
                        <a:t>Services </a:t>
                      </a:r>
                      <a:r>
                        <a:rPr lang="en-GB" sz="1200" u="sng" kern="100" dirty="0">
                          <a:solidFill>
                            <a:schemeClr val="tx1"/>
                          </a:solidFill>
                          <a:effectLst/>
                          <a:highlight>
                            <a:srgbClr val="C0C0C0"/>
                          </a:highlight>
                          <a:uFill>
                            <a:solidFill>
                              <a:srgbClr val="000000"/>
                            </a:solidFill>
                          </a:uFill>
                        </a:rPr>
                        <a:t>personalisation</a:t>
                      </a:r>
                      <a:endParaRPr lang="en-GB" sz="1200" kern="100" dirty="0">
                        <a:solidFill>
                          <a:schemeClr val="tx1"/>
                        </a:solidFill>
                        <a:effectLst/>
                        <a:highlight>
                          <a:srgbClr val="C0C0C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a:lnSpc>
                          <a:spcPct val="94000"/>
                        </a:lnSpc>
                        <a:spcAft>
                          <a:spcPts val="800"/>
                        </a:spcAft>
                        <a:buNone/>
                      </a:pPr>
                      <a:r>
                        <a:rPr lang="en-GB" sz="1200" kern="100">
                          <a:effectLst/>
                        </a:rPr>
                        <a:t>Better patient experience.</a:t>
                      </a:r>
                    </a:p>
                    <a:p>
                      <a:pPr>
                        <a:lnSpc>
                          <a:spcPct val="107000"/>
                        </a:lnSpc>
                        <a:spcAft>
                          <a:spcPts val="800"/>
                        </a:spcAft>
                        <a:buNone/>
                      </a:pPr>
                      <a:r>
                        <a:rPr lang="en-GB" sz="1200" kern="100" dirty="0">
                          <a:effectLst/>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43180">
                        <a:lnSpc>
                          <a:spcPct val="94000"/>
                        </a:lnSpc>
                        <a:spcAft>
                          <a:spcPts val="800"/>
                        </a:spcAft>
                        <a:buNone/>
                      </a:pPr>
                      <a:r>
                        <a:rPr lang="en-GB" sz="1200" kern="100">
                          <a:effectLst/>
                        </a:rPr>
                        <a:t>"This personalisation is highly convenient for making every patient feel valued"</a:t>
                      </a:r>
                    </a:p>
                    <a:p>
                      <a:pPr marR="43180">
                        <a:lnSpc>
                          <a:spcPct val="107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608700140"/>
                  </a:ext>
                </a:extLst>
              </a:tr>
              <a:tr h="605184">
                <a:tc>
                  <a:txBody>
                    <a:bodyPr/>
                    <a:lstStyle/>
                    <a:p>
                      <a:pPr>
                        <a:lnSpc>
                          <a:spcPct val="115000"/>
                        </a:lnSpc>
                        <a:spcAft>
                          <a:spcPts val="800"/>
                        </a:spcAft>
                        <a:buNone/>
                      </a:pPr>
                      <a:r>
                        <a:rPr lang="en-GB" sz="1200" kern="100" dirty="0">
                          <a:solidFill>
                            <a:schemeClr val="tx1"/>
                          </a:solidFill>
                          <a:effectLst/>
                          <a:highlight>
                            <a:srgbClr val="00FF00"/>
                          </a:highlight>
                        </a:rPr>
                        <a:t>Predictive analysis</a:t>
                      </a:r>
                      <a:endParaRPr lang="en-GB" sz="1200" kern="100" dirty="0">
                        <a:solidFill>
                          <a:schemeClr val="tx1"/>
                        </a:solidFill>
                        <a:effectLst/>
                        <a:highlight>
                          <a:srgbClr val="00FF0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57150" marR="9525">
                        <a:lnSpc>
                          <a:spcPct val="115000"/>
                        </a:lnSpc>
                        <a:spcAft>
                          <a:spcPts val="800"/>
                        </a:spcAft>
                        <a:buNone/>
                      </a:pPr>
                      <a:r>
                        <a:rPr lang="en-GB" sz="1200" kern="100" dirty="0">
                          <a:effectLst/>
                        </a:rPr>
                        <a:t>Capability to optimise dynamic pricing and room management.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57150" marR="209550" algn="just">
                        <a:lnSpc>
                          <a:spcPct val="115000"/>
                        </a:lnSpc>
                        <a:spcAft>
                          <a:spcPts val="800"/>
                        </a:spcAft>
                        <a:buNone/>
                      </a:pPr>
                      <a:r>
                        <a:rPr lang="en-GB" sz="1200" kern="100" dirty="0">
                          <a:effectLst/>
                        </a:rPr>
                        <a:t>"This is especially important for services that need to use dynamic treatment packages".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292527189"/>
                  </a:ext>
                </a:extLst>
              </a:tr>
            </a:tbl>
          </a:graphicData>
        </a:graphic>
      </p:graphicFrame>
    </p:spTree>
    <p:extLst>
      <p:ext uri="{BB962C8B-B14F-4D97-AF65-F5344CB8AC3E}">
        <p14:creationId xmlns:p14="http://schemas.microsoft.com/office/powerpoint/2010/main" val="38426007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89A63-4DB7-7249-EDB5-EB8F119F649E}"/>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6C1EC3E6-682D-1056-5F0F-65AD33662FA3}"/>
              </a:ext>
            </a:extLst>
          </p:cNvPr>
          <p:cNvSpPr>
            <a:spLocks noGrp="1"/>
          </p:cNvSpPr>
          <p:nvPr>
            <p:ph idx="1"/>
          </p:nvPr>
        </p:nvSpPr>
        <p:spPr/>
        <p:txBody>
          <a:bodyPr>
            <a:normAutofit fontScale="92500"/>
          </a:bodyPr>
          <a:lstStyle/>
          <a:p>
            <a:pPr marL="0" indent="0">
              <a:buNone/>
            </a:pPr>
            <a:r>
              <a:rPr lang="en-GB" dirty="0"/>
              <a:t>Thematic analysis</a:t>
            </a:r>
          </a:p>
          <a:p>
            <a:r>
              <a:rPr lang="en-GB" dirty="0"/>
              <a:t>In small groups (3-4 students) download the True verbatim transcript on Moodle</a:t>
            </a:r>
          </a:p>
          <a:p>
            <a:r>
              <a:rPr lang="en-GB" dirty="0"/>
              <a:t>Read it through (at least twice)</a:t>
            </a:r>
          </a:p>
          <a:p>
            <a:r>
              <a:rPr lang="en-GB" dirty="0"/>
              <a:t>Start taking notes of the topics, annotations, ideas, themes you identify in this interview</a:t>
            </a:r>
          </a:p>
          <a:p>
            <a:r>
              <a:rPr lang="en-GB" dirty="0"/>
              <a:t>Share your findings in class</a:t>
            </a:r>
          </a:p>
        </p:txBody>
      </p:sp>
    </p:spTree>
    <p:extLst>
      <p:ext uri="{BB962C8B-B14F-4D97-AF65-F5344CB8AC3E}">
        <p14:creationId xmlns:p14="http://schemas.microsoft.com/office/powerpoint/2010/main" val="631405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912" y="427227"/>
            <a:ext cx="8229600" cy="800100"/>
          </a:xfrm>
        </p:spPr>
        <p:txBody>
          <a:bodyPr anchor="ctr">
            <a:normAutofit/>
          </a:bodyPr>
          <a:lstStyle/>
          <a:p>
            <a:pPr algn="ctr"/>
            <a:r>
              <a:rPr lang="en-US" sz="3200" b="1" dirty="0">
                <a:solidFill>
                  <a:schemeClr val="tx1"/>
                </a:solidFill>
                <a:latin typeface="Arial" panose="020B0604020202020204" pitchFamily="34" charset="0"/>
                <a:cs typeface="Arial" panose="020B0604020202020204" pitchFamily="34" charset="0"/>
              </a:rPr>
              <a:t>Summary: Qualitative Analysis</a:t>
            </a:r>
          </a:p>
        </p:txBody>
      </p:sp>
      <p:sp>
        <p:nvSpPr>
          <p:cNvPr id="7" name="TextBox 6">
            <a:extLst>
              <a:ext uri="{FF2B5EF4-FFF2-40B4-BE49-F238E27FC236}">
                <a16:creationId xmlns:a16="http://schemas.microsoft.com/office/drawing/2014/main" id="{AE19CE4F-D266-4FD6-87D1-178071C78990}"/>
              </a:ext>
            </a:extLst>
          </p:cNvPr>
          <p:cNvSpPr txBox="1"/>
          <p:nvPr/>
        </p:nvSpPr>
        <p:spPr>
          <a:xfrm>
            <a:off x="1614751" y="1731978"/>
            <a:ext cx="8003232" cy="415498"/>
          </a:xfrm>
          <a:prstGeom prst="rect">
            <a:avLst/>
          </a:prstGeom>
          <a:noFill/>
        </p:spPr>
        <p:txBody>
          <a:bodyPr wrap="square">
            <a:spAutoFit/>
          </a:bodyPr>
          <a:lstStyle/>
          <a:p>
            <a:pPr defTabSz="685800"/>
            <a:r>
              <a:rPr lang="en-US" sz="2100" dirty="0">
                <a:solidFill>
                  <a:prstClr val="black"/>
                </a:solidFill>
                <a:latin typeface="Arial" panose="020B0604020202020204" pitchFamily="34" charset="0"/>
                <a:cs typeface="Arial" panose="020B0604020202020204" pitchFamily="34" charset="0"/>
              </a:rPr>
              <a:t>There are various approaches to qualitative analysis</a:t>
            </a:r>
            <a:endParaRPr lang="en-GB" sz="2100" dirty="0">
              <a:solidFill>
                <a:prstClr val="black"/>
              </a:solidFill>
              <a:latin typeface="Georgia"/>
            </a:endParaRPr>
          </a:p>
        </p:txBody>
      </p:sp>
      <p:sp>
        <p:nvSpPr>
          <p:cNvPr id="4" name="Content Placeholder 3">
            <a:extLst>
              <a:ext uri="{FF2B5EF4-FFF2-40B4-BE49-F238E27FC236}">
                <a16:creationId xmlns:a16="http://schemas.microsoft.com/office/drawing/2014/main" id="{4C44C1C4-8A5B-B6A4-A2CA-9719AD457F80}"/>
              </a:ext>
            </a:extLst>
          </p:cNvPr>
          <p:cNvSpPr>
            <a:spLocks noGrp="1"/>
          </p:cNvSpPr>
          <p:nvPr>
            <p:ph idx="1"/>
          </p:nvPr>
        </p:nvSpPr>
        <p:spPr/>
        <p:txBody>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663258A6-F29B-DD12-A265-6B5292AA65A6}"/>
              </a:ext>
            </a:extLst>
          </p:cNvPr>
          <p:cNvSpPr txBox="1"/>
          <p:nvPr/>
        </p:nvSpPr>
        <p:spPr>
          <a:xfrm>
            <a:off x="457199" y="2458984"/>
            <a:ext cx="8357878" cy="784830"/>
          </a:xfrm>
          <a:prstGeom prst="rect">
            <a:avLst/>
          </a:prstGeom>
          <a:solidFill>
            <a:srgbClr val="C00000"/>
          </a:solidFill>
        </p:spPr>
        <p:txBody>
          <a:bodyPr wrap="square" rtlCol="0">
            <a:spAutoFit/>
          </a:bodyPr>
          <a:lstStyle/>
          <a:p>
            <a:r>
              <a:rPr lang="en-GB" sz="4500" dirty="0">
                <a:solidFill>
                  <a:schemeClr val="bg2"/>
                </a:solidFill>
                <a:effectLst>
                  <a:outerShdw blurRad="50800" dist="50800" dir="5400000" algn="ctr" rotWithShape="0">
                    <a:srgbClr val="FF0000"/>
                  </a:outerShdw>
                </a:effectLst>
              </a:rPr>
              <a:t>Commonly used approaches</a:t>
            </a:r>
          </a:p>
        </p:txBody>
      </p:sp>
      <p:sp>
        <p:nvSpPr>
          <p:cNvPr id="6" name="TextBox 5">
            <a:extLst>
              <a:ext uri="{FF2B5EF4-FFF2-40B4-BE49-F238E27FC236}">
                <a16:creationId xmlns:a16="http://schemas.microsoft.com/office/drawing/2014/main" id="{5627CD5F-46F6-8A11-150F-39BA4BA4D020}"/>
              </a:ext>
            </a:extLst>
          </p:cNvPr>
          <p:cNvSpPr txBox="1"/>
          <p:nvPr/>
        </p:nvSpPr>
        <p:spPr>
          <a:xfrm>
            <a:off x="457201" y="3243814"/>
            <a:ext cx="8357878" cy="2862322"/>
          </a:xfrm>
          <a:prstGeom prst="rect">
            <a:avLst/>
          </a:prstGeom>
          <a:solidFill>
            <a:srgbClr val="FDDCD3"/>
          </a:solidFill>
        </p:spPr>
        <p:txBody>
          <a:bodyPr wrap="square" rtlCol="0">
            <a:spAutoFit/>
          </a:bodyPr>
          <a:lstStyle/>
          <a:p>
            <a:r>
              <a:rPr lang="en-GB" sz="2000" b="1" dirty="0">
                <a:solidFill>
                  <a:srgbClr val="040C28"/>
                </a:solidFill>
                <a:latin typeface="Arial" panose="020B0604020202020204" pitchFamily="34" charset="0"/>
                <a:cs typeface="Arial" panose="020B0604020202020204" pitchFamily="34" charset="0"/>
              </a:rPr>
              <a:t>Thematic analysis </a:t>
            </a:r>
            <a:r>
              <a:rPr lang="en-GB" sz="2000" dirty="0">
                <a:solidFill>
                  <a:srgbClr val="040C28"/>
                </a:solidFill>
                <a:latin typeface="Arial" panose="020B0604020202020204" pitchFamily="34" charset="0"/>
                <a:cs typeface="Arial" panose="020B0604020202020204" pitchFamily="34" charset="0"/>
              </a:rPr>
              <a:t>(identifying patterns/themes e.g., reading the text)</a:t>
            </a:r>
            <a:endParaRPr lang="en-GB" sz="2000" dirty="0">
              <a:solidFill>
                <a:schemeClr val="bg2"/>
              </a:solidFill>
              <a:effectLst>
                <a:outerShdw blurRad="50800" dist="50800" dir="5400000" algn="ctr" rotWithShape="0">
                  <a:srgbClr val="FF0000"/>
                </a:outerShdw>
              </a:effectLst>
              <a:latin typeface="Arial" panose="020B0604020202020204" pitchFamily="34" charset="0"/>
              <a:cs typeface="Arial" panose="020B0604020202020204" pitchFamily="34" charset="0"/>
            </a:endParaRPr>
          </a:p>
          <a:p>
            <a:endParaRPr lang="en-GB" sz="2000" b="0" i="0" dirty="0">
              <a:solidFill>
                <a:srgbClr val="040C28"/>
              </a:solidFill>
              <a:effectLst/>
              <a:latin typeface="Arial" panose="020B0604020202020204" pitchFamily="34" charset="0"/>
              <a:cs typeface="Arial" panose="020B0604020202020204" pitchFamily="34" charset="0"/>
            </a:endParaRPr>
          </a:p>
          <a:p>
            <a:r>
              <a:rPr lang="en-GB" sz="2000" b="1" i="0" dirty="0">
                <a:solidFill>
                  <a:srgbClr val="040C28"/>
                </a:solidFill>
                <a:effectLst/>
                <a:latin typeface="Arial" panose="020B0604020202020204" pitchFamily="34" charset="0"/>
                <a:cs typeface="Arial" panose="020B0604020202020204" pitchFamily="34" charset="0"/>
              </a:rPr>
              <a:t>Content analysis </a:t>
            </a:r>
            <a:r>
              <a:rPr lang="en-GB" sz="2000" b="0" i="0" dirty="0">
                <a:solidFill>
                  <a:srgbClr val="040C28"/>
                </a:solidFill>
                <a:effectLst/>
                <a:latin typeface="Arial" panose="020B0604020202020204" pitchFamily="34" charset="0"/>
                <a:cs typeface="Arial" panose="020B0604020202020204" pitchFamily="34" charset="0"/>
              </a:rPr>
              <a:t>(identify words/themes e.g., quantify and </a:t>
            </a:r>
            <a:r>
              <a:rPr lang="en-GB" sz="2000" b="0" i="0" dirty="0" err="1">
                <a:solidFill>
                  <a:srgbClr val="040C28"/>
                </a:solidFill>
                <a:effectLst/>
                <a:latin typeface="Arial" panose="020B0604020202020204" pitchFamily="34" charset="0"/>
                <a:cs typeface="Arial" panose="020B0604020202020204" pitchFamily="34" charset="0"/>
              </a:rPr>
              <a:t>analyze</a:t>
            </a:r>
            <a:r>
              <a:rPr lang="en-GB" sz="2000" b="0" i="0" dirty="0">
                <a:solidFill>
                  <a:srgbClr val="040C28"/>
                </a:solidFill>
                <a:effectLst/>
                <a:latin typeface="Arial" panose="020B0604020202020204" pitchFamily="34" charset="0"/>
                <a:cs typeface="Arial" panose="020B0604020202020204" pitchFamily="34" charset="0"/>
              </a:rPr>
              <a:t>)</a:t>
            </a:r>
          </a:p>
          <a:p>
            <a:endParaRPr lang="en-GB" sz="2000" b="0" i="0" dirty="0">
              <a:solidFill>
                <a:srgbClr val="040C28"/>
              </a:solidFill>
              <a:effectLst/>
              <a:latin typeface="Arial" panose="020B0604020202020204" pitchFamily="34" charset="0"/>
              <a:cs typeface="Arial" panose="020B0604020202020204" pitchFamily="34" charset="0"/>
            </a:endParaRPr>
          </a:p>
          <a:p>
            <a:r>
              <a:rPr lang="en-GB" sz="2000" b="1" i="0" dirty="0">
                <a:solidFill>
                  <a:srgbClr val="040C28"/>
                </a:solidFill>
                <a:effectLst/>
                <a:latin typeface="Arial" panose="020B0604020202020204" pitchFamily="34" charset="0"/>
                <a:cs typeface="Arial" panose="020B0604020202020204" pitchFamily="34" charset="0"/>
              </a:rPr>
              <a:t>Narrative analysis </a:t>
            </a:r>
            <a:r>
              <a:rPr lang="en-GB" sz="2000" b="0" i="0" dirty="0">
                <a:solidFill>
                  <a:srgbClr val="040C28"/>
                </a:solidFill>
                <a:effectLst/>
                <a:latin typeface="Arial" panose="020B0604020202020204" pitchFamily="34" charset="0"/>
                <a:cs typeface="Arial" panose="020B0604020202020204" pitchFamily="34" charset="0"/>
              </a:rPr>
              <a:t>(live in storied forms, e.g., beginning, middle and end)</a:t>
            </a:r>
          </a:p>
          <a:p>
            <a:endParaRPr lang="en-GB" sz="2000" b="0" i="0" dirty="0">
              <a:solidFill>
                <a:srgbClr val="040C28"/>
              </a:solidFill>
              <a:effectLst/>
              <a:latin typeface="Arial" panose="020B0604020202020204" pitchFamily="34" charset="0"/>
              <a:cs typeface="Arial" panose="020B0604020202020204" pitchFamily="34" charset="0"/>
            </a:endParaRPr>
          </a:p>
          <a:p>
            <a:r>
              <a:rPr lang="en-GB" sz="2000" b="1" i="0" dirty="0">
                <a:solidFill>
                  <a:srgbClr val="040C28"/>
                </a:solidFill>
                <a:effectLst/>
                <a:latin typeface="Arial" panose="020B0604020202020204" pitchFamily="34" charset="0"/>
                <a:cs typeface="Arial" panose="020B0604020202020204" pitchFamily="34" charset="0"/>
              </a:rPr>
              <a:t>Discourse analysis </a:t>
            </a:r>
            <a:r>
              <a:rPr lang="en-GB" sz="2000" b="0" i="0" dirty="0">
                <a:solidFill>
                  <a:srgbClr val="040C28"/>
                </a:solidFill>
                <a:effectLst/>
                <a:latin typeface="Arial" panose="020B0604020202020204" pitchFamily="34" charset="0"/>
                <a:cs typeface="Arial" panose="020B0604020202020204" pitchFamily="34" charset="0"/>
              </a:rPr>
              <a:t>(explore the structure and expression of language, e.g.  social) </a:t>
            </a:r>
          </a:p>
        </p:txBody>
      </p:sp>
    </p:spTree>
    <p:extLst>
      <p:ext uri="{BB962C8B-B14F-4D97-AF65-F5344CB8AC3E}">
        <p14:creationId xmlns:p14="http://schemas.microsoft.com/office/powerpoint/2010/main" val="37842865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FC7A-80C3-BF2B-2C73-88F5FFBEE9B0}"/>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6E326A9-BC77-4AB7-0C60-C5D42036E836}"/>
              </a:ext>
            </a:extLst>
          </p:cNvPr>
          <p:cNvSpPr>
            <a:spLocks noGrp="1"/>
          </p:cNvSpPr>
          <p:nvPr>
            <p:ph idx="1"/>
          </p:nvPr>
        </p:nvSpPr>
        <p:spPr/>
        <p:txBody>
          <a:bodyPr>
            <a:normAutofit/>
          </a:bodyPr>
          <a:lstStyle/>
          <a:p>
            <a:r>
              <a:rPr lang="en-GB" sz="2300" dirty="0"/>
              <a:t>Blaikie, N. and Morford, S. (2005) ‘</a:t>
            </a:r>
            <a:r>
              <a:rPr lang="en-GB" sz="2300" dirty="0" err="1"/>
              <a:t>Analyzing</a:t>
            </a:r>
            <a:r>
              <a:rPr lang="en-GB" sz="2300" dirty="0"/>
              <a:t> Quantitative Data’, Canadian journal of program evaluation, 20(1), pp. 161-.</a:t>
            </a:r>
          </a:p>
          <a:p>
            <a:r>
              <a:rPr lang="en-GB" sz="2300" dirty="0" err="1"/>
              <a:t>Hernon</a:t>
            </a:r>
            <a:r>
              <a:rPr lang="en-GB" sz="2300" dirty="0"/>
              <a:t>, P. (2004) ‘The Sage </a:t>
            </a:r>
            <a:r>
              <a:rPr lang="en-GB" sz="2300" dirty="0" err="1"/>
              <a:t>Encyclopedia</a:t>
            </a:r>
            <a:r>
              <a:rPr lang="en-GB" sz="2300" dirty="0"/>
              <a:t> of Social Science Research Methods’, Library &amp; information science research, pp. 404–406. Available at: https://doi.org/10.1016/j.lisr.2004.02.002. </a:t>
            </a:r>
          </a:p>
          <a:p>
            <a:r>
              <a:rPr lang="en-GB" sz="2300" dirty="0"/>
              <a:t>Stuckey HL. The second step in data analysis: Coding qualitative research data. J Soc Health Diabetes 2015;3:7-10.</a:t>
            </a:r>
          </a:p>
        </p:txBody>
      </p:sp>
    </p:spTree>
    <p:extLst>
      <p:ext uri="{BB962C8B-B14F-4D97-AF65-F5344CB8AC3E}">
        <p14:creationId xmlns:p14="http://schemas.microsoft.com/office/powerpoint/2010/main" val="2260791110"/>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C78B070E-6B5F-AED0-4411-56903AAE4638}"/>
              </a:ext>
            </a:extLst>
          </p:cNvPr>
          <p:cNvSpPr>
            <a:spLocks noGrp="1"/>
          </p:cNvSpPr>
          <p:nvPr>
            <p:ph type="title"/>
          </p:nvPr>
        </p:nvSpPr>
        <p:spPr>
          <a:xfrm>
            <a:off x="1315641" y="299311"/>
            <a:ext cx="6172200" cy="857250"/>
          </a:xfrm>
        </p:spPr>
        <p:txBody>
          <a:bodyPr>
            <a:normAutofit fontScale="90000"/>
          </a:bodyPr>
          <a:lstStyle/>
          <a:p>
            <a:r>
              <a:rPr lang="en-GB" altLang="en-US" dirty="0"/>
              <a:t>Independent learning tasks</a:t>
            </a:r>
          </a:p>
        </p:txBody>
      </p:sp>
      <p:pic>
        <p:nvPicPr>
          <p:cNvPr id="68611" name="Picture 5" descr="How you'll study as a computer science undergraduate">
            <a:extLst>
              <a:ext uri="{FF2B5EF4-FFF2-40B4-BE49-F238E27FC236}">
                <a16:creationId xmlns:a16="http://schemas.microsoft.com/office/drawing/2014/main" id="{C89A588D-2E6A-1B9D-D4FB-8CEE07818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316" y="1819275"/>
            <a:ext cx="5724525" cy="321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9A0F-E70E-0D56-F81C-B92A2BA79312}"/>
              </a:ext>
            </a:extLst>
          </p:cNvPr>
          <p:cNvSpPr>
            <a:spLocks noGrp="1"/>
          </p:cNvSpPr>
          <p:nvPr>
            <p:ph type="title"/>
          </p:nvPr>
        </p:nvSpPr>
        <p:spPr/>
        <p:txBody>
          <a:bodyPr>
            <a:normAutofit fontScale="90000"/>
          </a:bodyPr>
          <a:lstStyle/>
          <a:p>
            <a:r>
              <a:rPr lang="en-GB" dirty="0"/>
              <a:t>First analysis</a:t>
            </a:r>
            <a:br>
              <a:rPr lang="en-GB" dirty="0"/>
            </a:br>
            <a:r>
              <a:rPr lang="en-GB" sz="3300" i="1" dirty="0"/>
              <a:t>Primary research</a:t>
            </a:r>
          </a:p>
        </p:txBody>
      </p:sp>
      <p:sp>
        <p:nvSpPr>
          <p:cNvPr id="3" name="Content Placeholder 2">
            <a:extLst>
              <a:ext uri="{FF2B5EF4-FFF2-40B4-BE49-F238E27FC236}">
                <a16:creationId xmlns:a16="http://schemas.microsoft.com/office/drawing/2014/main" id="{AD6B0440-5854-02B1-38EF-5D17ECE54E50}"/>
              </a:ext>
            </a:extLst>
          </p:cNvPr>
          <p:cNvSpPr>
            <a:spLocks noGrp="1"/>
          </p:cNvSpPr>
          <p:nvPr>
            <p:ph idx="1"/>
          </p:nvPr>
        </p:nvSpPr>
        <p:spPr/>
        <p:txBody>
          <a:bodyPr>
            <a:normAutofit fontScale="85000" lnSpcReduction="20000"/>
          </a:bodyPr>
          <a:lstStyle/>
          <a:p>
            <a:r>
              <a:rPr lang="en-GB" dirty="0"/>
              <a:t>Open a new Word document</a:t>
            </a:r>
          </a:p>
          <a:p>
            <a:pPr lvl="1"/>
            <a:r>
              <a:rPr lang="en-GB" dirty="0"/>
              <a:t>Jot down your ideas, annotations, and themes you expect to identify before having analysed your data.</a:t>
            </a:r>
          </a:p>
          <a:p>
            <a:pPr lvl="1"/>
            <a:r>
              <a:rPr lang="en-GB" dirty="0"/>
              <a:t>Jot down some ideas, and themes you identify from early reading in the literature related to your topic.</a:t>
            </a:r>
          </a:p>
          <a:p>
            <a:pPr lvl="1"/>
            <a:r>
              <a:rPr lang="en-GB" dirty="0"/>
              <a:t>Create a visualisation (e.g., diagram, mind-map) to capture your first ideas.</a:t>
            </a:r>
          </a:p>
          <a:p>
            <a:r>
              <a:rPr lang="en-GB" dirty="0"/>
              <a:t>Save your Word document in the OneDrive folder.</a:t>
            </a:r>
          </a:p>
          <a:p>
            <a:r>
              <a:rPr lang="en-GB" dirty="0"/>
              <a:t>Submit your analysis in: </a:t>
            </a:r>
            <a:r>
              <a:rPr lang="en-GB" dirty="0">
                <a:hlinkClick r:id="rId2"/>
              </a:rPr>
              <a:t>https://forms.office.com/e/szwKn8Va7w</a:t>
            </a:r>
            <a:endParaRPr lang="en-GB" dirty="0"/>
          </a:p>
          <a:p>
            <a:endParaRPr lang="en-GB" dirty="0"/>
          </a:p>
        </p:txBody>
      </p:sp>
    </p:spTree>
    <p:extLst>
      <p:ext uri="{BB962C8B-B14F-4D97-AF65-F5344CB8AC3E}">
        <p14:creationId xmlns:p14="http://schemas.microsoft.com/office/powerpoint/2010/main" val="2875248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E5D18-FCE2-67DA-3F2E-7383FECD16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6A4BE-C497-07C9-4C80-AAE542DDA0E6}"/>
              </a:ext>
            </a:extLst>
          </p:cNvPr>
          <p:cNvSpPr>
            <a:spLocks noGrp="1"/>
          </p:cNvSpPr>
          <p:nvPr>
            <p:ph type="title"/>
          </p:nvPr>
        </p:nvSpPr>
        <p:spPr>
          <a:xfrm>
            <a:off x="402956" y="0"/>
            <a:ext cx="8229600" cy="1143000"/>
          </a:xfrm>
        </p:spPr>
        <p:txBody>
          <a:bodyPr>
            <a:normAutofit fontScale="90000"/>
          </a:bodyPr>
          <a:lstStyle/>
          <a:p>
            <a:r>
              <a:rPr lang="en-GB" dirty="0"/>
              <a:t>First analysis</a:t>
            </a:r>
            <a:br>
              <a:rPr lang="en-GB" dirty="0"/>
            </a:br>
            <a:r>
              <a:rPr lang="en-GB" sz="3300" i="1" dirty="0"/>
              <a:t>Systematic Review</a:t>
            </a:r>
          </a:p>
        </p:txBody>
      </p:sp>
      <p:sp>
        <p:nvSpPr>
          <p:cNvPr id="3" name="Content Placeholder 2">
            <a:extLst>
              <a:ext uri="{FF2B5EF4-FFF2-40B4-BE49-F238E27FC236}">
                <a16:creationId xmlns:a16="http://schemas.microsoft.com/office/drawing/2014/main" id="{93A33773-FB0E-513A-EE8F-B3DC7FC3F6E2}"/>
              </a:ext>
            </a:extLst>
          </p:cNvPr>
          <p:cNvSpPr>
            <a:spLocks noGrp="1"/>
          </p:cNvSpPr>
          <p:nvPr>
            <p:ph idx="1"/>
          </p:nvPr>
        </p:nvSpPr>
        <p:spPr>
          <a:xfrm>
            <a:off x="457200" y="1359976"/>
            <a:ext cx="8229600" cy="4459636"/>
          </a:xfrm>
        </p:spPr>
        <p:txBody>
          <a:bodyPr>
            <a:normAutofit fontScale="85000" lnSpcReduction="10000"/>
          </a:bodyPr>
          <a:lstStyle/>
          <a:p>
            <a:r>
              <a:rPr lang="en-GB" dirty="0"/>
              <a:t>Look for a suitable quality appraisal tool (CASP, Oxford, etc.)</a:t>
            </a:r>
          </a:p>
          <a:p>
            <a:r>
              <a:rPr lang="en-GB" dirty="0"/>
              <a:t>Use 2 of your selected articles and conduct a quality assessment of each using the selected tool.</a:t>
            </a:r>
          </a:p>
          <a:p>
            <a:pPr lvl="1"/>
            <a:r>
              <a:rPr lang="en-GB" dirty="0"/>
              <a:t>Note down the outcomes.</a:t>
            </a:r>
          </a:p>
          <a:p>
            <a:r>
              <a:rPr lang="en-GB" dirty="0"/>
              <a:t>Save your document in the OneDrive folder.</a:t>
            </a:r>
          </a:p>
          <a:p>
            <a:r>
              <a:rPr lang="en-GB" dirty="0"/>
              <a:t>Submit your analysis in: </a:t>
            </a:r>
            <a:r>
              <a:rPr lang="en-GB" dirty="0">
                <a:hlinkClick r:id="rId2"/>
              </a:rPr>
              <a:t>https://forms.office.com/e/szwKn8Va7w</a:t>
            </a:r>
            <a:endParaRPr lang="en-GB" dirty="0"/>
          </a:p>
          <a:p>
            <a:r>
              <a:rPr lang="en-GB" dirty="0"/>
              <a:t>Discuss your appraisal with your supervisor at your next supervision meeting.</a:t>
            </a:r>
          </a:p>
        </p:txBody>
      </p:sp>
    </p:spTree>
    <p:extLst>
      <p:ext uri="{BB962C8B-B14F-4D97-AF65-F5344CB8AC3E}">
        <p14:creationId xmlns:p14="http://schemas.microsoft.com/office/powerpoint/2010/main" val="27508804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262899" y="1849950"/>
            <a:ext cx="6869430" cy="2215991"/>
          </a:xfrm>
          <a:prstGeom prst="rect">
            <a:avLst/>
          </a:prstGeom>
          <a:ln w="28574">
            <a:solidFill>
              <a:srgbClr val="FFFFFF"/>
            </a:solidFill>
          </a:ln>
        </p:spPr>
        <p:txBody>
          <a:bodyPr vert="horz" wrap="square" lIns="0" tIns="0" rIns="0" bIns="0" rtlCol="0">
            <a:spAutoFit/>
          </a:bodyPr>
          <a:lstStyle/>
          <a:p>
            <a:pPr marR="63499" algn="ctr"/>
            <a:r>
              <a:rPr sz="3600" b="1" spc="-125" dirty="0">
                <a:latin typeface="Tahoma"/>
                <a:cs typeface="Tahoma"/>
              </a:rPr>
              <a:t>Questions?</a:t>
            </a:r>
            <a:endParaRPr lang="en-GB" sz="3600" b="1" spc="-125" dirty="0">
              <a:latin typeface="Tahoma"/>
              <a:cs typeface="Tahoma"/>
            </a:endParaRPr>
          </a:p>
          <a:p>
            <a:pPr marR="63499" algn="ctr"/>
            <a:endParaRPr lang="en-GB" sz="3600" dirty="0">
              <a:latin typeface="Tahoma"/>
              <a:cs typeface="Tahoma"/>
            </a:endParaRPr>
          </a:p>
          <a:p>
            <a:pPr marR="63499" algn="ctr"/>
            <a:endParaRPr lang="en-GB" sz="3600" dirty="0">
              <a:latin typeface="Tahoma"/>
              <a:cs typeface="Tahoma"/>
            </a:endParaRPr>
          </a:p>
          <a:p>
            <a:pPr marR="63499" algn="ctr"/>
            <a:r>
              <a:rPr lang="en-GB" sz="3600" dirty="0">
                <a:latin typeface="Tahoma"/>
                <a:cs typeface="Tahoma"/>
              </a:rPr>
              <a:t>What did you learn today?</a:t>
            </a:r>
            <a:endParaRPr sz="3600" dirty="0">
              <a:latin typeface="Tahoma"/>
              <a:cs typeface="Tahoma"/>
            </a:endParaRPr>
          </a:p>
        </p:txBody>
      </p:sp>
      <p:sp>
        <p:nvSpPr>
          <p:cNvPr id="3" name="object 3"/>
          <p:cNvSpPr txBox="1"/>
          <p:nvPr/>
        </p:nvSpPr>
        <p:spPr>
          <a:xfrm>
            <a:off x="8793264" y="5641080"/>
            <a:ext cx="172720" cy="166712"/>
          </a:xfrm>
          <a:prstGeom prst="rect">
            <a:avLst/>
          </a:prstGeom>
        </p:spPr>
        <p:txBody>
          <a:bodyPr vert="horz" wrap="square" lIns="0" tIns="12700" rIns="0" bIns="0" rtlCol="0">
            <a:spAutoFit/>
          </a:bodyPr>
          <a:lstStyle/>
          <a:p>
            <a:pPr marL="12700">
              <a:spcBef>
                <a:spcPts val="100"/>
              </a:spcBef>
            </a:pPr>
            <a:r>
              <a:rPr sz="1000" spc="-25" dirty="0">
                <a:solidFill>
                  <a:srgbClr val="5E686C"/>
                </a:solidFill>
                <a:latin typeface="Tahoma"/>
                <a:cs typeface="Tahoma"/>
              </a:rPr>
              <a:t>26</a:t>
            </a:r>
            <a:endParaRPr sz="1000">
              <a:latin typeface="Tahoma"/>
              <a:cs typeface="Tahoma"/>
            </a:endParaRPr>
          </a:p>
        </p:txBody>
      </p:sp>
    </p:spTree>
    <p:extLst>
      <p:ext uri="{BB962C8B-B14F-4D97-AF65-F5344CB8AC3E}">
        <p14:creationId xmlns:p14="http://schemas.microsoft.com/office/powerpoint/2010/main" val="19918425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2092</Words>
  <Application>Microsoft Office PowerPoint</Application>
  <PresentationFormat>On-screen Show (4:3)</PresentationFormat>
  <Paragraphs>250</Paragraphs>
  <Slides>35</Slides>
  <Notes>12</Notes>
  <HiddenSlides>1</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35</vt:i4>
      </vt:variant>
    </vt:vector>
  </HeadingPairs>
  <TitlesOfParts>
    <vt:vector size="48" baseType="lpstr">
      <vt:lpstr>DengXian</vt:lpstr>
      <vt:lpstr>Google Sans</vt:lpstr>
      <vt:lpstr>Myriad Pro</vt:lpstr>
      <vt:lpstr>Source Serif Pro Variable</vt:lpstr>
      <vt:lpstr>Aptos</vt:lpstr>
      <vt:lpstr>Arial</vt:lpstr>
      <vt:lpstr>Arial</vt:lpstr>
      <vt:lpstr>Calibri</vt:lpstr>
      <vt:lpstr>Georgia</vt:lpstr>
      <vt:lpstr>Tahoma</vt:lpstr>
      <vt:lpstr>Verdana</vt:lpstr>
      <vt:lpstr>Wingdings</vt:lpstr>
      <vt:lpstr>20140311PresentationUWTSDTemplate</vt:lpstr>
      <vt:lpstr>  Public Health and Social Care in Practice Dissertation  LCHS7004 Workshop 4      </vt:lpstr>
      <vt:lpstr>Learning outcomes</vt:lpstr>
      <vt:lpstr>Dates Key Deliverables  June 2026</vt:lpstr>
      <vt:lpstr>Aims of the Session</vt:lpstr>
      <vt:lpstr>Data Analysis</vt:lpstr>
      <vt:lpstr>Data Analysis various types</vt:lpstr>
      <vt:lpstr>What is the difference between the Univariate, Bivariate and Multivariate descriptive statistics? </vt:lpstr>
      <vt:lpstr>Group activity</vt:lpstr>
      <vt:lpstr>Difference between the Uni, Bi Multivariate descriptive statistics</vt:lpstr>
      <vt:lpstr>What is Inferential statistical analysis?</vt:lpstr>
      <vt:lpstr>Inferential statistics </vt:lpstr>
      <vt:lpstr>Inferential statistics </vt:lpstr>
      <vt:lpstr>Inferential statistics </vt:lpstr>
      <vt:lpstr>Example statistical test for relating variables together </vt:lpstr>
      <vt:lpstr>Examples of statistical test for comparing variables</vt:lpstr>
      <vt:lpstr>Activity</vt:lpstr>
      <vt:lpstr>Descriptive Statistics</vt:lpstr>
      <vt:lpstr>Descriptive Analysis</vt:lpstr>
      <vt:lpstr>Research methods for analysing data</vt:lpstr>
      <vt:lpstr>Statistical Package for the Social Sciences (SPSS)</vt:lpstr>
      <vt:lpstr>Presenting descriptive statistics</vt:lpstr>
      <vt:lpstr>Summary: Quantitative Analysis</vt:lpstr>
      <vt:lpstr>What is qualitative analysis</vt:lpstr>
      <vt:lpstr>Thematic analysis</vt:lpstr>
      <vt:lpstr>Nvivo</vt:lpstr>
      <vt:lpstr>PowerPoint Presentation</vt:lpstr>
      <vt:lpstr>Challenges with Analysing Qualitative Data </vt:lpstr>
      <vt:lpstr>Example Thematic Analysis</vt:lpstr>
      <vt:lpstr>Group activity</vt:lpstr>
      <vt:lpstr>Summary: Qualitative Analysis</vt:lpstr>
      <vt:lpstr>References</vt:lpstr>
      <vt:lpstr>Independent learning tasks</vt:lpstr>
      <vt:lpstr>First analysis Primary research</vt:lpstr>
      <vt:lpstr>First analysis Systematic Review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42</cp:revision>
  <dcterms:created xsi:type="dcterms:W3CDTF">2015-04-14T15:21:28Z</dcterms:created>
  <dcterms:modified xsi:type="dcterms:W3CDTF">2026-05-30T22:26:38Z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