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7" r:id="rId8"/>
    <p:sldId id="256"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300" r:id="rId35"/>
    <p:sldId id="301" r:id="rId36"/>
    <p:sldId id="30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50712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8EAB5-D61F-BFF3-BBF3-03D4647C24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0D15F1-22F4-B0A9-4931-541F5E043A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8837E-B38C-291B-9417-20ECACAE06D6}"/>
              </a:ext>
            </a:extLst>
          </p:cNvPr>
          <p:cNvSpPr>
            <a:spLocks noGrp="1"/>
          </p:cNvSpPr>
          <p:nvPr>
            <p:ph type="dt" sz="half" idx="10"/>
          </p:nvPr>
        </p:nvSpPr>
        <p:spPr/>
        <p:txBody>
          <a:bodyPr/>
          <a:lstStyle/>
          <a:p>
            <a:fld id="{596CF214-0911-4634-9B59-33C42192FC9B}" type="datetimeFigureOut">
              <a:rPr lang="en-GB" smtClean="0"/>
              <a:t>01/03/2024</a:t>
            </a:fld>
            <a:endParaRPr lang="en-GB"/>
          </a:p>
        </p:txBody>
      </p:sp>
      <p:sp>
        <p:nvSpPr>
          <p:cNvPr id="5" name="Footer Placeholder 4">
            <a:extLst>
              <a:ext uri="{FF2B5EF4-FFF2-40B4-BE49-F238E27FC236}">
                <a16:creationId xmlns:a16="http://schemas.microsoft.com/office/drawing/2014/main" id="{419D2C7F-A44D-A878-CDFE-C0FAC6075B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4F6A42-C4B2-8C11-8C29-3193CEA01512}"/>
              </a:ext>
            </a:extLst>
          </p:cNvPr>
          <p:cNvSpPr>
            <a:spLocks noGrp="1"/>
          </p:cNvSpPr>
          <p:nvPr>
            <p:ph type="sldNum" sz="quarter" idx="12"/>
          </p:nvPr>
        </p:nvSpPr>
        <p:spPr/>
        <p:txBody>
          <a:bodyPr/>
          <a:lstStyle/>
          <a:p>
            <a:fld id="{CA74EB1D-B9BA-46A4-8748-743F7D1CF11E}" type="slidenum">
              <a:rPr lang="en-GB" smtClean="0"/>
              <a:t>‹#›</a:t>
            </a:fld>
            <a:endParaRPr lang="en-GB"/>
          </a:p>
        </p:txBody>
      </p:sp>
    </p:spTree>
    <p:extLst>
      <p:ext uri="{BB962C8B-B14F-4D97-AF65-F5344CB8AC3E}">
        <p14:creationId xmlns:p14="http://schemas.microsoft.com/office/powerpoint/2010/main" val="1612352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07237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80587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30102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934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23917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15632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21428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32038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97103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69724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9664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8696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5420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233519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44574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008530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198253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4088441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755369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20117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464882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664853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268294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6646985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4196938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5590719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1369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8273822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8945015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16.png"/><Relationship Id="rId5" Type="http://schemas.openxmlformats.org/officeDocument/2006/relationships/theme" Target="../theme/theme5.xml"/><Relationship Id="rId4"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6CF214-0911-4634-9B59-33C42192FC9B}" type="datetimeFigureOut">
              <a:rPr lang="en-GB" smtClean="0"/>
              <a:t>01/03/2024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4EB1D-B9BA-46A4-8748-743F7D1CF11E}"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83708818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68407777"/>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21795637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9444934"/>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7943314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093889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226983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hyperlink" Target="https://search-proquest-com.ezproxy.uwtsd.ac.uk/docview/1539798840?pq-origsite=primo&amp;accountid=130472" TargetMode="Externa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hyperlink" Target="https://www-jstor-org.ezproxy.uwtsd.ac.uk/stable/25146225?seq=1#metadata_info_tab_contents" TargetMode="Externa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hyperlink" Target="https://www-jstor-org.ezproxy.uwtsd.ac.uk/stable/2635127?sid=primo&amp;seq=2#metadata_info_tab_contents" TargetMode="External"/><Relationship Id="rId2" Type="http://schemas.openxmlformats.org/officeDocument/2006/relationships/hyperlink" Target="https://geerthofstede.com/culture-geert-hofstede-gert-jan-hofstede/6d-model-of-national-culture/" TargetMode="Externa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8.xml"/><Relationship Id="rId1" Type="http://schemas.openxmlformats.org/officeDocument/2006/relationships/video" Target="https://www.youtube.com/embed/4cBN8xH-5Qw?start=26&amp;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www.cipd.co.uk/knowledge/culture/working-environment/organisation-culture-change-factsheet#gref" TargetMode="External"/><Relationship Id="rId2" Type="http://schemas.openxmlformats.org/officeDocument/2006/relationships/hyperlink" Target="https://cdn.sanity.io/files/ow8usu72/production/52e947bc1875eb9be0707cb980e7f33370aa6027.pdf" TargetMode="External"/><Relationship Id="rId1" Type="http://schemas.openxmlformats.org/officeDocument/2006/relationships/slideLayout" Target="../slideLayouts/slideLayout20.xml"/><Relationship Id="rId6" Type="http://schemas.openxmlformats.org/officeDocument/2006/relationships/hyperlink" Target="https://www-jstor-org.ezproxy.uwtsd.ac.uk/stable/25146225?seq=1#metadata_info_tab_contents" TargetMode="External"/><Relationship Id="rId5" Type="http://schemas.openxmlformats.org/officeDocument/2006/relationships/hyperlink" Target="https://www.cipd.co.uk/knowledge/culture/working-environment/organisational-culture-report" TargetMode="External"/><Relationship Id="rId4" Type="http://schemas.openxmlformats.org/officeDocument/2006/relationships/hyperlink" Target="https://www.forbes.com/companies/southwest-airlines/?sh=646393fa4c2a"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oxfordreference.com/view/10.1093/acref/9780199684984.001.0001/acref-9780199684984" TargetMode="External"/><Relationship Id="rId2" Type="http://schemas.openxmlformats.org/officeDocument/2006/relationships/hyperlink" Target="https://search-proquest-com.ezproxy.uwtsd.ac.uk/docview/1844293452?accountid=130472&amp;pq-origsite=primo" TargetMode="External"/><Relationship Id="rId1" Type="http://schemas.openxmlformats.org/officeDocument/2006/relationships/slideLayout" Target="../slideLayouts/slideLayout20.xml"/><Relationship Id="rId5" Type="http://schemas.openxmlformats.org/officeDocument/2006/relationships/hyperlink" Target="http://www.mim.ac.mw/books/Management%20&amp;%20Organisational%20Behaviour,%209th%20edition.pdf" TargetMode="External"/><Relationship Id="rId4" Type="http://schemas.openxmlformats.org/officeDocument/2006/relationships/hyperlink" Target="https://www-jstor-org.ezproxy.uwtsd.ac.uk/stable/2635127?sid=primo&amp;seq=2#metadata_info_tab_content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search-proquest-com.ezproxy.uwtsd.ac.uk/docview/1539798840?pq-origsite=primo&amp;accountid=130472" TargetMode="External"/><Relationship Id="rId2" Type="http://schemas.openxmlformats.org/officeDocument/2006/relationships/hyperlink" Target="https://www.oecd-ilibrary.org/docserver/9789264278240-en.pdf?expires=1616445750&amp;id=id&amp;accname=guest&amp;checksum=D01A93D78C86FB07EF9A7CE5671E0B03"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66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508D661-86F3-40A2-9EC5-EFB8498FA604}"/>
              </a:ext>
            </a:extLst>
          </p:cNvPr>
          <p:cNvSpPr>
            <a:spLocks noGrp="1"/>
          </p:cNvSpPr>
          <p:nvPr>
            <p:ph idx="1"/>
          </p:nvPr>
        </p:nvSpPr>
        <p:spPr/>
        <p:txBody>
          <a:bodyPr/>
          <a:lstStyle/>
          <a:p>
            <a:pPr marL="0" indent="0" algn="ctr">
              <a:buNone/>
            </a:pPr>
            <a:r>
              <a:rPr lang="en-GB" dirty="0">
                <a:solidFill>
                  <a:schemeClr val="bg1"/>
                </a:solidFill>
              </a:rPr>
              <a:t>ECGE6002Q</a:t>
            </a:r>
          </a:p>
          <a:p>
            <a:pPr marL="0" indent="0" algn="ctr">
              <a:buNone/>
            </a:pPr>
            <a:r>
              <a:rPr lang="en-GB" dirty="0">
                <a:solidFill>
                  <a:schemeClr val="bg1"/>
                </a:solidFill>
              </a:rPr>
              <a:t>Skills for Life: Employability and Future Pathways </a:t>
            </a:r>
          </a:p>
          <a:p>
            <a:pPr marL="0" indent="0" algn="ctr">
              <a:buNone/>
            </a:pPr>
            <a:r>
              <a:rPr lang="en-GB" dirty="0">
                <a:solidFill>
                  <a:schemeClr val="bg1"/>
                </a:solidFill>
              </a:rPr>
              <a:t>Organisational Culture and Professional Competencies </a:t>
            </a:r>
          </a:p>
        </p:txBody>
      </p:sp>
    </p:spTree>
    <p:extLst>
      <p:ext uri="{BB962C8B-B14F-4D97-AF65-F5344CB8AC3E}">
        <p14:creationId xmlns:p14="http://schemas.microsoft.com/office/powerpoint/2010/main" val="1816592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EB70305-A63E-57E1-FC70-7C40F539B89C}"/>
              </a:ext>
            </a:extLst>
          </p:cNvPr>
          <p:cNvSpPr txBox="1"/>
          <p:nvPr/>
        </p:nvSpPr>
        <p:spPr>
          <a:xfrm>
            <a:off x="483079" y="1785668"/>
            <a:ext cx="4787661" cy="3416320"/>
          </a:xfrm>
          <a:prstGeom prst="rect">
            <a:avLst/>
          </a:prstGeom>
          <a:noFill/>
        </p:spPr>
        <p:txBody>
          <a:bodyPr wrap="square" rtlCol="0">
            <a:spAutoFit/>
          </a:bodyPr>
          <a:lstStyle/>
          <a:p>
            <a:r>
              <a:rPr lang="en-GB" dirty="0">
                <a:solidFill>
                  <a:schemeClr val="bg1"/>
                </a:solidFill>
              </a:rPr>
              <a:t>Session Aims:</a:t>
            </a:r>
          </a:p>
          <a:p>
            <a:pPr marL="285750" indent="-285750">
              <a:buFont typeface="Arial" panose="020B0604020202020204" pitchFamily="34" charset="0"/>
              <a:buChar char="•"/>
            </a:pPr>
            <a:r>
              <a:rPr lang="en-GB" dirty="0">
                <a:solidFill>
                  <a:schemeClr val="bg1"/>
                </a:solidFill>
              </a:rPr>
              <a:t>Exploration of Organisational Culture including:</a:t>
            </a:r>
          </a:p>
          <a:p>
            <a:pPr marL="742950" lvl="1" indent="-285750">
              <a:buFont typeface="Arial" panose="020B0604020202020204" pitchFamily="34" charset="0"/>
              <a:buChar char="•"/>
            </a:pPr>
            <a:r>
              <a:rPr lang="en-GB" dirty="0">
                <a:solidFill>
                  <a:schemeClr val="bg1"/>
                </a:solidFill>
              </a:rPr>
              <a:t>Organisational Behaviour </a:t>
            </a:r>
          </a:p>
          <a:p>
            <a:pPr marL="742950" lvl="1" indent="-285750">
              <a:buFont typeface="Arial" panose="020B0604020202020204" pitchFamily="34" charset="0"/>
              <a:buChar char="•"/>
            </a:pPr>
            <a:r>
              <a:rPr lang="en-GB" dirty="0">
                <a:solidFill>
                  <a:schemeClr val="bg1"/>
                </a:solidFill>
              </a:rPr>
              <a:t>An Integrative Culture</a:t>
            </a:r>
          </a:p>
          <a:p>
            <a:pPr marL="742950" lvl="1" indent="-285750">
              <a:buFont typeface="Arial" panose="020B0604020202020204" pitchFamily="34" charset="0"/>
              <a:buChar char="•"/>
            </a:pPr>
            <a:r>
              <a:rPr lang="en-GB" dirty="0">
                <a:solidFill>
                  <a:schemeClr val="bg1"/>
                </a:solidFill>
              </a:rPr>
              <a:t>A Differentiated Culture</a:t>
            </a:r>
          </a:p>
          <a:p>
            <a:pPr marL="742950" lvl="1" indent="-285750">
              <a:buFont typeface="Arial" panose="020B0604020202020204" pitchFamily="34" charset="0"/>
              <a:buChar char="•"/>
            </a:pPr>
            <a:r>
              <a:rPr lang="en-GB" dirty="0">
                <a:solidFill>
                  <a:schemeClr val="bg1"/>
                </a:solidFill>
              </a:rPr>
              <a:t>A Fragmentation Culture </a:t>
            </a:r>
          </a:p>
          <a:p>
            <a:pPr marL="742950" lvl="1" indent="-285750">
              <a:buFont typeface="Arial" panose="020B0604020202020204" pitchFamily="34" charset="0"/>
              <a:buChar char="•"/>
            </a:pPr>
            <a:r>
              <a:rPr lang="en-GB" dirty="0">
                <a:solidFill>
                  <a:schemeClr val="bg1"/>
                </a:solidFill>
              </a:rPr>
              <a:t>Characteristics of an Effective Workplace</a:t>
            </a:r>
          </a:p>
          <a:p>
            <a:pPr marL="742950" lvl="1" indent="-285750">
              <a:buFont typeface="Arial" panose="020B0604020202020204" pitchFamily="34" charset="0"/>
              <a:buChar char="•"/>
            </a:pPr>
            <a:r>
              <a:rPr lang="en-GB" dirty="0">
                <a:solidFill>
                  <a:schemeClr val="bg1"/>
                </a:solidFill>
              </a:rPr>
              <a:t>Developing Organisational Culture </a:t>
            </a:r>
          </a:p>
          <a:p>
            <a:pPr marL="742950" lvl="1" indent="-285750">
              <a:buFont typeface="Arial" panose="020B0604020202020204" pitchFamily="34" charset="0"/>
              <a:buChar char="•"/>
            </a:pPr>
            <a:endParaRPr lang="en-GB" dirty="0">
              <a:solidFill>
                <a:schemeClr val="bg1"/>
              </a:solidFill>
            </a:endParaRPr>
          </a:p>
          <a:p>
            <a:pPr marL="742950" lvl="1" indent="-285750">
              <a:buFont typeface="Arial" panose="020B0604020202020204" pitchFamily="34" charset="0"/>
              <a:buChar char="•"/>
            </a:pP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36613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A222C-D9BA-B445-4810-101CACEB3718}"/>
              </a:ext>
            </a:extLst>
          </p:cNvPr>
          <p:cNvSpPr>
            <a:spLocks noGrp="1"/>
          </p:cNvSpPr>
          <p:nvPr>
            <p:ph type="title"/>
          </p:nvPr>
        </p:nvSpPr>
        <p:spPr/>
        <p:txBody>
          <a:bodyPr/>
          <a:lstStyle/>
          <a:p>
            <a:r>
              <a:rPr lang="en-GB" dirty="0"/>
              <a:t>Organisational Behaviour and Professional Behaviours </a:t>
            </a:r>
          </a:p>
        </p:txBody>
      </p:sp>
      <p:sp>
        <p:nvSpPr>
          <p:cNvPr id="3" name="Content Placeholder 2">
            <a:extLst>
              <a:ext uri="{FF2B5EF4-FFF2-40B4-BE49-F238E27FC236}">
                <a16:creationId xmlns:a16="http://schemas.microsoft.com/office/drawing/2014/main" id="{756E872D-7206-570A-3245-5A47384E9C87}"/>
              </a:ext>
            </a:extLst>
          </p:cNvPr>
          <p:cNvSpPr>
            <a:spLocks noGrp="1"/>
          </p:cNvSpPr>
          <p:nvPr>
            <p:ph idx="1"/>
          </p:nvPr>
        </p:nvSpPr>
        <p:spPr/>
        <p:txBody>
          <a:bodyPr>
            <a:normAutofit fontScale="92500" lnSpcReduction="10000"/>
          </a:bodyPr>
          <a:lstStyle/>
          <a:p>
            <a:pPr marL="342900" indent="-342900">
              <a:spcBef>
                <a:spcPts val="600"/>
              </a:spcBef>
              <a:spcAft>
                <a:spcPts val="600"/>
              </a:spcAft>
              <a:buFont typeface="Arial" panose="020B0604020202020204" pitchFamily="34" charset="0"/>
              <a:buChar char="•"/>
            </a:pPr>
            <a:r>
              <a:rPr lang="en-GB" sz="2800" dirty="0"/>
              <a:t>In our last session we have focused on individual behaviours.</a:t>
            </a:r>
          </a:p>
          <a:p>
            <a:pPr marL="342900" indent="-342900">
              <a:spcBef>
                <a:spcPts val="600"/>
              </a:spcBef>
              <a:spcAft>
                <a:spcPts val="600"/>
              </a:spcAft>
              <a:buFont typeface="Arial" panose="020B0604020202020204" pitchFamily="34" charset="0"/>
              <a:buChar char="•"/>
            </a:pPr>
            <a:r>
              <a:rPr lang="en-GB" sz="2800" dirty="0"/>
              <a:t>However, we will now begin to discuss the role that an organisation has in promoting such behaviours</a:t>
            </a:r>
          </a:p>
          <a:p>
            <a:pPr marL="342900" indent="-342900">
              <a:spcBef>
                <a:spcPts val="600"/>
              </a:spcBef>
              <a:spcAft>
                <a:spcPts val="600"/>
              </a:spcAft>
              <a:buFont typeface="Arial" panose="020B0604020202020204" pitchFamily="34" charset="0"/>
              <a:buChar char="•"/>
            </a:pPr>
            <a:r>
              <a:rPr lang="en-GB" sz="2800" dirty="0"/>
              <a:t>It is important to note that individual staff will find it difficult to adopt and develop professional behaviours unless the </a:t>
            </a:r>
            <a:r>
              <a:rPr lang="en-GB" sz="2800" b="1" dirty="0"/>
              <a:t>culture</a:t>
            </a:r>
            <a:r>
              <a:rPr lang="en-GB" sz="2800" dirty="0"/>
              <a:t> of the organisation allows them to do this</a:t>
            </a:r>
          </a:p>
          <a:p>
            <a:pPr marL="342900" indent="-342900">
              <a:spcBef>
                <a:spcPts val="600"/>
              </a:spcBef>
              <a:spcAft>
                <a:spcPts val="600"/>
              </a:spcAft>
              <a:buFont typeface="Arial" panose="020B0604020202020204" pitchFamily="34" charset="0"/>
              <a:buChar char="•"/>
            </a:pPr>
            <a:r>
              <a:rPr lang="en-GB" sz="2800" dirty="0"/>
              <a:t>Indeed, as Mullins &amp; Christy (2013, p.3) argue; organisational ‘culture has important repercussions for the effective management of people and the study and understanding of workplace behaviour’.</a:t>
            </a:r>
          </a:p>
          <a:p>
            <a:endParaRPr lang="en-GB" dirty="0"/>
          </a:p>
        </p:txBody>
      </p:sp>
    </p:spTree>
    <p:extLst>
      <p:ext uri="{BB962C8B-B14F-4D97-AF65-F5344CB8AC3E}">
        <p14:creationId xmlns:p14="http://schemas.microsoft.com/office/powerpoint/2010/main" val="191444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26BA8-3B7F-457A-D606-119A323EC49F}"/>
              </a:ext>
            </a:extLst>
          </p:cNvPr>
          <p:cNvSpPr>
            <a:spLocks noGrp="1"/>
          </p:cNvSpPr>
          <p:nvPr>
            <p:ph type="title"/>
          </p:nvPr>
        </p:nvSpPr>
        <p:spPr/>
        <p:txBody>
          <a:bodyPr/>
          <a:lstStyle/>
          <a:p>
            <a:r>
              <a:rPr lang="en-GB" dirty="0"/>
              <a:t>Organisational Behaviour </a:t>
            </a:r>
          </a:p>
        </p:txBody>
      </p:sp>
      <p:sp>
        <p:nvSpPr>
          <p:cNvPr id="3" name="Content Placeholder 2">
            <a:extLst>
              <a:ext uri="{FF2B5EF4-FFF2-40B4-BE49-F238E27FC236}">
                <a16:creationId xmlns:a16="http://schemas.microsoft.com/office/drawing/2014/main" id="{453A02C5-1E11-14AD-4BD6-F034179D1F91}"/>
              </a:ext>
            </a:extLst>
          </p:cNvPr>
          <p:cNvSpPr>
            <a:spLocks noGrp="1"/>
          </p:cNvSpPr>
          <p:nvPr>
            <p:ph idx="1"/>
          </p:nvPr>
        </p:nvSpPr>
        <p:spPr/>
        <p:txBody>
          <a:bodyPr>
            <a:normAutofit fontScale="77500" lnSpcReduction="20000"/>
          </a:bodyPr>
          <a:lstStyle/>
          <a:p>
            <a:pPr marL="342900" indent="-342900">
              <a:spcBef>
                <a:spcPts val="600"/>
              </a:spcBef>
              <a:spcAft>
                <a:spcPts val="600"/>
              </a:spcAft>
              <a:buFont typeface="Arial" panose="020B0604020202020204" pitchFamily="34" charset="0"/>
              <a:buChar char="•"/>
            </a:pPr>
            <a:r>
              <a:rPr lang="en-GB" sz="2800" dirty="0"/>
              <a:t>It can be argued that, in order to allow staff to develop professional behaviours an organisation needs to have certain characteristics</a:t>
            </a:r>
          </a:p>
          <a:p>
            <a:pPr marL="342900" indent="-342900">
              <a:spcBef>
                <a:spcPts val="600"/>
              </a:spcBef>
              <a:spcAft>
                <a:spcPts val="600"/>
              </a:spcAft>
              <a:buFont typeface="Arial" panose="020B0604020202020204" pitchFamily="34" charset="0"/>
              <a:buChar char="•"/>
            </a:pPr>
            <a:r>
              <a:rPr lang="en-GB" sz="2800" dirty="0"/>
              <a:t>This is because ‘every organisation is made up of human relationships and human interactions’.</a:t>
            </a:r>
          </a:p>
          <a:p>
            <a:pPr marL="342900" indent="-342900">
              <a:spcBef>
                <a:spcPts val="600"/>
              </a:spcBef>
              <a:spcAft>
                <a:spcPts val="600"/>
              </a:spcAft>
              <a:buFont typeface="Arial" panose="020B0604020202020204" pitchFamily="34" charset="0"/>
              <a:buChar char="•"/>
            </a:pPr>
            <a:r>
              <a:rPr lang="en-GB" sz="2800" dirty="0"/>
              <a:t>‘Culture is therefore central to the role of the profession and must be managed and developed accordingly’. (CIPD, 2020)</a:t>
            </a:r>
          </a:p>
          <a:p>
            <a:pPr marL="342900" indent="-342900">
              <a:spcBef>
                <a:spcPts val="600"/>
              </a:spcBef>
              <a:spcAft>
                <a:spcPts val="600"/>
              </a:spcAft>
              <a:buFont typeface="Arial" panose="020B0604020202020204" pitchFamily="34" charset="0"/>
              <a:buChar char="•"/>
            </a:pPr>
            <a:r>
              <a:rPr lang="en-GB" sz="2800" dirty="0"/>
              <a:t>The culture of the organisation gives a steer to employees as to what is acceptable and what is not, what values and behaviours are expected and how much influence the employees have.</a:t>
            </a:r>
          </a:p>
          <a:p>
            <a:pPr marL="342900" indent="-342900">
              <a:spcBef>
                <a:spcPts val="600"/>
              </a:spcBef>
              <a:spcAft>
                <a:spcPts val="600"/>
              </a:spcAft>
              <a:buFont typeface="Arial" panose="020B0604020202020204" pitchFamily="34" charset="0"/>
              <a:buChar char="•"/>
            </a:pPr>
            <a:r>
              <a:rPr lang="en-GB" sz="2800" dirty="0"/>
              <a:t>It’s also important to continually assess that culture, as the organisation’s purpose and values will affect the standard of its customer service and influence the engagement and retention of its people. (CIPD, 2020)</a:t>
            </a:r>
          </a:p>
        </p:txBody>
      </p:sp>
    </p:spTree>
    <p:extLst>
      <p:ext uri="{BB962C8B-B14F-4D97-AF65-F5344CB8AC3E}">
        <p14:creationId xmlns:p14="http://schemas.microsoft.com/office/powerpoint/2010/main" val="2055006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2B025-853C-E5DF-FA1E-1199CE85DE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94A01B-D29F-AA45-4851-73BE5B2E4A96}"/>
              </a:ext>
            </a:extLst>
          </p:cNvPr>
          <p:cNvSpPr>
            <a:spLocks noGrp="1"/>
          </p:cNvSpPr>
          <p:nvPr>
            <p:ph type="title"/>
          </p:nvPr>
        </p:nvSpPr>
        <p:spPr/>
        <p:txBody>
          <a:bodyPr/>
          <a:lstStyle/>
          <a:p>
            <a:r>
              <a:rPr lang="en-GB" dirty="0"/>
              <a:t>Organisational Behaviour </a:t>
            </a:r>
          </a:p>
        </p:txBody>
      </p:sp>
      <p:sp>
        <p:nvSpPr>
          <p:cNvPr id="3" name="Content Placeholder 2">
            <a:extLst>
              <a:ext uri="{FF2B5EF4-FFF2-40B4-BE49-F238E27FC236}">
                <a16:creationId xmlns:a16="http://schemas.microsoft.com/office/drawing/2014/main" id="{DD18D642-82DB-8881-709B-5D5ADD5832A7}"/>
              </a:ext>
            </a:extLst>
          </p:cNvPr>
          <p:cNvSpPr>
            <a:spLocks noGrp="1"/>
          </p:cNvSpPr>
          <p:nvPr>
            <p:ph idx="1"/>
          </p:nvPr>
        </p:nvSpPr>
        <p:spPr/>
        <p:txBody>
          <a:bodyPr>
            <a:normAutofit lnSpcReduction="10000"/>
          </a:bodyPr>
          <a:lstStyle/>
          <a:p>
            <a:pPr marL="342900" indent="-342900">
              <a:spcBef>
                <a:spcPts val="600"/>
              </a:spcBef>
              <a:spcAft>
                <a:spcPts val="600"/>
              </a:spcAft>
            </a:pPr>
            <a:r>
              <a:rPr lang="en-GB" dirty="0"/>
              <a:t>Organisational culture has been described as a set of ‘beliefs, values, and norms learnt and shared by a group of people via their common experiences’ (Hofstede, 1998 </a:t>
            </a:r>
            <a:r>
              <a:rPr lang="en-GB" i="1" dirty="0"/>
              <a:t>cited in </a:t>
            </a:r>
            <a:r>
              <a:rPr lang="en-GB" dirty="0"/>
              <a:t>Ng &amp; Ng, 2014)</a:t>
            </a:r>
          </a:p>
          <a:p>
            <a:pPr marL="342900" indent="-342900">
              <a:spcBef>
                <a:spcPts val="600"/>
              </a:spcBef>
              <a:spcAft>
                <a:spcPts val="600"/>
              </a:spcAft>
            </a:pPr>
            <a:r>
              <a:rPr lang="en-GB" dirty="0"/>
              <a:t>Martin (1992) goes on to identify three distinct types of organisational culture, namely;</a:t>
            </a:r>
          </a:p>
          <a:p>
            <a:pPr marL="342900" indent="-342900">
              <a:spcBef>
                <a:spcPts val="600"/>
              </a:spcBef>
              <a:spcAft>
                <a:spcPts val="600"/>
              </a:spcAft>
            </a:pPr>
            <a:r>
              <a:rPr lang="en-GB" dirty="0"/>
              <a:t>An </a:t>
            </a:r>
            <a:r>
              <a:rPr lang="en-GB" b="1" dirty="0"/>
              <a:t>integrative</a:t>
            </a:r>
            <a:r>
              <a:rPr lang="en-GB" dirty="0"/>
              <a:t> culture</a:t>
            </a:r>
          </a:p>
          <a:p>
            <a:pPr marL="342900" indent="-342900">
              <a:spcBef>
                <a:spcPts val="600"/>
              </a:spcBef>
              <a:spcAft>
                <a:spcPts val="600"/>
              </a:spcAft>
            </a:pPr>
            <a:r>
              <a:rPr lang="en-GB" dirty="0"/>
              <a:t>A </a:t>
            </a:r>
            <a:r>
              <a:rPr lang="en-GB" b="1" dirty="0"/>
              <a:t>differentiated</a:t>
            </a:r>
            <a:r>
              <a:rPr lang="en-GB" dirty="0"/>
              <a:t> culture</a:t>
            </a:r>
          </a:p>
          <a:p>
            <a:pPr marL="342900" indent="-342900">
              <a:spcBef>
                <a:spcPts val="600"/>
              </a:spcBef>
              <a:spcAft>
                <a:spcPts val="600"/>
              </a:spcAft>
            </a:pPr>
            <a:r>
              <a:rPr lang="en-GB" dirty="0"/>
              <a:t>A </a:t>
            </a:r>
            <a:r>
              <a:rPr lang="en-GB" b="1" dirty="0"/>
              <a:t>fragmentation </a:t>
            </a:r>
            <a:r>
              <a:rPr lang="en-GB" dirty="0"/>
              <a:t>culture</a:t>
            </a:r>
          </a:p>
          <a:p>
            <a:pPr marL="342900" indent="-342900">
              <a:spcBef>
                <a:spcPts val="600"/>
              </a:spcBef>
              <a:spcAft>
                <a:spcPts val="600"/>
              </a:spcAft>
            </a:pPr>
            <a:r>
              <a:rPr lang="en-GB" dirty="0"/>
              <a:t>We will look at each of these in turn</a:t>
            </a:r>
          </a:p>
          <a:p>
            <a:pPr marL="342900" indent="-342900">
              <a:spcBef>
                <a:spcPts val="600"/>
              </a:spcBef>
              <a:spcAft>
                <a:spcPts val="600"/>
              </a:spcAft>
              <a:buFont typeface="Arial" panose="020B0604020202020204" pitchFamily="34" charset="0"/>
              <a:buChar char="•"/>
            </a:pPr>
            <a:endParaRPr lang="en-GB" sz="2800" dirty="0"/>
          </a:p>
        </p:txBody>
      </p:sp>
    </p:spTree>
    <p:extLst>
      <p:ext uri="{BB962C8B-B14F-4D97-AF65-F5344CB8AC3E}">
        <p14:creationId xmlns:p14="http://schemas.microsoft.com/office/powerpoint/2010/main" val="48803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DF43F-EA05-765C-3EE0-E050FAE9CDC5}"/>
              </a:ext>
            </a:extLst>
          </p:cNvPr>
          <p:cNvSpPr>
            <a:spLocks noGrp="1"/>
          </p:cNvSpPr>
          <p:nvPr>
            <p:ph type="title"/>
          </p:nvPr>
        </p:nvSpPr>
        <p:spPr/>
        <p:txBody>
          <a:bodyPr/>
          <a:lstStyle/>
          <a:p>
            <a:r>
              <a:rPr lang="en-GB" dirty="0"/>
              <a:t>An Integrative Culture </a:t>
            </a:r>
          </a:p>
        </p:txBody>
      </p:sp>
      <p:sp>
        <p:nvSpPr>
          <p:cNvPr id="3" name="Content Placeholder 2">
            <a:extLst>
              <a:ext uri="{FF2B5EF4-FFF2-40B4-BE49-F238E27FC236}">
                <a16:creationId xmlns:a16="http://schemas.microsoft.com/office/drawing/2014/main" id="{69B83803-AA00-74C6-C02E-9AC332DFA270}"/>
              </a:ext>
            </a:extLst>
          </p:cNvPr>
          <p:cNvSpPr>
            <a:spLocks noGrp="1"/>
          </p:cNvSpPr>
          <p:nvPr>
            <p:ph idx="1"/>
          </p:nvPr>
        </p:nvSpPr>
        <p:spPr/>
        <p:txBody>
          <a:bodyPr>
            <a:normAutofit fontScale="92500" lnSpcReduction="20000"/>
          </a:bodyPr>
          <a:lstStyle/>
          <a:p>
            <a:pPr marL="342900" indent="-342900">
              <a:spcBef>
                <a:spcPts val="600"/>
              </a:spcBef>
              <a:spcAft>
                <a:spcPts val="600"/>
              </a:spcAft>
              <a:buFont typeface="Arial" panose="020B0604020202020204" pitchFamily="34" charset="0"/>
              <a:buChar char="•"/>
            </a:pPr>
            <a:r>
              <a:rPr lang="en-GB" sz="2800" dirty="0"/>
              <a:t>An integrative culture is one in which ‘the objective is to obtain a consensus regarding the values and basic assumptions of the organization and to produce consistent actions’. </a:t>
            </a:r>
          </a:p>
          <a:p>
            <a:pPr marL="342900" indent="-342900">
              <a:spcBef>
                <a:spcPts val="600"/>
              </a:spcBef>
              <a:spcAft>
                <a:spcPts val="600"/>
              </a:spcAft>
              <a:buFont typeface="Arial" panose="020B0604020202020204" pitchFamily="34" charset="0"/>
              <a:buChar char="•"/>
            </a:pPr>
            <a:r>
              <a:rPr lang="en-GB" sz="2800" dirty="0"/>
              <a:t>This integration brings unity, predictability, and clarity to work experiences. (Law, 2016)</a:t>
            </a:r>
          </a:p>
          <a:p>
            <a:pPr marL="342900" indent="-342900">
              <a:spcBef>
                <a:spcPts val="600"/>
              </a:spcBef>
              <a:spcAft>
                <a:spcPts val="600"/>
              </a:spcAft>
              <a:buFont typeface="Arial" panose="020B0604020202020204" pitchFamily="34" charset="0"/>
              <a:buChar char="•"/>
            </a:pPr>
            <a:r>
              <a:rPr lang="en-GB" sz="2800" dirty="0"/>
              <a:t>In an integrative organisation the management model the principles that the organisation upholds and the employees feel included in decision making</a:t>
            </a:r>
          </a:p>
          <a:p>
            <a:pPr marL="342900" indent="-342900">
              <a:spcBef>
                <a:spcPts val="600"/>
              </a:spcBef>
              <a:spcAft>
                <a:spcPts val="600"/>
              </a:spcAft>
              <a:buFont typeface="Arial" panose="020B0604020202020204" pitchFamily="34" charset="0"/>
              <a:buChar char="•"/>
            </a:pPr>
            <a:r>
              <a:rPr lang="en-GB" sz="2800" dirty="0"/>
              <a:t>The values of the organisation are integrated into its everyday practice which means that they are consistent and fully embedded</a:t>
            </a:r>
          </a:p>
          <a:p>
            <a:pPr marL="342900" indent="-342900">
              <a:spcBef>
                <a:spcPts val="600"/>
              </a:spcBef>
              <a:spcAft>
                <a:spcPts val="600"/>
              </a:spcAft>
              <a:buFont typeface="Arial" panose="020B0604020202020204" pitchFamily="34" charset="0"/>
              <a:buChar char="•"/>
            </a:pPr>
            <a:r>
              <a:rPr lang="en-GB" sz="2800" dirty="0"/>
              <a:t>An example would be the Southwest Airlines in the USA (Forbes Magazine, 2021)</a:t>
            </a:r>
          </a:p>
          <a:p>
            <a:pPr marL="342900" indent="-342900">
              <a:spcBef>
                <a:spcPts val="600"/>
              </a:spcBef>
              <a:spcAft>
                <a:spcPts val="600"/>
              </a:spcAft>
              <a:buFont typeface="Arial" panose="020B0604020202020204" pitchFamily="34" charset="0"/>
              <a:buChar char="•"/>
            </a:pPr>
            <a:endParaRPr lang="en-GB" sz="2800" dirty="0"/>
          </a:p>
          <a:p>
            <a:endParaRPr lang="en-GB" dirty="0"/>
          </a:p>
        </p:txBody>
      </p:sp>
      <p:sp>
        <p:nvSpPr>
          <p:cNvPr id="4" name="TextBox 3">
            <a:extLst>
              <a:ext uri="{FF2B5EF4-FFF2-40B4-BE49-F238E27FC236}">
                <a16:creationId xmlns:a16="http://schemas.microsoft.com/office/drawing/2014/main" id="{A8B43DA9-AD06-D50A-17E0-A05235A0CABC}"/>
              </a:ext>
            </a:extLst>
          </p:cNvPr>
          <p:cNvSpPr txBox="1"/>
          <p:nvPr/>
        </p:nvSpPr>
        <p:spPr>
          <a:xfrm>
            <a:off x="7282020" y="6443146"/>
            <a:ext cx="4752528" cy="369332"/>
          </a:xfrm>
          <a:prstGeom prst="rect">
            <a:avLst/>
          </a:prstGeom>
          <a:noFill/>
        </p:spPr>
        <p:txBody>
          <a:bodyPr wrap="square" rtlCol="0">
            <a:spAutoFit/>
          </a:bodyPr>
          <a:lstStyle/>
          <a:p>
            <a:pPr algn="r"/>
            <a:r>
              <a:rPr lang="en-GB" dirty="0"/>
              <a:t>(See for example </a:t>
            </a:r>
            <a:r>
              <a:rPr lang="en-GB" dirty="0">
                <a:hlinkClick r:id="rId2"/>
              </a:rPr>
              <a:t>Ng &amp; Ng</a:t>
            </a:r>
            <a:r>
              <a:rPr lang="en-GB" dirty="0"/>
              <a:t>, 2014) </a:t>
            </a:r>
          </a:p>
        </p:txBody>
      </p:sp>
    </p:spTree>
    <p:extLst>
      <p:ext uri="{BB962C8B-B14F-4D97-AF65-F5344CB8AC3E}">
        <p14:creationId xmlns:p14="http://schemas.microsoft.com/office/powerpoint/2010/main" val="238616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2B9DB-C763-970B-D458-E180D1AF6739}"/>
              </a:ext>
            </a:extLst>
          </p:cNvPr>
          <p:cNvSpPr>
            <a:spLocks noGrp="1"/>
          </p:cNvSpPr>
          <p:nvPr>
            <p:ph type="title"/>
          </p:nvPr>
        </p:nvSpPr>
        <p:spPr/>
        <p:txBody>
          <a:bodyPr/>
          <a:lstStyle/>
          <a:p>
            <a:r>
              <a:rPr lang="en-GB" dirty="0"/>
              <a:t>A Differentiated Culture </a:t>
            </a:r>
          </a:p>
        </p:txBody>
      </p:sp>
      <p:sp>
        <p:nvSpPr>
          <p:cNvPr id="3" name="Content Placeholder 2">
            <a:extLst>
              <a:ext uri="{FF2B5EF4-FFF2-40B4-BE49-F238E27FC236}">
                <a16:creationId xmlns:a16="http://schemas.microsoft.com/office/drawing/2014/main" id="{9753C66D-6A2C-45F1-43FD-5E97555E9DC9}"/>
              </a:ext>
            </a:extLst>
          </p:cNvPr>
          <p:cNvSpPr>
            <a:spLocks noGrp="1"/>
          </p:cNvSpPr>
          <p:nvPr>
            <p:ph idx="1"/>
          </p:nvPr>
        </p:nvSpPr>
        <p:spPr/>
        <p:txBody>
          <a:bodyPr>
            <a:normAutofit fontScale="85000" lnSpcReduction="20000"/>
          </a:bodyPr>
          <a:lstStyle/>
          <a:p>
            <a:pPr marL="342900" indent="-342900">
              <a:spcBef>
                <a:spcPts val="600"/>
              </a:spcBef>
              <a:spcAft>
                <a:spcPts val="600"/>
              </a:spcAft>
              <a:buFont typeface="Arial" panose="020B0604020202020204" pitchFamily="34" charset="0"/>
              <a:buChar char="•"/>
            </a:pPr>
            <a:r>
              <a:rPr lang="en-GB" sz="2800" dirty="0"/>
              <a:t>In a differentiated culture, different Departments and teams have their own consensus and internal sub-cultures</a:t>
            </a:r>
          </a:p>
          <a:p>
            <a:pPr marL="342900" indent="-342900">
              <a:spcBef>
                <a:spcPts val="600"/>
              </a:spcBef>
              <a:spcAft>
                <a:spcPts val="600"/>
              </a:spcAft>
              <a:buFont typeface="Arial" panose="020B0604020202020204" pitchFamily="34" charset="0"/>
              <a:buChar char="•"/>
            </a:pPr>
            <a:r>
              <a:rPr lang="en-GB" sz="2800" dirty="0"/>
              <a:t>Law (2016) argues values and norms can ‘differ greatly between each subculture’; </a:t>
            </a:r>
          </a:p>
          <a:p>
            <a:pPr marL="342900" indent="-342900">
              <a:spcBef>
                <a:spcPts val="600"/>
              </a:spcBef>
              <a:spcAft>
                <a:spcPts val="600"/>
              </a:spcAft>
              <a:buFont typeface="Arial" panose="020B0604020202020204" pitchFamily="34" charset="0"/>
              <a:buChar char="•"/>
            </a:pPr>
            <a:r>
              <a:rPr lang="en-GB" sz="2800" dirty="0"/>
              <a:t>‘This [in turn] produces inconsistencies throughout the organization’. (Law, 2016)</a:t>
            </a:r>
          </a:p>
          <a:p>
            <a:pPr marL="342900" indent="-342900">
              <a:spcBef>
                <a:spcPts val="600"/>
              </a:spcBef>
              <a:spcAft>
                <a:spcPts val="600"/>
              </a:spcAft>
              <a:buFont typeface="Arial" panose="020B0604020202020204" pitchFamily="34" charset="0"/>
              <a:buChar char="•"/>
            </a:pPr>
            <a:r>
              <a:rPr lang="en-GB" sz="2800" dirty="0"/>
              <a:t>This is common in very large organisations with much specialisation and where teams and departments do not mix or integrate</a:t>
            </a:r>
          </a:p>
          <a:p>
            <a:pPr marL="342900" indent="-342900">
              <a:spcBef>
                <a:spcPts val="600"/>
              </a:spcBef>
              <a:spcAft>
                <a:spcPts val="600"/>
              </a:spcAft>
              <a:buFont typeface="Arial" panose="020B0604020202020204" pitchFamily="34" charset="0"/>
              <a:buChar char="•"/>
            </a:pPr>
            <a:r>
              <a:rPr lang="en-GB" sz="2800" dirty="0"/>
              <a:t>Sub-cultures with very different goals (e.g. sales and accounts) will inevitably develop different cultures (e.g. maximising sales vs minimising overheads)</a:t>
            </a:r>
          </a:p>
          <a:p>
            <a:pPr marL="342900" indent="-342900">
              <a:spcBef>
                <a:spcPts val="600"/>
              </a:spcBef>
              <a:spcAft>
                <a:spcPts val="600"/>
              </a:spcAft>
              <a:buFont typeface="Arial" panose="020B0604020202020204" pitchFamily="34" charset="0"/>
              <a:buChar char="•"/>
            </a:pPr>
            <a:r>
              <a:rPr lang="en-GB" sz="2800" dirty="0"/>
              <a:t>The organisation may have common values but these will be interpreted differently by different sub-cultures</a:t>
            </a:r>
          </a:p>
          <a:p>
            <a:pPr marL="342900" indent="-342900">
              <a:spcBef>
                <a:spcPts val="600"/>
              </a:spcBef>
              <a:spcAft>
                <a:spcPts val="600"/>
              </a:spcAft>
              <a:buFont typeface="Arial" panose="020B0604020202020204" pitchFamily="34" charset="0"/>
              <a:buChar char="•"/>
            </a:pPr>
            <a:endParaRPr lang="en-GB" sz="2800" dirty="0"/>
          </a:p>
          <a:p>
            <a:endParaRPr lang="en-GB" dirty="0"/>
          </a:p>
        </p:txBody>
      </p:sp>
      <p:sp>
        <p:nvSpPr>
          <p:cNvPr id="4" name="TextBox 3">
            <a:extLst>
              <a:ext uri="{FF2B5EF4-FFF2-40B4-BE49-F238E27FC236}">
                <a16:creationId xmlns:a16="http://schemas.microsoft.com/office/drawing/2014/main" id="{FA3C7013-2C15-FF21-F9B1-7B337AE0260A}"/>
              </a:ext>
            </a:extLst>
          </p:cNvPr>
          <p:cNvSpPr txBox="1"/>
          <p:nvPr/>
        </p:nvSpPr>
        <p:spPr>
          <a:xfrm>
            <a:off x="7371861" y="6443146"/>
            <a:ext cx="4752528" cy="369332"/>
          </a:xfrm>
          <a:prstGeom prst="rect">
            <a:avLst/>
          </a:prstGeom>
          <a:noFill/>
        </p:spPr>
        <p:txBody>
          <a:bodyPr wrap="square" rtlCol="0">
            <a:spAutoFit/>
          </a:bodyPr>
          <a:lstStyle/>
          <a:p>
            <a:pPr algn="r"/>
            <a:r>
              <a:rPr lang="en-GB" dirty="0"/>
              <a:t>(See for example </a:t>
            </a:r>
            <a:r>
              <a:rPr lang="de-DE" dirty="0">
                <a:hlinkClick r:id="rId2"/>
              </a:rPr>
              <a:t>Kretschmer &amp; Puranam</a:t>
            </a:r>
            <a:r>
              <a:rPr lang="de-DE" dirty="0"/>
              <a:t>, 2008</a:t>
            </a:r>
            <a:r>
              <a:rPr lang="en-GB" dirty="0"/>
              <a:t> ) </a:t>
            </a:r>
          </a:p>
        </p:txBody>
      </p:sp>
    </p:spTree>
    <p:extLst>
      <p:ext uri="{BB962C8B-B14F-4D97-AF65-F5344CB8AC3E}">
        <p14:creationId xmlns:p14="http://schemas.microsoft.com/office/powerpoint/2010/main" val="54431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FF326-5FEA-6AC5-B1AC-EFBF9FE2BD45}"/>
              </a:ext>
            </a:extLst>
          </p:cNvPr>
          <p:cNvSpPr>
            <a:spLocks noGrp="1"/>
          </p:cNvSpPr>
          <p:nvPr>
            <p:ph type="title"/>
          </p:nvPr>
        </p:nvSpPr>
        <p:spPr/>
        <p:txBody>
          <a:bodyPr/>
          <a:lstStyle/>
          <a:p>
            <a:r>
              <a:rPr lang="en-GB" dirty="0"/>
              <a:t>A Fragmentation Culture </a:t>
            </a:r>
          </a:p>
        </p:txBody>
      </p:sp>
      <p:sp>
        <p:nvSpPr>
          <p:cNvPr id="3" name="Content Placeholder 2">
            <a:extLst>
              <a:ext uri="{FF2B5EF4-FFF2-40B4-BE49-F238E27FC236}">
                <a16:creationId xmlns:a16="http://schemas.microsoft.com/office/drawing/2014/main" id="{58CC1540-2D23-D2AC-C372-C47059BDE411}"/>
              </a:ext>
            </a:extLst>
          </p:cNvPr>
          <p:cNvSpPr>
            <a:spLocks noGrp="1"/>
          </p:cNvSpPr>
          <p:nvPr>
            <p:ph idx="1"/>
          </p:nvPr>
        </p:nvSpPr>
        <p:spPr/>
        <p:txBody>
          <a:bodyPr>
            <a:normAutofit fontScale="85000" lnSpcReduction="10000"/>
          </a:bodyPr>
          <a:lstStyle/>
          <a:p>
            <a:pPr marL="342900" indent="-342900">
              <a:spcBef>
                <a:spcPts val="600"/>
              </a:spcBef>
              <a:spcAft>
                <a:spcPts val="600"/>
              </a:spcAft>
              <a:buFont typeface="Arial" panose="020B0604020202020204" pitchFamily="34" charset="0"/>
              <a:buChar char="•"/>
            </a:pPr>
            <a:r>
              <a:rPr lang="en-GB" sz="2800" dirty="0"/>
              <a:t>Law (2016) describes this type of culture as having ‘multiple interpretations of values and assumptions, which produce great ambiguity’. </a:t>
            </a:r>
          </a:p>
          <a:p>
            <a:pPr marL="342900" indent="-342900">
              <a:spcBef>
                <a:spcPts val="600"/>
              </a:spcBef>
              <a:spcAft>
                <a:spcPts val="600"/>
              </a:spcAft>
              <a:buFont typeface="Arial" panose="020B0604020202020204" pitchFamily="34" charset="0"/>
              <a:buChar char="•"/>
            </a:pPr>
            <a:r>
              <a:rPr lang="en-GB" sz="2800" dirty="0"/>
              <a:t>In this type of organisational culture there is no consistency of values, approach or behaviours.</a:t>
            </a:r>
          </a:p>
          <a:p>
            <a:pPr marL="342900" indent="-342900">
              <a:spcBef>
                <a:spcPts val="600"/>
              </a:spcBef>
              <a:spcAft>
                <a:spcPts val="600"/>
              </a:spcAft>
              <a:buFont typeface="Arial" panose="020B0604020202020204" pitchFamily="34" charset="0"/>
              <a:buChar char="•"/>
            </a:pPr>
            <a:r>
              <a:rPr lang="en-GB" sz="2800" dirty="0"/>
              <a:t>Law (2016) goes on to point out that this can arise from;</a:t>
            </a:r>
          </a:p>
          <a:p>
            <a:pPr marL="342900" indent="-342900">
              <a:spcBef>
                <a:spcPts val="600"/>
              </a:spcBef>
              <a:spcAft>
                <a:spcPts val="600"/>
              </a:spcAft>
              <a:buFont typeface="Arial" panose="020B0604020202020204" pitchFamily="34" charset="0"/>
              <a:buChar char="•"/>
            </a:pPr>
            <a:r>
              <a:rPr lang="en-GB" sz="2800" dirty="0"/>
              <a:t>‘fast changes within the organization,’</a:t>
            </a:r>
          </a:p>
          <a:p>
            <a:pPr marL="342900" indent="-342900">
              <a:spcBef>
                <a:spcPts val="600"/>
              </a:spcBef>
              <a:spcAft>
                <a:spcPts val="600"/>
              </a:spcAft>
              <a:buFont typeface="Arial" panose="020B0604020202020204" pitchFamily="34" charset="0"/>
              <a:buChar char="•"/>
            </a:pPr>
            <a:r>
              <a:rPr lang="en-GB" sz="2800" dirty="0"/>
              <a:t>‘the growing diversity of the workforce, and </a:t>
            </a:r>
          </a:p>
          <a:p>
            <a:pPr marL="342900" indent="-342900">
              <a:spcBef>
                <a:spcPts val="600"/>
              </a:spcBef>
              <a:spcAft>
                <a:spcPts val="600"/>
              </a:spcAft>
              <a:buFont typeface="Arial" panose="020B0604020202020204" pitchFamily="34" charset="0"/>
              <a:buChar char="•"/>
            </a:pPr>
            <a:r>
              <a:rPr lang="en-GB" sz="2800" dirty="0"/>
              <a:t>‘the increasingly global environment with which organizations are faced’.</a:t>
            </a:r>
          </a:p>
          <a:p>
            <a:pPr marL="342900" indent="-342900">
              <a:spcBef>
                <a:spcPts val="600"/>
              </a:spcBef>
              <a:spcAft>
                <a:spcPts val="600"/>
              </a:spcAft>
              <a:buFont typeface="Arial" panose="020B0604020202020204" pitchFamily="34" charset="0"/>
              <a:buChar char="•"/>
            </a:pPr>
            <a:r>
              <a:rPr lang="en-GB" sz="2800" dirty="0"/>
              <a:t>N.B. This links to the research on national and organisational cultures done by </a:t>
            </a:r>
            <a:r>
              <a:rPr lang="en-GB" sz="2800" dirty="0">
                <a:hlinkClick r:id="rId2"/>
              </a:rPr>
              <a:t>Geert Hofstede</a:t>
            </a:r>
            <a:endParaRPr lang="en-GB" sz="2800" dirty="0"/>
          </a:p>
          <a:p>
            <a:endParaRPr lang="en-GB" dirty="0"/>
          </a:p>
        </p:txBody>
      </p:sp>
      <p:sp>
        <p:nvSpPr>
          <p:cNvPr id="4" name="TextBox 3">
            <a:extLst>
              <a:ext uri="{FF2B5EF4-FFF2-40B4-BE49-F238E27FC236}">
                <a16:creationId xmlns:a16="http://schemas.microsoft.com/office/drawing/2014/main" id="{CB63E2C7-DC6C-0826-C2DE-E52A98C48DD2}"/>
              </a:ext>
            </a:extLst>
          </p:cNvPr>
          <p:cNvSpPr txBox="1"/>
          <p:nvPr/>
        </p:nvSpPr>
        <p:spPr>
          <a:xfrm>
            <a:off x="7328729" y="6443146"/>
            <a:ext cx="4752528" cy="369332"/>
          </a:xfrm>
          <a:prstGeom prst="rect">
            <a:avLst/>
          </a:prstGeom>
          <a:noFill/>
        </p:spPr>
        <p:txBody>
          <a:bodyPr wrap="square" rtlCol="0">
            <a:spAutoFit/>
          </a:bodyPr>
          <a:lstStyle/>
          <a:p>
            <a:pPr algn="r"/>
            <a:r>
              <a:rPr lang="en-GB" dirty="0"/>
              <a:t>(See for example </a:t>
            </a:r>
            <a:r>
              <a:rPr lang="en-GB" dirty="0">
                <a:hlinkClick r:id="rId3"/>
              </a:rPr>
              <a:t>Martin</a:t>
            </a:r>
            <a:r>
              <a:rPr lang="en-GB" dirty="0"/>
              <a:t> 1995 ) </a:t>
            </a:r>
          </a:p>
        </p:txBody>
      </p:sp>
    </p:spTree>
    <p:extLst>
      <p:ext uri="{BB962C8B-B14F-4D97-AF65-F5344CB8AC3E}">
        <p14:creationId xmlns:p14="http://schemas.microsoft.com/office/powerpoint/2010/main" val="62141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1F91-CF33-88EE-65E3-0DAE46E614B1}"/>
              </a:ext>
            </a:extLst>
          </p:cNvPr>
          <p:cNvSpPr>
            <a:spLocks noGrp="1"/>
          </p:cNvSpPr>
          <p:nvPr>
            <p:ph type="title"/>
          </p:nvPr>
        </p:nvSpPr>
        <p:spPr/>
        <p:txBody>
          <a:bodyPr/>
          <a:lstStyle/>
          <a:p>
            <a:r>
              <a:rPr lang="en-GB" dirty="0"/>
              <a:t>Organisational Culture </a:t>
            </a:r>
          </a:p>
        </p:txBody>
      </p:sp>
      <p:pic>
        <p:nvPicPr>
          <p:cNvPr id="4" name="Online Media 3" title="What is Organizational Culture?">
            <a:hlinkClick r:id="" action="ppaction://media"/>
            <a:extLst>
              <a:ext uri="{FF2B5EF4-FFF2-40B4-BE49-F238E27FC236}">
                <a16:creationId xmlns:a16="http://schemas.microsoft.com/office/drawing/2014/main" id="{C623D679-4414-9D5A-8D7D-D7C342782122}"/>
              </a:ext>
            </a:extLst>
          </p:cNvPr>
          <p:cNvPicPr>
            <a:picLocks noGrp="1" noRot="1" noChangeAspect="1"/>
          </p:cNvPicPr>
          <p:nvPr>
            <p:ph idx="1"/>
            <a:videoFile r:link="rId1"/>
          </p:nvPr>
        </p:nvPicPr>
        <p:blipFill>
          <a:blip r:embed="rId3"/>
          <a:stretch>
            <a:fillRect/>
          </a:stretch>
        </p:blipFill>
        <p:spPr>
          <a:xfrm>
            <a:off x="3779838" y="1912938"/>
            <a:ext cx="7956550" cy="4492625"/>
          </a:xfrm>
          <a:prstGeom prst="rect">
            <a:avLst/>
          </a:prstGeom>
        </p:spPr>
      </p:pic>
    </p:spTree>
    <p:extLst>
      <p:ext uri="{BB962C8B-B14F-4D97-AF65-F5344CB8AC3E}">
        <p14:creationId xmlns:p14="http://schemas.microsoft.com/office/powerpoint/2010/main" val="1484910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BC5CB-86CC-598A-51D4-65052182F596}"/>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D9588B60-C44E-90BB-F604-751A2727D239}"/>
              </a:ext>
            </a:extLst>
          </p:cNvPr>
          <p:cNvSpPr>
            <a:spLocks noGrp="1"/>
          </p:cNvSpPr>
          <p:nvPr>
            <p:ph idx="1"/>
          </p:nvPr>
        </p:nvSpPr>
        <p:spPr/>
        <p:txBody>
          <a:bodyPr/>
          <a:lstStyle/>
          <a:p>
            <a:r>
              <a:rPr lang="en-GB" dirty="0"/>
              <a:t>Take a moment to think about organisational culture. </a:t>
            </a:r>
          </a:p>
          <a:p>
            <a:endParaRPr lang="en-GB" dirty="0"/>
          </a:p>
          <a:p>
            <a:r>
              <a:rPr lang="en-GB" dirty="0"/>
              <a:t>What stands out for you?</a:t>
            </a:r>
          </a:p>
        </p:txBody>
      </p:sp>
      <p:pic>
        <p:nvPicPr>
          <p:cNvPr id="5" name="Picture 4" descr="Yellow speech bubble on blue background">
            <a:extLst>
              <a:ext uri="{FF2B5EF4-FFF2-40B4-BE49-F238E27FC236}">
                <a16:creationId xmlns:a16="http://schemas.microsoft.com/office/drawing/2014/main" id="{985BEEA1-FE95-E7BC-E2BE-B60E03B1E6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0244" y="2624827"/>
            <a:ext cx="2791365" cy="1860910"/>
          </a:xfrm>
          <a:prstGeom prst="rect">
            <a:avLst/>
          </a:prstGeom>
        </p:spPr>
      </p:pic>
    </p:spTree>
    <p:extLst>
      <p:ext uri="{BB962C8B-B14F-4D97-AF65-F5344CB8AC3E}">
        <p14:creationId xmlns:p14="http://schemas.microsoft.com/office/powerpoint/2010/main" val="1197089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5681A-3A90-494F-03FE-02FC8A61D4A8}"/>
              </a:ext>
            </a:extLst>
          </p:cNvPr>
          <p:cNvSpPr>
            <a:spLocks noGrp="1"/>
          </p:cNvSpPr>
          <p:nvPr>
            <p:ph type="title"/>
          </p:nvPr>
        </p:nvSpPr>
        <p:spPr/>
        <p:txBody>
          <a:bodyPr/>
          <a:lstStyle/>
          <a:p>
            <a:r>
              <a:rPr lang="en-GB" dirty="0"/>
              <a:t>Characteristics of an Effective Workplace </a:t>
            </a:r>
          </a:p>
        </p:txBody>
      </p:sp>
      <p:sp>
        <p:nvSpPr>
          <p:cNvPr id="3" name="Content Placeholder 2">
            <a:extLst>
              <a:ext uri="{FF2B5EF4-FFF2-40B4-BE49-F238E27FC236}">
                <a16:creationId xmlns:a16="http://schemas.microsoft.com/office/drawing/2014/main" id="{7E848F05-BB31-94E1-4D66-1B260E35CBA3}"/>
              </a:ext>
            </a:extLst>
          </p:cNvPr>
          <p:cNvSpPr>
            <a:spLocks noGrp="1"/>
          </p:cNvSpPr>
          <p:nvPr>
            <p:ph idx="1"/>
          </p:nvPr>
        </p:nvSpPr>
        <p:spPr/>
        <p:txBody>
          <a:bodyPr/>
          <a:lstStyle/>
          <a:p>
            <a:pPr marL="0" indent="0" algn="ctr">
              <a:buNone/>
            </a:pPr>
            <a:endParaRPr lang="en-GB" b="1" dirty="0"/>
          </a:p>
          <a:p>
            <a:pPr marL="0" indent="0" algn="ctr">
              <a:buNone/>
            </a:pPr>
            <a:r>
              <a:rPr lang="en-GB" dirty="0"/>
              <a:t>Consider your past experiences  - where you have worked, volunteered or been on placement – the working environment and culture</a:t>
            </a:r>
          </a:p>
          <a:p>
            <a:pPr marL="0" indent="0" algn="ctr">
              <a:buNone/>
            </a:pPr>
            <a:endParaRPr lang="en-GB" dirty="0"/>
          </a:p>
          <a:p>
            <a:pPr marL="0" indent="0" algn="ctr">
              <a:buNone/>
            </a:pPr>
            <a:r>
              <a:rPr lang="en-GB" dirty="0"/>
              <a:t>What do you feel are the characteristics of an effective workplace?</a:t>
            </a:r>
          </a:p>
          <a:p>
            <a:endParaRPr lang="en-GB" dirty="0"/>
          </a:p>
        </p:txBody>
      </p:sp>
    </p:spTree>
    <p:extLst>
      <p:ext uri="{BB962C8B-B14F-4D97-AF65-F5344CB8AC3E}">
        <p14:creationId xmlns:p14="http://schemas.microsoft.com/office/powerpoint/2010/main" val="260285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872DA-44B9-D70B-A2E8-49789350A865}"/>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894AB2A1-B909-A03A-24EA-D92823F29FE6}"/>
              </a:ext>
            </a:extLst>
          </p:cNvPr>
          <p:cNvSpPr>
            <a:spLocks noGrp="1"/>
          </p:cNvSpPr>
          <p:nvPr>
            <p:ph idx="1"/>
          </p:nvPr>
        </p:nvSpPr>
        <p:spPr>
          <a:xfrm>
            <a:off x="3780148" y="1825625"/>
            <a:ext cx="7956222" cy="4667250"/>
          </a:xfrm>
        </p:spPr>
        <p:txBody>
          <a:bodyPr>
            <a:normAutofit fontScale="92500" lnSpcReduction="10000"/>
          </a:bodyPr>
          <a:lstStyle/>
          <a:p>
            <a:r>
              <a:rPr lang="en-GB" dirty="0"/>
              <a:t>In their Effective Workplace Index 2020 the FWI list 7 components of an effective workplace, namely;</a:t>
            </a:r>
          </a:p>
          <a:p>
            <a:pPr lvl="1"/>
            <a:r>
              <a:rPr lang="en-GB" dirty="0"/>
              <a:t>Job Challenge and Learning Opportunities</a:t>
            </a:r>
          </a:p>
          <a:p>
            <a:pPr lvl="1"/>
            <a:r>
              <a:rPr lang="en-GB" dirty="0"/>
              <a:t>Supervisor Support for Job Success </a:t>
            </a:r>
          </a:p>
          <a:p>
            <a:pPr lvl="1"/>
            <a:r>
              <a:rPr lang="en-GB" dirty="0"/>
              <a:t>Autonomy </a:t>
            </a:r>
          </a:p>
          <a:p>
            <a:pPr lvl="1"/>
            <a:r>
              <a:rPr lang="en-GB" dirty="0"/>
              <a:t>Culture of Respect, Trust, and Belonging</a:t>
            </a:r>
          </a:p>
          <a:p>
            <a:pPr lvl="1"/>
            <a:r>
              <a:rPr lang="en-GB" dirty="0"/>
              <a:t>Work-Life Fit </a:t>
            </a:r>
          </a:p>
          <a:p>
            <a:pPr lvl="1"/>
            <a:r>
              <a:rPr lang="en-GB" dirty="0"/>
              <a:t>Satisfaction with Wages, Benefits, and Opportunities to Advance</a:t>
            </a:r>
          </a:p>
          <a:p>
            <a:pPr lvl="1"/>
            <a:r>
              <a:rPr lang="en-GB" dirty="0"/>
              <a:t>Co-worker Support for Job Success</a:t>
            </a:r>
          </a:p>
          <a:p>
            <a:r>
              <a:rPr lang="en-GB" sz="2800" dirty="0"/>
              <a:t>We will now look at each of these in turn (they have much in common with other self-evaluations used in this Module)</a:t>
            </a:r>
            <a:endParaRPr lang="en-GB" sz="2800" i="1" dirty="0"/>
          </a:p>
          <a:p>
            <a:endParaRPr lang="en-GB" dirty="0"/>
          </a:p>
        </p:txBody>
      </p:sp>
      <p:sp>
        <p:nvSpPr>
          <p:cNvPr id="6" name="TextBox 5">
            <a:extLst>
              <a:ext uri="{FF2B5EF4-FFF2-40B4-BE49-F238E27FC236}">
                <a16:creationId xmlns:a16="http://schemas.microsoft.com/office/drawing/2014/main" id="{72A3B497-68B8-A2EC-B9E5-3A6BFC50C8B9}"/>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142293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FFE30-4883-5986-59D8-906EFB76FA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5ED0CF-DD96-E359-9748-F8BAB46346F6}"/>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E677CA91-4AB1-384C-D4C0-7E05D64F776D}"/>
              </a:ext>
            </a:extLst>
          </p:cNvPr>
          <p:cNvSpPr>
            <a:spLocks noGrp="1"/>
          </p:cNvSpPr>
          <p:nvPr>
            <p:ph idx="1"/>
          </p:nvPr>
        </p:nvSpPr>
        <p:spPr>
          <a:xfrm>
            <a:off x="3780148" y="1825625"/>
            <a:ext cx="7956222" cy="4667250"/>
          </a:xfrm>
        </p:spPr>
        <p:txBody>
          <a:bodyPr>
            <a:normAutofit/>
          </a:bodyPr>
          <a:lstStyle/>
          <a:p>
            <a:pPr marL="0" indent="0">
              <a:buNone/>
            </a:pPr>
            <a:r>
              <a:rPr lang="en-GB" b="1" dirty="0">
                <a:latin typeface="Arial" panose="020B0604020202020204" pitchFamily="34" charset="0"/>
                <a:cs typeface="Arial" panose="020B0604020202020204" pitchFamily="34" charset="0"/>
              </a:rPr>
              <a:t>Job Challenge and Learning Opportunities</a:t>
            </a:r>
          </a:p>
          <a:p>
            <a:pPr marL="0" indent="0">
              <a:buNone/>
            </a:pPr>
            <a:endParaRPr lang="en-GB" b="1" dirty="0">
              <a:latin typeface="Arial" panose="020B0604020202020204" pitchFamily="34" charset="0"/>
              <a:cs typeface="Arial" panose="020B0604020202020204" pitchFamily="34" charset="0"/>
            </a:endParaRPr>
          </a:p>
          <a:p>
            <a:pPr lvl="1">
              <a:spcBef>
                <a:spcPts val="600"/>
              </a:spcBef>
              <a:spcAft>
                <a:spcPts val="600"/>
              </a:spcAft>
            </a:pPr>
            <a:r>
              <a:rPr lang="en-GB" dirty="0">
                <a:latin typeface="Arial" panose="020B0604020202020204" pitchFamily="34" charset="0"/>
                <a:cs typeface="Arial" panose="020B0604020202020204" pitchFamily="34" charset="0"/>
              </a:rPr>
              <a:t>My job lets me use my skills and abilities.</a:t>
            </a:r>
          </a:p>
          <a:p>
            <a:pPr lvl="1">
              <a:spcBef>
                <a:spcPts val="600"/>
              </a:spcBef>
              <a:spcAft>
                <a:spcPts val="600"/>
              </a:spcAft>
            </a:pPr>
            <a:r>
              <a:rPr lang="en-GB" dirty="0">
                <a:latin typeface="Arial" panose="020B0604020202020204" pitchFamily="34" charset="0"/>
                <a:cs typeface="Arial" panose="020B0604020202020204" pitchFamily="34" charset="0"/>
              </a:rPr>
              <a:t>The work I do on my job is meaningful to me.</a:t>
            </a:r>
          </a:p>
          <a:p>
            <a:pPr lvl="1">
              <a:spcBef>
                <a:spcPts val="600"/>
              </a:spcBef>
              <a:spcAft>
                <a:spcPts val="600"/>
              </a:spcAft>
            </a:pPr>
            <a:r>
              <a:rPr lang="en-GB" dirty="0">
                <a:latin typeface="Arial" panose="020B0604020202020204" pitchFamily="34" charset="0"/>
                <a:cs typeface="Arial" panose="020B0604020202020204" pitchFamily="34" charset="0"/>
              </a:rPr>
              <a:t>My job requires that I be creative.</a:t>
            </a:r>
          </a:p>
          <a:p>
            <a:pPr lvl="1">
              <a:spcBef>
                <a:spcPts val="600"/>
              </a:spcBef>
              <a:spcAft>
                <a:spcPts val="600"/>
              </a:spcAft>
            </a:pPr>
            <a:r>
              <a:rPr lang="en-GB" dirty="0">
                <a:latin typeface="Arial" panose="020B0604020202020204" pitchFamily="34" charset="0"/>
                <a:cs typeface="Arial" panose="020B0604020202020204" pitchFamily="34" charset="0"/>
              </a:rPr>
              <a:t>I get to do a number of different things on my job.</a:t>
            </a:r>
          </a:p>
          <a:p>
            <a:pPr lvl="1">
              <a:spcBef>
                <a:spcPts val="600"/>
              </a:spcBef>
              <a:spcAft>
                <a:spcPts val="600"/>
              </a:spcAft>
            </a:pPr>
            <a:r>
              <a:rPr lang="en-GB" dirty="0">
                <a:latin typeface="Arial" panose="020B0604020202020204" pitchFamily="34" charset="0"/>
                <a:cs typeface="Arial" panose="020B0604020202020204" pitchFamily="34" charset="0"/>
              </a:rPr>
              <a:t>My job requires that I keep learning new things.</a:t>
            </a:r>
          </a:p>
          <a:p>
            <a:pPr lvl="1">
              <a:spcBef>
                <a:spcPts val="600"/>
              </a:spcBef>
              <a:spcAft>
                <a:spcPts val="600"/>
              </a:spcAft>
            </a:pPr>
            <a:r>
              <a:rPr lang="en-GB" dirty="0">
                <a:latin typeface="Arial" panose="020B0604020202020204" pitchFamily="34" charset="0"/>
                <a:cs typeface="Arial" panose="020B0604020202020204" pitchFamily="34" charset="0"/>
              </a:rPr>
              <a:t>My job lets me develop new skills and abilities.</a:t>
            </a:r>
          </a:p>
          <a:p>
            <a:endParaRPr lang="en-GB" dirty="0"/>
          </a:p>
        </p:txBody>
      </p:sp>
      <p:sp>
        <p:nvSpPr>
          <p:cNvPr id="4" name="TextBox 3">
            <a:extLst>
              <a:ext uri="{FF2B5EF4-FFF2-40B4-BE49-F238E27FC236}">
                <a16:creationId xmlns:a16="http://schemas.microsoft.com/office/drawing/2014/main" id="{7B3BB30F-13B5-57AC-4F0A-302A592E93A4}"/>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3545868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3DD5E-5D53-B10F-49EC-C75DD13D70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819943-7FE6-B4B5-41A2-E92D0CB47237}"/>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0AD2B78E-141E-F6B9-C2D0-46EC519DF48A}"/>
              </a:ext>
            </a:extLst>
          </p:cNvPr>
          <p:cNvSpPr>
            <a:spLocks noGrp="1"/>
          </p:cNvSpPr>
          <p:nvPr>
            <p:ph idx="1"/>
          </p:nvPr>
        </p:nvSpPr>
        <p:spPr>
          <a:xfrm>
            <a:off x="3780148" y="1825625"/>
            <a:ext cx="7956222" cy="4667250"/>
          </a:xfrm>
        </p:spPr>
        <p:txBody>
          <a:bodyPr>
            <a:normAutofit/>
          </a:bodyPr>
          <a:lstStyle/>
          <a:p>
            <a:pPr marL="0" indent="0">
              <a:buNone/>
            </a:pPr>
            <a:r>
              <a:rPr lang="en-GB" b="1" dirty="0">
                <a:latin typeface="Arial" panose="020B0604020202020204" pitchFamily="34" charset="0"/>
                <a:cs typeface="Arial" panose="020B0604020202020204" pitchFamily="34" charset="0"/>
              </a:rPr>
              <a:t>Supervisor Support for Job Success </a:t>
            </a:r>
          </a:p>
          <a:p>
            <a:pPr marL="0" indent="0">
              <a:buNone/>
            </a:pPr>
            <a:endParaRPr lang="en-GB" b="1" dirty="0">
              <a:latin typeface="Arial" panose="020B0604020202020204" pitchFamily="34" charset="0"/>
              <a:cs typeface="Arial" panose="020B0604020202020204" pitchFamily="34" charset="0"/>
            </a:endParaRPr>
          </a:p>
          <a:p>
            <a:pPr lvl="1">
              <a:spcBef>
                <a:spcPts val="600"/>
              </a:spcBef>
              <a:spcAft>
                <a:spcPts val="600"/>
              </a:spcAft>
            </a:pPr>
            <a:r>
              <a:rPr lang="en-GB" sz="2000" dirty="0">
                <a:latin typeface="Arial" panose="020B0604020202020204" pitchFamily="34" charset="0"/>
                <a:cs typeface="Arial" panose="020B0604020202020204" pitchFamily="34" charset="0"/>
              </a:rPr>
              <a:t>My supervisor or manager is supportive when I have a work problem.</a:t>
            </a:r>
          </a:p>
          <a:p>
            <a:pPr lvl="1">
              <a:spcBef>
                <a:spcPts val="600"/>
              </a:spcBef>
              <a:spcAft>
                <a:spcPts val="600"/>
              </a:spcAft>
            </a:pPr>
            <a:r>
              <a:rPr lang="en-GB" sz="2000" dirty="0">
                <a:latin typeface="Arial" panose="020B0604020202020204" pitchFamily="34" charset="0"/>
                <a:cs typeface="Arial" panose="020B0604020202020204" pitchFamily="34" charset="0"/>
              </a:rPr>
              <a:t>My supervisor or manager recognizes when I do a good job.</a:t>
            </a:r>
          </a:p>
          <a:p>
            <a:pPr lvl="1">
              <a:spcBef>
                <a:spcPts val="600"/>
              </a:spcBef>
              <a:spcAft>
                <a:spcPts val="600"/>
              </a:spcAft>
            </a:pPr>
            <a:r>
              <a:rPr lang="en-GB" sz="2000" dirty="0">
                <a:latin typeface="Arial" panose="020B0604020202020204" pitchFamily="34" charset="0"/>
                <a:cs typeface="Arial" panose="020B0604020202020204" pitchFamily="34" charset="0"/>
              </a:rPr>
              <a:t>My supervisor or manager keeps me informed of the things I need to know to do my job well.</a:t>
            </a:r>
          </a:p>
          <a:p>
            <a:pPr lvl="1">
              <a:spcBef>
                <a:spcPts val="600"/>
              </a:spcBef>
              <a:spcAft>
                <a:spcPts val="600"/>
              </a:spcAft>
            </a:pPr>
            <a:r>
              <a:rPr lang="en-GB" sz="2000" dirty="0">
                <a:latin typeface="Arial" panose="020B0604020202020204" pitchFamily="34" charset="0"/>
                <a:cs typeface="Arial" panose="020B0604020202020204" pitchFamily="34" charset="0"/>
              </a:rPr>
              <a:t>My supervisor provides me with feedback that helps me to improve my performance.</a:t>
            </a:r>
          </a:p>
          <a:p>
            <a:endParaRPr lang="en-GB" dirty="0"/>
          </a:p>
        </p:txBody>
      </p:sp>
      <p:sp>
        <p:nvSpPr>
          <p:cNvPr id="4" name="TextBox 3">
            <a:extLst>
              <a:ext uri="{FF2B5EF4-FFF2-40B4-BE49-F238E27FC236}">
                <a16:creationId xmlns:a16="http://schemas.microsoft.com/office/drawing/2014/main" id="{26AE9011-BACC-C7E4-070F-457C1FA5BC98}"/>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643256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8CB09C-4CAD-1363-981B-1B4A3E7D61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3DFC53-9692-47B1-1E7A-12AF307C14BA}"/>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2B5D27BA-22D2-69B4-1B30-F76D6AE89CCA}"/>
              </a:ext>
            </a:extLst>
          </p:cNvPr>
          <p:cNvSpPr>
            <a:spLocks noGrp="1"/>
          </p:cNvSpPr>
          <p:nvPr>
            <p:ph idx="1"/>
          </p:nvPr>
        </p:nvSpPr>
        <p:spPr>
          <a:xfrm>
            <a:off x="3780148" y="1825625"/>
            <a:ext cx="7956222" cy="4667250"/>
          </a:xfrm>
        </p:spPr>
        <p:txBody>
          <a:bodyPr>
            <a:normAutofit/>
          </a:bodyPr>
          <a:lstStyle/>
          <a:p>
            <a:pPr marL="0" indent="0">
              <a:buNone/>
            </a:pPr>
            <a:r>
              <a:rPr lang="en-GB" b="1" dirty="0">
                <a:latin typeface="Arial" panose="020B0604020202020204" pitchFamily="34" charset="0"/>
                <a:cs typeface="Arial" panose="020B0604020202020204" pitchFamily="34" charset="0"/>
              </a:rPr>
              <a:t>Autonomy</a:t>
            </a:r>
          </a:p>
          <a:p>
            <a:pPr marL="0" indent="0">
              <a:buNone/>
            </a:pPr>
            <a:endParaRPr lang="en-GB" b="1" dirty="0">
              <a:latin typeface="Arial" panose="020B0604020202020204" pitchFamily="34" charset="0"/>
              <a:cs typeface="Arial" panose="020B0604020202020204" pitchFamily="34" charset="0"/>
            </a:endParaRPr>
          </a:p>
          <a:p>
            <a:pPr lvl="1">
              <a:spcBef>
                <a:spcPts val="600"/>
              </a:spcBef>
              <a:spcAft>
                <a:spcPts val="600"/>
              </a:spcAft>
            </a:pPr>
            <a:r>
              <a:rPr lang="en-GB" sz="2000" dirty="0">
                <a:latin typeface="Arial" panose="020B0604020202020204" pitchFamily="34" charset="0"/>
                <a:cs typeface="Arial" panose="020B0604020202020204" pitchFamily="34" charset="0"/>
              </a:rPr>
              <a:t>I have a lot of say about what happens on my job.</a:t>
            </a:r>
          </a:p>
          <a:p>
            <a:pPr lvl="1">
              <a:spcBef>
                <a:spcPts val="600"/>
              </a:spcBef>
              <a:spcAft>
                <a:spcPts val="600"/>
              </a:spcAft>
            </a:pPr>
            <a:r>
              <a:rPr lang="en-GB" sz="2000" dirty="0">
                <a:latin typeface="Arial" panose="020B0604020202020204" pitchFamily="34" charset="0"/>
                <a:cs typeface="Arial" panose="020B0604020202020204" pitchFamily="34" charset="0"/>
              </a:rPr>
              <a:t>I have the freedom to decide what I do on my job.</a:t>
            </a:r>
          </a:p>
          <a:p>
            <a:pPr lvl="1">
              <a:spcBef>
                <a:spcPts val="600"/>
              </a:spcBef>
              <a:spcAft>
                <a:spcPts val="600"/>
              </a:spcAft>
            </a:pPr>
            <a:r>
              <a:rPr lang="en-GB" sz="2000" dirty="0">
                <a:latin typeface="Arial" panose="020B0604020202020204" pitchFamily="34" charset="0"/>
                <a:cs typeface="Arial" panose="020B0604020202020204" pitchFamily="34" charset="0"/>
              </a:rPr>
              <a:t>I feel I can really be myself on my job</a:t>
            </a:r>
          </a:p>
          <a:p>
            <a:endParaRPr lang="en-GB" dirty="0"/>
          </a:p>
        </p:txBody>
      </p:sp>
      <p:sp>
        <p:nvSpPr>
          <p:cNvPr id="4" name="TextBox 3">
            <a:extLst>
              <a:ext uri="{FF2B5EF4-FFF2-40B4-BE49-F238E27FC236}">
                <a16:creationId xmlns:a16="http://schemas.microsoft.com/office/drawing/2014/main" id="{A5ADE9DD-6EA3-EF5B-8EA1-E8F4FA0A25E7}"/>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149062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FFE3C0-526C-3E67-F6BA-0BC8311EAA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7241A2-D85C-8A14-F4B3-DED96B3BBB75}"/>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7A36B2C3-2113-8345-2D8A-26030B4960C4}"/>
              </a:ext>
            </a:extLst>
          </p:cNvPr>
          <p:cNvSpPr>
            <a:spLocks noGrp="1"/>
          </p:cNvSpPr>
          <p:nvPr>
            <p:ph idx="1"/>
          </p:nvPr>
        </p:nvSpPr>
        <p:spPr>
          <a:xfrm>
            <a:off x="3780148" y="1825625"/>
            <a:ext cx="7956222" cy="4667250"/>
          </a:xfrm>
        </p:spPr>
        <p:txBody>
          <a:bodyPr>
            <a:normAutofit fontScale="92500"/>
          </a:bodyPr>
          <a:lstStyle/>
          <a:p>
            <a:pPr marL="0" indent="0">
              <a:buNone/>
            </a:pPr>
            <a:r>
              <a:rPr lang="en-GB" b="1" dirty="0">
                <a:latin typeface="Arial" panose="020B0604020202020204" pitchFamily="34" charset="0"/>
                <a:cs typeface="Arial" panose="020B0604020202020204" pitchFamily="34" charset="0"/>
              </a:rPr>
              <a:t>Culture of Respect, Trust and Belonging</a:t>
            </a:r>
          </a:p>
          <a:p>
            <a:pPr marL="0" indent="0">
              <a:buNone/>
            </a:pPr>
            <a:endParaRPr lang="en-GB" b="1" dirty="0">
              <a:latin typeface="Arial" panose="020B0604020202020204" pitchFamily="34" charset="0"/>
              <a:cs typeface="Arial" panose="020B0604020202020204" pitchFamily="34" charset="0"/>
            </a:endParaRPr>
          </a:p>
          <a:p>
            <a:pPr lvl="1">
              <a:spcBef>
                <a:spcPts val="600"/>
              </a:spcBef>
              <a:spcAft>
                <a:spcPts val="600"/>
              </a:spcAft>
            </a:pPr>
            <a:r>
              <a:rPr lang="en-GB" sz="1800" dirty="0">
                <a:latin typeface="Arial" panose="020B0604020202020204" pitchFamily="34" charset="0"/>
                <a:cs typeface="Arial" panose="020B0604020202020204" pitchFamily="34" charset="0"/>
              </a:rPr>
              <a:t>Managers at my workplace actively seek out information and new ideas from employees at all levels of the organization to guide their decision making.</a:t>
            </a:r>
          </a:p>
          <a:p>
            <a:pPr lvl="1">
              <a:spcBef>
                <a:spcPts val="600"/>
              </a:spcBef>
              <a:spcAft>
                <a:spcPts val="600"/>
              </a:spcAft>
            </a:pPr>
            <a:r>
              <a:rPr lang="en-GB" sz="1800" dirty="0">
                <a:latin typeface="Arial" panose="020B0604020202020204" pitchFamily="34" charset="0"/>
                <a:cs typeface="Arial" panose="020B0604020202020204" pitchFamily="34" charset="0"/>
              </a:rPr>
              <a:t>I can trust what managers say in my organization.</a:t>
            </a:r>
          </a:p>
          <a:p>
            <a:pPr lvl="1">
              <a:spcBef>
                <a:spcPts val="600"/>
              </a:spcBef>
              <a:spcAft>
                <a:spcPts val="600"/>
              </a:spcAft>
            </a:pPr>
            <a:r>
              <a:rPr lang="en-GB" sz="1800" dirty="0">
                <a:latin typeface="Arial" panose="020B0604020202020204" pitchFamily="34" charset="0"/>
                <a:cs typeface="Arial" panose="020B0604020202020204" pitchFamily="34" charset="0"/>
              </a:rPr>
              <a:t>I can openly share my ideas and opinions with any level of management.</a:t>
            </a:r>
          </a:p>
          <a:p>
            <a:pPr lvl="1">
              <a:spcBef>
                <a:spcPts val="600"/>
              </a:spcBef>
              <a:spcAft>
                <a:spcPts val="600"/>
              </a:spcAft>
            </a:pPr>
            <a:r>
              <a:rPr lang="en-GB" sz="1800" dirty="0">
                <a:latin typeface="Arial" panose="020B0604020202020204" pitchFamily="34" charset="0"/>
                <a:cs typeface="Arial" panose="020B0604020202020204" pitchFamily="34" charset="0"/>
              </a:rPr>
              <a:t>My supervisor treats me with respect.</a:t>
            </a:r>
          </a:p>
          <a:p>
            <a:pPr lvl="1">
              <a:spcBef>
                <a:spcPts val="600"/>
              </a:spcBef>
              <a:spcAft>
                <a:spcPts val="600"/>
              </a:spcAft>
            </a:pPr>
            <a:r>
              <a:rPr lang="en-GB" sz="1800" dirty="0">
                <a:latin typeface="Arial" panose="020B0604020202020204" pitchFamily="34" charset="0"/>
                <a:cs typeface="Arial" panose="020B0604020202020204" pitchFamily="34" charset="0"/>
              </a:rPr>
              <a:t>I can trust what the highest level of management in my organization says.</a:t>
            </a:r>
          </a:p>
          <a:p>
            <a:pPr lvl="1">
              <a:spcBef>
                <a:spcPts val="600"/>
              </a:spcBef>
              <a:spcAft>
                <a:spcPts val="600"/>
              </a:spcAft>
            </a:pPr>
            <a:r>
              <a:rPr lang="en-GB" sz="1800" dirty="0">
                <a:latin typeface="Arial" panose="020B0604020202020204" pitchFamily="34" charset="0"/>
                <a:cs typeface="Arial" panose="020B0604020202020204" pitchFamily="34" charset="0"/>
              </a:rPr>
              <a:t>I can trust what my immediate supervisor says.</a:t>
            </a:r>
          </a:p>
          <a:p>
            <a:pPr lvl="1">
              <a:spcBef>
                <a:spcPts val="600"/>
              </a:spcBef>
              <a:spcAft>
                <a:spcPts val="600"/>
              </a:spcAft>
            </a:pPr>
            <a:r>
              <a:rPr lang="en-GB" sz="1800" dirty="0">
                <a:latin typeface="Arial" panose="020B0604020202020204" pitchFamily="34" charset="0"/>
                <a:cs typeface="Arial" panose="020B0604020202020204" pitchFamily="34" charset="0"/>
              </a:rPr>
              <a:t>I can trust what my co-workers say.</a:t>
            </a:r>
          </a:p>
          <a:p>
            <a:pPr lvl="1">
              <a:spcBef>
                <a:spcPts val="600"/>
              </a:spcBef>
              <a:spcAft>
                <a:spcPts val="600"/>
              </a:spcAft>
            </a:pPr>
            <a:r>
              <a:rPr lang="en-GB" sz="1800" dirty="0">
                <a:latin typeface="Arial" panose="020B0604020202020204" pitchFamily="34" charset="0"/>
                <a:cs typeface="Arial" panose="020B0604020202020204" pitchFamily="34" charset="0"/>
              </a:rPr>
              <a:t>I feel I am really a part of the group of people I work with.</a:t>
            </a:r>
          </a:p>
          <a:p>
            <a:pPr lvl="1">
              <a:spcBef>
                <a:spcPts val="600"/>
              </a:spcBef>
              <a:spcAft>
                <a:spcPts val="600"/>
              </a:spcAft>
            </a:pPr>
            <a:endParaRPr lang="en-GB" sz="18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AA272F71-9EC8-0DF8-16D3-1C08D2465F57}"/>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59481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F8BA01-344D-5B5A-9B6D-51D5F4635E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85D1E3-8B2A-BB69-522E-25D72254D9D8}"/>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D2ADEE79-8C78-4926-14F7-A903DC14A52D}"/>
              </a:ext>
            </a:extLst>
          </p:cNvPr>
          <p:cNvSpPr>
            <a:spLocks noGrp="1"/>
          </p:cNvSpPr>
          <p:nvPr>
            <p:ph idx="1"/>
          </p:nvPr>
        </p:nvSpPr>
        <p:spPr>
          <a:xfrm>
            <a:off x="3780148" y="1825625"/>
            <a:ext cx="7956222" cy="4667250"/>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Work-Life Fit</a:t>
            </a:r>
          </a:p>
          <a:p>
            <a:pPr marL="0" indent="0">
              <a:buNone/>
            </a:pPr>
            <a:endParaRPr lang="en-GB" b="1" dirty="0">
              <a:latin typeface="Arial" panose="020B0604020202020204" pitchFamily="34" charset="0"/>
              <a:cs typeface="Arial" panose="020B0604020202020204" pitchFamily="34" charset="0"/>
            </a:endParaRPr>
          </a:p>
          <a:p>
            <a:pPr lvl="1">
              <a:spcBef>
                <a:spcPts val="600"/>
              </a:spcBef>
              <a:spcAft>
                <a:spcPts val="600"/>
              </a:spcAft>
            </a:pPr>
            <a:r>
              <a:rPr lang="en-GB" sz="1800" dirty="0">
                <a:latin typeface="Arial" panose="020B0604020202020204" pitchFamily="34" charset="0"/>
                <a:cs typeface="Arial" panose="020B0604020202020204" pitchFamily="34" charset="0"/>
              </a:rPr>
              <a:t>My supervisor or manager really cares about the effects that work demands have on my personal and family life.</a:t>
            </a:r>
          </a:p>
          <a:p>
            <a:pPr lvl="1">
              <a:spcBef>
                <a:spcPts val="600"/>
              </a:spcBef>
              <a:spcAft>
                <a:spcPts val="600"/>
              </a:spcAft>
            </a:pPr>
            <a:r>
              <a:rPr lang="en-GB" sz="1800" dirty="0">
                <a:latin typeface="Arial" panose="020B0604020202020204" pitchFamily="34" charset="0"/>
                <a:cs typeface="Arial" panose="020B0604020202020204" pitchFamily="34" charset="0"/>
              </a:rPr>
              <a:t>My supervisor or manager is responsive to my needs when I have family or personal business to take care of.</a:t>
            </a:r>
          </a:p>
          <a:p>
            <a:pPr lvl="1">
              <a:spcBef>
                <a:spcPts val="600"/>
              </a:spcBef>
              <a:spcAft>
                <a:spcPts val="600"/>
              </a:spcAft>
            </a:pPr>
            <a:r>
              <a:rPr lang="en-GB" sz="1800" dirty="0">
                <a:latin typeface="Arial" panose="020B0604020202020204" pitchFamily="34" charset="0"/>
                <a:cs typeface="Arial" panose="020B0604020202020204" pitchFamily="34" charset="0"/>
              </a:rPr>
              <a:t>I have support from co-workers that helps me to manage my work and personal or family life.</a:t>
            </a:r>
          </a:p>
          <a:p>
            <a:pPr lvl="1">
              <a:spcBef>
                <a:spcPts val="600"/>
              </a:spcBef>
              <a:spcAft>
                <a:spcPts val="600"/>
              </a:spcAft>
            </a:pPr>
            <a:r>
              <a:rPr lang="en-GB" sz="1800" dirty="0">
                <a:latin typeface="Arial" panose="020B0604020202020204" pitchFamily="34" charset="0"/>
                <a:cs typeface="Arial" panose="020B0604020202020204" pitchFamily="34" charset="0"/>
              </a:rPr>
              <a:t>I have the schedule flexibility I need at work to manage my personal and family responsibilities.</a:t>
            </a:r>
          </a:p>
          <a:p>
            <a:pPr lvl="1">
              <a:spcBef>
                <a:spcPts val="600"/>
              </a:spcBef>
              <a:spcAft>
                <a:spcPts val="600"/>
              </a:spcAft>
            </a:pPr>
            <a:r>
              <a:rPr lang="en-GB" sz="1800" dirty="0">
                <a:latin typeface="Arial" panose="020B0604020202020204" pitchFamily="34" charset="0"/>
                <a:cs typeface="Arial" panose="020B0604020202020204" pitchFamily="34" charset="0"/>
              </a:rPr>
              <a:t>My work schedule or shift meets my needs.</a:t>
            </a:r>
          </a:p>
          <a:p>
            <a:pPr lvl="1">
              <a:spcBef>
                <a:spcPts val="600"/>
              </a:spcBef>
              <a:spcAft>
                <a:spcPts val="600"/>
              </a:spcAft>
            </a:pPr>
            <a:r>
              <a:rPr lang="en-GB" sz="1800" dirty="0">
                <a:latin typeface="Arial" panose="020B0604020202020204" pitchFamily="34" charset="0"/>
                <a:cs typeface="Arial" panose="020B0604020202020204" pitchFamily="34" charset="0"/>
              </a:rPr>
              <a:t>My job lets me do the things in my personal life that I find meaningful.</a:t>
            </a:r>
          </a:p>
          <a:p>
            <a:pPr lvl="1">
              <a:spcBef>
                <a:spcPts val="600"/>
              </a:spcBef>
              <a:spcAft>
                <a:spcPts val="600"/>
              </a:spcAft>
            </a:pPr>
            <a:r>
              <a:rPr lang="en-GB" sz="1800" dirty="0">
                <a:latin typeface="Arial" panose="020B0604020202020204" pitchFamily="34" charset="0"/>
                <a:cs typeface="Arial" panose="020B0604020202020204" pitchFamily="34" charset="0"/>
              </a:rPr>
              <a:t>I consider my immediate supervisor a role model for how to manage work and personal life.</a:t>
            </a:r>
          </a:p>
          <a:p>
            <a:pPr>
              <a:spcBef>
                <a:spcPts val="600"/>
              </a:spcBef>
              <a:spcAft>
                <a:spcPts val="600"/>
              </a:spcAft>
            </a:pPr>
            <a:endParaRPr lang="en-GB" sz="2200" dirty="0">
              <a:latin typeface="Arial" panose="020B0604020202020204" pitchFamily="34" charset="0"/>
              <a:cs typeface="Arial" panose="020B0604020202020204" pitchFamily="34" charset="0"/>
            </a:endParaRPr>
          </a:p>
          <a:p>
            <a:pPr lvl="1">
              <a:spcBef>
                <a:spcPts val="600"/>
              </a:spcBef>
              <a:spcAft>
                <a:spcPts val="600"/>
              </a:spcAft>
            </a:pPr>
            <a:endParaRPr lang="en-GB" sz="18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F2D1C28E-0710-C3B3-6376-FC00E6DB5A6E}"/>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1456299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057B0-1D84-272F-7CF1-54385A35A5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56E61-FDFD-4D65-5347-14B08FC3EA14}"/>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44A1CF46-C281-15DC-81BD-A02BA7D3442B}"/>
              </a:ext>
            </a:extLst>
          </p:cNvPr>
          <p:cNvSpPr>
            <a:spLocks noGrp="1"/>
          </p:cNvSpPr>
          <p:nvPr>
            <p:ph idx="1"/>
          </p:nvPr>
        </p:nvSpPr>
        <p:spPr>
          <a:xfrm>
            <a:off x="3780148" y="1825625"/>
            <a:ext cx="7956222" cy="4667250"/>
          </a:xfrm>
        </p:spPr>
        <p:txBody>
          <a:bodyPr>
            <a:normAutofit/>
          </a:bodyPr>
          <a:lstStyle/>
          <a:p>
            <a:pPr marL="0" indent="0">
              <a:buNone/>
            </a:pPr>
            <a:r>
              <a:rPr lang="en-GB" b="1" dirty="0">
                <a:latin typeface="Arial" panose="020B0604020202020204" pitchFamily="34" charset="0"/>
                <a:cs typeface="Arial" panose="020B0604020202020204" pitchFamily="34" charset="0"/>
              </a:rPr>
              <a:t>Satisfaction with Wages, Benefits, and Opportunities to Advance </a:t>
            </a:r>
          </a:p>
          <a:p>
            <a:pPr marL="457200" lvl="1" indent="0">
              <a:buNone/>
            </a:pPr>
            <a:endParaRPr lang="en-GB" b="1" dirty="0">
              <a:latin typeface="Arial" panose="020B0604020202020204" pitchFamily="34" charset="0"/>
              <a:cs typeface="Arial" panose="020B0604020202020204" pitchFamily="34" charset="0"/>
            </a:endParaRPr>
          </a:p>
          <a:p>
            <a:pPr lvl="1">
              <a:spcBef>
                <a:spcPts val="600"/>
              </a:spcBef>
              <a:spcAft>
                <a:spcPts val="600"/>
              </a:spcAft>
            </a:pPr>
            <a:r>
              <a:rPr lang="en-GB" sz="1800" dirty="0">
                <a:latin typeface="Arial" panose="020B0604020202020204" pitchFamily="34" charset="0"/>
                <a:cs typeface="Arial" panose="020B0604020202020204" pitchFamily="34" charset="0"/>
              </a:rPr>
              <a:t>I am satisfied with how much I earn in my job.</a:t>
            </a:r>
          </a:p>
          <a:p>
            <a:pPr lvl="1">
              <a:spcBef>
                <a:spcPts val="600"/>
              </a:spcBef>
              <a:spcAft>
                <a:spcPts val="600"/>
              </a:spcAft>
            </a:pPr>
            <a:r>
              <a:rPr lang="en-GB" sz="1800" dirty="0">
                <a:latin typeface="Arial" panose="020B0604020202020204" pitchFamily="34" charset="0"/>
                <a:cs typeface="Arial" panose="020B0604020202020204" pitchFamily="34" charset="0"/>
              </a:rPr>
              <a:t>I am satisfied with the benefits my job provides.</a:t>
            </a:r>
          </a:p>
          <a:p>
            <a:pPr lvl="1">
              <a:spcBef>
                <a:spcPts val="600"/>
              </a:spcBef>
              <a:spcAft>
                <a:spcPts val="600"/>
              </a:spcAft>
            </a:pPr>
            <a:r>
              <a:rPr lang="en-GB" sz="1800" dirty="0">
                <a:latin typeface="Arial" panose="020B0604020202020204" pitchFamily="34" charset="0"/>
                <a:cs typeface="Arial" panose="020B0604020202020204" pitchFamily="34" charset="0"/>
              </a:rPr>
              <a:t>I am satisfied with my opportunities for advancement.</a:t>
            </a:r>
          </a:p>
          <a:p>
            <a:pPr>
              <a:spcBef>
                <a:spcPts val="600"/>
              </a:spcBef>
              <a:spcAft>
                <a:spcPts val="600"/>
              </a:spcAft>
            </a:pPr>
            <a:endParaRPr lang="en-GB" sz="2200" dirty="0">
              <a:latin typeface="Arial" panose="020B0604020202020204" pitchFamily="34" charset="0"/>
              <a:cs typeface="Arial" panose="020B0604020202020204" pitchFamily="34" charset="0"/>
            </a:endParaRPr>
          </a:p>
          <a:p>
            <a:pPr lvl="1">
              <a:spcBef>
                <a:spcPts val="600"/>
              </a:spcBef>
              <a:spcAft>
                <a:spcPts val="600"/>
              </a:spcAft>
            </a:pPr>
            <a:endParaRPr lang="en-GB" sz="18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A7E9DB9B-295F-A283-0768-F78D7CC776FF}"/>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326742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FBCB85-D829-54DD-A398-01A68510EA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E3B77C-A58C-6340-94B8-C3981B2E242E}"/>
              </a:ext>
            </a:extLst>
          </p:cNvPr>
          <p:cNvSpPr>
            <a:spLocks noGrp="1"/>
          </p:cNvSpPr>
          <p:nvPr>
            <p:ph type="title"/>
          </p:nvPr>
        </p:nvSpPr>
        <p:spPr>
          <a:xfrm>
            <a:off x="3780148" y="365125"/>
            <a:ext cx="7956222" cy="1325563"/>
          </a:xfrm>
        </p:spPr>
        <p:txBody>
          <a:bodyPr/>
          <a:lstStyle/>
          <a:p>
            <a:r>
              <a:rPr lang="en-GB" dirty="0"/>
              <a:t>Families and Work Institute (FWI)</a:t>
            </a:r>
          </a:p>
        </p:txBody>
      </p:sp>
      <p:sp>
        <p:nvSpPr>
          <p:cNvPr id="3" name="Content Placeholder 2">
            <a:extLst>
              <a:ext uri="{FF2B5EF4-FFF2-40B4-BE49-F238E27FC236}">
                <a16:creationId xmlns:a16="http://schemas.microsoft.com/office/drawing/2014/main" id="{0B225514-2366-55F7-7817-0D27477FD3BD}"/>
              </a:ext>
            </a:extLst>
          </p:cNvPr>
          <p:cNvSpPr>
            <a:spLocks noGrp="1"/>
          </p:cNvSpPr>
          <p:nvPr>
            <p:ph idx="1"/>
          </p:nvPr>
        </p:nvSpPr>
        <p:spPr>
          <a:xfrm>
            <a:off x="3780148" y="1825625"/>
            <a:ext cx="7956222" cy="4667250"/>
          </a:xfrm>
        </p:spPr>
        <p:txBody>
          <a:bodyPr>
            <a:normAutofit/>
          </a:bodyPr>
          <a:lstStyle/>
          <a:p>
            <a:pPr marL="0" indent="0">
              <a:buNone/>
            </a:pPr>
            <a:r>
              <a:rPr lang="en-GB" b="1" dirty="0">
                <a:latin typeface="Arial" panose="020B0604020202020204" pitchFamily="34" charset="0"/>
                <a:cs typeface="Arial" panose="020B0604020202020204" pitchFamily="34" charset="0"/>
              </a:rPr>
              <a:t>Co-Worker Support for Job Success</a:t>
            </a:r>
          </a:p>
          <a:p>
            <a:pPr marL="457200" lvl="1" indent="0">
              <a:buNone/>
            </a:pPr>
            <a:endParaRPr lang="en-GB" b="1" dirty="0">
              <a:latin typeface="Arial" panose="020B0604020202020204" pitchFamily="34" charset="0"/>
              <a:cs typeface="Arial" panose="020B0604020202020204" pitchFamily="34" charset="0"/>
            </a:endParaRPr>
          </a:p>
          <a:p>
            <a:pPr lvl="1">
              <a:spcBef>
                <a:spcPts val="600"/>
              </a:spcBef>
              <a:spcAft>
                <a:spcPts val="600"/>
              </a:spcAft>
            </a:pPr>
            <a:r>
              <a:rPr lang="en-GB" sz="1800" dirty="0">
                <a:latin typeface="Arial" panose="020B0604020202020204" pitchFamily="34" charset="0"/>
                <a:cs typeface="Arial" panose="020B0604020202020204" pitchFamily="34" charset="0"/>
              </a:rPr>
              <a:t>I am satisfied with how much I earn in my job.</a:t>
            </a:r>
          </a:p>
          <a:p>
            <a:pPr lvl="1">
              <a:spcBef>
                <a:spcPts val="600"/>
              </a:spcBef>
              <a:spcAft>
                <a:spcPts val="600"/>
              </a:spcAft>
            </a:pPr>
            <a:r>
              <a:rPr lang="en-GB" sz="1800" dirty="0">
                <a:latin typeface="Arial" panose="020B0604020202020204" pitchFamily="34" charset="0"/>
                <a:cs typeface="Arial" panose="020B0604020202020204" pitchFamily="34" charset="0"/>
              </a:rPr>
              <a:t>I am satisfied with the benefits my job provides.</a:t>
            </a:r>
          </a:p>
          <a:p>
            <a:pPr lvl="1">
              <a:spcBef>
                <a:spcPts val="600"/>
              </a:spcBef>
              <a:spcAft>
                <a:spcPts val="600"/>
              </a:spcAft>
            </a:pPr>
            <a:r>
              <a:rPr lang="en-GB" sz="1800" dirty="0">
                <a:latin typeface="Arial" panose="020B0604020202020204" pitchFamily="34" charset="0"/>
                <a:cs typeface="Arial" panose="020B0604020202020204" pitchFamily="34" charset="0"/>
              </a:rPr>
              <a:t>I am satisfied with my opportunities for advancement.</a:t>
            </a:r>
          </a:p>
          <a:p>
            <a:pPr lvl="1">
              <a:spcBef>
                <a:spcPts val="600"/>
              </a:spcBef>
              <a:spcAft>
                <a:spcPts val="600"/>
              </a:spcAft>
            </a:pPr>
            <a:endParaRPr lang="en-GB" sz="1800" dirty="0">
              <a:latin typeface="Arial" panose="020B0604020202020204" pitchFamily="34" charset="0"/>
              <a:cs typeface="Arial" panose="020B0604020202020204" pitchFamily="34" charset="0"/>
            </a:endParaRPr>
          </a:p>
          <a:p>
            <a:pPr>
              <a:spcBef>
                <a:spcPts val="600"/>
              </a:spcBef>
              <a:spcAft>
                <a:spcPts val="600"/>
              </a:spcAft>
            </a:pPr>
            <a:r>
              <a:rPr lang="en-GB" sz="2400" i="1" dirty="0"/>
              <a:t>N.B. This seventh component is a relatively recent addition. Why do you think it was added?</a:t>
            </a:r>
          </a:p>
          <a:p>
            <a:pPr>
              <a:spcBef>
                <a:spcPts val="600"/>
              </a:spcBef>
              <a:spcAft>
                <a:spcPts val="600"/>
              </a:spcAft>
            </a:pPr>
            <a:endParaRPr lang="en-GB" sz="2200" dirty="0">
              <a:latin typeface="Arial" panose="020B0604020202020204" pitchFamily="34" charset="0"/>
              <a:cs typeface="Arial" panose="020B0604020202020204" pitchFamily="34" charset="0"/>
            </a:endParaRPr>
          </a:p>
          <a:p>
            <a:pPr lvl="1">
              <a:spcBef>
                <a:spcPts val="600"/>
              </a:spcBef>
              <a:spcAft>
                <a:spcPts val="600"/>
              </a:spcAft>
            </a:pPr>
            <a:endParaRPr lang="en-GB" sz="18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6CFAD560-19B9-3502-8428-4733E7263551}"/>
              </a:ext>
            </a:extLst>
          </p:cNvPr>
          <p:cNvSpPr txBox="1"/>
          <p:nvPr/>
        </p:nvSpPr>
        <p:spPr>
          <a:xfrm>
            <a:off x="9332966" y="6443146"/>
            <a:ext cx="2719214" cy="369332"/>
          </a:xfrm>
          <a:prstGeom prst="rect">
            <a:avLst/>
          </a:prstGeom>
          <a:noFill/>
        </p:spPr>
        <p:txBody>
          <a:bodyPr wrap="square" rtlCol="0">
            <a:spAutoFit/>
          </a:bodyPr>
          <a:lstStyle/>
          <a:p>
            <a:pPr algn="r"/>
            <a:r>
              <a:rPr lang="en-GB" dirty="0"/>
              <a:t>(FWI, 2020)</a:t>
            </a:r>
          </a:p>
        </p:txBody>
      </p:sp>
    </p:spTree>
    <p:extLst>
      <p:ext uri="{BB962C8B-B14F-4D97-AF65-F5344CB8AC3E}">
        <p14:creationId xmlns:p14="http://schemas.microsoft.com/office/powerpoint/2010/main" val="64566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7E9E2-E9EF-563E-1BA1-FE5204325BB2}"/>
              </a:ext>
            </a:extLst>
          </p:cNvPr>
          <p:cNvSpPr>
            <a:spLocks noGrp="1"/>
          </p:cNvSpPr>
          <p:nvPr>
            <p:ph type="title"/>
          </p:nvPr>
        </p:nvSpPr>
        <p:spPr>
          <a:xfrm>
            <a:off x="3780148" y="365125"/>
            <a:ext cx="7956222" cy="1325563"/>
          </a:xfrm>
        </p:spPr>
        <p:txBody>
          <a:bodyPr/>
          <a:lstStyle/>
          <a:p>
            <a:r>
              <a:rPr lang="en-GB" dirty="0"/>
              <a:t>OECD Guidelines </a:t>
            </a:r>
          </a:p>
        </p:txBody>
      </p:sp>
      <p:sp>
        <p:nvSpPr>
          <p:cNvPr id="3" name="Content Placeholder 2">
            <a:extLst>
              <a:ext uri="{FF2B5EF4-FFF2-40B4-BE49-F238E27FC236}">
                <a16:creationId xmlns:a16="http://schemas.microsoft.com/office/drawing/2014/main" id="{9F216042-B5B4-C7C4-6D96-FB17102F57FC}"/>
              </a:ext>
            </a:extLst>
          </p:cNvPr>
          <p:cNvSpPr>
            <a:spLocks noGrp="1"/>
          </p:cNvSpPr>
          <p:nvPr>
            <p:ph idx="1"/>
          </p:nvPr>
        </p:nvSpPr>
        <p:spPr>
          <a:xfrm>
            <a:off x="3780148" y="1825625"/>
            <a:ext cx="7956222" cy="4667250"/>
          </a:xfrm>
        </p:spPr>
        <p:txBody>
          <a:bodyPr/>
          <a:lstStyle/>
          <a:p>
            <a:r>
              <a:rPr lang="en-GB" dirty="0"/>
              <a:t>Another model for measuring the characteristics of an effective workplace has been produced by the OECD</a:t>
            </a:r>
          </a:p>
          <a:p>
            <a:endParaRPr lang="en-GB" dirty="0"/>
          </a:p>
        </p:txBody>
      </p:sp>
      <p:pic>
        <p:nvPicPr>
          <p:cNvPr id="1026" name="Picture 2" descr="Guidelines for MNEs - Organisation for Economic Co-operation and ...">
            <a:extLst>
              <a:ext uri="{FF2B5EF4-FFF2-40B4-BE49-F238E27FC236}">
                <a16:creationId xmlns:a16="http://schemas.microsoft.com/office/drawing/2014/main" id="{D285E945-F343-ADDC-FE69-01B361135B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4680" y="3562889"/>
            <a:ext cx="45148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238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FE759-3AAB-BABD-3D47-8BC75C7A8C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2ED113-B412-6F59-3188-DD8862E516B2}"/>
              </a:ext>
            </a:extLst>
          </p:cNvPr>
          <p:cNvSpPr>
            <a:spLocks noGrp="1"/>
          </p:cNvSpPr>
          <p:nvPr>
            <p:ph type="title"/>
          </p:nvPr>
        </p:nvSpPr>
        <p:spPr>
          <a:xfrm>
            <a:off x="3780148" y="365125"/>
            <a:ext cx="7956222" cy="1325563"/>
          </a:xfrm>
        </p:spPr>
        <p:txBody>
          <a:bodyPr/>
          <a:lstStyle/>
          <a:p>
            <a:r>
              <a:rPr lang="en-GB" dirty="0"/>
              <a:t>OECD Guidelines </a:t>
            </a:r>
          </a:p>
        </p:txBody>
      </p:sp>
      <p:sp>
        <p:nvSpPr>
          <p:cNvPr id="3" name="Content Placeholder 2">
            <a:extLst>
              <a:ext uri="{FF2B5EF4-FFF2-40B4-BE49-F238E27FC236}">
                <a16:creationId xmlns:a16="http://schemas.microsoft.com/office/drawing/2014/main" id="{E3D79E07-43D3-AB24-2CFA-A973E2478D23}"/>
              </a:ext>
            </a:extLst>
          </p:cNvPr>
          <p:cNvSpPr>
            <a:spLocks noGrp="1"/>
          </p:cNvSpPr>
          <p:nvPr>
            <p:ph idx="1"/>
          </p:nvPr>
        </p:nvSpPr>
        <p:spPr>
          <a:xfrm>
            <a:off x="3780148" y="1825625"/>
            <a:ext cx="7956222" cy="4667250"/>
          </a:xfrm>
        </p:spPr>
        <p:txBody>
          <a:bodyPr>
            <a:normAutofit fontScale="92500" lnSpcReduction="10000"/>
          </a:bodyPr>
          <a:lstStyle/>
          <a:p>
            <a:pPr marL="342900" indent="-342900">
              <a:spcBef>
                <a:spcPts val="600"/>
              </a:spcBef>
              <a:spcAft>
                <a:spcPts val="600"/>
              </a:spcAft>
            </a:pPr>
            <a:r>
              <a:rPr lang="en-GB" dirty="0"/>
              <a:t>The OECD Guidelines on Measuring the Quality of the Working Environment (2017) lists six ‘job characteristics’  to measure the effectiveness of the workplace culture, namely;</a:t>
            </a:r>
          </a:p>
          <a:p>
            <a:pPr marL="800100" lvl="1" indent="-342900">
              <a:spcBef>
                <a:spcPts val="600"/>
              </a:spcBef>
              <a:spcAft>
                <a:spcPts val="600"/>
              </a:spcAft>
            </a:pPr>
            <a:r>
              <a:rPr lang="en-GB" dirty="0"/>
              <a:t>the physical and social environment of work</a:t>
            </a:r>
          </a:p>
          <a:p>
            <a:pPr marL="800100" lvl="1" indent="-342900">
              <a:spcBef>
                <a:spcPts val="600"/>
              </a:spcBef>
              <a:spcAft>
                <a:spcPts val="600"/>
              </a:spcAft>
            </a:pPr>
            <a:r>
              <a:rPr lang="en-GB" dirty="0"/>
              <a:t>job tasks</a:t>
            </a:r>
          </a:p>
          <a:p>
            <a:pPr marL="800100" lvl="1" indent="-342900">
              <a:spcBef>
                <a:spcPts val="600"/>
              </a:spcBef>
              <a:spcAft>
                <a:spcPts val="600"/>
              </a:spcAft>
            </a:pPr>
            <a:r>
              <a:rPr lang="en-GB" dirty="0"/>
              <a:t>organisational characteristics</a:t>
            </a:r>
          </a:p>
          <a:p>
            <a:pPr marL="800100" lvl="1" indent="-342900">
              <a:spcBef>
                <a:spcPts val="600"/>
              </a:spcBef>
              <a:spcAft>
                <a:spcPts val="600"/>
              </a:spcAft>
            </a:pPr>
            <a:r>
              <a:rPr lang="en-GB" dirty="0"/>
              <a:t>working-time arrangements</a:t>
            </a:r>
          </a:p>
          <a:p>
            <a:pPr marL="800100" lvl="1" indent="-342900">
              <a:spcBef>
                <a:spcPts val="600"/>
              </a:spcBef>
              <a:spcAft>
                <a:spcPts val="600"/>
              </a:spcAft>
            </a:pPr>
            <a:r>
              <a:rPr lang="en-GB" dirty="0"/>
              <a:t>job prospects</a:t>
            </a:r>
          </a:p>
          <a:p>
            <a:pPr marL="800100" lvl="1" indent="-342900">
              <a:spcBef>
                <a:spcPts val="600"/>
              </a:spcBef>
              <a:spcAft>
                <a:spcPts val="600"/>
              </a:spcAft>
            </a:pPr>
            <a:r>
              <a:rPr lang="en-GB" dirty="0"/>
              <a:t>the intrinsic aspects of the job.</a:t>
            </a:r>
          </a:p>
          <a:p>
            <a:pPr marL="342900" indent="-342900">
              <a:spcBef>
                <a:spcPts val="600"/>
              </a:spcBef>
              <a:spcAft>
                <a:spcPts val="600"/>
              </a:spcAft>
            </a:pPr>
            <a:r>
              <a:rPr lang="en-GB" dirty="0"/>
              <a:t>These can be seen in the table on the next slide:</a:t>
            </a:r>
          </a:p>
          <a:p>
            <a:pPr marL="800100" lvl="1" indent="-342900">
              <a:spcBef>
                <a:spcPts val="600"/>
              </a:spcBef>
              <a:spcAft>
                <a:spcPts val="600"/>
              </a:spcAft>
            </a:pPr>
            <a:endParaRPr lang="en-GB" dirty="0"/>
          </a:p>
          <a:p>
            <a:endParaRPr lang="en-GB" dirty="0"/>
          </a:p>
        </p:txBody>
      </p:sp>
      <p:pic>
        <p:nvPicPr>
          <p:cNvPr id="1026" name="Picture 2" descr="Guidelines for MNEs - Organisation for Economic Co-operation and ...">
            <a:extLst>
              <a:ext uri="{FF2B5EF4-FFF2-40B4-BE49-F238E27FC236}">
                <a16:creationId xmlns:a16="http://schemas.microsoft.com/office/drawing/2014/main" id="{75FFFFB5-6943-5725-9CD7-545D511B04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30" y="2984829"/>
            <a:ext cx="2313591" cy="888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99396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3A43-327D-15E1-69EE-10E9B3EE9B1C}"/>
              </a:ext>
            </a:extLst>
          </p:cNvPr>
          <p:cNvSpPr>
            <a:spLocks noGrp="1"/>
          </p:cNvSpPr>
          <p:nvPr>
            <p:ph type="title"/>
          </p:nvPr>
        </p:nvSpPr>
        <p:spPr/>
        <p:txBody>
          <a:bodyPr/>
          <a:lstStyle/>
          <a:p>
            <a:r>
              <a:rPr lang="en-GB" dirty="0"/>
              <a:t>OECD Guidelines </a:t>
            </a:r>
          </a:p>
        </p:txBody>
      </p:sp>
      <p:pic>
        <p:nvPicPr>
          <p:cNvPr id="4" name="Content Placeholder 3">
            <a:extLst>
              <a:ext uri="{FF2B5EF4-FFF2-40B4-BE49-F238E27FC236}">
                <a16:creationId xmlns:a16="http://schemas.microsoft.com/office/drawing/2014/main" id="{2CA4CE0F-C1D6-5015-EE1C-AF2A722C0736}"/>
              </a:ext>
            </a:extLst>
          </p:cNvPr>
          <p:cNvPicPr>
            <a:picLocks noGrp="1" noChangeAspect="1"/>
          </p:cNvPicPr>
          <p:nvPr>
            <p:ph idx="1"/>
          </p:nvPr>
        </p:nvPicPr>
        <p:blipFill>
          <a:blip r:embed="rId2"/>
          <a:stretch>
            <a:fillRect/>
          </a:stretch>
        </p:blipFill>
        <p:spPr>
          <a:xfrm>
            <a:off x="3779838" y="2104105"/>
            <a:ext cx="7956550" cy="4110289"/>
          </a:xfrm>
          <a:prstGeom prst="rect">
            <a:avLst/>
          </a:prstGeom>
        </p:spPr>
      </p:pic>
      <p:pic>
        <p:nvPicPr>
          <p:cNvPr id="5" name="Picture 2" descr="Guidelines for MNEs - Organisation for Economic Co-operation and ...">
            <a:extLst>
              <a:ext uri="{FF2B5EF4-FFF2-40B4-BE49-F238E27FC236}">
                <a16:creationId xmlns:a16="http://schemas.microsoft.com/office/drawing/2014/main" id="{330CF24A-1932-D211-F36F-8377C91960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630" y="2984829"/>
            <a:ext cx="2313591" cy="888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386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2B1E4-D0CE-B442-8047-77022FD33045}"/>
              </a:ext>
            </a:extLst>
          </p:cNvPr>
          <p:cNvSpPr>
            <a:spLocks noGrp="1"/>
          </p:cNvSpPr>
          <p:nvPr>
            <p:ph type="title"/>
          </p:nvPr>
        </p:nvSpPr>
        <p:spPr/>
        <p:txBody>
          <a:bodyPr/>
          <a:lstStyle/>
          <a:p>
            <a:r>
              <a:rPr lang="en-GB" dirty="0"/>
              <a:t>Developing Organisational Culture </a:t>
            </a:r>
          </a:p>
        </p:txBody>
      </p:sp>
      <p:sp>
        <p:nvSpPr>
          <p:cNvPr id="3" name="Content Placeholder 2">
            <a:extLst>
              <a:ext uri="{FF2B5EF4-FFF2-40B4-BE49-F238E27FC236}">
                <a16:creationId xmlns:a16="http://schemas.microsoft.com/office/drawing/2014/main" id="{E8D30E7C-AE08-E5C4-19DA-C14475CF0725}"/>
              </a:ext>
            </a:extLst>
          </p:cNvPr>
          <p:cNvSpPr>
            <a:spLocks noGrp="1"/>
          </p:cNvSpPr>
          <p:nvPr>
            <p:ph idx="1"/>
          </p:nvPr>
        </p:nvSpPr>
        <p:spPr/>
        <p:txBody>
          <a:bodyPr/>
          <a:lstStyle/>
          <a:p>
            <a:pPr marL="342900" indent="-342900">
              <a:spcBef>
                <a:spcPts val="600"/>
              </a:spcBef>
              <a:spcAft>
                <a:spcPts val="600"/>
              </a:spcAft>
              <a:buFont typeface="Arial" panose="020B0604020202020204" pitchFamily="34" charset="0"/>
              <a:buChar char="•"/>
            </a:pPr>
            <a:r>
              <a:rPr lang="en-GB" sz="2800" dirty="0"/>
              <a:t>We have seen how the culture and characteristics of an organisation can positively and negatively affect the behaviours of its workforce</a:t>
            </a:r>
          </a:p>
          <a:p>
            <a:pPr marL="342900" indent="-342900">
              <a:spcBef>
                <a:spcPts val="600"/>
              </a:spcBef>
              <a:spcAft>
                <a:spcPts val="600"/>
              </a:spcAft>
              <a:buFont typeface="Arial" panose="020B0604020202020204" pitchFamily="34" charset="0"/>
              <a:buChar char="•"/>
            </a:pPr>
            <a:r>
              <a:rPr lang="en-GB" sz="2800" dirty="0"/>
              <a:t>Much work has also been done on the steps an organisation needs to take to effectively change its culture</a:t>
            </a:r>
          </a:p>
          <a:p>
            <a:pPr marL="342900" indent="-342900">
              <a:spcBef>
                <a:spcPts val="600"/>
              </a:spcBef>
              <a:spcAft>
                <a:spcPts val="600"/>
              </a:spcAft>
              <a:buFont typeface="Arial" panose="020B0604020202020204" pitchFamily="34" charset="0"/>
              <a:buChar char="•"/>
            </a:pPr>
            <a:r>
              <a:rPr lang="en-GB" sz="2800" dirty="0"/>
              <a:t>For example, in the CIPD (2011) publication </a:t>
            </a:r>
            <a:r>
              <a:rPr lang="en-GB" sz="2800" i="1" dirty="0"/>
              <a:t>Developing organisation culture: six case studies</a:t>
            </a:r>
            <a:r>
              <a:rPr lang="en-GB" sz="2800" dirty="0"/>
              <a:t> </a:t>
            </a:r>
          </a:p>
          <a:p>
            <a:pPr marL="342900" indent="-342900">
              <a:spcBef>
                <a:spcPts val="600"/>
              </a:spcBef>
              <a:spcAft>
                <a:spcPts val="600"/>
              </a:spcAft>
              <a:buFont typeface="Arial" panose="020B0604020202020204" pitchFamily="34" charset="0"/>
              <a:buChar char="•"/>
            </a:pPr>
            <a:endParaRPr lang="en-GB" sz="2800" dirty="0"/>
          </a:p>
          <a:p>
            <a:endParaRPr lang="en-GB" dirty="0"/>
          </a:p>
        </p:txBody>
      </p:sp>
    </p:spTree>
    <p:extLst>
      <p:ext uri="{BB962C8B-B14F-4D97-AF65-F5344CB8AC3E}">
        <p14:creationId xmlns:p14="http://schemas.microsoft.com/office/powerpoint/2010/main" val="2737887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AC592-3205-6D16-6BFF-6C20FAFB0C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7ACF26-BED2-D80C-1945-28F8105DF5C5}"/>
              </a:ext>
            </a:extLst>
          </p:cNvPr>
          <p:cNvSpPr>
            <a:spLocks noGrp="1"/>
          </p:cNvSpPr>
          <p:nvPr>
            <p:ph type="title"/>
          </p:nvPr>
        </p:nvSpPr>
        <p:spPr/>
        <p:txBody>
          <a:bodyPr/>
          <a:lstStyle/>
          <a:p>
            <a:r>
              <a:rPr lang="en-GB" dirty="0"/>
              <a:t>Developing Organisational Culture </a:t>
            </a:r>
          </a:p>
        </p:txBody>
      </p:sp>
      <p:sp>
        <p:nvSpPr>
          <p:cNvPr id="3" name="Content Placeholder 2">
            <a:extLst>
              <a:ext uri="{FF2B5EF4-FFF2-40B4-BE49-F238E27FC236}">
                <a16:creationId xmlns:a16="http://schemas.microsoft.com/office/drawing/2014/main" id="{506F986B-0801-5931-0736-7A348F8B24FC}"/>
              </a:ext>
            </a:extLst>
          </p:cNvPr>
          <p:cNvSpPr>
            <a:spLocks noGrp="1"/>
          </p:cNvSpPr>
          <p:nvPr>
            <p:ph idx="1"/>
          </p:nvPr>
        </p:nvSpPr>
        <p:spPr/>
        <p:txBody>
          <a:bodyPr>
            <a:normAutofit fontScale="85000" lnSpcReduction="10000"/>
          </a:bodyPr>
          <a:lstStyle/>
          <a:p>
            <a:pPr marL="342900" indent="-342900">
              <a:spcBef>
                <a:spcPts val="600"/>
              </a:spcBef>
              <a:spcAft>
                <a:spcPts val="600"/>
              </a:spcAft>
            </a:pPr>
            <a:r>
              <a:rPr lang="en-GB" dirty="0"/>
              <a:t>In its ‘Culture Change Checklist’ the CIPD (2017 pp. 32-33) highlights the following;</a:t>
            </a:r>
          </a:p>
          <a:p>
            <a:pPr marL="800100" lvl="1" indent="-342900">
              <a:spcBef>
                <a:spcPts val="600"/>
              </a:spcBef>
              <a:spcAft>
                <a:spcPts val="600"/>
              </a:spcAft>
            </a:pPr>
            <a:r>
              <a:rPr lang="en-GB" dirty="0"/>
              <a:t>Planning the culture change</a:t>
            </a:r>
          </a:p>
          <a:p>
            <a:pPr marL="800100" lvl="1" indent="-342900">
              <a:spcBef>
                <a:spcPts val="600"/>
              </a:spcBef>
              <a:spcAft>
                <a:spcPts val="600"/>
              </a:spcAft>
            </a:pPr>
            <a:r>
              <a:rPr lang="en-GB" dirty="0"/>
              <a:t>Who needs to be involved in the culture change and to what extent</a:t>
            </a:r>
          </a:p>
          <a:p>
            <a:pPr marL="800100" lvl="1" indent="-342900">
              <a:spcBef>
                <a:spcPts val="600"/>
              </a:spcBef>
              <a:spcAft>
                <a:spcPts val="600"/>
              </a:spcAft>
            </a:pPr>
            <a:r>
              <a:rPr lang="en-GB" dirty="0"/>
              <a:t>The role of leadership</a:t>
            </a:r>
          </a:p>
          <a:p>
            <a:pPr marL="800100" lvl="1" indent="-342900">
              <a:spcBef>
                <a:spcPts val="600"/>
              </a:spcBef>
              <a:spcAft>
                <a:spcPts val="600"/>
              </a:spcAft>
            </a:pPr>
            <a:r>
              <a:rPr lang="en-GB" dirty="0"/>
              <a:t>Encouraging employee buy-in to the new culture</a:t>
            </a:r>
          </a:p>
          <a:p>
            <a:pPr marL="800100" lvl="1" indent="-342900">
              <a:spcBef>
                <a:spcPts val="600"/>
              </a:spcBef>
              <a:spcAft>
                <a:spcPts val="600"/>
              </a:spcAft>
            </a:pPr>
            <a:r>
              <a:rPr lang="en-GB" dirty="0"/>
              <a:t>Enabling culture change through the organisation’s infrastructure</a:t>
            </a:r>
          </a:p>
          <a:p>
            <a:pPr marL="800100" lvl="1" indent="-342900">
              <a:spcBef>
                <a:spcPts val="600"/>
              </a:spcBef>
              <a:spcAft>
                <a:spcPts val="600"/>
              </a:spcAft>
            </a:pPr>
            <a:r>
              <a:rPr lang="en-GB" dirty="0"/>
              <a:t>Developing the capabilities needed for the new way of working, and</a:t>
            </a:r>
          </a:p>
          <a:p>
            <a:pPr marL="800100" lvl="1" indent="-342900">
              <a:spcBef>
                <a:spcPts val="600"/>
              </a:spcBef>
              <a:spcAft>
                <a:spcPts val="600"/>
              </a:spcAft>
            </a:pPr>
            <a:r>
              <a:rPr lang="en-GB" dirty="0"/>
              <a:t>Measuring the impact of culture change</a:t>
            </a:r>
          </a:p>
          <a:p>
            <a:pPr marL="800100" lvl="1" indent="-342900">
              <a:spcBef>
                <a:spcPts val="600"/>
              </a:spcBef>
              <a:spcAft>
                <a:spcPts val="600"/>
              </a:spcAft>
            </a:pPr>
            <a:endParaRPr lang="en-GB" dirty="0"/>
          </a:p>
          <a:p>
            <a:pPr marL="342900" indent="-342900">
              <a:spcBef>
                <a:spcPts val="600"/>
              </a:spcBef>
              <a:spcAft>
                <a:spcPts val="600"/>
              </a:spcAft>
            </a:pPr>
            <a:r>
              <a:rPr lang="en-GB" i="1" dirty="0"/>
              <a:t>Why do you think each of these are important?</a:t>
            </a:r>
          </a:p>
          <a:p>
            <a:pPr marL="800100" lvl="1" indent="-342900">
              <a:spcBef>
                <a:spcPts val="600"/>
              </a:spcBef>
              <a:spcAft>
                <a:spcPts val="600"/>
              </a:spcAft>
            </a:pPr>
            <a:endParaRPr lang="en-GB" dirty="0"/>
          </a:p>
          <a:p>
            <a:pPr marL="342900" indent="-342900">
              <a:spcBef>
                <a:spcPts val="600"/>
              </a:spcBef>
              <a:spcAft>
                <a:spcPts val="600"/>
              </a:spcAft>
              <a:buFont typeface="Arial" panose="020B0604020202020204" pitchFamily="34" charset="0"/>
              <a:buChar char="•"/>
            </a:pPr>
            <a:endParaRPr lang="en-GB" sz="2800" dirty="0"/>
          </a:p>
          <a:p>
            <a:endParaRPr lang="en-GB" dirty="0"/>
          </a:p>
        </p:txBody>
      </p:sp>
    </p:spTree>
    <p:extLst>
      <p:ext uri="{BB962C8B-B14F-4D97-AF65-F5344CB8AC3E}">
        <p14:creationId xmlns:p14="http://schemas.microsoft.com/office/powerpoint/2010/main" val="79237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3FF54-BC8A-7D4B-0235-476F399D3E9E}"/>
              </a:ext>
            </a:extLst>
          </p:cNvPr>
          <p:cNvSpPr>
            <a:spLocks noGrp="1"/>
          </p:cNvSpPr>
          <p:nvPr>
            <p:ph type="title"/>
          </p:nvPr>
        </p:nvSpPr>
        <p:spPr/>
        <p:txBody>
          <a:bodyPr/>
          <a:lstStyle/>
          <a:p>
            <a:r>
              <a:rPr lang="en-GB" dirty="0"/>
              <a:t>How does this support you in this module?</a:t>
            </a:r>
          </a:p>
        </p:txBody>
      </p:sp>
      <p:sp>
        <p:nvSpPr>
          <p:cNvPr id="3" name="Content Placeholder 2">
            <a:extLst>
              <a:ext uri="{FF2B5EF4-FFF2-40B4-BE49-F238E27FC236}">
                <a16:creationId xmlns:a16="http://schemas.microsoft.com/office/drawing/2014/main" id="{8048D03B-F286-354D-C022-FF120683E264}"/>
              </a:ext>
            </a:extLst>
          </p:cNvPr>
          <p:cNvSpPr>
            <a:spLocks noGrp="1"/>
          </p:cNvSpPr>
          <p:nvPr>
            <p:ph idx="1"/>
          </p:nvPr>
        </p:nvSpPr>
        <p:spPr/>
        <p:txBody>
          <a:bodyPr>
            <a:normAutofit fontScale="92500" lnSpcReduction="10000"/>
          </a:bodyPr>
          <a:lstStyle/>
          <a:p>
            <a:pPr marL="285750" indent="-285750">
              <a:spcBef>
                <a:spcPts val="600"/>
              </a:spcBef>
              <a:spcAft>
                <a:spcPts val="600"/>
              </a:spcAft>
              <a:buFont typeface="Arial" panose="020B0604020202020204" pitchFamily="34" charset="0"/>
              <a:buChar char="•"/>
            </a:pPr>
            <a:r>
              <a:rPr lang="en-GB" sz="2800" dirty="0"/>
              <a:t>The Aim of this module is to;</a:t>
            </a:r>
          </a:p>
          <a:p>
            <a:pPr marL="0" indent="0" algn="ctr">
              <a:spcBef>
                <a:spcPts val="600"/>
              </a:spcBef>
              <a:spcAft>
                <a:spcPts val="600"/>
              </a:spcAft>
              <a:buNone/>
            </a:pPr>
            <a:r>
              <a:rPr lang="en-GB" sz="2800" i="1" dirty="0"/>
              <a:t>foster a range of behaviours, attitudes and competencies which develop enterprising thinking and an employability mindset and enhance students’ ability to critically reflect on their own development needs</a:t>
            </a:r>
          </a:p>
          <a:p>
            <a:pPr marL="342900" indent="-342900">
              <a:spcBef>
                <a:spcPts val="600"/>
              </a:spcBef>
              <a:spcAft>
                <a:spcPts val="600"/>
              </a:spcAft>
              <a:buFont typeface="Arial" panose="020B0604020202020204" pitchFamily="34" charset="0"/>
              <a:buChar char="•"/>
            </a:pPr>
            <a:r>
              <a:rPr lang="en-GB" sz="2800" dirty="0"/>
              <a:t>And one of the Learning Outcomes is that students will be able to;</a:t>
            </a:r>
          </a:p>
          <a:p>
            <a:pPr algn="ctr">
              <a:spcBef>
                <a:spcPts val="600"/>
              </a:spcBef>
              <a:spcAft>
                <a:spcPts val="600"/>
              </a:spcAft>
            </a:pPr>
            <a:r>
              <a:rPr lang="en-GB" sz="2800" i="1" dirty="0"/>
              <a:t>critically reflect on the importance of continual learning and future thinking for  own personal development and employability;</a:t>
            </a:r>
          </a:p>
          <a:p>
            <a:pPr marL="342900" indent="-342900">
              <a:spcBef>
                <a:spcPts val="600"/>
              </a:spcBef>
              <a:spcAft>
                <a:spcPts val="600"/>
              </a:spcAft>
              <a:buFont typeface="Arial" panose="020B0604020202020204" pitchFamily="34" charset="0"/>
              <a:buChar char="•"/>
            </a:pPr>
            <a:r>
              <a:rPr lang="en-GB" sz="2800" dirty="0"/>
              <a:t>Therefore……….</a:t>
            </a:r>
          </a:p>
          <a:p>
            <a:endParaRPr lang="en-GB" dirty="0"/>
          </a:p>
        </p:txBody>
      </p:sp>
    </p:spTree>
    <p:extLst>
      <p:ext uri="{BB962C8B-B14F-4D97-AF65-F5344CB8AC3E}">
        <p14:creationId xmlns:p14="http://schemas.microsoft.com/office/powerpoint/2010/main" val="40871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3F326-029C-1AEE-98EA-D4E5E27467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B3D2BB-A41C-94CB-9DEB-5173677AD6AC}"/>
              </a:ext>
            </a:extLst>
          </p:cNvPr>
          <p:cNvSpPr>
            <a:spLocks noGrp="1"/>
          </p:cNvSpPr>
          <p:nvPr>
            <p:ph type="title"/>
          </p:nvPr>
        </p:nvSpPr>
        <p:spPr/>
        <p:txBody>
          <a:bodyPr/>
          <a:lstStyle/>
          <a:p>
            <a:r>
              <a:rPr lang="en-GB" dirty="0"/>
              <a:t>How does this support you in this module?</a:t>
            </a:r>
          </a:p>
        </p:txBody>
      </p:sp>
      <p:sp>
        <p:nvSpPr>
          <p:cNvPr id="3" name="Content Placeholder 2">
            <a:extLst>
              <a:ext uri="{FF2B5EF4-FFF2-40B4-BE49-F238E27FC236}">
                <a16:creationId xmlns:a16="http://schemas.microsoft.com/office/drawing/2014/main" id="{A6FC3215-5734-10D1-F2E8-3EAC2D866714}"/>
              </a:ext>
            </a:extLst>
          </p:cNvPr>
          <p:cNvSpPr>
            <a:spLocks noGrp="1"/>
          </p:cNvSpPr>
          <p:nvPr>
            <p:ph idx="1"/>
          </p:nvPr>
        </p:nvSpPr>
        <p:spPr/>
        <p:txBody>
          <a:bodyPr>
            <a:normAutofit lnSpcReduction="10000"/>
          </a:bodyPr>
          <a:lstStyle/>
          <a:p>
            <a:pPr marL="285750" indent="-285750">
              <a:spcBef>
                <a:spcPts val="600"/>
              </a:spcBef>
              <a:spcAft>
                <a:spcPts val="600"/>
              </a:spcAft>
            </a:pPr>
            <a:r>
              <a:rPr lang="en-GB" dirty="0"/>
              <a:t>If you are in an organisation with an </a:t>
            </a:r>
            <a:r>
              <a:rPr lang="en-GB" b="1" dirty="0"/>
              <a:t>integrative culture</a:t>
            </a:r>
            <a:r>
              <a:rPr lang="en-GB" dirty="0"/>
              <a:t> then you should ensure that you use this to support your own reflective practice</a:t>
            </a:r>
          </a:p>
          <a:p>
            <a:pPr marL="285750" indent="-285750">
              <a:spcBef>
                <a:spcPts val="600"/>
              </a:spcBef>
              <a:spcAft>
                <a:spcPts val="600"/>
              </a:spcAft>
            </a:pPr>
            <a:r>
              <a:rPr lang="en-GB" dirty="0"/>
              <a:t>If you are in an organisation with a </a:t>
            </a:r>
            <a:r>
              <a:rPr lang="en-GB" b="1" dirty="0"/>
              <a:t>differentiated</a:t>
            </a:r>
            <a:r>
              <a:rPr lang="en-GB" dirty="0"/>
              <a:t> or </a:t>
            </a:r>
            <a:r>
              <a:rPr lang="en-GB" b="1" dirty="0"/>
              <a:t>fragmentation culture</a:t>
            </a:r>
            <a:r>
              <a:rPr lang="en-GB" dirty="0"/>
              <a:t> then you are unlikely to be experiencing self-realisation and should use this knowledge to be proactive in planning what you will do to change this, and</a:t>
            </a:r>
          </a:p>
          <a:p>
            <a:pPr marL="285750" indent="-285750">
              <a:spcBef>
                <a:spcPts val="600"/>
              </a:spcBef>
              <a:spcAft>
                <a:spcPts val="600"/>
              </a:spcAft>
            </a:pPr>
            <a:r>
              <a:rPr lang="en-GB" dirty="0"/>
              <a:t>If you are in a Supervisory or Management role then you should use this knowledge to ensure that you are contributing to a positive culture</a:t>
            </a:r>
          </a:p>
          <a:p>
            <a:endParaRPr lang="en-GB" dirty="0"/>
          </a:p>
        </p:txBody>
      </p:sp>
    </p:spTree>
    <p:extLst>
      <p:ext uri="{BB962C8B-B14F-4D97-AF65-F5344CB8AC3E}">
        <p14:creationId xmlns:p14="http://schemas.microsoft.com/office/powerpoint/2010/main" val="3323509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3" name="TextBox 2"/>
          <p:cNvSpPr txBox="1"/>
          <p:nvPr/>
        </p:nvSpPr>
        <p:spPr>
          <a:xfrm>
            <a:off x="3419314" y="3441244"/>
            <a:ext cx="8352928" cy="830997"/>
          </a:xfrm>
          <a:prstGeom prst="rect">
            <a:avLst/>
          </a:prstGeom>
          <a:noFill/>
        </p:spPr>
        <p:txBody>
          <a:bodyPr wrap="square" rtlCol="0">
            <a:spAutoFit/>
          </a:bodyPr>
          <a:lstStyle/>
          <a:p>
            <a:r>
              <a:rPr lang="en-GB" sz="1600" dirty="0"/>
              <a:t>Families and Work Institute (2020) </a:t>
            </a:r>
            <a:r>
              <a:rPr lang="en-GB" sz="1600" i="1" dirty="0"/>
              <a:t>Effective Workplace Index 2020</a:t>
            </a:r>
            <a:r>
              <a:rPr lang="en-GB" sz="1600" dirty="0"/>
              <a:t> Available at: </a:t>
            </a:r>
            <a:r>
              <a:rPr lang="en-GB" sz="1600" dirty="0">
                <a:hlinkClick r:id="rId2"/>
              </a:rPr>
              <a:t>https://cdn.sanity.io/files/ow8usu72/production/52e947bc1875eb9be0707cb980e7f33370aa6027.pdf</a:t>
            </a:r>
            <a:r>
              <a:rPr lang="en-GB" sz="1600" dirty="0"/>
              <a:t> [Accessed 22/03/2021]</a:t>
            </a:r>
          </a:p>
        </p:txBody>
      </p:sp>
      <p:sp>
        <p:nvSpPr>
          <p:cNvPr id="6" name="TextBox 5"/>
          <p:cNvSpPr txBox="1"/>
          <p:nvPr/>
        </p:nvSpPr>
        <p:spPr>
          <a:xfrm>
            <a:off x="3414538" y="1499892"/>
            <a:ext cx="8712968" cy="830997"/>
          </a:xfrm>
          <a:prstGeom prst="rect">
            <a:avLst/>
          </a:prstGeom>
          <a:noFill/>
        </p:spPr>
        <p:txBody>
          <a:bodyPr wrap="square" rtlCol="0">
            <a:spAutoFit/>
          </a:bodyPr>
          <a:lstStyle/>
          <a:p>
            <a:r>
              <a:rPr lang="en-GB" sz="1600" dirty="0"/>
              <a:t>CIPD (2020) </a:t>
            </a:r>
            <a:r>
              <a:rPr lang="fr-FR" sz="1600" i="1" dirty="0" err="1"/>
              <a:t>Organisational</a:t>
            </a:r>
            <a:r>
              <a:rPr lang="fr-FR" sz="1600" i="1" dirty="0"/>
              <a:t> culture and cultural change</a:t>
            </a:r>
            <a:r>
              <a:rPr lang="en-GB" sz="1600" i="1" dirty="0"/>
              <a:t> </a:t>
            </a:r>
            <a:r>
              <a:rPr lang="en-GB" sz="1600" dirty="0"/>
              <a:t>Available at: </a:t>
            </a:r>
            <a:r>
              <a:rPr lang="en-GB" sz="1600" dirty="0">
                <a:hlinkClick r:id="rId3"/>
              </a:rPr>
              <a:t>https://www.cipd.co.uk/knowledge/culture/working-environment/organisation-culture-change-factsheet#gref</a:t>
            </a:r>
            <a:r>
              <a:rPr lang="en-GB" sz="1600" dirty="0"/>
              <a:t> [Accessed 09/12/2022]</a:t>
            </a:r>
          </a:p>
        </p:txBody>
      </p:sp>
      <p:sp>
        <p:nvSpPr>
          <p:cNvPr id="8" name="TextBox 7"/>
          <p:cNvSpPr txBox="1"/>
          <p:nvPr/>
        </p:nvSpPr>
        <p:spPr>
          <a:xfrm>
            <a:off x="3414538" y="4401779"/>
            <a:ext cx="8640960" cy="584775"/>
          </a:xfrm>
          <a:prstGeom prst="rect">
            <a:avLst/>
          </a:prstGeom>
          <a:noFill/>
        </p:spPr>
        <p:txBody>
          <a:bodyPr wrap="square" rtlCol="0">
            <a:spAutoFit/>
          </a:bodyPr>
          <a:lstStyle/>
          <a:p>
            <a:r>
              <a:rPr lang="en-GB" sz="1600" dirty="0"/>
              <a:t>Forbes Magazine (2021) </a:t>
            </a:r>
            <a:r>
              <a:rPr lang="en-GB" sz="1600" i="1" dirty="0"/>
              <a:t>Southwest Airlines</a:t>
            </a:r>
            <a:r>
              <a:rPr lang="en-GB" sz="1600" dirty="0"/>
              <a:t> Available at: </a:t>
            </a:r>
            <a:r>
              <a:rPr lang="en-GB" sz="1600" dirty="0">
                <a:hlinkClick r:id="rId4"/>
              </a:rPr>
              <a:t>https://www.forbes.com/companies/southwest-airlines/?sh=646393fa4c2a</a:t>
            </a:r>
            <a:r>
              <a:rPr lang="en-GB" sz="1600" dirty="0"/>
              <a:t> [Accessed 09/12/2022]</a:t>
            </a:r>
          </a:p>
        </p:txBody>
      </p:sp>
      <p:sp>
        <p:nvSpPr>
          <p:cNvPr id="5" name="TextBox 4"/>
          <p:cNvSpPr txBox="1"/>
          <p:nvPr/>
        </p:nvSpPr>
        <p:spPr>
          <a:xfrm>
            <a:off x="3414538" y="2441763"/>
            <a:ext cx="8280920" cy="830997"/>
          </a:xfrm>
          <a:prstGeom prst="rect">
            <a:avLst/>
          </a:prstGeom>
          <a:noFill/>
        </p:spPr>
        <p:txBody>
          <a:bodyPr wrap="square" rtlCol="0">
            <a:spAutoFit/>
          </a:bodyPr>
          <a:lstStyle/>
          <a:p>
            <a:r>
              <a:rPr lang="en-GB" sz="1600" dirty="0"/>
              <a:t>CIPD (2011) </a:t>
            </a:r>
            <a:r>
              <a:rPr lang="en-GB" sz="1600" i="1" dirty="0"/>
              <a:t>Developing organisation culture: six case studies  </a:t>
            </a:r>
            <a:r>
              <a:rPr lang="en-GB" sz="1600" dirty="0"/>
              <a:t>Available at: </a:t>
            </a:r>
            <a:r>
              <a:rPr lang="en-GB" sz="1600" dirty="0">
                <a:hlinkClick r:id="rId5"/>
              </a:rPr>
              <a:t>https://www.cipd.co.uk/knowledge/culture/working-environment/organisational-culture-report</a:t>
            </a:r>
            <a:r>
              <a:rPr lang="en-GB" sz="1600" dirty="0"/>
              <a:t> [Accessed 09/12/2022]</a:t>
            </a:r>
          </a:p>
        </p:txBody>
      </p:sp>
      <p:sp>
        <p:nvSpPr>
          <p:cNvPr id="7" name="TextBox 6"/>
          <p:cNvSpPr txBox="1"/>
          <p:nvPr/>
        </p:nvSpPr>
        <p:spPr>
          <a:xfrm>
            <a:off x="3414538" y="5169436"/>
            <a:ext cx="8208912" cy="1323439"/>
          </a:xfrm>
          <a:prstGeom prst="rect">
            <a:avLst/>
          </a:prstGeom>
          <a:noFill/>
        </p:spPr>
        <p:txBody>
          <a:bodyPr wrap="square" rtlCol="0">
            <a:spAutoFit/>
          </a:bodyPr>
          <a:lstStyle/>
          <a:p>
            <a:r>
              <a:rPr lang="en-GB" sz="1600" dirty="0" err="1"/>
              <a:t>Kretschmer</a:t>
            </a:r>
            <a:r>
              <a:rPr lang="en-GB" sz="1600" dirty="0"/>
              <a:t>, T. &amp; </a:t>
            </a:r>
            <a:r>
              <a:rPr lang="en-GB" sz="1600" dirty="0" err="1"/>
              <a:t>Puranam</a:t>
            </a:r>
            <a:r>
              <a:rPr lang="en-GB" sz="1600" dirty="0"/>
              <a:t>, P. (2008) ‘Integration Through Incentives Within Differentiated Organizations’. </a:t>
            </a:r>
            <a:r>
              <a:rPr lang="en-GB" sz="1600" i="1" dirty="0"/>
              <a:t>Organization science </a:t>
            </a:r>
            <a:r>
              <a:rPr lang="en-GB" sz="1600" dirty="0"/>
              <a:t>(Providence, R.I.), 19(6), pp.860–875. Available at: </a:t>
            </a:r>
            <a:r>
              <a:rPr lang="en-GB" sz="1600" dirty="0">
                <a:hlinkClick r:id="rId6"/>
              </a:rPr>
              <a:t>https://www-jstor-org.ezproxy.uwtsd.ac.uk/stable/25146225?seq=1#metadata_info_tab_contents</a:t>
            </a:r>
            <a:r>
              <a:rPr lang="en-GB" sz="1600" dirty="0"/>
              <a:t> [Accessed 09/12/2022]</a:t>
            </a:r>
          </a:p>
        </p:txBody>
      </p:sp>
    </p:spTree>
    <p:extLst>
      <p:ext uri="{BB962C8B-B14F-4D97-AF65-F5344CB8AC3E}">
        <p14:creationId xmlns:p14="http://schemas.microsoft.com/office/powerpoint/2010/main" val="39686693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4" name="TextBox 3"/>
          <p:cNvSpPr txBox="1"/>
          <p:nvPr/>
        </p:nvSpPr>
        <p:spPr>
          <a:xfrm>
            <a:off x="3538305" y="1500947"/>
            <a:ext cx="8003232" cy="1323439"/>
          </a:xfrm>
          <a:prstGeom prst="rect">
            <a:avLst/>
          </a:prstGeom>
          <a:noFill/>
        </p:spPr>
        <p:txBody>
          <a:bodyPr wrap="square" rtlCol="0">
            <a:spAutoFit/>
          </a:bodyPr>
          <a:lstStyle/>
          <a:p>
            <a:r>
              <a:rPr lang="en-GB" sz="1600" dirty="0" err="1"/>
              <a:t>Kundu</a:t>
            </a:r>
            <a:r>
              <a:rPr lang="en-GB" sz="1600" dirty="0"/>
              <a:t>, </a:t>
            </a:r>
            <a:r>
              <a:rPr lang="en-GB" sz="1600" dirty="0" err="1"/>
              <a:t>Subhash</a:t>
            </a:r>
            <a:r>
              <a:rPr lang="en-GB" sz="1600" dirty="0"/>
              <a:t> C et al., 2016. Impact of workplace characteristics on work-family conflict of dual-career couples. </a:t>
            </a:r>
            <a:r>
              <a:rPr lang="en-GB" sz="1600" i="1" dirty="0"/>
              <a:t>International journal of organizational analysis (2005)</a:t>
            </a:r>
            <a:r>
              <a:rPr lang="en-GB" sz="1600" dirty="0"/>
              <a:t>, 24(5), pp.883–907. </a:t>
            </a:r>
            <a:r>
              <a:rPr lang="en-GB" sz="1600" dirty="0">
                <a:hlinkClick r:id="rId2"/>
              </a:rPr>
              <a:t>https://search-proquest-com.ezproxy.uwtsd.ac.uk/docview/1844293452?accountid=130472&amp;pq-origsite=primo</a:t>
            </a:r>
            <a:r>
              <a:rPr lang="en-GB" sz="1600" dirty="0"/>
              <a:t> [Accessed 09/12/2022]</a:t>
            </a:r>
          </a:p>
        </p:txBody>
      </p:sp>
      <p:sp>
        <p:nvSpPr>
          <p:cNvPr id="5" name="TextBox 4"/>
          <p:cNvSpPr txBox="1"/>
          <p:nvPr/>
        </p:nvSpPr>
        <p:spPr>
          <a:xfrm>
            <a:off x="3536095" y="2954899"/>
            <a:ext cx="8712968" cy="1077218"/>
          </a:xfrm>
          <a:prstGeom prst="rect">
            <a:avLst/>
          </a:prstGeom>
          <a:noFill/>
        </p:spPr>
        <p:txBody>
          <a:bodyPr wrap="square" rtlCol="0">
            <a:spAutoFit/>
          </a:bodyPr>
          <a:lstStyle/>
          <a:p>
            <a:r>
              <a:rPr lang="en-GB" sz="1600" dirty="0"/>
              <a:t>Law, J. (2016) </a:t>
            </a:r>
            <a:r>
              <a:rPr lang="en-GB" sz="1600" i="1" dirty="0"/>
              <a:t>A Dictionary of Business and Management</a:t>
            </a:r>
            <a:r>
              <a:rPr lang="en-GB" sz="1600" dirty="0"/>
              <a:t>, Oxford: Oxford University Press, Incorporated. Available at: </a:t>
            </a:r>
            <a:r>
              <a:rPr lang="en-GB" sz="1600" dirty="0">
                <a:hlinkClick r:id="rId3"/>
              </a:rPr>
              <a:t>https://www.oxfordreference.com/view/10.1093/acref/9780199684984.001.0001/acref-9780199684984</a:t>
            </a:r>
            <a:r>
              <a:rPr lang="en-GB" sz="1600" dirty="0"/>
              <a:t> [Accessed 09/12/2022]</a:t>
            </a:r>
          </a:p>
        </p:txBody>
      </p:sp>
      <p:sp>
        <p:nvSpPr>
          <p:cNvPr id="6" name="TextBox 5"/>
          <p:cNvSpPr txBox="1"/>
          <p:nvPr/>
        </p:nvSpPr>
        <p:spPr>
          <a:xfrm>
            <a:off x="3537483" y="4185179"/>
            <a:ext cx="8784976" cy="338554"/>
          </a:xfrm>
          <a:prstGeom prst="rect">
            <a:avLst/>
          </a:prstGeom>
          <a:noFill/>
        </p:spPr>
        <p:txBody>
          <a:bodyPr wrap="square" rtlCol="0">
            <a:spAutoFit/>
          </a:bodyPr>
          <a:lstStyle/>
          <a:p>
            <a:r>
              <a:rPr lang="en-GB" sz="1600" dirty="0"/>
              <a:t>Martin, J. (1992). Cultures in organizations: Three perspectives. Oxford, UK: Oxford University Press.</a:t>
            </a:r>
          </a:p>
        </p:txBody>
      </p:sp>
      <p:sp>
        <p:nvSpPr>
          <p:cNvPr id="7" name="TextBox 6"/>
          <p:cNvSpPr txBox="1"/>
          <p:nvPr/>
        </p:nvSpPr>
        <p:spPr>
          <a:xfrm>
            <a:off x="3538751" y="4588579"/>
            <a:ext cx="8208912" cy="1077218"/>
          </a:xfrm>
          <a:prstGeom prst="rect">
            <a:avLst/>
          </a:prstGeom>
          <a:noFill/>
        </p:spPr>
        <p:txBody>
          <a:bodyPr wrap="square" rtlCol="0">
            <a:spAutoFit/>
          </a:bodyPr>
          <a:lstStyle/>
          <a:p>
            <a:r>
              <a:rPr lang="en-GB" sz="1600" dirty="0"/>
              <a:t>Martin, J. 1995. ‘The Style and Structure of Cultures in Organizations: Three Perspectives’. </a:t>
            </a:r>
            <a:r>
              <a:rPr lang="en-GB" sz="1600" i="1" dirty="0"/>
              <a:t>Organization science </a:t>
            </a:r>
            <a:r>
              <a:rPr lang="en-GB" sz="1600" dirty="0"/>
              <a:t>(Providence, R.I.), 6(2), pp.230–232. Available at: </a:t>
            </a:r>
            <a:r>
              <a:rPr lang="en-GB" sz="1600" dirty="0">
                <a:hlinkClick r:id="rId4"/>
              </a:rPr>
              <a:t>https://www-jstor-org.ezproxy.uwtsd.ac.uk/stable/2635127?sid=primo&amp;seq=2#metadata_info_tab_contents</a:t>
            </a:r>
            <a:r>
              <a:rPr lang="en-GB" sz="1600" dirty="0"/>
              <a:t> [Accessed 09/12/2022]</a:t>
            </a:r>
          </a:p>
        </p:txBody>
      </p:sp>
      <p:sp>
        <p:nvSpPr>
          <p:cNvPr id="8" name="TextBox 7"/>
          <p:cNvSpPr txBox="1"/>
          <p:nvPr/>
        </p:nvSpPr>
        <p:spPr>
          <a:xfrm>
            <a:off x="3566979" y="5812716"/>
            <a:ext cx="7992888" cy="830997"/>
          </a:xfrm>
          <a:prstGeom prst="rect">
            <a:avLst/>
          </a:prstGeom>
          <a:noFill/>
        </p:spPr>
        <p:txBody>
          <a:bodyPr wrap="square" rtlCol="0">
            <a:spAutoFit/>
          </a:bodyPr>
          <a:lstStyle/>
          <a:p>
            <a:r>
              <a:rPr lang="en-GB" sz="1600" dirty="0"/>
              <a:t>Mullins, L. J. &amp; Christy, G. (2013) </a:t>
            </a:r>
            <a:r>
              <a:rPr lang="en-GB" sz="1600" i="1" dirty="0"/>
              <a:t>Management and organisational behaviour </a:t>
            </a:r>
            <a:r>
              <a:rPr lang="en-GB" sz="1600" dirty="0"/>
              <a:t>Available at: </a:t>
            </a:r>
            <a:r>
              <a:rPr lang="en-GB" sz="1600" dirty="0">
                <a:hlinkClick r:id="rId5"/>
              </a:rPr>
              <a:t>http://www.mim.ac.mw/books/Management%20&amp;%20Organisational%20Behaviour,%209th%20edition.pdf</a:t>
            </a:r>
            <a:r>
              <a:rPr lang="en-GB" sz="1600" dirty="0"/>
              <a:t> [Accessed 09/12/2022]</a:t>
            </a:r>
          </a:p>
        </p:txBody>
      </p:sp>
    </p:spTree>
    <p:extLst>
      <p:ext uri="{BB962C8B-B14F-4D97-AF65-F5344CB8AC3E}">
        <p14:creationId xmlns:p14="http://schemas.microsoft.com/office/powerpoint/2010/main" val="35728905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References</a:t>
            </a:r>
          </a:p>
        </p:txBody>
      </p:sp>
      <p:sp>
        <p:nvSpPr>
          <p:cNvPr id="5" name="TextBox 4"/>
          <p:cNvSpPr txBox="1"/>
          <p:nvPr/>
        </p:nvSpPr>
        <p:spPr>
          <a:xfrm>
            <a:off x="3368773" y="3113701"/>
            <a:ext cx="8208912" cy="1077218"/>
          </a:xfrm>
          <a:prstGeom prst="rect">
            <a:avLst/>
          </a:prstGeom>
          <a:noFill/>
        </p:spPr>
        <p:txBody>
          <a:bodyPr wrap="square" rtlCol="0">
            <a:spAutoFit/>
          </a:bodyPr>
          <a:lstStyle/>
          <a:p>
            <a:r>
              <a:rPr lang="en-GB" sz="1600" dirty="0"/>
              <a:t>OECD (2017) </a:t>
            </a:r>
            <a:r>
              <a:rPr lang="en-GB" sz="1600" i="1" dirty="0"/>
              <a:t>OECD Guidelines on Measuring the Quality of the Working Environment  </a:t>
            </a:r>
            <a:r>
              <a:rPr lang="en-GB" sz="1600" dirty="0"/>
              <a:t>Available at: </a:t>
            </a:r>
            <a:r>
              <a:rPr lang="en-GB" sz="1600" dirty="0">
                <a:hlinkClick r:id="rId2"/>
              </a:rPr>
              <a:t>https://www.oecd-ilibrary.org/docserver/9789264278240-en.pdf?expires=1616445750&amp;id=id&amp;accname=guest&amp;checksum=</a:t>
            </a:r>
            <a:r>
              <a:rPr lang="en-GB" sz="1600">
                <a:hlinkClick r:id="rId2"/>
              </a:rPr>
              <a:t>D01A93D78C86FB07EF9A7CE5671E0B03</a:t>
            </a:r>
            <a:r>
              <a:rPr lang="en-GB" sz="1600"/>
              <a:t> [Accessed 09/12/2022]</a:t>
            </a:r>
            <a:endParaRPr lang="en-GB" sz="1600" dirty="0"/>
          </a:p>
        </p:txBody>
      </p:sp>
      <p:sp>
        <p:nvSpPr>
          <p:cNvPr id="8" name="TextBox 7"/>
          <p:cNvSpPr txBox="1"/>
          <p:nvPr/>
        </p:nvSpPr>
        <p:spPr>
          <a:xfrm>
            <a:off x="3368773" y="1826117"/>
            <a:ext cx="8496944" cy="1077218"/>
          </a:xfrm>
          <a:prstGeom prst="rect">
            <a:avLst/>
          </a:prstGeom>
          <a:noFill/>
        </p:spPr>
        <p:txBody>
          <a:bodyPr wrap="square" rtlCol="0">
            <a:spAutoFit/>
          </a:bodyPr>
          <a:lstStyle/>
          <a:p>
            <a:r>
              <a:rPr lang="en-GB" sz="1600" dirty="0"/>
              <a:t>Ng, J. C. Y &amp; Ng, K. Y. N. (2014) ‘Culture, organisational culture and organisational climate: an integrative approach’. </a:t>
            </a:r>
            <a:r>
              <a:rPr lang="en-GB" sz="1600" i="1" dirty="0"/>
              <a:t>Indian journal of commerce and management studies</a:t>
            </a:r>
            <a:r>
              <a:rPr lang="en-GB" sz="1600" dirty="0"/>
              <a:t>, 5(2), p.18. Available at: </a:t>
            </a:r>
            <a:r>
              <a:rPr lang="en-GB" sz="1600" dirty="0">
                <a:hlinkClick r:id="rId3"/>
              </a:rPr>
              <a:t>https://search-proquest-com.ezproxy.uwtsd.ac.uk/docview/1539798840?pq-origsite=primo&amp;accountid=130472</a:t>
            </a:r>
            <a:r>
              <a:rPr lang="en-GB" sz="1600" dirty="0"/>
              <a:t> [Accessed 09/12/2022]</a:t>
            </a:r>
          </a:p>
        </p:txBody>
      </p:sp>
    </p:spTree>
    <p:extLst>
      <p:ext uri="{BB962C8B-B14F-4D97-AF65-F5344CB8AC3E}">
        <p14:creationId xmlns:p14="http://schemas.microsoft.com/office/powerpoint/2010/main" val="127026958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37</TotalTime>
  <Words>2431</Words>
  <Application>Microsoft Office PowerPoint</Application>
  <PresentationFormat>Widescreen</PresentationFormat>
  <Paragraphs>195</Paragraphs>
  <Slides>30</Slides>
  <Notes>0</Notes>
  <HiddenSlides>0</HiddenSlides>
  <MMClips>1</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30</vt:i4>
      </vt:variant>
    </vt:vector>
  </HeadingPairs>
  <TitlesOfParts>
    <vt:vector size="40"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Organisational Behaviour and Professional Behaviours </vt:lpstr>
      <vt:lpstr>Organisational Behaviour </vt:lpstr>
      <vt:lpstr>Organisational Behaviour </vt:lpstr>
      <vt:lpstr>An Integrative Culture </vt:lpstr>
      <vt:lpstr>A Differentiated Culture </vt:lpstr>
      <vt:lpstr>A Fragmentation Culture </vt:lpstr>
      <vt:lpstr>Organisational Culture </vt:lpstr>
      <vt:lpstr>Discussion</vt:lpstr>
      <vt:lpstr>Characteristics of an Effective Workplace </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Families and Work Institute (FWI)</vt:lpstr>
      <vt:lpstr>OECD Guidelines </vt:lpstr>
      <vt:lpstr>OECD Guidelines </vt:lpstr>
      <vt:lpstr>OECD Guidelines </vt:lpstr>
      <vt:lpstr>Developing Organisational Culture </vt:lpstr>
      <vt:lpstr>Developing Organisational Culture </vt:lpstr>
      <vt:lpstr>How does this support you in this module?</vt:lpstr>
      <vt:lpstr>How does this support you in this module?</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2024-03-01T10:25:06Z</dcterms:created>
  <dcterms:modified xsi:type="dcterms:W3CDTF">2024-03-01T11:02:34Z</dcterms:modified>
</cp:coreProperties>
</file>