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7" r:id="rId2"/>
    <p:sldId id="258" r:id="rId3"/>
    <p:sldId id="265" r:id="rId4"/>
    <p:sldId id="260" r:id="rId5"/>
    <p:sldId id="261" r:id="rId6"/>
    <p:sldId id="266"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86736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97107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161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899441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873073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855241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112932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66195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72491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953103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12/6/2022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2401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12/6/2022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394864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png" /><Relationship Id="rId1" Type="http://schemas.openxmlformats.org/officeDocument/2006/relationships/slideLayout" Target="../slideLayouts/slideLayout2.xml" /><Relationship Id="rId5" Type="http://schemas.openxmlformats.org/officeDocument/2006/relationships/hyperlink" Target="https://creativecommons.org/licenses/by-nc/3.0/" TargetMode="External" /><Relationship Id="rId4" Type="http://schemas.openxmlformats.org/officeDocument/2006/relationships/hyperlink" Target="https://principalspov.blogspot.com/2014/11/feedback-and-communication-2-top-things.html" TargetMode="External" /></Relationships>
</file>

<file path=ppt/slides/_rels/slide5.xml.rels><?xml version="1.0" encoding="UTF-8" standalone="yes"?>
<Relationships xmlns="http://schemas.openxmlformats.org/package/2006/relationships"><Relationship Id="rId3" Type="http://schemas.openxmlformats.org/officeDocument/2006/relationships/hyperlink" Target="https://www.peoplematters.in/blog/employee-engagement/measuring-employee-engagement-in-the-new-normal-28820" TargetMode="External" /><Relationship Id="rId2" Type="http://schemas.openxmlformats.org/officeDocument/2006/relationships/image" Target="../media/image4.jpeg" /><Relationship Id="rId1" Type="http://schemas.openxmlformats.org/officeDocument/2006/relationships/slideLayout" Target="../slideLayouts/slideLayout2.xml" /><Relationship Id="rId4" Type="http://schemas.openxmlformats.org/officeDocument/2006/relationships/hyperlink" Target="https://creativecommons.org/licenses/by-nc-sa/3.0/" TargetMode="Externa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2" Type="http://schemas.openxmlformats.org/officeDocument/2006/relationships/hyperlink" Target="http://.https:/www.socxo.com/blog/disengaged-vs-engaged-employees/"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87A5-4B6F-BB7B-EE65-71DF97BBFB42}"/>
              </a:ext>
            </a:extLst>
          </p:cNvPr>
          <p:cNvSpPr>
            <a:spLocks noGrp="1"/>
          </p:cNvSpPr>
          <p:nvPr>
            <p:ph type="title"/>
          </p:nvPr>
        </p:nvSpPr>
        <p:spPr>
          <a:xfrm>
            <a:off x="1020724" y="558209"/>
            <a:ext cx="10333075" cy="3456605"/>
          </a:xfrm>
        </p:spPr>
        <p:txBody>
          <a:bodyPr/>
          <a:lstStyle/>
          <a:p>
            <a:pPr algn="ctr"/>
            <a:r>
              <a:rPr lang="en-US" dirty="0">
                <a:solidFill>
                  <a:schemeClr val="accent1">
                    <a:lumMod val="75000"/>
                  </a:schemeClr>
                </a:solidFill>
                <a:latin typeface="Algerian"/>
                <a:cs typeface="Aharoni"/>
              </a:rPr>
              <a:t>Importance of employee engagement within </a:t>
            </a:r>
            <a:br>
              <a:rPr lang="en-US" dirty="0">
                <a:solidFill>
                  <a:schemeClr val="accent1">
                    <a:lumMod val="75000"/>
                  </a:schemeClr>
                </a:solidFill>
                <a:latin typeface="Algerian"/>
              </a:rPr>
            </a:br>
            <a:r>
              <a:rPr lang="en-US" dirty="0">
                <a:solidFill>
                  <a:schemeClr val="accent1">
                    <a:lumMod val="75000"/>
                  </a:schemeClr>
                </a:solidFill>
                <a:latin typeface="Algerian"/>
                <a:cs typeface="Aharoni"/>
              </a:rPr>
              <a:t>the hotel industry</a:t>
            </a:r>
            <a:r>
              <a:rPr lang="en-US" dirty="0">
                <a:latin typeface="Aharoni"/>
                <a:cs typeface="Aharoni"/>
              </a:rPr>
              <a:t> </a:t>
            </a:r>
            <a:endParaRPr lang="en-US">
              <a:latin typeface="Aharoni"/>
              <a:cs typeface="Aharoni"/>
            </a:endParaRPr>
          </a:p>
        </p:txBody>
      </p:sp>
      <p:sp>
        <p:nvSpPr>
          <p:cNvPr id="3" name="Content Placeholder 2">
            <a:extLst>
              <a:ext uri="{FF2B5EF4-FFF2-40B4-BE49-F238E27FC236}">
                <a16:creationId xmlns:a16="http://schemas.microsoft.com/office/drawing/2014/main" id="{F4DFFDBB-F7CE-8CC6-E04C-D18B10F71EC3}"/>
              </a:ext>
            </a:extLst>
          </p:cNvPr>
          <p:cNvSpPr>
            <a:spLocks noGrp="1"/>
          </p:cNvSpPr>
          <p:nvPr>
            <p:ph idx="1"/>
          </p:nvPr>
        </p:nvSpPr>
        <p:spPr>
          <a:xfrm>
            <a:off x="1020726" y="4351730"/>
            <a:ext cx="10333074" cy="1565290"/>
          </a:xfrm>
        </p:spPr>
        <p:txBody>
          <a:bodyPr vert="horz" lIns="91440" tIns="45720" rIns="91440" bIns="45720" rtlCol="0" anchor="t">
            <a:normAutofit/>
          </a:bodyPr>
          <a:lstStyle/>
          <a:p>
            <a:pPr algn="r"/>
            <a:r>
              <a:rPr lang="en-US" sz="1400" b="0" dirty="0">
                <a:latin typeface="Berlin Sans FB"/>
              </a:rPr>
              <a:t>OPERATING HOTEL FACILITIES (BMIH4006)</a:t>
            </a:r>
            <a:endParaRPr lang="en-US" dirty="0">
              <a:latin typeface="The Hand"/>
            </a:endParaRPr>
          </a:p>
          <a:p>
            <a:pPr algn="r"/>
            <a:r>
              <a:rPr lang="en-US" sz="1400" b="0" dirty="0">
                <a:latin typeface="Berlin Sans FB"/>
              </a:rPr>
              <a:t>LIDA EUGENIA GIRALDO TORRES </a:t>
            </a:r>
            <a:endParaRPr lang="en-US" dirty="0"/>
          </a:p>
          <a:p>
            <a:pPr algn="r"/>
            <a:r>
              <a:rPr lang="en-US" sz="1400" b="0" dirty="0">
                <a:latin typeface="Berlin Sans FB"/>
              </a:rPr>
              <a:t>2018663</a:t>
            </a:r>
          </a:p>
          <a:p>
            <a:endParaRPr lang="en-US" sz="1400" dirty="0">
              <a:latin typeface="Berlin Sans FB"/>
            </a:endParaRPr>
          </a:p>
        </p:txBody>
      </p:sp>
    </p:spTree>
    <p:extLst>
      <p:ext uri="{BB962C8B-B14F-4D97-AF65-F5344CB8AC3E}">
        <p14:creationId xmlns:p14="http://schemas.microsoft.com/office/powerpoint/2010/main" val="2483299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94A7B7A3-7612-E8AD-1710-D834437E8372}"/>
              </a:ext>
            </a:extLst>
          </p:cNvPr>
          <p:cNvPicPr>
            <a:picLocks noChangeAspect="1"/>
          </p:cNvPicPr>
          <p:nvPr/>
        </p:nvPicPr>
        <p:blipFill rotWithShape="1">
          <a:blip r:embed="rId2"/>
          <a:srcRect t="4468" r="-2" b="10825"/>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30FFD157-4D85-BAD5-7315-61E8D983DCF3}"/>
              </a:ext>
            </a:extLst>
          </p:cNvPr>
          <p:cNvSpPr>
            <a:spLocks noGrp="1"/>
          </p:cNvSpPr>
          <p:nvPr>
            <p:ph type="title"/>
          </p:nvPr>
        </p:nvSpPr>
        <p:spPr>
          <a:xfrm>
            <a:off x="4272282" y="860609"/>
            <a:ext cx="4621687" cy="1258293"/>
          </a:xfrm>
        </p:spPr>
        <p:txBody>
          <a:bodyPr>
            <a:normAutofit/>
          </a:bodyPr>
          <a:lstStyle/>
          <a:p>
            <a:pPr algn="ctr"/>
            <a:r>
              <a:rPr lang="en-US" dirty="0"/>
              <a:t>EMPLOYEE ENGAGEMENT </a:t>
            </a:r>
            <a:endParaRPr lang="en-US"/>
          </a:p>
        </p:txBody>
      </p:sp>
      <p:sp>
        <p:nvSpPr>
          <p:cNvPr id="3" name="Content Placeholder 2">
            <a:extLst>
              <a:ext uri="{FF2B5EF4-FFF2-40B4-BE49-F238E27FC236}">
                <a16:creationId xmlns:a16="http://schemas.microsoft.com/office/drawing/2014/main" id="{105D248F-8759-2BD8-C902-61D4831A8A33}"/>
              </a:ext>
            </a:extLst>
          </p:cNvPr>
          <p:cNvSpPr>
            <a:spLocks noGrp="1"/>
          </p:cNvSpPr>
          <p:nvPr>
            <p:ph idx="1"/>
          </p:nvPr>
        </p:nvSpPr>
        <p:spPr>
          <a:xfrm>
            <a:off x="7457702" y="2265829"/>
            <a:ext cx="4236001" cy="3501011"/>
          </a:xfrm>
        </p:spPr>
        <p:txBody>
          <a:bodyPr vert="horz" lIns="91440" tIns="45720" rIns="91440" bIns="45720" rtlCol="0" anchor="ctr">
            <a:normAutofit/>
          </a:bodyPr>
          <a:lstStyle/>
          <a:p>
            <a:pPr algn="ctr">
              <a:lnSpc>
                <a:spcPct val="90000"/>
              </a:lnSpc>
            </a:pPr>
            <a:endParaRPr lang="en-US" sz="2000"/>
          </a:p>
          <a:p>
            <a:pPr algn="ctr">
              <a:lnSpc>
                <a:spcPct val="90000"/>
              </a:lnSpc>
            </a:pPr>
            <a:r>
              <a:rPr lang="en-US" sz="2000"/>
              <a:t>Is defined as the emotional commitment an employee has to an organization and its goals, according to Forbes. Engaged employees are those who feel an emotional connection to the company.</a:t>
            </a:r>
          </a:p>
          <a:p>
            <a:pPr algn="ctr">
              <a:lnSpc>
                <a:spcPct val="90000"/>
              </a:lnSpc>
            </a:pPr>
            <a:r>
              <a:rPr lang="en-US" sz="2000"/>
              <a:t>Engagement employees is a luxury because they are a motivated workers and therefore more productive and this means more profits.</a:t>
            </a:r>
          </a:p>
          <a:p>
            <a:pPr algn="ctr">
              <a:lnSpc>
                <a:spcPct val="90000"/>
              </a:lnSpc>
            </a:pPr>
            <a:r>
              <a:rPr lang="en-US" sz="2000"/>
              <a:t>Engagement allows hotels to reach their full potential by helping to create open communication channels, improve productivity and retain talented staff</a:t>
            </a:r>
          </a:p>
        </p:txBody>
      </p:sp>
    </p:spTree>
    <p:extLst>
      <p:ext uri="{BB962C8B-B14F-4D97-AF65-F5344CB8AC3E}">
        <p14:creationId xmlns:p14="http://schemas.microsoft.com/office/powerpoint/2010/main" val="2692812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AAE2DA9-9BAF-4D46-BC97-20425C532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42D2C6CA-56BB-4A08-A1E2-342F83955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18" name="TextBox 1">
            <a:extLst>
              <a:ext uri="{FF2B5EF4-FFF2-40B4-BE49-F238E27FC236}">
                <a16:creationId xmlns:a16="http://schemas.microsoft.com/office/drawing/2014/main" id="{26BADCB0-79FD-A829-0A87-E89589DFE266}"/>
              </a:ext>
            </a:extLst>
          </p:cNvPr>
          <p:cNvSpPr txBox="1"/>
          <p:nvPr/>
        </p:nvSpPr>
        <p:spPr>
          <a:xfrm>
            <a:off x="5225143" y="1342571"/>
            <a:ext cx="5646057" cy="4368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r>
              <a:rPr lang="en-US" b="1" spc="50"/>
              <a:t>In 1990s was William Kahn who provided the first formal definition personnel engagement as "the harnessing of organisation members' selves to their work roles in engagement, people employ and express themselves physically, cognitively and emotionally during role performances but was until 2000s that  becoming widespread in management practice.​</a:t>
            </a:r>
          </a:p>
          <a:p>
            <a:pPr algn="ctr">
              <a:spcAft>
                <a:spcPts val="600"/>
              </a:spcAft>
            </a:pPr>
            <a:r>
              <a:rPr lang="en-US" b="1" spc="50"/>
              <a:t>Wollard and Shuck in 2011 identify four main sub-concepts within the term: ​</a:t>
            </a:r>
          </a:p>
          <a:p>
            <a:pPr algn="ctr">
              <a:spcAft>
                <a:spcPts val="600"/>
              </a:spcAft>
            </a:pPr>
            <a:r>
              <a:rPr lang="en-US" b="1" spc="50"/>
              <a:t>1. Needs satisfying​</a:t>
            </a:r>
          </a:p>
          <a:p>
            <a:pPr algn="ctr">
              <a:spcAft>
                <a:spcPts val="600"/>
              </a:spcAft>
            </a:pPr>
            <a:r>
              <a:rPr lang="en-US" b="1" spc="50"/>
              <a:t>2.Burnout antithesis​</a:t>
            </a:r>
          </a:p>
          <a:p>
            <a:pPr algn="ctr">
              <a:spcAft>
                <a:spcPts val="600"/>
              </a:spcAft>
            </a:pPr>
            <a:r>
              <a:rPr lang="en-US" b="1" spc="50"/>
              <a:t>3.Satisfation-engagement​</a:t>
            </a:r>
          </a:p>
          <a:p>
            <a:pPr algn="ctr">
              <a:spcAft>
                <a:spcPts val="600"/>
              </a:spcAft>
            </a:pPr>
            <a:r>
              <a:rPr lang="en-US" b="1" spc="50"/>
              <a:t>4.The multidimensional ​</a:t>
            </a:r>
          </a:p>
        </p:txBody>
      </p:sp>
      <p:sp>
        <p:nvSpPr>
          <p:cNvPr id="15" name="Freeform: Shape 14">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865761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F22F-A21A-C5C3-FDCD-128A23FDF1F8}"/>
              </a:ext>
            </a:extLst>
          </p:cNvPr>
          <p:cNvSpPr>
            <a:spLocks noGrp="1"/>
          </p:cNvSpPr>
          <p:nvPr>
            <p:ph type="title"/>
          </p:nvPr>
        </p:nvSpPr>
        <p:spPr/>
        <p:txBody>
          <a:bodyPr/>
          <a:lstStyle/>
          <a:p>
            <a:r>
              <a:rPr lang="en-US" dirty="0"/>
              <a:t>ENGAGED EMPLOYEE           VS         DISENGAGED EMPLOYEE</a:t>
            </a:r>
          </a:p>
        </p:txBody>
      </p:sp>
      <p:sp>
        <p:nvSpPr>
          <p:cNvPr id="3" name="Content Placeholder 2">
            <a:extLst>
              <a:ext uri="{FF2B5EF4-FFF2-40B4-BE49-F238E27FC236}">
                <a16:creationId xmlns:a16="http://schemas.microsoft.com/office/drawing/2014/main" id="{FCF47D69-10B5-2D5B-6E8C-A13BE0119482}"/>
              </a:ext>
            </a:extLst>
          </p:cNvPr>
          <p:cNvSpPr>
            <a:spLocks noGrp="1"/>
          </p:cNvSpPr>
          <p:nvPr>
            <p:ph idx="1"/>
          </p:nvPr>
        </p:nvSpPr>
        <p:spPr/>
        <p:txBody>
          <a:bodyPr vert="horz" lIns="91440" tIns="45720" rIns="91440" bIns="45720" rtlCol="0" anchor="t">
            <a:normAutofit/>
          </a:bodyPr>
          <a:lstStyle/>
          <a:p>
            <a:r>
              <a:rPr lang="en-US" dirty="0"/>
              <a:t>1. Proactive and takes initiative                                1. Needs to be pushed to work</a:t>
            </a:r>
          </a:p>
          <a:p>
            <a:r>
              <a:rPr lang="en-US" dirty="0"/>
              <a:t>2.Communicates with team Leads                             2. Avoids communication</a:t>
            </a:r>
          </a:p>
          <a:p>
            <a:r>
              <a:rPr lang="en-US" dirty="0"/>
              <a:t>3. Motivates other employees                                  3.Complains about everything</a:t>
            </a:r>
          </a:p>
          <a:p>
            <a:r>
              <a:rPr lang="en-US" dirty="0"/>
              <a:t>      Say-Stay-Strive </a:t>
            </a:r>
          </a:p>
          <a:p>
            <a:r>
              <a:rPr lang="en-US" dirty="0"/>
              <a:t>4. Believes in Team Work                                       4. Work solo </a:t>
            </a:r>
          </a:p>
          <a:p>
            <a:r>
              <a:rPr lang="en-US" dirty="0"/>
              <a:t>5. Enjoys working                                               5. Wants to change jobs often.</a:t>
            </a:r>
          </a:p>
          <a:p>
            <a:endParaRPr lang="en-US" dirty="0"/>
          </a:p>
        </p:txBody>
      </p:sp>
      <p:pic>
        <p:nvPicPr>
          <p:cNvPr id="4" name="Picture 4" descr="Clipart - Men Exception">
            <a:extLst>
              <a:ext uri="{FF2B5EF4-FFF2-40B4-BE49-F238E27FC236}">
                <a16:creationId xmlns:a16="http://schemas.microsoft.com/office/drawing/2014/main" id="{4BD15620-B06C-88ED-4E7E-B57C5A6B3516}"/>
              </a:ext>
            </a:extLst>
          </p:cNvPr>
          <p:cNvPicPr>
            <a:picLocks noChangeAspect="1"/>
          </p:cNvPicPr>
          <p:nvPr/>
        </p:nvPicPr>
        <p:blipFill>
          <a:blip r:embed="rId2"/>
          <a:stretch>
            <a:fillRect/>
          </a:stretch>
        </p:blipFill>
        <p:spPr>
          <a:xfrm>
            <a:off x="4724400" y="2491168"/>
            <a:ext cx="1817226" cy="1239056"/>
          </a:xfrm>
          <a:prstGeom prst="rect">
            <a:avLst/>
          </a:prstGeom>
        </p:spPr>
      </p:pic>
      <p:pic>
        <p:nvPicPr>
          <p:cNvPr id="15" name="Picture 16" descr="A picture containing background pattern&#10;&#10;Description automatically generated">
            <a:extLst>
              <a:ext uri="{FF2B5EF4-FFF2-40B4-BE49-F238E27FC236}">
                <a16:creationId xmlns:a16="http://schemas.microsoft.com/office/drawing/2014/main" id="{F9619618-90D6-02A2-497F-100DB3F71AA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271058" y="3966044"/>
            <a:ext cx="2743200" cy="1549506"/>
          </a:xfrm>
          <a:prstGeom prst="rect">
            <a:avLst/>
          </a:prstGeom>
        </p:spPr>
      </p:pic>
      <p:sp>
        <p:nvSpPr>
          <p:cNvPr id="17" name="TextBox 16">
            <a:extLst>
              <a:ext uri="{FF2B5EF4-FFF2-40B4-BE49-F238E27FC236}">
                <a16:creationId xmlns:a16="http://schemas.microsoft.com/office/drawing/2014/main" id="{831E2BDB-48B6-D19A-D7B1-C0297FC4E4B9}"/>
              </a:ext>
            </a:extLst>
          </p:cNvPr>
          <p:cNvSpPr txBox="1"/>
          <p:nvPr/>
        </p:nvSpPr>
        <p:spPr>
          <a:xfrm>
            <a:off x="4271058" y="5515498"/>
            <a:ext cx="2743200" cy="66716"/>
          </a:xfrm>
          <a:prstGeom prst="rect">
            <a:avLst/>
          </a:prstGeom>
        </p:spPr>
        <p:txBody>
          <a:bodyPr>
            <a:normAutofit fontScale="25000" lnSpcReduction="20000"/>
          </a:bodyPr>
          <a:lstStyle/>
          <a:p>
            <a:r>
              <a:rPr lang="en-US">
                <a:hlinkClick r:id="rId4"/>
              </a:rPr>
              <a:t>This Photo</a:t>
            </a:r>
            <a:r>
              <a:rPr lang="en-US"/>
              <a:t> by Unknown author is licensed under </a:t>
            </a:r>
            <a:r>
              <a:rPr lang="en-US">
                <a:hlinkClick r:id="rId5"/>
              </a:rPr>
              <a:t>CC BY-NC</a:t>
            </a:r>
            <a:r>
              <a:rPr lang="en-US"/>
              <a:t>.</a:t>
            </a:r>
          </a:p>
        </p:txBody>
      </p:sp>
    </p:spTree>
    <p:extLst>
      <p:ext uri="{BB962C8B-B14F-4D97-AF65-F5344CB8AC3E}">
        <p14:creationId xmlns:p14="http://schemas.microsoft.com/office/powerpoint/2010/main" val="2764719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DABC6BEA-E7E6-02B3-78CA-13DF00485D2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622" r="16835" b="-2"/>
          <a:stretch/>
        </p:blipFill>
        <p:spPr>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9" name="Freeform: Shape 1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3">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5">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3F30C1-296B-096F-75AA-C003DC1E915D}"/>
              </a:ext>
            </a:extLst>
          </p:cNvPr>
          <p:cNvSpPr>
            <a:spLocks noGrp="1"/>
          </p:cNvSpPr>
          <p:nvPr>
            <p:ph type="title"/>
          </p:nvPr>
        </p:nvSpPr>
        <p:spPr>
          <a:xfrm>
            <a:off x="7301630" y="1052938"/>
            <a:ext cx="4085972" cy="1635235"/>
          </a:xfrm>
        </p:spPr>
        <p:txBody>
          <a:bodyPr>
            <a:normAutofit/>
          </a:bodyPr>
          <a:lstStyle/>
          <a:p>
            <a:pPr algn="ctr"/>
            <a:r>
              <a:rPr lang="en-US" dirty="0"/>
              <a:t>EMPLOYEE ENGAGEMENT LEVELS </a:t>
            </a:r>
          </a:p>
        </p:txBody>
      </p:sp>
      <p:sp>
        <p:nvSpPr>
          <p:cNvPr id="3" name="Content Placeholder 2">
            <a:extLst>
              <a:ext uri="{FF2B5EF4-FFF2-40B4-BE49-F238E27FC236}">
                <a16:creationId xmlns:a16="http://schemas.microsoft.com/office/drawing/2014/main" id="{32599274-156D-94C3-D76B-401EA5670E5F}"/>
              </a:ext>
            </a:extLst>
          </p:cNvPr>
          <p:cNvSpPr>
            <a:spLocks noGrp="1"/>
          </p:cNvSpPr>
          <p:nvPr>
            <p:ph idx="1"/>
          </p:nvPr>
        </p:nvSpPr>
        <p:spPr>
          <a:xfrm>
            <a:off x="7488107" y="2731305"/>
            <a:ext cx="3713019" cy="2692891"/>
          </a:xfrm>
        </p:spPr>
        <p:txBody>
          <a:bodyPr vert="horz" lIns="91440" tIns="45720" rIns="91440" bIns="45720" rtlCol="0" anchor="t">
            <a:normAutofit/>
          </a:bodyPr>
          <a:lstStyle/>
          <a:p>
            <a:pPr algn="ctr">
              <a:lnSpc>
                <a:spcPct val="90000"/>
              </a:lnSpc>
            </a:pPr>
            <a:r>
              <a:rPr lang="en-US" sz="1800" dirty="0"/>
              <a:t>* ACTIVELY PARTICIPATES       </a:t>
            </a:r>
          </a:p>
          <a:p>
            <a:pPr algn="ctr">
              <a:lnSpc>
                <a:spcPct val="90000"/>
              </a:lnSpc>
            </a:pPr>
            <a:endParaRPr lang="en-US" sz="1800"/>
          </a:p>
          <a:p>
            <a:pPr algn="ctr">
              <a:lnSpc>
                <a:spcPct val="90000"/>
              </a:lnSpc>
            </a:pPr>
            <a:r>
              <a:rPr lang="en-US" sz="1800" dirty="0"/>
              <a:t>* PARTICIPATE MODERATELY    </a:t>
            </a:r>
          </a:p>
          <a:p>
            <a:pPr algn="ctr">
              <a:lnSpc>
                <a:spcPct val="90000"/>
              </a:lnSpc>
            </a:pPr>
            <a:endParaRPr lang="en-US" sz="1800"/>
          </a:p>
          <a:p>
            <a:pPr algn="ctr">
              <a:lnSpc>
                <a:spcPct val="90000"/>
              </a:lnSpc>
            </a:pPr>
            <a:r>
              <a:rPr lang="en-US" sz="1800" dirty="0"/>
              <a:t>* SOMETHING DISCONNECTED</a:t>
            </a:r>
          </a:p>
          <a:p>
            <a:pPr algn="ctr">
              <a:lnSpc>
                <a:spcPct val="90000"/>
              </a:lnSpc>
            </a:pPr>
            <a:endParaRPr lang="en-US" sz="1800"/>
          </a:p>
          <a:p>
            <a:pPr algn="ctr">
              <a:lnSpc>
                <a:spcPct val="90000"/>
              </a:lnSpc>
            </a:pPr>
            <a:r>
              <a:rPr lang="en-US" sz="1800" dirty="0"/>
              <a:t>* DISCONNECTED</a:t>
            </a:r>
          </a:p>
        </p:txBody>
      </p:sp>
      <p:sp>
        <p:nvSpPr>
          <p:cNvPr id="5" name="TextBox 4">
            <a:extLst>
              <a:ext uri="{FF2B5EF4-FFF2-40B4-BE49-F238E27FC236}">
                <a16:creationId xmlns:a16="http://schemas.microsoft.com/office/drawing/2014/main" id="{4787F099-526C-1F58-8822-F42669D6B885}"/>
              </a:ext>
            </a:extLst>
          </p:cNvPr>
          <p:cNvSpPr txBox="1"/>
          <p:nvPr/>
        </p:nvSpPr>
        <p:spPr>
          <a:xfrm>
            <a:off x="10692872" y="6657945"/>
            <a:ext cx="149912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56827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1" name="Rectangle 10">
            <a:extLst>
              <a:ext uri="{FF2B5EF4-FFF2-40B4-BE49-F238E27FC236}">
                <a16:creationId xmlns:a16="http://schemas.microsoft.com/office/drawing/2014/main" id="{57FDDC53-8DE6-4F4C-B6B4-4FA2A876C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3AD053B-137E-47B4-997C-C91AE70CE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441932" y="958443"/>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09E72EC-1178-47C7-A287-A05A6D497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390656" y="1015766"/>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311E59-4BF4-0B62-BE7D-3A97FAF3823C}"/>
              </a:ext>
            </a:extLst>
          </p:cNvPr>
          <p:cNvSpPr>
            <a:spLocks noGrp="1"/>
          </p:cNvSpPr>
          <p:nvPr>
            <p:ph type="title"/>
          </p:nvPr>
        </p:nvSpPr>
        <p:spPr>
          <a:xfrm>
            <a:off x="2306385" y="1764734"/>
            <a:ext cx="7559817" cy="2551001"/>
          </a:xfrm>
        </p:spPr>
        <p:txBody>
          <a:bodyPr vert="horz" lIns="91440" tIns="45720" rIns="91440" bIns="45720" rtlCol="0" anchor="ctr">
            <a:normAutofit/>
          </a:bodyPr>
          <a:lstStyle/>
          <a:p>
            <a:pPr>
              <a:lnSpc>
                <a:spcPct val="90000"/>
              </a:lnSpc>
            </a:pPr>
            <a:r>
              <a:rPr lang="en-US" sz="3400"/>
              <a:t>The engagement is critical for hospitality  workers because Hotels rise and fall based on user reviews. </a:t>
            </a:r>
            <a:br>
              <a:rPr lang="en-US" sz="3400"/>
            </a:br>
            <a:r>
              <a:rPr lang="en-US" sz="3400"/>
              <a:t>A good employee engadgement program conect the employees to the higher  purpose of the company "ENGAGED PURPOSE"  </a:t>
            </a:r>
          </a:p>
        </p:txBody>
      </p:sp>
    </p:spTree>
    <p:extLst>
      <p:ext uri="{BB962C8B-B14F-4D97-AF65-F5344CB8AC3E}">
        <p14:creationId xmlns:p14="http://schemas.microsoft.com/office/powerpoint/2010/main" val="3216794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4" descr="Hands-on top of each other">
            <a:extLst>
              <a:ext uri="{FF2B5EF4-FFF2-40B4-BE49-F238E27FC236}">
                <a16:creationId xmlns:a16="http://schemas.microsoft.com/office/drawing/2014/main" id="{44D6981E-5B8E-C4FF-B7D9-21ACD7443DCC}"/>
              </a:ext>
            </a:extLst>
          </p:cNvPr>
          <p:cNvPicPr>
            <a:picLocks noChangeAspect="1"/>
          </p:cNvPicPr>
          <p:nvPr/>
        </p:nvPicPr>
        <p:blipFill rotWithShape="1">
          <a:blip r:embed="rId2"/>
          <a:srcRect l="22396" r="-2" b="-2"/>
          <a:stretch/>
        </p:blipFill>
        <p:spPr>
          <a:xfrm>
            <a:off x="20" y="10"/>
            <a:ext cx="12191981" cy="6857990"/>
          </a:xfrm>
          <a:prstGeom prst="rect">
            <a:avLst/>
          </a:prstGeom>
        </p:spPr>
      </p:pic>
      <p:sp>
        <p:nvSpPr>
          <p:cNvPr id="35"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37"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8"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2C90B67-D0D6-6AC8-55F6-62DC4799E224}"/>
              </a:ext>
            </a:extLst>
          </p:cNvPr>
          <p:cNvSpPr>
            <a:spLocks noGrp="1"/>
          </p:cNvSpPr>
          <p:nvPr>
            <p:ph type="title"/>
          </p:nvPr>
        </p:nvSpPr>
        <p:spPr>
          <a:xfrm>
            <a:off x="4272282" y="860609"/>
            <a:ext cx="4621687" cy="1258293"/>
          </a:xfrm>
        </p:spPr>
        <p:txBody>
          <a:bodyPr>
            <a:normAutofit/>
          </a:bodyPr>
          <a:lstStyle/>
          <a:p>
            <a:pPr algn="ctr">
              <a:lnSpc>
                <a:spcPct val="90000"/>
              </a:lnSpc>
            </a:pPr>
            <a:r>
              <a:rPr lang="en-US" sz="3000"/>
              <a:t>WAYS AN ENGAGEMENT PROGRAM CAN DELIVER BETTER GUEST EXPERIENCE  </a:t>
            </a:r>
          </a:p>
        </p:txBody>
      </p:sp>
      <p:sp>
        <p:nvSpPr>
          <p:cNvPr id="3" name="Content Placeholder 2">
            <a:extLst>
              <a:ext uri="{FF2B5EF4-FFF2-40B4-BE49-F238E27FC236}">
                <a16:creationId xmlns:a16="http://schemas.microsoft.com/office/drawing/2014/main" id="{D502BAFF-97E8-39E0-82F0-6D00C94C15A9}"/>
              </a:ext>
            </a:extLst>
          </p:cNvPr>
          <p:cNvSpPr>
            <a:spLocks noGrp="1"/>
          </p:cNvSpPr>
          <p:nvPr>
            <p:ph idx="1"/>
          </p:nvPr>
        </p:nvSpPr>
        <p:spPr>
          <a:xfrm>
            <a:off x="7457702" y="2265829"/>
            <a:ext cx="4236001" cy="3501011"/>
          </a:xfrm>
        </p:spPr>
        <p:txBody>
          <a:bodyPr vert="horz" lIns="91440" tIns="45720" rIns="91440" bIns="45720" rtlCol="0" anchor="ctr">
            <a:normAutofit/>
          </a:bodyPr>
          <a:lstStyle/>
          <a:p>
            <a:pPr algn="ctr"/>
            <a:r>
              <a:rPr lang="en-US" dirty="0"/>
              <a:t>*IMPROVING TEAM WORK</a:t>
            </a:r>
            <a:endParaRPr lang="en-US"/>
          </a:p>
          <a:p>
            <a:pPr algn="ctr"/>
            <a:r>
              <a:rPr lang="en-US" dirty="0"/>
              <a:t>*ADDRESSING ISSUES</a:t>
            </a:r>
            <a:endParaRPr lang="en-US"/>
          </a:p>
          <a:p>
            <a:pPr algn="ctr"/>
            <a:r>
              <a:rPr lang="en-US" dirty="0"/>
              <a:t>*PLANING RESOURCES</a:t>
            </a:r>
            <a:endParaRPr lang="en-US"/>
          </a:p>
          <a:p>
            <a:pPr algn="ctr"/>
            <a:r>
              <a:rPr lang="en-US" dirty="0"/>
              <a:t>*FOSTERING IMPROVEMENT </a:t>
            </a:r>
            <a:endParaRPr lang="en-US"/>
          </a:p>
          <a:p>
            <a:pPr algn="ctr"/>
            <a:r>
              <a:rPr lang="en-US" dirty="0"/>
              <a:t>*DIFFERENTIATING MEANINGFULLY</a:t>
            </a:r>
            <a:endParaRPr lang="en-US"/>
          </a:p>
        </p:txBody>
      </p:sp>
    </p:spTree>
    <p:extLst>
      <p:ext uri="{BB962C8B-B14F-4D97-AF65-F5344CB8AC3E}">
        <p14:creationId xmlns:p14="http://schemas.microsoft.com/office/powerpoint/2010/main" val="987986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Shape 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8" name="Freeform: Shape 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9" name="Rectangle 10">
            <a:extLst>
              <a:ext uri="{FF2B5EF4-FFF2-40B4-BE49-F238E27FC236}">
                <a16:creationId xmlns:a16="http://schemas.microsoft.com/office/drawing/2014/main" id="{BA13F122-27D9-4E29-8FD0-AC211C593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2">
            <a:extLst>
              <a:ext uri="{FF2B5EF4-FFF2-40B4-BE49-F238E27FC236}">
                <a16:creationId xmlns:a16="http://schemas.microsoft.com/office/drawing/2014/main" id="{7323A2B4-B7D1-41EC-AC20-41D0790C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93486" y="660656"/>
            <a:ext cx="7207577" cy="5271936"/>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11608 w 6405382"/>
              <a:gd name="connsiteY0" fmla="*/ 5268722 h 5367331"/>
              <a:gd name="connsiteX1" fmla="*/ 5956903 w 6405382"/>
              <a:gd name="connsiteY1" fmla="*/ 4195853 h 5367331"/>
              <a:gd name="connsiteX2" fmla="*/ 6026076 w 6405382"/>
              <a:gd name="connsiteY2" fmla="*/ 1357972 h 5367331"/>
              <a:gd name="connsiteX3" fmla="*/ 3384277 w 6405382"/>
              <a:gd name="connsiteY3" fmla="*/ 65871 h 5367331"/>
              <a:gd name="connsiteX4" fmla="*/ 970904 w 6405382"/>
              <a:gd name="connsiteY4" fmla="*/ 428306 h 5367331"/>
              <a:gd name="connsiteX5" fmla="*/ 66795 w 6405382"/>
              <a:gd name="connsiteY5" fmla="*/ 2755714 h 5367331"/>
              <a:gd name="connsiteX6" fmla="*/ 2138337 w 6405382"/>
              <a:gd name="connsiteY6" fmla="*/ 4980318 h 5367331"/>
              <a:gd name="connsiteX7" fmla="*/ 1411608 w 6405382"/>
              <a:gd name="connsiteY7" fmla="*/ 5268722 h 5367331"/>
              <a:gd name="connsiteX0" fmla="*/ 1430501 w 6424275"/>
              <a:gd name="connsiteY0" fmla="*/ 5268722 h 5367331"/>
              <a:gd name="connsiteX1" fmla="*/ 5975796 w 6424275"/>
              <a:gd name="connsiteY1" fmla="*/ 4195853 h 5367331"/>
              <a:gd name="connsiteX2" fmla="*/ 6044969 w 6424275"/>
              <a:gd name="connsiteY2" fmla="*/ 1357972 h 5367331"/>
              <a:gd name="connsiteX3" fmla="*/ 3403170 w 6424275"/>
              <a:gd name="connsiteY3" fmla="*/ 65871 h 5367331"/>
              <a:gd name="connsiteX4" fmla="*/ 989797 w 6424275"/>
              <a:gd name="connsiteY4" fmla="*/ 428306 h 5367331"/>
              <a:gd name="connsiteX5" fmla="*/ 85688 w 6424275"/>
              <a:gd name="connsiteY5" fmla="*/ 2755714 h 5367331"/>
              <a:gd name="connsiteX6" fmla="*/ 2157230 w 6424275"/>
              <a:gd name="connsiteY6" fmla="*/ 4980318 h 5367331"/>
              <a:gd name="connsiteX7" fmla="*/ 1430501 w 6424275"/>
              <a:gd name="connsiteY7" fmla="*/ 5268722 h 5367331"/>
              <a:gd name="connsiteX0" fmla="*/ 1578899 w 6572673"/>
              <a:gd name="connsiteY0" fmla="*/ 5268722 h 5367331"/>
              <a:gd name="connsiteX1" fmla="*/ 6124194 w 6572673"/>
              <a:gd name="connsiteY1" fmla="*/ 4195853 h 5367331"/>
              <a:gd name="connsiteX2" fmla="*/ 6193367 w 6572673"/>
              <a:gd name="connsiteY2" fmla="*/ 1357972 h 5367331"/>
              <a:gd name="connsiteX3" fmla="*/ 3551568 w 6572673"/>
              <a:gd name="connsiteY3" fmla="*/ 65871 h 5367331"/>
              <a:gd name="connsiteX4" fmla="*/ 1138195 w 6572673"/>
              <a:gd name="connsiteY4" fmla="*/ 428306 h 5367331"/>
              <a:gd name="connsiteX5" fmla="*/ 73933 w 6572673"/>
              <a:gd name="connsiteY5" fmla="*/ 2857314 h 5367331"/>
              <a:gd name="connsiteX6" fmla="*/ 2305628 w 6572673"/>
              <a:gd name="connsiteY6" fmla="*/ 4980318 h 5367331"/>
              <a:gd name="connsiteX7" fmla="*/ 1578899 w 6572673"/>
              <a:gd name="connsiteY7" fmla="*/ 5268722 h 5367331"/>
              <a:gd name="connsiteX0" fmla="*/ 1578899 w 6437841"/>
              <a:gd name="connsiteY0" fmla="*/ 5268722 h 5396792"/>
              <a:gd name="connsiteX1" fmla="*/ 6110847 w 6437841"/>
              <a:gd name="connsiteY1" fmla="*/ 4326482 h 5396792"/>
              <a:gd name="connsiteX2" fmla="*/ 6193367 w 6437841"/>
              <a:gd name="connsiteY2" fmla="*/ 1357972 h 5396792"/>
              <a:gd name="connsiteX3" fmla="*/ 3551568 w 6437841"/>
              <a:gd name="connsiteY3" fmla="*/ 65871 h 5396792"/>
              <a:gd name="connsiteX4" fmla="*/ 1138195 w 6437841"/>
              <a:gd name="connsiteY4" fmla="*/ 428306 h 5396792"/>
              <a:gd name="connsiteX5" fmla="*/ 73933 w 6437841"/>
              <a:gd name="connsiteY5" fmla="*/ 2857314 h 5396792"/>
              <a:gd name="connsiteX6" fmla="*/ 2305628 w 6437841"/>
              <a:gd name="connsiteY6" fmla="*/ 4980318 h 5396792"/>
              <a:gd name="connsiteX7" fmla="*/ 1578899 w 6437841"/>
              <a:gd name="connsiteY7" fmla="*/ 5268722 h 5396792"/>
              <a:gd name="connsiteX0" fmla="*/ 1578899 w 6568956"/>
              <a:gd name="connsiteY0" fmla="*/ 5268722 h 5396792"/>
              <a:gd name="connsiteX1" fmla="*/ 6110847 w 6568956"/>
              <a:gd name="connsiteY1" fmla="*/ 4326482 h 5396792"/>
              <a:gd name="connsiteX2" fmla="*/ 6193367 w 6568956"/>
              <a:gd name="connsiteY2" fmla="*/ 1357972 h 5396792"/>
              <a:gd name="connsiteX3" fmla="*/ 3551568 w 6568956"/>
              <a:gd name="connsiteY3" fmla="*/ 65871 h 5396792"/>
              <a:gd name="connsiteX4" fmla="*/ 1138195 w 6568956"/>
              <a:gd name="connsiteY4" fmla="*/ 428306 h 5396792"/>
              <a:gd name="connsiteX5" fmla="*/ 73933 w 6568956"/>
              <a:gd name="connsiteY5" fmla="*/ 2857314 h 5396792"/>
              <a:gd name="connsiteX6" fmla="*/ 2305628 w 6568956"/>
              <a:gd name="connsiteY6" fmla="*/ 4980318 h 5396792"/>
              <a:gd name="connsiteX7" fmla="*/ 1578899 w 6568956"/>
              <a:gd name="connsiteY7" fmla="*/ 5268722 h 5396792"/>
              <a:gd name="connsiteX0" fmla="*/ 1578899 w 6627440"/>
              <a:gd name="connsiteY0" fmla="*/ 5268722 h 5396792"/>
              <a:gd name="connsiteX1" fmla="*/ 6110847 w 6627440"/>
              <a:gd name="connsiteY1" fmla="*/ 4326482 h 5396792"/>
              <a:gd name="connsiteX2" fmla="*/ 6193367 w 6627440"/>
              <a:gd name="connsiteY2" fmla="*/ 1357972 h 5396792"/>
              <a:gd name="connsiteX3" fmla="*/ 3551568 w 6627440"/>
              <a:gd name="connsiteY3" fmla="*/ 65871 h 5396792"/>
              <a:gd name="connsiteX4" fmla="*/ 1138195 w 6627440"/>
              <a:gd name="connsiteY4" fmla="*/ 428306 h 5396792"/>
              <a:gd name="connsiteX5" fmla="*/ 73933 w 6627440"/>
              <a:gd name="connsiteY5" fmla="*/ 2857314 h 5396792"/>
              <a:gd name="connsiteX6" fmla="*/ 2305628 w 6627440"/>
              <a:gd name="connsiteY6" fmla="*/ 4980318 h 5396792"/>
              <a:gd name="connsiteX7" fmla="*/ 1578899 w 6627440"/>
              <a:gd name="connsiteY7" fmla="*/ 5268722 h 5396792"/>
              <a:gd name="connsiteX0" fmla="*/ 1578899 w 6627440"/>
              <a:gd name="connsiteY0" fmla="*/ 5268722 h 5362841"/>
              <a:gd name="connsiteX1" fmla="*/ 6110847 w 6627440"/>
              <a:gd name="connsiteY1" fmla="*/ 4326482 h 5362841"/>
              <a:gd name="connsiteX2" fmla="*/ 6193367 w 6627440"/>
              <a:gd name="connsiteY2" fmla="*/ 1357972 h 5362841"/>
              <a:gd name="connsiteX3" fmla="*/ 3551568 w 6627440"/>
              <a:gd name="connsiteY3" fmla="*/ 65871 h 5362841"/>
              <a:gd name="connsiteX4" fmla="*/ 1138195 w 6627440"/>
              <a:gd name="connsiteY4" fmla="*/ 428306 h 5362841"/>
              <a:gd name="connsiteX5" fmla="*/ 73933 w 6627440"/>
              <a:gd name="connsiteY5" fmla="*/ 2857314 h 5362841"/>
              <a:gd name="connsiteX6" fmla="*/ 2305628 w 6627440"/>
              <a:gd name="connsiteY6" fmla="*/ 4980318 h 5362841"/>
              <a:gd name="connsiteX7" fmla="*/ 1578899 w 6627440"/>
              <a:gd name="connsiteY7" fmla="*/ 5268722 h 5362841"/>
              <a:gd name="connsiteX0" fmla="*/ 1578899 w 6627440"/>
              <a:gd name="connsiteY0" fmla="*/ 5268722 h 5400918"/>
              <a:gd name="connsiteX1" fmla="*/ 3326943 w 6627440"/>
              <a:gd name="connsiteY1" fmla="*/ 5334135 h 5400918"/>
              <a:gd name="connsiteX2" fmla="*/ 6110847 w 6627440"/>
              <a:gd name="connsiteY2" fmla="*/ 4326482 h 5400918"/>
              <a:gd name="connsiteX3" fmla="*/ 6193367 w 6627440"/>
              <a:gd name="connsiteY3" fmla="*/ 1357972 h 5400918"/>
              <a:gd name="connsiteX4" fmla="*/ 3551568 w 6627440"/>
              <a:gd name="connsiteY4" fmla="*/ 65871 h 5400918"/>
              <a:gd name="connsiteX5" fmla="*/ 1138195 w 6627440"/>
              <a:gd name="connsiteY5" fmla="*/ 428306 h 5400918"/>
              <a:gd name="connsiteX6" fmla="*/ 73933 w 6627440"/>
              <a:gd name="connsiteY6" fmla="*/ 2857314 h 5400918"/>
              <a:gd name="connsiteX7" fmla="*/ 2305628 w 6627440"/>
              <a:gd name="connsiteY7" fmla="*/ 4980318 h 5400918"/>
              <a:gd name="connsiteX8" fmla="*/ 1578899 w 6627440"/>
              <a:gd name="connsiteY8" fmla="*/ 5268722 h 5400918"/>
              <a:gd name="connsiteX0" fmla="*/ 1578899 w 6627440"/>
              <a:gd name="connsiteY0" fmla="*/ 5268722 h 5401997"/>
              <a:gd name="connsiteX1" fmla="*/ 3326943 w 6627440"/>
              <a:gd name="connsiteY1" fmla="*/ 5334135 h 5401997"/>
              <a:gd name="connsiteX2" fmla="*/ 6110847 w 6627440"/>
              <a:gd name="connsiteY2" fmla="*/ 4326482 h 5401997"/>
              <a:gd name="connsiteX3" fmla="*/ 6193367 w 6627440"/>
              <a:gd name="connsiteY3" fmla="*/ 1357972 h 5401997"/>
              <a:gd name="connsiteX4" fmla="*/ 3551568 w 6627440"/>
              <a:gd name="connsiteY4" fmla="*/ 65871 h 5401997"/>
              <a:gd name="connsiteX5" fmla="*/ 1138195 w 6627440"/>
              <a:gd name="connsiteY5" fmla="*/ 428306 h 5401997"/>
              <a:gd name="connsiteX6" fmla="*/ 73933 w 6627440"/>
              <a:gd name="connsiteY6" fmla="*/ 2857314 h 5401997"/>
              <a:gd name="connsiteX7" fmla="*/ 2305628 w 6627440"/>
              <a:gd name="connsiteY7" fmla="*/ 4980318 h 5401997"/>
              <a:gd name="connsiteX8" fmla="*/ 1578899 w 6627440"/>
              <a:gd name="connsiteY8" fmla="*/ 5268722 h 5401997"/>
              <a:gd name="connsiteX0" fmla="*/ 1544380 w 6627440"/>
              <a:gd name="connsiteY0" fmla="*/ 5252633 h 5398406"/>
              <a:gd name="connsiteX1" fmla="*/ 3326943 w 6627440"/>
              <a:gd name="connsiteY1" fmla="*/ 5334135 h 5398406"/>
              <a:gd name="connsiteX2" fmla="*/ 6110847 w 6627440"/>
              <a:gd name="connsiteY2" fmla="*/ 4326482 h 5398406"/>
              <a:gd name="connsiteX3" fmla="*/ 6193367 w 6627440"/>
              <a:gd name="connsiteY3" fmla="*/ 1357972 h 5398406"/>
              <a:gd name="connsiteX4" fmla="*/ 3551568 w 6627440"/>
              <a:gd name="connsiteY4" fmla="*/ 65871 h 5398406"/>
              <a:gd name="connsiteX5" fmla="*/ 1138195 w 6627440"/>
              <a:gd name="connsiteY5" fmla="*/ 428306 h 5398406"/>
              <a:gd name="connsiteX6" fmla="*/ 73933 w 6627440"/>
              <a:gd name="connsiteY6" fmla="*/ 2857314 h 5398406"/>
              <a:gd name="connsiteX7" fmla="*/ 2305628 w 6627440"/>
              <a:gd name="connsiteY7" fmla="*/ 4980318 h 5398406"/>
              <a:gd name="connsiteX8" fmla="*/ 1544380 w 6627440"/>
              <a:gd name="connsiteY8" fmla="*/ 5252633 h 5398406"/>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7440" h="5397420">
                <a:moveTo>
                  <a:pt x="1544380" y="5252633"/>
                </a:moveTo>
                <a:cubicBezTo>
                  <a:pt x="1556207" y="5314022"/>
                  <a:pt x="2571618" y="5491175"/>
                  <a:pt x="3326943" y="5334135"/>
                </a:cubicBezTo>
                <a:cubicBezTo>
                  <a:pt x="4082268" y="5177095"/>
                  <a:pt x="5593072" y="4991595"/>
                  <a:pt x="6110847" y="4326482"/>
                </a:cubicBezTo>
                <a:cubicBezTo>
                  <a:pt x="6940830" y="3391593"/>
                  <a:pt x="6619913" y="2068074"/>
                  <a:pt x="6193367" y="1357972"/>
                </a:cubicBezTo>
                <a:cubicBezTo>
                  <a:pt x="5766821" y="647870"/>
                  <a:pt x="4394097" y="220815"/>
                  <a:pt x="3551568" y="65871"/>
                </a:cubicBezTo>
                <a:cubicBezTo>
                  <a:pt x="2709039" y="-89073"/>
                  <a:pt x="1668865" y="28380"/>
                  <a:pt x="1138195" y="428306"/>
                </a:cubicBezTo>
                <a:cubicBezTo>
                  <a:pt x="607525" y="828232"/>
                  <a:pt x="-258548" y="1960759"/>
                  <a:pt x="73933" y="2857314"/>
                </a:cubicBezTo>
                <a:cubicBezTo>
                  <a:pt x="354612" y="3898352"/>
                  <a:pt x="1151047" y="4601521"/>
                  <a:pt x="2305628" y="4980318"/>
                </a:cubicBezTo>
                <a:cubicBezTo>
                  <a:pt x="2182006" y="5243549"/>
                  <a:pt x="1544380" y="5252633"/>
                  <a:pt x="1544380" y="5252633"/>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E9D4AA3-39C2-CCFD-51DC-A77F6EB333CB}"/>
              </a:ext>
            </a:extLst>
          </p:cNvPr>
          <p:cNvSpPr>
            <a:spLocks noGrp="1"/>
          </p:cNvSpPr>
          <p:nvPr>
            <p:ph type="title"/>
          </p:nvPr>
        </p:nvSpPr>
        <p:spPr>
          <a:xfrm>
            <a:off x="2358047" y="1854200"/>
            <a:ext cx="4911106" cy="2969986"/>
          </a:xfrm>
        </p:spPr>
        <p:txBody>
          <a:bodyPr vert="horz" lIns="91440" tIns="45720" rIns="91440" bIns="45720" rtlCol="0" anchor="ctr">
            <a:normAutofit/>
          </a:bodyPr>
          <a:lstStyle/>
          <a:p>
            <a:pPr>
              <a:lnSpc>
                <a:spcPct val="90000"/>
              </a:lnSpc>
            </a:pPr>
            <a:r>
              <a:rPr lang="en-US" sz="3000"/>
              <a:t>Engagement within the organization isn't confined to the business, it spreads outwards impacted everyone who comes into contact.</a:t>
            </a:r>
            <a:br>
              <a:rPr lang="en-US" sz="3000"/>
            </a:br>
            <a:r>
              <a:rPr lang="en-US" sz="3000"/>
              <a:t>(ex: guests, suppliers, vendors, partners, etc.)</a:t>
            </a:r>
          </a:p>
        </p:txBody>
      </p:sp>
      <p:sp>
        <p:nvSpPr>
          <p:cNvPr id="21" name="Freeform: Shape 14">
            <a:extLst>
              <a:ext uri="{FF2B5EF4-FFF2-40B4-BE49-F238E27FC236}">
                <a16:creationId xmlns:a16="http://schemas.microsoft.com/office/drawing/2014/main" id="{0BA5577D-51A1-410B-A1B4-2D83174D9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363065" y="596901"/>
            <a:ext cx="7207577" cy="5271936"/>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11608 w 6405382"/>
              <a:gd name="connsiteY0" fmla="*/ 5268722 h 5367331"/>
              <a:gd name="connsiteX1" fmla="*/ 5956903 w 6405382"/>
              <a:gd name="connsiteY1" fmla="*/ 4195853 h 5367331"/>
              <a:gd name="connsiteX2" fmla="*/ 6026076 w 6405382"/>
              <a:gd name="connsiteY2" fmla="*/ 1357972 h 5367331"/>
              <a:gd name="connsiteX3" fmla="*/ 3384277 w 6405382"/>
              <a:gd name="connsiteY3" fmla="*/ 65871 h 5367331"/>
              <a:gd name="connsiteX4" fmla="*/ 970904 w 6405382"/>
              <a:gd name="connsiteY4" fmla="*/ 428306 h 5367331"/>
              <a:gd name="connsiteX5" fmla="*/ 66795 w 6405382"/>
              <a:gd name="connsiteY5" fmla="*/ 2755714 h 5367331"/>
              <a:gd name="connsiteX6" fmla="*/ 2138337 w 6405382"/>
              <a:gd name="connsiteY6" fmla="*/ 4980318 h 5367331"/>
              <a:gd name="connsiteX7" fmla="*/ 1411608 w 6405382"/>
              <a:gd name="connsiteY7" fmla="*/ 5268722 h 5367331"/>
              <a:gd name="connsiteX0" fmla="*/ 1430501 w 6424275"/>
              <a:gd name="connsiteY0" fmla="*/ 5268722 h 5367331"/>
              <a:gd name="connsiteX1" fmla="*/ 5975796 w 6424275"/>
              <a:gd name="connsiteY1" fmla="*/ 4195853 h 5367331"/>
              <a:gd name="connsiteX2" fmla="*/ 6044969 w 6424275"/>
              <a:gd name="connsiteY2" fmla="*/ 1357972 h 5367331"/>
              <a:gd name="connsiteX3" fmla="*/ 3403170 w 6424275"/>
              <a:gd name="connsiteY3" fmla="*/ 65871 h 5367331"/>
              <a:gd name="connsiteX4" fmla="*/ 989797 w 6424275"/>
              <a:gd name="connsiteY4" fmla="*/ 428306 h 5367331"/>
              <a:gd name="connsiteX5" fmla="*/ 85688 w 6424275"/>
              <a:gd name="connsiteY5" fmla="*/ 2755714 h 5367331"/>
              <a:gd name="connsiteX6" fmla="*/ 2157230 w 6424275"/>
              <a:gd name="connsiteY6" fmla="*/ 4980318 h 5367331"/>
              <a:gd name="connsiteX7" fmla="*/ 1430501 w 6424275"/>
              <a:gd name="connsiteY7" fmla="*/ 5268722 h 5367331"/>
              <a:gd name="connsiteX0" fmla="*/ 1578899 w 6572673"/>
              <a:gd name="connsiteY0" fmla="*/ 5268722 h 5367331"/>
              <a:gd name="connsiteX1" fmla="*/ 6124194 w 6572673"/>
              <a:gd name="connsiteY1" fmla="*/ 4195853 h 5367331"/>
              <a:gd name="connsiteX2" fmla="*/ 6193367 w 6572673"/>
              <a:gd name="connsiteY2" fmla="*/ 1357972 h 5367331"/>
              <a:gd name="connsiteX3" fmla="*/ 3551568 w 6572673"/>
              <a:gd name="connsiteY3" fmla="*/ 65871 h 5367331"/>
              <a:gd name="connsiteX4" fmla="*/ 1138195 w 6572673"/>
              <a:gd name="connsiteY4" fmla="*/ 428306 h 5367331"/>
              <a:gd name="connsiteX5" fmla="*/ 73933 w 6572673"/>
              <a:gd name="connsiteY5" fmla="*/ 2857314 h 5367331"/>
              <a:gd name="connsiteX6" fmla="*/ 2305628 w 6572673"/>
              <a:gd name="connsiteY6" fmla="*/ 4980318 h 5367331"/>
              <a:gd name="connsiteX7" fmla="*/ 1578899 w 6572673"/>
              <a:gd name="connsiteY7" fmla="*/ 5268722 h 5367331"/>
              <a:gd name="connsiteX0" fmla="*/ 1578899 w 6437841"/>
              <a:gd name="connsiteY0" fmla="*/ 5268722 h 5396792"/>
              <a:gd name="connsiteX1" fmla="*/ 6110847 w 6437841"/>
              <a:gd name="connsiteY1" fmla="*/ 4326482 h 5396792"/>
              <a:gd name="connsiteX2" fmla="*/ 6193367 w 6437841"/>
              <a:gd name="connsiteY2" fmla="*/ 1357972 h 5396792"/>
              <a:gd name="connsiteX3" fmla="*/ 3551568 w 6437841"/>
              <a:gd name="connsiteY3" fmla="*/ 65871 h 5396792"/>
              <a:gd name="connsiteX4" fmla="*/ 1138195 w 6437841"/>
              <a:gd name="connsiteY4" fmla="*/ 428306 h 5396792"/>
              <a:gd name="connsiteX5" fmla="*/ 73933 w 6437841"/>
              <a:gd name="connsiteY5" fmla="*/ 2857314 h 5396792"/>
              <a:gd name="connsiteX6" fmla="*/ 2305628 w 6437841"/>
              <a:gd name="connsiteY6" fmla="*/ 4980318 h 5396792"/>
              <a:gd name="connsiteX7" fmla="*/ 1578899 w 6437841"/>
              <a:gd name="connsiteY7" fmla="*/ 5268722 h 5396792"/>
              <a:gd name="connsiteX0" fmla="*/ 1578899 w 6568956"/>
              <a:gd name="connsiteY0" fmla="*/ 5268722 h 5396792"/>
              <a:gd name="connsiteX1" fmla="*/ 6110847 w 6568956"/>
              <a:gd name="connsiteY1" fmla="*/ 4326482 h 5396792"/>
              <a:gd name="connsiteX2" fmla="*/ 6193367 w 6568956"/>
              <a:gd name="connsiteY2" fmla="*/ 1357972 h 5396792"/>
              <a:gd name="connsiteX3" fmla="*/ 3551568 w 6568956"/>
              <a:gd name="connsiteY3" fmla="*/ 65871 h 5396792"/>
              <a:gd name="connsiteX4" fmla="*/ 1138195 w 6568956"/>
              <a:gd name="connsiteY4" fmla="*/ 428306 h 5396792"/>
              <a:gd name="connsiteX5" fmla="*/ 73933 w 6568956"/>
              <a:gd name="connsiteY5" fmla="*/ 2857314 h 5396792"/>
              <a:gd name="connsiteX6" fmla="*/ 2305628 w 6568956"/>
              <a:gd name="connsiteY6" fmla="*/ 4980318 h 5396792"/>
              <a:gd name="connsiteX7" fmla="*/ 1578899 w 6568956"/>
              <a:gd name="connsiteY7" fmla="*/ 5268722 h 5396792"/>
              <a:gd name="connsiteX0" fmla="*/ 1578899 w 6627440"/>
              <a:gd name="connsiteY0" fmla="*/ 5268722 h 5396792"/>
              <a:gd name="connsiteX1" fmla="*/ 6110847 w 6627440"/>
              <a:gd name="connsiteY1" fmla="*/ 4326482 h 5396792"/>
              <a:gd name="connsiteX2" fmla="*/ 6193367 w 6627440"/>
              <a:gd name="connsiteY2" fmla="*/ 1357972 h 5396792"/>
              <a:gd name="connsiteX3" fmla="*/ 3551568 w 6627440"/>
              <a:gd name="connsiteY3" fmla="*/ 65871 h 5396792"/>
              <a:gd name="connsiteX4" fmla="*/ 1138195 w 6627440"/>
              <a:gd name="connsiteY4" fmla="*/ 428306 h 5396792"/>
              <a:gd name="connsiteX5" fmla="*/ 73933 w 6627440"/>
              <a:gd name="connsiteY5" fmla="*/ 2857314 h 5396792"/>
              <a:gd name="connsiteX6" fmla="*/ 2305628 w 6627440"/>
              <a:gd name="connsiteY6" fmla="*/ 4980318 h 5396792"/>
              <a:gd name="connsiteX7" fmla="*/ 1578899 w 6627440"/>
              <a:gd name="connsiteY7" fmla="*/ 5268722 h 5396792"/>
              <a:gd name="connsiteX0" fmla="*/ 1578899 w 6627440"/>
              <a:gd name="connsiteY0" fmla="*/ 5268722 h 5362841"/>
              <a:gd name="connsiteX1" fmla="*/ 6110847 w 6627440"/>
              <a:gd name="connsiteY1" fmla="*/ 4326482 h 5362841"/>
              <a:gd name="connsiteX2" fmla="*/ 6193367 w 6627440"/>
              <a:gd name="connsiteY2" fmla="*/ 1357972 h 5362841"/>
              <a:gd name="connsiteX3" fmla="*/ 3551568 w 6627440"/>
              <a:gd name="connsiteY3" fmla="*/ 65871 h 5362841"/>
              <a:gd name="connsiteX4" fmla="*/ 1138195 w 6627440"/>
              <a:gd name="connsiteY4" fmla="*/ 428306 h 5362841"/>
              <a:gd name="connsiteX5" fmla="*/ 73933 w 6627440"/>
              <a:gd name="connsiteY5" fmla="*/ 2857314 h 5362841"/>
              <a:gd name="connsiteX6" fmla="*/ 2305628 w 6627440"/>
              <a:gd name="connsiteY6" fmla="*/ 4980318 h 5362841"/>
              <a:gd name="connsiteX7" fmla="*/ 1578899 w 6627440"/>
              <a:gd name="connsiteY7" fmla="*/ 5268722 h 5362841"/>
              <a:gd name="connsiteX0" fmla="*/ 1578899 w 6627440"/>
              <a:gd name="connsiteY0" fmla="*/ 5268722 h 5400918"/>
              <a:gd name="connsiteX1" fmla="*/ 3326943 w 6627440"/>
              <a:gd name="connsiteY1" fmla="*/ 5334135 h 5400918"/>
              <a:gd name="connsiteX2" fmla="*/ 6110847 w 6627440"/>
              <a:gd name="connsiteY2" fmla="*/ 4326482 h 5400918"/>
              <a:gd name="connsiteX3" fmla="*/ 6193367 w 6627440"/>
              <a:gd name="connsiteY3" fmla="*/ 1357972 h 5400918"/>
              <a:gd name="connsiteX4" fmla="*/ 3551568 w 6627440"/>
              <a:gd name="connsiteY4" fmla="*/ 65871 h 5400918"/>
              <a:gd name="connsiteX5" fmla="*/ 1138195 w 6627440"/>
              <a:gd name="connsiteY5" fmla="*/ 428306 h 5400918"/>
              <a:gd name="connsiteX6" fmla="*/ 73933 w 6627440"/>
              <a:gd name="connsiteY6" fmla="*/ 2857314 h 5400918"/>
              <a:gd name="connsiteX7" fmla="*/ 2305628 w 6627440"/>
              <a:gd name="connsiteY7" fmla="*/ 4980318 h 5400918"/>
              <a:gd name="connsiteX8" fmla="*/ 1578899 w 6627440"/>
              <a:gd name="connsiteY8" fmla="*/ 5268722 h 5400918"/>
              <a:gd name="connsiteX0" fmla="*/ 1578899 w 6627440"/>
              <a:gd name="connsiteY0" fmla="*/ 5268722 h 5401997"/>
              <a:gd name="connsiteX1" fmla="*/ 3326943 w 6627440"/>
              <a:gd name="connsiteY1" fmla="*/ 5334135 h 5401997"/>
              <a:gd name="connsiteX2" fmla="*/ 6110847 w 6627440"/>
              <a:gd name="connsiteY2" fmla="*/ 4326482 h 5401997"/>
              <a:gd name="connsiteX3" fmla="*/ 6193367 w 6627440"/>
              <a:gd name="connsiteY3" fmla="*/ 1357972 h 5401997"/>
              <a:gd name="connsiteX4" fmla="*/ 3551568 w 6627440"/>
              <a:gd name="connsiteY4" fmla="*/ 65871 h 5401997"/>
              <a:gd name="connsiteX5" fmla="*/ 1138195 w 6627440"/>
              <a:gd name="connsiteY5" fmla="*/ 428306 h 5401997"/>
              <a:gd name="connsiteX6" fmla="*/ 73933 w 6627440"/>
              <a:gd name="connsiteY6" fmla="*/ 2857314 h 5401997"/>
              <a:gd name="connsiteX7" fmla="*/ 2305628 w 6627440"/>
              <a:gd name="connsiteY7" fmla="*/ 4980318 h 5401997"/>
              <a:gd name="connsiteX8" fmla="*/ 1578899 w 6627440"/>
              <a:gd name="connsiteY8" fmla="*/ 5268722 h 5401997"/>
              <a:gd name="connsiteX0" fmla="*/ 1544380 w 6627440"/>
              <a:gd name="connsiteY0" fmla="*/ 5252633 h 5398406"/>
              <a:gd name="connsiteX1" fmla="*/ 3326943 w 6627440"/>
              <a:gd name="connsiteY1" fmla="*/ 5334135 h 5398406"/>
              <a:gd name="connsiteX2" fmla="*/ 6110847 w 6627440"/>
              <a:gd name="connsiteY2" fmla="*/ 4326482 h 5398406"/>
              <a:gd name="connsiteX3" fmla="*/ 6193367 w 6627440"/>
              <a:gd name="connsiteY3" fmla="*/ 1357972 h 5398406"/>
              <a:gd name="connsiteX4" fmla="*/ 3551568 w 6627440"/>
              <a:gd name="connsiteY4" fmla="*/ 65871 h 5398406"/>
              <a:gd name="connsiteX5" fmla="*/ 1138195 w 6627440"/>
              <a:gd name="connsiteY5" fmla="*/ 428306 h 5398406"/>
              <a:gd name="connsiteX6" fmla="*/ 73933 w 6627440"/>
              <a:gd name="connsiteY6" fmla="*/ 2857314 h 5398406"/>
              <a:gd name="connsiteX7" fmla="*/ 2305628 w 6627440"/>
              <a:gd name="connsiteY7" fmla="*/ 4980318 h 5398406"/>
              <a:gd name="connsiteX8" fmla="*/ 1544380 w 6627440"/>
              <a:gd name="connsiteY8" fmla="*/ 5252633 h 5398406"/>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7440" h="5397420">
                <a:moveTo>
                  <a:pt x="1544380" y="5252633"/>
                </a:moveTo>
                <a:cubicBezTo>
                  <a:pt x="1556207" y="5314022"/>
                  <a:pt x="2571618" y="5491175"/>
                  <a:pt x="3326943" y="5334135"/>
                </a:cubicBezTo>
                <a:cubicBezTo>
                  <a:pt x="4082268" y="5177095"/>
                  <a:pt x="5593072" y="4991595"/>
                  <a:pt x="6110847" y="4326482"/>
                </a:cubicBezTo>
                <a:cubicBezTo>
                  <a:pt x="6940830" y="3391593"/>
                  <a:pt x="6619913" y="2068074"/>
                  <a:pt x="6193367" y="1357972"/>
                </a:cubicBezTo>
                <a:cubicBezTo>
                  <a:pt x="5766821" y="647870"/>
                  <a:pt x="4394097" y="220815"/>
                  <a:pt x="3551568" y="65871"/>
                </a:cubicBezTo>
                <a:cubicBezTo>
                  <a:pt x="2709039" y="-89073"/>
                  <a:pt x="1668865" y="28380"/>
                  <a:pt x="1138195" y="428306"/>
                </a:cubicBezTo>
                <a:cubicBezTo>
                  <a:pt x="607525" y="828232"/>
                  <a:pt x="-258548" y="1960759"/>
                  <a:pt x="73933" y="2857314"/>
                </a:cubicBezTo>
                <a:cubicBezTo>
                  <a:pt x="354612" y="3898352"/>
                  <a:pt x="1151047" y="4601521"/>
                  <a:pt x="2305628" y="4980318"/>
                </a:cubicBezTo>
                <a:cubicBezTo>
                  <a:pt x="2182006" y="5243549"/>
                  <a:pt x="1544380" y="5252633"/>
                  <a:pt x="1544380" y="5252633"/>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64444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AFEA8-2A9C-C979-3F56-06F9EEC37EA0}"/>
              </a:ext>
            </a:extLst>
          </p:cNvPr>
          <p:cNvSpPr>
            <a:spLocks noGrp="1"/>
          </p:cNvSpPr>
          <p:nvPr>
            <p:ph type="title"/>
          </p:nvPr>
        </p:nvSpPr>
        <p:spPr>
          <a:xfrm>
            <a:off x="1020724" y="558209"/>
            <a:ext cx="10333075" cy="636420"/>
          </a:xfrm>
        </p:spPr>
        <p:txBody>
          <a:bodyPr>
            <a:normAutofit fontScale="90000"/>
          </a:bodyPr>
          <a:lstStyle/>
          <a:p>
            <a:pPr algn="ctr"/>
            <a:r>
              <a:rPr lang="en-US" dirty="0"/>
              <a:t>References </a:t>
            </a:r>
            <a:endParaRPr lang="en-US"/>
          </a:p>
        </p:txBody>
      </p:sp>
      <p:sp>
        <p:nvSpPr>
          <p:cNvPr id="3" name="Content Placeholder 2">
            <a:extLst>
              <a:ext uri="{FF2B5EF4-FFF2-40B4-BE49-F238E27FC236}">
                <a16:creationId xmlns:a16="http://schemas.microsoft.com/office/drawing/2014/main" id="{3CFD3340-C854-6FC5-7702-49EDC7C8B5E9}"/>
              </a:ext>
            </a:extLst>
          </p:cNvPr>
          <p:cNvSpPr>
            <a:spLocks noGrp="1"/>
          </p:cNvSpPr>
          <p:nvPr>
            <p:ph idx="1"/>
          </p:nvPr>
        </p:nvSpPr>
        <p:spPr>
          <a:xfrm>
            <a:off x="989303" y="1295876"/>
            <a:ext cx="10333074" cy="4401185"/>
          </a:xfrm>
        </p:spPr>
        <p:txBody>
          <a:bodyPr vert="horz" lIns="91440" tIns="45720" rIns="91440" bIns="45720" rtlCol="0" anchor="t">
            <a:normAutofit fontScale="92500" lnSpcReduction="20000"/>
          </a:bodyPr>
          <a:lstStyle/>
          <a:p>
            <a:r>
              <a:rPr lang="en-US" sz="1200" dirty="0">
                <a:latin typeface="Arial Nova"/>
              </a:rPr>
              <a:t>.</a:t>
            </a:r>
            <a:r>
              <a:rPr lang="en-US" sz="1200" dirty="0">
                <a:solidFill>
                  <a:schemeClr val="tx2"/>
                </a:solidFill>
                <a:latin typeface="Arial Nova"/>
              </a:rPr>
              <a:t> https://blog.rewardian.com/why-is-employee-engagement- in-the-hospitality-industry-important  (Jessica Kurtzman-17/05/2017) accessed 28/11/2022</a:t>
            </a:r>
          </a:p>
          <a:p>
            <a:r>
              <a:rPr lang="en-US" sz="1200" dirty="0">
                <a:solidFill>
                  <a:schemeClr val="tx2"/>
                </a:solidFill>
                <a:latin typeface="Arial Nova"/>
              </a:rPr>
              <a:t>. https://www.hotelmanagement.net/humanresourses/roi-people-employee-engagement-key-to-profitability (accessed 28/11/2022)</a:t>
            </a:r>
          </a:p>
          <a:p>
            <a:r>
              <a:rPr lang="en-US" sz="1200" dirty="0">
                <a:solidFill>
                  <a:schemeClr val="tx2"/>
                </a:solidFill>
                <a:latin typeface="Arial Nova"/>
              </a:rPr>
              <a:t>.https://bmagroupglobal.com/blog-25-estupendas-ideas-para-lograr-el-compromiso-del-emoleado-y-mejora-la-cultura-corporativa/ (accessed 29/11/2022)</a:t>
            </a:r>
          </a:p>
          <a:p>
            <a:r>
              <a:rPr lang="en-US" sz="1200" dirty="0">
                <a:solidFill>
                  <a:schemeClr val="tx2"/>
                </a:solidFill>
                <a:latin typeface="Arial Nova"/>
                <a:hlinkClick r:id="rId2">
                  <a:extLst>
                    <a:ext uri="{A12FA001-AC4F-418D-AE19-62706E023703}">
                      <ahyp:hlinkClr xmlns:ahyp="http://schemas.microsoft.com/office/drawing/2018/hyperlinkcolor" val="tx"/>
                    </a:ext>
                  </a:extLst>
                </a:hlinkClick>
              </a:rPr>
              <a:t>.https://www.socxo.com/blog/disengaged-vs-engaged-employees/</a:t>
            </a:r>
            <a:r>
              <a:rPr lang="en-US" sz="1200" dirty="0">
                <a:latin typeface="Arial Nova"/>
              </a:rPr>
              <a:t> (accessed 29/11/2022)</a:t>
            </a:r>
            <a:endParaRPr lang="en-US" sz="1200" dirty="0">
              <a:solidFill>
                <a:srgbClr val="071819"/>
              </a:solidFill>
              <a:latin typeface="Arial Nova"/>
            </a:endParaRPr>
          </a:p>
          <a:p>
            <a:r>
              <a:rPr lang="en-US" sz="1200" dirty="0">
                <a:solidFill>
                  <a:srgbClr val="000000"/>
                </a:solidFill>
                <a:latin typeface="Arial Nova"/>
              </a:rPr>
              <a:t>.https://www.oak.com/blog/employee-engagement-statistics  (accessed 29/11/2022)</a:t>
            </a:r>
          </a:p>
          <a:p>
            <a:r>
              <a:rPr lang="en-US" sz="1200" dirty="0">
                <a:solidFill>
                  <a:srgbClr val="000000"/>
                </a:solidFill>
                <a:latin typeface="Arial Nova"/>
              </a:rPr>
              <a:t>.Kahn, William A (1990) "psychological Conditions Of Personal Engagement and Disengagement at work". Academy of Management Journal. 33(4): 692-724.</a:t>
            </a:r>
          </a:p>
          <a:p>
            <a:r>
              <a:rPr lang="en-US" sz="1200" dirty="0">
                <a:solidFill>
                  <a:srgbClr val="000000"/>
                </a:solidFill>
                <a:latin typeface="Arial Nova"/>
              </a:rPr>
              <a:t>.Shuck, Brad; Wollard, Karen (2011). "Antecedents to Employee Engagement: A Structured Review of the Literature" Advances in Developing Human Resources. 13 (4): 429-446.</a:t>
            </a:r>
          </a:p>
          <a:p>
            <a:r>
              <a:rPr lang="en-US" sz="1200" dirty="0">
                <a:solidFill>
                  <a:srgbClr val="000000"/>
                </a:solidFill>
                <a:latin typeface="Arial Nova"/>
              </a:rPr>
              <a:t>.Bakker, Arnold B, ed. (Oct 30, 2010) Chapter 2: Defining and measuring work engagement: Bringing clarity to the concept". Work Engagement : A Handbook of Essential Theory  and Research. Taylor &amp; Francis. Pp.15-16.</a:t>
            </a:r>
          </a:p>
          <a:p>
            <a:r>
              <a:rPr lang="en-US" sz="1200" dirty="0">
                <a:solidFill>
                  <a:srgbClr val="000000"/>
                </a:solidFill>
                <a:latin typeface="Arial Nova"/>
              </a:rPr>
              <a:t>.https://www.engagementmultiplier.com/resourses/engaged-employees-happy-guests-how-employee-engagement-works-in-the-hospitality-industry/amp/</a:t>
            </a:r>
          </a:p>
          <a:p>
            <a:endParaRPr lang="en-US" sz="1200" dirty="0">
              <a:solidFill>
                <a:srgbClr val="000000"/>
              </a:solidFill>
              <a:latin typeface="Arial Nova"/>
            </a:endParaRPr>
          </a:p>
          <a:p>
            <a:endParaRPr lang="en-US" sz="1200" dirty="0">
              <a:solidFill>
                <a:srgbClr val="000000"/>
              </a:solidFill>
              <a:latin typeface="Arial Nova"/>
            </a:endParaRPr>
          </a:p>
          <a:p>
            <a:endParaRPr lang="en-US" sz="1200" dirty="0">
              <a:solidFill>
                <a:srgbClr val="000000"/>
              </a:solidFill>
              <a:latin typeface="Arial Nova"/>
            </a:endParaRPr>
          </a:p>
          <a:p>
            <a:br>
              <a:rPr lang="en-US" sz="1200" dirty="0">
                <a:solidFill>
                  <a:schemeClr val="tx2"/>
                </a:solidFill>
                <a:latin typeface="Arial Nova"/>
              </a:rPr>
            </a:br>
            <a:endParaRPr lang="en-US" sz="1200">
              <a:solidFill>
                <a:schemeClr val="tx2"/>
              </a:solidFill>
              <a:latin typeface="Arial Nova"/>
            </a:endParaRPr>
          </a:p>
        </p:txBody>
      </p:sp>
    </p:spTree>
    <p:extLst>
      <p:ext uri="{BB962C8B-B14F-4D97-AF65-F5344CB8AC3E}">
        <p14:creationId xmlns:p14="http://schemas.microsoft.com/office/powerpoint/2010/main" val="3218817186"/>
      </p:ext>
    </p:extLst>
  </p:cSld>
  <p:clrMapOvr>
    <a:masterClrMapping/>
  </p:clrMapOvr>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ChitchatVTI</vt:lpstr>
      <vt:lpstr>Importance of employee engagement within  the hotel industry </vt:lpstr>
      <vt:lpstr>EMPLOYEE ENGAGEMENT </vt:lpstr>
      <vt:lpstr>PowerPoint Presentation</vt:lpstr>
      <vt:lpstr>ENGAGED EMPLOYEE           VS         DISENGAGED EMPLOYEE</vt:lpstr>
      <vt:lpstr>EMPLOYEE ENGAGEMENT LEVELS </vt:lpstr>
      <vt:lpstr>The engagement is critical for hospitality  workers because Hotels rise and fall based on user reviews.  A good employee engadgement program conect the employees to the higher  purpose of the company "ENGAGED PURPOSE"  </vt:lpstr>
      <vt:lpstr>WAYS AN ENGAGEMENT PROGRAM CAN DELIVER BETTER GUEST EXPERIENCE  </vt:lpstr>
      <vt:lpstr>Engagement within the organization isn't confined to the business, it spreads outwards impacted everyone who comes into contact. (ex: guests, suppliers, vendors, partners, etc.)</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LIDA GIRALDO</cp:lastModifiedBy>
  <cp:revision>677</cp:revision>
  <dcterms:created xsi:type="dcterms:W3CDTF">2022-12-01T16:36:06Z</dcterms:created>
  <dcterms:modified xsi:type="dcterms:W3CDTF">2022-12-06T11:46:04Z</dcterms:modified>
</cp:coreProperties>
</file>