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7" r:id="rId5"/>
    <p:sldId id="297" r:id="rId6"/>
    <p:sldId id="278" r:id="rId7"/>
    <p:sldId id="272" r:id="rId8"/>
    <p:sldId id="277" r:id="rId9"/>
    <p:sldId id="258" r:id="rId10"/>
    <p:sldId id="301" r:id="rId11"/>
    <p:sldId id="302" r:id="rId12"/>
    <p:sldId id="300" r:id="rId13"/>
    <p:sldId id="299" r:id="rId14"/>
    <p:sldId id="304" r:id="rId15"/>
    <p:sldId id="288" r:id="rId16"/>
    <p:sldId id="305" r:id="rId17"/>
    <p:sldId id="295" r:id="rId18"/>
    <p:sldId id="294" r:id="rId19"/>
    <p:sldId id="296" r:id="rId20"/>
    <p:sldId id="298" r:id="rId21"/>
    <p:sldId id="303" r:id="rId2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1470F0-CE7A-42F0-9E22-432B63D4FA1E}" v="4" dt="2022-10-11T20:57:34.656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280" autoAdjust="0"/>
  </p:normalViewPr>
  <p:slideViewPr>
    <p:cSldViewPr>
      <p:cViewPr varScale="1">
        <p:scale>
          <a:sx n="76" d="100"/>
          <a:sy n="76" d="100"/>
        </p:scale>
        <p:origin x="72" y="58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D01470F0-CE7A-42F0-9E22-432B63D4FA1E}"/>
    <pc:docChg chg="custSel addSld delSld modSld">
      <pc:chgData name="Jacqui Jones" userId="67ebcc1a-b75c-4eb5-9b86-38230d81d233" providerId="ADAL" clId="{D01470F0-CE7A-42F0-9E22-432B63D4FA1E}" dt="2022-10-11T20:58:22.720" v="210" actId="47"/>
      <pc:docMkLst>
        <pc:docMk/>
      </pc:docMkLst>
      <pc:sldChg chg="addSp delSp modSp new mod">
        <pc:chgData name="Jacqui Jones" userId="67ebcc1a-b75c-4eb5-9b86-38230d81d233" providerId="ADAL" clId="{D01470F0-CE7A-42F0-9E22-432B63D4FA1E}" dt="2022-10-11T20:53:42.158" v="33" actId="20577"/>
        <pc:sldMkLst>
          <pc:docMk/>
          <pc:sldMk cId="2385171392" sldId="304"/>
        </pc:sldMkLst>
        <pc:spChg chg="mod">
          <ac:chgData name="Jacqui Jones" userId="67ebcc1a-b75c-4eb5-9b86-38230d81d233" providerId="ADAL" clId="{D01470F0-CE7A-42F0-9E22-432B63D4FA1E}" dt="2022-10-11T20:53:42.158" v="33" actId="20577"/>
          <ac:spMkLst>
            <pc:docMk/>
            <pc:sldMk cId="2385171392" sldId="304"/>
            <ac:spMk id="2" creationId="{CF1BE459-FCF7-4607-0A9E-B590FF8843CE}"/>
          </ac:spMkLst>
        </pc:spChg>
        <pc:spChg chg="del">
          <ac:chgData name="Jacqui Jones" userId="67ebcc1a-b75c-4eb5-9b86-38230d81d233" providerId="ADAL" clId="{D01470F0-CE7A-42F0-9E22-432B63D4FA1E}" dt="2022-10-11T20:53:23.062" v="1"/>
          <ac:spMkLst>
            <pc:docMk/>
            <pc:sldMk cId="2385171392" sldId="304"/>
            <ac:spMk id="3" creationId="{E341FDA3-034B-5C48-8E91-FDC296C9C1B5}"/>
          </ac:spMkLst>
        </pc:spChg>
        <pc:picChg chg="add mod">
          <ac:chgData name="Jacqui Jones" userId="67ebcc1a-b75c-4eb5-9b86-38230d81d233" providerId="ADAL" clId="{D01470F0-CE7A-42F0-9E22-432B63D4FA1E}" dt="2022-10-11T20:53:23.062" v="1"/>
          <ac:picMkLst>
            <pc:docMk/>
            <pc:sldMk cId="2385171392" sldId="304"/>
            <ac:picMk id="4" creationId="{BA892CAB-232E-D31A-30DB-877284ED3C6B}"/>
          </ac:picMkLst>
        </pc:picChg>
      </pc:sldChg>
      <pc:sldChg chg="addSp delSp modSp new mod">
        <pc:chgData name="Jacqui Jones" userId="67ebcc1a-b75c-4eb5-9b86-38230d81d233" providerId="ADAL" clId="{D01470F0-CE7A-42F0-9E22-432B63D4FA1E}" dt="2022-10-11T20:55:05.770" v="118" actId="20577"/>
        <pc:sldMkLst>
          <pc:docMk/>
          <pc:sldMk cId="2108168102" sldId="305"/>
        </pc:sldMkLst>
        <pc:spChg chg="mod">
          <ac:chgData name="Jacqui Jones" userId="67ebcc1a-b75c-4eb5-9b86-38230d81d233" providerId="ADAL" clId="{D01470F0-CE7A-42F0-9E22-432B63D4FA1E}" dt="2022-10-11T20:55:05.770" v="118" actId="20577"/>
          <ac:spMkLst>
            <pc:docMk/>
            <pc:sldMk cId="2108168102" sldId="305"/>
            <ac:spMk id="2" creationId="{BD82BCD9-449A-31D8-9D93-E0F56243A8AF}"/>
          </ac:spMkLst>
        </pc:spChg>
        <pc:spChg chg="del">
          <ac:chgData name="Jacqui Jones" userId="67ebcc1a-b75c-4eb5-9b86-38230d81d233" providerId="ADAL" clId="{D01470F0-CE7A-42F0-9E22-432B63D4FA1E}" dt="2022-10-11T20:54:30.071" v="35"/>
          <ac:spMkLst>
            <pc:docMk/>
            <pc:sldMk cId="2108168102" sldId="305"/>
            <ac:spMk id="3" creationId="{03EC4166-0DFF-8C66-D394-69DBA88EEEBE}"/>
          </ac:spMkLst>
        </pc:spChg>
        <pc:picChg chg="add mod">
          <ac:chgData name="Jacqui Jones" userId="67ebcc1a-b75c-4eb5-9b86-38230d81d233" providerId="ADAL" clId="{D01470F0-CE7A-42F0-9E22-432B63D4FA1E}" dt="2022-10-11T20:54:30.071" v="35"/>
          <ac:picMkLst>
            <pc:docMk/>
            <pc:sldMk cId="2108168102" sldId="305"/>
            <ac:picMk id="4" creationId="{0DC61EB5-2A57-6EE6-15F5-F86B072823FF}"/>
          </ac:picMkLst>
        </pc:picChg>
      </pc:sldChg>
      <pc:sldChg chg="addSp delSp modSp new del mod">
        <pc:chgData name="Jacqui Jones" userId="67ebcc1a-b75c-4eb5-9b86-38230d81d233" providerId="ADAL" clId="{D01470F0-CE7A-42F0-9E22-432B63D4FA1E}" dt="2022-10-11T20:58:22.720" v="210" actId="47"/>
        <pc:sldMkLst>
          <pc:docMk/>
          <pc:sldMk cId="322447981" sldId="306"/>
        </pc:sldMkLst>
        <pc:spChg chg="mod">
          <ac:chgData name="Jacqui Jones" userId="67ebcc1a-b75c-4eb5-9b86-38230d81d233" providerId="ADAL" clId="{D01470F0-CE7A-42F0-9E22-432B63D4FA1E}" dt="2022-10-11T20:58:16.055" v="208" actId="20577"/>
          <ac:spMkLst>
            <pc:docMk/>
            <pc:sldMk cId="322447981" sldId="306"/>
            <ac:spMk id="2" creationId="{268F6305-CAD0-51FA-941B-D0F654A8B283}"/>
          </ac:spMkLst>
        </pc:spChg>
        <pc:spChg chg="del">
          <ac:chgData name="Jacqui Jones" userId="67ebcc1a-b75c-4eb5-9b86-38230d81d233" providerId="ADAL" clId="{D01470F0-CE7A-42F0-9E22-432B63D4FA1E}" dt="2022-10-11T20:55:58.977" v="120"/>
          <ac:spMkLst>
            <pc:docMk/>
            <pc:sldMk cId="322447981" sldId="306"/>
            <ac:spMk id="3" creationId="{365E24B8-B493-A81A-8668-7A7B7F2773A8}"/>
          </ac:spMkLst>
        </pc:spChg>
        <pc:spChg chg="add del mod">
          <ac:chgData name="Jacqui Jones" userId="67ebcc1a-b75c-4eb5-9b86-38230d81d233" providerId="ADAL" clId="{D01470F0-CE7A-42F0-9E22-432B63D4FA1E}" dt="2022-10-11T20:57:34.656" v="140"/>
          <ac:spMkLst>
            <pc:docMk/>
            <pc:sldMk cId="322447981" sldId="306"/>
            <ac:spMk id="6" creationId="{545C68A4-6871-54A7-8773-C1C07F3B123D}"/>
          </ac:spMkLst>
        </pc:spChg>
        <pc:spChg chg="add mod">
          <ac:chgData name="Jacqui Jones" userId="67ebcc1a-b75c-4eb5-9b86-38230d81d233" providerId="ADAL" clId="{D01470F0-CE7A-42F0-9E22-432B63D4FA1E}" dt="2022-10-11T20:58:20.068" v="209" actId="478"/>
          <ac:spMkLst>
            <pc:docMk/>
            <pc:sldMk cId="322447981" sldId="306"/>
            <ac:spMk id="9" creationId="{2C5D473F-1479-0267-8170-E4CF4E49D56D}"/>
          </ac:spMkLst>
        </pc:spChg>
        <pc:picChg chg="add del mod">
          <ac:chgData name="Jacqui Jones" userId="67ebcc1a-b75c-4eb5-9b86-38230d81d233" providerId="ADAL" clId="{D01470F0-CE7A-42F0-9E22-432B63D4FA1E}" dt="2022-10-11T20:56:39.497" v="139" actId="478"/>
          <ac:picMkLst>
            <pc:docMk/>
            <pc:sldMk cId="322447981" sldId="306"/>
            <ac:picMk id="4" creationId="{A3E0CCBB-F2C9-B551-593F-8A297EFCBAD3}"/>
          </ac:picMkLst>
        </pc:picChg>
        <pc:picChg chg="add del mod">
          <ac:chgData name="Jacqui Jones" userId="67ebcc1a-b75c-4eb5-9b86-38230d81d233" providerId="ADAL" clId="{D01470F0-CE7A-42F0-9E22-432B63D4FA1E}" dt="2022-10-11T20:58:20.068" v="209" actId="478"/>
          <ac:picMkLst>
            <pc:docMk/>
            <pc:sldMk cId="322447981" sldId="306"/>
            <ac:picMk id="7" creationId="{01337E9E-FAB1-3BB7-93C4-0A3BEE3C683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10/11/2022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10/11/2022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476672"/>
            <a:ext cx="9769150" cy="2232248"/>
          </a:xfrm>
        </p:spPr>
        <p:txBody>
          <a:bodyPr>
            <a:normAutofit/>
          </a:bodyPr>
          <a:lstStyle/>
          <a:p>
            <a:r>
              <a:rPr lang="en-US" dirty="0"/>
              <a:t>TOURISM DESTINATION &amp; RESORT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8107" y="4267200"/>
            <a:ext cx="6393905" cy="1371600"/>
          </a:xfrm>
        </p:spPr>
        <p:txBody>
          <a:bodyPr/>
          <a:lstStyle/>
          <a:p>
            <a:r>
              <a:rPr lang="en-US" dirty="0"/>
              <a:t>LEVEL 6 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8DC5-419B-2296-C49F-6D00C69C0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116632"/>
            <a:ext cx="9601200" cy="864096"/>
          </a:xfrm>
        </p:spPr>
        <p:txBody>
          <a:bodyPr/>
          <a:lstStyle/>
          <a:p>
            <a:r>
              <a:rPr lang="en-GB" dirty="0"/>
              <a:t>How to Define a Destination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DB17A-6584-F045-70B6-B09878E14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196752"/>
            <a:ext cx="10561239" cy="4975448"/>
          </a:xfrm>
        </p:spPr>
        <p:txBody>
          <a:bodyPr>
            <a:normAutofit/>
          </a:bodyPr>
          <a:lstStyle/>
          <a:p>
            <a:r>
              <a:rPr lang="en-GB" dirty="0"/>
              <a:t>“Country, state, region, city or town which is marketed or markets itself as a place for tourists to visit” </a:t>
            </a:r>
            <a:r>
              <a:rPr lang="en-GB" sz="1600" dirty="0" err="1"/>
              <a:t>Beirman</a:t>
            </a:r>
            <a:r>
              <a:rPr lang="en-GB" sz="1600" dirty="0"/>
              <a:t> (2003)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dirty="0"/>
              <a:t>Issues </a:t>
            </a:r>
          </a:p>
          <a:p>
            <a:pPr marL="0" indent="0">
              <a:buNone/>
            </a:pPr>
            <a:r>
              <a:rPr lang="en-GB" dirty="0"/>
              <a:t>Geographic</a:t>
            </a:r>
          </a:p>
          <a:p>
            <a:pPr marL="0" indent="0">
              <a:buNone/>
            </a:pPr>
            <a:r>
              <a:rPr lang="en-GB" dirty="0"/>
              <a:t>Product</a:t>
            </a:r>
          </a:p>
          <a:p>
            <a:pPr marL="0" indent="0">
              <a:buNone/>
            </a:pPr>
            <a:r>
              <a:rPr lang="en-GB" dirty="0"/>
              <a:t>Marketing</a:t>
            </a:r>
          </a:p>
          <a:p>
            <a:pPr marL="0" indent="0">
              <a:buNone/>
            </a:pPr>
            <a:r>
              <a:rPr lang="en-GB" dirty="0"/>
              <a:t>Consumers</a:t>
            </a:r>
          </a:p>
          <a:p>
            <a:pPr marL="0" indent="0">
              <a:buNone/>
            </a:pPr>
            <a:r>
              <a:rPr lang="en-GB" dirty="0"/>
              <a:t>Mature Destinations – Consider Butler’s Talc Model </a:t>
            </a:r>
          </a:p>
          <a:p>
            <a:pPr marL="0" indent="0">
              <a:buNone/>
            </a:pPr>
            <a:r>
              <a:rPr lang="en-GB" dirty="0"/>
              <a:t>Massification, Loss of Prestige, Competition</a:t>
            </a:r>
          </a:p>
        </p:txBody>
      </p:sp>
    </p:spTree>
    <p:extLst>
      <p:ext uri="{BB962C8B-B14F-4D97-AF65-F5344CB8AC3E}">
        <p14:creationId xmlns:p14="http://schemas.microsoft.com/office/powerpoint/2010/main" val="34976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FA3A3-1B2A-2C2F-823E-7F4955B07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INVESTIGATING RESORTS &amp; DESTINATIONS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BA63B-1231-15D1-CDDD-974DE1842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676400"/>
            <a:ext cx="9601200" cy="506496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CLIMATE</a:t>
            </a:r>
          </a:p>
          <a:p>
            <a:r>
              <a:rPr lang="en-GB" dirty="0"/>
              <a:t>LANDSCAPE</a:t>
            </a:r>
          </a:p>
          <a:p>
            <a:r>
              <a:rPr lang="en-GB" dirty="0"/>
              <a:t>TRAVEL (to destination/resort &amp; within)</a:t>
            </a:r>
          </a:p>
          <a:p>
            <a:r>
              <a:rPr lang="en-GB" dirty="0"/>
              <a:t>INFRASTRUCTURE</a:t>
            </a:r>
          </a:p>
          <a:p>
            <a:endParaRPr lang="en-GB" dirty="0"/>
          </a:p>
          <a:p>
            <a:r>
              <a:rPr lang="en-GB" dirty="0"/>
              <a:t>Facilities (hotels, retail,)</a:t>
            </a:r>
          </a:p>
          <a:p>
            <a:r>
              <a:rPr lang="en-GB" dirty="0"/>
              <a:t>Attractions</a:t>
            </a:r>
          </a:p>
          <a:p>
            <a:r>
              <a:rPr lang="en-GB" dirty="0"/>
              <a:t>Excursions</a:t>
            </a:r>
          </a:p>
          <a:p>
            <a:r>
              <a:rPr lang="en-GB" dirty="0"/>
              <a:t>Classifications (Luxury, Business, Budget)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Trends</a:t>
            </a:r>
          </a:p>
        </p:txBody>
      </p:sp>
    </p:spTree>
    <p:extLst>
      <p:ext uri="{BB962C8B-B14F-4D97-AF65-F5344CB8AC3E}">
        <p14:creationId xmlns:p14="http://schemas.microsoft.com/office/powerpoint/2010/main" val="251371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293812" y="381000"/>
            <a:ext cx="10633247" cy="527720"/>
          </a:xfrm>
        </p:spPr>
        <p:txBody>
          <a:bodyPr>
            <a:normAutofit fontScale="90000"/>
          </a:bodyPr>
          <a:lstStyle/>
          <a:p>
            <a:r>
              <a:rPr lang="en-US" dirty="0"/>
              <a:t>TOURIST DESTINATIONS &amp; RESORT TYPOLOGIES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293813" y="1412776"/>
            <a:ext cx="9601200" cy="544522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COASTAL AREAS</a:t>
            </a:r>
          </a:p>
          <a:p>
            <a:r>
              <a:rPr lang="en-US" dirty="0"/>
              <a:t>ISLANDS</a:t>
            </a:r>
          </a:p>
          <a:p>
            <a:r>
              <a:rPr lang="en-US" dirty="0"/>
              <a:t>COUNTRYSIDE AREAS</a:t>
            </a:r>
          </a:p>
          <a:p>
            <a:r>
              <a:rPr lang="en-US" dirty="0"/>
              <a:t>MOUNTAIN AREAS</a:t>
            </a:r>
          </a:p>
          <a:p>
            <a:r>
              <a:rPr lang="en-US" dirty="0"/>
              <a:t>LAKES</a:t>
            </a:r>
          </a:p>
          <a:p>
            <a:r>
              <a:rPr lang="en-US" dirty="0"/>
              <a:t>TOURIST TOWNS &amp; CITIES</a:t>
            </a:r>
          </a:p>
          <a:p>
            <a:r>
              <a:rPr lang="en-US" dirty="0"/>
              <a:t>HERITAGE SITES</a:t>
            </a:r>
          </a:p>
          <a:p>
            <a:r>
              <a:rPr lang="en-US" dirty="0"/>
              <a:t>PURPOSE BUILT RESORTS</a:t>
            </a:r>
          </a:p>
          <a:p>
            <a:r>
              <a:rPr lang="en-US" dirty="0"/>
              <a:t>DESERTS</a:t>
            </a:r>
          </a:p>
          <a:p>
            <a:r>
              <a:rPr lang="en-US" dirty="0"/>
              <a:t>PURPOSE BUILT ISLANDS</a:t>
            </a:r>
          </a:p>
          <a:p>
            <a:r>
              <a:rPr lang="en-US" dirty="0"/>
              <a:t>CRUISE SHIPS</a:t>
            </a:r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F6785-BB26-5205-7609-311C4712D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8743-EE67-CEF7-BBE4-BB059A893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676400"/>
            <a:ext cx="10561239" cy="4495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EUROPE </a:t>
            </a:r>
          </a:p>
          <a:p>
            <a:r>
              <a:rPr lang="en-GB" dirty="0"/>
              <a:t>MED</a:t>
            </a:r>
          </a:p>
          <a:p>
            <a:r>
              <a:rPr lang="en-GB" dirty="0"/>
              <a:t>ISLANDS</a:t>
            </a:r>
          </a:p>
          <a:p>
            <a:r>
              <a:rPr lang="en-GB" dirty="0"/>
              <a:t>IMAGES</a:t>
            </a:r>
          </a:p>
          <a:p>
            <a:r>
              <a:rPr lang="en-GB" dirty="0"/>
              <a:t>ATLANTIC COAST</a:t>
            </a:r>
          </a:p>
          <a:p>
            <a:r>
              <a:rPr lang="en-GB" dirty="0"/>
              <a:t>COUNTRYSIDE</a:t>
            </a:r>
          </a:p>
          <a:p>
            <a:r>
              <a:rPr lang="en-GB" dirty="0"/>
              <a:t>MOUNTAINS</a:t>
            </a:r>
          </a:p>
          <a:p>
            <a:r>
              <a:rPr lang="en-GB" dirty="0"/>
              <a:t>LAKES</a:t>
            </a:r>
          </a:p>
          <a:p>
            <a:r>
              <a:rPr lang="en-GB" dirty="0"/>
              <a:t>CITIES</a:t>
            </a:r>
          </a:p>
          <a:p>
            <a:r>
              <a:rPr lang="en-GB" dirty="0"/>
              <a:t>HERITAGE</a:t>
            </a:r>
          </a:p>
          <a:p>
            <a:r>
              <a:rPr lang="en-GB" dirty="0"/>
              <a:t>TRENDS – CULTURE, GASTRONOMY, EXPLORE, RELAX, SPORT, ADVENTURE</a:t>
            </a:r>
          </a:p>
        </p:txBody>
      </p:sp>
    </p:spTree>
    <p:extLst>
      <p:ext uri="{BB962C8B-B14F-4D97-AF65-F5344CB8AC3E}">
        <p14:creationId xmlns:p14="http://schemas.microsoft.com/office/powerpoint/2010/main" val="396695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764705"/>
            <a:ext cx="8458201" cy="1008112"/>
          </a:xfrm>
        </p:spPr>
        <p:txBody>
          <a:bodyPr/>
          <a:lstStyle/>
          <a:p>
            <a:r>
              <a:rPr lang="en-US" dirty="0"/>
              <a:t>WELLNESS DIMENSIONS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2204864"/>
            <a:ext cx="8458201" cy="3814936"/>
          </a:xfrm>
        </p:spPr>
        <p:txBody>
          <a:bodyPr/>
          <a:lstStyle/>
          <a:p>
            <a:r>
              <a:rPr lang="en-US" dirty="0"/>
              <a:t>HISTORIC – ROME, SWITZERLAND &amp; UK</a:t>
            </a:r>
          </a:p>
          <a:p>
            <a:r>
              <a:rPr lang="en-US" dirty="0"/>
              <a:t>SPAS</a:t>
            </a:r>
          </a:p>
          <a:p>
            <a:r>
              <a:rPr lang="en-US" dirty="0"/>
              <a:t>ELITE</a:t>
            </a:r>
          </a:p>
          <a:p>
            <a:r>
              <a:rPr lang="en-US" dirty="0"/>
              <a:t>SEA</a:t>
            </a:r>
          </a:p>
          <a:p>
            <a:r>
              <a:rPr lang="en-US" dirty="0"/>
              <a:t>THALASOTHERAPY</a:t>
            </a:r>
          </a:p>
          <a:p>
            <a:r>
              <a:rPr lang="en-US" dirty="0"/>
              <a:t>BEACHES</a:t>
            </a:r>
          </a:p>
          <a:p>
            <a:r>
              <a:rPr lang="en-US" dirty="0"/>
              <a:t>MOUNTAINS</a:t>
            </a:r>
          </a:p>
          <a:p>
            <a:r>
              <a:rPr lang="en-US" dirty="0"/>
              <a:t>ALTITUDE</a:t>
            </a:r>
          </a:p>
          <a:p>
            <a:endParaRPr lang="en-US" dirty="0"/>
          </a:p>
          <a:p>
            <a:r>
              <a:rPr lang="en-US" dirty="0"/>
              <a:t>EVENTS DIMENSIONS</a:t>
            </a:r>
          </a:p>
        </p:txBody>
      </p:sp>
    </p:spTree>
    <p:extLst>
      <p:ext uri="{BB962C8B-B14F-4D97-AF65-F5344CB8AC3E}">
        <p14:creationId xmlns:p14="http://schemas.microsoft.com/office/powerpoint/2010/main" val="373176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6279A-1FFA-2986-2766-E7039D33C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381000"/>
            <a:ext cx="9985175" cy="1143000"/>
          </a:xfrm>
        </p:spPr>
        <p:txBody>
          <a:bodyPr/>
          <a:lstStyle/>
          <a:p>
            <a:r>
              <a:rPr lang="en-GB" dirty="0"/>
              <a:t>DESTINATION &amp; RESORT – Economic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4DCEB-6D3F-8567-AA61-F787E6783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676400"/>
            <a:ext cx="9601200" cy="49929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dirty="0"/>
              <a:t>REVENUES</a:t>
            </a:r>
          </a:p>
          <a:p>
            <a:r>
              <a:rPr lang="en-GB" dirty="0"/>
              <a:t>INVESTMENTS</a:t>
            </a:r>
          </a:p>
          <a:p>
            <a:r>
              <a:rPr lang="en-GB" dirty="0"/>
              <a:t>CONTRIBUTION TO GOVT REVENUES</a:t>
            </a:r>
          </a:p>
          <a:p>
            <a:r>
              <a:rPr lang="en-GB" dirty="0"/>
              <a:t>FOREIGN EXCHANGE REVENUES</a:t>
            </a:r>
          </a:p>
          <a:p>
            <a:r>
              <a:rPr lang="en-GB" dirty="0"/>
              <a:t>EMPLOYMENT</a:t>
            </a:r>
          </a:p>
          <a:p>
            <a:r>
              <a:rPr lang="en-GB" dirty="0"/>
              <a:t>ECONOMIC IMPACTS ON LOCAL ECONOMY</a:t>
            </a:r>
          </a:p>
          <a:p>
            <a:r>
              <a:rPr lang="en-GB" dirty="0"/>
              <a:t>COMPETITIVE ADVANTAGE</a:t>
            </a:r>
          </a:p>
          <a:p>
            <a:r>
              <a:rPr lang="en-GB" dirty="0"/>
              <a:t>FINANCIAL REVENUES FOR DEVELOPMENT</a:t>
            </a:r>
          </a:p>
          <a:p>
            <a:r>
              <a:rPr lang="en-GB" dirty="0"/>
              <a:t>FINANCIAL REVENUES FOR ENVIRONMENTAL PROTECTION</a:t>
            </a:r>
          </a:p>
          <a:p>
            <a:r>
              <a:rPr lang="en-GB" dirty="0"/>
              <a:t>FINANCIAL REVENUES FOR HEALTH &amp; SOCIAL BENEFITS</a:t>
            </a:r>
          </a:p>
        </p:txBody>
      </p:sp>
    </p:spTree>
    <p:extLst>
      <p:ext uri="{BB962C8B-B14F-4D97-AF65-F5344CB8AC3E}">
        <p14:creationId xmlns:p14="http://schemas.microsoft.com/office/powerpoint/2010/main" val="377555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EA68F-8239-7B59-F895-22C33D696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 CULTURAL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23D88-7CE2-E1A8-E25C-AD238E4BF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TOURISM AS A FORCE FOR PEACE</a:t>
            </a:r>
          </a:p>
          <a:p>
            <a:r>
              <a:rPr lang="en-GB" dirty="0"/>
              <a:t>CREATES CONFLICT – THEM &amp; US</a:t>
            </a:r>
          </a:p>
          <a:p>
            <a:r>
              <a:rPr lang="en-GB" dirty="0"/>
              <a:t>REVITALIZATIONN OF CULTURES AND HERITAGE TRADITIONS</a:t>
            </a:r>
          </a:p>
          <a:p>
            <a:r>
              <a:rPr lang="en-GB" dirty="0"/>
              <a:t>PROTECT CULTURES</a:t>
            </a:r>
          </a:p>
          <a:p>
            <a:r>
              <a:rPr lang="en-GB" dirty="0"/>
              <a:t>UNDERMINES CULTURES</a:t>
            </a:r>
          </a:p>
          <a:p>
            <a:r>
              <a:rPr lang="en-GB" dirty="0"/>
              <a:t>STENGTHEN COMMUNITIES </a:t>
            </a:r>
          </a:p>
          <a:p>
            <a:r>
              <a:rPr lang="en-GB" dirty="0"/>
              <a:t>BREAKSDOWN COMMUNITIES</a:t>
            </a:r>
          </a:p>
          <a:p>
            <a:r>
              <a:rPr lang="en-GB" dirty="0"/>
              <a:t>COMMUNITY PRIDE</a:t>
            </a:r>
          </a:p>
          <a:p>
            <a:r>
              <a:rPr lang="en-GB" dirty="0"/>
              <a:t>SOCIAL INVOLVEMENT</a:t>
            </a:r>
          </a:p>
          <a:p>
            <a:r>
              <a:rPr lang="en-GB" dirty="0"/>
              <a:t>CREATES FINANCIAL FOCUS &amp; UNDERMINES VALUES</a:t>
            </a:r>
          </a:p>
          <a:p>
            <a:r>
              <a:rPr lang="en-GB" dirty="0"/>
              <a:t>SUSTAINABLE DEVELOPMENT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987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90E63-1D8C-87B2-4D4E-B6BD08EB0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188640"/>
            <a:ext cx="96012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DESTINATION &amp; RESORT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6572F-377E-EFD2-1E9A-87E7E1700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52" y="908720"/>
            <a:ext cx="10945215" cy="590465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PRESSURES</a:t>
            </a:r>
          </a:p>
          <a:p>
            <a:r>
              <a:rPr lang="en-GB" dirty="0"/>
              <a:t>MASS INFRASTRUCTURE</a:t>
            </a:r>
          </a:p>
          <a:p>
            <a:r>
              <a:rPr lang="en-GB" dirty="0"/>
              <a:t>MASS TOURISM</a:t>
            </a:r>
          </a:p>
          <a:p>
            <a:r>
              <a:rPr lang="en-GB" dirty="0"/>
              <a:t>FRAGILE ECOSYSTEMS</a:t>
            </a:r>
          </a:p>
          <a:p>
            <a:r>
              <a:rPr lang="en-GB" dirty="0"/>
              <a:t>WASTE </a:t>
            </a:r>
          </a:p>
          <a:p>
            <a:r>
              <a:rPr lang="en-GB" dirty="0"/>
              <a:t>COMMERCIALISTATION OF LOCAL CULTURES</a:t>
            </a:r>
          </a:p>
          <a:p>
            <a:r>
              <a:rPr lang="en-GB" dirty="0"/>
              <a:t>CULTURAL EROSION</a:t>
            </a:r>
          </a:p>
          <a:p>
            <a:r>
              <a:rPr lang="en-GB" dirty="0"/>
              <a:t>STANDARDISATION (AMERICANISATION, WESTERNISATION &amp; UK)</a:t>
            </a:r>
          </a:p>
          <a:p>
            <a:r>
              <a:rPr lang="en-GB" dirty="0"/>
              <a:t>ADAPTION TO TOURIST DEMANDS</a:t>
            </a:r>
          </a:p>
          <a:p>
            <a:r>
              <a:rPr lang="en-GB" dirty="0"/>
              <a:t>CULTURAL CLASHES</a:t>
            </a:r>
          </a:p>
          <a:p>
            <a:r>
              <a:rPr lang="en-GB" dirty="0"/>
              <a:t>ECONOMIC INEQUALITES</a:t>
            </a:r>
          </a:p>
          <a:p>
            <a:r>
              <a:rPr lang="en-GB" dirty="0"/>
              <a:t>COMMUNITY DISRUPTION </a:t>
            </a:r>
          </a:p>
          <a:p>
            <a:r>
              <a:rPr lang="en-GB" dirty="0"/>
              <a:t>EMPLOYMENT CONFLICT</a:t>
            </a:r>
          </a:p>
          <a:p>
            <a:r>
              <a:rPr lang="en-GB" dirty="0"/>
              <a:t>SEASONALITY</a:t>
            </a:r>
          </a:p>
          <a:p>
            <a:r>
              <a:rPr lang="en-GB" dirty="0"/>
              <a:t>LIFESTYLES</a:t>
            </a:r>
          </a:p>
          <a:p>
            <a:r>
              <a:rPr lang="en-GB" dirty="0"/>
              <a:t>ENVIRONMENTAL IMPACTS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57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E5E78-C8F1-E49B-1040-5AD04C3B0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0"/>
            <a:ext cx="9601200" cy="1196752"/>
          </a:xfrm>
        </p:spPr>
        <p:txBody>
          <a:bodyPr/>
          <a:lstStyle/>
          <a:p>
            <a:r>
              <a:rPr lang="en-GB" dirty="0"/>
              <a:t>DESTINATION CONFLICT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E7FFE-28A5-3CDD-5829-5DD1E0E5E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ACCESS</a:t>
            </a:r>
          </a:p>
          <a:p>
            <a:r>
              <a:rPr lang="en-GB" dirty="0"/>
              <a:t>INCOMPATABILITY</a:t>
            </a:r>
          </a:p>
          <a:p>
            <a:r>
              <a:rPr lang="en-GB" dirty="0"/>
              <a:t>CULTURES</a:t>
            </a:r>
          </a:p>
          <a:p>
            <a:r>
              <a:rPr lang="en-GB" dirty="0"/>
              <a:t>OWNERSHIP</a:t>
            </a:r>
          </a:p>
          <a:p>
            <a:r>
              <a:rPr lang="en-GB" dirty="0"/>
              <a:t>CONSERVATION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CRISIS</a:t>
            </a:r>
          </a:p>
          <a:p>
            <a:r>
              <a:rPr lang="en-GB" dirty="0"/>
              <a:t>DIRECT NEGOTIATION</a:t>
            </a:r>
          </a:p>
          <a:p>
            <a:r>
              <a:rPr lang="en-GB" dirty="0"/>
              <a:t>FACILITATION</a:t>
            </a:r>
          </a:p>
          <a:p>
            <a:r>
              <a:rPr lang="en-GB" dirty="0"/>
              <a:t>COMPROMISE</a:t>
            </a:r>
          </a:p>
          <a:p>
            <a:r>
              <a:rPr lang="en-GB" dirty="0"/>
              <a:t>CONCILIATION</a:t>
            </a:r>
          </a:p>
          <a:p>
            <a:r>
              <a:rPr lang="en-GB" dirty="0"/>
              <a:t>COMMITMENT</a:t>
            </a:r>
          </a:p>
          <a:p>
            <a:r>
              <a:rPr lang="en-GB" dirty="0"/>
              <a:t>CONTROL</a:t>
            </a:r>
          </a:p>
        </p:txBody>
      </p:sp>
    </p:spTree>
    <p:extLst>
      <p:ext uri="{BB962C8B-B14F-4D97-AF65-F5344CB8AC3E}">
        <p14:creationId xmlns:p14="http://schemas.microsoft.com/office/powerpoint/2010/main" val="3411161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BE459-FCF7-4607-0A9E-B590FF884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BUTLER’S DESTINATION TALC MODEL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A892CAB-232E-D31A-30DB-877284ED3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3603" y="1676400"/>
            <a:ext cx="8401619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17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472D9-489E-F9EC-F449-725BC3DFC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116632"/>
            <a:ext cx="9601200" cy="720080"/>
          </a:xfrm>
        </p:spPr>
        <p:txBody>
          <a:bodyPr>
            <a:normAutofit/>
          </a:bodyPr>
          <a:lstStyle/>
          <a:p>
            <a:r>
              <a:rPr lang="en-GB" dirty="0"/>
              <a:t>SUSTAINABLE TOURISM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DEB8B-5091-8D03-FCDD-2455A1056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52" y="1052736"/>
            <a:ext cx="10729192" cy="561662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Integrated policies &amp; involve stakeholders to promote compatibility &amp; balance between tourism development &amp; environmental protection</a:t>
            </a:r>
          </a:p>
          <a:p>
            <a:r>
              <a:rPr lang="en-GB" dirty="0"/>
              <a:t>Identify best usage of infrastructure, human &amp; natural resources </a:t>
            </a:r>
          </a:p>
          <a:p>
            <a:r>
              <a:rPr lang="en-GB" dirty="0"/>
              <a:t>Apply preventative &amp; precautionary measures in project design &amp; implementation</a:t>
            </a:r>
          </a:p>
          <a:p>
            <a:endParaRPr lang="en-GB" dirty="0"/>
          </a:p>
          <a:p>
            <a:r>
              <a:rPr lang="en-GB" dirty="0"/>
              <a:t>UNWTO COMPATIBLE</a:t>
            </a:r>
          </a:p>
          <a:p>
            <a:r>
              <a:rPr lang="en-GB" dirty="0"/>
              <a:t>Optimally use environmental resources</a:t>
            </a:r>
          </a:p>
          <a:p>
            <a:r>
              <a:rPr lang="en-GB" dirty="0"/>
              <a:t>Achieving sustainable, long term economic outcomes &amp; balanced distributions of social &amp; economic benefits.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600" dirty="0" err="1"/>
              <a:t>Papageorgiou</a:t>
            </a:r>
            <a:r>
              <a:rPr lang="en-GB" sz="1600" dirty="0"/>
              <a:t>, A (2019) Developing a sufficient and effective coastal Tourism Model University of West Attica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dirty="0"/>
              <a:t>Links to ABTA Tourism for Good Strategy 2020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3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BCD9-449A-31D8-9D93-E0F56243A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A VISION FOR SUSTAINABLE TOURISM DEVELOPMENT OF THE TOURISM DESTINATION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C61EB5-2A57-6EE6-15F5-F86B07282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6339" y="1676400"/>
            <a:ext cx="9436147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16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269A9-1D54-955D-E020-7735C3999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852" y="381000"/>
            <a:ext cx="11134973" cy="1143000"/>
          </a:xfrm>
        </p:spPr>
        <p:txBody>
          <a:bodyPr/>
          <a:lstStyle/>
          <a:p>
            <a:r>
              <a:rPr lang="en-GB" dirty="0"/>
              <a:t>Planning for Sustainable Tourism Development</a:t>
            </a:r>
            <a:br>
              <a:rPr lang="en-GB" dirty="0"/>
            </a:br>
            <a:r>
              <a:rPr lang="en-GB" dirty="0"/>
              <a:t>               Post Rio 1992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022FF-B8A9-7063-ECED-FEBE52CAA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</a:t>
            </a:r>
          </a:p>
          <a:p>
            <a:r>
              <a:rPr lang="en-GB" dirty="0"/>
              <a:t>Community Based Tourism</a:t>
            </a:r>
          </a:p>
          <a:p>
            <a:r>
              <a:rPr lang="en-GB" dirty="0"/>
              <a:t>Concept of Quality Tourism</a:t>
            </a:r>
          </a:p>
          <a:p>
            <a:r>
              <a:rPr lang="en-GB" dirty="0"/>
              <a:t>Long Range Comprehensive Planning</a:t>
            </a:r>
          </a:p>
          <a:p>
            <a:r>
              <a:rPr lang="en-GB" dirty="0"/>
              <a:t>Strategic Planning </a:t>
            </a:r>
          </a:p>
        </p:txBody>
      </p:sp>
    </p:spTree>
    <p:extLst>
      <p:ext uri="{BB962C8B-B14F-4D97-AF65-F5344CB8AC3E}">
        <p14:creationId xmlns:p14="http://schemas.microsoft.com/office/powerpoint/2010/main" val="281171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39893-131F-5D36-286A-0E44E20B5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Integrated Tourism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51D9C-CE38-E542-61CD-51B032103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Geographical</a:t>
            </a:r>
          </a:p>
          <a:p>
            <a:r>
              <a:rPr lang="en-GB" dirty="0"/>
              <a:t>Systematic</a:t>
            </a:r>
          </a:p>
          <a:p>
            <a:r>
              <a:rPr lang="en-GB" dirty="0"/>
              <a:t>Functional </a:t>
            </a:r>
          </a:p>
          <a:p>
            <a:r>
              <a:rPr lang="en-GB" dirty="0"/>
              <a:t>Policy</a:t>
            </a:r>
          </a:p>
          <a:p>
            <a:r>
              <a:rPr lang="en-GB" dirty="0"/>
              <a:t>Interdisciplinary </a:t>
            </a:r>
          </a:p>
          <a:p>
            <a:r>
              <a:rPr lang="en-GB" dirty="0"/>
              <a:t>Vertical</a:t>
            </a:r>
          </a:p>
          <a:p>
            <a:r>
              <a:rPr lang="en-GB" dirty="0"/>
              <a:t>Horizontal</a:t>
            </a:r>
          </a:p>
          <a:p>
            <a:r>
              <a:rPr lang="en-GB" dirty="0"/>
              <a:t>Spatial Planning </a:t>
            </a:r>
          </a:p>
          <a:p>
            <a:r>
              <a:rPr lang="en-GB" dirty="0"/>
              <a:t>ST, MT &amp; LT</a:t>
            </a:r>
          </a:p>
        </p:txBody>
      </p:sp>
    </p:spTree>
    <p:extLst>
      <p:ext uri="{BB962C8B-B14F-4D97-AF65-F5344CB8AC3E}">
        <p14:creationId xmlns:p14="http://schemas.microsoft.com/office/powerpoint/2010/main" val="371508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A0088-8CCA-8E27-4CEA-512C0F298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30480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ASSESSING TOURISM CARRYING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955A-6FEE-D7C2-31F7-798F3ECE1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836" y="908720"/>
            <a:ext cx="11278989" cy="583264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Concept of Integrated local development</a:t>
            </a:r>
          </a:p>
          <a:p>
            <a:r>
              <a:rPr lang="en-GB" dirty="0"/>
              <a:t>Visualisation of alternative future scenarios</a:t>
            </a:r>
          </a:p>
          <a:p>
            <a:r>
              <a:rPr lang="en-GB" dirty="0"/>
              <a:t>Importance of using indicators for assessing sustainability &amp; local quality of life</a:t>
            </a:r>
          </a:p>
          <a:p>
            <a:r>
              <a:rPr lang="en-GB" dirty="0"/>
              <a:t>Importance of citizen participation</a:t>
            </a:r>
          </a:p>
          <a:p>
            <a:r>
              <a:rPr lang="en-GB" b="1" dirty="0"/>
              <a:t>Constant Factors </a:t>
            </a:r>
          </a:p>
          <a:p>
            <a:r>
              <a:rPr lang="en-GB" dirty="0"/>
              <a:t>Fixed Ecological Capacity </a:t>
            </a:r>
          </a:p>
          <a:p>
            <a:r>
              <a:rPr lang="en-GB" b="1" dirty="0"/>
              <a:t>Flexible </a:t>
            </a:r>
          </a:p>
          <a:p>
            <a:r>
              <a:rPr lang="en-GB" dirty="0"/>
              <a:t> Infrastructure</a:t>
            </a:r>
          </a:p>
          <a:p>
            <a:r>
              <a:rPr lang="en-GB" dirty="0"/>
              <a:t> Socio- Cultural Capacity (Maximum number of Visitors) – loss of local identity, culture &amp; habits</a:t>
            </a:r>
          </a:p>
          <a:p>
            <a:r>
              <a:rPr lang="en-GB" dirty="0"/>
              <a:t> Political- Economic Capacity</a:t>
            </a:r>
          </a:p>
          <a:p>
            <a:r>
              <a:rPr lang="en-GB" dirty="0"/>
              <a:t>Objectives of achieving action in ST, MT &amp; LT</a:t>
            </a:r>
          </a:p>
          <a:p>
            <a:endParaRPr lang="en-GB" dirty="0"/>
          </a:p>
          <a:p>
            <a:r>
              <a:rPr lang="en-GB" sz="1700" dirty="0"/>
              <a:t>Sustainable Coastal Tourism An Integrated planning &amp; Management Approach</a:t>
            </a:r>
          </a:p>
          <a:p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74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C1451-075A-3DA8-29C8-04455AE5A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Vision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0D84F-4F63-0371-C364-0746F2F7D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Analysis</a:t>
            </a:r>
          </a:p>
          <a:p>
            <a:r>
              <a:rPr lang="en-GB" dirty="0"/>
              <a:t>Physical – Ecological (Fixed)</a:t>
            </a:r>
          </a:p>
          <a:p>
            <a:r>
              <a:rPr lang="en-GB" dirty="0"/>
              <a:t>Socio Cultural (Contingent Evaluation)</a:t>
            </a:r>
          </a:p>
          <a:p>
            <a:r>
              <a:rPr lang="en-GB" dirty="0"/>
              <a:t>Political Economic (Ability to Manage)</a:t>
            </a:r>
          </a:p>
          <a:p>
            <a:endParaRPr lang="en-GB" dirty="0"/>
          </a:p>
          <a:p>
            <a:r>
              <a:rPr lang="en-GB" dirty="0"/>
              <a:t>Overview of Tourism</a:t>
            </a:r>
          </a:p>
          <a:p>
            <a:r>
              <a:rPr lang="en-GB" dirty="0"/>
              <a:t>Key Components of Tourism</a:t>
            </a:r>
          </a:p>
          <a:p>
            <a:r>
              <a:rPr lang="en-GB" dirty="0"/>
              <a:t>Overview of Policy Frameworks</a:t>
            </a:r>
          </a:p>
          <a:p>
            <a:r>
              <a:rPr lang="en-GB" dirty="0"/>
              <a:t>Sense of Place</a:t>
            </a:r>
          </a:p>
        </p:txBody>
      </p:sp>
    </p:spTree>
    <p:extLst>
      <p:ext uri="{BB962C8B-B14F-4D97-AF65-F5344CB8AC3E}">
        <p14:creationId xmlns:p14="http://schemas.microsoft.com/office/powerpoint/2010/main" val="73691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30F1D-3C3E-93A0-385C-A93DA17D4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Area Life Cycle Models</a:t>
            </a:r>
            <a:br>
              <a:rPr lang="en-GB" dirty="0"/>
            </a:br>
            <a:r>
              <a:rPr lang="en-GB" dirty="0"/>
              <a:t>Are Destinations &amp; Resorts Doomed?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860B7-F9D2-C6B9-5AB6-5BFE7E3F8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772816"/>
            <a:ext cx="9601200" cy="49685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Trends</a:t>
            </a:r>
          </a:p>
          <a:p>
            <a:r>
              <a:rPr lang="en-GB" dirty="0"/>
              <a:t>Renovation Strategies</a:t>
            </a:r>
          </a:p>
          <a:p>
            <a:r>
              <a:rPr lang="en-GB" dirty="0" err="1"/>
              <a:t>Rejuvantation</a:t>
            </a:r>
            <a:r>
              <a:rPr lang="en-GB" dirty="0"/>
              <a:t> Strategies</a:t>
            </a:r>
          </a:p>
          <a:p>
            <a:r>
              <a:rPr lang="en-GB" dirty="0"/>
              <a:t>Relaunch Strategies</a:t>
            </a:r>
          </a:p>
          <a:p>
            <a:r>
              <a:rPr lang="en-GB" dirty="0"/>
              <a:t>Events Led Strategies</a:t>
            </a:r>
          </a:p>
          <a:p>
            <a:r>
              <a:rPr lang="en-GB" dirty="0"/>
              <a:t>Diversification </a:t>
            </a:r>
          </a:p>
          <a:p>
            <a:r>
              <a:rPr lang="en-GB" dirty="0"/>
              <a:t>Impacts of Global Issues</a:t>
            </a:r>
          </a:p>
          <a:p>
            <a:r>
              <a:rPr lang="en-GB" dirty="0"/>
              <a:t>Crisis promotes returns to traditional &amp; safe Destinations</a:t>
            </a:r>
          </a:p>
          <a:p>
            <a:r>
              <a:rPr lang="en-GB" dirty="0"/>
              <a:t>Terrorism – Spain</a:t>
            </a:r>
          </a:p>
          <a:p>
            <a:r>
              <a:rPr lang="en-GB" dirty="0"/>
              <a:t>Covid Pandemic – Staycation</a:t>
            </a:r>
          </a:p>
          <a:p>
            <a:r>
              <a:rPr lang="en-GB" dirty="0"/>
              <a:t>Post Covid – Turkey &amp; Greece</a:t>
            </a:r>
          </a:p>
        </p:txBody>
      </p:sp>
    </p:spTree>
    <p:extLst>
      <p:ext uri="{BB962C8B-B14F-4D97-AF65-F5344CB8AC3E}">
        <p14:creationId xmlns:p14="http://schemas.microsoft.com/office/powerpoint/2010/main" val="1287844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0</TotalTime>
  <Words>612</Words>
  <Application>Microsoft Office PowerPoint</Application>
  <PresentationFormat>Custom</PresentationFormat>
  <Paragraphs>180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Euphemia</vt:lpstr>
      <vt:lpstr>Serenity 16x9</vt:lpstr>
      <vt:lpstr>TOURISM DESTINATION &amp; RESORT DEVELOPMENT</vt:lpstr>
      <vt:lpstr>How to Define a Destination</vt:lpstr>
      <vt:lpstr>INVESTIGATING RESORTS &amp; DESTINATIONS</vt:lpstr>
      <vt:lpstr>TOURIST DESTINATIONS &amp; RESORT TYPOLOGIES</vt:lpstr>
      <vt:lpstr>DESTINATION GEOGRAPHY</vt:lpstr>
      <vt:lpstr>WELLNESS DIMENSIONS</vt:lpstr>
      <vt:lpstr>DESTINATION &amp; RESORT – Economic Impacts</vt:lpstr>
      <vt:lpstr>SOCIO CULTURAL IMPACTS</vt:lpstr>
      <vt:lpstr>DESTINATION &amp; RESORT ISSUES</vt:lpstr>
      <vt:lpstr>DESTINATION CONFLICT MANAGEMENT</vt:lpstr>
      <vt:lpstr>BUTLER’S DESTINATION TALC MODEL</vt:lpstr>
      <vt:lpstr>SUSTAINABLE TOURISM DEVELOPMENT</vt:lpstr>
      <vt:lpstr>       A VISION FOR SUSTAINABLE TOURISM DEVELOPMENT OF THE TOURISM DESTINATION</vt:lpstr>
      <vt:lpstr>Planning for Sustainable Tourism Development                Post Rio 1992</vt:lpstr>
      <vt:lpstr>Integrated Tourism Planning</vt:lpstr>
      <vt:lpstr>ASSESSING TOURISM CARRYING CAPACITY</vt:lpstr>
      <vt:lpstr>Destination Vision Statement</vt:lpstr>
      <vt:lpstr>Tourism Area Life Cycle Models Are Destinations &amp; Resorts Doomed?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DESTINATION &amp; RESORT DEVELOPMENT</dc:title>
  <dc:creator>Jacqui Jones</dc:creator>
  <cp:lastModifiedBy>Jacqui Jones</cp:lastModifiedBy>
  <cp:revision>2</cp:revision>
  <dcterms:created xsi:type="dcterms:W3CDTF">2022-10-09T10:10:02Z</dcterms:created>
  <dcterms:modified xsi:type="dcterms:W3CDTF">2022-10-11T20:58:28Z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