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47"/>
  </p:notesMasterIdLst>
  <p:handoutMasterIdLst>
    <p:handoutMasterId r:id="rId48"/>
  </p:handoutMasterIdLst>
  <p:sldIdLst>
    <p:sldId id="314" r:id="rId2"/>
    <p:sldId id="892" r:id="rId3"/>
    <p:sldId id="893" r:id="rId4"/>
    <p:sldId id="894" r:id="rId5"/>
    <p:sldId id="712" r:id="rId6"/>
    <p:sldId id="914" r:id="rId7"/>
    <p:sldId id="937" r:id="rId8"/>
    <p:sldId id="933" r:id="rId9"/>
    <p:sldId id="676" r:id="rId10"/>
    <p:sldId id="694" r:id="rId11"/>
    <p:sldId id="898" r:id="rId12"/>
    <p:sldId id="899" r:id="rId13"/>
    <p:sldId id="908" r:id="rId14"/>
    <p:sldId id="909" r:id="rId15"/>
    <p:sldId id="677" r:id="rId16"/>
    <p:sldId id="710" r:id="rId17"/>
    <p:sldId id="695" r:id="rId18"/>
    <p:sldId id="691" r:id="rId19"/>
    <p:sldId id="693" r:id="rId20"/>
    <p:sldId id="911" r:id="rId21"/>
    <p:sldId id="935" r:id="rId22"/>
    <p:sldId id="793" r:id="rId23"/>
    <p:sldId id="690" r:id="rId24"/>
    <p:sldId id="878" r:id="rId25"/>
    <p:sldId id="910" r:id="rId26"/>
    <p:sldId id="713" r:id="rId27"/>
    <p:sldId id="913" r:id="rId28"/>
    <p:sldId id="678" r:id="rId29"/>
    <p:sldId id="912" r:id="rId30"/>
    <p:sldId id="680" r:id="rId31"/>
    <p:sldId id="931" r:id="rId32"/>
    <p:sldId id="702" r:id="rId33"/>
    <p:sldId id="700" r:id="rId34"/>
    <p:sldId id="938" r:id="rId35"/>
    <p:sldId id="939" r:id="rId36"/>
    <p:sldId id="940" r:id="rId37"/>
    <p:sldId id="941" r:id="rId38"/>
    <p:sldId id="701" r:id="rId39"/>
    <p:sldId id="703" r:id="rId40"/>
    <p:sldId id="534" r:id="rId41"/>
    <p:sldId id="532" r:id="rId42"/>
    <p:sldId id="535" r:id="rId43"/>
    <p:sldId id="533" r:id="rId44"/>
    <p:sldId id="872" r:id="rId45"/>
    <p:sldId id="936" r:id="rId46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892"/>
            <p14:sldId id="893"/>
            <p14:sldId id="894"/>
            <p14:sldId id="712"/>
            <p14:sldId id="914"/>
            <p14:sldId id="937"/>
            <p14:sldId id="933"/>
            <p14:sldId id="676"/>
            <p14:sldId id="694"/>
            <p14:sldId id="898"/>
            <p14:sldId id="899"/>
            <p14:sldId id="908"/>
            <p14:sldId id="909"/>
            <p14:sldId id="677"/>
            <p14:sldId id="710"/>
            <p14:sldId id="695"/>
            <p14:sldId id="691"/>
            <p14:sldId id="693"/>
            <p14:sldId id="911"/>
            <p14:sldId id="935"/>
            <p14:sldId id="793"/>
            <p14:sldId id="690"/>
            <p14:sldId id="878"/>
            <p14:sldId id="910"/>
            <p14:sldId id="713"/>
            <p14:sldId id="913"/>
            <p14:sldId id="678"/>
            <p14:sldId id="912"/>
            <p14:sldId id="680"/>
            <p14:sldId id="931"/>
            <p14:sldId id="702"/>
            <p14:sldId id="700"/>
            <p14:sldId id="938"/>
            <p14:sldId id="939"/>
            <p14:sldId id="940"/>
            <p14:sldId id="941"/>
            <p14:sldId id="701"/>
            <p14:sldId id="703"/>
            <p14:sldId id="534"/>
            <p14:sldId id="532"/>
            <p14:sldId id="535"/>
            <p14:sldId id="533"/>
            <p14:sldId id="872"/>
            <p14:sldId id="936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3399FF"/>
    <a:srgbClr val="CCFF99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65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Kubernetes Controllers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controllers?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570"/>
            <a:ext cx="7029450" cy="4889256"/>
          </a:xfrm>
        </p:spPr>
        <p:txBody>
          <a:bodyPr/>
          <a:lstStyle/>
          <a:p>
            <a:r>
              <a:rPr lang="en-GB" dirty="0"/>
              <a:t>Controllers (as managed </a:t>
            </a:r>
            <a:r>
              <a:rPr lang="en-GB" dirty="0" smtClean="0"/>
              <a:t>by the </a:t>
            </a:r>
            <a:r>
              <a:rPr lang="en-GB" dirty="0" err="1" smtClean="0"/>
              <a:t>kube</a:t>
            </a:r>
            <a:r>
              <a:rPr lang="en-GB" dirty="0" smtClean="0"/>
              <a:t>-controller-manager) are control loops that watch the state of your cluster, then make or request changes where needed. </a:t>
            </a:r>
          </a:p>
          <a:p>
            <a:r>
              <a:rPr lang="en-GB" dirty="0" smtClean="0"/>
              <a:t>Each </a:t>
            </a:r>
            <a:r>
              <a:rPr lang="en-GB" dirty="0"/>
              <a:t>controller tries to move the current cluster state closer to the </a:t>
            </a:r>
            <a:r>
              <a:rPr lang="en-GB" dirty="0" smtClean="0"/>
              <a:t>desired state</a:t>
            </a:r>
          </a:p>
          <a:p>
            <a:r>
              <a:rPr lang="en-GB" b="1" dirty="0"/>
              <a:t>A controller tracks at least one Kubernetes resource </a:t>
            </a:r>
            <a:r>
              <a:rPr lang="en-GB" b="1" dirty="0" smtClean="0"/>
              <a:t>type</a:t>
            </a:r>
            <a:r>
              <a:rPr lang="en-GB" dirty="0" smtClean="0"/>
              <a:t>, by managing “objects” that </a:t>
            </a:r>
            <a:r>
              <a:rPr lang="en-GB" dirty="0"/>
              <a:t>have a </a:t>
            </a:r>
            <a:r>
              <a:rPr lang="en-GB" b="1" dirty="0">
                <a:solidFill>
                  <a:srgbClr val="FF0000"/>
                </a:solidFill>
              </a:rPr>
              <a:t>spec</a:t>
            </a:r>
            <a:r>
              <a:rPr lang="en-GB" dirty="0"/>
              <a:t> field that represents the desired state.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controller(s) for that resource are </a:t>
            </a:r>
            <a:r>
              <a:rPr lang="en-GB" b="1" dirty="0"/>
              <a:t>responsible for making the current state come closer to that desired state</a:t>
            </a:r>
            <a:r>
              <a:rPr lang="en-GB" dirty="0"/>
              <a:t>.</a:t>
            </a:r>
          </a:p>
          <a:p>
            <a:r>
              <a:rPr lang="en-GB" dirty="0" smtClean="0"/>
              <a:t>The </a:t>
            </a:r>
            <a:r>
              <a:rPr lang="en-GB" dirty="0"/>
              <a:t>controller might carry the action out itself; more commonly, in Kubernetes, a controller will send messages to the API server that have useful side effects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604847" y="5996353"/>
            <a:ext cx="50786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 smtClean="0"/>
              <a:t>Remember most K8s objects have a </a:t>
            </a:r>
            <a:r>
              <a:rPr lang="en-GB" sz="1600" b="1" i="1" dirty="0" smtClean="0"/>
              <a:t>spec</a:t>
            </a:r>
            <a:r>
              <a:rPr lang="en-GB" sz="1600" i="1" dirty="0" smtClean="0"/>
              <a:t> and </a:t>
            </a:r>
            <a:r>
              <a:rPr lang="en-GB" sz="1600" b="1" i="1" dirty="0" smtClean="0"/>
              <a:t>status</a:t>
            </a:r>
            <a:endParaRPr lang="en-GB" sz="1600" b="1" i="1" dirty="0"/>
          </a:p>
        </p:txBody>
      </p:sp>
    </p:spTree>
    <p:extLst>
      <p:ext uri="{BB962C8B-B14F-4D97-AF65-F5344CB8AC3E}">
        <p14:creationId xmlns:p14="http://schemas.microsoft.com/office/powerpoint/2010/main" val="29861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03393"/>
            <a:ext cx="7029450" cy="697967"/>
          </a:xfrm>
        </p:spPr>
        <p:txBody>
          <a:bodyPr/>
          <a:lstStyle/>
          <a:p>
            <a:r>
              <a:rPr lang="en-GB" dirty="0" smtClean="0"/>
              <a:t>Controller adjusts the current state to try to match the desired state!!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2253761" y="2878015"/>
            <a:ext cx="1055081" cy="674077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Desired State</a:t>
            </a:r>
          </a:p>
        </p:txBody>
      </p:sp>
      <p:sp>
        <p:nvSpPr>
          <p:cNvPr id="6" name="Oval 5"/>
          <p:cNvSpPr/>
          <p:nvPr/>
        </p:nvSpPr>
        <p:spPr bwMode="auto">
          <a:xfrm>
            <a:off x="3977056" y="2414953"/>
            <a:ext cx="1676400" cy="1676400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Controller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4041530" y="4996961"/>
            <a:ext cx="1506416" cy="820617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Cluster State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6424248" y="2919931"/>
            <a:ext cx="1652951" cy="62098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Change Cluster State</a:t>
            </a:r>
          </a:p>
        </p:txBody>
      </p:sp>
      <p:sp>
        <p:nvSpPr>
          <p:cNvPr id="9" name="Right Arrow 8"/>
          <p:cNvSpPr/>
          <p:nvPr/>
        </p:nvSpPr>
        <p:spPr bwMode="auto">
          <a:xfrm>
            <a:off x="3308842" y="3031757"/>
            <a:ext cx="656491" cy="416169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ight Arrow 9"/>
          <p:cNvSpPr/>
          <p:nvPr/>
        </p:nvSpPr>
        <p:spPr bwMode="auto">
          <a:xfrm rot="16200000">
            <a:off x="4396156" y="4281851"/>
            <a:ext cx="905608" cy="524610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Watch</a:t>
            </a:r>
          </a:p>
        </p:txBody>
      </p:sp>
      <p:sp>
        <p:nvSpPr>
          <p:cNvPr id="11" name="Right Arrow 10"/>
          <p:cNvSpPr/>
          <p:nvPr/>
        </p:nvSpPr>
        <p:spPr bwMode="auto">
          <a:xfrm>
            <a:off x="5659316" y="3031756"/>
            <a:ext cx="764933" cy="416169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Bent-Up Arrow 11"/>
          <p:cNvSpPr/>
          <p:nvPr/>
        </p:nvSpPr>
        <p:spPr bwMode="auto">
          <a:xfrm rot="5400000" flipV="1">
            <a:off x="5530362" y="3569680"/>
            <a:ext cx="1822939" cy="1787768"/>
          </a:xfrm>
          <a:prstGeom prst="bentUpArrow">
            <a:avLst>
              <a:gd name="adj1" fmla="val 13582"/>
              <a:gd name="adj2" fmla="val 13236"/>
              <a:gd name="adj3" fmla="val 15658"/>
            </a:avLst>
          </a:prstGeom>
          <a:pattFill prst="wdUpDiag">
            <a:fgClr>
              <a:schemeClr val="tx1"/>
            </a:fgClr>
            <a:bgClr>
              <a:schemeClr val="bg1"/>
            </a:bgClr>
          </a:patt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920596" y="5234353"/>
            <a:ext cx="1954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State changes….</a:t>
            </a:r>
            <a:endParaRPr lang="en-GB" dirty="0"/>
          </a:p>
        </p:txBody>
      </p:sp>
      <p:sp>
        <p:nvSpPr>
          <p:cNvPr id="14" name="Rounded Rectangle 13"/>
          <p:cNvSpPr/>
          <p:nvPr/>
        </p:nvSpPr>
        <p:spPr bwMode="auto">
          <a:xfrm>
            <a:off x="5614103" y="1509470"/>
            <a:ext cx="1055081" cy="674077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API Server</a:t>
            </a:r>
          </a:p>
        </p:txBody>
      </p:sp>
      <p:sp>
        <p:nvSpPr>
          <p:cNvPr id="15" name="Bent-Up Arrow 14"/>
          <p:cNvSpPr/>
          <p:nvPr/>
        </p:nvSpPr>
        <p:spPr bwMode="auto">
          <a:xfrm flipV="1">
            <a:off x="6669184" y="1753399"/>
            <a:ext cx="738554" cy="1164407"/>
          </a:xfrm>
          <a:prstGeom prst="bentUpArrow">
            <a:avLst/>
          </a:prstGeom>
          <a:noFill/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Bent-Up Arrow 15"/>
          <p:cNvSpPr/>
          <p:nvPr/>
        </p:nvSpPr>
        <p:spPr bwMode="auto">
          <a:xfrm rot="16200000" flipV="1">
            <a:off x="4795798" y="1576126"/>
            <a:ext cx="723054" cy="913556"/>
          </a:xfrm>
          <a:prstGeom prst="bentUpArrow">
            <a:avLst/>
          </a:prstGeom>
          <a:noFill/>
          <a:ln w="190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7" name="Snip Single Corner Rectangle 16"/>
          <p:cNvSpPr/>
          <p:nvPr/>
        </p:nvSpPr>
        <p:spPr bwMode="auto">
          <a:xfrm>
            <a:off x="312497" y="4721461"/>
            <a:ext cx="1490883" cy="1266092"/>
          </a:xfrm>
          <a:prstGeom prst="snip1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kind: Deployment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spec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: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/>
              <a:t> </a:t>
            </a:r>
            <a:r>
              <a:rPr lang="en-GB" sz="1200" dirty="0" smtClean="0"/>
              <a:t>   …..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14903" y="4387280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.</a:t>
            </a:r>
            <a:r>
              <a:rPr lang="en-GB" dirty="0" err="1" smtClean="0"/>
              <a:t>yaml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765367" y="1911557"/>
            <a:ext cx="2139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The </a:t>
            </a:r>
            <a:r>
              <a:rPr lang="en-GB" b="1" i="1" dirty="0" smtClean="0"/>
              <a:t>desired</a:t>
            </a:r>
            <a:r>
              <a:rPr lang="en-GB" i="1" dirty="0" smtClean="0"/>
              <a:t> number of Pods for the application is 3</a:t>
            </a:r>
            <a:endParaRPr lang="en-GB" i="1" dirty="0"/>
          </a:p>
        </p:txBody>
      </p:sp>
      <p:sp>
        <p:nvSpPr>
          <p:cNvPr id="21" name="TextBox 20"/>
          <p:cNvSpPr txBox="1"/>
          <p:nvPr/>
        </p:nvSpPr>
        <p:spPr>
          <a:xfrm>
            <a:off x="3685438" y="5791342"/>
            <a:ext cx="22596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The current number of </a:t>
            </a:r>
            <a:r>
              <a:rPr lang="en-GB" b="1" i="1" dirty="0" smtClean="0"/>
              <a:t>ready</a:t>
            </a:r>
            <a:r>
              <a:rPr lang="en-GB" i="1" dirty="0" smtClean="0"/>
              <a:t> Pods is 2</a:t>
            </a:r>
            <a:endParaRPr lang="en-GB" i="1" dirty="0"/>
          </a:p>
        </p:txBody>
      </p:sp>
      <p:sp>
        <p:nvSpPr>
          <p:cNvPr id="22" name="TextBox 21"/>
          <p:cNvSpPr txBox="1"/>
          <p:nvPr/>
        </p:nvSpPr>
        <p:spPr>
          <a:xfrm>
            <a:off x="7389207" y="3579857"/>
            <a:ext cx="16912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Start a new Pod for the application</a:t>
            </a:r>
            <a:endParaRPr lang="en-GB" i="1" dirty="0"/>
          </a:p>
        </p:txBody>
      </p:sp>
      <p:sp>
        <p:nvSpPr>
          <p:cNvPr id="23" name="Oval 22"/>
          <p:cNvSpPr/>
          <p:nvPr/>
        </p:nvSpPr>
        <p:spPr bwMode="auto">
          <a:xfrm>
            <a:off x="2505510" y="3741189"/>
            <a:ext cx="785446" cy="785446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4" name="Oval 23"/>
          <p:cNvSpPr/>
          <p:nvPr/>
        </p:nvSpPr>
        <p:spPr bwMode="auto">
          <a:xfrm>
            <a:off x="2378660" y="3906167"/>
            <a:ext cx="785446" cy="785446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5" name="Oval 24"/>
          <p:cNvSpPr/>
          <p:nvPr/>
        </p:nvSpPr>
        <p:spPr bwMode="auto">
          <a:xfrm>
            <a:off x="2505510" y="4150268"/>
            <a:ext cx="785446" cy="785446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Objects</a:t>
            </a:r>
          </a:p>
        </p:txBody>
      </p:sp>
      <p:sp>
        <p:nvSpPr>
          <p:cNvPr id="26" name="Curved Right Arrow 25"/>
          <p:cNvSpPr/>
          <p:nvPr/>
        </p:nvSpPr>
        <p:spPr bwMode="auto">
          <a:xfrm rot="20573957">
            <a:off x="2877254" y="3677251"/>
            <a:ext cx="487879" cy="886490"/>
          </a:xfrm>
          <a:prstGeom prst="curved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Right Arrow 26"/>
          <p:cNvSpPr/>
          <p:nvPr/>
        </p:nvSpPr>
        <p:spPr bwMode="auto">
          <a:xfrm rot="9046689" flipV="1">
            <a:off x="3107700" y="3642258"/>
            <a:ext cx="1034825" cy="563194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chemeClr val="bg1"/>
                </a:solidFill>
              </a:rPr>
              <a:t>Watch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U-Turn Arrow 27"/>
          <p:cNvSpPr/>
          <p:nvPr/>
        </p:nvSpPr>
        <p:spPr bwMode="auto">
          <a:xfrm rot="16200000">
            <a:off x="1292374" y="3276281"/>
            <a:ext cx="1324308" cy="835262"/>
          </a:xfrm>
          <a:prstGeom prst="uturnArrow">
            <a:avLst>
              <a:gd name="adj1" fmla="val 25000"/>
              <a:gd name="adj2" fmla="val 25000"/>
              <a:gd name="adj3" fmla="val 25000"/>
              <a:gd name="adj4" fmla="val 43750"/>
              <a:gd name="adj5" fmla="val 86229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3016" y="3176763"/>
            <a:ext cx="15835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 desired state from </a:t>
            </a:r>
            <a:r>
              <a:rPr lang="en-GB" dirty="0" smtClean="0"/>
              <a:t>Deployment</a:t>
            </a:r>
          </a:p>
          <a:p>
            <a:r>
              <a:rPr lang="en-GB" dirty="0" smtClean="0"/>
              <a:t>object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324823" y="4392022"/>
            <a:ext cx="76881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i="1" dirty="0" smtClean="0"/>
              <a:t>Internal work Q</a:t>
            </a:r>
            <a:endParaRPr lang="en-GB" sz="1050" i="1" dirty="0"/>
          </a:p>
        </p:txBody>
      </p:sp>
      <p:sp>
        <p:nvSpPr>
          <p:cNvPr id="31" name="Flowchart: Magnetic Disk 30"/>
          <p:cNvSpPr/>
          <p:nvPr/>
        </p:nvSpPr>
        <p:spPr bwMode="auto">
          <a:xfrm>
            <a:off x="2253761" y="6060831"/>
            <a:ext cx="691662" cy="636831"/>
          </a:xfrm>
          <a:prstGeom prst="flowChartMagneticDisk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err="1" smtClean="0"/>
              <a:t>etcd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2" name="Bent-Up Arrow 31"/>
          <p:cNvSpPr/>
          <p:nvPr/>
        </p:nvSpPr>
        <p:spPr bwMode="auto">
          <a:xfrm rot="10800000" flipH="1">
            <a:off x="1800925" y="5696500"/>
            <a:ext cx="792051" cy="541795"/>
          </a:xfrm>
          <a:prstGeom prst="bentUp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wordArtVert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1893413" y="5625561"/>
            <a:ext cx="5517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 smtClean="0">
                <a:solidFill>
                  <a:schemeClr val="bg1"/>
                </a:solidFill>
              </a:rPr>
              <a:t>Store</a:t>
            </a:r>
            <a:endParaRPr lang="en-GB" sz="1200" i="1" dirty="0">
              <a:solidFill>
                <a:schemeClr val="bg1"/>
              </a:solidFill>
            </a:endParaRPr>
          </a:p>
        </p:txBody>
      </p:sp>
      <p:sp>
        <p:nvSpPr>
          <p:cNvPr id="34" name="Up Arrow 33"/>
          <p:cNvSpPr/>
          <p:nvPr/>
        </p:nvSpPr>
        <p:spPr bwMode="auto">
          <a:xfrm>
            <a:off x="2592976" y="4935304"/>
            <a:ext cx="412763" cy="1223362"/>
          </a:xfrm>
          <a:prstGeom prst="up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vert270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Create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58947" y="5962951"/>
            <a:ext cx="17095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Apply using </a:t>
            </a:r>
            <a:r>
              <a:rPr lang="en-GB" dirty="0" err="1" smtClean="0"/>
              <a:t>kube-apiserver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36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 bwMode="auto">
          <a:xfrm>
            <a:off x="550985" y="4492873"/>
            <a:ext cx="8060062" cy="961292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542660" y="5545014"/>
            <a:ext cx="8060062" cy="961292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046" y="715109"/>
            <a:ext cx="5661126" cy="3675184"/>
          </a:xfrm>
        </p:spPr>
        <p:txBody>
          <a:bodyPr/>
          <a:lstStyle/>
          <a:p>
            <a:r>
              <a:rPr lang="en-GB" dirty="0" smtClean="0"/>
              <a:t>The name of the label is user defined (use a meaningful name) e.g. app, environment, run, </a:t>
            </a:r>
            <a:r>
              <a:rPr lang="en-GB" dirty="0" err="1" smtClean="0"/>
              <a:t>appkind</a:t>
            </a:r>
            <a:r>
              <a:rPr lang="en-GB" dirty="0" smtClean="0"/>
              <a:t>, etc., etc.</a:t>
            </a:r>
          </a:p>
          <a:p>
            <a:pPr lvl="1"/>
            <a:r>
              <a:rPr lang="en-GB" dirty="0" smtClean="0"/>
              <a:t>“app” is a common name we use for a label</a:t>
            </a:r>
          </a:p>
          <a:p>
            <a:r>
              <a:rPr lang="en-GB" dirty="0" smtClean="0"/>
              <a:t>You can use multiple labels</a:t>
            </a:r>
          </a:p>
          <a:p>
            <a:r>
              <a:rPr lang="en-GB" dirty="0"/>
              <a:t>Labels enable users to map their own organizational structures onto system objects in a loosely coupled </a:t>
            </a:r>
            <a:r>
              <a:rPr lang="en-GB" dirty="0" smtClean="0"/>
              <a:t>fashion</a:t>
            </a:r>
          </a:p>
          <a:p>
            <a:endParaRPr lang="en-GB" dirty="0" smtClean="0"/>
          </a:p>
          <a:p>
            <a:r>
              <a:rPr lang="en-GB" b="1" dirty="0" smtClean="0"/>
              <a:t>Label Selectors enable the user to select a set of objects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7926" y="422275"/>
            <a:ext cx="2916183" cy="36933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Pod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label-demo</a:t>
            </a:r>
          </a:p>
          <a:p>
            <a:r>
              <a:rPr lang="en-GB" dirty="0"/>
              <a:t>  </a:t>
            </a:r>
            <a:r>
              <a:rPr lang="en-GB" b="1" dirty="0"/>
              <a:t>labels:</a:t>
            </a:r>
          </a:p>
          <a:p>
            <a:r>
              <a:rPr lang="en-GB" dirty="0">
                <a:solidFill>
                  <a:srgbClr val="FF0000"/>
                </a:solidFill>
              </a:rPr>
              <a:t>    environment: production</a:t>
            </a:r>
          </a:p>
          <a:p>
            <a:r>
              <a:rPr lang="en-GB" dirty="0">
                <a:solidFill>
                  <a:srgbClr val="FF0000"/>
                </a:solidFill>
              </a:rPr>
              <a:t>    app: 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spec:</a:t>
            </a:r>
          </a:p>
          <a:p>
            <a:r>
              <a:rPr lang="en-GB" dirty="0"/>
              <a:t>  containers:</a:t>
            </a:r>
          </a:p>
          <a:p>
            <a:r>
              <a:rPr lang="en-GB" dirty="0"/>
              <a:t>  - name: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  image: nginx:1.7.9</a:t>
            </a:r>
          </a:p>
          <a:p>
            <a:r>
              <a:rPr lang="en-GB" dirty="0"/>
              <a:t>    ports:</a:t>
            </a:r>
          </a:p>
          <a:p>
            <a:r>
              <a:rPr lang="en-GB" dirty="0"/>
              <a:t>    - </a:t>
            </a:r>
            <a:r>
              <a:rPr lang="en-GB" dirty="0" err="1"/>
              <a:t>containerPort</a:t>
            </a:r>
            <a:r>
              <a:rPr lang="en-GB" dirty="0"/>
              <a:t>: 80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77278" y="4514428"/>
            <a:ext cx="2916183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2225">
            <a:noFill/>
          </a:ln>
        </p:spPr>
        <p:txBody>
          <a:bodyPr wrap="none" rtlCol="0">
            <a:spAutoFit/>
          </a:bodyPr>
          <a:lstStyle/>
          <a:p>
            <a:r>
              <a:rPr lang="en-GB" b="1" dirty="0"/>
              <a:t>selector:</a:t>
            </a:r>
          </a:p>
          <a:p>
            <a:r>
              <a:rPr lang="en-GB" dirty="0"/>
              <a:t>    </a:t>
            </a:r>
            <a:r>
              <a:rPr lang="en-GB" dirty="0" smtClean="0">
                <a:solidFill>
                  <a:srgbClr val="FF0000"/>
                </a:solidFill>
              </a:rPr>
              <a:t>environment: production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665555" y="5568072"/>
            <a:ext cx="2916183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2225">
            <a:noFill/>
          </a:ln>
        </p:spPr>
        <p:txBody>
          <a:bodyPr wrap="none" rtlCol="0">
            <a:spAutoFit/>
          </a:bodyPr>
          <a:lstStyle/>
          <a:p>
            <a:r>
              <a:rPr lang="en-GB" b="1" dirty="0"/>
              <a:t>selector:</a:t>
            </a:r>
          </a:p>
          <a:p>
            <a:r>
              <a:rPr lang="en-GB" dirty="0"/>
              <a:t>    </a:t>
            </a:r>
            <a:r>
              <a:rPr lang="en-GB" dirty="0" smtClean="0">
                <a:solidFill>
                  <a:srgbClr val="FF0000"/>
                </a:solidFill>
              </a:rPr>
              <a:t>environment: production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app: </a:t>
            </a:r>
            <a:r>
              <a:rPr lang="en-GB" dirty="0" err="1" smtClean="0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93801" y="4492873"/>
            <a:ext cx="51622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 all objects with a label “environment” that is set to “production”. Any extra labels an object may possess are irrelevant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8519" y="5543313"/>
            <a:ext cx="49858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Select all </a:t>
            </a:r>
            <a:r>
              <a:rPr lang="en-GB" dirty="0"/>
              <a:t>objects with </a:t>
            </a:r>
            <a:r>
              <a:rPr lang="en-GB" b="1" dirty="0"/>
              <a:t>both the labels </a:t>
            </a:r>
            <a:r>
              <a:rPr lang="en-GB" dirty="0"/>
              <a:t>“environment” and “app” set to “production” and “</a:t>
            </a:r>
            <a:r>
              <a:rPr lang="en-GB" dirty="0" err="1"/>
              <a:t>nginix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6299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Labels and Label Selectors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234" y="696245"/>
            <a:ext cx="8257111" cy="1782381"/>
          </a:xfrm>
        </p:spPr>
        <p:txBody>
          <a:bodyPr/>
          <a:lstStyle/>
          <a:p>
            <a:r>
              <a:rPr lang="en-GB" dirty="0" smtClean="0"/>
              <a:t>We have </a:t>
            </a:r>
            <a:r>
              <a:rPr lang="en-GB" dirty="0" smtClean="0">
                <a:solidFill>
                  <a:srgbClr val="FF0000"/>
                </a:solidFill>
              </a:rPr>
              <a:t>to avoid using specific IP addresses</a:t>
            </a:r>
            <a:r>
              <a:rPr lang="en-GB" dirty="0" smtClean="0"/>
              <a:t> when referring to </a:t>
            </a:r>
            <a:r>
              <a:rPr lang="en-GB" dirty="0"/>
              <a:t>P</a:t>
            </a:r>
            <a:r>
              <a:rPr lang="en-GB" dirty="0" smtClean="0"/>
              <a:t>ods because when a Pod fails a new Pod is started with a different IP address</a:t>
            </a:r>
          </a:p>
          <a:p>
            <a:r>
              <a:rPr lang="en-GB" dirty="0" smtClean="0"/>
              <a:t>Use labels to identify groups of Pods (our a single Pod)</a:t>
            </a:r>
          </a:p>
          <a:p>
            <a:r>
              <a:rPr lang="en-GB" dirty="0" smtClean="0"/>
              <a:t>Use a label selector to select Pods with the same label to be associated with the controller object e.g. Deployment object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-1" y="6537325"/>
            <a:ext cx="2822563" cy="320675"/>
          </a:xfrm>
        </p:spPr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37822" y="2938148"/>
            <a:ext cx="2961019" cy="381077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sz="1600" dirty="0" err="1"/>
              <a:t>apiVersion</a:t>
            </a:r>
            <a:r>
              <a:rPr lang="en-GB" sz="1600" dirty="0"/>
              <a:t>: v1</a:t>
            </a:r>
          </a:p>
          <a:p>
            <a:r>
              <a:rPr lang="en-GB" sz="1600" dirty="0"/>
              <a:t>kind: </a:t>
            </a:r>
            <a:r>
              <a:rPr lang="en-GB" sz="1600" dirty="0" err="1" smtClean="0"/>
              <a:t>XXXXController</a:t>
            </a:r>
            <a:endParaRPr lang="en-GB" sz="1600" dirty="0"/>
          </a:p>
          <a:p>
            <a:r>
              <a:rPr lang="en-GB" sz="1600" dirty="0"/>
              <a:t>metadata:</a:t>
            </a:r>
          </a:p>
          <a:p>
            <a:r>
              <a:rPr lang="en-GB" sz="1600" dirty="0"/>
              <a:t>  name: </a:t>
            </a:r>
            <a:r>
              <a:rPr lang="en-GB" sz="1600" dirty="0" smtClean="0"/>
              <a:t>my-controller</a:t>
            </a:r>
            <a:endParaRPr lang="en-GB" sz="1600" dirty="0"/>
          </a:p>
          <a:p>
            <a:r>
              <a:rPr lang="en-GB" sz="1600" dirty="0" smtClean="0"/>
              <a:t>spec</a:t>
            </a:r>
            <a:r>
              <a:rPr lang="en-GB" sz="1600" dirty="0"/>
              <a:t>:</a:t>
            </a:r>
          </a:p>
          <a:p>
            <a:r>
              <a:rPr lang="en-GB" sz="1600" dirty="0"/>
              <a:t>  replicas: 3</a:t>
            </a:r>
          </a:p>
          <a:p>
            <a:r>
              <a:rPr lang="en-GB" sz="1600" dirty="0"/>
              <a:t>  selector:</a:t>
            </a:r>
          </a:p>
          <a:p>
            <a:r>
              <a:rPr lang="en-GB" sz="1600" dirty="0"/>
              <a:t>    </a:t>
            </a:r>
            <a:r>
              <a:rPr lang="en-GB" sz="1600" b="1" dirty="0">
                <a:solidFill>
                  <a:srgbClr val="FF0000"/>
                </a:solidFill>
              </a:rPr>
              <a:t>app: </a:t>
            </a:r>
            <a:r>
              <a:rPr lang="en-GB" sz="1600" b="1" dirty="0" smtClean="0">
                <a:solidFill>
                  <a:srgbClr val="FF0000"/>
                </a:solidFill>
              </a:rPr>
              <a:t>my-webserver</a:t>
            </a:r>
            <a:endParaRPr lang="en-GB" sz="1600" b="1" dirty="0">
              <a:solidFill>
                <a:srgbClr val="FF0000"/>
              </a:solidFill>
            </a:endParaRPr>
          </a:p>
          <a:p>
            <a:r>
              <a:rPr lang="en-GB" sz="1600" dirty="0"/>
              <a:t>  template:</a:t>
            </a:r>
          </a:p>
          <a:p>
            <a:r>
              <a:rPr lang="en-GB" sz="1600" dirty="0"/>
              <a:t>    metadata:</a:t>
            </a:r>
          </a:p>
          <a:p>
            <a:r>
              <a:rPr lang="en-GB" sz="1600" dirty="0"/>
              <a:t>      name: </a:t>
            </a:r>
            <a:r>
              <a:rPr lang="en-GB" sz="1600" dirty="0" err="1"/>
              <a:t>nginx</a:t>
            </a:r>
            <a:endParaRPr lang="en-GB" sz="1600" dirty="0"/>
          </a:p>
          <a:p>
            <a:r>
              <a:rPr lang="en-GB" sz="1600" dirty="0"/>
              <a:t>      labels:</a:t>
            </a:r>
          </a:p>
          <a:p>
            <a:r>
              <a:rPr lang="en-GB" sz="1600" dirty="0"/>
              <a:t>        </a:t>
            </a:r>
            <a:r>
              <a:rPr lang="en-GB" sz="1600" b="1" dirty="0">
                <a:solidFill>
                  <a:srgbClr val="FF0000"/>
                </a:solidFill>
              </a:rPr>
              <a:t>app: </a:t>
            </a:r>
            <a:r>
              <a:rPr lang="en-GB" sz="1600" b="1" dirty="0" smtClean="0">
                <a:solidFill>
                  <a:srgbClr val="FF0000"/>
                </a:solidFill>
              </a:rPr>
              <a:t>my-webserver</a:t>
            </a:r>
            <a:endParaRPr lang="en-GB" sz="1600" b="1" dirty="0">
              <a:solidFill>
                <a:srgbClr val="FF0000"/>
              </a:solidFill>
            </a:endParaRPr>
          </a:p>
          <a:p>
            <a:r>
              <a:rPr lang="en-GB" sz="1600" dirty="0"/>
              <a:t>    spec:</a:t>
            </a:r>
          </a:p>
          <a:p>
            <a:r>
              <a:rPr lang="en-GB" sz="1600" dirty="0"/>
              <a:t>      containers</a:t>
            </a:r>
            <a:r>
              <a:rPr lang="en-GB" sz="1600" dirty="0" smtClean="0"/>
              <a:t>:     …….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3565399" y="2826748"/>
            <a:ext cx="3453369" cy="1062933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XXXXControllerObject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/>
            </a:r>
            <a:b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</a:b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name: my-controller</a:t>
            </a:r>
            <a:endParaRPr lang="en-GB" dirty="0"/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Selector 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  <a:sym typeface="Wingdings" panose="05000000000000000000" pitchFamily="2" charset="2"/>
              </a:rPr>
              <a:t>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app: my-webserver</a:t>
            </a:r>
          </a:p>
        </p:txBody>
      </p:sp>
      <p:sp>
        <p:nvSpPr>
          <p:cNvPr id="7" name="Rectangle 6"/>
          <p:cNvSpPr/>
          <p:nvPr/>
        </p:nvSpPr>
        <p:spPr bwMode="auto">
          <a:xfrm>
            <a:off x="5820149" y="4075757"/>
            <a:ext cx="3171439" cy="1070674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 Node 1</a:t>
            </a:r>
          </a:p>
        </p:txBody>
      </p:sp>
      <p:cxnSp>
        <p:nvCxnSpPr>
          <p:cNvPr id="11" name="Elbow Connector 10"/>
          <p:cNvCxnSpPr>
            <a:stCxn id="6" idx="2"/>
            <a:endCxn id="7" idx="1"/>
          </p:cNvCxnSpPr>
          <p:nvPr/>
        </p:nvCxnSpPr>
        <p:spPr bwMode="auto">
          <a:xfrm rot="16200000" flipH="1">
            <a:off x="5195410" y="3986354"/>
            <a:ext cx="721413" cy="528065"/>
          </a:xfrm>
          <a:prstGeom prst="bentConnector2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Elbow Connector 12"/>
          <p:cNvCxnSpPr>
            <a:stCxn id="6" idx="2"/>
            <a:endCxn id="21" idx="1"/>
          </p:cNvCxnSpPr>
          <p:nvPr/>
        </p:nvCxnSpPr>
        <p:spPr bwMode="auto">
          <a:xfrm rot="16200000" flipH="1">
            <a:off x="4603395" y="4578369"/>
            <a:ext cx="1905443" cy="528065"/>
          </a:xfrm>
          <a:prstGeom prst="bentConnector2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" name="TextBox 18"/>
          <p:cNvSpPr txBox="1"/>
          <p:nvPr/>
        </p:nvSpPr>
        <p:spPr>
          <a:xfrm>
            <a:off x="3625740" y="5474223"/>
            <a:ext cx="11280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Pod Template</a:t>
            </a:r>
            <a:endParaRPr lang="en-GB" dirty="0"/>
          </a:p>
        </p:txBody>
      </p:sp>
      <p:sp>
        <p:nvSpPr>
          <p:cNvPr id="20" name="Right Brace 19"/>
          <p:cNvSpPr/>
          <p:nvPr/>
        </p:nvSpPr>
        <p:spPr bwMode="auto">
          <a:xfrm>
            <a:off x="3350627" y="5026878"/>
            <a:ext cx="214771" cy="1722043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5922726" y="4430252"/>
            <a:ext cx="2971414" cy="648644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X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Label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app:my-webserver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21" name="Rectangle 20"/>
          <p:cNvSpPr/>
          <p:nvPr/>
        </p:nvSpPr>
        <p:spPr bwMode="auto">
          <a:xfrm>
            <a:off x="5820149" y="5259787"/>
            <a:ext cx="3171439" cy="1070674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 Node </a:t>
            </a:r>
            <a:r>
              <a:rPr lang="en-GB" dirty="0"/>
              <a:t>2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Rectangle 21"/>
          <p:cNvSpPr/>
          <p:nvPr/>
        </p:nvSpPr>
        <p:spPr bwMode="auto">
          <a:xfrm>
            <a:off x="5922726" y="5614282"/>
            <a:ext cx="2971414" cy="648644"/>
          </a:xfrm>
          <a:prstGeom prst="rect">
            <a:avLst/>
          </a:prstGeom>
          <a:solidFill>
            <a:schemeClr val="bg2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Y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Label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app:my-webserver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6426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Set-Based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90270"/>
            <a:ext cx="4696558" cy="4114800"/>
          </a:xfrm>
        </p:spPr>
        <p:txBody>
          <a:bodyPr/>
          <a:lstStyle/>
          <a:p>
            <a:r>
              <a:rPr lang="en-GB" dirty="0" smtClean="0"/>
              <a:t>Newer Kubernetes objects use a slightly different and more powerful </a:t>
            </a:r>
            <a:r>
              <a:rPr lang="en-GB" i="1" dirty="0" smtClean="0"/>
              <a:t>set-based </a:t>
            </a:r>
            <a:r>
              <a:rPr lang="en-GB" dirty="0" smtClean="0"/>
              <a:t>selectors</a:t>
            </a:r>
          </a:p>
          <a:p>
            <a:r>
              <a:rPr lang="en-GB" dirty="0" smtClean="0"/>
              <a:t>This technique also provides match expressions</a:t>
            </a:r>
          </a:p>
          <a:p>
            <a:r>
              <a:rPr lang="en-GB" dirty="0" smtClean="0"/>
              <a:t>We are not particularly interested in this but we need to use  the “</a:t>
            </a:r>
            <a:r>
              <a:rPr lang="en-GB" b="1" dirty="0" err="1" smtClean="0"/>
              <a:t>matchLabels</a:t>
            </a:r>
            <a:r>
              <a:rPr lang="en-GB" dirty="0" smtClean="0"/>
              <a:t>” field when specifying the selector labels</a:t>
            </a:r>
          </a:p>
          <a:p>
            <a:r>
              <a:rPr lang="en-GB" dirty="0" smtClean="0"/>
              <a:t>For example, </a:t>
            </a:r>
            <a:r>
              <a:rPr lang="en-GB" b="1" dirty="0" smtClean="0">
                <a:solidFill>
                  <a:srgbClr val="FF0000"/>
                </a:solidFill>
              </a:rPr>
              <a:t>this is a fundamental difference between the </a:t>
            </a:r>
            <a:r>
              <a:rPr lang="en-GB" b="1" dirty="0" err="1" smtClean="0">
                <a:solidFill>
                  <a:srgbClr val="FF0000"/>
                </a:solidFill>
              </a:rPr>
              <a:t>ReplicationController</a:t>
            </a:r>
            <a:r>
              <a:rPr lang="en-GB" b="1" dirty="0" smtClean="0">
                <a:solidFill>
                  <a:srgbClr val="FF0000"/>
                </a:solidFill>
              </a:rPr>
              <a:t> and the newer </a:t>
            </a:r>
            <a:r>
              <a:rPr lang="en-GB" b="1" dirty="0" err="1" smtClean="0">
                <a:solidFill>
                  <a:srgbClr val="FF0000"/>
                </a:solidFill>
              </a:rPr>
              <a:t>ReplicaSet</a:t>
            </a:r>
            <a:r>
              <a:rPr lang="en-GB" b="1" dirty="0" smtClean="0">
                <a:solidFill>
                  <a:srgbClr val="FF0000"/>
                </a:solidFill>
              </a:rPr>
              <a:t> objects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5864899" y="1290270"/>
            <a:ext cx="2961019" cy="41082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sz="1600" dirty="0" err="1"/>
              <a:t>apiVersion</a:t>
            </a:r>
            <a:r>
              <a:rPr lang="en-GB" sz="1600" dirty="0"/>
              <a:t>: v1</a:t>
            </a:r>
          </a:p>
          <a:p>
            <a:r>
              <a:rPr lang="en-GB" sz="1600" dirty="0"/>
              <a:t>kind: </a:t>
            </a:r>
            <a:r>
              <a:rPr lang="en-GB" sz="1600" dirty="0" err="1" smtClean="0"/>
              <a:t>XXXXController</a:t>
            </a:r>
            <a:endParaRPr lang="en-GB" sz="1600" dirty="0"/>
          </a:p>
          <a:p>
            <a:r>
              <a:rPr lang="en-GB" sz="1600" dirty="0"/>
              <a:t>metadata:</a:t>
            </a:r>
          </a:p>
          <a:p>
            <a:r>
              <a:rPr lang="en-GB" sz="1600" dirty="0"/>
              <a:t>  name: </a:t>
            </a:r>
            <a:r>
              <a:rPr lang="en-GB" sz="1600" dirty="0" smtClean="0"/>
              <a:t>my-controller</a:t>
            </a:r>
            <a:endParaRPr lang="en-GB" sz="1600" dirty="0"/>
          </a:p>
          <a:p>
            <a:r>
              <a:rPr lang="en-GB" sz="1600" dirty="0" smtClean="0"/>
              <a:t>spec</a:t>
            </a:r>
            <a:r>
              <a:rPr lang="en-GB" sz="1600" dirty="0"/>
              <a:t>:</a:t>
            </a:r>
          </a:p>
          <a:p>
            <a:r>
              <a:rPr lang="en-GB" sz="1600" dirty="0"/>
              <a:t>  replicas: 3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 selector</a:t>
            </a:r>
            <a:r>
              <a:rPr lang="en-GB" sz="1600" dirty="0" smtClean="0">
                <a:solidFill>
                  <a:schemeClr val="accent1">
                    <a:lumMod val="25000"/>
                  </a:schemeClr>
                </a:solidFill>
              </a:rPr>
              <a:t>: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 </a:t>
            </a:r>
            <a:r>
              <a:rPr lang="en-GB" sz="1600" dirty="0" smtClean="0">
                <a:solidFill>
                  <a:schemeClr val="accent1">
                    <a:lumMod val="25000"/>
                  </a:schemeClr>
                </a:solidFill>
              </a:rPr>
              <a:t>   </a:t>
            </a:r>
            <a:r>
              <a:rPr lang="en-GB" sz="1600" b="1" dirty="0" err="1" smtClean="0">
                <a:solidFill>
                  <a:schemeClr val="accent1">
                    <a:lumMod val="25000"/>
                  </a:schemeClr>
                </a:solidFill>
              </a:rPr>
              <a:t>matchLabels</a:t>
            </a:r>
            <a:r>
              <a:rPr lang="en-GB" sz="1600" b="1" dirty="0" smtClean="0">
                <a:solidFill>
                  <a:schemeClr val="accent1">
                    <a:lumMod val="25000"/>
                  </a:schemeClr>
                </a:solidFill>
              </a:rPr>
              <a:t>:</a:t>
            </a:r>
            <a:endParaRPr lang="en-GB" sz="1600" b="1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600" dirty="0"/>
              <a:t>    </a:t>
            </a:r>
            <a:r>
              <a:rPr lang="en-GB" sz="1600" dirty="0" smtClean="0"/>
              <a:t>  </a:t>
            </a:r>
            <a:r>
              <a:rPr lang="en-GB" sz="1600" b="1" dirty="0" smtClean="0">
                <a:solidFill>
                  <a:srgbClr val="FF0000"/>
                </a:solidFill>
              </a:rPr>
              <a:t>app</a:t>
            </a:r>
            <a:r>
              <a:rPr lang="en-GB" sz="1600" b="1" dirty="0">
                <a:solidFill>
                  <a:srgbClr val="FF0000"/>
                </a:solidFill>
              </a:rPr>
              <a:t>: </a:t>
            </a:r>
            <a:r>
              <a:rPr lang="en-GB" sz="1600" b="1" dirty="0" smtClean="0">
                <a:solidFill>
                  <a:srgbClr val="FF0000"/>
                </a:solidFill>
              </a:rPr>
              <a:t>my-webserver</a:t>
            </a:r>
            <a:endParaRPr lang="en-GB" sz="1600" b="1" dirty="0">
              <a:solidFill>
                <a:srgbClr val="FF0000"/>
              </a:solidFill>
            </a:endParaRPr>
          </a:p>
          <a:p>
            <a:r>
              <a:rPr lang="en-GB" sz="1600" dirty="0"/>
              <a:t>  template:</a:t>
            </a:r>
          </a:p>
          <a:p>
            <a:r>
              <a:rPr lang="en-GB" sz="1600" dirty="0"/>
              <a:t>    metadata:</a:t>
            </a:r>
          </a:p>
          <a:p>
            <a:r>
              <a:rPr lang="en-GB" sz="1600" dirty="0"/>
              <a:t>      name: </a:t>
            </a:r>
            <a:r>
              <a:rPr lang="en-GB" sz="1600" dirty="0" err="1"/>
              <a:t>nginx</a:t>
            </a:r>
            <a:endParaRPr lang="en-GB" sz="1600" dirty="0"/>
          </a:p>
          <a:p>
            <a:r>
              <a:rPr lang="en-GB" sz="1600" dirty="0"/>
              <a:t>      labels:</a:t>
            </a:r>
          </a:p>
          <a:p>
            <a:r>
              <a:rPr lang="en-GB" sz="1600" dirty="0"/>
              <a:t>        </a:t>
            </a:r>
            <a:r>
              <a:rPr lang="en-GB" sz="1600" b="1" dirty="0">
                <a:solidFill>
                  <a:srgbClr val="FF0000"/>
                </a:solidFill>
              </a:rPr>
              <a:t>app: </a:t>
            </a:r>
            <a:r>
              <a:rPr lang="en-GB" sz="1600" b="1" dirty="0" smtClean="0">
                <a:solidFill>
                  <a:srgbClr val="FF0000"/>
                </a:solidFill>
              </a:rPr>
              <a:t>my-webserver</a:t>
            </a:r>
            <a:endParaRPr lang="en-GB" sz="1600" b="1" dirty="0">
              <a:solidFill>
                <a:srgbClr val="FF0000"/>
              </a:solidFill>
            </a:endParaRPr>
          </a:p>
          <a:p>
            <a:r>
              <a:rPr lang="en-GB" sz="1600" dirty="0"/>
              <a:t>    spec:</a:t>
            </a:r>
          </a:p>
          <a:p>
            <a:r>
              <a:rPr lang="en-GB" sz="1600" dirty="0"/>
              <a:t>      containers</a:t>
            </a:r>
            <a:r>
              <a:rPr lang="en-GB" sz="1600" dirty="0" smtClean="0"/>
              <a:t>:     …….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126522" y="6008077"/>
            <a:ext cx="492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https://kubernetes.io/docs/concepts/overview/working-with-objects/labels/</a:t>
            </a:r>
          </a:p>
        </p:txBody>
      </p:sp>
      <p:sp>
        <p:nvSpPr>
          <p:cNvPr id="7" name="Rectangle 6"/>
          <p:cNvSpPr/>
          <p:nvPr/>
        </p:nvSpPr>
        <p:spPr bwMode="auto">
          <a:xfrm>
            <a:off x="5949463" y="2875085"/>
            <a:ext cx="2362200" cy="767861"/>
          </a:xfrm>
          <a:prstGeom prst="rect">
            <a:avLst/>
          </a:prstGeom>
          <a:noFill/>
          <a:ln w="381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5278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Bare Pods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80975" y="808984"/>
            <a:ext cx="4486423" cy="59649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apps/v1</a:t>
            </a:r>
          </a:p>
          <a:p>
            <a:r>
              <a:rPr lang="en-GB" dirty="0"/>
              <a:t>kind: </a:t>
            </a:r>
            <a:r>
              <a:rPr lang="en-GB" b="1" dirty="0" err="1"/>
              <a:t>ReplicaSet</a:t>
            </a:r>
            <a:endParaRPr lang="en-GB" b="1" dirty="0"/>
          </a:p>
          <a:p>
            <a:r>
              <a:rPr lang="en-GB" dirty="0"/>
              <a:t>metadata:</a:t>
            </a:r>
          </a:p>
          <a:p>
            <a:r>
              <a:rPr lang="en-GB" dirty="0"/>
              <a:t>  name: frontend</a:t>
            </a:r>
          </a:p>
          <a:p>
            <a:r>
              <a:rPr lang="en-GB" dirty="0"/>
              <a:t>  labels:</a:t>
            </a:r>
          </a:p>
          <a:p>
            <a:r>
              <a:rPr lang="en-GB" dirty="0"/>
              <a:t>    app: guestbook</a:t>
            </a:r>
          </a:p>
          <a:p>
            <a:r>
              <a:rPr lang="en-GB" dirty="0"/>
              <a:t>    tier: frontend</a:t>
            </a:r>
          </a:p>
          <a:p>
            <a:r>
              <a:rPr lang="en-GB" dirty="0"/>
              <a:t>spec:</a:t>
            </a:r>
          </a:p>
          <a:p>
            <a:r>
              <a:rPr lang="en-GB" dirty="0"/>
              <a:t>  # modify replicas according to your case</a:t>
            </a:r>
          </a:p>
          <a:p>
            <a:r>
              <a:rPr lang="en-GB" dirty="0"/>
              <a:t>  replicas: 3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</a:t>
            </a:r>
            <a:r>
              <a:rPr lang="en-GB" dirty="0" err="1"/>
              <a:t>matchLabels</a:t>
            </a:r>
            <a:r>
              <a:rPr lang="en-GB" dirty="0"/>
              <a:t>:</a:t>
            </a:r>
          </a:p>
          <a:p>
            <a:r>
              <a:rPr lang="en-GB" dirty="0"/>
              <a:t>      </a:t>
            </a:r>
            <a:r>
              <a:rPr lang="en-GB" b="1" dirty="0"/>
              <a:t>tier: frontend</a:t>
            </a:r>
          </a:p>
          <a:p>
            <a:r>
              <a:rPr lang="en-GB" dirty="0"/>
              <a:t>  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tier: frontend</a:t>
            </a:r>
          </a:p>
          <a:p>
            <a:r>
              <a:rPr lang="en-GB" dirty="0"/>
              <a:t>    spec:</a:t>
            </a:r>
          </a:p>
          <a:p>
            <a:r>
              <a:rPr lang="en-GB" dirty="0"/>
              <a:t>      containers:</a:t>
            </a:r>
          </a:p>
          <a:p>
            <a:r>
              <a:rPr lang="en-GB" dirty="0"/>
              <a:t>      - name: </a:t>
            </a:r>
            <a:r>
              <a:rPr lang="en-GB" dirty="0" err="1"/>
              <a:t>php-redis</a:t>
            </a:r>
            <a:endParaRPr lang="en-GB" dirty="0"/>
          </a:p>
          <a:p>
            <a:r>
              <a:rPr lang="en-GB" dirty="0"/>
              <a:t>        image: gcr.io</a:t>
            </a:r>
            <a:r>
              <a:rPr lang="en-GB" dirty="0" smtClean="0"/>
              <a:t>/…/</a:t>
            </a:r>
            <a:r>
              <a:rPr lang="en-GB" dirty="0"/>
              <a:t>gb-frontend:v3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5344142" y="808984"/>
            <a:ext cx="3662461" cy="59649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</a:t>
            </a:r>
            <a:r>
              <a:rPr lang="en-GB" b="1" dirty="0"/>
              <a:t>Pod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pod1</a:t>
            </a:r>
          </a:p>
          <a:p>
            <a:r>
              <a:rPr lang="en-GB" dirty="0"/>
              <a:t>  labels:</a:t>
            </a:r>
          </a:p>
          <a:p>
            <a:r>
              <a:rPr lang="en-GB" dirty="0"/>
              <a:t>    </a:t>
            </a:r>
            <a:r>
              <a:rPr lang="en-GB" b="1" dirty="0"/>
              <a:t>tier: frontend</a:t>
            </a:r>
          </a:p>
          <a:p>
            <a:r>
              <a:rPr lang="en-GB" dirty="0"/>
              <a:t>spec:</a:t>
            </a:r>
          </a:p>
          <a:p>
            <a:r>
              <a:rPr lang="en-GB" dirty="0"/>
              <a:t>  containers:</a:t>
            </a:r>
          </a:p>
          <a:p>
            <a:r>
              <a:rPr lang="en-GB" dirty="0"/>
              <a:t>  - name: hello1</a:t>
            </a:r>
          </a:p>
          <a:p>
            <a:r>
              <a:rPr lang="en-GB" dirty="0"/>
              <a:t>    image: </a:t>
            </a:r>
            <a:r>
              <a:rPr lang="en-GB" dirty="0" smtClean="0"/>
              <a:t>gcr.io/…/hello-app:2.0</a:t>
            </a:r>
            <a:endParaRPr lang="en-GB" dirty="0"/>
          </a:p>
          <a:p>
            <a:r>
              <a:rPr lang="en-GB" dirty="0" smtClean="0"/>
              <a:t>---</a:t>
            </a:r>
            <a:endParaRPr lang="en-GB" dirty="0"/>
          </a:p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</a:t>
            </a:r>
            <a:r>
              <a:rPr lang="en-GB" b="1" dirty="0"/>
              <a:t>Pod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pod2</a:t>
            </a:r>
          </a:p>
          <a:p>
            <a:r>
              <a:rPr lang="en-GB" dirty="0"/>
              <a:t>  labels:</a:t>
            </a:r>
          </a:p>
          <a:p>
            <a:r>
              <a:rPr lang="en-GB" dirty="0"/>
              <a:t>    </a:t>
            </a:r>
            <a:r>
              <a:rPr lang="en-GB" b="1" dirty="0"/>
              <a:t>tier: frontend</a:t>
            </a:r>
          </a:p>
          <a:p>
            <a:r>
              <a:rPr lang="en-GB" dirty="0"/>
              <a:t>spec:</a:t>
            </a:r>
          </a:p>
          <a:p>
            <a:r>
              <a:rPr lang="en-GB" dirty="0"/>
              <a:t>  containers:</a:t>
            </a:r>
          </a:p>
          <a:p>
            <a:r>
              <a:rPr lang="en-GB" dirty="0"/>
              <a:t>  - name: hello2</a:t>
            </a:r>
          </a:p>
          <a:p>
            <a:r>
              <a:rPr lang="en-GB" dirty="0"/>
              <a:t>    image: gcr.io</a:t>
            </a:r>
            <a:r>
              <a:rPr lang="en-GB" dirty="0" smtClean="0"/>
              <a:t>/…/hello-app:1.0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068000" y="1914081"/>
            <a:ext cx="1937770" cy="1477328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Don’t try to get a controller to manage a bare pod that we manually create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970935" y="2293107"/>
            <a:ext cx="1070748" cy="1975672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3" idx="3"/>
          </p:cNvCxnSpPr>
          <p:nvPr/>
        </p:nvCxnSpPr>
        <p:spPr bwMode="auto">
          <a:xfrm>
            <a:off x="5005770" y="2237247"/>
            <a:ext cx="537484" cy="145878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>
            <a:stCxn id="3" idx="3"/>
          </p:cNvCxnSpPr>
          <p:nvPr/>
        </p:nvCxnSpPr>
        <p:spPr bwMode="auto">
          <a:xfrm>
            <a:off x="5005770" y="2237247"/>
            <a:ext cx="618027" cy="31543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TextBox 6"/>
          <p:cNvSpPr txBox="1"/>
          <p:nvPr/>
        </p:nvSpPr>
        <p:spPr>
          <a:xfrm>
            <a:off x="298938" y="5059997"/>
            <a:ext cx="5045203" cy="147732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Warning:</a:t>
            </a:r>
            <a:br>
              <a:rPr lang="en-GB" b="1" dirty="0"/>
            </a:br>
            <a:r>
              <a:rPr lang="en-GB" u="sng" dirty="0"/>
              <a:t>Do not </a:t>
            </a:r>
            <a:r>
              <a:rPr lang="en-GB" dirty="0"/>
              <a:t>give </a:t>
            </a:r>
            <a:r>
              <a:rPr lang="en-GB" dirty="0" smtClean="0"/>
              <a:t>these bare </a:t>
            </a:r>
            <a:r>
              <a:rPr lang="en-GB" dirty="0"/>
              <a:t>Pods labels which match the selector of a </a:t>
            </a:r>
            <a:r>
              <a:rPr lang="en-GB" dirty="0" err="1"/>
              <a:t>ReplicaSet</a:t>
            </a:r>
            <a:r>
              <a:rPr lang="en-GB" dirty="0"/>
              <a:t> e.g. </a:t>
            </a:r>
            <a:r>
              <a:rPr lang="en-GB" dirty="0" smtClean="0"/>
              <a:t>the “tier” labels of the </a:t>
            </a:r>
            <a:r>
              <a:rPr lang="en-GB" dirty="0" smtClean="0">
                <a:solidFill>
                  <a:srgbClr val="FF0000"/>
                </a:solidFill>
              </a:rPr>
              <a:t>bare pods </a:t>
            </a:r>
            <a:r>
              <a:rPr lang="en-GB" dirty="0" smtClean="0"/>
              <a:t>and the replica pods created by the controller should not match!!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693423" y="1632439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/>
              <a:t>Bare pods</a:t>
            </a:r>
            <a:endParaRPr lang="en-GB" b="1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2763316" y="3853074"/>
            <a:ext cx="17442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 smtClean="0"/>
              <a:t>Replica pods managed by the controller</a:t>
            </a:r>
            <a:endParaRPr lang="en-GB" b="1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180975" y="452689"/>
            <a:ext cx="26084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r</a:t>
            </a:r>
            <a:r>
              <a:rPr lang="en-GB" dirty="0" err="1" smtClean="0"/>
              <a:t>eplicaset-controller.yml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493244" y="439652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bare-</a:t>
            </a:r>
            <a:r>
              <a:rPr lang="en-GB" dirty="0" err="1" smtClean="0"/>
              <a:t>pod.yml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2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https://kubernetes.io/docs/concepts/overview/working-with-objects/labels/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9397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ReplicationController</a:t>
            </a:r>
            <a:r>
              <a:rPr lang="en-GB" dirty="0" smtClean="0"/>
              <a:t> (RC)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90954"/>
            <a:ext cx="7297891" cy="4947871"/>
          </a:xfrm>
        </p:spPr>
        <p:txBody>
          <a:bodyPr/>
          <a:lstStyle/>
          <a:p>
            <a:r>
              <a:rPr lang="en-GB" dirty="0" smtClean="0"/>
              <a:t>Manages </a:t>
            </a:r>
            <a:r>
              <a:rPr lang="en-GB" dirty="0" err="1" smtClean="0"/>
              <a:t>ReplicationController</a:t>
            </a:r>
            <a:r>
              <a:rPr lang="en-GB" dirty="0" smtClean="0"/>
              <a:t> objects</a:t>
            </a:r>
          </a:p>
          <a:p>
            <a:r>
              <a:rPr lang="en-GB" dirty="0" smtClean="0"/>
              <a:t>The </a:t>
            </a:r>
            <a:r>
              <a:rPr lang="en-GB" b="1" dirty="0" err="1"/>
              <a:t>ReplicationController</a:t>
            </a:r>
            <a:r>
              <a:rPr lang="en-GB" b="1" dirty="0"/>
              <a:t> </a:t>
            </a:r>
            <a:r>
              <a:rPr lang="en-GB" dirty="0" smtClean="0"/>
              <a:t>ensures </a:t>
            </a:r>
            <a:r>
              <a:rPr lang="en-GB" dirty="0"/>
              <a:t>that </a:t>
            </a:r>
            <a:r>
              <a:rPr lang="en-GB" dirty="0" smtClean="0"/>
              <a:t>only the </a:t>
            </a:r>
            <a:r>
              <a:rPr lang="en-GB" dirty="0"/>
              <a:t>specified number of </a:t>
            </a:r>
            <a:r>
              <a:rPr lang="en-GB" dirty="0" smtClean="0"/>
              <a:t>pod </a:t>
            </a:r>
            <a:r>
              <a:rPr lang="en-GB" dirty="0"/>
              <a:t>replicas are running at any one </a:t>
            </a:r>
            <a:r>
              <a:rPr lang="en-GB" dirty="0" smtClean="0"/>
              <a:t>time</a:t>
            </a:r>
          </a:p>
          <a:p>
            <a:pPr lvl="1"/>
            <a:r>
              <a:rPr lang="en-GB" dirty="0"/>
              <a:t>supervises multiple pods across multiple nodes</a:t>
            </a:r>
            <a:endParaRPr lang="en-GB" dirty="0" smtClean="0"/>
          </a:p>
          <a:p>
            <a:r>
              <a:rPr lang="en-GB" dirty="0" smtClean="0"/>
              <a:t>The pods maintained by the </a:t>
            </a:r>
            <a:r>
              <a:rPr lang="en-GB" dirty="0" err="1" smtClean="0"/>
              <a:t>ReplicationController</a:t>
            </a:r>
            <a:r>
              <a:rPr lang="en-GB" dirty="0" smtClean="0"/>
              <a:t> are automatically replaced if they fail, are deleted, or are terminated.</a:t>
            </a:r>
          </a:p>
          <a:p>
            <a:pPr lvl="1"/>
            <a:r>
              <a:rPr lang="en-GB" dirty="0" smtClean="0"/>
              <a:t>Use even </a:t>
            </a:r>
            <a:r>
              <a:rPr lang="en-GB" dirty="0"/>
              <a:t>if your application requires only a single pod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Keeps track of the number of running, desired and ready pods</a:t>
            </a:r>
          </a:p>
          <a:p>
            <a:r>
              <a:rPr lang="en-GB" dirty="0" smtClean="0"/>
              <a:t>Uses: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Keeps a Pod running 24/7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Scale replicas up or down (does not provide auto scaling)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Rolling updates (see Deployment object)</a:t>
            </a:r>
          </a:p>
          <a:p>
            <a:r>
              <a:rPr lang="en-GB" dirty="0" smtClean="0"/>
              <a:t>Not intended to be used alone, is built upon by higher level APIs and tools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i="1" dirty="0" smtClean="0">
                <a:sym typeface="Wingdings" panose="05000000000000000000" pitchFamily="2" charset="2"/>
              </a:rPr>
              <a:t>the alternative is a </a:t>
            </a:r>
            <a:r>
              <a:rPr lang="en-GB" i="1" dirty="0" err="1" smtClean="0">
                <a:sym typeface="Wingdings" panose="05000000000000000000" pitchFamily="2" charset="2"/>
              </a:rPr>
              <a:t>ReplicaSet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7331" y="6352659"/>
            <a:ext cx="81612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https://kubernetes.io/docs/concepts/workloads/controllers/replicationcontroller/</a:t>
            </a:r>
          </a:p>
        </p:txBody>
      </p:sp>
    </p:spTree>
    <p:extLst>
      <p:ext uri="{BB962C8B-B14F-4D97-AF65-F5344CB8AC3E}">
        <p14:creationId xmlns:p14="http://schemas.microsoft.com/office/powerpoint/2010/main" val="142351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ReplicationController</a:t>
            </a:r>
            <a:r>
              <a:rPr lang="en-GB" dirty="0" smtClean="0"/>
              <a:t> Object </a:t>
            </a:r>
            <a:r>
              <a:rPr lang="en-GB" dirty="0" err="1" smtClean="0"/>
              <a:t>Config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6719" y="1302356"/>
            <a:ext cx="3377279" cy="2941397"/>
          </a:xfrm>
        </p:spPr>
        <p:txBody>
          <a:bodyPr/>
          <a:lstStyle/>
          <a:p>
            <a:r>
              <a:rPr lang="en-GB" dirty="0" smtClean="0"/>
              <a:t>Example:</a:t>
            </a:r>
            <a:br>
              <a:rPr lang="en-GB" dirty="0" smtClean="0"/>
            </a:br>
            <a:r>
              <a:rPr lang="en-GB" dirty="0" smtClean="0"/>
              <a:t>Runs </a:t>
            </a:r>
            <a:r>
              <a:rPr lang="en-GB" dirty="0"/>
              <a:t>three copies of the </a:t>
            </a:r>
            <a:r>
              <a:rPr lang="en-GB" dirty="0" err="1"/>
              <a:t>nginx</a:t>
            </a:r>
            <a:r>
              <a:rPr lang="en-GB" dirty="0"/>
              <a:t> web </a:t>
            </a:r>
            <a:r>
              <a:rPr lang="en-GB" dirty="0" smtClean="0"/>
              <a:t>server</a:t>
            </a:r>
          </a:p>
          <a:p>
            <a:endParaRPr lang="en-GB" dirty="0"/>
          </a:p>
          <a:p>
            <a:r>
              <a:rPr lang="en-GB" dirty="0" smtClean="0"/>
              <a:t>The label used to identify the Pods and associate them with the controller is named “app” with a value of “</a:t>
            </a:r>
            <a:r>
              <a:rPr lang="en-GB" dirty="0" err="1" smtClean="0"/>
              <a:t>nginx</a:t>
            </a:r>
            <a:r>
              <a:rPr lang="en-GB" dirty="0" smtClean="0"/>
              <a:t>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473783" y="900187"/>
            <a:ext cx="3141177" cy="55290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v1</a:t>
            </a:r>
          </a:p>
          <a:p>
            <a:r>
              <a:rPr lang="en-GB" dirty="0"/>
              <a:t>kind: </a:t>
            </a:r>
            <a:r>
              <a:rPr lang="en-GB" b="1" dirty="0" err="1"/>
              <a:t>ReplicationController</a:t>
            </a:r>
            <a:endParaRPr lang="en-GB" b="1" dirty="0"/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</a:t>
            </a:r>
            <a:r>
              <a:rPr lang="en-GB" b="1" dirty="0"/>
              <a:t>replicas: 3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rgbClr val="FF0000"/>
                </a:solidFill>
              </a:rPr>
              <a:t>app: 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name: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rgbClr val="FF0000"/>
                </a:solidFill>
              </a:rPr>
              <a:t>app: 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spec:</a:t>
            </a:r>
          </a:p>
          <a:p>
            <a:r>
              <a:rPr lang="en-GB" dirty="0"/>
              <a:t>      containers:</a:t>
            </a:r>
          </a:p>
          <a:p>
            <a:r>
              <a:rPr lang="en-GB" dirty="0"/>
              <a:t>      - name: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      image: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      ports:</a:t>
            </a:r>
          </a:p>
          <a:p>
            <a:r>
              <a:rPr lang="en-GB" dirty="0"/>
              <a:t>        - </a:t>
            </a:r>
            <a:r>
              <a:rPr lang="en-GB" dirty="0" err="1"/>
              <a:t>containerPort</a:t>
            </a:r>
            <a:r>
              <a:rPr lang="en-GB" dirty="0"/>
              <a:t>: 80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681993" y="4626594"/>
            <a:ext cx="1126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Pod Template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2927975" y="3349641"/>
            <a:ext cx="639606" cy="2923238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1307123" y="4185138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ReplicationController</a:t>
            </a:r>
            <a:r>
              <a:rPr lang="en-GB" dirty="0" smtClean="0"/>
              <a:t> Spec</a:t>
            </a:r>
            <a:endParaRPr lang="en-GB" dirty="0"/>
          </a:p>
        </p:txBody>
      </p:sp>
      <p:sp>
        <p:nvSpPr>
          <p:cNvPr id="9" name="Left Brace 8"/>
          <p:cNvSpPr/>
          <p:nvPr/>
        </p:nvSpPr>
        <p:spPr bwMode="auto">
          <a:xfrm>
            <a:off x="257175" y="2321169"/>
            <a:ext cx="169229" cy="3951710"/>
          </a:xfrm>
          <a:prstGeom prst="lef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9808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646" y="1055077"/>
            <a:ext cx="4730262" cy="4783748"/>
          </a:xfrm>
        </p:spPr>
        <p:txBody>
          <a:bodyPr/>
          <a:lstStyle/>
          <a:p>
            <a:r>
              <a:rPr lang="en-GB" dirty="0" smtClean="0"/>
              <a:t>Create the </a:t>
            </a:r>
            <a:r>
              <a:rPr lang="en-GB" dirty="0" err="1" smtClean="0"/>
              <a:t>ResourceController</a:t>
            </a:r>
            <a:r>
              <a:rPr lang="en-GB" dirty="0" smtClean="0"/>
              <a:t> configuration file</a:t>
            </a:r>
          </a:p>
          <a:p>
            <a:r>
              <a:rPr lang="en-GB" dirty="0" smtClean="0"/>
              <a:t>Load the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5898388" y="1389183"/>
            <a:ext cx="3186997" cy="47068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0" rIns="91440" bIns="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600" dirty="0" err="1"/>
              <a:t>apiVersion</a:t>
            </a:r>
            <a:r>
              <a:rPr lang="en-GB" sz="1600" dirty="0"/>
              <a:t>: v1</a:t>
            </a:r>
          </a:p>
          <a:p>
            <a:r>
              <a:rPr lang="en-GB" sz="1600" dirty="0"/>
              <a:t>kind: </a:t>
            </a:r>
            <a:r>
              <a:rPr lang="en-GB" sz="1600" dirty="0" err="1"/>
              <a:t>ReplicationController</a:t>
            </a:r>
            <a:endParaRPr lang="en-GB" sz="1600" dirty="0"/>
          </a:p>
          <a:p>
            <a:r>
              <a:rPr lang="en-GB" sz="1600" dirty="0"/>
              <a:t>metadata:</a:t>
            </a:r>
          </a:p>
          <a:p>
            <a:r>
              <a:rPr lang="en-GB" sz="1600" dirty="0"/>
              <a:t>  name: </a:t>
            </a:r>
            <a:r>
              <a:rPr lang="en-GB" sz="1600" dirty="0" err="1"/>
              <a:t>tutum</a:t>
            </a:r>
            <a:r>
              <a:rPr lang="en-GB" sz="1600" dirty="0"/>
              <a:t>-hello-</a:t>
            </a:r>
            <a:r>
              <a:rPr lang="en-GB" sz="1600" dirty="0" err="1"/>
              <a:t>rc</a:t>
            </a:r>
            <a:endParaRPr lang="en-GB" sz="1600" dirty="0"/>
          </a:p>
          <a:p>
            <a:r>
              <a:rPr lang="en-GB" sz="1600" dirty="0"/>
              <a:t>spec:</a:t>
            </a:r>
          </a:p>
          <a:p>
            <a:r>
              <a:rPr lang="en-GB" sz="1600" dirty="0"/>
              <a:t>  replicas: 3</a:t>
            </a:r>
          </a:p>
          <a:p>
            <a:r>
              <a:rPr lang="en-GB" sz="1600" dirty="0"/>
              <a:t>  selector:</a:t>
            </a:r>
          </a:p>
          <a:p>
            <a:r>
              <a:rPr lang="en-GB" sz="1600" dirty="0"/>
              <a:t>    </a:t>
            </a:r>
            <a:r>
              <a:rPr lang="en-GB" sz="1600" dirty="0">
                <a:solidFill>
                  <a:srgbClr val="FF0000"/>
                </a:solidFill>
              </a:rPr>
              <a:t>server: </a:t>
            </a:r>
            <a:r>
              <a:rPr lang="en-GB" sz="1600" dirty="0" err="1">
                <a:solidFill>
                  <a:srgbClr val="FF0000"/>
                </a:solidFill>
              </a:rPr>
              <a:t>tutum</a:t>
            </a:r>
            <a:r>
              <a:rPr lang="en-GB" sz="1600" dirty="0">
                <a:solidFill>
                  <a:srgbClr val="FF0000"/>
                </a:solidFill>
              </a:rPr>
              <a:t>-webserver</a:t>
            </a:r>
          </a:p>
          <a:p>
            <a:r>
              <a:rPr lang="en-GB" sz="1600" dirty="0"/>
              <a:t>  template:</a:t>
            </a:r>
          </a:p>
          <a:p>
            <a:r>
              <a:rPr lang="en-GB" sz="1600" dirty="0"/>
              <a:t>    metadata:</a:t>
            </a:r>
          </a:p>
          <a:p>
            <a:r>
              <a:rPr lang="en-GB" sz="1600" dirty="0"/>
              <a:t>      name: </a:t>
            </a:r>
            <a:r>
              <a:rPr lang="en-GB" sz="1600" dirty="0" err="1"/>
              <a:t>tutum</a:t>
            </a:r>
            <a:r>
              <a:rPr lang="en-GB" sz="1600" dirty="0"/>
              <a:t>-hello-template</a:t>
            </a:r>
          </a:p>
          <a:p>
            <a:r>
              <a:rPr lang="en-GB" sz="1600" dirty="0"/>
              <a:t>      labels:</a:t>
            </a:r>
          </a:p>
          <a:p>
            <a:r>
              <a:rPr lang="en-GB" sz="1600" dirty="0"/>
              <a:t>        </a:t>
            </a:r>
            <a:r>
              <a:rPr lang="en-GB" sz="1600" dirty="0">
                <a:solidFill>
                  <a:srgbClr val="FF0000"/>
                </a:solidFill>
              </a:rPr>
              <a:t>server: </a:t>
            </a:r>
            <a:r>
              <a:rPr lang="en-GB" sz="1600" dirty="0" err="1">
                <a:solidFill>
                  <a:srgbClr val="FF0000"/>
                </a:solidFill>
              </a:rPr>
              <a:t>tutum</a:t>
            </a:r>
            <a:r>
              <a:rPr lang="en-GB" sz="1600" dirty="0">
                <a:solidFill>
                  <a:srgbClr val="FF0000"/>
                </a:solidFill>
              </a:rPr>
              <a:t>-webserver</a:t>
            </a:r>
          </a:p>
          <a:p>
            <a:r>
              <a:rPr lang="en-GB" sz="1600" dirty="0"/>
              <a:t>    spec:</a:t>
            </a:r>
          </a:p>
          <a:p>
            <a:r>
              <a:rPr lang="en-GB" sz="1600" dirty="0"/>
              <a:t>      containers:</a:t>
            </a:r>
          </a:p>
          <a:p>
            <a:r>
              <a:rPr lang="en-GB" sz="1600" dirty="0"/>
              <a:t>      - name: </a:t>
            </a:r>
            <a:r>
              <a:rPr lang="en-GB" sz="1600" dirty="0" err="1"/>
              <a:t>tutum</a:t>
            </a:r>
            <a:r>
              <a:rPr lang="en-GB" sz="1600" dirty="0"/>
              <a:t>-hello</a:t>
            </a:r>
          </a:p>
          <a:p>
            <a:r>
              <a:rPr lang="en-GB" sz="1600" dirty="0"/>
              <a:t>        image: </a:t>
            </a:r>
            <a:r>
              <a:rPr lang="en-GB" sz="1600" dirty="0" err="1"/>
              <a:t>tutum</a:t>
            </a:r>
            <a:r>
              <a:rPr lang="en-GB" sz="1600" dirty="0"/>
              <a:t>/hello-world</a:t>
            </a:r>
          </a:p>
          <a:p>
            <a:r>
              <a:rPr lang="en-GB" sz="1600" dirty="0"/>
              <a:t>        ports:</a:t>
            </a:r>
          </a:p>
          <a:p>
            <a:r>
              <a:rPr lang="en-GB" sz="1600" dirty="0"/>
              <a:t>        - </a:t>
            </a:r>
            <a:r>
              <a:rPr lang="en-GB" sz="1600" dirty="0" err="1"/>
              <a:t>containerPort</a:t>
            </a:r>
            <a:r>
              <a:rPr lang="en-GB" sz="1600" dirty="0"/>
              <a:t>: 80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86248" y="984682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tutum-rc.yaml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9630" y="2189629"/>
            <a:ext cx="5823589" cy="424731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apply --dry-run=client -o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yaml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tutum-rc.yaml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apiVersion</a:t>
            </a:r>
            <a:r>
              <a:rPr lang="en-GB" dirty="0">
                <a:solidFill>
                  <a:schemeClr val="bg1"/>
                </a:solidFill>
              </a:rPr>
              <a:t>: v1</a:t>
            </a:r>
          </a:p>
          <a:p>
            <a:r>
              <a:rPr lang="en-GB" dirty="0">
                <a:solidFill>
                  <a:schemeClr val="bg1"/>
                </a:solidFill>
              </a:rPr>
              <a:t>kind: </a:t>
            </a:r>
            <a:r>
              <a:rPr lang="en-GB" dirty="0" err="1">
                <a:solidFill>
                  <a:schemeClr val="bg1"/>
                </a:solidFill>
              </a:rPr>
              <a:t>ReplicationController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metadata</a:t>
            </a:r>
            <a:r>
              <a:rPr lang="en-GB" dirty="0" smtClean="0">
                <a:solidFill>
                  <a:schemeClr val="bg1"/>
                </a:solidFill>
              </a:rPr>
              <a:t>: ….etc., etc.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apply 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tutum-rc.yaml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replicationcontroller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</a:t>
            </a:r>
            <a:r>
              <a:rPr lang="en-GB" dirty="0" err="1">
                <a:solidFill>
                  <a:schemeClr val="bg1"/>
                </a:solidFill>
              </a:rPr>
              <a:t>rc</a:t>
            </a:r>
            <a:r>
              <a:rPr lang="en-GB" dirty="0">
                <a:solidFill>
                  <a:schemeClr val="bg1"/>
                </a:solidFill>
              </a:rPr>
              <a:t> created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rc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List the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ReplicationControllers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sym typeface="Wingdings" panose="05000000000000000000" pitchFamily="2" charset="2"/>
              </a:rPr>
              <a:t> 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          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DESIRED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chemeClr val="bg1"/>
                </a:solidFill>
              </a:rPr>
              <a:t>CURRENT   </a:t>
            </a:r>
            <a:r>
              <a:rPr lang="en-GB" dirty="0">
                <a:solidFill>
                  <a:srgbClr val="FFC000"/>
                </a:solidFill>
              </a:rPr>
              <a:t>READY</a:t>
            </a:r>
            <a:r>
              <a:rPr lang="en-GB" dirty="0">
                <a:solidFill>
                  <a:schemeClr val="bg1"/>
                </a:solidFill>
              </a:rPr>
              <a:t>   AGE</a:t>
            </a:r>
          </a:p>
          <a:p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</a:t>
            </a:r>
            <a:r>
              <a:rPr lang="en-GB" dirty="0" err="1">
                <a:solidFill>
                  <a:schemeClr val="bg1"/>
                </a:solidFill>
              </a:rPr>
              <a:t>rc</a:t>
            </a:r>
            <a:r>
              <a:rPr lang="en-GB" dirty="0">
                <a:solidFill>
                  <a:schemeClr val="bg1"/>
                </a:solidFill>
              </a:rPr>
              <a:t>   </a:t>
            </a:r>
            <a:r>
              <a:rPr lang="en-GB" dirty="0">
                <a:solidFill>
                  <a:srgbClr val="FFC000"/>
                </a:solidFill>
              </a:rPr>
              <a:t>3</a:t>
            </a:r>
            <a:r>
              <a:rPr lang="en-GB" dirty="0">
                <a:solidFill>
                  <a:schemeClr val="bg1"/>
                </a:solidFill>
              </a:rPr>
              <a:t>         </a:t>
            </a:r>
            <a:r>
              <a:rPr lang="en-GB" dirty="0" smtClean="0">
                <a:solidFill>
                  <a:schemeClr val="bg1"/>
                </a:solidFill>
              </a:rPr>
              <a:t>        3                  </a:t>
            </a:r>
            <a:r>
              <a:rPr lang="en-GB" dirty="0" smtClean="0">
                <a:solidFill>
                  <a:srgbClr val="FFC000"/>
                </a:solidFill>
              </a:rPr>
              <a:t>3</a:t>
            </a:r>
            <a:r>
              <a:rPr lang="en-GB" dirty="0" smtClean="0">
                <a:solidFill>
                  <a:schemeClr val="bg1"/>
                </a:solidFill>
              </a:rPr>
              <a:t>            11s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     READY   STATUS    RESTARTS   AGE</a:t>
            </a:r>
          </a:p>
          <a:p>
            <a:r>
              <a:rPr lang="en-GB" dirty="0">
                <a:solidFill>
                  <a:schemeClr val="bg1"/>
                </a:solidFill>
              </a:rPr>
              <a:t>tutum-hello-rc-lzr72   1/1     Running   0          14s</a:t>
            </a:r>
          </a:p>
          <a:p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</a:t>
            </a:r>
            <a:r>
              <a:rPr lang="en-GB" dirty="0" err="1">
                <a:solidFill>
                  <a:schemeClr val="bg1"/>
                </a:solidFill>
              </a:rPr>
              <a:t>rc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mvmcp</a:t>
            </a:r>
            <a:r>
              <a:rPr lang="en-GB" dirty="0">
                <a:solidFill>
                  <a:schemeClr val="bg1"/>
                </a:solidFill>
              </a:rPr>
              <a:t>   1/1     Running   0          14s</a:t>
            </a:r>
          </a:p>
          <a:p>
            <a:r>
              <a:rPr lang="en-GB" dirty="0">
                <a:solidFill>
                  <a:schemeClr val="bg1"/>
                </a:solidFill>
              </a:rPr>
              <a:t>tutum-hello-rc-wp9fg   1/1     Running   0          14s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99283" y="6096000"/>
            <a:ext cx="2944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The label I have chosen is “server” with the value “</a:t>
            </a:r>
            <a:r>
              <a:rPr lang="en-GB" sz="1400" dirty="0" err="1" smtClean="0"/>
              <a:t>tutum</a:t>
            </a:r>
            <a:r>
              <a:rPr lang="en-GB" sz="1400" dirty="0" smtClean="0"/>
              <a:t>-webserver”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 rot="16200000">
            <a:off x="7652898" y="2432537"/>
            <a:ext cx="2659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http://www.yamllint.com/</a:t>
            </a:r>
          </a:p>
        </p:txBody>
      </p:sp>
    </p:spTree>
    <p:extLst>
      <p:ext uri="{BB962C8B-B14F-4D97-AF65-F5344CB8AC3E}">
        <p14:creationId xmlns:p14="http://schemas.microsoft.com/office/powerpoint/2010/main" val="423378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1089759"/>
          </a:xfrm>
        </p:spPr>
        <p:txBody>
          <a:bodyPr/>
          <a:lstStyle/>
          <a:p>
            <a:r>
              <a:rPr lang="en-GB" dirty="0" smtClean="0"/>
              <a:t>Delete a Pod and watch the </a:t>
            </a:r>
            <a:r>
              <a:rPr lang="en-GB" dirty="0" err="1" smtClean="0"/>
              <a:t>ReplicationController</a:t>
            </a:r>
            <a:r>
              <a:rPr lang="en-GB" dirty="0" smtClean="0"/>
              <a:t> restart a new Pod</a:t>
            </a:r>
          </a:p>
          <a:p>
            <a:r>
              <a:rPr lang="en-GB" dirty="0" smtClean="0"/>
              <a:t>Delete the controller and then delete the pods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0308" y="2054814"/>
            <a:ext cx="8393723" cy="452431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     </a:t>
            </a:r>
            <a:r>
              <a:rPr lang="en-GB" dirty="0" smtClean="0">
                <a:solidFill>
                  <a:schemeClr val="bg1"/>
                </a:solidFill>
              </a:rPr>
              <a:t>       READY   </a:t>
            </a:r>
            <a:r>
              <a:rPr lang="en-GB" dirty="0">
                <a:solidFill>
                  <a:schemeClr val="bg1"/>
                </a:solidFill>
              </a:rPr>
              <a:t>STATUS    RESTARTS   AGE</a:t>
            </a:r>
          </a:p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tutum-hello-rc-lzr72</a:t>
            </a:r>
            <a:r>
              <a:rPr lang="en-GB" dirty="0">
                <a:solidFill>
                  <a:schemeClr val="bg1"/>
                </a:solidFill>
              </a:rPr>
              <a:t>   </a:t>
            </a:r>
            <a:r>
              <a:rPr lang="en-GB" dirty="0" smtClean="0">
                <a:solidFill>
                  <a:schemeClr val="bg1"/>
                </a:solidFill>
              </a:rPr>
              <a:t>  1/1          Running     0                  14s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</a:t>
            </a:r>
            <a:r>
              <a:rPr lang="en-GB" dirty="0" err="1">
                <a:solidFill>
                  <a:schemeClr val="bg1"/>
                </a:solidFill>
              </a:rPr>
              <a:t>rc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mvmcp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1/1          Running     0                  14s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tutum-hello-rc-wp9fg   1/1     </a:t>
            </a:r>
            <a:r>
              <a:rPr lang="en-GB" dirty="0" smtClean="0">
                <a:solidFill>
                  <a:schemeClr val="bg1"/>
                </a:solidFill>
              </a:rPr>
              <a:t>     Running     0                  14s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delete pod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tutum-hello-rc-lzr72</a:t>
            </a:r>
          </a:p>
          <a:p>
            <a:r>
              <a:rPr lang="en-GB" dirty="0">
                <a:solidFill>
                  <a:schemeClr val="bg1"/>
                </a:solidFill>
              </a:rPr>
              <a:t>pod "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tutum-hello-rc-lzr72</a:t>
            </a:r>
            <a:r>
              <a:rPr lang="en-GB" dirty="0">
                <a:solidFill>
                  <a:schemeClr val="bg1"/>
                </a:solidFill>
              </a:rPr>
              <a:t>" deleted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     </a:t>
            </a:r>
            <a:r>
              <a:rPr lang="en-GB" dirty="0" smtClean="0">
                <a:solidFill>
                  <a:schemeClr val="bg1"/>
                </a:solidFill>
              </a:rPr>
              <a:t>         READY   </a:t>
            </a:r>
            <a:r>
              <a:rPr lang="en-GB" dirty="0">
                <a:solidFill>
                  <a:schemeClr val="bg1"/>
                </a:solidFill>
              </a:rPr>
              <a:t>STATUS    RESTARTS   AGE</a:t>
            </a:r>
          </a:p>
          <a:p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</a:t>
            </a:r>
            <a:r>
              <a:rPr lang="en-GB" dirty="0" err="1">
                <a:solidFill>
                  <a:schemeClr val="bg1"/>
                </a:solidFill>
              </a:rPr>
              <a:t>rc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mvmcp</a:t>
            </a:r>
            <a:r>
              <a:rPr lang="en-GB" dirty="0">
                <a:solidFill>
                  <a:schemeClr val="bg1"/>
                </a:solidFill>
              </a:rPr>
              <a:t>   1/1     </a:t>
            </a:r>
            <a:r>
              <a:rPr lang="en-GB" dirty="0" smtClean="0">
                <a:solidFill>
                  <a:schemeClr val="bg1"/>
                </a:solidFill>
              </a:rPr>
              <a:t>     Running     0                   6m39s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tutum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-hello-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rc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-</a:t>
            </a:r>
            <a:r>
              <a:rPr lang="en-GB" dirty="0" err="1">
                <a:solidFill>
                  <a:schemeClr val="bg2">
                    <a:lumMod val="75000"/>
                  </a:schemeClr>
                </a:solidFill>
              </a:rPr>
              <a:t>vfqht</a:t>
            </a:r>
            <a:r>
              <a:rPr lang="en-GB" dirty="0">
                <a:solidFill>
                  <a:schemeClr val="bg1"/>
                </a:solidFill>
              </a:rPr>
              <a:t>   </a:t>
            </a:r>
            <a:r>
              <a:rPr lang="en-GB" dirty="0" smtClean="0">
                <a:solidFill>
                  <a:schemeClr val="bg1"/>
                </a:solidFill>
              </a:rPr>
              <a:t>    1/1          Running     0                  11s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tutum-hello-rc-wp9fg   </a:t>
            </a:r>
            <a:r>
              <a:rPr lang="en-GB" dirty="0" smtClean="0">
                <a:solidFill>
                  <a:schemeClr val="bg1"/>
                </a:solidFill>
              </a:rPr>
              <a:t>  1/1          Running     0                   6m39s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delete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--all</a:t>
            </a:r>
          </a:p>
          <a:p>
            <a:r>
              <a:rPr lang="en-GB" dirty="0" err="1">
                <a:solidFill>
                  <a:schemeClr val="bg1"/>
                </a:solidFill>
              </a:rPr>
              <a:t>replicationcontroller</a:t>
            </a:r>
            <a:r>
              <a:rPr lang="en-GB" dirty="0">
                <a:solidFill>
                  <a:schemeClr val="bg1"/>
                </a:solidFill>
              </a:rPr>
              <a:t> "</a:t>
            </a:r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</a:t>
            </a:r>
            <a:r>
              <a:rPr lang="en-GB" dirty="0" err="1">
                <a:solidFill>
                  <a:schemeClr val="bg1"/>
                </a:solidFill>
              </a:rPr>
              <a:t>rc</a:t>
            </a:r>
            <a:r>
              <a:rPr lang="en-GB" dirty="0">
                <a:solidFill>
                  <a:schemeClr val="bg1"/>
                </a:solidFill>
              </a:rPr>
              <a:t>" deleted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pods</a:t>
            </a:r>
          </a:p>
          <a:p>
            <a:r>
              <a:rPr lang="en-GB" dirty="0">
                <a:solidFill>
                  <a:schemeClr val="bg1"/>
                </a:solidFill>
              </a:rPr>
              <a:t>No resources found in default namespace.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06502" y="5890994"/>
            <a:ext cx="3592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Killing the </a:t>
            </a:r>
            <a:r>
              <a:rPr lang="en-GB" dirty="0" err="1" smtClean="0">
                <a:solidFill>
                  <a:srgbClr val="FF0000"/>
                </a:solidFill>
              </a:rPr>
              <a:t>ReplicationController</a:t>
            </a:r>
            <a:r>
              <a:rPr lang="en-GB" dirty="0" smtClean="0">
                <a:solidFill>
                  <a:srgbClr val="FF0000"/>
                </a:solidFill>
              </a:rPr>
              <a:t> also kills the pods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202750" y="4648479"/>
            <a:ext cx="1492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>
                <a:solidFill>
                  <a:srgbClr val="FF0000"/>
                </a:solidFill>
              </a:rPr>
              <a:t>A new pod has been created</a:t>
            </a:r>
            <a:endParaRPr lang="en-GB" sz="1400" i="1" dirty="0">
              <a:solidFill>
                <a:srgbClr val="FF0000"/>
              </a:solidFill>
            </a:endParaRPr>
          </a:p>
        </p:txBody>
      </p:sp>
      <p:sp>
        <p:nvSpPr>
          <p:cNvPr id="8" name="Right Arrow 7"/>
          <p:cNvSpPr/>
          <p:nvPr/>
        </p:nvSpPr>
        <p:spPr bwMode="auto">
          <a:xfrm rot="10800000">
            <a:off x="2651464" y="4846707"/>
            <a:ext cx="4509855" cy="280058"/>
          </a:xfrm>
          <a:prstGeom prst="rightArrow">
            <a:avLst/>
          </a:prstGeom>
          <a:solidFill>
            <a:srgbClr val="FF0000">
              <a:alpha val="4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06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30923"/>
            <a:ext cx="7029450" cy="2315308"/>
          </a:xfrm>
        </p:spPr>
        <p:txBody>
          <a:bodyPr/>
          <a:lstStyle/>
          <a:p>
            <a:r>
              <a:rPr lang="en-GB" dirty="0" smtClean="0"/>
              <a:t>If I add </a:t>
            </a:r>
            <a:r>
              <a:rPr lang="en-GB" dirty="0" err="1" smtClean="0"/>
              <a:t>Kubectl</a:t>
            </a:r>
            <a:r>
              <a:rPr lang="en-GB" dirty="0" smtClean="0"/>
              <a:t> port forwarding to my </a:t>
            </a:r>
            <a:r>
              <a:rPr lang="en-GB" dirty="0" err="1" smtClean="0"/>
              <a:t>ReplicationController</a:t>
            </a:r>
            <a:r>
              <a:rPr lang="en-GB" dirty="0" smtClean="0"/>
              <a:t>, the controller will randomly select one of the 3 Pods and I can connect to it in the browser</a:t>
            </a:r>
          </a:p>
          <a:p>
            <a:r>
              <a:rPr lang="en-GB" dirty="0" smtClean="0"/>
              <a:t>What happens if I delete this Pod?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160" y="3546231"/>
            <a:ext cx="6014672" cy="203132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get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pods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                   READY   STATUS    RESTARTS   AGE</a:t>
            </a:r>
          </a:p>
          <a:p>
            <a:r>
              <a:rPr lang="en-GB" dirty="0">
                <a:solidFill>
                  <a:schemeClr val="bg1"/>
                </a:solidFill>
              </a:rPr>
              <a:t>tutum-hello-rc-8bjjm   1/1     Running   0          24m</a:t>
            </a:r>
          </a:p>
          <a:p>
            <a:r>
              <a:rPr lang="en-GB" dirty="0">
                <a:solidFill>
                  <a:schemeClr val="bg1"/>
                </a:solidFill>
              </a:rPr>
              <a:t>tutum-hello-rc-d4lhl   1/1     Running   0          24m</a:t>
            </a:r>
          </a:p>
          <a:p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</a:t>
            </a:r>
            <a:r>
              <a:rPr lang="en-GB" dirty="0" err="1">
                <a:solidFill>
                  <a:schemeClr val="bg1"/>
                </a:solidFill>
              </a:rPr>
              <a:t>rc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dcgmb</a:t>
            </a:r>
            <a:r>
              <a:rPr lang="en-GB" dirty="0">
                <a:solidFill>
                  <a:schemeClr val="bg1"/>
                </a:solidFill>
              </a:rPr>
              <a:t>   1/1     Running   0          </a:t>
            </a:r>
            <a:r>
              <a:rPr lang="en-GB" dirty="0" smtClean="0">
                <a:solidFill>
                  <a:schemeClr val="bg1"/>
                </a:solidFill>
              </a:rPr>
              <a:t>18s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delete pod tutum-hello-rc-d4lhl</a:t>
            </a:r>
          </a:p>
          <a:p>
            <a:r>
              <a:rPr lang="en-GB" dirty="0">
                <a:solidFill>
                  <a:schemeClr val="bg1"/>
                </a:solidFill>
              </a:rPr>
              <a:t>pod "tutum-hello-rc-d4lhl" </a:t>
            </a:r>
            <a:r>
              <a:rPr lang="en-GB" dirty="0" smtClean="0">
                <a:solidFill>
                  <a:schemeClr val="bg1"/>
                </a:solidFill>
              </a:rPr>
              <a:t>deleted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110" y="3449860"/>
            <a:ext cx="4766850" cy="2939217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6125308" y="5457092"/>
            <a:ext cx="2637692" cy="398585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23446" y="4362600"/>
            <a:ext cx="2286000" cy="398585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67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1788469"/>
          </a:xfrm>
        </p:spPr>
        <p:txBody>
          <a:bodyPr/>
          <a:lstStyle/>
          <a:p>
            <a:r>
              <a:rPr lang="en-GB" dirty="0" smtClean="0"/>
              <a:t>When I delete this Pod, I lose the connection because the </a:t>
            </a:r>
            <a:r>
              <a:rPr lang="en-GB" dirty="0" err="1" smtClean="0"/>
              <a:t>Kubectl</a:t>
            </a:r>
            <a:r>
              <a:rPr lang="en-GB" dirty="0" smtClean="0"/>
              <a:t> port forwarding sets up a connection to </a:t>
            </a:r>
            <a:r>
              <a:rPr lang="en-GB" b="1" dirty="0" smtClean="0"/>
              <a:t>a specific Pod </a:t>
            </a:r>
            <a:r>
              <a:rPr lang="en-GB" dirty="0" smtClean="0"/>
              <a:t>i.e. the one I deleted</a:t>
            </a:r>
          </a:p>
          <a:p>
            <a:r>
              <a:rPr lang="en-GB" dirty="0" smtClean="0"/>
              <a:t>If I re-run the port forwarding command again, I regain a connection </a:t>
            </a:r>
            <a:r>
              <a:rPr lang="en-GB" b="1" dirty="0" smtClean="0"/>
              <a:t>but to a different Pod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3714" y="3285737"/>
            <a:ext cx="6108456" cy="147732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bg1"/>
                </a:solidFill>
              </a:rPr>
              <a:t>kubectl</a:t>
            </a:r>
            <a:r>
              <a:rPr lang="en-GB" dirty="0">
                <a:solidFill>
                  <a:schemeClr val="bg1"/>
                </a:solidFill>
              </a:rPr>
              <a:t> 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     READY   STATUS    RESTARTS   AGE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tutum-hello-rc-5qq5d</a:t>
            </a:r>
            <a:r>
              <a:rPr lang="en-GB" dirty="0">
                <a:solidFill>
                  <a:schemeClr val="bg1"/>
                </a:solidFill>
              </a:rPr>
              <a:t>   1/1     Running   0          55s</a:t>
            </a:r>
          </a:p>
          <a:p>
            <a:r>
              <a:rPr lang="en-GB" dirty="0">
                <a:solidFill>
                  <a:schemeClr val="bg1"/>
                </a:solidFill>
              </a:rPr>
              <a:t>tutum-hello-rc-8bjjm   1/1     Running   0          35m</a:t>
            </a:r>
          </a:p>
          <a:p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</a:t>
            </a:r>
            <a:r>
              <a:rPr lang="en-GB" dirty="0" err="1">
                <a:solidFill>
                  <a:schemeClr val="bg1"/>
                </a:solidFill>
              </a:rPr>
              <a:t>rc</a:t>
            </a:r>
            <a:r>
              <a:rPr lang="en-GB" dirty="0">
                <a:solidFill>
                  <a:schemeClr val="bg1"/>
                </a:solidFill>
              </a:rPr>
              <a:t>-</a:t>
            </a:r>
            <a:r>
              <a:rPr lang="en-GB" dirty="0" err="1">
                <a:solidFill>
                  <a:schemeClr val="bg1"/>
                </a:solidFill>
              </a:rPr>
              <a:t>dcgmb</a:t>
            </a:r>
            <a:r>
              <a:rPr lang="en-GB" dirty="0">
                <a:solidFill>
                  <a:schemeClr val="bg1"/>
                </a:solidFill>
              </a:rPr>
              <a:t>   1/1     Running   0          </a:t>
            </a:r>
            <a:r>
              <a:rPr lang="en-GB" dirty="0" smtClean="0">
                <a:solidFill>
                  <a:schemeClr val="bg1"/>
                </a:solidFill>
              </a:rPr>
              <a:t>11m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9631" y="2835807"/>
            <a:ext cx="6134495" cy="3553270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 bwMode="auto">
          <a:xfrm>
            <a:off x="5410200" y="5316415"/>
            <a:ext cx="3399692" cy="474785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Oval 8"/>
          <p:cNvSpPr/>
          <p:nvPr/>
        </p:nvSpPr>
        <p:spPr bwMode="auto">
          <a:xfrm>
            <a:off x="351692" y="4085492"/>
            <a:ext cx="2368062" cy="474785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3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ReplicaSet</a:t>
            </a:r>
            <a:r>
              <a:rPr lang="en-GB" dirty="0" smtClean="0"/>
              <a:t> Controller</a:t>
            </a:r>
            <a:r>
              <a:rPr lang="en-GB" sz="2000" dirty="0" smtClean="0"/>
              <a:t>*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 err="1" smtClean="0"/>
              <a:t>ReplicaSet</a:t>
            </a:r>
            <a:r>
              <a:rPr lang="en-GB" dirty="0" smtClean="0"/>
              <a:t> object's </a:t>
            </a:r>
            <a:r>
              <a:rPr lang="en-GB" dirty="0"/>
              <a:t>purpose is to maintain a stable set of replica Pods running at any given </a:t>
            </a:r>
            <a:r>
              <a:rPr lang="en-GB" dirty="0" smtClean="0"/>
              <a:t>time</a:t>
            </a:r>
          </a:p>
          <a:p>
            <a:pPr lvl="1"/>
            <a:r>
              <a:rPr lang="en-GB" dirty="0" smtClean="0"/>
              <a:t>Often </a:t>
            </a:r>
            <a:r>
              <a:rPr lang="en-GB" dirty="0"/>
              <a:t>used to guarantee the availability of a specified number of identical </a:t>
            </a:r>
            <a:r>
              <a:rPr lang="en-GB" dirty="0" smtClean="0"/>
              <a:t>Pods</a:t>
            </a:r>
          </a:p>
          <a:p>
            <a:r>
              <a:rPr lang="en-GB" dirty="0"/>
              <a:t>A </a:t>
            </a:r>
            <a:r>
              <a:rPr lang="en-GB" dirty="0" err="1"/>
              <a:t>ReplicaSet</a:t>
            </a:r>
            <a:r>
              <a:rPr lang="en-GB" dirty="0"/>
              <a:t> </a:t>
            </a:r>
            <a:r>
              <a:rPr lang="en-GB" dirty="0" smtClean="0"/>
              <a:t>object ensures </a:t>
            </a:r>
            <a:r>
              <a:rPr lang="en-GB" dirty="0"/>
              <a:t>that a specified number of pod replicas are running at any given time</a:t>
            </a:r>
            <a:r>
              <a:rPr lang="en-GB" dirty="0" smtClean="0"/>
              <a:t>.</a:t>
            </a:r>
          </a:p>
          <a:p>
            <a:r>
              <a:rPr lang="en-GB" dirty="0"/>
              <a:t>Keeps track of the number of desired and ready </a:t>
            </a:r>
            <a:r>
              <a:rPr lang="en-GB" dirty="0" smtClean="0"/>
              <a:t>pods</a:t>
            </a:r>
          </a:p>
          <a:p>
            <a:r>
              <a:rPr lang="en-GB" b="1" dirty="0" smtClean="0"/>
              <a:t>These are replacing the older </a:t>
            </a:r>
            <a:r>
              <a:rPr lang="en-GB" b="1" dirty="0" err="1" smtClean="0"/>
              <a:t>ReplicationController</a:t>
            </a:r>
            <a:r>
              <a:rPr lang="en-GB" b="1" dirty="0" smtClean="0"/>
              <a:t> objects</a:t>
            </a:r>
            <a:endParaRPr lang="en-GB" b="1" dirty="0"/>
          </a:p>
          <a:p>
            <a:endParaRPr lang="en-GB" dirty="0" smtClean="0"/>
          </a:p>
          <a:p>
            <a:r>
              <a:rPr lang="en-GB" b="1" dirty="0" smtClean="0"/>
              <a:t>Use Deployments instead of </a:t>
            </a:r>
            <a:r>
              <a:rPr lang="en-GB" b="1" dirty="0" err="1" smtClean="0"/>
              <a:t>ReplicaSets</a:t>
            </a:r>
            <a:endParaRPr lang="en-GB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09349" y="5941280"/>
            <a:ext cx="714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https://kubernetes.io/docs/concepts/workloads/controllers/replicaset/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80184" y="582940"/>
            <a:ext cx="350608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*In the code itself, it is called a “</a:t>
            </a:r>
            <a:r>
              <a:rPr lang="en-GB" sz="1100" dirty="0" err="1" smtClean="0"/>
              <a:t>ReplicaSetController</a:t>
            </a:r>
            <a:r>
              <a:rPr lang="en-GB" sz="1100" dirty="0" smtClean="0"/>
              <a:t>”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22367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ReplicaSet</a:t>
            </a:r>
            <a:r>
              <a:rPr lang="en-GB" dirty="0" smtClean="0"/>
              <a:t> Object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ReplicaSet</a:t>
            </a:r>
            <a:r>
              <a:rPr lang="en-GB" dirty="0" smtClean="0"/>
              <a:t> object keeps track of: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desired number of replicas of the application, which you define when you create the Deployment. This is the </a:t>
            </a:r>
            <a:r>
              <a:rPr lang="en-GB" b="1" dirty="0"/>
              <a:t>desired state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how </a:t>
            </a:r>
            <a:r>
              <a:rPr lang="en-GB" dirty="0"/>
              <a:t>many replicas are currently running</a:t>
            </a:r>
            <a:r>
              <a:rPr lang="en-GB" dirty="0" smtClean="0"/>
              <a:t>. This is the </a:t>
            </a:r>
            <a:r>
              <a:rPr lang="en-GB" b="1" dirty="0" smtClean="0"/>
              <a:t>current state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 smtClean="0"/>
              <a:t>how </a:t>
            </a:r>
            <a:r>
              <a:rPr lang="en-GB" dirty="0"/>
              <a:t>many replicas of the application are available to your </a:t>
            </a:r>
            <a:r>
              <a:rPr lang="en-GB" dirty="0" smtClean="0"/>
              <a:t>users (Ready)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381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ReplicaSet</a:t>
            </a:r>
            <a:r>
              <a:rPr lang="en-GB" dirty="0" smtClean="0"/>
              <a:t> Object </a:t>
            </a:r>
            <a:r>
              <a:rPr lang="en-GB" dirty="0" err="1" smtClean="0"/>
              <a:t>Config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4339" y="814755"/>
            <a:ext cx="3634154" cy="1682260"/>
          </a:xfrm>
        </p:spPr>
        <p:txBody>
          <a:bodyPr/>
          <a:lstStyle/>
          <a:p>
            <a:r>
              <a:rPr lang="en-GB" dirty="0" smtClean="0"/>
              <a:t>Example:</a:t>
            </a:r>
            <a:br>
              <a:rPr lang="en-GB" dirty="0" smtClean="0"/>
            </a:br>
            <a:r>
              <a:rPr lang="en-GB" dirty="0" smtClean="0"/>
              <a:t>Run </a:t>
            </a:r>
            <a:r>
              <a:rPr lang="en-GB" dirty="0"/>
              <a:t>three copies of </a:t>
            </a:r>
            <a:r>
              <a:rPr lang="en-GB" dirty="0" smtClean="0"/>
              <a:t>the “</a:t>
            </a:r>
            <a:r>
              <a:rPr lang="en-GB" dirty="0" err="1" smtClean="0"/>
              <a:t>php-redis</a:t>
            </a:r>
            <a:r>
              <a:rPr lang="en-GB" dirty="0" smtClean="0"/>
              <a:t>” image, which provides a PHP </a:t>
            </a:r>
            <a:r>
              <a:rPr lang="en-GB" dirty="0"/>
              <a:t>web </a:t>
            </a:r>
            <a:r>
              <a:rPr lang="en-GB" dirty="0" smtClean="0"/>
              <a:t>server with a </a:t>
            </a:r>
            <a:r>
              <a:rPr lang="en-GB" dirty="0" err="1" smtClean="0"/>
              <a:t>Redis</a:t>
            </a:r>
            <a:r>
              <a:rPr lang="en-GB" dirty="0" smtClean="0"/>
              <a:t> database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98639" y="724887"/>
            <a:ext cx="5244770" cy="59649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apps/v1</a:t>
            </a:r>
          </a:p>
          <a:p>
            <a:r>
              <a:rPr lang="en-GB" dirty="0"/>
              <a:t>kind: </a:t>
            </a:r>
            <a:r>
              <a:rPr lang="en-GB" b="1" dirty="0" err="1"/>
              <a:t>ReplicaSet</a:t>
            </a:r>
            <a:endParaRPr lang="en-GB" b="1" dirty="0"/>
          </a:p>
          <a:p>
            <a:r>
              <a:rPr lang="en-GB" dirty="0"/>
              <a:t>metadata:</a:t>
            </a:r>
          </a:p>
          <a:p>
            <a:r>
              <a:rPr lang="en-GB" dirty="0"/>
              <a:t>  name: frontend</a:t>
            </a:r>
          </a:p>
          <a:p>
            <a:r>
              <a:rPr lang="en-GB" dirty="0"/>
              <a:t>  labels:</a:t>
            </a:r>
          </a:p>
          <a:p>
            <a:r>
              <a:rPr lang="en-GB" dirty="0"/>
              <a:t>    app: guestbook</a:t>
            </a:r>
          </a:p>
          <a:p>
            <a:r>
              <a:rPr lang="en-GB" dirty="0"/>
              <a:t>    tier: frontend</a:t>
            </a:r>
          </a:p>
          <a:p>
            <a:r>
              <a:rPr lang="en-GB" dirty="0"/>
              <a:t>spec: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# modify replicas according to your 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application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dirty="0"/>
              <a:t>  </a:t>
            </a:r>
            <a:r>
              <a:rPr lang="en-GB" b="1" dirty="0"/>
              <a:t>replicas: 3</a:t>
            </a:r>
          </a:p>
          <a:p>
            <a:r>
              <a:rPr lang="en-GB" dirty="0"/>
              <a:t>  selector:</a:t>
            </a:r>
          </a:p>
          <a:p>
            <a:r>
              <a:rPr lang="en-GB" dirty="0"/>
              <a:t>    </a:t>
            </a:r>
            <a:r>
              <a:rPr lang="en-GB" dirty="0" err="1"/>
              <a:t>matchLabels</a:t>
            </a:r>
            <a:r>
              <a:rPr lang="en-GB" dirty="0"/>
              <a:t>: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tier: frontend</a:t>
            </a:r>
          </a:p>
          <a:p>
            <a:r>
              <a:rPr lang="en-GB" dirty="0"/>
              <a:t>  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rgbClr val="FF0000"/>
                </a:solidFill>
              </a:rPr>
              <a:t>tier: frontend</a:t>
            </a:r>
          </a:p>
          <a:p>
            <a:r>
              <a:rPr lang="en-GB" dirty="0"/>
              <a:t>    spec:</a:t>
            </a:r>
          </a:p>
          <a:p>
            <a:r>
              <a:rPr lang="en-GB" dirty="0"/>
              <a:t>      containers:</a:t>
            </a:r>
          </a:p>
          <a:p>
            <a:r>
              <a:rPr lang="en-GB" dirty="0"/>
              <a:t>      - name: </a:t>
            </a:r>
            <a:r>
              <a:rPr lang="en-GB" dirty="0" err="1"/>
              <a:t>php-redis</a:t>
            </a:r>
            <a:endParaRPr lang="en-GB" dirty="0"/>
          </a:p>
          <a:p>
            <a:r>
              <a:rPr lang="en-GB" dirty="0"/>
              <a:t>        image: gcr.io/</a:t>
            </a:r>
            <a:r>
              <a:rPr lang="en-GB" dirty="0" err="1"/>
              <a:t>google_samples</a:t>
            </a:r>
            <a:r>
              <a:rPr lang="en-GB" dirty="0"/>
              <a:t>/gb-frontend:v3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00045" y="5311993"/>
            <a:ext cx="1126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Pod Template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4831724" y="4618415"/>
            <a:ext cx="639606" cy="2033489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791201" y="3009565"/>
            <a:ext cx="32472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a bit confusing, the “tier” label defined here is just used to search for the </a:t>
            </a:r>
            <a:r>
              <a:rPr lang="en-GB" dirty="0" err="1" smtClean="0"/>
              <a:t>ReplicaSet</a:t>
            </a:r>
            <a:r>
              <a:rPr lang="en-GB" dirty="0" smtClean="0"/>
              <a:t> object associated with the “frontend tier”. </a:t>
            </a:r>
            <a:r>
              <a:rPr lang="en-GB" b="1" dirty="0" smtClean="0"/>
              <a:t>Remember, this is just a label.</a:t>
            </a:r>
            <a:endParaRPr lang="en-GB" b="1" dirty="0"/>
          </a:p>
        </p:txBody>
      </p:sp>
      <p:cxnSp>
        <p:nvCxnSpPr>
          <p:cNvPr id="13" name="Elbow Connector 12"/>
          <p:cNvCxnSpPr/>
          <p:nvPr/>
        </p:nvCxnSpPr>
        <p:spPr bwMode="auto">
          <a:xfrm rot="10800000">
            <a:off x="1846895" y="2629492"/>
            <a:ext cx="3890922" cy="1395736"/>
          </a:xfrm>
          <a:prstGeom prst="bentConnector3">
            <a:avLst>
              <a:gd name="adj1" fmla="val 5559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2177960" y="3674118"/>
            <a:ext cx="2379785" cy="923330"/>
          </a:xfrm>
          <a:prstGeom prst="rect">
            <a:avLst/>
          </a:prstGeom>
          <a:solidFill>
            <a:schemeClr val="bg1"/>
          </a:solidFill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We will skip this to look at Deployment objects instead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340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 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03031"/>
            <a:ext cx="7029450" cy="4460631"/>
          </a:xfrm>
        </p:spPr>
        <p:txBody>
          <a:bodyPr/>
          <a:lstStyle/>
          <a:p>
            <a:r>
              <a:rPr lang="en-GB" dirty="0" smtClean="0"/>
              <a:t>Processes the deployment YAML file</a:t>
            </a:r>
          </a:p>
          <a:p>
            <a:r>
              <a:rPr lang="en-GB" dirty="0" smtClean="0"/>
              <a:t>Used to create and manage </a:t>
            </a:r>
            <a:r>
              <a:rPr lang="en-GB" b="1" dirty="0" smtClean="0"/>
              <a:t>Deployment objects</a:t>
            </a:r>
          </a:p>
          <a:p>
            <a:r>
              <a:rPr lang="en-GB" dirty="0" smtClean="0"/>
              <a:t>A Deployment object (</a:t>
            </a:r>
            <a:r>
              <a:rPr lang="en-GB" b="1" dirty="0" smtClean="0"/>
              <a:t>aka Deployment</a:t>
            </a:r>
            <a:r>
              <a:rPr lang="en-GB" dirty="0" smtClean="0"/>
              <a:t>) specifies a </a:t>
            </a:r>
            <a:r>
              <a:rPr lang="en-GB" b="1" dirty="0" smtClean="0"/>
              <a:t>desired state</a:t>
            </a:r>
            <a:r>
              <a:rPr lang="en-GB" dirty="0" smtClean="0"/>
              <a:t> (number of Pods required) provided by you, </a:t>
            </a:r>
            <a:r>
              <a:rPr lang="en-GB" dirty="0"/>
              <a:t>and the Deployment Controller </a:t>
            </a:r>
            <a:r>
              <a:rPr lang="en-GB" b="1" dirty="0"/>
              <a:t>changes the actual state </a:t>
            </a:r>
            <a:r>
              <a:rPr lang="en-GB" dirty="0"/>
              <a:t>to the desired </a:t>
            </a:r>
            <a:r>
              <a:rPr lang="en-GB" dirty="0" smtClean="0"/>
              <a:t>state. </a:t>
            </a:r>
          </a:p>
          <a:p>
            <a:r>
              <a:rPr lang="en-GB" dirty="0" smtClean="0"/>
              <a:t>Handles </a:t>
            </a:r>
            <a:r>
              <a:rPr lang="en-GB" dirty="0"/>
              <a:t>rolling </a:t>
            </a:r>
            <a:r>
              <a:rPr lang="en-GB" dirty="0" smtClean="0"/>
              <a:t>updates: when </a:t>
            </a:r>
            <a:r>
              <a:rPr lang="en-GB" dirty="0"/>
              <a:t>you change to a new version of an application/service (i.e. deployment file) i.e. it stops and updates nodes individually rather than all at once</a:t>
            </a:r>
          </a:p>
          <a:p>
            <a:r>
              <a:rPr lang="en-GB" dirty="0" smtClean="0"/>
              <a:t>Creates a </a:t>
            </a:r>
            <a:r>
              <a:rPr lang="en-GB" dirty="0" err="1"/>
              <a:t>ReplicaSet</a:t>
            </a:r>
            <a:r>
              <a:rPr lang="en-GB" dirty="0"/>
              <a:t> object to orchestrate the Pod </a:t>
            </a:r>
            <a:r>
              <a:rPr lang="en-GB" dirty="0" smtClean="0"/>
              <a:t>lifecycles </a:t>
            </a:r>
            <a:br>
              <a:rPr lang="en-GB" dirty="0" smtClean="0"/>
            </a:br>
            <a:r>
              <a:rPr lang="en-GB" sz="1400" dirty="0" smtClean="0"/>
              <a:t>(some documentation talks about the “Deployment” doing this which incorrectly suggests this is the Deployment object)</a:t>
            </a:r>
            <a:endParaRPr lang="en-GB" sz="1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3031" y="5640455"/>
            <a:ext cx="39917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https://kubernetes.io/docs/concepts/workloads/controllers/deployment/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3825" y="4984897"/>
            <a:ext cx="3722443" cy="1819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869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 Object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13692"/>
            <a:ext cx="7029450" cy="4132385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Deployment object keeps track of: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number of replicas that have been updated to achieve the desired </a:t>
            </a:r>
            <a:r>
              <a:rPr lang="en-GB" dirty="0" smtClean="0"/>
              <a:t>state (or version of the app). (</a:t>
            </a:r>
            <a:r>
              <a:rPr lang="en-GB" i="1" dirty="0" smtClean="0"/>
              <a:t>Up-to-date</a:t>
            </a:r>
            <a:r>
              <a:rPr lang="en-GB" dirty="0" smtClean="0"/>
              <a:t>)</a:t>
            </a:r>
            <a:endParaRPr lang="en-GB" dirty="0"/>
          </a:p>
          <a:p>
            <a:pPr lvl="1"/>
            <a:r>
              <a:rPr lang="en-GB" dirty="0"/>
              <a:t>how many replicas of the application are available to your </a:t>
            </a:r>
            <a:r>
              <a:rPr lang="en-GB" dirty="0" smtClean="0"/>
              <a:t>users (same as </a:t>
            </a:r>
            <a:r>
              <a:rPr lang="en-GB" dirty="0" err="1" smtClean="0"/>
              <a:t>ReplicaSet</a:t>
            </a:r>
            <a:r>
              <a:rPr lang="en-GB" dirty="0" smtClean="0"/>
              <a:t> object). (</a:t>
            </a:r>
            <a:r>
              <a:rPr lang="en-GB" i="1" dirty="0" smtClean="0"/>
              <a:t>Available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dirty="0" smtClean="0"/>
              <a:t>Note: during rolling updates the number of </a:t>
            </a:r>
            <a:r>
              <a:rPr lang="en-GB" i="1" dirty="0" smtClean="0"/>
              <a:t>Available</a:t>
            </a:r>
            <a:r>
              <a:rPr lang="en-GB" dirty="0" smtClean="0"/>
              <a:t> and </a:t>
            </a:r>
            <a:r>
              <a:rPr lang="en-GB" i="1" dirty="0" smtClean="0"/>
              <a:t>Up-to date </a:t>
            </a:r>
            <a:r>
              <a:rPr lang="en-GB" dirty="0" smtClean="0"/>
              <a:t>Pods can be different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3827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Replication vs Deployment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619" y="780122"/>
            <a:ext cx="5835174" cy="666635"/>
          </a:xfr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Unlike the </a:t>
            </a:r>
            <a:r>
              <a:rPr lang="en-GB" dirty="0" err="1" smtClean="0">
                <a:solidFill>
                  <a:srgbClr val="FF0000"/>
                </a:solidFill>
              </a:rPr>
              <a:t>ReplicationController</a:t>
            </a:r>
            <a:r>
              <a:rPr lang="en-GB" dirty="0" smtClean="0">
                <a:solidFill>
                  <a:srgbClr val="FF0000"/>
                </a:solidFill>
              </a:rPr>
              <a:t>, when “deploying” and application two separate objects are created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Oval 4"/>
          <p:cNvSpPr/>
          <p:nvPr/>
        </p:nvSpPr>
        <p:spPr bwMode="auto">
          <a:xfrm>
            <a:off x="650618" y="1795533"/>
            <a:ext cx="1217730" cy="984738"/>
          </a:xfrm>
          <a:prstGeom prst="ellipse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RC 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Object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7751879" y="1506180"/>
            <a:ext cx="1195753" cy="1172552"/>
            <a:chOff x="6459416" y="1190625"/>
            <a:chExt cx="1195753" cy="1172552"/>
          </a:xfrm>
        </p:grpSpPr>
        <p:sp>
          <p:nvSpPr>
            <p:cNvPr id="6" name="Rectangle 5"/>
            <p:cNvSpPr/>
            <p:nvPr/>
          </p:nvSpPr>
          <p:spPr bwMode="auto">
            <a:xfrm>
              <a:off x="6459416" y="1190625"/>
              <a:ext cx="662353" cy="533400"/>
            </a:xfrm>
            <a:prstGeom prst="rect">
              <a:avLst/>
            </a:prstGeom>
            <a:solidFill>
              <a:schemeClr val="bg2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7" name="Rectangle 6"/>
            <p:cNvSpPr/>
            <p:nvPr/>
          </p:nvSpPr>
          <p:spPr bwMode="auto">
            <a:xfrm>
              <a:off x="6711462" y="1480527"/>
              <a:ext cx="662353" cy="533400"/>
            </a:xfrm>
            <a:prstGeom prst="rect">
              <a:avLst/>
            </a:prstGeom>
            <a:solidFill>
              <a:schemeClr val="bg2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8" name="Rectangle 7"/>
            <p:cNvSpPr/>
            <p:nvPr/>
          </p:nvSpPr>
          <p:spPr bwMode="auto">
            <a:xfrm>
              <a:off x="6992816" y="1829777"/>
              <a:ext cx="662353" cy="533400"/>
            </a:xfrm>
            <a:prstGeom prst="rect">
              <a:avLst/>
            </a:prstGeom>
            <a:solidFill>
              <a:schemeClr val="bg2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</p:grpSp>
      <p:sp>
        <p:nvSpPr>
          <p:cNvPr id="10" name="Right Arrow 9"/>
          <p:cNvSpPr/>
          <p:nvPr/>
        </p:nvSpPr>
        <p:spPr bwMode="auto">
          <a:xfrm>
            <a:off x="6002210" y="2014791"/>
            <a:ext cx="1735013" cy="577361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Monitors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 Pods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Oval 10"/>
          <p:cNvSpPr/>
          <p:nvPr/>
        </p:nvSpPr>
        <p:spPr bwMode="auto">
          <a:xfrm>
            <a:off x="3418719" y="5123664"/>
            <a:ext cx="2602522" cy="984738"/>
          </a:xfrm>
          <a:prstGeom prst="ellipse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DeploymentController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Oval 12"/>
          <p:cNvSpPr/>
          <p:nvPr/>
        </p:nvSpPr>
        <p:spPr bwMode="auto">
          <a:xfrm>
            <a:off x="3535963" y="3298957"/>
            <a:ext cx="2477949" cy="984738"/>
          </a:xfrm>
          <a:prstGeom prst="ellipse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ReplicaSet</a:t>
            </a:r>
            <a:r>
              <a:rPr lang="en-GB" dirty="0" err="1" smtClean="0"/>
              <a:t>Controller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7770910" y="2994035"/>
            <a:ext cx="1195753" cy="1172552"/>
            <a:chOff x="6459416" y="1190625"/>
            <a:chExt cx="1195753" cy="1172552"/>
          </a:xfrm>
        </p:grpSpPr>
        <p:sp>
          <p:nvSpPr>
            <p:cNvPr id="15" name="Rectangle 14"/>
            <p:cNvSpPr/>
            <p:nvPr/>
          </p:nvSpPr>
          <p:spPr bwMode="auto">
            <a:xfrm>
              <a:off x="6459416" y="1190625"/>
              <a:ext cx="662353" cy="533400"/>
            </a:xfrm>
            <a:prstGeom prst="rect">
              <a:avLst/>
            </a:prstGeom>
            <a:solidFill>
              <a:schemeClr val="bg2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16" name="Rectangle 15"/>
            <p:cNvSpPr/>
            <p:nvPr/>
          </p:nvSpPr>
          <p:spPr bwMode="auto">
            <a:xfrm>
              <a:off x="6711462" y="1480527"/>
              <a:ext cx="662353" cy="533400"/>
            </a:xfrm>
            <a:prstGeom prst="rect">
              <a:avLst/>
            </a:prstGeom>
            <a:solidFill>
              <a:schemeClr val="bg2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  <p:sp>
          <p:nvSpPr>
            <p:cNvPr id="17" name="Rectangle 16"/>
            <p:cNvSpPr/>
            <p:nvPr/>
          </p:nvSpPr>
          <p:spPr bwMode="auto">
            <a:xfrm>
              <a:off x="6992816" y="1829777"/>
              <a:ext cx="662353" cy="533400"/>
            </a:xfrm>
            <a:prstGeom prst="rect">
              <a:avLst/>
            </a:prstGeom>
            <a:solidFill>
              <a:schemeClr val="bg2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Pod</a:t>
              </a:r>
            </a:p>
          </p:txBody>
        </p:sp>
      </p:grpSp>
      <p:sp>
        <p:nvSpPr>
          <p:cNvPr id="18" name="Right Arrow 17"/>
          <p:cNvSpPr/>
          <p:nvPr/>
        </p:nvSpPr>
        <p:spPr bwMode="auto">
          <a:xfrm>
            <a:off x="6021241" y="3502646"/>
            <a:ext cx="1735013" cy="577361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Monitors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 Pods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402947" y="5095150"/>
            <a:ext cx="1359874" cy="984738"/>
          </a:xfrm>
          <a:prstGeom prst="ellipse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Deployment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Object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0" name="Bent-Up Arrow 19"/>
          <p:cNvSpPr/>
          <p:nvPr/>
        </p:nvSpPr>
        <p:spPr bwMode="auto">
          <a:xfrm>
            <a:off x="6032959" y="4234240"/>
            <a:ext cx="2823803" cy="1469046"/>
          </a:xfrm>
          <a:prstGeom prst="bentUpArrow">
            <a:avLst>
              <a:gd name="adj1" fmla="val 16952"/>
              <a:gd name="adj2" fmla="val 18883"/>
              <a:gd name="adj3" fmla="val 16629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Updates Application</a:t>
            </a:r>
          </a:p>
        </p:txBody>
      </p:sp>
      <p:sp>
        <p:nvSpPr>
          <p:cNvPr id="21" name="Down Arrow 20"/>
          <p:cNvSpPr/>
          <p:nvPr/>
        </p:nvSpPr>
        <p:spPr bwMode="auto">
          <a:xfrm rot="7410867">
            <a:off x="2299675" y="3710917"/>
            <a:ext cx="715107" cy="1998127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vert270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Creates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314321" y="5979705"/>
            <a:ext cx="1415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- Up-to-date</a:t>
            </a:r>
          </a:p>
          <a:p>
            <a:r>
              <a:rPr lang="en-GB" i="1" dirty="0" smtClean="0"/>
              <a:t>- Available</a:t>
            </a:r>
            <a:endParaRPr lang="en-GB" i="1" dirty="0"/>
          </a:p>
        </p:txBody>
      </p:sp>
      <p:sp>
        <p:nvSpPr>
          <p:cNvPr id="23" name="TextBox 22"/>
          <p:cNvSpPr txBox="1"/>
          <p:nvPr/>
        </p:nvSpPr>
        <p:spPr>
          <a:xfrm>
            <a:off x="221454" y="4255220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- Desired</a:t>
            </a:r>
          </a:p>
          <a:p>
            <a:r>
              <a:rPr lang="en-GB" i="1" dirty="0" smtClean="0"/>
              <a:t>- Current</a:t>
            </a:r>
            <a:endParaRPr lang="en-GB" i="1" dirty="0"/>
          </a:p>
        </p:txBody>
      </p:sp>
      <p:sp>
        <p:nvSpPr>
          <p:cNvPr id="26" name="Oval 25"/>
          <p:cNvSpPr/>
          <p:nvPr/>
        </p:nvSpPr>
        <p:spPr bwMode="auto">
          <a:xfrm>
            <a:off x="3524246" y="1837113"/>
            <a:ext cx="2477964" cy="984738"/>
          </a:xfrm>
          <a:prstGeom prst="ellipse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ReplicationController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(RC)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Left Arrow 27"/>
          <p:cNvSpPr/>
          <p:nvPr/>
        </p:nvSpPr>
        <p:spPr bwMode="auto">
          <a:xfrm>
            <a:off x="1868349" y="2038602"/>
            <a:ext cx="1655898" cy="529737"/>
          </a:xfrm>
          <a:prstGeom prst="lef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chemeClr val="bg1"/>
                </a:solidFill>
              </a:rPr>
              <a:t>Watches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Left Arrow 28"/>
          <p:cNvSpPr/>
          <p:nvPr/>
        </p:nvSpPr>
        <p:spPr bwMode="auto">
          <a:xfrm>
            <a:off x="1762821" y="5318133"/>
            <a:ext cx="1655898" cy="529737"/>
          </a:xfrm>
          <a:prstGeom prst="lef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chemeClr val="bg1"/>
                </a:solidFill>
              </a:rPr>
              <a:t>Watches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0" name="Oval 29"/>
          <p:cNvSpPr/>
          <p:nvPr/>
        </p:nvSpPr>
        <p:spPr bwMode="auto">
          <a:xfrm>
            <a:off x="579546" y="3324968"/>
            <a:ext cx="1359874" cy="984738"/>
          </a:xfrm>
          <a:prstGeom prst="ellipse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ReplicaSet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Object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1" name="Left Arrow 30"/>
          <p:cNvSpPr/>
          <p:nvPr/>
        </p:nvSpPr>
        <p:spPr bwMode="auto">
          <a:xfrm>
            <a:off x="1939420" y="3522425"/>
            <a:ext cx="1584826" cy="529737"/>
          </a:xfrm>
          <a:prstGeom prst="lef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chemeClr val="bg1"/>
                </a:solidFill>
              </a:rPr>
              <a:t>Watches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80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529" y="64477"/>
            <a:ext cx="7599147" cy="6682293"/>
          </a:xfrm>
          <a:prstGeom prst="rect">
            <a:avLst/>
          </a:prstGeom>
          <a:ln>
            <a:solidFill>
              <a:schemeClr val="tx1"/>
            </a:solidFill>
            <a:prstDash val="dash"/>
          </a:ln>
        </p:spPr>
      </p:pic>
      <p:cxnSp>
        <p:nvCxnSpPr>
          <p:cNvPr id="7" name="Straight Arrow Connector 6"/>
          <p:cNvCxnSpPr/>
          <p:nvPr/>
        </p:nvCxnSpPr>
        <p:spPr bwMode="auto">
          <a:xfrm flipH="1">
            <a:off x="832338" y="1608992"/>
            <a:ext cx="1740877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832338" y="2435469"/>
            <a:ext cx="3323493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>
            <a:off x="832338" y="2684585"/>
            <a:ext cx="4888524" cy="5861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TextBox 14"/>
          <p:cNvSpPr txBox="1"/>
          <p:nvPr/>
        </p:nvSpPr>
        <p:spPr>
          <a:xfrm>
            <a:off x="5164015" y="451338"/>
            <a:ext cx="12314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err="1" smtClean="0">
                <a:solidFill>
                  <a:srgbClr val="000000"/>
                </a:solidFill>
              </a:rPr>
              <a:t>kube</a:t>
            </a:r>
            <a:r>
              <a:rPr lang="en-GB" sz="1200" dirty="0" smtClean="0">
                <a:solidFill>
                  <a:srgbClr val="000000"/>
                </a:solidFill>
              </a:rPr>
              <a:t>-scheduler</a:t>
            </a:r>
            <a:endParaRPr lang="en-GB" sz="1200" dirty="0">
              <a:solidFill>
                <a:srgbClr val="00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 rot="16200000">
            <a:off x="5858568" y="2976065"/>
            <a:ext cx="557665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https://book-v1.book.kubebuilder.io/basics/what_is_a_controller.html</a:t>
            </a:r>
          </a:p>
        </p:txBody>
      </p:sp>
    </p:spTree>
    <p:extLst>
      <p:ext uri="{BB962C8B-B14F-4D97-AF65-F5344CB8AC3E}">
        <p14:creationId xmlns:p14="http://schemas.microsoft.com/office/powerpoint/2010/main" val="1248009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2313"/>
            <a:ext cx="7029450" cy="4656512"/>
          </a:xfrm>
        </p:spPr>
        <p:txBody>
          <a:bodyPr/>
          <a:lstStyle/>
          <a:p>
            <a:r>
              <a:rPr lang="en-GB" dirty="0" smtClean="0"/>
              <a:t>A Pod is the smallest object you can create in Kubernetes (it contains containers)</a:t>
            </a:r>
          </a:p>
          <a:p>
            <a:r>
              <a:rPr lang="en-GB" dirty="0" smtClean="0"/>
              <a:t>Pods do not automatically restart, scale up and they do not allow for easy </a:t>
            </a:r>
            <a:r>
              <a:rPr lang="en-GB" dirty="0"/>
              <a:t>updates or rollbacks. </a:t>
            </a:r>
            <a:r>
              <a:rPr lang="en-GB" dirty="0" smtClean="0"/>
              <a:t>Deployment objects provide this functionality</a:t>
            </a:r>
          </a:p>
          <a:p>
            <a:r>
              <a:rPr lang="en-GB" dirty="0" smtClean="0"/>
              <a:t>A </a:t>
            </a:r>
            <a:r>
              <a:rPr lang="en-GB" dirty="0"/>
              <a:t>single Deployment </a:t>
            </a:r>
            <a:r>
              <a:rPr lang="en-GB" u="sng" dirty="0">
                <a:solidFill>
                  <a:srgbClr val="FF0000"/>
                </a:solidFill>
              </a:rPr>
              <a:t>can only manage a single type of </a:t>
            </a:r>
            <a:r>
              <a:rPr lang="en-GB" u="sng" dirty="0" smtClean="0">
                <a:solidFill>
                  <a:srgbClr val="FF0000"/>
                </a:solidFill>
              </a:rPr>
              <a:t>Pod</a:t>
            </a:r>
            <a:r>
              <a:rPr lang="en-GB" dirty="0" smtClean="0"/>
              <a:t> </a:t>
            </a:r>
            <a:r>
              <a:rPr lang="en-GB" dirty="0"/>
              <a:t>e</a:t>
            </a:r>
            <a:r>
              <a:rPr lang="en-GB" dirty="0" smtClean="0"/>
              <a:t>.g. </a:t>
            </a:r>
            <a:r>
              <a:rPr lang="en-GB" dirty="0"/>
              <a:t>if you have an application with a Pod for the web frontend and another Pod for the </a:t>
            </a:r>
            <a:r>
              <a:rPr lang="en-GB" dirty="0" smtClean="0"/>
              <a:t>catalogue </a:t>
            </a:r>
            <a:r>
              <a:rPr lang="en-GB" dirty="0"/>
              <a:t>service, you'll need two Deployments.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Deployment can manage multiple replicas </a:t>
            </a:r>
            <a:r>
              <a:rPr lang="en-GB" u="sng" dirty="0">
                <a:solidFill>
                  <a:srgbClr val="FF0000"/>
                </a:solidFill>
              </a:rPr>
              <a:t>of the same </a:t>
            </a:r>
            <a:r>
              <a:rPr lang="en-GB" u="sng" dirty="0" smtClean="0">
                <a:solidFill>
                  <a:srgbClr val="FF0000"/>
                </a:solidFill>
              </a:rPr>
              <a:t>type of Pod</a:t>
            </a:r>
          </a:p>
          <a:p>
            <a:r>
              <a:rPr lang="en-GB" dirty="0" smtClean="0"/>
              <a:t>You specify the number of replicas required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ReplicaSet</a:t>
            </a:r>
            <a:r>
              <a:rPr lang="en-GB" dirty="0" smtClean="0"/>
              <a:t> provides self-healing and scalability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278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219" y="772266"/>
            <a:ext cx="8223925" cy="1402395"/>
          </a:xfrm>
        </p:spPr>
        <p:txBody>
          <a:bodyPr/>
          <a:lstStyle/>
          <a:p>
            <a:r>
              <a:rPr lang="en-GB" dirty="0" smtClean="0"/>
              <a:t>The deployment controller takes a deployment file and the </a:t>
            </a:r>
            <a:r>
              <a:rPr lang="en-GB" dirty="0" err="1" smtClean="0"/>
              <a:t>kube</a:t>
            </a:r>
            <a:r>
              <a:rPr lang="en-GB" dirty="0" smtClean="0"/>
              <a:t>-scheduler works out how to </a:t>
            </a:r>
            <a:r>
              <a:rPr lang="en-GB" u="sng" dirty="0" smtClean="0"/>
              <a:t>distribute the pods to the worker nodes </a:t>
            </a:r>
          </a:p>
          <a:p>
            <a:r>
              <a:rPr lang="en-GB" dirty="0" smtClean="0"/>
              <a:t>A pod is the smallest unit of deployment </a:t>
            </a:r>
            <a:r>
              <a:rPr lang="en-GB" dirty="0" smtClean="0">
                <a:sym typeface="Wingdings" panose="05000000000000000000" pitchFamily="2" charset="2"/>
              </a:rPr>
              <a:t> in Kubernetes we work with pods not containers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77004" y="2534742"/>
            <a:ext cx="2430504" cy="2473145"/>
          </a:xfrm>
          <a:prstGeom prst="rect">
            <a:avLst/>
          </a:prstGeom>
          <a:solidFill>
            <a:schemeClr val="bg1"/>
          </a:solidFill>
          <a:ln w="2857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Deployment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Pod1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--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container image 1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aseline="0" dirty="0" smtClean="0"/>
              <a:t>--</a:t>
            </a:r>
            <a:r>
              <a:rPr lang="en-GB" dirty="0" smtClean="0"/>
              <a:t> container image 2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Replica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</a:t>
            </a:r>
            <a:r>
              <a:rPr kumimoji="0" lang="en-GB" sz="1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3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aseline="0" dirty="0" smtClean="0"/>
              <a:t>Pod</a:t>
            </a:r>
            <a:r>
              <a:rPr lang="en-GB" dirty="0" smtClean="0"/>
              <a:t>2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--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container image 3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aseline="0" dirty="0" smtClean="0"/>
              <a:t>Replica</a:t>
            </a:r>
            <a:r>
              <a:rPr lang="en-GB" dirty="0" smtClean="0"/>
              <a:t> </a:t>
            </a:r>
            <a:r>
              <a:rPr lang="en-GB" b="1" dirty="0" smtClean="0"/>
              <a:t>2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74405" y="2156805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service.yaml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 bwMode="auto">
          <a:xfrm>
            <a:off x="3745389" y="2676148"/>
            <a:ext cx="1634171" cy="2103137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K8s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Master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6543066" y="2094757"/>
            <a:ext cx="2341003" cy="905383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Node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6543066" y="2479310"/>
            <a:ext cx="486416" cy="3490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K</a:t>
            </a:r>
          </a:p>
        </p:txBody>
      </p:sp>
      <p:sp>
        <p:nvSpPr>
          <p:cNvPr id="10" name="Rectangle 9"/>
          <p:cNvSpPr/>
          <p:nvPr/>
        </p:nvSpPr>
        <p:spPr bwMode="auto">
          <a:xfrm>
            <a:off x="6543066" y="3502681"/>
            <a:ext cx="2341003" cy="91722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Node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6543066" y="3887234"/>
            <a:ext cx="486416" cy="3490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K</a:t>
            </a:r>
          </a:p>
        </p:txBody>
      </p:sp>
      <p:sp>
        <p:nvSpPr>
          <p:cNvPr id="12" name="Rectangle 11"/>
          <p:cNvSpPr/>
          <p:nvPr/>
        </p:nvSpPr>
        <p:spPr bwMode="auto">
          <a:xfrm>
            <a:off x="6543066" y="4910605"/>
            <a:ext cx="2341003" cy="917226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Node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6543066" y="5295158"/>
            <a:ext cx="486416" cy="3490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K</a:t>
            </a:r>
          </a:p>
        </p:txBody>
      </p:sp>
      <p:sp>
        <p:nvSpPr>
          <p:cNvPr id="14" name="Right Arrow 13"/>
          <p:cNvSpPr/>
          <p:nvPr/>
        </p:nvSpPr>
        <p:spPr bwMode="auto">
          <a:xfrm>
            <a:off x="3207507" y="4158932"/>
            <a:ext cx="537881" cy="407453"/>
          </a:xfrm>
          <a:prstGeom prst="rightArrow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6" name="Straight Arrow Connector 15"/>
          <p:cNvCxnSpPr>
            <a:stCxn id="26" idx="3"/>
            <a:endCxn id="9" idx="1"/>
          </p:cNvCxnSpPr>
          <p:nvPr/>
        </p:nvCxnSpPr>
        <p:spPr bwMode="auto">
          <a:xfrm flipV="1">
            <a:off x="5379560" y="2653820"/>
            <a:ext cx="1163506" cy="33486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>
            <a:stCxn id="26" idx="3"/>
            <a:endCxn id="11" idx="1"/>
          </p:cNvCxnSpPr>
          <p:nvPr/>
        </p:nvCxnSpPr>
        <p:spPr bwMode="auto">
          <a:xfrm>
            <a:off x="5379560" y="2988683"/>
            <a:ext cx="1163506" cy="10730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0" name="Straight Arrow Connector 19"/>
          <p:cNvCxnSpPr>
            <a:stCxn id="26" idx="3"/>
            <a:endCxn id="13" idx="1"/>
          </p:cNvCxnSpPr>
          <p:nvPr/>
        </p:nvCxnSpPr>
        <p:spPr bwMode="auto">
          <a:xfrm>
            <a:off x="5379560" y="2988683"/>
            <a:ext cx="1163506" cy="248098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2" name="TextBox 21"/>
          <p:cNvSpPr txBox="1"/>
          <p:nvPr/>
        </p:nvSpPr>
        <p:spPr>
          <a:xfrm>
            <a:off x="7144657" y="3937205"/>
            <a:ext cx="813910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P1R2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6421891" y="5827831"/>
            <a:ext cx="26532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P1R1</a:t>
            </a:r>
            <a:r>
              <a:rPr lang="en-GB" dirty="0" smtClean="0"/>
              <a:t> = Pod 1 Replica 1</a:t>
            </a:r>
          </a:p>
          <a:p>
            <a:r>
              <a:rPr lang="en-GB" dirty="0" smtClean="0"/>
              <a:t>etc., etc.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79375" y="5103674"/>
            <a:ext cx="289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The  controllers ensure the deployment state is always met </a:t>
            </a:r>
            <a:r>
              <a:rPr lang="en-GB" dirty="0" smtClean="0"/>
              <a:t>e.g. replica 3 means K8s will ensure 3 nodes are running</a:t>
            </a:r>
            <a:endParaRPr lang="en-GB" dirty="0"/>
          </a:p>
        </p:txBody>
      </p:sp>
      <p:sp>
        <p:nvSpPr>
          <p:cNvPr id="26" name="Rectangle 25"/>
          <p:cNvSpPr/>
          <p:nvPr/>
        </p:nvSpPr>
        <p:spPr bwMode="auto">
          <a:xfrm>
            <a:off x="4893144" y="2814173"/>
            <a:ext cx="486416" cy="3490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KS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134681" y="5103674"/>
            <a:ext cx="31275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DC</a:t>
            </a:r>
            <a:r>
              <a:rPr lang="en-GB" dirty="0" smtClean="0"/>
              <a:t> = Deployment Controller</a:t>
            </a:r>
            <a:endParaRPr lang="en-GB" b="1" dirty="0" smtClean="0"/>
          </a:p>
          <a:p>
            <a:r>
              <a:rPr lang="en-GB" b="1" dirty="0" smtClean="0"/>
              <a:t>D</a:t>
            </a:r>
            <a:r>
              <a:rPr lang="en-GB" dirty="0" smtClean="0"/>
              <a:t> = Deployment Object</a:t>
            </a:r>
          </a:p>
          <a:p>
            <a:r>
              <a:rPr lang="en-GB" b="1" dirty="0" smtClean="0"/>
              <a:t>RSC</a:t>
            </a:r>
            <a:r>
              <a:rPr lang="en-GB" dirty="0" smtClean="0"/>
              <a:t> = </a:t>
            </a:r>
            <a:r>
              <a:rPr lang="en-GB" dirty="0" err="1" smtClean="0"/>
              <a:t>ReplicaSet</a:t>
            </a:r>
            <a:r>
              <a:rPr lang="en-GB" dirty="0" smtClean="0"/>
              <a:t> Controller</a:t>
            </a:r>
          </a:p>
          <a:p>
            <a:r>
              <a:rPr lang="en-GB" b="1" dirty="0" smtClean="0"/>
              <a:t>RS</a:t>
            </a:r>
            <a:r>
              <a:rPr lang="en-GB" dirty="0" smtClean="0"/>
              <a:t> = </a:t>
            </a:r>
            <a:r>
              <a:rPr lang="en-GB" dirty="0" err="1" smtClean="0"/>
              <a:t>ReplicaSet</a:t>
            </a:r>
            <a:r>
              <a:rPr lang="en-GB" dirty="0" smtClean="0"/>
              <a:t> Object</a:t>
            </a:r>
          </a:p>
          <a:p>
            <a:r>
              <a:rPr lang="en-GB" b="1" dirty="0" smtClean="0"/>
              <a:t>KS</a:t>
            </a:r>
            <a:r>
              <a:rPr lang="en-GB" dirty="0" smtClean="0"/>
              <a:t> = </a:t>
            </a:r>
            <a:r>
              <a:rPr lang="en-GB" dirty="0" err="1" smtClean="0"/>
              <a:t>kube</a:t>
            </a:r>
            <a:r>
              <a:rPr lang="en-GB" dirty="0" smtClean="0"/>
              <a:t>-scheduler</a:t>
            </a:r>
            <a:endParaRPr lang="en-GB" b="1" dirty="0" smtClean="0"/>
          </a:p>
          <a:p>
            <a:r>
              <a:rPr lang="en-GB" b="1" dirty="0" smtClean="0"/>
              <a:t>K</a:t>
            </a:r>
            <a:r>
              <a:rPr lang="en-GB" dirty="0" smtClean="0"/>
              <a:t> = </a:t>
            </a:r>
            <a:r>
              <a:rPr lang="en-GB" dirty="0" err="1" smtClean="0"/>
              <a:t>Kubelet</a:t>
            </a:r>
            <a:r>
              <a:rPr lang="en-GB" dirty="0" smtClean="0"/>
              <a:t> Process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7116943" y="2556538"/>
            <a:ext cx="787743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P1R1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7951402" y="2556538"/>
            <a:ext cx="787743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P2R1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7124108" y="5366673"/>
            <a:ext cx="787743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P1R3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7958567" y="5366673"/>
            <a:ext cx="787743" cy="36933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P2R2</a:t>
            </a:r>
            <a:endParaRPr lang="en-GB" dirty="0"/>
          </a:p>
        </p:txBody>
      </p:sp>
      <p:sp>
        <p:nvSpPr>
          <p:cNvPr id="32" name="Rectangle 31"/>
          <p:cNvSpPr/>
          <p:nvPr/>
        </p:nvSpPr>
        <p:spPr bwMode="auto">
          <a:xfrm>
            <a:off x="4878079" y="4047587"/>
            <a:ext cx="486416" cy="3490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RS</a:t>
            </a:r>
          </a:p>
        </p:txBody>
      </p:sp>
      <p:sp>
        <p:nvSpPr>
          <p:cNvPr id="33" name="Rectangle 32"/>
          <p:cNvSpPr/>
          <p:nvPr/>
        </p:nvSpPr>
        <p:spPr bwMode="auto">
          <a:xfrm>
            <a:off x="4893144" y="3447337"/>
            <a:ext cx="486416" cy="3490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RSC</a:t>
            </a:r>
          </a:p>
        </p:txBody>
      </p:sp>
      <p:sp>
        <p:nvSpPr>
          <p:cNvPr id="34" name="Rectangle 33"/>
          <p:cNvSpPr/>
          <p:nvPr/>
        </p:nvSpPr>
        <p:spPr bwMode="auto">
          <a:xfrm>
            <a:off x="4319266" y="4399456"/>
            <a:ext cx="486416" cy="3490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/>
              <a:t>DC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Arc 20"/>
          <p:cNvSpPr/>
          <p:nvPr/>
        </p:nvSpPr>
        <p:spPr bwMode="auto">
          <a:xfrm>
            <a:off x="4030467" y="4233240"/>
            <a:ext cx="444887" cy="298854"/>
          </a:xfrm>
          <a:prstGeom prst="arc">
            <a:avLst>
              <a:gd name="adj1" fmla="val 10680464"/>
              <a:gd name="adj2" fmla="val 0"/>
            </a:avLst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7" name="Rectangle 36"/>
          <p:cNvSpPr/>
          <p:nvPr/>
        </p:nvSpPr>
        <p:spPr bwMode="auto">
          <a:xfrm>
            <a:off x="3745388" y="4399456"/>
            <a:ext cx="486416" cy="34902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/>
              <a:t>D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8" name="Elbow Connector 37"/>
          <p:cNvCxnSpPr>
            <a:stCxn id="34" idx="3"/>
            <a:endCxn id="32" idx="2"/>
          </p:cNvCxnSpPr>
          <p:nvPr/>
        </p:nvCxnSpPr>
        <p:spPr bwMode="auto">
          <a:xfrm flipV="1">
            <a:off x="4805682" y="4396607"/>
            <a:ext cx="315605" cy="177359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1" name="Straight Arrow Connector 50"/>
          <p:cNvCxnSpPr>
            <a:endCxn id="33" idx="2"/>
          </p:cNvCxnSpPr>
          <p:nvPr/>
        </p:nvCxnSpPr>
        <p:spPr bwMode="auto">
          <a:xfrm flipV="1">
            <a:off x="5136010" y="3796357"/>
            <a:ext cx="342" cy="23957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3" name="Straight Arrow Connector 52"/>
          <p:cNvCxnSpPr>
            <a:stCxn id="33" idx="0"/>
            <a:endCxn id="26" idx="2"/>
          </p:cNvCxnSpPr>
          <p:nvPr/>
        </p:nvCxnSpPr>
        <p:spPr bwMode="auto">
          <a:xfrm flipV="1">
            <a:off x="5136352" y="3163193"/>
            <a:ext cx="0" cy="2841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4307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Manually Create Deployment Object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create a Deployment object from the command line</a:t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To list all the deployments</a:t>
            </a:r>
          </a:p>
          <a:p>
            <a:endParaRPr lang="en-GB" dirty="0" smtClean="0"/>
          </a:p>
          <a:p>
            <a:r>
              <a:rPr lang="en-GB" dirty="0" smtClean="0"/>
              <a:t>You can set environment variables for the applications running in the containers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You can remove a deployment object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400908" y="2404817"/>
            <a:ext cx="6869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kubectl</a:t>
            </a:r>
            <a:r>
              <a:rPr lang="en-GB" i="1" dirty="0"/>
              <a:t> create deployment </a:t>
            </a:r>
            <a:r>
              <a:rPr lang="en-GB" i="1" dirty="0" smtClean="0"/>
              <a:t>DEPLOYNAME </a:t>
            </a:r>
            <a:r>
              <a:rPr lang="en-GB" i="1" dirty="0"/>
              <a:t>--</a:t>
            </a:r>
            <a:r>
              <a:rPr lang="en-GB" i="1" dirty="0" smtClean="0"/>
              <a:t>image=IMAGENAME </a:t>
            </a:r>
            <a:r>
              <a:rPr lang="en-GB" i="1" dirty="0"/>
              <a:t>--</a:t>
            </a:r>
            <a:r>
              <a:rPr lang="en-GB" i="1" dirty="0" smtClean="0"/>
              <a:t>replicas=N </a:t>
            </a:r>
            <a:r>
              <a:rPr lang="en-GB" i="1" dirty="0"/>
              <a:t>--</a:t>
            </a:r>
            <a:r>
              <a:rPr lang="en-GB" i="1" dirty="0" smtClean="0"/>
              <a:t>port=CONTAINERPORT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1400908" y="3426483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kubectl</a:t>
            </a:r>
            <a:r>
              <a:rPr lang="en-GB" i="1" dirty="0"/>
              <a:t> get deployments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00908" y="4447988"/>
            <a:ext cx="7240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kubectl</a:t>
            </a:r>
            <a:r>
              <a:rPr lang="en-GB" i="1" dirty="0"/>
              <a:t> set </a:t>
            </a:r>
            <a:r>
              <a:rPr lang="en-GB" i="1" dirty="0" err="1"/>
              <a:t>env</a:t>
            </a:r>
            <a:r>
              <a:rPr lang="en-GB" i="1" dirty="0"/>
              <a:t> </a:t>
            </a:r>
            <a:r>
              <a:rPr lang="en-GB" i="1" dirty="0" smtClean="0"/>
              <a:t>deployment/DEPLOYNAME  VARNAME=VARVALUE</a:t>
            </a:r>
            <a:endParaRPr lang="en-GB" i="1" dirty="0"/>
          </a:p>
        </p:txBody>
      </p:sp>
      <p:sp>
        <p:nvSpPr>
          <p:cNvPr id="9" name="TextBox 8"/>
          <p:cNvSpPr txBox="1"/>
          <p:nvPr/>
        </p:nvSpPr>
        <p:spPr>
          <a:xfrm>
            <a:off x="1400908" y="5146488"/>
            <a:ext cx="53479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kubectl</a:t>
            </a:r>
            <a:r>
              <a:rPr lang="en-GB" i="1" dirty="0"/>
              <a:t> delete </a:t>
            </a:r>
            <a:r>
              <a:rPr lang="en-GB" i="1" dirty="0" smtClean="0"/>
              <a:t>deployments [DEPLOYNAME | --all]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53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5431"/>
            <a:ext cx="7029450" cy="1154723"/>
          </a:xfrm>
        </p:spPr>
        <p:txBody>
          <a:bodyPr/>
          <a:lstStyle/>
          <a:p>
            <a:r>
              <a:rPr lang="en-GB" dirty="0" smtClean="0"/>
              <a:t>Start 3 Pods running the </a:t>
            </a:r>
            <a:r>
              <a:rPr lang="en-GB" dirty="0" err="1" smtClean="0"/>
              <a:t>tutum</a:t>
            </a:r>
            <a:r>
              <a:rPr lang="en-GB" dirty="0" smtClean="0"/>
              <a:t>/hello-world application</a:t>
            </a:r>
          </a:p>
          <a:p>
            <a:r>
              <a:rPr lang="en-GB" dirty="0" smtClean="0"/>
              <a:t>Each container is using port 80 (this a webserver </a:t>
            </a:r>
            <a:r>
              <a:rPr lang="en-GB" dirty="0" smtClean="0">
                <a:sym typeface="Wingdings" panose="05000000000000000000" pitchFamily="2" charset="2"/>
              </a:rPr>
              <a:t>)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List the Deployment object, </a:t>
            </a:r>
            <a:r>
              <a:rPr lang="en-GB" dirty="0" err="1" smtClean="0">
                <a:sym typeface="Wingdings" panose="05000000000000000000" pitchFamily="2" charset="2"/>
              </a:rPr>
              <a:t>ReplicaSet</a:t>
            </a:r>
            <a:r>
              <a:rPr lang="en-GB" dirty="0" smtClean="0">
                <a:sym typeface="Wingdings" panose="05000000000000000000" pitchFamily="2" charset="2"/>
              </a:rPr>
              <a:t> object and Pods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892" y="2221035"/>
            <a:ext cx="9026770" cy="452431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create deployment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tutum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-hello-app --image=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tutum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/hello-world --replicas=3 --port=80</a:t>
            </a:r>
          </a:p>
          <a:p>
            <a:r>
              <a:rPr lang="en-GB" dirty="0" err="1">
                <a:solidFill>
                  <a:schemeClr val="bg1"/>
                </a:solidFill>
              </a:rPr>
              <a:t>deployment.apps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-hello-app </a:t>
            </a:r>
            <a:r>
              <a:rPr lang="en-GB" dirty="0" smtClean="0">
                <a:solidFill>
                  <a:schemeClr val="bg1"/>
                </a:solidFill>
              </a:rPr>
              <a:t>created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deploy 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List all the Deployment objects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              </a:t>
            </a:r>
            <a:r>
              <a:rPr lang="en-GB" dirty="0" smtClean="0">
                <a:solidFill>
                  <a:schemeClr val="bg1"/>
                </a:solidFill>
              </a:rPr>
              <a:t>    READY   </a:t>
            </a:r>
            <a:r>
              <a:rPr lang="en-GB" dirty="0">
                <a:solidFill>
                  <a:schemeClr val="bg1"/>
                </a:solidFill>
              </a:rPr>
              <a:t>UP-TO-DATE   AVAILABLE   AGE</a:t>
            </a:r>
          </a:p>
          <a:p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-hello-app   3/3     </a:t>
            </a:r>
            <a:r>
              <a:rPr lang="en-GB" dirty="0" smtClean="0">
                <a:solidFill>
                  <a:schemeClr val="bg1"/>
                </a:solidFill>
              </a:rPr>
              <a:t>      3                      3                    67s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rs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List all the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ReplicaSet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objects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                        </a:t>
            </a:r>
            <a:r>
              <a:rPr lang="en-GB" dirty="0" smtClean="0">
                <a:solidFill>
                  <a:schemeClr val="bg1"/>
                </a:solidFill>
              </a:rPr>
              <a:t>            DESIRED   </a:t>
            </a:r>
            <a:r>
              <a:rPr lang="en-GB" dirty="0">
                <a:solidFill>
                  <a:schemeClr val="bg1"/>
                </a:solidFill>
              </a:rPr>
              <a:t>CURRENT   READY   AGE</a:t>
            </a:r>
          </a:p>
          <a:p>
            <a:r>
              <a:rPr lang="en-GB" dirty="0">
                <a:solidFill>
                  <a:schemeClr val="bg1"/>
                </a:solidFill>
              </a:rPr>
              <a:t>tutum-hello-app-6c86dd45c   3         </a:t>
            </a:r>
            <a:r>
              <a:rPr lang="en-GB" dirty="0" smtClean="0">
                <a:solidFill>
                  <a:schemeClr val="bg1"/>
                </a:solidFill>
              </a:rPr>
              <a:t>       3                   3             92s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pods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             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List all the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Pods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                              </a:t>
            </a:r>
            <a:r>
              <a:rPr lang="en-GB" dirty="0" smtClean="0">
                <a:solidFill>
                  <a:schemeClr val="bg1"/>
                </a:solidFill>
              </a:rPr>
              <a:t>                 READY     STATUS    </a:t>
            </a:r>
            <a:r>
              <a:rPr lang="en-GB" dirty="0">
                <a:solidFill>
                  <a:schemeClr val="bg1"/>
                </a:solidFill>
              </a:rPr>
              <a:t>RESTARTS   AGE</a:t>
            </a:r>
          </a:p>
          <a:p>
            <a:r>
              <a:rPr lang="en-GB" dirty="0">
                <a:solidFill>
                  <a:schemeClr val="bg1"/>
                </a:solidFill>
              </a:rPr>
              <a:t>tutum-hello-app-6c86dd45c-bkn2z   1/1     </a:t>
            </a:r>
            <a:r>
              <a:rPr lang="en-GB" dirty="0" smtClean="0">
                <a:solidFill>
                  <a:schemeClr val="bg1"/>
                </a:solidFill>
              </a:rPr>
              <a:t>        Running   </a:t>
            </a:r>
            <a:r>
              <a:rPr lang="en-GB" dirty="0">
                <a:solidFill>
                  <a:schemeClr val="bg1"/>
                </a:solidFill>
              </a:rPr>
              <a:t>0          </a:t>
            </a:r>
            <a:r>
              <a:rPr lang="en-GB" dirty="0" smtClean="0">
                <a:solidFill>
                  <a:schemeClr val="bg1"/>
                </a:solidFill>
              </a:rPr>
              <a:t>          101s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tutum-hello-app-6c86dd45c-kwxzj   </a:t>
            </a:r>
            <a:r>
              <a:rPr lang="en-GB" dirty="0" smtClean="0">
                <a:solidFill>
                  <a:schemeClr val="bg1"/>
                </a:solidFill>
              </a:rPr>
              <a:t> 1/1             Running   </a:t>
            </a:r>
            <a:r>
              <a:rPr lang="en-GB" dirty="0">
                <a:solidFill>
                  <a:schemeClr val="bg1"/>
                </a:solidFill>
              </a:rPr>
              <a:t>0          </a:t>
            </a:r>
            <a:r>
              <a:rPr lang="en-GB" dirty="0" smtClean="0">
                <a:solidFill>
                  <a:schemeClr val="bg1"/>
                </a:solidFill>
              </a:rPr>
              <a:t>          101s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tutum-hello-app-6c86dd45c-p82lt   </a:t>
            </a:r>
            <a:r>
              <a:rPr lang="en-GB" dirty="0" smtClean="0">
                <a:solidFill>
                  <a:schemeClr val="bg1"/>
                </a:solidFill>
              </a:rPr>
              <a:t>  1/1             Running   </a:t>
            </a:r>
            <a:r>
              <a:rPr lang="en-GB" dirty="0">
                <a:solidFill>
                  <a:schemeClr val="bg1"/>
                </a:solidFill>
              </a:rPr>
              <a:t>0          </a:t>
            </a:r>
            <a:r>
              <a:rPr lang="en-GB" dirty="0" smtClean="0">
                <a:solidFill>
                  <a:schemeClr val="bg1"/>
                </a:solidFill>
              </a:rPr>
              <a:t>          101s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delete deploy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--all     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Delete the Deployment object (deletes the others)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deployment.apps</a:t>
            </a:r>
            <a:r>
              <a:rPr lang="en-GB" dirty="0">
                <a:solidFill>
                  <a:schemeClr val="bg1"/>
                </a:solidFill>
              </a:rPr>
              <a:t> "</a:t>
            </a:r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-hello-app" deleted</a:t>
            </a:r>
          </a:p>
        </p:txBody>
      </p:sp>
    </p:spTree>
    <p:extLst>
      <p:ext uri="{BB962C8B-B14F-4D97-AF65-F5344CB8AC3E}">
        <p14:creationId xmlns:p14="http://schemas.microsoft.com/office/powerpoint/2010/main" val="108844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 Object </a:t>
            </a:r>
            <a:r>
              <a:rPr lang="en-GB" dirty="0" err="1" smtClean="0"/>
              <a:t>Config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00575" y="1395191"/>
            <a:ext cx="3428838" cy="1078796"/>
          </a:xfrm>
        </p:spPr>
        <p:txBody>
          <a:bodyPr/>
          <a:lstStyle/>
          <a:p>
            <a:r>
              <a:rPr lang="en-GB" dirty="0" smtClean="0"/>
              <a:t>Example:</a:t>
            </a:r>
            <a:br>
              <a:rPr lang="en-GB" dirty="0" smtClean="0"/>
            </a:br>
            <a:r>
              <a:rPr lang="en-GB" dirty="0" smtClean="0"/>
              <a:t>Run </a:t>
            </a:r>
            <a:r>
              <a:rPr lang="en-GB" dirty="0"/>
              <a:t>three copies of the </a:t>
            </a:r>
            <a:r>
              <a:rPr lang="en-GB" dirty="0" err="1" smtClean="0"/>
              <a:t>nginx</a:t>
            </a:r>
            <a:r>
              <a:rPr lang="en-GB" dirty="0" smtClean="0"/>
              <a:t> </a:t>
            </a:r>
            <a:r>
              <a:rPr lang="en-GB" dirty="0"/>
              <a:t>web </a:t>
            </a:r>
            <a:r>
              <a:rPr lang="en-GB" dirty="0" smtClean="0"/>
              <a:t>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473783" y="724887"/>
            <a:ext cx="3035285" cy="59649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apps/v1</a:t>
            </a:r>
          </a:p>
          <a:p>
            <a:r>
              <a:rPr lang="en-GB" dirty="0"/>
              <a:t>kind: </a:t>
            </a:r>
            <a:r>
              <a:rPr lang="en-GB" b="1" dirty="0"/>
              <a:t>Deployment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/>
              <a:t>nginx</a:t>
            </a:r>
            <a:r>
              <a:rPr lang="en-GB" dirty="0"/>
              <a:t>-deployment</a:t>
            </a:r>
          </a:p>
          <a:p>
            <a:r>
              <a:rPr lang="en-GB" dirty="0"/>
              <a:t>  labels:</a:t>
            </a:r>
          </a:p>
          <a:p>
            <a:r>
              <a:rPr lang="en-GB" dirty="0"/>
              <a:t>    app: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spec:</a:t>
            </a:r>
          </a:p>
          <a:p>
            <a:r>
              <a:rPr lang="en-GB" dirty="0"/>
              <a:t>  </a:t>
            </a:r>
            <a:r>
              <a:rPr lang="en-GB" b="1" dirty="0"/>
              <a:t>replicas: 3</a:t>
            </a:r>
          </a:p>
          <a:p>
            <a:r>
              <a:rPr lang="en-GB" dirty="0"/>
              <a:t>  selector: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matchLabels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rgbClr val="FF0000"/>
                </a:solidFill>
              </a:rPr>
              <a:t>app: </a:t>
            </a:r>
            <a:r>
              <a:rPr lang="en-GB" dirty="0" err="1" smtClean="0">
                <a:solidFill>
                  <a:srgbClr val="FF0000"/>
                </a:solidFill>
              </a:rPr>
              <a:t>nginx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/>
              <a:t>  </a:t>
            </a:r>
            <a:r>
              <a:rPr lang="en-GB" dirty="0"/>
              <a:t>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       </a:t>
            </a:r>
            <a:r>
              <a:rPr lang="en-GB" dirty="0">
                <a:solidFill>
                  <a:srgbClr val="FF0000"/>
                </a:solidFill>
              </a:rPr>
              <a:t>app: 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spec:</a:t>
            </a:r>
          </a:p>
          <a:p>
            <a:r>
              <a:rPr lang="en-GB" dirty="0"/>
              <a:t>      containers:</a:t>
            </a:r>
          </a:p>
          <a:p>
            <a:r>
              <a:rPr lang="en-GB" dirty="0"/>
              <a:t>      - name: </a:t>
            </a:r>
            <a:r>
              <a:rPr lang="en-GB" dirty="0" err="1"/>
              <a:t>nginx</a:t>
            </a:r>
            <a:endParaRPr lang="en-GB" dirty="0"/>
          </a:p>
          <a:p>
            <a:r>
              <a:rPr lang="en-GB" dirty="0"/>
              <a:t>        image: nginx:1.14.2</a:t>
            </a:r>
          </a:p>
          <a:p>
            <a:r>
              <a:rPr lang="en-GB" dirty="0"/>
              <a:t>        ports:</a:t>
            </a:r>
          </a:p>
          <a:p>
            <a:r>
              <a:rPr lang="en-GB" dirty="0"/>
              <a:t>        - </a:t>
            </a:r>
            <a:r>
              <a:rPr lang="en-GB" dirty="0" err="1"/>
              <a:t>containerPort</a:t>
            </a:r>
            <a:r>
              <a:rPr lang="en-GB" dirty="0"/>
              <a:t>: 80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55262" y="5251653"/>
            <a:ext cx="1126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Pod Template</a:t>
            </a:r>
            <a:endParaRPr lang="en-GB" dirty="0"/>
          </a:p>
        </p:txBody>
      </p:sp>
      <p:sp>
        <p:nvSpPr>
          <p:cNvPr id="7" name="Right Brace 6"/>
          <p:cNvSpPr/>
          <p:nvPr/>
        </p:nvSpPr>
        <p:spPr bwMode="auto">
          <a:xfrm>
            <a:off x="3548415" y="4558075"/>
            <a:ext cx="639606" cy="2033489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9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11016" y="2844006"/>
            <a:ext cx="8581292" cy="369331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apply -f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tutum-deploy.yaml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deployment.apps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-deployment created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deploy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 </a:t>
            </a:r>
            <a:r>
              <a:rPr lang="en-GB" dirty="0" smtClean="0">
                <a:solidFill>
                  <a:schemeClr val="bg1"/>
                </a:solidFill>
              </a:rPr>
              <a:t>      READY   </a:t>
            </a:r>
            <a:r>
              <a:rPr lang="en-GB" dirty="0">
                <a:solidFill>
                  <a:schemeClr val="bg1"/>
                </a:solidFill>
              </a:rPr>
              <a:t>UP-TO-DATE   AVAILABLE   AGE</a:t>
            </a:r>
          </a:p>
          <a:p>
            <a:r>
              <a:rPr lang="en-GB" dirty="0" err="1">
                <a:solidFill>
                  <a:schemeClr val="bg1"/>
                </a:solidFill>
              </a:rPr>
              <a:t>tutum</a:t>
            </a:r>
            <a:r>
              <a:rPr lang="en-GB" dirty="0">
                <a:solidFill>
                  <a:schemeClr val="bg1"/>
                </a:solidFill>
              </a:rPr>
              <a:t>-deployment   3/3     3            3           21s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NAME                          </a:t>
            </a:r>
            <a:r>
              <a:rPr lang="en-GB" dirty="0" smtClean="0">
                <a:solidFill>
                  <a:schemeClr val="bg1"/>
                </a:solidFill>
              </a:rPr>
              <a:t>                DESIRED   </a:t>
            </a:r>
            <a:r>
              <a:rPr lang="en-GB" dirty="0">
                <a:solidFill>
                  <a:schemeClr val="bg1"/>
                </a:solidFill>
              </a:rPr>
              <a:t>CURRENT   READY   AGE</a:t>
            </a:r>
          </a:p>
          <a:p>
            <a:r>
              <a:rPr lang="en-GB" dirty="0">
                <a:solidFill>
                  <a:schemeClr val="bg1"/>
                </a:solidFill>
              </a:rPr>
              <a:t>tutum-deployment-684d857799   3         3         3       25s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kubectl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get pods</a:t>
            </a:r>
          </a:p>
          <a:p>
            <a:r>
              <a:rPr lang="en-GB" dirty="0">
                <a:solidFill>
                  <a:schemeClr val="bg1"/>
                </a:solidFill>
              </a:rPr>
              <a:t>NAME                                </a:t>
            </a:r>
            <a:r>
              <a:rPr lang="en-GB" dirty="0" smtClean="0">
                <a:solidFill>
                  <a:schemeClr val="bg1"/>
                </a:solidFill>
              </a:rPr>
              <a:t>                      READY   </a:t>
            </a:r>
            <a:r>
              <a:rPr lang="en-GB" dirty="0">
                <a:solidFill>
                  <a:schemeClr val="bg1"/>
                </a:solidFill>
              </a:rPr>
              <a:t>STATUS    RESTARTS   AGE</a:t>
            </a:r>
          </a:p>
          <a:p>
            <a:r>
              <a:rPr lang="en-GB" dirty="0">
                <a:solidFill>
                  <a:schemeClr val="bg1"/>
                </a:solidFill>
              </a:rPr>
              <a:t>tutum-deployment-684d857799-dcfpl   </a:t>
            </a:r>
            <a:r>
              <a:rPr lang="en-GB" dirty="0" smtClean="0">
                <a:solidFill>
                  <a:schemeClr val="bg1"/>
                </a:solidFill>
              </a:rPr>
              <a:t>  1/1     </a:t>
            </a:r>
            <a:r>
              <a:rPr lang="en-GB" dirty="0">
                <a:solidFill>
                  <a:schemeClr val="bg1"/>
                </a:solidFill>
              </a:rPr>
              <a:t>Running   0          32s</a:t>
            </a:r>
          </a:p>
          <a:p>
            <a:r>
              <a:rPr lang="en-GB" dirty="0">
                <a:solidFill>
                  <a:schemeClr val="bg1"/>
                </a:solidFill>
              </a:rPr>
              <a:t>tutum-deployment-684d857799-kdjwn   </a:t>
            </a:r>
            <a:r>
              <a:rPr lang="en-GB" dirty="0" smtClean="0">
                <a:solidFill>
                  <a:schemeClr val="bg1"/>
                </a:solidFill>
              </a:rPr>
              <a:t> 1/1     </a:t>
            </a:r>
            <a:r>
              <a:rPr lang="en-GB" dirty="0">
                <a:solidFill>
                  <a:schemeClr val="bg1"/>
                </a:solidFill>
              </a:rPr>
              <a:t>Running   0          32s</a:t>
            </a:r>
          </a:p>
          <a:p>
            <a:r>
              <a:rPr lang="en-GB" dirty="0">
                <a:solidFill>
                  <a:schemeClr val="bg1"/>
                </a:solidFill>
              </a:rPr>
              <a:t>tutum-deployment-684d857799-wpw8p  </a:t>
            </a:r>
            <a:r>
              <a:rPr lang="en-GB" dirty="0" smtClean="0">
                <a:solidFill>
                  <a:schemeClr val="bg1"/>
                </a:solidFill>
              </a:rPr>
              <a:t>1/1     </a:t>
            </a:r>
            <a:r>
              <a:rPr lang="en-GB" dirty="0">
                <a:solidFill>
                  <a:schemeClr val="bg1"/>
                </a:solidFill>
              </a:rPr>
              <a:t>Running   0          32s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016" y="1371600"/>
            <a:ext cx="5035062" cy="1151731"/>
          </a:xfrm>
        </p:spPr>
        <p:txBody>
          <a:bodyPr/>
          <a:lstStyle/>
          <a:p>
            <a:r>
              <a:rPr lang="en-GB" dirty="0"/>
              <a:t>Create the </a:t>
            </a:r>
            <a:r>
              <a:rPr lang="en-GB" dirty="0" smtClean="0"/>
              <a:t>Deployment object configuration </a:t>
            </a:r>
            <a:r>
              <a:rPr lang="en-GB" dirty="0"/>
              <a:t>file</a:t>
            </a:r>
          </a:p>
          <a:p>
            <a:r>
              <a:rPr lang="en-GB" dirty="0"/>
              <a:t>Load the file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5515708" y="572405"/>
            <a:ext cx="3491483" cy="59649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r>
              <a:rPr lang="en-GB" dirty="0" err="1"/>
              <a:t>apiVersion</a:t>
            </a:r>
            <a:r>
              <a:rPr lang="en-GB" dirty="0"/>
              <a:t>: apps/v1</a:t>
            </a:r>
          </a:p>
          <a:p>
            <a:r>
              <a:rPr lang="en-GB" dirty="0"/>
              <a:t>kind: </a:t>
            </a:r>
            <a:r>
              <a:rPr lang="en-GB" b="1" dirty="0"/>
              <a:t>Deployment</a:t>
            </a:r>
          </a:p>
          <a:p>
            <a:r>
              <a:rPr lang="en-GB" dirty="0"/>
              <a:t>metadata:</a:t>
            </a:r>
          </a:p>
          <a:p>
            <a:r>
              <a:rPr lang="en-GB" dirty="0"/>
              <a:t>  name: </a:t>
            </a:r>
            <a:r>
              <a:rPr lang="en-GB" dirty="0" err="1" smtClean="0"/>
              <a:t>tutum</a:t>
            </a:r>
            <a:r>
              <a:rPr lang="en-GB" dirty="0" smtClean="0"/>
              <a:t>-deployment</a:t>
            </a:r>
            <a:endParaRPr lang="en-GB" dirty="0"/>
          </a:p>
          <a:p>
            <a:r>
              <a:rPr lang="en-GB" dirty="0" smtClean="0"/>
              <a:t>spec</a:t>
            </a:r>
            <a:r>
              <a:rPr lang="en-GB" dirty="0"/>
              <a:t>:</a:t>
            </a:r>
          </a:p>
          <a:p>
            <a:r>
              <a:rPr lang="en-GB" dirty="0"/>
              <a:t>  </a:t>
            </a:r>
            <a:r>
              <a:rPr lang="en-GB" b="1" dirty="0"/>
              <a:t>replicas: 3</a:t>
            </a:r>
          </a:p>
          <a:p>
            <a:r>
              <a:rPr lang="en-GB" dirty="0"/>
              <a:t>  selector:</a:t>
            </a:r>
          </a:p>
          <a:p>
            <a:r>
              <a:rPr lang="en-GB" dirty="0" smtClean="0"/>
              <a:t>    </a:t>
            </a:r>
            <a:r>
              <a:rPr lang="en-GB" dirty="0" err="1" smtClean="0"/>
              <a:t>matchLabels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  </a:t>
            </a:r>
            <a:r>
              <a:rPr lang="en-GB" dirty="0" smtClean="0">
                <a:solidFill>
                  <a:srgbClr val="FF0000"/>
                </a:solidFill>
              </a:rPr>
              <a:t>server: </a:t>
            </a:r>
            <a:r>
              <a:rPr lang="en-GB" dirty="0" err="1" smtClean="0">
                <a:solidFill>
                  <a:srgbClr val="FF0000"/>
                </a:solidFill>
              </a:rPr>
              <a:t>tutum</a:t>
            </a:r>
            <a:r>
              <a:rPr lang="en-GB" dirty="0" smtClean="0">
                <a:solidFill>
                  <a:srgbClr val="FF0000"/>
                </a:solidFill>
              </a:rPr>
              <a:t>-server</a:t>
            </a:r>
          </a:p>
          <a:p>
            <a:r>
              <a:rPr lang="en-GB" dirty="0" smtClean="0"/>
              <a:t>  </a:t>
            </a:r>
            <a:r>
              <a:rPr lang="en-GB" dirty="0"/>
              <a:t>template:</a:t>
            </a:r>
          </a:p>
          <a:p>
            <a:r>
              <a:rPr lang="en-GB" dirty="0"/>
              <a:t>    metadata:</a:t>
            </a:r>
          </a:p>
          <a:p>
            <a:r>
              <a:rPr lang="en-GB" dirty="0"/>
              <a:t>      labels:</a:t>
            </a:r>
          </a:p>
          <a:p>
            <a:r>
              <a:rPr lang="en-GB" dirty="0"/>
              <a:t> </a:t>
            </a:r>
            <a:r>
              <a:rPr lang="en-GB" dirty="0" smtClean="0"/>
              <a:t>       </a:t>
            </a:r>
            <a:r>
              <a:rPr lang="en-GB" dirty="0" smtClean="0">
                <a:solidFill>
                  <a:srgbClr val="FF0000"/>
                </a:solidFill>
              </a:rPr>
              <a:t>server: </a:t>
            </a:r>
            <a:r>
              <a:rPr lang="en-GB" dirty="0" err="1">
                <a:solidFill>
                  <a:srgbClr val="FF0000"/>
                </a:solidFill>
              </a:rPr>
              <a:t>tutum</a:t>
            </a:r>
            <a:r>
              <a:rPr lang="en-GB" dirty="0">
                <a:solidFill>
                  <a:srgbClr val="FF0000"/>
                </a:solidFill>
              </a:rPr>
              <a:t>-server</a:t>
            </a:r>
          </a:p>
          <a:p>
            <a:r>
              <a:rPr lang="en-GB" dirty="0"/>
              <a:t>    spec:</a:t>
            </a:r>
          </a:p>
          <a:p>
            <a:r>
              <a:rPr lang="en-GB" dirty="0"/>
              <a:t>      containers:</a:t>
            </a:r>
          </a:p>
          <a:p>
            <a:r>
              <a:rPr lang="en-GB" dirty="0"/>
              <a:t>      - name: </a:t>
            </a:r>
            <a:r>
              <a:rPr lang="en-GB" dirty="0" err="1" smtClean="0"/>
              <a:t>tutum</a:t>
            </a:r>
            <a:r>
              <a:rPr lang="en-GB" dirty="0" smtClean="0"/>
              <a:t>-hello</a:t>
            </a:r>
            <a:endParaRPr lang="en-GB" dirty="0"/>
          </a:p>
          <a:p>
            <a:r>
              <a:rPr lang="en-GB" dirty="0"/>
              <a:t>        image: </a:t>
            </a:r>
            <a:r>
              <a:rPr lang="en-GB" dirty="0" err="1" smtClean="0"/>
              <a:t>tutum</a:t>
            </a:r>
            <a:r>
              <a:rPr lang="en-GB" dirty="0"/>
              <a:t>/</a:t>
            </a:r>
            <a:r>
              <a:rPr lang="en-GB" dirty="0" smtClean="0"/>
              <a:t>hello-world</a:t>
            </a:r>
            <a:endParaRPr lang="en-GB" dirty="0"/>
          </a:p>
          <a:p>
            <a:r>
              <a:rPr lang="en-GB" dirty="0"/>
              <a:t>        ports:</a:t>
            </a:r>
          </a:p>
          <a:p>
            <a:r>
              <a:rPr lang="en-GB" dirty="0"/>
              <a:t>        - </a:t>
            </a:r>
            <a:r>
              <a:rPr lang="en-GB" dirty="0" err="1"/>
              <a:t>containerPort</a:t>
            </a:r>
            <a:r>
              <a:rPr lang="en-GB" dirty="0"/>
              <a:t>: 80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205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Applying </a:t>
            </a:r>
            <a:r>
              <a:rPr lang="en-GB" dirty="0" err="1" smtClean="0"/>
              <a:t>Config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3252421"/>
          </a:xfrm>
        </p:spPr>
        <p:txBody>
          <a:bodyPr/>
          <a:lstStyle/>
          <a:p>
            <a:r>
              <a:rPr lang="en-GB" b="1" dirty="0" smtClean="0"/>
              <a:t>Just modifying </a:t>
            </a:r>
            <a:r>
              <a:rPr lang="en-GB" b="1" dirty="0"/>
              <a:t>the </a:t>
            </a:r>
            <a:r>
              <a:rPr lang="en-GB" b="1" dirty="0" smtClean="0"/>
              <a:t>deployment </a:t>
            </a:r>
            <a:r>
              <a:rPr lang="en-GB" b="1" dirty="0" err="1" smtClean="0"/>
              <a:t>config</a:t>
            </a:r>
            <a:r>
              <a:rPr lang="en-GB" b="1" dirty="0" smtClean="0"/>
              <a:t> file </a:t>
            </a:r>
            <a:r>
              <a:rPr lang="en-GB" b="1" dirty="0"/>
              <a:t>has no effect on the Pods that </a:t>
            </a:r>
            <a:r>
              <a:rPr lang="en-GB" b="1" dirty="0" smtClean="0"/>
              <a:t>have already been started</a:t>
            </a:r>
            <a:endParaRPr lang="en-GB" b="1" dirty="0"/>
          </a:p>
          <a:p>
            <a:r>
              <a:rPr lang="en-GB" dirty="0" smtClean="0"/>
              <a:t>You have to apply the changes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19046" y="2790091"/>
            <a:ext cx="3031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  apply  -f  </a:t>
            </a:r>
            <a:r>
              <a:rPr lang="en-GB" i="1" dirty="0" err="1" smtClean="0"/>
              <a:t>configfile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58628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</a:t>
            </a:r>
            <a:r>
              <a:rPr lang="en-GB" dirty="0" err="1" smtClean="0"/>
              <a:t>ReplicationController</a:t>
            </a:r>
            <a:r>
              <a:rPr lang="en-GB" dirty="0" smtClean="0"/>
              <a:t> object we noticed if we deleted the Pod we had to restart the </a:t>
            </a:r>
            <a:r>
              <a:rPr lang="en-GB" dirty="0" err="1" smtClean="0"/>
              <a:t>Kubectl</a:t>
            </a:r>
            <a:r>
              <a:rPr lang="en-GB" dirty="0" smtClean="0"/>
              <a:t> port forward to establish a new connection with another Pod</a:t>
            </a:r>
          </a:p>
          <a:p>
            <a:r>
              <a:rPr lang="en-GB" dirty="0" smtClean="0"/>
              <a:t>The same issue exists with the Deployment object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0551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5769"/>
            <a:ext cx="7029450" cy="5082609"/>
          </a:xfrm>
        </p:spPr>
        <p:txBody>
          <a:bodyPr/>
          <a:lstStyle/>
          <a:p>
            <a:r>
              <a:rPr lang="en-GB" dirty="0" err="1" smtClean="0"/>
              <a:t>kube</a:t>
            </a:r>
            <a:r>
              <a:rPr lang="en-GB" dirty="0" smtClean="0"/>
              <a:t>-controller-manager</a:t>
            </a:r>
          </a:p>
          <a:p>
            <a:pPr lvl="1"/>
            <a:r>
              <a:rPr lang="en-GB" dirty="0" smtClean="0"/>
              <a:t>Starts and ensures the various controllers keep running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Deployment Controller</a:t>
            </a:r>
          </a:p>
          <a:p>
            <a:pPr lvl="1"/>
            <a:r>
              <a:rPr lang="en-GB" dirty="0" smtClean="0"/>
              <a:t>Monitors deployment objects for changes</a:t>
            </a:r>
          </a:p>
          <a:p>
            <a:pPr lvl="1"/>
            <a:r>
              <a:rPr lang="en-GB" dirty="0" smtClean="0"/>
              <a:t>Performs a rolling update when you change to a new version of a deployment file i.e. it stops and updates nodes individually rather than all at once</a:t>
            </a:r>
          </a:p>
          <a:p>
            <a:endParaRPr lang="en-GB" dirty="0"/>
          </a:p>
          <a:p>
            <a:r>
              <a:rPr lang="en-GB" dirty="0" err="1" smtClean="0"/>
              <a:t>ReplicaSet</a:t>
            </a:r>
            <a:r>
              <a:rPr lang="en-GB" dirty="0" smtClean="0"/>
              <a:t> Controller</a:t>
            </a:r>
          </a:p>
          <a:p>
            <a:pPr lvl="1"/>
            <a:r>
              <a:rPr lang="en-GB" dirty="0" smtClean="0"/>
              <a:t>Monitors </a:t>
            </a:r>
            <a:r>
              <a:rPr lang="en-GB" dirty="0" err="1" smtClean="0"/>
              <a:t>ReplicaSet</a:t>
            </a:r>
            <a:r>
              <a:rPr lang="en-GB" dirty="0" smtClean="0"/>
              <a:t> objects and Pods for changes</a:t>
            </a:r>
          </a:p>
          <a:p>
            <a:pPr lvl="1"/>
            <a:r>
              <a:rPr lang="en-GB" dirty="0" smtClean="0"/>
              <a:t>Increase or decrease the number of available Pods to satisfy required application scale </a:t>
            </a:r>
          </a:p>
          <a:p>
            <a:endParaRPr lang="en-GB" dirty="0"/>
          </a:p>
          <a:p>
            <a:r>
              <a:rPr lang="en-GB" dirty="0" err="1" smtClean="0"/>
              <a:t>kube</a:t>
            </a:r>
            <a:r>
              <a:rPr lang="en-GB" dirty="0" smtClean="0"/>
              <a:t>-scheduler</a:t>
            </a:r>
          </a:p>
          <a:p>
            <a:pPr lvl="1"/>
            <a:r>
              <a:rPr lang="en-GB" dirty="0" smtClean="0"/>
              <a:t>Decides which </a:t>
            </a:r>
            <a:r>
              <a:rPr lang="en-GB" b="1" dirty="0" smtClean="0"/>
              <a:t>nodes</a:t>
            </a:r>
            <a:r>
              <a:rPr lang="en-GB" dirty="0" smtClean="0"/>
              <a:t> the Pods should be run 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3136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Manual Scaling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scale up/down the number of replicas handled by a controller using</a:t>
            </a:r>
            <a:br>
              <a:rPr lang="en-GB" dirty="0" smtClean="0"/>
            </a:br>
            <a:r>
              <a:rPr lang="en-GB" i="1" dirty="0" err="1" smtClean="0"/>
              <a:t>kubectl</a:t>
            </a:r>
            <a:r>
              <a:rPr lang="en-GB" i="1" dirty="0" smtClean="0"/>
              <a:t> scale --replicas=N  </a:t>
            </a:r>
            <a:r>
              <a:rPr lang="en-GB" i="1" dirty="0" err="1" smtClean="0"/>
              <a:t>controllertype</a:t>
            </a:r>
            <a:r>
              <a:rPr lang="en-GB" i="1" dirty="0" smtClean="0"/>
              <a:t>/</a:t>
            </a:r>
            <a:r>
              <a:rPr lang="en-GB" i="1" dirty="0" err="1" smtClean="0"/>
              <a:t>controllername</a:t>
            </a:r>
            <a:endParaRPr lang="en-GB" i="1" dirty="0" smtClean="0"/>
          </a:p>
          <a:p>
            <a:endParaRPr lang="en-GB" dirty="0"/>
          </a:p>
          <a:p>
            <a:r>
              <a:rPr lang="en-GB" dirty="0" smtClean="0"/>
              <a:t>You can also set the number of replicas based on the controller provided in a YAML file</a:t>
            </a:r>
            <a:br>
              <a:rPr lang="en-GB" dirty="0" smtClean="0"/>
            </a:br>
            <a:r>
              <a:rPr lang="en-GB" i="1" dirty="0" err="1" smtClean="0"/>
              <a:t>kubectl</a:t>
            </a:r>
            <a:r>
              <a:rPr lang="en-GB" i="1" dirty="0" smtClean="0"/>
              <a:t> scale --replicas=N -f FILENAME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080846" y="5814646"/>
            <a:ext cx="5346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kubectl</a:t>
            </a:r>
            <a:r>
              <a:rPr lang="en-GB" i="1" dirty="0" smtClean="0"/>
              <a:t> scale –replicas=3 </a:t>
            </a:r>
            <a:r>
              <a:rPr lang="en-GB" i="1" dirty="0" err="1" smtClean="0"/>
              <a:t>rc</a:t>
            </a:r>
            <a:r>
              <a:rPr lang="en-GB" i="1" dirty="0" smtClean="0"/>
              <a:t>/</a:t>
            </a:r>
            <a:r>
              <a:rPr lang="en-GB" i="1" dirty="0" err="1" smtClean="0"/>
              <a:t>nginx-replicacontroller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5651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Controllers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a number of additional controllers some of which we will cover later including: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err="1" smtClean="0"/>
              <a:t>DaemonSets</a:t>
            </a: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err="1" smtClean="0"/>
              <a:t>StatefulSets</a:t>
            </a:r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Jobs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err="1" smtClean="0"/>
              <a:t>CronJobs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7213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6537325"/>
          </a:xfrm>
        </p:spPr>
        <p:txBody>
          <a:bodyPr/>
          <a:lstStyle/>
          <a:p>
            <a:r>
              <a:rPr lang="en-GB" sz="4400" dirty="0" smtClean="0"/>
              <a:t>KUBERNETES DEEP DIVE</a:t>
            </a:r>
            <a:endParaRPr lang="en-GB" sz="4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1590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759069"/>
          </a:xfrm>
        </p:spPr>
        <p:txBody>
          <a:bodyPr/>
          <a:lstStyle/>
          <a:p>
            <a:r>
              <a:rPr lang="en-GB" dirty="0" smtClean="0"/>
              <a:t>FYI: Controllers Deep Dive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2308" y="1324705"/>
            <a:ext cx="6775938" cy="3238500"/>
          </a:xfrm>
        </p:spPr>
        <p:txBody>
          <a:bodyPr/>
          <a:lstStyle/>
          <a:p>
            <a:r>
              <a:rPr lang="en-GB" sz="1800" dirty="0" smtClean="0"/>
              <a:t>A Kubernetes Controller watches for events in the resources they are monitoring, and triggers a Reconcile function* in response. </a:t>
            </a:r>
          </a:p>
          <a:p>
            <a:pPr lvl="1"/>
            <a:r>
              <a:rPr lang="en-GB" sz="1600" b="1" dirty="0" smtClean="0"/>
              <a:t>Reconcile</a:t>
            </a:r>
            <a:r>
              <a:rPr lang="en-GB" sz="1600" dirty="0" smtClean="0"/>
              <a:t>: Aim to make the current state match the desired state</a:t>
            </a:r>
          </a:p>
          <a:p>
            <a:r>
              <a:rPr lang="en-GB" sz="1900" dirty="0"/>
              <a:t>It is common for Controllers to watch for changes to the </a:t>
            </a:r>
            <a:r>
              <a:rPr lang="en-GB" sz="1900" dirty="0" smtClean="0"/>
              <a:t>“Resource type” </a:t>
            </a:r>
            <a:r>
              <a:rPr lang="en-GB" sz="1900" dirty="0"/>
              <a:t>that they Reconcile </a:t>
            </a:r>
            <a:r>
              <a:rPr lang="en-GB" sz="1900" i="1" dirty="0"/>
              <a:t>and the</a:t>
            </a:r>
            <a:r>
              <a:rPr lang="en-GB" sz="1900" dirty="0"/>
              <a:t> </a:t>
            </a:r>
            <a:r>
              <a:rPr lang="en-GB" sz="1900" dirty="0" smtClean="0"/>
              <a:t>“Resource objects” </a:t>
            </a:r>
            <a:r>
              <a:rPr lang="en-GB" sz="1900" dirty="0"/>
              <a:t>they </a:t>
            </a:r>
            <a:r>
              <a:rPr lang="en-GB" sz="1900" dirty="0" smtClean="0"/>
              <a:t>create </a:t>
            </a:r>
          </a:p>
          <a:p>
            <a:pPr lvl="1"/>
            <a:r>
              <a:rPr lang="en-GB" sz="1700" dirty="0" smtClean="0"/>
              <a:t>e.g</a:t>
            </a:r>
            <a:r>
              <a:rPr lang="en-GB" sz="1700" dirty="0"/>
              <a:t>. a </a:t>
            </a:r>
            <a:r>
              <a:rPr lang="en-GB" sz="1700" dirty="0" err="1"/>
              <a:t>ReplicaSet</a:t>
            </a:r>
            <a:r>
              <a:rPr lang="en-GB" sz="1700" dirty="0"/>
              <a:t> Controller watches for changes to both </a:t>
            </a:r>
            <a:r>
              <a:rPr lang="en-GB" sz="1700" dirty="0" err="1"/>
              <a:t>ReplicaSets</a:t>
            </a:r>
            <a:r>
              <a:rPr lang="en-GB" sz="1700" dirty="0"/>
              <a:t> objects </a:t>
            </a:r>
            <a:r>
              <a:rPr lang="en-GB" sz="1700" i="1" dirty="0"/>
              <a:t>and</a:t>
            </a:r>
            <a:r>
              <a:rPr lang="en-GB" sz="1700" dirty="0"/>
              <a:t> the associated Pods. </a:t>
            </a:r>
            <a:endParaRPr lang="en-GB" dirty="0" smtClean="0"/>
          </a:p>
          <a:p>
            <a:pPr lvl="1"/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5210908" y="5910274"/>
            <a:ext cx="3686907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* Some sources say they are more like threads that run in the </a:t>
            </a:r>
            <a:r>
              <a:rPr lang="en-GB" sz="1200" dirty="0" err="1"/>
              <a:t>kube</a:t>
            </a:r>
            <a:r>
              <a:rPr lang="en-GB" sz="1200" dirty="0"/>
              <a:t>-controller-manager pod</a:t>
            </a:r>
            <a:endParaRPr lang="en-GB" sz="1200" dirty="0" smtClean="0"/>
          </a:p>
          <a:p>
            <a:r>
              <a:rPr lang="en-GB" sz="1050" i="1" dirty="0" smtClean="0"/>
              <a:t>https</a:t>
            </a:r>
            <a:r>
              <a:rPr lang="en-GB" sz="1050" i="1" dirty="0"/>
              <a:t>://stackoverflow.com/questions/55920517/what-is-a-kubernetes-replication-controller</a:t>
            </a:r>
          </a:p>
        </p:txBody>
      </p:sp>
      <p:sp>
        <p:nvSpPr>
          <p:cNvPr id="5" name="Up Arrow 4"/>
          <p:cNvSpPr/>
          <p:nvPr/>
        </p:nvSpPr>
        <p:spPr bwMode="auto">
          <a:xfrm>
            <a:off x="2206869" y="4217379"/>
            <a:ext cx="609600" cy="1201615"/>
          </a:xfrm>
          <a:prstGeom prst="up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vert270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Watch</a:t>
            </a:r>
          </a:p>
        </p:txBody>
      </p:sp>
      <p:sp>
        <p:nvSpPr>
          <p:cNvPr id="7" name="Up Arrow 6"/>
          <p:cNvSpPr/>
          <p:nvPr/>
        </p:nvSpPr>
        <p:spPr bwMode="auto">
          <a:xfrm>
            <a:off x="5512775" y="4217379"/>
            <a:ext cx="1107831" cy="1236784"/>
          </a:xfrm>
          <a:prstGeom prst="up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vert270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Create 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&amp; Watch</a:t>
            </a:r>
          </a:p>
        </p:txBody>
      </p:sp>
    </p:spTree>
    <p:extLst>
      <p:ext uri="{BB962C8B-B14F-4D97-AF65-F5344CB8AC3E}">
        <p14:creationId xmlns:p14="http://schemas.microsoft.com/office/powerpoint/2010/main" val="413706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24962"/>
          </a:xfrm>
        </p:spPr>
        <p:txBody>
          <a:bodyPr/>
          <a:lstStyle/>
          <a:p>
            <a:r>
              <a:rPr lang="en-GB" dirty="0" smtClean="0"/>
              <a:t>FYI: </a:t>
            </a:r>
            <a:r>
              <a:rPr lang="en-GB" dirty="0"/>
              <a:t>Controllers Deep Dive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699" y="970085"/>
            <a:ext cx="8077486" cy="2622716"/>
          </a:xfrm>
        </p:spPr>
        <p:txBody>
          <a:bodyPr/>
          <a:lstStyle/>
          <a:p>
            <a:r>
              <a:rPr lang="en-GB" sz="1900" dirty="0" smtClean="0"/>
              <a:t>A Reconcile function is called with the </a:t>
            </a:r>
            <a:r>
              <a:rPr lang="en-GB" sz="1900" i="1" dirty="0" smtClean="0"/>
              <a:t>Namespace and Name</a:t>
            </a:r>
            <a:r>
              <a:rPr lang="en-GB" sz="1900" dirty="0" smtClean="0"/>
              <a:t> of a </a:t>
            </a:r>
            <a:r>
              <a:rPr lang="en-GB" sz="1900" dirty="0"/>
              <a:t>“Resource type”</a:t>
            </a:r>
            <a:r>
              <a:rPr lang="en-GB" sz="1900" dirty="0" smtClean="0"/>
              <a:t> object. The controller:</a:t>
            </a:r>
          </a:p>
          <a:p>
            <a:pPr marL="1257300" lvl="2" indent="-342900">
              <a:buClr>
                <a:schemeClr val="tx1"/>
              </a:buClr>
              <a:buFont typeface="+mj-lt"/>
              <a:buAutoNum type="arabicPeriod"/>
            </a:pPr>
            <a:r>
              <a:rPr lang="en-GB" sz="1700" dirty="0" smtClean="0"/>
              <a:t>Reads “resource type” object to get desired state</a:t>
            </a:r>
          </a:p>
          <a:p>
            <a:pPr marL="1257300" lvl="2" indent="-342900">
              <a:buClr>
                <a:schemeClr val="tx1"/>
              </a:buClr>
              <a:buFont typeface="+mj-lt"/>
              <a:buAutoNum type="arabicPeriod"/>
            </a:pPr>
            <a:r>
              <a:rPr lang="en-GB" sz="1700" dirty="0" smtClean="0"/>
              <a:t>Reads the current cluster state</a:t>
            </a:r>
          </a:p>
          <a:p>
            <a:pPr marL="1257300" lvl="2" indent="-342900">
              <a:buClr>
                <a:schemeClr val="tx1"/>
              </a:buClr>
              <a:buFont typeface="+mj-lt"/>
              <a:buAutoNum type="arabicPeriod"/>
            </a:pPr>
            <a:r>
              <a:rPr lang="en-GB" sz="1700" dirty="0" smtClean="0"/>
              <a:t>Acts to change cluster state</a:t>
            </a:r>
          </a:p>
          <a:p>
            <a:pPr marL="1257300" lvl="2" indent="-342900">
              <a:buClr>
                <a:schemeClr val="tx1"/>
              </a:buClr>
              <a:buFont typeface="+mj-lt"/>
              <a:buAutoNum type="arabicPeriod"/>
            </a:pPr>
            <a:r>
              <a:rPr lang="en-GB" sz="1700" dirty="0" smtClean="0"/>
              <a:t>Updates the “resource type” object with new cluster state</a:t>
            </a:r>
          </a:p>
          <a:p>
            <a:pPr lvl="1"/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925" y="3520037"/>
            <a:ext cx="3712409" cy="2421137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501988" y="3518026"/>
            <a:ext cx="4656165" cy="132343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Example: The </a:t>
            </a:r>
            <a:r>
              <a:rPr lang="en-GB" sz="1600" dirty="0" err="1"/>
              <a:t>ReplicaSetController</a:t>
            </a:r>
            <a:r>
              <a:rPr lang="en-GB" sz="1600" dirty="0"/>
              <a:t> watches for Pod events. If a Pod is deleted, the </a:t>
            </a:r>
            <a:r>
              <a:rPr lang="en-GB" sz="1600" dirty="0" err="1"/>
              <a:t>ReplicaSetController</a:t>
            </a:r>
            <a:r>
              <a:rPr lang="en-GB" sz="1600" dirty="0"/>
              <a:t> will see the Pod event and Reconcile the </a:t>
            </a:r>
            <a:r>
              <a:rPr lang="en-GB" sz="1600" dirty="0" err="1"/>
              <a:t>ReplicaSet</a:t>
            </a:r>
            <a:r>
              <a:rPr lang="en-GB" sz="1600" dirty="0"/>
              <a:t> that created the Pod so it can create a new </a:t>
            </a:r>
            <a:r>
              <a:rPr lang="en-GB" sz="1600" dirty="0" smtClean="0"/>
              <a:t>one using the Kubernetes API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73816" y="4361273"/>
            <a:ext cx="131298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>
                <a:solidFill>
                  <a:schemeClr val="tx1">
                    <a:lumMod val="50000"/>
                  </a:schemeClr>
                </a:solidFill>
              </a:rPr>
              <a:t>Identify the required replica set and the read it (desired state)</a:t>
            </a:r>
            <a:endParaRPr lang="en-GB" sz="9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6479" y="5186857"/>
            <a:ext cx="486718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(Remember: </a:t>
            </a:r>
            <a:r>
              <a:rPr lang="en-GB" sz="1400" dirty="0"/>
              <a:t>The labels + selectors allow the creating controller to find all of the objects it has created, by listing them using their label</a:t>
            </a:r>
            <a:r>
              <a:rPr lang="en-GB" sz="1400" dirty="0" smtClean="0"/>
              <a:t>)</a:t>
            </a:r>
            <a:endParaRPr lang="en-GB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7373816" y="5258089"/>
            <a:ext cx="131298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>
                <a:solidFill>
                  <a:schemeClr val="tx1">
                    <a:lumMod val="50000"/>
                  </a:schemeClr>
                </a:solidFill>
              </a:rPr>
              <a:t>Update current state</a:t>
            </a:r>
            <a:endParaRPr lang="en-GB" sz="9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355122" y="6245141"/>
            <a:ext cx="47654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https://book-v1.book.kubebuilder.io/basics/what_is_a_controller.html</a:t>
            </a:r>
          </a:p>
        </p:txBody>
      </p:sp>
    </p:spTree>
    <p:extLst>
      <p:ext uri="{BB962C8B-B14F-4D97-AF65-F5344CB8AC3E}">
        <p14:creationId xmlns:p14="http://schemas.microsoft.com/office/powerpoint/2010/main" val="2556300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Controllers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a number of controllers including:</a:t>
            </a:r>
          </a:p>
          <a:p>
            <a:pPr lvl="1"/>
            <a:r>
              <a:rPr lang="en-GB" b="1" dirty="0"/>
              <a:t>Node controller</a:t>
            </a:r>
            <a:r>
              <a:rPr lang="en-GB" dirty="0"/>
              <a:t>: Responsible for noticing and responding when nodes go down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Namespace controller</a:t>
            </a:r>
            <a:r>
              <a:rPr lang="en-GB" dirty="0" smtClean="0"/>
              <a:t>: monitors all namespaces</a:t>
            </a:r>
            <a:endParaRPr lang="en-GB" b="1" dirty="0"/>
          </a:p>
          <a:p>
            <a:pPr lvl="1"/>
            <a:r>
              <a:rPr lang="en-GB" b="1" dirty="0" smtClean="0"/>
              <a:t>Endpoints </a:t>
            </a:r>
            <a:r>
              <a:rPr lang="en-GB" b="1" dirty="0"/>
              <a:t>controller</a:t>
            </a:r>
            <a:r>
              <a:rPr lang="en-GB" dirty="0"/>
              <a:t>: Populates the Endpoints object i.e. joins </a:t>
            </a:r>
            <a:r>
              <a:rPr lang="en-GB" dirty="0" smtClean="0"/>
              <a:t>together Services </a:t>
            </a:r>
            <a:r>
              <a:rPr lang="en-GB" dirty="0"/>
              <a:t>&amp; Pods.</a:t>
            </a:r>
          </a:p>
          <a:p>
            <a:pPr lvl="1"/>
            <a:r>
              <a:rPr lang="en-GB" b="1" dirty="0"/>
              <a:t>Service Account &amp; Token controllers</a:t>
            </a:r>
            <a:r>
              <a:rPr lang="en-GB" dirty="0"/>
              <a:t>: Create default accounts and API access tokens for new namespaces.</a:t>
            </a:r>
            <a:br>
              <a:rPr lang="en-GB" dirty="0"/>
            </a:br>
            <a:r>
              <a:rPr lang="en-GB" dirty="0"/>
              <a:t>(Remember namespaces isolate services from each other)</a:t>
            </a:r>
          </a:p>
          <a:p>
            <a:pPr lvl="1"/>
            <a:r>
              <a:rPr lang="en-GB" b="1" dirty="0"/>
              <a:t>Workload controllers</a:t>
            </a:r>
          </a:p>
          <a:p>
            <a:pPr lvl="2"/>
            <a:r>
              <a:rPr lang="en-GB" dirty="0" err="1"/>
              <a:t>ReplicationController</a:t>
            </a:r>
            <a:r>
              <a:rPr lang="en-GB" dirty="0"/>
              <a:t>, </a:t>
            </a:r>
            <a:r>
              <a:rPr lang="en-GB" dirty="0" err="1" smtClean="0"/>
              <a:t>DeploymentController</a:t>
            </a:r>
            <a:r>
              <a:rPr lang="en-GB" dirty="0" smtClean="0"/>
              <a:t>, </a:t>
            </a:r>
            <a:r>
              <a:rPr lang="en-GB" dirty="0" err="1" smtClean="0"/>
              <a:t>JobController</a:t>
            </a:r>
            <a:r>
              <a:rPr lang="en-GB" dirty="0" smtClean="0"/>
              <a:t>, etc.</a:t>
            </a:r>
          </a:p>
          <a:p>
            <a:pPr lvl="2"/>
            <a:endParaRPr lang="en-GB" dirty="0" smtClean="0"/>
          </a:p>
          <a:p>
            <a:r>
              <a:rPr lang="en-GB" dirty="0" smtClean="0"/>
              <a:t>You can even create your own custom controllers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88803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819"/>
            <a:ext cx="7029450" cy="411480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Write the application as small independent services in our </a:t>
            </a:r>
            <a:r>
              <a:rPr lang="en-GB" dirty="0" smtClean="0"/>
              <a:t>favourite languages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Package </a:t>
            </a:r>
            <a:r>
              <a:rPr lang="en-GB" dirty="0"/>
              <a:t>each service in its own </a:t>
            </a:r>
            <a:r>
              <a:rPr lang="en-GB" dirty="0" smtClean="0"/>
              <a:t>container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Wrap </a:t>
            </a:r>
            <a:r>
              <a:rPr lang="en-GB" dirty="0"/>
              <a:t>each container in its own </a:t>
            </a:r>
            <a:r>
              <a:rPr lang="en-GB" dirty="0" smtClean="0"/>
              <a:t>Pod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Deploy </a:t>
            </a:r>
            <a:r>
              <a:rPr lang="en-GB" dirty="0"/>
              <a:t>Pods to the cluster via higher-level controllers </a:t>
            </a:r>
            <a:r>
              <a:rPr lang="en-GB" dirty="0" smtClean="0"/>
              <a:t>such as:</a:t>
            </a:r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 smtClean="0"/>
              <a:t>Deployments:</a:t>
            </a:r>
            <a:r>
              <a:rPr lang="en-GB" dirty="0"/>
              <a:t> offer scalability and rolling </a:t>
            </a:r>
            <a:r>
              <a:rPr lang="en-GB" dirty="0" smtClean="0"/>
              <a:t>updates</a:t>
            </a:r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 err="1" smtClean="0"/>
              <a:t>DaemonSets</a:t>
            </a:r>
            <a:r>
              <a:rPr lang="en-GB" dirty="0"/>
              <a:t> run one instance of a Pod on every node in the </a:t>
            </a:r>
            <a:r>
              <a:rPr lang="en-GB" dirty="0" smtClean="0"/>
              <a:t>cluster</a:t>
            </a:r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 err="1" smtClean="0"/>
              <a:t>StatefulSets</a:t>
            </a:r>
            <a:r>
              <a:rPr lang="en-GB" dirty="0"/>
              <a:t> are for </a:t>
            </a:r>
            <a:r>
              <a:rPr lang="en-GB" dirty="0" err="1"/>
              <a:t>stateful</a:t>
            </a:r>
            <a:r>
              <a:rPr lang="en-GB" dirty="0"/>
              <a:t> application </a:t>
            </a:r>
            <a:r>
              <a:rPr lang="en-GB" dirty="0" smtClean="0"/>
              <a:t>components</a:t>
            </a:r>
            <a:endParaRPr lang="en-GB" dirty="0"/>
          </a:p>
          <a:p>
            <a:pPr marL="857250" lvl="1" indent="-457200">
              <a:buFont typeface="Wingdings" panose="05000000000000000000" pitchFamily="2" charset="2"/>
              <a:buChar char="Ø"/>
            </a:pPr>
            <a:r>
              <a:rPr lang="en-GB" b="1" dirty="0" err="1" smtClean="0"/>
              <a:t>CronJobs</a:t>
            </a:r>
            <a:r>
              <a:rPr lang="en-GB" dirty="0"/>
              <a:t> are for work that needs to run at set times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3322" y="5147990"/>
            <a:ext cx="1035801" cy="127610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47751" y="4872475"/>
            <a:ext cx="64198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You can create multiple controller objects, and there should be at least one for each of the different services that you want to </a:t>
            </a:r>
            <a:r>
              <a:rPr lang="en-GB" dirty="0" smtClean="0"/>
              <a:t>run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A Pod </a:t>
            </a:r>
            <a:r>
              <a:rPr lang="en-GB" dirty="0"/>
              <a:t>should only </a:t>
            </a:r>
            <a:r>
              <a:rPr lang="en-GB" dirty="0" smtClean="0"/>
              <a:t>ever be </a:t>
            </a:r>
            <a:r>
              <a:rPr lang="en-GB" dirty="0"/>
              <a:t>associated with one controller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33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447072"/>
          </a:xfrm>
        </p:spPr>
        <p:txBody>
          <a:bodyPr/>
          <a:lstStyle/>
          <a:p>
            <a:r>
              <a:rPr lang="en-GB" dirty="0" smtClean="0"/>
              <a:t>Controllers Revisited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3441621" y="2897995"/>
            <a:ext cx="21002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smtClean="0"/>
              <a:t>Job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err="1" smtClean="0"/>
              <a:t>CronJob</a:t>
            </a:r>
            <a:endParaRPr lang="en-GB" sz="24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err="1" smtClean="0"/>
              <a:t>DaemonSet</a:t>
            </a:r>
            <a:endParaRPr lang="en-GB" sz="2400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err="1" smtClean="0"/>
              <a:t>StatefulSet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3380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Job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Runs </a:t>
            </a:r>
            <a:r>
              <a:rPr lang="en-GB" dirty="0"/>
              <a:t>a Pod(s) to carry out a task and then stop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2762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Jobs and </a:t>
            </a:r>
            <a:r>
              <a:rPr lang="en-GB" dirty="0" err="1" smtClean="0"/>
              <a:t>CronJobs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running a set of batch jobs which run to completion</a:t>
            </a:r>
          </a:p>
          <a:p>
            <a:pPr lvl="1"/>
            <a:r>
              <a:rPr lang="en-GB" dirty="0" smtClean="0"/>
              <a:t>Jobs </a:t>
            </a:r>
            <a:r>
              <a:rPr lang="en-GB" dirty="0"/>
              <a:t>don't have the concept of desired state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Pods </a:t>
            </a:r>
            <a:r>
              <a:rPr lang="en-GB" dirty="0"/>
              <a:t>that are part of a job are short-lived</a:t>
            </a:r>
          </a:p>
          <a:p>
            <a:r>
              <a:rPr lang="en-GB" b="1" dirty="0"/>
              <a:t>Jobs</a:t>
            </a:r>
            <a:r>
              <a:rPr lang="en-GB" dirty="0"/>
              <a:t> manage a specified number of a certain Pod and make sure they complete and exit </a:t>
            </a:r>
            <a:r>
              <a:rPr lang="en-GB" dirty="0" smtClean="0"/>
              <a:t>successful</a:t>
            </a:r>
          </a:p>
          <a:p>
            <a:r>
              <a:rPr lang="en-GB" b="1" dirty="0" err="1"/>
              <a:t>CronJobs</a:t>
            </a:r>
            <a:r>
              <a:rPr lang="en-GB" dirty="0"/>
              <a:t> are just </a:t>
            </a:r>
            <a:r>
              <a:rPr lang="en-GB" b="1" dirty="0"/>
              <a:t>Jobs</a:t>
            </a:r>
            <a:r>
              <a:rPr lang="en-GB" dirty="0"/>
              <a:t> that run against a time-based schedule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238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DaemonSets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2420"/>
            <a:ext cx="7029450" cy="2993641"/>
          </a:xfrm>
        </p:spPr>
        <p:txBody>
          <a:bodyPr/>
          <a:lstStyle/>
          <a:p>
            <a:r>
              <a:rPr lang="en-GB" dirty="0" smtClean="0"/>
              <a:t>Useful </a:t>
            </a:r>
            <a:r>
              <a:rPr lang="en-GB" dirty="0"/>
              <a:t>when you need a replica of a particular Pod running on every node in the </a:t>
            </a:r>
            <a:r>
              <a:rPr lang="en-GB" dirty="0" smtClean="0"/>
              <a:t>cluster e.g. a monitoring or logging application to be run on every node</a:t>
            </a:r>
          </a:p>
          <a:p>
            <a:pPr lvl="1"/>
            <a:r>
              <a:rPr lang="en-GB" dirty="0" smtClean="0"/>
              <a:t>You do not need to specify the number of replicas because a Pod will automatically be created on each node added to the cluster</a:t>
            </a:r>
          </a:p>
          <a:p>
            <a:r>
              <a:rPr lang="en-GB" dirty="0"/>
              <a:t>I</a:t>
            </a:r>
            <a:r>
              <a:rPr lang="en-GB" dirty="0" smtClean="0"/>
              <a:t>mplements </a:t>
            </a:r>
            <a:r>
              <a:rPr lang="en-GB" dirty="0"/>
              <a:t>a controller and a watch loop. </a:t>
            </a:r>
            <a:endParaRPr lang="en-GB" dirty="0" smtClean="0"/>
          </a:p>
          <a:p>
            <a:pPr lvl="1"/>
            <a:r>
              <a:rPr lang="en-GB" dirty="0" smtClean="0"/>
              <a:t>This </a:t>
            </a:r>
            <a:r>
              <a:rPr lang="en-GB" dirty="0"/>
              <a:t>means that you can dynamically add and remove nodes from the cluster, and the </a:t>
            </a:r>
            <a:r>
              <a:rPr lang="en-GB" dirty="0" err="1"/>
              <a:t>DaemonSet</a:t>
            </a:r>
            <a:r>
              <a:rPr lang="en-GB" dirty="0"/>
              <a:t> will ensure you always have one Pod replica on </a:t>
            </a:r>
            <a:r>
              <a:rPr lang="en-GB" dirty="0" smtClean="0"/>
              <a:t>each </a:t>
            </a:r>
            <a:r>
              <a:rPr lang="en-GB" dirty="0"/>
              <a:t>of </a:t>
            </a:r>
            <a:r>
              <a:rPr lang="en-GB" dirty="0" smtClean="0"/>
              <a:t>them</a:t>
            </a:r>
          </a:p>
          <a:p>
            <a:r>
              <a:rPr lang="en-GB" dirty="0" smtClean="0"/>
              <a:t>You can </a:t>
            </a:r>
            <a:r>
              <a:rPr lang="en-GB" dirty="0"/>
              <a:t>also run </a:t>
            </a:r>
            <a:r>
              <a:rPr lang="en-GB" dirty="0" err="1"/>
              <a:t>DaemonSets</a:t>
            </a:r>
            <a:r>
              <a:rPr lang="en-GB" dirty="0"/>
              <a:t> against </a:t>
            </a:r>
            <a:r>
              <a:rPr lang="en-GB" dirty="0" smtClean="0"/>
              <a:t>a subset </a:t>
            </a:r>
            <a:r>
              <a:rPr lang="en-GB" dirty="0"/>
              <a:t>of nodes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409457" y="4903980"/>
            <a:ext cx="1927812" cy="15925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1549237" y="5358268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Clone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1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1754055" y="5806732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3542087" y="4903980"/>
            <a:ext cx="1927812" cy="15925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2</a:t>
            </a:r>
          </a:p>
        </p:txBody>
      </p:sp>
      <p:sp>
        <p:nvSpPr>
          <p:cNvPr id="9" name="Rounded Rectangle 8"/>
          <p:cNvSpPr/>
          <p:nvPr/>
        </p:nvSpPr>
        <p:spPr bwMode="auto">
          <a:xfrm>
            <a:off x="3681867" y="5358268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Clone 2</a:t>
            </a:r>
          </a:p>
        </p:txBody>
      </p:sp>
      <p:sp>
        <p:nvSpPr>
          <p:cNvPr id="10" name="Rounded Rectangle 9"/>
          <p:cNvSpPr/>
          <p:nvPr/>
        </p:nvSpPr>
        <p:spPr bwMode="auto">
          <a:xfrm>
            <a:off x="3886685" y="5806732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1" name="Rounded Rectangle 10"/>
          <p:cNvSpPr/>
          <p:nvPr/>
        </p:nvSpPr>
        <p:spPr bwMode="auto">
          <a:xfrm>
            <a:off x="5674717" y="4903980"/>
            <a:ext cx="1927812" cy="15925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3</a:t>
            </a:r>
          </a:p>
        </p:txBody>
      </p:sp>
      <p:sp>
        <p:nvSpPr>
          <p:cNvPr id="12" name="Rounded Rectangle 11"/>
          <p:cNvSpPr/>
          <p:nvPr/>
        </p:nvSpPr>
        <p:spPr bwMode="auto">
          <a:xfrm>
            <a:off x="5814497" y="5358268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Pod Clone 3</a:t>
            </a:r>
          </a:p>
        </p:txBody>
      </p:sp>
      <p:sp>
        <p:nvSpPr>
          <p:cNvPr id="13" name="Rounded Rectangle 12"/>
          <p:cNvSpPr/>
          <p:nvPr/>
        </p:nvSpPr>
        <p:spPr bwMode="auto">
          <a:xfrm>
            <a:off x="6019315" y="5806732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8" name="Rounded Rectangle 17"/>
          <p:cNvSpPr/>
          <p:nvPr/>
        </p:nvSpPr>
        <p:spPr bwMode="auto">
          <a:xfrm>
            <a:off x="1294957" y="4269141"/>
            <a:ext cx="6439586" cy="2434518"/>
          </a:xfrm>
          <a:prstGeom prst="roundRect">
            <a:avLst/>
          </a:prstGeom>
          <a:noFill/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DaemonSet</a:t>
            </a:r>
            <a:endParaRPr kumimoji="0" lang="en-GB" sz="1800" b="1" i="0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77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Deployments Across Nodes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071652" y="2813094"/>
            <a:ext cx="1927812" cy="3110084"/>
          </a:xfrm>
          <a:prstGeom prst="roundRect">
            <a:avLst/>
          </a:prstGeom>
          <a:solidFill>
            <a:schemeClr val="bg1"/>
          </a:solidFill>
          <a:ln w="603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1211432" y="4717606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Monitor Pod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1416250" y="5166070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6" name="Rounded Rectangle 15"/>
          <p:cNvSpPr/>
          <p:nvPr/>
        </p:nvSpPr>
        <p:spPr bwMode="auto">
          <a:xfrm>
            <a:off x="1211432" y="3299761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 X Pod</a:t>
            </a:r>
          </a:p>
        </p:txBody>
      </p:sp>
      <p:sp>
        <p:nvSpPr>
          <p:cNvPr id="17" name="Rounded Rectangle 16"/>
          <p:cNvSpPr/>
          <p:nvPr/>
        </p:nvSpPr>
        <p:spPr bwMode="auto">
          <a:xfrm>
            <a:off x="1416250" y="3748225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8" name="Rounded Rectangle 17"/>
          <p:cNvSpPr/>
          <p:nvPr/>
        </p:nvSpPr>
        <p:spPr bwMode="auto">
          <a:xfrm>
            <a:off x="3198458" y="2818311"/>
            <a:ext cx="1927812" cy="3110084"/>
          </a:xfrm>
          <a:prstGeom prst="roundRect">
            <a:avLst/>
          </a:prstGeom>
          <a:solidFill>
            <a:schemeClr val="bg1"/>
          </a:solidFill>
          <a:ln w="603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2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3344062" y="4722823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Monitor Pod</a:t>
            </a:r>
          </a:p>
        </p:txBody>
      </p:sp>
      <p:sp>
        <p:nvSpPr>
          <p:cNvPr id="20" name="Rounded Rectangle 19"/>
          <p:cNvSpPr/>
          <p:nvPr/>
        </p:nvSpPr>
        <p:spPr bwMode="auto">
          <a:xfrm>
            <a:off x="3548880" y="5171287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21" name="Rounded Rectangle 20"/>
          <p:cNvSpPr/>
          <p:nvPr/>
        </p:nvSpPr>
        <p:spPr bwMode="auto">
          <a:xfrm>
            <a:off x="3344062" y="3304978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 X Pod</a:t>
            </a:r>
          </a:p>
        </p:txBody>
      </p:sp>
      <p:sp>
        <p:nvSpPr>
          <p:cNvPr id="22" name="Rounded Rectangle 21"/>
          <p:cNvSpPr/>
          <p:nvPr/>
        </p:nvSpPr>
        <p:spPr bwMode="auto">
          <a:xfrm>
            <a:off x="3548880" y="3753442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23" name="Rounded Rectangle 22"/>
          <p:cNvSpPr/>
          <p:nvPr/>
        </p:nvSpPr>
        <p:spPr bwMode="auto">
          <a:xfrm>
            <a:off x="5878064" y="2813094"/>
            <a:ext cx="1927812" cy="3110084"/>
          </a:xfrm>
          <a:prstGeom prst="roundRect">
            <a:avLst/>
          </a:prstGeom>
          <a:solidFill>
            <a:schemeClr val="bg1"/>
          </a:solidFill>
          <a:ln w="603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Node 3</a:t>
            </a:r>
          </a:p>
        </p:txBody>
      </p:sp>
      <p:sp>
        <p:nvSpPr>
          <p:cNvPr id="24" name="Rounded Rectangle 23"/>
          <p:cNvSpPr/>
          <p:nvPr/>
        </p:nvSpPr>
        <p:spPr bwMode="auto">
          <a:xfrm>
            <a:off x="6017844" y="4717606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Monitor Pod</a:t>
            </a:r>
          </a:p>
        </p:txBody>
      </p:sp>
      <p:sp>
        <p:nvSpPr>
          <p:cNvPr id="25" name="Rounded Rectangle 24"/>
          <p:cNvSpPr/>
          <p:nvPr/>
        </p:nvSpPr>
        <p:spPr bwMode="auto">
          <a:xfrm>
            <a:off x="6222662" y="5166070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26" name="Rounded Rectangle 25"/>
          <p:cNvSpPr/>
          <p:nvPr/>
        </p:nvSpPr>
        <p:spPr bwMode="auto">
          <a:xfrm>
            <a:off x="6017844" y="3299761"/>
            <a:ext cx="1619130" cy="1060976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App Y Pod</a:t>
            </a:r>
          </a:p>
        </p:txBody>
      </p:sp>
      <p:sp>
        <p:nvSpPr>
          <p:cNvPr id="27" name="Rounded Rectangle 26"/>
          <p:cNvSpPr/>
          <p:nvPr/>
        </p:nvSpPr>
        <p:spPr bwMode="auto">
          <a:xfrm>
            <a:off x="6222662" y="3748225"/>
            <a:ext cx="1269677" cy="543592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sp>
        <p:nvSpPr>
          <p:cNvPr id="15" name="Rounded Rectangle 14"/>
          <p:cNvSpPr/>
          <p:nvPr/>
        </p:nvSpPr>
        <p:spPr bwMode="auto">
          <a:xfrm>
            <a:off x="933834" y="2224846"/>
            <a:ext cx="4389487" cy="2265579"/>
          </a:xfrm>
          <a:prstGeom prst="roundRect">
            <a:avLst/>
          </a:prstGeom>
          <a:solidFill>
            <a:schemeClr val="tx2">
              <a:lumMod val="40000"/>
              <a:lumOff val="60000"/>
              <a:alpha val="15000"/>
            </a:schemeClr>
          </a:solidFill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Deployment A</a:t>
            </a:r>
          </a:p>
        </p:txBody>
      </p:sp>
      <p:sp>
        <p:nvSpPr>
          <p:cNvPr id="14" name="Rounded Rectangle 13"/>
          <p:cNvSpPr/>
          <p:nvPr/>
        </p:nvSpPr>
        <p:spPr bwMode="auto">
          <a:xfrm>
            <a:off x="957152" y="4573010"/>
            <a:ext cx="6975412" cy="1938415"/>
          </a:xfrm>
          <a:prstGeom prst="roundRect">
            <a:avLst/>
          </a:prstGeom>
          <a:solidFill>
            <a:srgbClr val="FF0000">
              <a:alpha val="15000"/>
            </a:srgbClr>
          </a:solidFill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DaemonSet</a:t>
            </a: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 </a:t>
            </a: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  <a:sym typeface="Wingdings" panose="05000000000000000000" pitchFamily="2" charset="2"/>
              </a:rPr>
              <a:t> managing monitoring on all nodes</a:t>
            </a:r>
            <a:endParaRPr kumimoji="0" lang="en-GB" sz="1800" b="1" i="0" u="sng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Rounded Rectangle 27"/>
          <p:cNvSpPr/>
          <p:nvPr/>
        </p:nvSpPr>
        <p:spPr bwMode="auto">
          <a:xfrm>
            <a:off x="5731015" y="2224846"/>
            <a:ext cx="2224867" cy="2265579"/>
          </a:xfrm>
          <a:prstGeom prst="roundRect">
            <a:avLst/>
          </a:prstGeom>
          <a:solidFill>
            <a:schemeClr val="tx2">
              <a:lumMod val="40000"/>
              <a:lumOff val="60000"/>
              <a:alpha val="15000"/>
            </a:schemeClr>
          </a:solidFill>
          <a:ln w="3175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Deployment B</a:t>
            </a:r>
          </a:p>
        </p:txBody>
      </p:sp>
      <p:sp>
        <p:nvSpPr>
          <p:cNvPr id="29" name="Content Placeholder 2"/>
          <p:cNvSpPr>
            <a:spLocks noGrp="1"/>
          </p:cNvSpPr>
          <p:nvPr>
            <p:ph idx="1"/>
          </p:nvPr>
        </p:nvSpPr>
        <p:spPr>
          <a:xfrm>
            <a:off x="1047750" y="768796"/>
            <a:ext cx="7029450" cy="1019236"/>
          </a:xfrm>
        </p:spPr>
        <p:txBody>
          <a:bodyPr/>
          <a:lstStyle/>
          <a:p>
            <a:r>
              <a:rPr lang="en-GB" dirty="0" smtClean="0"/>
              <a:t>Running App X, App Y and a Monitoring application on a cluster with 3 nodes</a:t>
            </a:r>
          </a:p>
          <a:p>
            <a:r>
              <a:rPr lang="en-GB" dirty="0" smtClean="0"/>
              <a:t>A </a:t>
            </a:r>
            <a:r>
              <a:rPr lang="en-GB" dirty="0" err="1" smtClean="0"/>
              <a:t>DaemonSet</a:t>
            </a:r>
            <a:r>
              <a:rPr lang="en-GB" dirty="0" smtClean="0"/>
              <a:t> is used to place monitoring on each node in the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65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28907"/>
            <a:ext cx="7029450" cy="4609918"/>
          </a:xfrm>
        </p:spPr>
        <p:txBody>
          <a:bodyPr/>
          <a:lstStyle/>
          <a:p>
            <a:r>
              <a:rPr lang="en-GB" dirty="0" smtClean="0"/>
              <a:t>Used when your application requires </a:t>
            </a:r>
            <a:r>
              <a:rPr lang="en-GB" dirty="0" err="1" smtClean="0"/>
              <a:t>stateful</a:t>
            </a:r>
            <a:r>
              <a:rPr lang="en-GB" dirty="0" smtClean="0"/>
              <a:t> components, </a:t>
            </a:r>
            <a:r>
              <a:rPr lang="en-GB" dirty="0"/>
              <a:t>such as Pods that are not intended to be </a:t>
            </a:r>
            <a:r>
              <a:rPr lang="en-GB" dirty="0" smtClean="0"/>
              <a:t>ephemeral</a:t>
            </a:r>
          </a:p>
          <a:p>
            <a:r>
              <a:rPr lang="en-GB" dirty="0" smtClean="0"/>
              <a:t>For example, when:</a:t>
            </a:r>
          </a:p>
          <a:p>
            <a:pPr lvl="1"/>
            <a:r>
              <a:rPr lang="en-GB" dirty="0"/>
              <a:t>Pods </a:t>
            </a:r>
            <a:r>
              <a:rPr lang="en-GB" dirty="0" smtClean="0"/>
              <a:t>require </a:t>
            </a:r>
            <a:r>
              <a:rPr lang="en-GB" dirty="0"/>
              <a:t>access to specific named volumes</a:t>
            </a:r>
          </a:p>
          <a:p>
            <a:pPr lvl="1"/>
            <a:r>
              <a:rPr lang="en-GB" dirty="0"/>
              <a:t>Pods </a:t>
            </a:r>
            <a:r>
              <a:rPr lang="en-GB" dirty="0" smtClean="0"/>
              <a:t>require </a:t>
            </a:r>
            <a:r>
              <a:rPr lang="en-GB" dirty="0"/>
              <a:t>a persistent network identity</a:t>
            </a:r>
          </a:p>
          <a:p>
            <a:pPr lvl="1"/>
            <a:r>
              <a:rPr lang="en-GB" dirty="0"/>
              <a:t>Pods </a:t>
            </a:r>
            <a:r>
              <a:rPr lang="en-GB" dirty="0" smtClean="0"/>
              <a:t>must </a:t>
            </a:r>
            <a:r>
              <a:rPr lang="en-GB" dirty="0"/>
              <a:t>come online in a particular order</a:t>
            </a:r>
          </a:p>
          <a:p>
            <a:r>
              <a:rPr lang="en-GB" dirty="0" smtClean="0"/>
              <a:t>Therefore, in </a:t>
            </a:r>
            <a:r>
              <a:rPr lang="en-GB" dirty="0" err="1" smtClean="0"/>
              <a:t>Stateful</a:t>
            </a:r>
            <a:r>
              <a:rPr lang="en-GB" dirty="0" smtClean="0"/>
              <a:t> sets the pods are:</a:t>
            </a:r>
          </a:p>
          <a:p>
            <a:pPr lvl="1"/>
            <a:r>
              <a:rPr lang="en-GB" dirty="0" smtClean="0"/>
              <a:t>given deterministic </a:t>
            </a:r>
            <a:r>
              <a:rPr lang="en-GB" dirty="0"/>
              <a:t>and meaningful names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i.e. they are named after the </a:t>
            </a:r>
            <a:r>
              <a:rPr lang="en-GB" dirty="0" err="1" smtClean="0"/>
              <a:t>stateful</a:t>
            </a:r>
            <a:r>
              <a:rPr lang="en-GB" dirty="0" smtClean="0"/>
              <a:t> set followed by 1, 2, 3, etc. When a pod fails it is replaced with </a:t>
            </a:r>
            <a:r>
              <a:rPr lang="en-GB" dirty="0"/>
              <a:t>another Pod </a:t>
            </a:r>
            <a:r>
              <a:rPr lang="en-GB" dirty="0" smtClean="0"/>
              <a:t>using </a:t>
            </a:r>
            <a:r>
              <a:rPr lang="en-GB" dirty="0"/>
              <a:t>the same name, ID, and IP address</a:t>
            </a:r>
            <a:endParaRPr lang="en-GB" dirty="0" smtClean="0"/>
          </a:p>
          <a:p>
            <a:pPr lvl="1"/>
            <a:r>
              <a:rPr lang="en-GB" dirty="0" smtClean="0"/>
              <a:t>always started </a:t>
            </a:r>
            <a:r>
              <a:rPr lang="en-GB" dirty="0"/>
              <a:t>and </a:t>
            </a:r>
            <a:r>
              <a:rPr lang="en-GB" dirty="0" smtClean="0"/>
              <a:t>deleted a </a:t>
            </a:r>
            <a:r>
              <a:rPr lang="en-GB" dirty="0"/>
              <a:t>specific order. </a:t>
            </a:r>
            <a:endParaRPr lang="en-GB" dirty="0" smtClean="0"/>
          </a:p>
          <a:p>
            <a:pPr lvl="1"/>
            <a:r>
              <a:rPr lang="en-GB" dirty="0" smtClean="0"/>
              <a:t>not interchangeable once deployed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4209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Databases </a:t>
            </a:r>
            <a:r>
              <a:rPr lang="en-GB" dirty="0" smtClean="0">
                <a:sym typeface="Wingdings" panose="05000000000000000000" pitchFamily="2" charset="2"/>
              </a:rPr>
              <a:t> use volumes to store data shared across the database pods (</a:t>
            </a:r>
            <a:r>
              <a:rPr lang="en-GB" dirty="0" err="1" smtClean="0">
                <a:sym typeface="Wingdings" panose="05000000000000000000" pitchFamily="2" charset="2"/>
              </a:rPr>
              <a:t>statefulsets</a:t>
            </a:r>
            <a:r>
              <a:rPr lang="en-GB" dirty="0" smtClean="0">
                <a:sym typeface="Wingdings" panose="05000000000000000000" pitchFamily="2" charset="2"/>
              </a:rPr>
              <a:t>)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Often people do not put the database into Kubernetes because of this extra 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6070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Deep Dive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https://github.com/shubheksha/kubernetes-internals</a:t>
            </a:r>
          </a:p>
          <a:p>
            <a:r>
              <a:rPr lang="en-GB" dirty="0" smtClean="0"/>
              <a:t>https</a:t>
            </a:r>
            <a:r>
              <a:rPr lang="en-GB" dirty="0"/>
              <a:t>://</a:t>
            </a:r>
            <a:r>
              <a:rPr lang="en-GB" dirty="0" smtClean="0"/>
              <a:t>github.com/jamiehannaford/what-happens-when-k8sshubheksa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45391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58778</TotalTime>
  <Words>3884</Words>
  <Application>Microsoft Office PowerPoint</Application>
  <PresentationFormat>On-screen Show (4:3)</PresentationFormat>
  <Paragraphs>688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Kubernetes Controllers</vt:lpstr>
      <vt:lpstr>What are controllers?</vt:lpstr>
      <vt:lpstr>Controller</vt:lpstr>
      <vt:lpstr>Labels</vt:lpstr>
      <vt:lpstr>Labels and Label Selectors</vt:lpstr>
      <vt:lpstr>Set-Based Requirements</vt:lpstr>
      <vt:lpstr>Warning: Bare Pods</vt:lpstr>
      <vt:lpstr>Further Reading</vt:lpstr>
      <vt:lpstr>ReplicationController (RC)</vt:lpstr>
      <vt:lpstr>ReplicationController Object Config</vt:lpstr>
      <vt:lpstr>Exercise</vt:lpstr>
      <vt:lpstr>Exercise</vt:lpstr>
      <vt:lpstr>Question</vt:lpstr>
      <vt:lpstr>Answer</vt:lpstr>
      <vt:lpstr>ReplicaSet Controller*</vt:lpstr>
      <vt:lpstr>ReplicaSet Object</vt:lpstr>
      <vt:lpstr>ReplicaSet Object Config</vt:lpstr>
      <vt:lpstr>Deployment  Controller</vt:lpstr>
      <vt:lpstr>Deployment Object</vt:lpstr>
      <vt:lpstr>Replication vs Deployment Controller</vt:lpstr>
      <vt:lpstr>PowerPoint Presentation</vt:lpstr>
      <vt:lpstr>Usage</vt:lpstr>
      <vt:lpstr>Deployment</vt:lpstr>
      <vt:lpstr>Manually Create Deployment Object</vt:lpstr>
      <vt:lpstr>Example</vt:lpstr>
      <vt:lpstr>Deployment Object Config</vt:lpstr>
      <vt:lpstr>Exercise</vt:lpstr>
      <vt:lpstr>Note: Applying Config File</vt:lpstr>
      <vt:lpstr>Observation</vt:lpstr>
      <vt:lpstr>Summary</vt:lpstr>
      <vt:lpstr>Manual Scaling</vt:lpstr>
      <vt:lpstr>Other Controllers</vt:lpstr>
      <vt:lpstr>KUBERNETES DEEP DIVE</vt:lpstr>
      <vt:lpstr>FYI: Controllers Deep Dive</vt:lpstr>
      <vt:lpstr>FYI: Controllers Deep Dive</vt:lpstr>
      <vt:lpstr>Controllers</vt:lpstr>
      <vt:lpstr>Usage</vt:lpstr>
      <vt:lpstr>Controllers Revisited </vt:lpstr>
      <vt:lpstr>Job Controller</vt:lpstr>
      <vt:lpstr>Jobs and CronJobs</vt:lpstr>
      <vt:lpstr>DaemonSets</vt:lpstr>
      <vt:lpstr>Deployments Across Nodes</vt:lpstr>
      <vt:lpstr>StatefulSets</vt:lpstr>
      <vt:lpstr>Volumes</vt:lpstr>
      <vt:lpstr>Deep Dive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1611</cp:revision>
  <cp:lastPrinted>2001-06-14T13:58:17Z</cp:lastPrinted>
  <dcterms:created xsi:type="dcterms:W3CDTF">1999-06-25T18:38:26Z</dcterms:created>
  <dcterms:modified xsi:type="dcterms:W3CDTF">2021-03-01T15:54:56Z</dcterms:modified>
</cp:coreProperties>
</file>