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11.xml" ContentType="application/vnd.openxmlformats-officedocument.theme+xml"/>
  <Override PartName="/ppt/slideLayouts/slideLayout21.xml" ContentType="application/vnd.openxmlformats-officedocument.presentationml.slideLayout+xml"/>
  <Override PartName="/ppt/theme/theme12.xml" ContentType="application/vnd.openxmlformats-officedocument.theme+xml"/>
  <Override PartName="/ppt/slideLayouts/slideLayout22.xml" ContentType="application/vnd.openxmlformats-officedocument.presentationml.slideLayout+xml"/>
  <Override PartName="/ppt/theme/theme13.xml" ContentType="application/vnd.openxmlformats-officedocument.theme+xml"/>
  <Override PartName="/ppt/slideLayouts/slideLayout23.xml" ContentType="application/vnd.openxmlformats-officedocument.presentationml.slideLayout+xml"/>
  <Override PartName="/ppt/theme/theme14.xml" ContentType="application/vnd.openxmlformats-officedocument.theme+xml"/>
  <Override PartName="/ppt/theme/theme1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4"/>
    <p:sldMasterId id="2147483657" r:id="rId5"/>
    <p:sldMasterId id="2147483658" r:id="rId6"/>
    <p:sldMasterId id="2147483660" r:id="rId7"/>
    <p:sldMasterId id="2147483659" r:id="rId8"/>
    <p:sldMasterId id="2147483661" r:id="rId9"/>
    <p:sldMasterId id="2147483662" r:id="rId10"/>
    <p:sldMasterId id="2147483663" r:id="rId11"/>
    <p:sldMasterId id="2147483664" r:id="rId12"/>
    <p:sldMasterId id="2147483665" r:id="rId13"/>
    <p:sldMasterId id="2147483666" r:id="rId14"/>
    <p:sldMasterId id="2147483673" r:id="rId15"/>
    <p:sldMasterId id="2147483670" r:id="rId16"/>
    <p:sldMasterId id="2147483671" r:id="rId17"/>
  </p:sldMasterIdLst>
  <p:notesMasterIdLst>
    <p:notesMasterId r:id="rId30"/>
  </p:notesMasterIdLst>
  <p:sldIdLst>
    <p:sldId id="851" r:id="rId18"/>
    <p:sldId id="889" r:id="rId19"/>
    <p:sldId id="891" r:id="rId20"/>
    <p:sldId id="890" r:id="rId21"/>
    <p:sldId id="887" r:id="rId22"/>
    <p:sldId id="892" r:id="rId23"/>
    <p:sldId id="893" r:id="rId24"/>
    <p:sldId id="894" r:id="rId25"/>
    <p:sldId id="875" r:id="rId26"/>
    <p:sldId id="895" r:id="rId27"/>
    <p:sldId id="896" r:id="rId28"/>
    <p:sldId id="87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66"/>
    <p:restoredTop sz="71533" autoAdjust="0"/>
  </p:normalViewPr>
  <p:slideViewPr>
    <p:cSldViewPr snapToGrid="0">
      <p:cViewPr varScale="1">
        <p:scale>
          <a:sx n="43" d="100"/>
          <a:sy n="43" d="100"/>
        </p:scale>
        <p:origin x="145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8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3.xml"/><Relationship Id="rId29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7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2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D5F032-5F8F-FE40-B2B4-2970B147A59F}" type="datetimeFigureOut">
              <a:rPr lang="en-GB" smtClean="0"/>
              <a:t>17/06/2021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B316D-00FF-AA49-9284-97CB249A2A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523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106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63065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Why: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To maximise efficiency</a:t>
            </a:r>
          </a:p>
          <a:p>
            <a:r>
              <a:rPr lang="en-GB" dirty="0"/>
              <a:t>To take control of your time</a:t>
            </a:r>
          </a:p>
          <a:p>
            <a:r>
              <a:rPr lang="en-GB" dirty="0"/>
              <a:t>To support the growth of others</a:t>
            </a:r>
          </a:p>
          <a:p>
            <a:r>
              <a:rPr lang="en-GB" b="1" dirty="0"/>
              <a:t>When</a:t>
            </a:r>
            <a:r>
              <a:rPr lang="en-GB" dirty="0"/>
              <a:t>:</a:t>
            </a:r>
          </a:p>
          <a:p>
            <a:r>
              <a:rPr lang="en-GB" b="1" u="sng" dirty="0"/>
              <a:t>Right task </a:t>
            </a:r>
            <a:r>
              <a:rPr lang="en-GB" dirty="0"/>
              <a:t> When the task is intended for a specific individual it needs to be:</a:t>
            </a:r>
          </a:p>
          <a:p>
            <a:r>
              <a:rPr lang="en-GB" dirty="0"/>
              <a:t>• Appropriate for job description</a:t>
            </a:r>
          </a:p>
          <a:p>
            <a:r>
              <a:rPr lang="en-GB" dirty="0"/>
              <a:t>• Based on desired outcome</a:t>
            </a:r>
          </a:p>
          <a:p>
            <a:r>
              <a:rPr lang="en-GB" dirty="0"/>
              <a:t>• Within the scope of practice</a:t>
            </a:r>
          </a:p>
          <a:p>
            <a:r>
              <a:rPr lang="en-GB" dirty="0"/>
              <a:t>• Competency verified</a:t>
            </a:r>
          </a:p>
          <a:p>
            <a:r>
              <a:rPr lang="en-GB" b="1" u="sng" dirty="0"/>
              <a:t>Right circumstances</a:t>
            </a:r>
            <a:r>
              <a:rPr lang="en-GB" b="1" u="none" dirty="0"/>
              <a:t>:</a:t>
            </a:r>
            <a:endParaRPr lang="en-GB" b="1" u="none" dirty="0">
              <a:cs typeface="Calibri"/>
            </a:endParaRPr>
          </a:p>
          <a:p>
            <a:r>
              <a:rPr lang="en-GB" u="none" dirty="0"/>
              <a:t>Setting</a:t>
            </a:r>
          </a:p>
          <a:p>
            <a:r>
              <a:rPr lang="en-GB" u="none" dirty="0"/>
              <a:t>Staffing/Supervision </a:t>
            </a:r>
          </a:p>
          <a:p>
            <a:r>
              <a:rPr lang="en-GB" u="none" dirty="0"/>
              <a:t>Stakeholder needs</a:t>
            </a:r>
          </a:p>
          <a:p>
            <a:r>
              <a:rPr lang="en-GB" u="none" dirty="0"/>
              <a:t>Equipment</a:t>
            </a:r>
          </a:p>
          <a:p>
            <a:r>
              <a:rPr lang="en-GB" u="none" dirty="0"/>
              <a:t>Resources </a:t>
            </a:r>
          </a:p>
          <a:p>
            <a:r>
              <a:rPr lang="en-GB" b="1" u="sng" dirty="0"/>
              <a:t>Right person:</a:t>
            </a:r>
            <a:endParaRPr lang="en-GB" b="1" u="sng" dirty="0">
              <a:cs typeface="Calibri"/>
            </a:endParaRPr>
          </a:p>
          <a:p>
            <a:r>
              <a:rPr lang="en-GB" u="none" dirty="0"/>
              <a:t>Education or certification/accreditation </a:t>
            </a:r>
          </a:p>
          <a:p>
            <a:r>
              <a:rPr lang="en-GB" u="none" dirty="0"/>
              <a:t>Job description</a:t>
            </a:r>
          </a:p>
          <a:p>
            <a:r>
              <a:rPr lang="en-GB" u="none" dirty="0"/>
              <a:t>Skills checklist</a:t>
            </a:r>
          </a:p>
          <a:p>
            <a:r>
              <a:rPr lang="en-GB" u="none" dirty="0"/>
              <a:t>Demonstrated skills </a:t>
            </a:r>
          </a:p>
          <a:p>
            <a:r>
              <a:rPr lang="en-GB" b="1" u="sng" dirty="0"/>
              <a:t>Right direction/communication</a:t>
            </a:r>
            <a:r>
              <a:rPr lang="en-GB" u="sng" dirty="0"/>
              <a:t>:</a:t>
            </a:r>
          </a:p>
          <a:p>
            <a:endParaRPr lang="en-GB" u="none" dirty="0"/>
          </a:p>
          <a:p>
            <a:r>
              <a:rPr lang="en-GB" dirty="0"/>
              <a:t>Right supervision</a:t>
            </a:r>
          </a:p>
          <a:p>
            <a:r>
              <a:rPr lang="en-GB" b="1" dirty="0"/>
              <a:t>With who: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B316D-00FF-AA49-9284-97CB249A2A5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1368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B316D-00FF-AA49-9284-97CB249A2A5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8695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t" latinLnBrk="0" hangingPunct="1"/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B316D-00FF-AA49-9284-97CB249A2A53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676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46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6/17/2021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5197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viewer.books24x7.eu/VideoViewer.aspx?bookid=9437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566208" y="1555685"/>
            <a:ext cx="5891404" cy="1496669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0" y="107728"/>
            <a:ext cx="65" cy="24174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87453-715C-4E35-B532-98A21A47FB71}"/>
              </a:ext>
            </a:extLst>
          </p:cNvPr>
          <p:cNvSpPr txBox="1"/>
          <p:nvPr/>
        </p:nvSpPr>
        <p:spPr>
          <a:xfrm>
            <a:off x="3033132" y="2453268"/>
            <a:ext cx="72705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The Art of Delegation </a:t>
            </a:r>
          </a:p>
        </p:txBody>
      </p:sp>
    </p:spTree>
    <p:extLst>
      <p:ext uri="{BB962C8B-B14F-4D97-AF65-F5344CB8AC3E}">
        <p14:creationId xmlns:p14="http://schemas.microsoft.com/office/powerpoint/2010/main" val="395797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ilbert delegation.png">
            <a:extLst>
              <a:ext uri="{FF2B5EF4-FFF2-40B4-BE49-F238E27FC236}">
                <a16:creationId xmlns:a16="http://schemas.microsoft.com/office/drawing/2014/main" id="{D3091D68-FFF3-4710-87D0-A91619D80D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6" r="2816"/>
          <a:stretch>
            <a:fillRect/>
          </a:stretch>
        </p:blipFill>
        <p:spPr>
          <a:xfrm>
            <a:off x="1147124" y="0"/>
            <a:ext cx="9781071" cy="573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179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344F5-898D-4CC7-B54C-6FF93F18534E}"/>
              </a:ext>
            </a:extLst>
          </p:cNvPr>
          <p:cNvSpPr txBox="1">
            <a:spLocks/>
          </p:cNvSpPr>
          <p:nvPr/>
        </p:nvSpPr>
        <p:spPr>
          <a:xfrm>
            <a:off x="1981200" y="0"/>
            <a:ext cx="8229600" cy="9766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Delegation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7F36B8-1851-4270-A2F5-BA5EFC4E755F}"/>
              </a:ext>
            </a:extLst>
          </p:cNvPr>
          <p:cNvSpPr txBox="1"/>
          <p:nvPr/>
        </p:nvSpPr>
        <p:spPr>
          <a:xfrm>
            <a:off x="1218271" y="976672"/>
            <a:ext cx="975545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/>
              <a:t>“A leader who creates an environment of </a:t>
            </a:r>
            <a:r>
              <a:rPr lang="en-GB" sz="2800" b="1" dirty="0"/>
              <a:t>trust and clarity of purpose</a:t>
            </a:r>
            <a:r>
              <a:rPr lang="en-GB" sz="2800" dirty="0"/>
              <a:t>, who </a:t>
            </a:r>
            <a:r>
              <a:rPr lang="en-GB" sz="2800" b="1" dirty="0"/>
              <a:t>emphasizes the extent to which people are similar rather than different</a:t>
            </a:r>
            <a:r>
              <a:rPr lang="en-GB" sz="2800" dirty="0"/>
              <a:t>…makes it easier for large numbers of people to work together towards a common goal. One who </a:t>
            </a:r>
            <a:r>
              <a:rPr lang="en-GB" sz="2800" b="1" dirty="0"/>
              <a:t>delegates appropriately </a:t>
            </a:r>
            <a:r>
              <a:rPr lang="en-GB" sz="2800" dirty="0"/>
              <a:t>…will create an environment which does not feel threatening and in which cooperation, creativity and innovation can flourish.” </a:t>
            </a:r>
          </a:p>
          <a:p>
            <a:pPr algn="just"/>
            <a:r>
              <a:rPr lang="en-GB" sz="2800" i="1" dirty="0"/>
              <a:t>Swart, Chisholm and Brown (2015:88-89)</a:t>
            </a:r>
          </a:p>
        </p:txBody>
      </p:sp>
    </p:spTree>
    <p:extLst>
      <p:ext uri="{BB962C8B-B14F-4D97-AF65-F5344CB8AC3E}">
        <p14:creationId xmlns:p14="http://schemas.microsoft.com/office/powerpoint/2010/main" val="1478332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29069CAD-C31B-445E-965D-7847697B2543}"/>
              </a:ext>
            </a:extLst>
          </p:cNvPr>
          <p:cNvSpPr txBox="1">
            <a:spLocks/>
          </p:cNvSpPr>
          <p:nvPr/>
        </p:nvSpPr>
        <p:spPr>
          <a:xfrm>
            <a:off x="1981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Group activity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1C11DB-2DA0-4DA1-9CF2-357A0B00E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5131" y="2373653"/>
            <a:ext cx="3902928" cy="2141341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44D2A34-0CD4-4E64-A77E-95B28860C93A}"/>
              </a:ext>
            </a:extLst>
          </p:cNvPr>
          <p:cNvSpPr txBox="1">
            <a:spLocks/>
          </p:cNvSpPr>
          <p:nvPr/>
        </p:nvSpPr>
        <p:spPr>
          <a:xfrm>
            <a:off x="322835" y="1470484"/>
            <a:ext cx="8579296" cy="39170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84DED0-937E-4E0F-B7BF-50056C6FDF8D}"/>
              </a:ext>
            </a:extLst>
          </p:cNvPr>
          <p:cNvSpPr txBox="1"/>
          <p:nvPr/>
        </p:nvSpPr>
        <p:spPr>
          <a:xfrm>
            <a:off x="323456" y="1591057"/>
            <a:ext cx="7108831" cy="403187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Discuss and respond to the following:</a:t>
            </a:r>
          </a:p>
          <a:p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could</a:t>
            </a:r>
            <a:r>
              <a:rPr lang="en-GB" sz="3200" dirty="0">
                <a:latin typeface="Calibri" panose="020F0502020204030204"/>
              </a:rPr>
              <a:t>/do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you create an environment of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trust and clarity of purpose?</a:t>
            </a:r>
            <a:endParaRPr lang="en-GB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/>
              </a:rPr>
              <a:t>How can/do you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emphasise the extent to which people are similar rather than different?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43927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513967-650C-4FBC-B6A6-05EB3F85A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156" y="1575669"/>
            <a:ext cx="6347381" cy="2955771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Why would you do it?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When would you do it?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With who would you do it?</a:t>
            </a:r>
            <a:endParaRPr lang="en-GB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6EBB233-60B2-4C67-B9CB-4144A6F1C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>Delegation…</a:t>
            </a:r>
          </a:p>
        </p:txBody>
      </p:sp>
      <p:pic>
        <p:nvPicPr>
          <p:cNvPr id="12" name="Picture 11" descr="A picture containing wall, person, person, glasses&#10;&#10;Description automatically generated">
            <a:extLst>
              <a:ext uri="{FF2B5EF4-FFF2-40B4-BE49-F238E27FC236}">
                <a16:creationId xmlns:a16="http://schemas.microsoft.com/office/drawing/2014/main" id="{4BDC7758-3FF3-486D-972E-940F73EE4A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6154" y="1463522"/>
            <a:ext cx="3041473" cy="31829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DFA221-AE6D-44AB-B5BE-808067BB637E}"/>
              </a:ext>
            </a:extLst>
          </p:cNvPr>
          <p:cNvSpPr txBox="1"/>
          <p:nvPr/>
        </p:nvSpPr>
        <p:spPr>
          <a:xfrm>
            <a:off x="871268" y="3789872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Keys to Effective Delegation (books24x7.eu)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5C4774-E46A-4CA0-BA77-C911EB3BEFC0}"/>
              </a:ext>
            </a:extLst>
          </p:cNvPr>
          <p:cNvSpPr txBox="1"/>
          <p:nvPr/>
        </p:nvSpPr>
        <p:spPr>
          <a:xfrm>
            <a:off x="871268" y="4638135"/>
            <a:ext cx="535987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You</a:t>
            </a:r>
            <a:r>
              <a:rPr lang="en-GB" sz="2800" dirty="0">
                <a:ea typeface="+mn-lt"/>
                <a:cs typeface="+mn-lt"/>
              </a:rPr>
              <a:t> can delegate </a:t>
            </a:r>
            <a:r>
              <a:rPr lang="en-GB" sz="2800" b="1" dirty="0">
                <a:ea typeface="+mn-lt"/>
                <a:cs typeface="+mn-lt"/>
              </a:rPr>
              <a:t>authority</a:t>
            </a:r>
            <a:r>
              <a:rPr lang="en-GB" sz="2800" dirty="0">
                <a:ea typeface="+mn-lt"/>
                <a:cs typeface="+mn-lt"/>
              </a:rPr>
              <a:t> but </a:t>
            </a:r>
            <a:r>
              <a:rPr lang="en-GB" sz="2800" b="1" dirty="0">
                <a:ea typeface="+mn-lt"/>
                <a:cs typeface="+mn-lt"/>
              </a:rPr>
              <a:t>not responsibility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305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CE5F900B-7C8B-40FA-A834-222C1C4D4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759" y="173595"/>
            <a:ext cx="7530860" cy="14643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7C46B3-4CD3-4935-8B67-9C1BF272F7E2}"/>
              </a:ext>
            </a:extLst>
          </p:cNvPr>
          <p:cNvSpPr txBox="1"/>
          <p:nvPr/>
        </p:nvSpPr>
        <p:spPr>
          <a:xfrm>
            <a:off x="856891" y="1288212"/>
            <a:ext cx="7530860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Competency (coaching/mentoring to support)</a:t>
            </a:r>
            <a:endParaRPr lang="en-US"/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Areas for development 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Strengths (team roles)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Motivation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Training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Accountability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Job description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Preferences </a:t>
            </a:r>
          </a:p>
          <a:p>
            <a:pPr marL="457200" indent="-457200">
              <a:buFont typeface="Wingdings"/>
              <a:buChar char="ü"/>
            </a:pPr>
            <a:r>
              <a:rPr lang="en-US" sz="2800" dirty="0">
                <a:latin typeface="Myriad Pro"/>
              </a:rPr>
              <a:t>Cultural differences</a:t>
            </a:r>
          </a:p>
        </p:txBody>
      </p:sp>
      <p:pic>
        <p:nvPicPr>
          <p:cNvPr id="6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E83F8AF2-A4F3-4E4A-ACE4-821C7013F7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0702" y="1712343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192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0D13B3-4C07-452F-823F-5041EF43FAD6}"/>
              </a:ext>
            </a:extLst>
          </p:cNvPr>
          <p:cNvSpPr txBox="1"/>
          <p:nvPr/>
        </p:nvSpPr>
        <p:spPr>
          <a:xfrm>
            <a:off x="1360097" y="195533"/>
            <a:ext cx="1016191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dirty="0">
                <a:solidFill>
                  <a:srgbClr val="2E75B5"/>
                </a:solidFill>
                <a:cs typeface="Calibri"/>
              </a:rPr>
              <a:t>Delegation and Responsibility Charting</a:t>
            </a:r>
          </a:p>
        </p:txBody>
      </p:sp>
      <p:pic>
        <p:nvPicPr>
          <p:cNvPr id="4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BDD8BB3-1B9C-482B-81A2-58DEE1D07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702" y="961972"/>
            <a:ext cx="7113916" cy="468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821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9CD908C8-545D-4BAF-BE55-83B98261C1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570" y="5132"/>
            <a:ext cx="9831237" cy="5640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518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, calendar&#10;&#10;Description automatically generated">
            <a:extLst>
              <a:ext uri="{FF2B5EF4-FFF2-40B4-BE49-F238E27FC236}">
                <a16:creationId xmlns:a16="http://schemas.microsoft.com/office/drawing/2014/main" id="{9EAB19B2-E946-42CC-80C8-46884FA61C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6089" y="-299"/>
            <a:ext cx="9986105" cy="5588763"/>
          </a:xfrm>
        </p:spPr>
      </p:pic>
    </p:spTree>
    <p:extLst>
      <p:ext uri="{BB962C8B-B14F-4D97-AF65-F5344CB8AC3E}">
        <p14:creationId xmlns:p14="http://schemas.microsoft.com/office/powerpoint/2010/main" val="3010765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indoor, orange&#10;&#10;Description automatically generated">
            <a:extLst>
              <a:ext uri="{FF2B5EF4-FFF2-40B4-BE49-F238E27FC236}">
                <a16:creationId xmlns:a16="http://schemas.microsoft.com/office/drawing/2014/main" id="{7B8AB068-957A-43C8-9596-5B4B5F81F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96" y="230399"/>
            <a:ext cx="5618670" cy="49163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C88305-18B1-4609-83C6-0A8B56F834BF}"/>
              </a:ext>
            </a:extLst>
          </p:cNvPr>
          <p:cNvSpPr txBox="1"/>
          <p:nvPr/>
        </p:nvSpPr>
        <p:spPr>
          <a:xfrm>
            <a:off x="6492815" y="439947"/>
            <a:ext cx="527361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2E75B5"/>
                </a:solidFill>
              </a:rPr>
              <a:t>RACI Chart Feedback</a:t>
            </a:r>
            <a:endParaRPr lang="en-US" sz="4400" b="1">
              <a:solidFill>
                <a:srgbClr val="2E75B5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29CCDB-AFF0-48F1-B978-C7F03A7F9219}"/>
              </a:ext>
            </a:extLst>
          </p:cNvPr>
          <p:cNvSpPr txBox="1"/>
          <p:nvPr/>
        </p:nvSpPr>
        <p:spPr>
          <a:xfrm>
            <a:off x="6606936" y="1201049"/>
            <a:ext cx="431033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Vertical analysis:</a:t>
            </a:r>
            <a:endParaRPr lang="en-US" sz="2400"/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If you have too many 'R's </a:t>
            </a: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No empty spaces</a:t>
            </a: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No 'R's or 'A's</a:t>
            </a:r>
            <a:endParaRPr lang="en-GB" sz="2400" dirty="0"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Too many 'A's</a:t>
            </a:r>
            <a:endParaRPr lang="en-GB" sz="2400" dirty="0">
              <a:cs typeface="Calibri"/>
            </a:endParaRPr>
          </a:p>
          <a:p>
            <a:endParaRPr lang="en-GB" sz="2400" dirty="0">
              <a:cs typeface="Calibri"/>
            </a:endParaRPr>
          </a:p>
          <a:p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12056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indoor, orange&#10;&#10;Description automatically generated">
            <a:extLst>
              <a:ext uri="{FF2B5EF4-FFF2-40B4-BE49-F238E27FC236}">
                <a16:creationId xmlns:a16="http://schemas.microsoft.com/office/drawing/2014/main" id="{7B8AB068-957A-43C8-9596-5B4B5F81F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96" y="230399"/>
            <a:ext cx="5618670" cy="49163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C88305-18B1-4609-83C6-0A8B56F834BF}"/>
              </a:ext>
            </a:extLst>
          </p:cNvPr>
          <p:cNvSpPr txBox="1"/>
          <p:nvPr/>
        </p:nvSpPr>
        <p:spPr>
          <a:xfrm>
            <a:off x="6492815" y="439947"/>
            <a:ext cx="527361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2E75B5"/>
                </a:solidFill>
              </a:rPr>
              <a:t>RACI Chart Feedback</a:t>
            </a:r>
            <a:endParaRPr lang="en-US" sz="4400" b="1">
              <a:solidFill>
                <a:srgbClr val="2E75B5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29CCDB-AFF0-48F1-B978-C7F03A7F9219}"/>
              </a:ext>
            </a:extLst>
          </p:cNvPr>
          <p:cNvSpPr txBox="1"/>
          <p:nvPr/>
        </p:nvSpPr>
        <p:spPr>
          <a:xfrm>
            <a:off x="6606936" y="1201049"/>
            <a:ext cx="4310332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Horizontal analysis:</a:t>
            </a:r>
            <a:endParaRPr lang="en-US" sz="2400"/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No 'R's </a:t>
            </a: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Too many 'R's</a:t>
            </a: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No 'A's</a:t>
            </a:r>
            <a:endParaRPr lang="en-GB" sz="2400" dirty="0"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Too many 'A's</a:t>
            </a:r>
            <a:endParaRPr lang="en-GB" sz="2400" dirty="0"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Too few 'A's and 'R's</a:t>
            </a:r>
            <a:endParaRPr lang="en-GB" sz="2400" dirty="0"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All boxes filled in</a:t>
            </a:r>
            <a:endParaRPr lang="en-GB" sz="2400" dirty="0"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A lot of 'C's</a:t>
            </a:r>
            <a:endParaRPr lang="en-GB" sz="2400" dirty="0"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sz="2400">
                <a:cs typeface="Calibri"/>
              </a:rPr>
              <a:t>A lot of 'I's</a:t>
            </a:r>
            <a:endParaRPr lang="en-GB" sz="2400" dirty="0">
              <a:cs typeface="Calibri"/>
            </a:endParaRPr>
          </a:p>
          <a:p>
            <a:endParaRPr lang="en-GB" sz="2400" dirty="0">
              <a:cs typeface="Calibri"/>
            </a:endParaRPr>
          </a:p>
          <a:p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10762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Swart, T., Chisholm, K. and Brown, P. (2015) </a:t>
            </a:r>
            <a:r>
              <a:rPr lang="en-GB" i="1" dirty="0"/>
              <a:t>Neuroscience for Leadership. </a:t>
            </a:r>
            <a:r>
              <a:rPr lang="en-GB" dirty="0"/>
              <a:t>Basingstoke: Palgrave Macmillan</a:t>
            </a:r>
            <a:endParaRPr lang="en-GB" i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508B1F5-ED02-4002-A3B0-EC52D31C1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53257367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528A8CD7-EBCA-474C-BBDD-1C7B3CFB99B3}"/>
    </a:ext>
  </a:extLst>
</a:theme>
</file>

<file path=ppt/theme/theme2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94EC666A-FA25-D24B-B8B7-6B0849826C0B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5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341099A-2CA7-0F40-A0C2-DBA79B04F616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72950A46-5D0F-5B45-80BF-FAFD76489183}"/>
    </a:ext>
  </a:extLst>
</a:theme>
</file>

<file path=ppt/theme/theme7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B30EAF06-3EF0-8540-B8D5-0747FE69DD58}"/>
    </a:ext>
  </a:extLst>
</a:theme>
</file>

<file path=ppt/theme/theme8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1787B570-DB7E-7F48-91B0-9E6F516EB757}"/>
    </a:ext>
  </a:extLst>
</a:theme>
</file>

<file path=ppt/theme/theme9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E3F083FC-65F2-424A-9F85-833A03E8FF54}"/>
    </a:ext>
  </a:extLst>
</a:theme>
</file>

<file path=ppt/theme/theme10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9C99445-741D-5047-BFCA-64ECBB6BA174}"/>
    </a:ext>
  </a:extLst>
</a:theme>
</file>

<file path=ppt/theme/theme11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89BACAB5-2572-9144-A176-AFC2C60610C4}"/>
    </a:ext>
  </a:extLst>
</a:theme>
</file>

<file path=ppt/theme/theme12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19F581F-3CB0-AE43-8364-3377CBF8888D}"/>
    </a:ext>
  </a:extLst>
</a:theme>
</file>

<file path=ppt/theme/theme13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020DD798-A37E-9F46-B530-A57568EA56DA}"/>
    </a:ext>
  </a:extLst>
</a:theme>
</file>

<file path=ppt/theme/theme14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CB6882F1-7989-8244-B21D-72534426F38B}"/>
    </a:ext>
  </a:extLst>
</a:theme>
</file>

<file path=ppt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4" ma:contentTypeDescription="Create a new document." ma:contentTypeScope="" ma:versionID="5ea1fbb602181181aee550216a396bd8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4bd2b5dbac0c7f892e2fddb8b77c7ebd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42DA1F-E077-4712-830B-C230EA99BD08}">
  <ds:schemaRefs>
    <ds:schemaRef ds:uri="4e921715-ad79-4b78-9592-2aa9c6b9dcb9"/>
    <ds:schemaRef ds:uri="b7f9fef7-f2d6-4753-9cc4-1214af3ec6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200_Subtitle 3</Template>
  <TotalTime>0</TotalTime>
  <Words>361</Words>
  <Application>Microsoft Office PowerPoint</Application>
  <PresentationFormat>Widescreen</PresentationFormat>
  <Paragraphs>74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14</vt:i4>
      </vt:variant>
      <vt:variant>
        <vt:lpstr>Slide Titles</vt:lpstr>
      </vt:variant>
      <vt:variant>
        <vt:i4>12</vt:i4>
      </vt:variant>
    </vt:vector>
  </HeadingPairs>
  <TitlesOfParts>
    <vt:vector size="32" baseType="lpstr">
      <vt:lpstr>Myriad Pro</vt:lpstr>
      <vt:lpstr>Arial</vt:lpstr>
      <vt:lpstr>Calibri</vt:lpstr>
      <vt:lpstr>Calibri Light</vt:lpstr>
      <vt:lpstr>Courier New</vt:lpstr>
      <vt:lpstr>Wingdings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Delegation…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Ian Walsh</dc:creator>
  <cp:lastModifiedBy>Julie Crossman</cp:lastModifiedBy>
  <cp:revision>192</cp:revision>
  <dcterms:created xsi:type="dcterms:W3CDTF">2021-03-29T10:52:19Z</dcterms:created>
  <dcterms:modified xsi:type="dcterms:W3CDTF">2021-06-17T17:58:15Z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0x0101005579F63F839CD34F8C7D1F16FF62C149</vt:lpwstr>
  </property>
</Properties>
</file>