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1" r:id="rId1"/>
  </p:sldMasterIdLst>
  <p:sldIdLst>
    <p:sldId id="256" r:id="rId2"/>
    <p:sldId id="261" r:id="rId3"/>
    <p:sldId id="262" r:id="rId4"/>
    <p:sldId id="257" r:id="rId5"/>
    <p:sldId id="258" r:id="rId6"/>
    <p:sldId id="263" r:id="rId7"/>
    <p:sldId id="260" r:id="rId8"/>
    <p:sldId id="264" r:id="rId9"/>
    <p:sldId id="259"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2" d="100"/>
          <a:sy n="72" d="100"/>
        </p:scale>
        <p:origin x="1075" y="28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BB0DB3-A8FF-4ABB-9E2E-D960422260EB}"/>
              </a:ext>
            </a:extLst>
          </p:cNvPr>
          <p:cNvSpPr>
            <a:spLocks noGrp="1"/>
          </p:cNvSpPr>
          <p:nvPr>
            <p:ph type="ctrTitle"/>
          </p:nvPr>
        </p:nvSpPr>
        <p:spPr>
          <a:xfrm>
            <a:off x="1524000" y="1122363"/>
            <a:ext cx="9144000" cy="3025308"/>
          </a:xfrm>
        </p:spPr>
        <p:txBody>
          <a:bodyPr anchor="b">
            <a:normAutofit/>
          </a:bodyPr>
          <a:lstStyle>
            <a:lvl1pPr algn="ctr">
              <a:defRPr sz="6600"/>
            </a:lvl1pPr>
          </a:lstStyle>
          <a:p>
            <a:r>
              <a:rPr lang="en-US"/>
              <a:t>Click to edit Master title style</a:t>
            </a:r>
          </a:p>
        </p:txBody>
      </p:sp>
      <p:sp>
        <p:nvSpPr>
          <p:cNvPr id="3" name="Subtitle 2">
            <a:extLst>
              <a:ext uri="{FF2B5EF4-FFF2-40B4-BE49-F238E27FC236}">
                <a16:creationId xmlns:a16="http://schemas.microsoft.com/office/drawing/2014/main" id="{8BEE0618-75D7-410F-859C-CDF53BC53E85}"/>
              </a:ext>
            </a:extLst>
          </p:cNvPr>
          <p:cNvSpPr>
            <a:spLocks noGrp="1"/>
          </p:cNvSpPr>
          <p:nvPr>
            <p:ph type="subTitle" idx="1"/>
          </p:nvPr>
        </p:nvSpPr>
        <p:spPr>
          <a:xfrm>
            <a:off x="1524000" y="4386729"/>
            <a:ext cx="9144000" cy="1135529"/>
          </a:xfrm>
        </p:spPr>
        <p:txBody>
          <a:bodyPr>
            <a:normAutofit/>
          </a:bodyPr>
          <a:lstStyle>
            <a:lvl1pPr marL="0" indent="0" algn="ctr">
              <a:lnSpc>
                <a:spcPct val="120000"/>
              </a:lnSpc>
              <a:buNone/>
              <a:defRPr sz="1800" b="1" cap="all" spc="30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A5237F11-76DB-4DD9-9747-3F38D05BA0FE}"/>
              </a:ext>
            </a:extLst>
          </p:cNvPr>
          <p:cNvSpPr>
            <a:spLocks noGrp="1"/>
          </p:cNvSpPr>
          <p:nvPr>
            <p:ph type="dt" sz="half" idx="10"/>
          </p:nvPr>
        </p:nvSpPr>
        <p:spPr/>
        <p:txBody>
          <a:bodyPr/>
          <a:lstStyle/>
          <a:p>
            <a:fld id="{11EAACC7-3B3F-47D1-959A-EF58926E955E}" type="datetimeFigureOut">
              <a:rPr lang="en-US" smtClean="0"/>
              <a:t>3/22/2026</a:t>
            </a:fld>
            <a:endParaRPr lang="en-US"/>
          </a:p>
        </p:txBody>
      </p:sp>
      <p:sp>
        <p:nvSpPr>
          <p:cNvPr id="5" name="Footer Placeholder 4">
            <a:extLst>
              <a:ext uri="{FF2B5EF4-FFF2-40B4-BE49-F238E27FC236}">
                <a16:creationId xmlns:a16="http://schemas.microsoft.com/office/drawing/2014/main" id="{3059F581-81B0-44B3-ABA5-A25CA4BAE48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C10D591-ADCF-4300-8282-72AE357F3D2D}"/>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27831733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D75558-A264-444E-829B-51AAE6B4BFC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908D9373-37D1-4135-8D34-755E139F79DD}"/>
              </a:ext>
            </a:extLst>
          </p:cNvPr>
          <p:cNvSpPr>
            <a:spLocks noGrp="1"/>
          </p:cNvSpPr>
          <p:nvPr>
            <p:ph idx="1"/>
          </p:nvPr>
        </p:nvSpPr>
        <p:spPr/>
        <p:txBody>
          <a:bodyPr/>
          <a:lstStyle>
            <a:lvl1pPr>
              <a:lnSpc>
                <a:spcPct val="100000"/>
              </a:lnSpc>
              <a:defRPr/>
            </a:lvl1pPr>
            <a:lvl2pPr>
              <a:lnSpc>
                <a:spcPct val="100000"/>
              </a:lnSpc>
              <a:defRPr/>
            </a:lvl2pPr>
            <a:lvl3pPr>
              <a:lnSpc>
                <a:spcPct val="100000"/>
              </a:lnSpc>
              <a:defRPr/>
            </a:lvl3pPr>
            <a:lvl4pPr>
              <a:lnSpc>
                <a:spcPct val="100000"/>
              </a:lnSpc>
              <a:defRPr/>
            </a:lvl4pPr>
            <a:lvl5pPr>
              <a:lnSpc>
                <a:spcPct val="100000"/>
              </a:lnSpc>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55E4A6B-1966-4E57-9FB8-8B111E97BC11}"/>
              </a:ext>
            </a:extLst>
          </p:cNvPr>
          <p:cNvSpPr>
            <a:spLocks noGrp="1"/>
          </p:cNvSpPr>
          <p:nvPr>
            <p:ph type="dt" sz="half" idx="10"/>
          </p:nvPr>
        </p:nvSpPr>
        <p:spPr/>
        <p:txBody>
          <a:bodyPr/>
          <a:lstStyle/>
          <a:p>
            <a:fld id="{11EAACC7-3B3F-47D1-959A-EF58926E955E}" type="datetimeFigureOut">
              <a:rPr lang="en-US" smtClean="0"/>
              <a:t>3/22/2026</a:t>
            </a:fld>
            <a:endParaRPr lang="en-US"/>
          </a:p>
        </p:txBody>
      </p:sp>
      <p:sp>
        <p:nvSpPr>
          <p:cNvPr id="5" name="Footer Placeholder 4">
            <a:extLst>
              <a:ext uri="{FF2B5EF4-FFF2-40B4-BE49-F238E27FC236}">
                <a16:creationId xmlns:a16="http://schemas.microsoft.com/office/drawing/2014/main" id="{133FC3DD-F2BE-41FF-895B-00129AAB15F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91F830C-8424-4FAF-A011-605AE1D147FC}"/>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36556402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0A1BE8-ECC1-4027-B16E-C7BECCA9DF4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1246C7E1-471A-46AA-8068-98E68C0C207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F7C9F8F-EC48-4D16-B4C6-023A7B607BE6}"/>
              </a:ext>
            </a:extLst>
          </p:cNvPr>
          <p:cNvSpPr>
            <a:spLocks noGrp="1"/>
          </p:cNvSpPr>
          <p:nvPr>
            <p:ph type="dt" sz="half" idx="10"/>
          </p:nvPr>
        </p:nvSpPr>
        <p:spPr/>
        <p:txBody>
          <a:bodyPr/>
          <a:lstStyle/>
          <a:p>
            <a:fld id="{11EAACC7-3B3F-47D1-959A-EF58926E955E}" type="datetimeFigureOut">
              <a:rPr lang="en-US" smtClean="0"/>
              <a:t>3/22/2026</a:t>
            </a:fld>
            <a:endParaRPr lang="en-US"/>
          </a:p>
        </p:txBody>
      </p:sp>
      <p:sp>
        <p:nvSpPr>
          <p:cNvPr id="5" name="Footer Placeholder 4">
            <a:extLst>
              <a:ext uri="{FF2B5EF4-FFF2-40B4-BE49-F238E27FC236}">
                <a16:creationId xmlns:a16="http://schemas.microsoft.com/office/drawing/2014/main" id="{B79FA5B3-F726-417B-932A-B93E0C8F5AB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77D21F1-1A24-43EA-AB09-3024C491E8FB}"/>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18110847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E16569-B648-4D50-BEB8-E8DAE24D68F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940831B3-A1FD-470C-BEEE-4CFB441502DD}"/>
              </a:ext>
            </a:extLst>
          </p:cNvPr>
          <p:cNvSpPr>
            <a:spLocks noGrp="1"/>
          </p:cNvSpPr>
          <p:nvPr>
            <p:ph sz="half" idx="1"/>
          </p:nvPr>
        </p:nvSpPr>
        <p:spPr>
          <a:xfrm>
            <a:off x="838200" y="1924493"/>
            <a:ext cx="5181600" cy="425247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01F34A17-C244-438C-9AE3-FB9B3CE3BD8F}"/>
              </a:ext>
            </a:extLst>
          </p:cNvPr>
          <p:cNvSpPr>
            <a:spLocks noGrp="1"/>
          </p:cNvSpPr>
          <p:nvPr>
            <p:ph sz="half" idx="2"/>
          </p:nvPr>
        </p:nvSpPr>
        <p:spPr>
          <a:xfrm>
            <a:off x="6172200" y="1924493"/>
            <a:ext cx="5181600" cy="425247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14CFA3AA-3FC1-4B98-8F99-1726F1AC0A38}"/>
              </a:ext>
            </a:extLst>
          </p:cNvPr>
          <p:cNvSpPr>
            <a:spLocks noGrp="1"/>
          </p:cNvSpPr>
          <p:nvPr>
            <p:ph type="dt" sz="half" idx="10"/>
          </p:nvPr>
        </p:nvSpPr>
        <p:spPr/>
        <p:txBody>
          <a:bodyPr/>
          <a:lstStyle/>
          <a:p>
            <a:fld id="{11EAACC7-3B3F-47D1-959A-EF58926E955E}" type="datetimeFigureOut">
              <a:rPr lang="en-US" smtClean="0"/>
              <a:t>3/22/2026</a:t>
            </a:fld>
            <a:endParaRPr lang="en-US"/>
          </a:p>
        </p:txBody>
      </p:sp>
      <p:sp>
        <p:nvSpPr>
          <p:cNvPr id="6" name="Footer Placeholder 5">
            <a:extLst>
              <a:ext uri="{FF2B5EF4-FFF2-40B4-BE49-F238E27FC236}">
                <a16:creationId xmlns:a16="http://schemas.microsoft.com/office/drawing/2014/main" id="{1CE10883-BACC-41A1-9067-ECFDB937D72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27660A2-13C9-4432-A6EB-A4FF3D78F15F}"/>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7473015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97C843-C993-4E9C-80DD-3620816E56A9}"/>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D91A8E3-B066-4511-9C6E-A3435B64DD88}"/>
              </a:ext>
            </a:extLst>
          </p:cNvPr>
          <p:cNvSpPr>
            <a:spLocks noGrp="1"/>
          </p:cNvSpPr>
          <p:nvPr>
            <p:ph type="body" idx="1"/>
          </p:nvPr>
        </p:nvSpPr>
        <p:spPr>
          <a:xfrm>
            <a:off x="839788" y="1734325"/>
            <a:ext cx="5157787" cy="823912"/>
          </a:xfrm>
        </p:spPr>
        <p:txBody>
          <a:bodyPr anchor="b">
            <a:normAutofit/>
          </a:bodyPr>
          <a:lstStyle>
            <a:lvl1pPr marL="0" indent="0">
              <a:buNone/>
              <a:defRPr sz="20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6E86B63-4102-4802-94D7-F138F80F3E19}"/>
              </a:ext>
            </a:extLst>
          </p:cNvPr>
          <p:cNvSpPr>
            <a:spLocks noGrp="1"/>
          </p:cNvSpPr>
          <p:nvPr>
            <p:ph sz="half" idx="2"/>
          </p:nvPr>
        </p:nvSpPr>
        <p:spPr>
          <a:xfrm>
            <a:off x="839788" y="2558237"/>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9C924765-08A7-4A60-86DC-DC420F60BBAE}"/>
              </a:ext>
            </a:extLst>
          </p:cNvPr>
          <p:cNvSpPr>
            <a:spLocks noGrp="1"/>
          </p:cNvSpPr>
          <p:nvPr>
            <p:ph type="body" sz="quarter" idx="3"/>
          </p:nvPr>
        </p:nvSpPr>
        <p:spPr>
          <a:xfrm>
            <a:off x="6172200" y="1734325"/>
            <a:ext cx="5183188" cy="823912"/>
          </a:xfrm>
        </p:spPr>
        <p:txBody>
          <a:bodyPr anchor="b">
            <a:normAutofit/>
          </a:bodyPr>
          <a:lstStyle>
            <a:lvl1pPr marL="0" indent="0">
              <a:buNone/>
              <a:defRPr sz="20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4AA2795-EFB6-4000-8F25-FBB62646C0CD}"/>
              </a:ext>
            </a:extLst>
          </p:cNvPr>
          <p:cNvSpPr>
            <a:spLocks noGrp="1"/>
          </p:cNvSpPr>
          <p:nvPr>
            <p:ph sz="quarter" idx="4"/>
          </p:nvPr>
        </p:nvSpPr>
        <p:spPr>
          <a:xfrm>
            <a:off x="6172200" y="2558237"/>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C942CFB-FE12-494A-9C41-3CB90F07BDAA}"/>
              </a:ext>
            </a:extLst>
          </p:cNvPr>
          <p:cNvSpPr>
            <a:spLocks noGrp="1"/>
          </p:cNvSpPr>
          <p:nvPr>
            <p:ph type="dt" sz="half" idx="10"/>
          </p:nvPr>
        </p:nvSpPr>
        <p:spPr/>
        <p:txBody>
          <a:bodyPr/>
          <a:lstStyle/>
          <a:p>
            <a:fld id="{11EAACC7-3B3F-47D1-959A-EF58926E955E}" type="datetimeFigureOut">
              <a:rPr lang="en-US" smtClean="0"/>
              <a:t>3/22/2026</a:t>
            </a:fld>
            <a:endParaRPr lang="en-US"/>
          </a:p>
        </p:txBody>
      </p:sp>
      <p:sp>
        <p:nvSpPr>
          <p:cNvPr id="8" name="Footer Placeholder 7">
            <a:extLst>
              <a:ext uri="{FF2B5EF4-FFF2-40B4-BE49-F238E27FC236}">
                <a16:creationId xmlns:a16="http://schemas.microsoft.com/office/drawing/2014/main" id="{6C3A07E3-59E1-4EBD-9687-4B6ABE96ACA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ECF7BB23-7539-4674-8B66-ACEFF94686CE}"/>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38765293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5841DB-C73C-4968-B434-A6AA14DAF625}"/>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108152BF-92C7-4BF5-A9DB-16A0BF0F5F5D}"/>
              </a:ext>
            </a:extLst>
          </p:cNvPr>
          <p:cNvSpPr>
            <a:spLocks noGrp="1"/>
          </p:cNvSpPr>
          <p:nvPr>
            <p:ph type="dt" sz="half" idx="10"/>
          </p:nvPr>
        </p:nvSpPr>
        <p:spPr/>
        <p:txBody>
          <a:bodyPr/>
          <a:lstStyle/>
          <a:p>
            <a:fld id="{11EAACC7-3B3F-47D1-959A-EF58926E955E}" type="datetimeFigureOut">
              <a:rPr lang="en-US" smtClean="0"/>
              <a:t>3/22/2026</a:t>
            </a:fld>
            <a:endParaRPr lang="en-US"/>
          </a:p>
        </p:txBody>
      </p:sp>
      <p:sp>
        <p:nvSpPr>
          <p:cNvPr id="4" name="Footer Placeholder 3">
            <a:extLst>
              <a:ext uri="{FF2B5EF4-FFF2-40B4-BE49-F238E27FC236}">
                <a16:creationId xmlns:a16="http://schemas.microsoft.com/office/drawing/2014/main" id="{C1289DB7-F492-4037-A439-D70F7E556524}"/>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FFA96F1-8B8A-4E83-B3C2-E10DE522AD30}"/>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6356645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031033-9688-463F-9614-47F2F5BC6BF7}"/>
              </a:ext>
            </a:extLst>
          </p:cNvPr>
          <p:cNvSpPr>
            <a:spLocks noGrp="1"/>
          </p:cNvSpPr>
          <p:nvPr>
            <p:ph type="dt" sz="half" idx="10"/>
          </p:nvPr>
        </p:nvSpPr>
        <p:spPr/>
        <p:txBody>
          <a:bodyPr/>
          <a:lstStyle/>
          <a:p>
            <a:fld id="{11EAACC7-3B3F-47D1-959A-EF58926E955E}" type="datetimeFigureOut">
              <a:rPr lang="en-US" smtClean="0"/>
              <a:t>3/22/2026</a:t>
            </a:fld>
            <a:endParaRPr lang="en-US"/>
          </a:p>
        </p:txBody>
      </p:sp>
      <p:sp>
        <p:nvSpPr>
          <p:cNvPr id="3" name="Footer Placeholder 2">
            <a:extLst>
              <a:ext uri="{FF2B5EF4-FFF2-40B4-BE49-F238E27FC236}">
                <a16:creationId xmlns:a16="http://schemas.microsoft.com/office/drawing/2014/main" id="{085B8DB2-C14B-45AC-ACAF-8702DF59C6E2}"/>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8001DA57-8D4E-4075-9460-4F03DF8AABA8}"/>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25169563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2CBE2C-9DAA-489D-AC88-15CBBA8A9BF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AEE124BE-E494-445A-A4FB-A2A8F28F0C1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4F2446DE-9A32-4774-9F7C-86678CA90EA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00115D-61B3-46D0-B4D3-30C374B526CF}"/>
              </a:ext>
            </a:extLst>
          </p:cNvPr>
          <p:cNvSpPr>
            <a:spLocks noGrp="1"/>
          </p:cNvSpPr>
          <p:nvPr>
            <p:ph type="dt" sz="half" idx="10"/>
          </p:nvPr>
        </p:nvSpPr>
        <p:spPr/>
        <p:txBody>
          <a:bodyPr/>
          <a:lstStyle/>
          <a:p>
            <a:fld id="{11EAACC7-3B3F-47D1-959A-EF58926E955E}" type="datetimeFigureOut">
              <a:rPr lang="en-US" smtClean="0"/>
              <a:t>3/22/2026</a:t>
            </a:fld>
            <a:endParaRPr lang="en-US"/>
          </a:p>
        </p:txBody>
      </p:sp>
      <p:sp>
        <p:nvSpPr>
          <p:cNvPr id="6" name="Footer Placeholder 5">
            <a:extLst>
              <a:ext uri="{FF2B5EF4-FFF2-40B4-BE49-F238E27FC236}">
                <a16:creationId xmlns:a16="http://schemas.microsoft.com/office/drawing/2014/main" id="{EF3C2AFC-D0F8-469F-B1E0-123C2E066EC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8B9BCDA-9EF7-4531-8021-AF7B30751516}"/>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42073194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0AE558-F89F-4688-94E5-77F37D49F1B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DBCD35AF-8CA2-49BB-BAE9-F29A0186EC6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C05CAA98-55BD-4118-A8AF-D6030607842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ABFF4C5-82A8-4AD8-B7E2-2882F657683C}"/>
              </a:ext>
            </a:extLst>
          </p:cNvPr>
          <p:cNvSpPr>
            <a:spLocks noGrp="1"/>
          </p:cNvSpPr>
          <p:nvPr>
            <p:ph type="dt" sz="half" idx="10"/>
          </p:nvPr>
        </p:nvSpPr>
        <p:spPr/>
        <p:txBody>
          <a:bodyPr/>
          <a:lstStyle/>
          <a:p>
            <a:fld id="{11EAACC7-3B3F-47D1-959A-EF58926E955E}" type="datetimeFigureOut">
              <a:rPr lang="en-US" smtClean="0"/>
              <a:t>3/22/2026</a:t>
            </a:fld>
            <a:endParaRPr lang="en-US"/>
          </a:p>
        </p:txBody>
      </p:sp>
      <p:sp>
        <p:nvSpPr>
          <p:cNvPr id="6" name="Footer Placeholder 5">
            <a:extLst>
              <a:ext uri="{FF2B5EF4-FFF2-40B4-BE49-F238E27FC236}">
                <a16:creationId xmlns:a16="http://schemas.microsoft.com/office/drawing/2014/main" id="{3860B401-B64F-417B-8AD6-581A22E5E0E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F24BD4C-7149-44BF-8150-F72CAA95A56D}"/>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2621689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3E5C77-55F8-4677-A96C-E6D3F5545DC0}"/>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29A064EF-ADDA-4943-8F87-A7469D79975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6B0D493-D1E7-4358-95E9-B5B80A49E603}"/>
              </a:ext>
            </a:extLst>
          </p:cNvPr>
          <p:cNvSpPr>
            <a:spLocks noGrp="1"/>
          </p:cNvSpPr>
          <p:nvPr>
            <p:ph type="dt" sz="half" idx="10"/>
          </p:nvPr>
        </p:nvSpPr>
        <p:spPr/>
        <p:txBody>
          <a:bodyPr/>
          <a:lstStyle/>
          <a:p>
            <a:fld id="{11EAACC7-3B3F-47D1-959A-EF58926E955E}" type="datetimeFigureOut">
              <a:rPr lang="en-US" smtClean="0"/>
              <a:t>3/22/2026</a:t>
            </a:fld>
            <a:endParaRPr lang="en-US"/>
          </a:p>
        </p:txBody>
      </p:sp>
      <p:sp>
        <p:nvSpPr>
          <p:cNvPr id="5" name="Footer Placeholder 4">
            <a:extLst>
              <a:ext uri="{FF2B5EF4-FFF2-40B4-BE49-F238E27FC236}">
                <a16:creationId xmlns:a16="http://schemas.microsoft.com/office/drawing/2014/main" id="{A6E98326-3276-4B9E-960F-10C6677BFAF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D4C3AC2-288D-4FEE-BF80-0EAEDDFAB049}"/>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39919057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3333C6A-5417-40BD-BF7A-94058322377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443BCB45-B343-46F6-9718-AA0D68CED1F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FBDA2A4-FD34-4E17-908F-4367B1E644C3}"/>
              </a:ext>
            </a:extLst>
          </p:cNvPr>
          <p:cNvSpPr>
            <a:spLocks noGrp="1"/>
          </p:cNvSpPr>
          <p:nvPr>
            <p:ph type="dt" sz="half" idx="10"/>
          </p:nvPr>
        </p:nvSpPr>
        <p:spPr/>
        <p:txBody>
          <a:bodyPr/>
          <a:lstStyle/>
          <a:p>
            <a:fld id="{11EAACC7-3B3F-47D1-959A-EF58926E955E}" type="datetimeFigureOut">
              <a:rPr lang="en-US" smtClean="0"/>
              <a:t>3/22/2026</a:t>
            </a:fld>
            <a:endParaRPr lang="en-US"/>
          </a:p>
        </p:txBody>
      </p:sp>
      <p:sp>
        <p:nvSpPr>
          <p:cNvPr id="5" name="Footer Placeholder 4">
            <a:extLst>
              <a:ext uri="{FF2B5EF4-FFF2-40B4-BE49-F238E27FC236}">
                <a16:creationId xmlns:a16="http://schemas.microsoft.com/office/drawing/2014/main" id="{93B87AE3-776D-451D-AA52-C06B747248C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AA0C4D5-BE1E-4D6A-9196-E0F9E42B2E1E}"/>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6609888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cxnSp>
        <p:nvCxnSpPr>
          <p:cNvPr id="21" name="Straight Connector 20">
            <a:extLst>
              <a:ext uri="{FF2B5EF4-FFF2-40B4-BE49-F238E27FC236}">
                <a16:creationId xmlns:a16="http://schemas.microsoft.com/office/drawing/2014/main" id="{4436E0F2-A64B-471E-93C0-8DFE08CC57C8}"/>
              </a:ext>
            </a:extLst>
          </p:cNvPr>
          <p:cNvCxnSpPr>
            <a:cxnSpLocks/>
          </p:cNvCxnSpPr>
          <p:nvPr/>
        </p:nvCxnSpPr>
        <p:spPr>
          <a:xfrm flipH="1">
            <a:off x="0" y="0"/>
            <a:ext cx="3119718" cy="68580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DC1E3AB1-2A8C-4607-9FAE-D8BDB280FE1A}"/>
              </a:ext>
            </a:extLst>
          </p:cNvPr>
          <p:cNvCxnSpPr>
            <a:cxnSpLocks/>
          </p:cNvCxnSpPr>
          <p:nvPr/>
        </p:nvCxnSpPr>
        <p:spPr>
          <a:xfrm flipH="1">
            <a:off x="0" y="0"/>
            <a:ext cx="903768" cy="65436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26D66059-832F-40B6-A35F-F56C8F38A1E7}"/>
              </a:ext>
            </a:extLst>
          </p:cNvPr>
          <p:cNvCxnSpPr>
            <a:cxnSpLocks/>
          </p:cNvCxnSpPr>
          <p:nvPr/>
        </p:nvCxnSpPr>
        <p:spPr>
          <a:xfrm flipH="1" flipV="1">
            <a:off x="-42863" y="5791200"/>
            <a:ext cx="6286501" cy="1066801"/>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A515E2ED-7EA9-448D-83FA-54C3DF9723BD}"/>
              </a:ext>
            </a:extLst>
          </p:cNvPr>
          <p:cNvCxnSpPr>
            <a:cxnSpLocks/>
          </p:cNvCxnSpPr>
          <p:nvPr/>
        </p:nvCxnSpPr>
        <p:spPr>
          <a:xfrm flipH="1">
            <a:off x="8462964" y="5848350"/>
            <a:ext cx="3729036" cy="100965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20595356-EABD-4767-AC9D-EA21FF115EC0}"/>
              </a:ext>
            </a:extLst>
          </p:cNvPr>
          <p:cNvCxnSpPr>
            <a:cxnSpLocks/>
          </p:cNvCxnSpPr>
          <p:nvPr/>
        </p:nvCxnSpPr>
        <p:spPr>
          <a:xfrm flipH="1">
            <a:off x="11543158" y="1647825"/>
            <a:ext cx="648842" cy="52101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8CD9F06-9628-469C-B788-A894E3E08281}"/>
              </a:ext>
            </a:extLst>
          </p:cNvPr>
          <p:cNvCxnSpPr>
            <a:cxnSpLocks/>
          </p:cNvCxnSpPr>
          <p:nvPr/>
        </p:nvCxnSpPr>
        <p:spPr>
          <a:xfrm flipH="1" flipV="1">
            <a:off x="10781554" y="0"/>
            <a:ext cx="1410446" cy="425834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8550A431-0B61-421B-B4B7-24C0CFF0F938}"/>
              </a:ext>
            </a:extLst>
          </p:cNvPr>
          <p:cNvCxnSpPr>
            <a:cxnSpLocks/>
          </p:cNvCxnSpPr>
          <p:nvPr/>
        </p:nvCxnSpPr>
        <p:spPr>
          <a:xfrm flipH="1" flipV="1">
            <a:off x="6529388" y="-4763"/>
            <a:ext cx="5662612" cy="9319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
        <p:nvSpPr>
          <p:cNvPr id="2" name="Title Placeholder 1">
            <a:extLst>
              <a:ext uri="{FF2B5EF4-FFF2-40B4-BE49-F238E27FC236}">
                <a16:creationId xmlns:a16="http://schemas.microsoft.com/office/drawing/2014/main" id="{675B94C5-D205-4339-B029-5D0FD2E5F3DB}"/>
              </a:ext>
            </a:extLst>
          </p:cNvPr>
          <p:cNvSpPr>
            <a:spLocks noGrp="1"/>
          </p:cNvSpPr>
          <p:nvPr>
            <p:ph type="title"/>
          </p:nvPr>
        </p:nvSpPr>
        <p:spPr>
          <a:xfrm>
            <a:off x="1143000" y="533401"/>
            <a:ext cx="9906000" cy="1382156"/>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C096DC5C-BD34-4CE4-8AA7-A6A4B9516F8F}"/>
              </a:ext>
            </a:extLst>
          </p:cNvPr>
          <p:cNvSpPr>
            <a:spLocks noGrp="1"/>
          </p:cNvSpPr>
          <p:nvPr>
            <p:ph type="body" idx="1"/>
          </p:nvPr>
        </p:nvSpPr>
        <p:spPr>
          <a:xfrm>
            <a:off x="1143000" y="2009554"/>
            <a:ext cx="9906000" cy="402442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1F192A7-D622-449D-9FC2-48FDE4D690F1}"/>
              </a:ext>
            </a:extLst>
          </p:cNvPr>
          <p:cNvSpPr>
            <a:spLocks noGrp="1"/>
          </p:cNvSpPr>
          <p:nvPr>
            <p:ph type="dt" sz="half" idx="2"/>
          </p:nvPr>
        </p:nvSpPr>
        <p:spPr>
          <a:xfrm>
            <a:off x="7337102" y="6398878"/>
            <a:ext cx="4193908" cy="365125"/>
          </a:xfrm>
          <a:prstGeom prst="rect">
            <a:avLst/>
          </a:prstGeom>
        </p:spPr>
        <p:txBody>
          <a:bodyPr vert="horz" lIns="91440" tIns="45720" rIns="91440" bIns="45720" rtlCol="0" anchor="ctr">
            <a:normAutofit/>
          </a:bodyPr>
          <a:lstStyle>
            <a:lvl1pPr algn="r">
              <a:defRPr sz="1100">
                <a:solidFill>
                  <a:schemeClr val="tx2"/>
                </a:solidFill>
                <a:latin typeface="+mn-lt"/>
              </a:defRPr>
            </a:lvl1pPr>
          </a:lstStyle>
          <a:p>
            <a:fld id="{11EAACC7-3B3F-47D1-959A-EF58926E955E}" type="datetimeFigureOut">
              <a:rPr lang="en-US" smtClean="0"/>
              <a:t>3/22/2026</a:t>
            </a:fld>
            <a:endParaRPr lang="en-US"/>
          </a:p>
        </p:txBody>
      </p:sp>
      <p:sp>
        <p:nvSpPr>
          <p:cNvPr id="5" name="Footer Placeholder 4">
            <a:extLst>
              <a:ext uri="{FF2B5EF4-FFF2-40B4-BE49-F238E27FC236}">
                <a16:creationId xmlns:a16="http://schemas.microsoft.com/office/drawing/2014/main" id="{8435B93C-2BE9-4847-BFE5-D3CBCC6E948C}"/>
              </a:ext>
            </a:extLst>
          </p:cNvPr>
          <p:cNvSpPr>
            <a:spLocks noGrp="1"/>
          </p:cNvSpPr>
          <p:nvPr>
            <p:ph type="ftr" sz="quarter" idx="3"/>
          </p:nvPr>
        </p:nvSpPr>
        <p:spPr>
          <a:xfrm>
            <a:off x="154429" y="6398878"/>
            <a:ext cx="4497315" cy="365125"/>
          </a:xfrm>
          <a:prstGeom prst="rect">
            <a:avLst/>
          </a:prstGeom>
        </p:spPr>
        <p:txBody>
          <a:bodyPr vert="horz" lIns="91440" tIns="45720" rIns="91440" bIns="45720" rtlCol="0" anchor="ctr">
            <a:normAutofit/>
          </a:bodyPr>
          <a:lstStyle>
            <a:lvl1pPr algn="l">
              <a:defRPr sz="1200" b="1" spc="30" baseline="0">
                <a:solidFill>
                  <a:schemeClr val="tx2"/>
                </a:solidFill>
                <a:latin typeface="+mj-lt"/>
              </a:defRPr>
            </a:lvl1pPr>
          </a:lstStyle>
          <a:p>
            <a:endParaRPr lang="en-US"/>
          </a:p>
        </p:txBody>
      </p:sp>
      <p:sp>
        <p:nvSpPr>
          <p:cNvPr id="6" name="Slide Number Placeholder 5">
            <a:extLst>
              <a:ext uri="{FF2B5EF4-FFF2-40B4-BE49-F238E27FC236}">
                <a16:creationId xmlns:a16="http://schemas.microsoft.com/office/drawing/2014/main" id="{ADF70A99-395E-4F22-8AAB-6C7EE743D7D5}"/>
              </a:ext>
            </a:extLst>
          </p:cNvPr>
          <p:cNvSpPr>
            <a:spLocks noGrp="1"/>
          </p:cNvSpPr>
          <p:nvPr>
            <p:ph type="sldNum" sz="quarter" idx="4"/>
          </p:nvPr>
        </p:nvSpPr>
        <p:spPr>
          <a:xfrm>
            <a:off x="11602477" y="6398878"/>
            <a:ext cx="470887" cy="365125"/>
          </a:xfrm>
          <a:prstGeom prst="rect">
            <a:avLst/>
          </a:prstGeom>
        </p:spPr>
        <p:txBody>
          <a:bodyPr vert="horz" lIns="91440" tIns="45720" rIns="91440" bIns="45720" rtlCol="0" anchor="ctr">
            <a:normAutofit/>
          </a:bodyPr>
          <a:lstStyle>
            <a:lvl1pPr algn="r">
              <a:defRPr sz="1100">
                <a:solidFill>
                  <a:schemeClr val="tx2"/>
                </a:solidFill>
                <a:latin typeface="+mn-lt"/>
              </a:defRPr>
            </a:lvl1pPr>
          </a:lstStyle>
          <a:p>
            <a:fld id="{312CC964-A50B-4C29-B4E4-2C30BB34CCF3}" type="slidenum">
              <a:rPr lang="en-US" smtClean="0"/>
              <a:t>‹#›</a:t>
            </a:fld>
            <a:endParaRPr lang="en-US"/>
          </a:p>
        </p:txBody>
      </p:sp>
    </p:spTree>
    <p:extLst>
      <p:ext uri="{BB962C8B-B14F-4D97-AF65-F5344CB8AC3E}">
        <p14:creationId xmlns:p14="http://schemas.microsoft.com/office/powerpoint/2010/main" val="4119637551"/>
      </p:ext>
    </p:extLst>
  </p:cSld>
  <p:clrMap bg1="lt1" tx1="dk1" bg2="lt2" tx2="dk2" accent1="accent1" accent2="accent2" accent3="accent3" accent4="accent4" accent5="accent5" accent6="accent6" hlink="hlink" folHlink="folHlink"/>
  <p:sldLayoutIdLst>
    <p:sldLayoutId id="2147483746" r:id="rId1"/>
    <p:sldLayoutId id="2147483747" r:id="rId2"/>
    <p:sldLayoutId id="2147483748" r:id="rId3"/>
    <p:sldLayoutId id="2147483749" r:id="rId4"/>
    <p:sldLayoutId id="2147483750" r:id="rId5"/>
    <p:sldLayoutId id="2147483744" r:id="rId6"/>
    <p:sldLayoutId id="2147483740" r:id="rId7"/>
    <p:sldLayoutId id="2147483741" r:id="rId8"/>
    <p:sldLayoutId id="2147483742" r:id="rId9"/>
    <p:sldLayoutId id="2147483743" r:id="rId10"/>
    <p:sldLayoutId id="2147483745" r:id="rId11"/>
  </p:sldLayoutIdLst>
  <p:txStyles>
    <p:titleStyle>
      <a:lvl1pPr algn="l" defTabSz="914400" rtl="0" eaLnBrk="1" latinLnBrk="0" hangingPunct="1">
        <a:lnSpc>
          <a:spcPct val="90000"/>
        </a:lnSpc>
        <a:spcBef>
          <a:spcPct val="0"/>
        </a:spcBef>
        <a:buNone/>
        <a:defRPr sz="4400" i="1" kern="1200" cap="all" baseline="0">
          <a:solidFill>
            <a:schemeClr val="tx2"/>
          </a:solidFill>
          <a:latin typeface="+mj-lt"/>
          <a:ea typeface="+mj-ea"/>
          <a:cs typeface="+mj-cs"/>
        </a:defRPr>
      </a:lvl1pPr>
    </p:titleStyle>
    <p:bodyStyle>
      <a:lvl1pPr marL="228600" indent="-228600" algn="l" defTabSz="914400" rtl="0" eaLnBrk="1" latinLnBrk="0" hangingPunct="1">
        <a:lnSpc>
          <a:spcPct val="100000"/>
        </a:lnSpc>
        <a:spcBef>
          <a:spcPts val="1000"/>
        </a:spcBef>
        <a:buSzPct val="80000"/>
        <a:buFont typeface="Arial" panose="020B0604020202020204" pitchFamily="34" charset="0"/>
        <a:buChar char="•"/>
        <a:defRPr sz="2400" kern="1200">
          <a:solidFill>
            <a:schemeClr val="tx2"/>
          </a:solidFill>
          <a:latin typeface="+mn-lt"/>
          <a:ea typeface="+mn-ea"/>
          <a:cs typeface="+mn-cs"/>
        </a:defRPr>
      </a:lvl1pPr>
      <a:lvl2pPr marL="685800" indent="-228600" algn="l" defTabSz="914400" rtl="0" eaLnBrk="1" latinLnBrk="0" hangingPunct="1">
        <a:lnSpc>
          <a:spcPct val="100000"/>
        </a:lnSpc>
        <a:spcBef>
          <a:spcPts val="500"/>
        </a:spcBef>
        <a:buSzPct val="80000"/>
        <a:buFont typeface="Arial" panose="020B0604020202020204" pitchFamily="34" charset="0"/>
        <a:buChar char="•"/>
        <a:defRPr sz="2000" kern="1200">
          <a:solidFill>
            <a:schemeClr val="tx2"/>
          </a:solidFill>
          <a:latin typeface="+mn-lt"/>
          <a:ea typeface="+mn-ea"/>
          <a:cs typeface="+mn-cs"/>
        </a:defRPr>
      </a:lvl2pPr>
      <a:lvl3pPr marL="1143000" indent="-228600" algn="l" defTabSz="914400" rtl="0" eaLnBrk="1" latinLnBrk="0" hangingPunct="1">
        <a:lnSpc>
          <a:spcPct val="100000"/>
        </a:lnSpc>
        <a:spcBef>
          <a:spcPts val="500"/>
        </a:spcBef>
        <a:buSzPct val="80000"/>
        <a:buFont typeface="Arial" panose="020B0604020202020204" pitchFamily="34" charset="0"/>
        <a:buChar char="•"/>
        <a:defRPr sz="1800" kern="1200">
          <a:solidFill>
            <a:schemeClr val="tx2"/>
          </a:solidFill>
          <a:latin typeface="+mn-lt"/>
          <a:ea typeface="+mn-ea"/>
          <a:cs typeface="+mn-cs"/>
        </a:defRPr>
      </a:lvl3pPr>
      <a:lvl4pPr marL="1600200" indent="-228600" algn="l" defTabSz="914400" rtl="0" eaLnBrk="1" latinLnBrk="0" hangingPunct="1">
        <a:lnSpc>
          <a:spcPct val="100000"/>
        </a:lnSpc>
        <a:spcBef>
          <a:spcPts val="500"/>
        </a:spcBef>
        <a:buSzPct val="80000"/>
        <a:buFont typeface="Arial" panose="020B0604020202020204" pitchFamily="34" charset="0"/>
        <a:buChar char="•"/>
        <a:defRPr sz="1600" kern="1200">
          <a:solidFill>
            <a:schemeClr val="tx2"/>
          </a:solidFill>
          <a:latin typeface="+mn-lt"/>
          <a:ea typeface="+mn-ea"/>
          <a:cs typeface="+mn-cs"/>
        </a:defRPr>
      </a:lvl4pPr>
      <a:lvl5pPr marL="2057400" indent="-228600" algn="l" defTabSz="914400" rtl="0" eaLnBrk="1" latinLnBrk="0" hangingPunct="1">
        <a:lnSpc>
          <a:spcPct val="100000"/>
        </a:lnSpc>
        <a:spcBef>
          <a:spcPts val="500"/>
        </a:spcBef>
        <a:buSzPct val="80000"/>
        <a:buFont typeface="Arial"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1.png"/><Relationship Id="rId4" Type="http://schemas.openxmlformats.org/officeDocument/2006/relationships/image" Target="../media/image2.jpe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4.m4a"/><Relationship Id="rId1" Type="http://schemas.microsoft.com/office/2007/relationships/media" Target="../media/media4.m4a"/><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5.m4a"/><Relationship Id="rId1" Type="http://schemas.microsoft.com/office/2007/relationships/media" Target="../media/media5.m4a"/><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6.m4a"/><Relationship Id="rId1" Type="http://schemas.microsoft.com/office/2007/relationships/media" Target="../media/media6.m4a"/><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7.m4a"/><Relationship Id="rId1" Type="http://schemas.microsoft.com/office/2007/relationships/media" Target="../media/media7.m4a"/><Relationship Id="rId4" Type="http://schemas.openxmlformats.org/officeDocument/2006/relationships/image" Target="../media/image1.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8.m4a"/><Relationship Id="rId1" Type="http://schemas.microsoft.com/office/2007/relationships/media" Target="../media/media8.m4a"/><Relationship Id="rId4" Type="http://schemas.openxmlformats.org/officeDocument/2006/relationships/image" Target="../media/image1.png"/></Relationships>
</file>

<file path=ppt/slides/_rels/slide9.xml.rels><?xml version="1.0" encoding="UTF-8" standalone="yes"?>
<Relationships xmlns="http://schemas.openxmlformats.org/package/2006/relationships"><Relationship Id="rId3" Type="http://schemas.openxmlformats.org/officeDocument/2006/relationships/hyperlink" Target="https://www.gov.uk/government/publications/health-and-social-care-workers-mental-capacity-act-decisions/making-decisions-about-your-health-welfare-or-finances" TargetMode="External"/><Relationship Id="rId2" Type="http://schemas.openxmlformats.org/officeDocument/2006/relationships/hyperlink" Target="https://www.nhs.uk/conditions/chronic-obstructive-pulmonary-disease-copd/causes/" TargetMode="External"/><Relationship Id="rId1" Type="http://schemas.openxmlformats.org/officeDocument/2006/relationships/slideLayout" Target="../slideLayouts/slideLayout7.xml"/><Relationship Id="rId5" Type="http://schemas.openxmlformats.org/officeDocument/2006/relationships/hyperlink" Target="https://my.clevelandclinic.org/health/body/21205-repiratory-system" TargetMode="External"/><Relationship Id="rId4" Type="http://schemas.openxmlformats.org/officeDocument/2006/relationships/hyperlink" Target="https://www.nice.org.uk/guidance/NG115"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E9D3906-2326-41A8-81ED-03D3A38FB5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A98FDB75-8534-4735-AF49-9D2EAF7DCA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4C4EF532-641A-4CC5-A071-83BEEC207A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07704"/>
            <a:ext cx="12192000" cy="4850296"/>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1820380" y="2491868"/>
            <a:ext cx="9092533" cy="3510211"/>
          </a:xfrm>
        </p:spPr>
        <p:txBody>
          <a:bodyPr anchor="ctr">
            <a:normAutofit fontScale="90000"/>
          </a:bodyPr>
          <a:lstStyle/>
          <a:p>
            <a:pPr algn="l"/>
            <a:r>
              <a:rPr lang="en-US" i="0" dirty="0">
                <a:latin typeface="Calibri"/>
                <a:ea typeface="Calibri"/>
                <a:cs typeface="Calibri"/>
              </a:rPr>
              <a:t>Understanding COPD: Respiratory System Function and Patient-Centered Care Plan</a:t>
            </a:r>
            <a:endParaRPr lang="en-US" dirty="0">
              <a:latin typeface="Calibri"/>
              <a:ea typeface="Calibri"/>
              <a:cs typeface="Calibri"/>
            </a:endParaRPr>
          </a:p>
        </p:txBody>
      </p:sp>
      <p:sp>
        <p:nvSpPr>
          <p:cNvPr id="3" name="Subtitle 2"/>
          <p:cNvSpPr>
            <a:spLocks noGrp="1"/>
          </p:cNvSpPr>
          <p:nvPr>
            <p:ph type="subTitle" idx="1"/>
          </p:nvPr>
        </p:nvSpPr>
        <p:spPr>
          <a:xfrm>
            <a:off x="777023" y="1117948"/>
            <a:ext cx="10940856" cy="1188671"/>
          </a:xfrm>
        </p:spPr>
        <p:txBody>
          <a:bodyPr vert="horz" lIns="91440" tIns="45720" rIns="91440" bIns="45720" rtlCol="0" anchor="ctr">
            <a:noAutofit/>
          </a:bodyPr>
          <a:lstStyle/>
          <a:p>
            <a:pPr algn="r"/>
            <a:r>
              <a:rPr lang="en-US" sz="1600" b="0" dirty="0">
                <a:latin typeface="Calibri"/>
                <a:ea typeface="Calibri"/>
                <a:cs typeface="Calibri"/>
              </a:rPr>
              <a:t>Chronic Respiratory Disease Care Plan </a:t>
            </a:r>
            <a:endParaRPr lang="en-US" sz="1600" dirty="0">
              <a:latin typeface="Calibri"/>
              <a:ea typeface="Calibri"/>
              <a:cs typeface="Calibri"/>
            </a:endParaRPr>
          </a:p>
          <a:p>
            <a:pPr algn="r"/>
            <a:r>
              <a:rPr lang="en-US" sz="1600" b="0" dirty="0">
                <a:latin typeface="Calibri"/>
                <a:ea typeface="Calibri"/>
                <a:cs typeface="Calibri"/>
              </a:rPr>
              <a:t>Fictional Patient: James Smith </a:t>
            </a:r>
            <a:endParaRPr lang="en-US" sz="1600" dirty="0">
              <a:latin typeface="Calibri"/>
              <a:ea typeface="Calibri"/>
              <a:cs typeface="Calibri"/>
            </a:endParaRPr>
          </a:p>
          <a:p>
            <a:pPr algn="r"/>
            <a:r>
              <a:rPr lang="en-US" sz="1600" b="0" dirty="0">
                <a:latin typeface="Calibri"/>
                <a:ea typeface="Calibri"/>
                <a:cs typeface="Calibri"/>
              </a:rPr>
              <a:t>By Nyall Berry</a:t>
            </a:r>
          </a:p>
          <a:p>
            <a:pPr algn="r"/>
            <a:r>
              <a:rPr lang="en-US" sz="1600" b="0" dirty="0">
                <a:latin typeface="Calibri"/>
                <a:ea typeface="Calibri"/>
                <a:cs typeface="Calibri"/>
              </a:rPr>
              <a:t>Student ID: 2329185</a:t>
            </a:r>
          </a:p>
          <a:p>
            <a:pPr algn="r"/>
            <a:r>
              <a:rPr lang="en-US" sz="1600" b="0" dirty="0">
                <a:latin typeface="Calibri"/>
                <a:ea typeface="Calibri"/>
                <a:cs typeface="Calibri"/>
              </a:rPr>
              <a:t>Gillian weaver</a:t>
            </a:r>
          </a:p>
          <a:p>
            <a:pPr algn="r"/>
            <a:r>
              <a:rPr lang="en-US" sz="1600" b="0" dirty="0">
                <a:latin typeface="Calibri"/>
                <a:ea typeface="Calibri"/>
                <a:cs typeface="Calibri"/>
              </a:rPr>
              <a:t>Introduction to physiology BMHP5023_BIRM</a:t>
            </a:r>
          </a:p>
          <a:p>
            <a:pPr algn="r"/>
            <a:endParaRPr lang="en-US" dirty="0">
              <a:latin typeface="Calibri"/>
              <a:ea typeface="Calibri"/>
              <a:cs typeface="Calibri"/>
            </a:endParaRPr>
          </a:p>
        </p:txBody>
      </p:sp>
      <p:cxnSp>
        <p:nvCxnSpPr>
          <p:cNvPr id="14" name="Straight Connector 13">
            <a:extLst>
              <a:ext uri="{FF2B5EF4-FFF2-40B4-BE49-F238E27FC236}">
                <a16:creationId xmlns:a16="http://schemas.microsoft.com/office/drawing/2014/main" id="{13280B82-CD55-43FD-92C4-F05E2A8D136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7930" y="0"/>
            <a:ext cx="2856752" cy="1101144"/>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B0A4F542-D561-4AFB-8321-EB900BAF0A0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2" y="0"/>
            <a:ext cx="2342778" cy="6398878"/>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D2DCD855-D96C-473A-8E64-CF7DBA5014C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0" y="0"/>
            <a:ext cx="8522450" cy="1242811"/>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A4D9248B-0006-4BFE-8110-40C16E45C0A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3" y="4029740"/>
            <a:ext cx="2610296" cy="2865474"/>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E593BB5-7AFA-4C8F-AECA-CE733B1FD09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0425223" y="494414"/>
            <a:ext cx="1766777" cy="6269589"/>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3B04B14B-9533-46E5-A48D-58ECB1B40B4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10799484" y="0"/>
            <a:ext cx="1392516" cy="498667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F521483B-CE28-412B-9C71-9BE081E9DCE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4935088" y="2366275"/>
            <a:ext cx="5062870" cy="2425147"/>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pic>
        <p:nvPicPr>
          <p:cNvPr id="17" name="Slide 1">
            <a:hlinkClick r:id="" action="ppaction://media"/>
            <a:extLst>
              <a:ext uri="{FF2B5EF4-FFF2-40B4-BE49-F238E27FC236}">
                <a16:creationId xmlns:a16="http://schemas.microsoft.com/office/drawing/2014/main" id="{22AF518C-1293-2827-445E-C0023CE77BEF}"/>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230516" y="5964750"/>
            <a:ext cx="487363" cy="487363"/>
          </a:xfrm>
          <a:prstGeom prst="rect">
            <a:avLst/>
          </a:prstGeom>
        </p:spPr>
      </p:pic>
    </p:spTree>
    <p:extLst>
      <p:ext uri="{BB962C8B-B14F-4D97-AF65-F5344CB8AC3E}">
        <p14:creationId xmlns:p14="http://schemas.microsoft.com/office/powerpoint/2010/main" val="109857222"/>
      </p:ext>
    </p:extLst>
  </p:cSld>
  <p:clrMapOvr>
    <a:masterClrMapping/>
  </p:clrMapOvr>
  <mc:AlternateContent xmlns:mc="http://schemas.openxmlformats.org/markup-compatibility/2006">
    <mc:Choice xmlns:p14="http://schemas.microsoft.com/office/powerpoint/2010/main" Requires="p14">
      <p:transition spd="slow" p14:dur="2000" advTm="261"/>
    </mc:Choice>
    <mc:Fallback>
      <p:transition spd="slow" advTm="26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3546" fill="hold"/>
                                        <p:tgtEl>
                                          <p:spTgt spid="1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p:cTn id="7" fill="hold" display="0">
                  <p:stCondLst>
                    <p:cond delay="indefinite"/>
                  </p:stCondLst>
                  <p:endCondLst>
                    <p:cond evt="onStopAudio" delay="0">
                      <p:tgtEl>
                        <p:sldTgt/>
                      </p:tgtEl>
                    </p:cond>
                  </p:endCondLst>
                </p:cTn>
                <p:tgtEl>
                  <p:spTgt spid="17"/>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F707036-EE9A-9360-5AA8-A7A4CEFF0238}"/>
              </a:ext>
            </a:extLst>
          </p:cNvPr>
          <p:cNvSpPr txBox="1"/>
          <p:nvPr/>
        </p:nvSpPr>
        <p:spPr>
          <a:xfrm>
            <a:off x="2672219" y="203548"/>
            <a:ext cx="5469699" cy="73866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u="sng">
                <a:latin typeface="Calibri"/>
                <a:ea typeface="Calibri"/>
                <a:cs typeface="Calibri"/>
              </a:rPr>
              <a:t>Overview of Chronic Respiratory Diseases</a:t>
            </a:r>
          </a:p>
          <a:p>
            <a:pPr algn="ctr"/>
            <a:endParaRPr lang="en-US"/>
          </a:p>
        </p:txBody>
      </p:sp>
      <p:sp>
        <p:nvSpPr>
          <p:cNvPr id="3" name="TextBox 2">
            <a:extLst>
              <a:ext uri="{FF2B5EF4-FFF2-40B4-BE49-F238E27FC236}">
                <a16:creationId xmlns:a16="http://schemas.microsoft.com/office/drawing/2014/main" id="{E08A6EC9-9048-205E-0232-EC2B3E4F4E5D}"/>
              </a:ext>
            </a:extLst>
          </p:cNvPr>
          <p:cNvSpPr txBox="1"/>
          <p:nvPr/>
        </p:nvSpPr>
        <p:spPr>
          <a:xfrm>
            <a:off x="1022959" y="913356"/>
            <a:ext cx="9812054" cy="160043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dirty="0">
                <a:latin typeface="Calibri"/>
                <a:ea typeface="Calibri"/>
                <a:cs typeface="Calibri"/>
              </a:rPr>
              <a:t>Chronic respiratory diseases are long-term conditions that affects the lungs and airways, making breathing difficult and reducing the body's ability to exchange oxygen and carbon dioxide effectively. This is due to the lungs becoming inflamed, </a:t>
            </a:r>
            <a:r>
              <a:rPr lang="en-US" sz="2000">
                <a:latin typeface="Calibri"/>
                <a:ea typeface="Calibri"/>
                <a:cs typeface="Calibri"/>
              </a:rPr>
              <a:t>damaged,</a:t>
            </a:r>
            <a:r>
              <a:rPr lang="en-US" sz="2000" dirty="0">
                <a:latin typeface="Calibri"/>
                <a:ea typeface="Calibri"/>
                <a:cs typeface="Calibri"/>
              </a:rPr>
              <a:t> and narrowed, one main cause is due to smoking but can also affect people who have never smoked. </a:t>
            </a:r>
          </a:p>
          <a:p>
            <a:pPr algn="ctr"/>
            <a:endParaRPr lang="en-US"/>
          </a:p>
        </p:txBody>
      </p:sp>
      <p:sp>
        <p:nvSpPr>
          <p:cNvPr id="5" name="TextBox 4">
            <a:extLst>
              <a:ext uri="{FF2B5EF4-FFF2-40B4-BE49-F238E27FC236}">
                <a16:creationId xmlns:a16="http://schemas.microsoft.com/office/drawing/2014/main" id="{C1E8A13C-3332-E5E3-FAFA-4A2B74BA4D78}"/>
              </a:ext>
            </a:extLst>
          </p:cNvPr>
          <p:cNvSpPr txBox="1"/>
          <p:nvPr/>
        </p:nvSpPr>
        <p:spPr>
          <a:xfrm>
            <a:off x="887260" y="2332973"/>
            <a:ext cx="6096000" cy="218521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u="sng" dirty="0">
                <a:solidFill>
                  <a:srgbClr val="00B0F0"/>
                </a:solidFill>
                <a:latin typeface="Calibri"/>
                <a:ea typeface="Calibri"/>
                <a:cs typeface="Calibri"/>
              </a:rPr>
              <a:t>Common examples </a:t>
            </a:r>
            <a:r>
              <a:rPr lang="en-US" sz="2000" u="sng">
                <a:solidFill>
                  <a:srgbClr val="00B0F0"/>
                </a:solidFill>
                <a:latin typeface="Calibri"/>
                <a:ea typeface="Calibri"/>
                <a:cs typeface="Calibri"/>
              </a:rPr>
              <a:t>include</a:t>
            </a:r>
            <a:r>
              <a:rPr lang="en-US" sz="2000" u="sng" dirty="0">
                <a:solidFill>
                  <a:srgbClr val="00B0F0"/>
                </a:solidFill>
                <a:latin typeface="Calibri"/>
                <a:ea typeface="Calibri"/>
                <a:cs typeface="Calibri"/>
              </a:rPr>
              <a:t> </a:t>
            </a:r>
          </a:p>
          <a:p>
            <a:pPr marL="342900" indent="-342900">
              <a:buFont typeface="Arial"/>
              <a:buChar char="•"/>
            </a:pPr>
            <a:r>
              <a:rPr lang="en-US" sz="2000">
                <a:solidFill>
                  <a:srgbClr val="00B0F0"/>
                </a:solidFill>
                <a:latin typeface="Calibri"/>
                <a:ea typeface="Calibri"/>
                <a:cs typeface="Calibri"/>
              </a:rPr>
              <a:t>Asthma</a:t>
            </a:r>
            <a:endParaRPr lang="en-US" sz="2000" dirty="0">
              <a:solidFill>
                <a:srgbClr val="00B0F0"/>
              </a:solidFill>
              <a:latin typeface="Calibri"/>
              <a:ea typeface="Calibri"/>
              <a:cs typeface="Calibri"/>
            </a:endParaRPr>
          </a:p>
          <a:p>
            <a:pPr marL="342900" indent="-342900">
              <a:buFont typeface="Arial"/>
              <a:buChar char="•"/>
            </a:pPr>
            <a:r>
              <a:rPr lang="en-US" sz="2000">
                <a:solidFill>
                  <a:srgbClr val="00B0F0"/>
                </a:solidFill>
                <a:latin typeface="Calibri"/>
                <a:ea typeface="Calibri"/>
                <a:cs typeface="Calibri"/>
              </a:rPr>
              <a:t>Pulmonary fibrosis</a:t>
            </a:r>
            <a:endParaRPr lang="en-US" sz="2000" dirty="0">
              <a:solidFill>
                <a:srgbClr val="00B0F0"/>
              </a:solidFill>
              <a:latin typeface="Calibri"/>
              <a:ea typeface="Calibri"/>
              <a:cs typeface="Calibri"/>
            </a:endParaRPr>
          </a:p>
          <a:p>
            <a:pPr marL="342900" indent="-342900">
              <a:buFont typeface="Arial"/>
              <a:buChar char="•"/>
            </a:pPr>
            <a:r>
              <a:rPr lang="en-US" sz="2000" dirty="0">
                <a:solidFill>
                  <a:srgbClr val="00B0F0"/>
                </a:solidFill>
                <a:latin typeface="Calibri"/>
                <a:ea typeface="Calibri"/>
                <a:cs typeface="Calibri"/>
              </a:rPr>
              <a:t>chronic </a:t>
            </a:r>
            <a:r>
              <a:rPr lang="en-US" sz="2000">
                <a:solidFill>
                  <a:srgbClr val="00B0F0"/>
                </a:solidFill>
                <a:latin typeface="Calibri"/>
                <a:ea typeface="Calibri"/>
                <a:cs typeface="Calibri"/>
              </a:rPr>
              <a:t>obstructive</a:t>
            </a:r>
            <a:r>
              <a:rPr lang="en-US" sz="2000" dirty="0">
                <a:solidFill>
                  <a:srgbClr val="00B0F0"/>
                </a:solidFill>
                <a:latin typeface="Calibri"/>
                <a:ea typeface="Calibri"/>
                <a:cs typeface="Calibri"/>
              </a:rPr>
              <a:t> pulmonary disease</a:t>
            </a:r>
          </a:p>
          <a:p>
            <a:pPr marL="342900" indent="-342900">
              <a:buFont typeface="Arial"/>
              <a:buChar char="•"/>
            </a:pPr>
            <a:r>
              <a:rPr lang="en-US" sz="2000">
                <a:solidFill>
                  <a:srgbClr val="00B0F0"/>
                </a:solidFill>
                <a:latin typeface="Calibri"/>
                <a:ea typeface="Calibri"/>
                <a:cs typeface="Calibri"/>
              </a:rPr>
              <a:t>COPD</a:t>
            </a:r>
          </a:p>
          <a:p>
            <a:endParaRPr lang="en-US" dirty="0"/>
          </a:p>
          <a:p>
            <a:pPr algn="ctr"/>
            <a:endParaRPr lang="en-US"/>
          </a:p>
        </p:txBody>
      </p:sp>
      <p:sp>
        <p:nvSpPr>
          <p:cNvPr id="6" name="TextBox 5">
            <a:extLst>
              <a:ext uri="{FF2B5EF4-FFF2-40B4-BE49-F238E27FC236}">
                <a16:creationId xmlns:a16="http://schemas.microsoft.com/office/drawing/2014/main" id="{B6989C2B-7555-889B-8D09-F4BF74B1DD58}"/>
              </a:ext>
            </a:extLst>
          </p:cNvPr>
          <p:cNvSpPr txBox="1"/>
          <p:nvPr/>
        </p:nvSpPr>
        <p:spPr>
          <a:xfrm>
            <a:off x="7244219" y="2332973"/>
            <a:ext cx="6096000" cy="190821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rtl="0"/>
            <a:r>
              <a:rPr lang="en-US" sz="2000" u="sng" baseline="0">
                <a:solidFill>
                  <a:srgbClr val="00B0F0"/>
                </a:solidFill>
                <a:latin typeface="Calibri"/>
                <a:ea typeface="Calibri"/>
                <a:cs typeface="Calibri"/>
              </a:rPr>
              <a:t>Systems used to stabilize COPD</a:t>
            </a:r>
            <a:endParaRPr lang="en-US" sz="2000" u="sng">
              <a:solidFill>
                <a:srgbClr val="00B0F0"/>
              </a:solidFill>
              <a:latin typeface="Calibri"/>
              <a:ea typeface="Calibri"/>
              <a:cs typeface="Calibri"/>
            </a:endParaRPr>
          </a:p>
          <a:p>
            <a:pPr marL="342900" indent="-342900" rtl="0">
              <a:buFont typeface="Arial"/>
              <a:buChar char="•"/>
            </a:pPr>
            <a:r>
              <a:rPr lang="en-US" sz="2000" baseline="0">
                <a:solidFill>
                  <a:srgbClr val="00B0F0"/>
                </a:solidFill>
                <a:latin typeface="Calibri"/>
                <a:ea typeface="Calibri"/>
                <a:cs typeface="Calibri"/>
              </a:rPr>
              <a:t> Inhalers </a:t>
            </a:r>
            <a:r>
              <a:rPr lang="en-US" sz="2000">
                <a:solidFill>
                  <a:srgbClr val="00B0F0"/>
                </a:solidFill>
                <a:latin typeface="Calibri"/>
                <a:ea typeface="Calibri"/>
                <a:cs typeface="Calibri"/>
              </a:rPr>
              <a:t>​</a:t>
            </a:r>
          </a:p>
          <a:p>
            <a:pPr marL="342900" indent="-342900" rtl="0">
              <a:buFont typeface="Arial"/>
              <a:buChar char="•"/>
            </a:pPr>
            <a:r>
              <a:rPr lang="en-US" sz="2000" baseline="0">
                <a:solidFill>
                  <a:srgbClr val="00B0F0"/>
                </a:solidFill>
                <a:latin typeface="Calibri"/>
                <a:ea typeface="Calibri"/>
                <a:cs typeface="Calibri"/>
              </a:rPr>
              <a:t>Spacers </a:t>
            </a:r>
            <a:r>
              <a:rPr lang="en-US" sz="2000">
                <a:solidFill>
                  <a:srgbClr val="00B0F0"/>
                </a:solidFill>
                <a:latin typeface="Calibri"/>
                <a:ea typeface="Calibri"/>
                <a:cs typeface="Calibri"/>
              </a:rPr>
              <a:t>​</a:t>
            </a:r>
          </a:p>
          <a:p>
            <a:pPr marL="342900" indent="-342900" rtl="0">
              <a:buFont typeface="Arial"/>
              <a:buChar char="•"/>
            </a:pPr>
            <a:r>
              <a:rPr lang="en-US" sz="2000" baseline="0">
                <a:solidFill>
                  <a:srgbClr val="00B0F0"/>
                </a:solidFill>
                <a:latin typeface="Calibri"/>
                <a:ea typeface="Calibri"/>
                <a:cs typeface="Calibri"/>
              </a:rPr>
              <a:t>Nebulizers </a:t>
            </a:r>
            <a:r>
              <a:rPr lang="en-US" sz="2000">
                <a:solidFill>
                  <a:srgbClr val="00B0F0"/>
                </a:solidFill>
                <a:latin typeface="Calibri"/>
                <a:ea typeface="Calibri"/>
                <a:cs typeface="Calibri"/>
              </a:rPr>
              <a:t>​</a:t>
            </a:r>
          </a:p>
          <a:p>
            <a:pPr marL="342900" indent="-342900" rtl="0">
              <a:buFont typeface="Arial"/>
              <a:buChar char="•"/>
            </a:pPr>
            <a:r>
              <a:rPr lang="en-US" sz="2000" baseline="0">
                <a:solidFill>
                  <a:srgbClr val="00B0F0"/>
                </a:solidFill>
                <a:latin typeface="Calibri"/>
                <a:ea typeface="Calibri"/>
                <a:cs typeface="Calibri"/>
              </a:rPr>
              <a:t>Oral therapy </a:t>
            </a:r>
          </a:p>
          <a:p>
            <a:pPr algn="ctr"/>
            <a:endParaRPr lang="en-US"/>
          </a:p>
        </p:txBody>
      </p:sp>
      <p:sp>
        <p:nvSpPr>
          <p:cNvPr id="7" name="TextBox 6">
            <a:extLst>
              <a:ext uri="{FF2B5EF4-FFF2-40B4-BE49-F238E27FC236}">
                <a16:creationId xmlns:a16="http://schemas.microsoft.com/office/drawing/2014/main" id="{BB970D09-78C9-B96C-2EE4-6C31D3D2D0A0}"/>
              </a:ext>
            </a:extLst>
          </p:cNvPr>
          <p:cNvSpPr txBox="1"/>
          <p:nvPr/>
        </p:nvSpPr>
        <p:spPr>
          <a:xfrm>
            <a:off x="281836" y="3877849"/>
            <a:ext cx="11628328" cy="313932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dirty="0">
                <a:latin typeface="Calibri"/>
                <a:ea typeface="Calibri"/>
                <a:cs typeface="Calibri"/>
              </a:rPr>
              <a:t>These conditions can often develop gradually and may worsened over time. Individuals with chronic respiratory disease often experience breathlessness, persistent cough, and increased mucus production. These symptoms can impact individual's daily activities and quality of life. This presentation will focus specifically on COPD and how the respiratory normally functions, how COPD affects the system, and how evidence-based care plan can support a patient living with this condition. Guidelines for managing COPD are provided by the National Institute for Health and Care Excellence, which recommends evidence-based treatments and care planning.</a:t>
            </a:r>
            <a:r>
              <a:rPr lang="en-US" sz="2000" dirty="0">
                <a:solidFill>
                  <a:srgbClr val="7030A0"/>
                </a:solidFill>
                <a:latin typeface="Calibri"/>
                <a:ea typeface="Calibri"/>
                <a:cs typeface="Calibri"/>
              </a:rPr>
              <a:t> "One of the primary symptoms of COPD is breathlessness. The Medical Research Council dyspnea scale should be used to grade the breathlessness according to the level of exertion required to elicit it."</a:t>
            </a:r>
          </a:p>
          <a:p>
            <a:r>
              <a:rPr lang="en-US" sz="2000" dirty="0">
                <a:solidFill>
                  <a:srgbClr val="7030A0"/>
                </a:solidFill>
                <a:latin typeface="Calibri"/>
                <a:ea typeface="Calibri"/>
                <a:cs typeface="Calibri"/>
              </a:rPr>
              <a:t>(NICE, 5 </a:t>
            </a:r>
            <a:r>
              <a:rPr lang="en-US" sz="2000">
                <a:solidFill>
                  <a:srgbClr val="7030A0"/>
                </a:solidFill>
                <a:latin typeface="Calibri"/>
                <a:ea typeface="Calibri"/>
                <a:cs typeface="Calibri"/>
              </a:rPr>
              <a:t>December 2018)</a:t>
            </a:r>
          </a:p>
          <a:p>
            <a:pPr algn="ctr"/>
            <a:endParaRPr lang="en-US"/>
          </a:p>
        </p:txBody>
      </p:sp>
      <p:pic>
        <p:nvPicPr>
          <p:cNvPr id="4" name="Slide 2">
            <a:hlinkClick r:id="" action="ppaction://media"/>
            <a:extLst>
              <a:ext uri="{FF2B5EF4-FFF2-40B4-BE49-F238E27FC236}">
                <a16:creationId xmlns:a16="http://schemas.microsoft.com/office/drawing/2014/main" id="{4982613C-5DB0-0A2A-B829-FB436420A6D4}"/>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242232" y="6087214"/>
            <a:ext cx="487363" cy="487363"/>
          </a:xfrm>
          <a:prstGeom prst="rect">
            <a:avLst/>
          </a:prstGeom>
        </p:spPr>
      </p:pic>
    </p:spTree>
    <p:extLst>
      <p:ext uri="{BB962C8B-B14F-4D97-AF65-F5344CB8AC3E}">
        <p14:creationId xmlns:p14="http://schemas.microsoft.com/office/powerpoint/2010/main" val="14712236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93504"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72CCEEC-41BE-C271-7CC9-9010A0098F27}"/>
              </a:ext>
            </a:extLst>
          </p:cNvPr>
          <p:cNvSpPr txBox="1"/>
          <p:nvPr/>
        </p:nvSpPr>
        <p:spPr>
          <a:xfrm>
            <a:off x="2807918" y="99164"/>
            <a:ext cx="6096000" cy="73866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u="sng">
                <a:latin typeface="Calibri"/>
                <a:ea typeface="Calibri"/>
                <a:cs typeface="Calibri"/>
              </a:rPr>
              <a:t>Anatomy of the Respiratory System</a:t>
            </a:r>
          </a:p>
          <a:p>
            <a:pPr algn="ctr"/>
            <a:endParaRPr lang="en-US"/>
          </a:p>
        </p:txBody>
      </p:sp>
      <p:sp>
        <p:nvSpPr>
          <p:cNvPr id="5" name="TextBox 4">
            <a:extLst>
              <a:ext uri="{FF2B5EF4-FFF2-40B4-BE49-F238E27FC236}">
                <a16:creationId xmlns:a16="http://schemas.microsoft.com/office/drawing/2014/main" id="{9FC42CD9-C4A9-FD40-E9F0-B9270CD179E4}"/>
              </a:ext>
            </a:extLst>
          </p:cNvPr>
          <p:cNvSpPr txBox="1"/>
          <p:nvPr/>
        </p:nvSpPr>
        <p:spPr>
          <a:xfrm>
            <a:off x="0" y="589767"/>
            <a:ext cx="7505178" cy="99532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a:latin typeface="Calibri"/>
                <a:ea typeface="Calibri"/>
                <a:cs typeface="Calibri"/>
              </a:rPr>
              <a:t>The Respiratory system is responsible for breathing and supplying oxygen to the body while removing carbon dioxide. </a:t>
            </a:r>
          </a:p>
          <a:p>
            <a:pPr algn="ctr"/>
            <a:endParaRPr lang="en-US"/>
          </a:p>
        </p:txBody>
      </p:sp>
      <p:sp>
        <p:nvSpPr>
          <p:cNvPr id="6" name="TextBox 5">
            <a:extLst>
              <a:ext uri="{FF2B5EF4-FFF2-40B4-BE49-F238E27FC236}">
                <a16:creationId xmlns:a16="http://schemas.microsoft.com/office/drawing/2014/main" id="{3FBFE97E-2953-8590-DC1E-405B5FD648D9}"/>
              </a:ext>
            </a:extLst>
          </p:cNvPr>
          <p:cNvSpPr txBox="1"/>
          <p:nvPr/>
        </p:nvSpPr>
        <p:spPr>
          <a:xfrm>
            <a:off x="699370" y="1299575"/>
            <a:ext cx="6096000" cy="283154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u="sng" dirty="0">
                <a:solidFill>
                  <a:srgbClr val="7030A0"/>
                </a:solidFill>
                <a:latin typeface="Calibri"/>
                <a:ea typeface="Calibri"/>
                <a:cs typeface="Calibri"/>
              </a:rPr>
              <a:t>Main structures </a:t>
            </a:r>
            <a:r>
              <a:rPr lang="en-US" sz="2000" u="sng">
                <a:solidFill>
                  <a:srgbClr val="7030A0"/>
                </a:solidFill>
                <a:latin typeface="Calibri"/>
                <a:ea typeface="Calibri"/>
                <a:cs typeface="Calibri"/>
              </a:rPr>
              <a:t>include</a:t>
            </a:r>
            <a:r>
              <a:rPr lang="en-US" sz="2000" u="sng" dirty="0">
                <a:solidFill>
                  <a:srgbClr val="7030A0"/>
                </a:solidFill>
                <a:latin typeface="Calibri"/>
                <a:ea typeface="Calibri"/>
                <a:cs typeface="Calibri"/>
              </a:rPr>
              <a:t> </a:t>
            </a:r>
          </a:p>
          <a:p>
            <a:pPr marL="285750" indent="-285750">
              <a:buFont typeface="Arial"/>
              <a:buChar char="•"/>
            </a:pPr>
            <a:r>
              <a:rPr lang="en-US" sz="2000">
                <a:solidFill>
                  <a:srgbClr val="7030A0"/>
                </a:solidFill>
                <a:latin typeface="Calibri"/>
                <a:ea typeface="Calibri"/>
                <a:cs typeface="Calibri"/>
              </a:rPr>
              <a:t>Nasal cavity - filters, warms and moistens </a:t>
            </a:r>
            <a:r>
              <a:rPr lang="en-US" sz="2000" dirty="0">
                <a:solidFill>
                  <a:srgbClr val="7030A0"/>
                </a:solidFill>
                <a:latin typeface="Calibri"/>
                <a:ea typeface="Calibri"/>
                <a:cs typeface="Calibri"/>
              </a:rPr>
              <a:t>inhaled air </a:t>
            </a:r>
          </a:p>
          <a:p>
            <a:pPr marL="285750" indent="-285750">
              <a:buFont typeface="Arial"/>
              <a:buChar char="•"/>
            </a:pPr>
            <a:r>
              <a:rPr lang="en-US" sz="2000">
                <a:solidFill>
                  <a:srgbClr val="7030A0"/>
                </a:solidFill>
                <a:latin typeface="Calibri"/>
                <a:ea typeface="Calibri"/>
                <a:cs typeface="Calibri"/>
              </a:rPr>
              <a:t>Trachea - carries </a:t>
            </a:r>
            <a:r>
              <a:rPr lang="en-US" sz="2000" dirty="0">
                <a:solidFill>
                  <a:srgbClr val="7030A0"/>
                </a:solidFill>
                <a:latin typeface="Calibri"/>
                <a:ea typeface="Calibri"/>
                <a:cs typeface="Calibri"/>
              </a:rPr>
              <a:t>air to and from the lungs </a:t>
            </a:r>
          </a:p>
          <a:p>
            <a:pPr marL="285750" indent="-285750">
              <a:buFont typeface="Arial"/>
              <a:buChar char="•"/>
            </a:pPr>
            <a:r>
              <a:rPr lang="en-US" sz="2000">
                <a:solidFill>
                  <a:srgbClr val="7030A0"/>
                </a:solidFill>
                <a:latin typeface="Calibri"/>
                <a:ea typeface="Calibri"/>
                <a:cs typeface="Calibri"/>
              </a:rPr>
              <a:t>Bronchi - main airways that </a:t>
            </a:r>
            <a:r>
              <a:rPr lang="en-US" sz="2000" dirty="0">
                <a:solidFill>
                  <a:srgbClr val="7030A0"/>
                </a:solidFill>
                <a:latin typeface="Calibri"/>
                <a:ea typeface="Calibri"/>
                <a:cs typeface="Calibri"/>
              </a:rPr>
              <a:t>branch into each lung </a:t>
            </a:r>
          </a:p>
          <a:p>
            <a:pPr marL="285750" indent="-285750">
              <a:buFont typeface="Arial"/>
              <a:buChar char="•"/>
            </a:pPr>
            <a:r>
              <a:rPr lang="en-US" sz="2000">
                <a:solidFill>
                  <a:srgbClr val="7030A0"/>
                </a:solidFill>
                <a:latin typeface="Calibri"/>
                <a:ea typeface="Calibri"/>
                <a:cs typeface="Calibri"/>
              </a:rPr>
              <a:t>Alveoli - tiny air sacs </a:t>
            </a:r>
            <a:r>
              <a:rPr lang="en-US" sz="2000" dirty="0">
                <a:solidFill>
                  <a:srgbClr val="7030A0"/>
                </a:solidFill>
                <a:latin typeface="Calibri"/>
                <a:ea typeface="Calibri"/>
                <a:cs typeface="Calibri"/>
              </a:rPr>
              <a:t>where oxygen and carbon dioxide are exchanged </a:t>
            </a:r>
          </a:p>
          <a:p>
            <a:pPr marL="285750" indent="-285750">
              <a:buFont typeface="Arial"/>
              <a:buChar char="•"/>
            </a:pPr>
            <a:r>
              <a:rPr lang="en-US" sz="2000">
                <a:solidFill>
                  <a:srgbClr val="7030A0"/>
                </a:solidFill>
                <a:latin typeface="Calibri"/>
                <a:ea typeface="Calibri"/>
                <a:cs typeface="Calibri"/>
              </a:rPr>
              <a:t>Diaphragm - muscle that controls breathing by </a:t>
            </a:r>
            <a:r>
              <a:rPr lang="en-US" sz="2000" dirty="0">
                <a:solidFill>
                  <a:srgbClr val="7030A0"/>
                </a:solidFill>
                <a:latin typeface="Calibri"/>
                <a:ea typeface="Calibri"/>
                <a:cs typeface="Calibri"/>
              </a:rPr>
              <a:t>expanding and contracting the lung </a:t>
            </a:r>
          </a:p>
          <a:p>
            <a:pPr algn="ctr"/>
            <a:endParaRPr lang="en-US"/>
          </a:p>
        </p:txBody>
      </p:sp>
      <p:sp>
        <p:nvSpPr>
          <p:cNvPr id="7" name="TextBox 6">
            <a:extLst>
              <a:ext uri="{FF2B5EF4-FFF2-40B4-BE49-F238E27FC236}">
                <a16:creationId xmlns:a16="http://schemas.microsoft.com/office/drawing/2014/main" id="{21C514B2-167C-7DD2-D263-F28004633CD0}"/>
              </a:ext>
            </a:extLst>
          </p:cNvPr>
          <p:cNvSpPr txBox="1"/>
          <p:nvPr/>
        </p:nvSpPr>
        <p:spPr>
          <a:xfrm>
            <a:off x="469726" y="3846535"/>
            <a:ext cx="10772382" cy="190821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dirty="0">
                <a:latin typeface="Calibri"/>
                <a:ea typeface="Calibri"/>
                <a:cs typeface="Calibri"/>
              </a:rPr>
              <a:t>Air enters through the nasal </a:t>
            </a:r>
            <a:r>
              <a:rPr lang="en-US" sz="2000">
                <a:latin typeface="Calibri"/>
                <a:ea typeface="Calibri"/>
                <a:cs typeface="Calibri"/>
              </a:rPr>
              <a:t>cavity</a:t>
            </a:r>
            <a:r>
              <a:rPr lang="en-US" sz="2000" dirty="0">
                <a:latin typeface="Calibri"/>
                <a:ea typeface="Calibri"/>
                <a:cs typeface="Calibri"/>
              </a:rPr>
              <a:t>, and travels down to the trachea, which carries air towards the lungs. The trachea divides into two bronchi. Inside the lungs, the bronchi divide further into smaller tubes. These small airways lead to tiny air sacs known as alveoli. Oxygen passes from the air in the alveoli into the bloodstream, while carbon dioxide move from the blood into the lungs to be exhaled. Breathing is controlled by the diaphragm, a large muscle located below the lungs. </a:t>
            </a:r>
          </a:p>
          <a:p>
            <a:pPr algn="ctr"/>
            <a:endParaRPr lang="en-US"/>
          </a:p>
        </p:txBody>
      </p:sp>
      <p:sp>
        <p:nvSpPr>
          <p:cNvPr id="8" name="TextBox 7">
            <a:extLst>
              <a:ext uri="{FF2B5EF4-FFF2-40B4-BE49-F238E27FC236}">
                <a16:creationId xmlns:a16="http://schemas.microsoft.com/office/drawing/2014/main" id="{B3A1DD42-380F-9940-4F59-9C3A9908CEF3}"/>
              </a:ext>
            </a:extLst>
          </p:cNvPr>
          <p:cNvSpPr txBox="1"/>
          <p:nvPr/>
        </p:nvSpPr>
        <p:spPr>
          <a:xfrm>
            <a:off x="1231726" y="5443603"/>
            <a:ext cx="9853808" cy="98488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a:solidFill>
                  <a:srgbClr val="7030A0"/>
                </a:solidFill>
                <a:latin typeface="Calibri"/>
                <a:ea typeface="Calibri"/>
                <a:cs typeface="Calibri"/>
              </a:rPr>
              <a:t>"The main job of your respiratory system is to bring oxygen into your lungs and move carbon dioxide out of them (gas exchange)." (Cleveland Clinic, 4 September 2024) </a:t>
            </a:r>
          </a:p>
          <a:p>
            <a:pPr algn="ctr"/>
            <a:endParaRPr lang="en-US"/>
          </a:p>
        </p:txBody>
      </p:sp>
      <p:pic>
        <p:nvPicPr>
          <p:cNvPr id="9" name="Picture 8" descr="The respiratory tract includes the nasal and oral cavity, trachea, lungs, diaphragm, bronchiole and alveoli">
            <a:extLst>
              <a:ext uri="{FF2B5EF4-FFF2-40B4-BE49-F238E27FC236}">
                <a16:creationId xmlns:a16="http://schemas.microsoft.com/office/drawing/2014/main" id="{962C124B-2AB2-D2BF-D92B-EFD959887915}"/>
              </a:ext>
            </a:extLst>
          </p:cNvPr>
          <p:cNvPicPr>
            <a:picLocks noChangeAspect="1"/>
          </p:cNvPicPr>
          <p:nvPr/>
        </p:nvPicPr>
        <p:blipFill>
          <a:blip r:embed="rId4"/>
          <a:stretch>
            <a:fillRect/>
          </a:stretch>
        </p:blipFill>
        <p:spPr>
          <a:xfrm>
            <a:off x="7505178" y="98579"/>
            <a:ext cx="3997889" cy="3498024"/>
          </a:xfrm>
          <a:prstGeom prst="rect">
            <a:avLst/>
          </a:prstGeom>
        </p:spPr>
      </p:pic>
      <p:sp>
        <p:nvSpPr>
          <p:cNvPr id="10" name="TextBox 9">
            <a:extLst>
              <a:ext uri="{FF2B5EF4-FFF2-40B4-BE49-F238E27FC236}">
                <a16:creationId xmlns:a16="http://schemas.microsoft.com/office/drawing/2014/main" id="{9965CC08-6B9D-E8B7-FF4F-8C261715C64D}"/>
              </a:ext>
            </a:extLst>
          </p:cNvPr>
          <p:cNvSpPr txBox="1"/>
          <p:nvPr/>
        </p:nvSpPr>
        <p:spPr>
          <a:xfrm>
            <a:off x="8024380" y="3603365"/>
            <a:ext cx="4819594"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solidFill>
                  <a:srgbClr val="7030A0"/>
                </a:solidFill>
                <a:latin typeface="Calibri"/>
                <a:ea typeface="Calibri"/>
                <a:cs typeface="Calibri"/>
              </a:rPr>
              <a:t>(Cleveland Clinic, 4 September 2024)</a:t>
            </a:r>
          </a:p>
        </p:txBody>
      </p:sp>
      <p:pic>
        <p:nvPicPr>
          <p:cNvPr id="2" name="Slide 3">
            <a:hlinkClick r:id="" action="ppaction://media"/>
            <a:extLst>
              <a:ext uri="{FF2B5EF4-FFF2-40B4-BE49-F238E27FC236}">
                <a16:creationId xmlns:a16="http://schemas.microsoft.com/office/drawing/2014/main" id="{5C516BC0-2CA3-2A73-B475-70E73F581BFF}"/>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242108" y="6184806"/>
            <a:ext cx="487363" cy="487363"/>
          </a:xfrm>
          <a:prstGeom prst="rect">
            <a:avLst/>
          </a:prstGeom>
        </p:spPr>
      </p:pic>
    </p:spTree>
    <p:extLst>
      <p:ext uri="{BB962C8B-B14F-4D97-AF65-F5344CB8AC3E}">
        <p14:creationId xmlns:p14="http://schemas.microsoft.com/office/powerpoint/2010/main" val="31899677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587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E5D91B5-BF7C-D7EF-47D6-F9F10F4027C9}"/>
              </a:ext>
            </a:extLst>
          </p:cNvPr>
          <p:cNvSpPr txBox="1"/>
          <p:nvPr/>
        </p:nvSpPr>
        <p:spPr>
          <a:xfrm>
            <a:off x="615967" y="3296380"/>
            <a:ext cx="10763107" cy="255454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indent="-342900">
              <a:buFont typeface="Arial"/>
              <a:buChar char="•"/>
            </a:pPr>
            <a:r>
              <a:rPr lang="en-US" sz="2000">
                <a:latin typeface="Calibri"/>
                <a:ea typeface="Calibri"/>
                <a:cs typeface="Calibri"/>
              </a:rPr>
              <a:t>James Smith is a 65- year- old retired construction workers who lives with his wife. He was diagnosed with chronic obstructive pulmonary disease 5 years ago also has a history of hypertension, chronic cough, and frequent chest infections. </a:t>
            </a:r>
            <a:endParaRPr lang="en-US"/>
          </a:p>
          <a:p>
            <a:pPr marL="342900" indent="-342900">
              <a:buFont typeface="Arial"/>
              <a:buChar char="•"/>
            </a:pPr>
            <a:r>
              <a:rPr lang="en-US" sz="2000">
                <a:latin typeface="Calibri"/>
                <a:ea typeface="Calibri"/>
                <a:cs typeface="Calibri"/>
              </a:rPr>
              <a:t>Jame's lifestyle has a significant smoking history, having smoked around 15 cigarettes a day for 40 years. He also has low levels of physical activity and has previously been exposed to dust through his work in construction, which is a known risk factor to respiratory disease. </a:t>
            </a:r>
            <a:endParaRPr lang="en-US">
              <a:latin typeface="Univers Condensed Light"/>
              <a:ea typeface="Calibri"/>
              <a:cs typeface="Calibri"/>
            </a:endParaRPr>
          </a:p>
          <a:p>
            <a:pPr marL="342900" indent="-342900">
              <a:buFont typeface="Arial"/>
              <a:buChar char="•"/>
            </a:pPr>
            <a:r>
              <a:rPr lang="en-US" sz="2000">
                <a:latin typeface="Calibri"/>
                <a:ea typeface="Calibri"/>
                <a:cs typeface="Calibri"/>
              </a:rPr>
              <a:t>These demographic and lifestyle factors place him at higher risk of COPD progression and complications, and they will be important to consider when developing and appropriate care plan. </a:t>
            </a:r>
            <a:endParaRPr lang="en-US"/>
          </a:p>
        </p:txBody>
      </p:sp>
      <p:sp>
        <p:nvSpPr>
          <p:cNvPr id="4" name="TextBox 3">
            <a:extLst>
              <a:ext uri="{FF2B5EF4-FFF2-40B4-BE49-F238E27FC236}">
                <a16:creationId xmlns:a16="http://schemas.microsoft.com/office/drawing/2014/main" id="{F6727577-AFFC-5DD2-C2F7-574CA88364EC}"/>
              </a:ext>
            </a:extLst>
          </p:cNvPr>
          <p:cNvSpPr txBox="1"/>
          <p:nvPr/>
        </p:nvSpPr>
        <p:spPr>
          <a:xfrm>
            <a:off x="4050082" y="161795"/>
            <a:ext cx="2630467" cy="80021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u="sng">
                <a:latin typeface="Calibri"/>
                <a:ea typeface="Calibri"/>
                <a:cs typeface="Calibri"/>
              </a:rPr>
              <a:t>Patient Profile</a:t>
            </a:r>
          </a:p>
          <a:p>
            <a:pPr algn="ctr"/>
            <a:endParaRPr lang="en-US"/>
          </a:p>
        </p:txBody>
      </p:sp>
      <p:sp>
        <p:nvSpPr>
          <p:cNvPr id="5" name="TextBox 4">
            <a:extLst>
              <a:ext uri="{FF2B5EF4-FFF2-40B4-BE49-F238E27FC236}">
                <a16:creationId xmlns:a16="http://schemas.microsoft.com/office/drawing/2014/main" id="{82EEA3E3-85D1-B60F-C129-FE5B65043943}"/>
              </a:ext>
            </a:extLst>
          </p:cNvPr>
          <p:cNvSpPr txBox="1"/>
          <p:nvPr/>
        </p:nvSpPr>
        <p:spPr>
          <a:xfrm>
            <a:off x="1054273" y="589767"/>
            <a:ext cx="7338164" cy="283154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a:solidFill>
                  <a:srgbClr val="00B0F0"/>
                </a:solidFill>
                <a:latin typeface="Calibri"/>
                <a:ea typeface="Calibri"/>
                <a:cs typeface="Calibri"/>
              </a:rPr>
              <a:t>Name: James Smith</a:t>
            </a:r>
          </a:p>
          <a:p>
            <a:r>
              <a:rPr lang="en-US" sz="2000">
                <a:solidFill>
                  <a:srgbClr val="00B0F0"/>
                </a:solidFill>
                <a:latin typeface="Calibri"/>
                <a:ea typeface="Calibri"/>
                <a:cs typeface="Calibri"/>
              </a:rPr>
              <a:t> Age: 65 </a:t>
            </a:r>
          </a:p>
          <a:p>
            <a:r>
              <a:rPr lang="en-US" sz="2000">
                <a:solidFill>
                  <a:srgbClr val="00B0F0"/>
                </a:solidFill>
                <a:latin typeface="Calibri"/>
                <a:ea typeface="Calibri"/>
                <a:cs typeface="Calibri"/>
              </a:rPr>
              <a:t>Gender: Male </a:t>
            </a:r>
          </a:p>
          <a:p>
            <a:r>
              <a:rPr lang="en-US" sz="2000" u="sng">
                <a:solidFill>
                  <a:srgbClr val="00B0F0"/>
                </a:solidFill>
                <a:latin typeface="Calibri"/>
                <a:ea typeface="Calibri"/>
                <a:cs typeface="Calibri"/>
              </a:rPr>
              <a:t>Medical history:</a:t>
            </a:r>
          </a:p>
          <a:p>
            <a:pPr marL="285750" indent="-285750">
              <a:buFont typeface="Arial"/>
              <a:buChar char="•"/>
            </a:pPr>
            <a:r>
              <a:rPr lang="en-US" sz="2000">
                <a:solidFill>
                  <a:srgbClr val="00B0F0"/>
                </a:solidFill>
                <a:latin typeface="Calibri"/>
                <a:ea typeface="Calibri"/>
                <a:cs typeface="Calibri"/>
              </a:rPr>
              <a:t> diagnosed with Chronic Obstructive Pulmonary Disease </a:t>
            </a:r>
          </a:p>
          <a:p>
            <a:pPr marL="285750" indent="-285750">
              <a:buFont typeface="Arial"/>
              <a:buChar char="•"/>
            </a:pPr>
            <a:r>
              <a:rPr lang="en-US" sz="2000">
                <a:solidFill>
                  <a:srgbClr val="00B0F0"/>
                </a:solidFill>
                <a:latin typeface="Calibri"/>
                <a:ea typeface="Calibri"/>
                <a:cs typeface="Calibri"/>
              </a:rPr>
              <a:t>Hypertension </a:t>
            </a:r>
          </a:p>
          <a:p>
            <a:pPr marL="285750" indent="-285750">
              <a:buFont typeface="Arial"/>
              <a:buChar char="•"/>
            </a:pPr>
            <a:r>
              <a:rPr lang="en-US" sz="2000">
                <a:solidFill>
                  <a:srgbClr val="00B0F0"/>
                </a:solidFill>
                <a:latin typeface="Calibri"/>
                <a:ea typeface="Calibri"/>
                <a:cs typeface="Calibri"/>
              </a:rPr>
              <a:t>Frequent chest infections </a:t>
            </a:r>
          </a:p>
          <a:p>
            <a:pPr marL="285750" indent="-285750">
              <a:buFont typeface="Arial"/>
              <a:buChar char="•"/>
            </a:pPr>
            <a:r>
              <a:rPr lang="en-US" sz="2000">
                <a:solidFill>
                  <a:srgbClr val="00B0F0"/>
                </a:solidFill>
                <a:latin typeface="Calibri"/>
                <a:ea typeface="Calibri"/>
                <a:cs typeface="Calibri"/>
              </a:rPr>
              <a:t>Chronic cough</a:t>
            </a:r>
          </a:p>
          <a:p>
            <a:pPr algn="ctr"/>
            <a:endParaRPr lang="en-US"/>
          </a:p>
        </p:txBody>
      </p:sp>
      <p:pic>
        <p:nvPicPr>
          <p:cNvPr id="3" name="Slide 4">
            <a:hlinkClick r:id="" action="ppaction://media"/>
            <a:extLst>
              <a:ext uri="{FF2B5EF4-FFF2-40B4-BE49-F238E27FC236}">
                <a16:creationId xmlns:a16="http://schemas.microsoft.com/office/drawing/2014/main" id="{0541203C-DA7F-EFC6-D603-B6911696357A}"/>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263497" y="6214804"/>
            <a:ext cx="487363" cy="487363"/>
          </a:xfrm>
          <a:prstGeom prst="rect">
            <a:avLst/>
          </a:prstGeom>
        </p:spPr>
      </p:pic>
    </p:spTree>
    <p:extLst>
      <p:ext uri="{BB962C8B-B14F-4D97-AF65-F5344CB8AC3E}">
        <p14:creationId xmlns:p14="http://schemas.microsoft.com/office/powerpoint/2010/main" val="24872051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1589"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F278739-EE69-F16B-B089-955962468F7C}"/>
              </a:ext>
            </a:extLst>
          </p:cNvPr>
          <p:cNvSpPr txBox="1"/>
          <p:nvPr/>
        </p:nvSpPr>
        <p:spPr>
          <a:xfrm>
            <a:off x="981206" y="1049055"/>
            <a:ext cx="9738985" cy="498598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a:latin typeface="Calibri"/>
                <a:ea typeface="Calibri"/>
                <a:cs typeface="Calibri"/>
              </a:rPr>
              <a:t>The most significant risk factor is smoking, which is responsible for the majority of COPD cases. Long term exposure to harmful particles, such as air pollution or occupational dust and chemicals, also contribute to the development of the disease. </a:t>
            </a:r>
          </a:p>
          <a:p>
            <a:r>
              <a:rPr lang="en-US" sz="2000">
                <a:latin typeface="Calibri"/>
                <a:ea typeface="Calibri"/>
                <a:cs typeface="Calibri"/>
              </a:rPr>
              <a:t>Other factors can include age and history of respiratory infections, which can weaken lung function over time. </a:t>
            </a:r>
          </a:p>
          <a:p>
            <a:endParaRPr lang="en-US" sz="2000">
              <a:latin typeface="Calibri"/>
              <a:ea typeface="Calibri"/>
              <a:cs typeface="Calibri"/>
            </a:endParaRPr>
          </a:p>
          <a:p>
            <a:r>
              <a:rPr lang="en-US" sz="2000">
                <a:latin typeface="Calibri"/>
                <a:ea typeface="Calibri"/>
                <a:cs typeface="Calibri"/>
              </a:rPr>
              <a:t>In James Smiths case, several of these risk factors are present. He has a long history of smoking, which is the primary cause of his condition. His previous work in construction has exposed him to dust and harmful particles, further damaging his lungs. </a:t>
            </a:r>
          </a:p>
          <a:p>
            <a:r>
              <a:rPr lang="en-US" sz="2000">
                <a:latin typeface="Calibri"/>
                <a:ea typeface="Calibri"/>
                <a:cs typeface="Calibri"/>
              </a:rPr>
              <a:t>Additionally, his age, and low levels of physicals activity may contribute to worsening symptoms and reduced lung capacity. His history of chest infections and increase the risk of exacerbations. </a:t>
            </a:r>
          </a:p>
          <a:p>
            <a:r>
              <a:rPr lang="en-US" sz="2000">
                <a:latin typeface="Calibri"/>
                <a:ea typeface="Calibri"/>
                <a:cs typeface="Calibri"/>
              </a:rPr>
              <a:t>These factors must be considered when developing a personalized and effective care plan. </a:t>
            </a:r>
            <a:endParaRPr lang="en-US"/>
          </a:p>
          <a:p>
            <a:r>
              <a:rPr lang="en-US" sz="2000">
                <a:solidFill>
                  <a:srgbClr val="7030A0"/>
                </a:solidFill>
                <a:latin typeface="Calibri"/>
                <a:ea typeface="Calibri"/>
                <a:cs typeface="Calibri"/>
              </a:rPr>
              <a:t>"The harmful chemicals in smoke can damage the lining of the lungs and airways. Stopping smoking can help prevent COPD from getting worse" (NHS, 11 April 2023) </a:t>
            </a:r>
            <a:r>
              <a:rPr lang="en-US" sz="2000">
                <a:latin typeface="Calibri"/>
                <a:ea typeface="Calibri"/>
                <a:cs typeface="Calibri"/>
              </a:rPr>
              <a:t>             </a:t>
            </a:r>
            <a:endParaRPr lang="en-US"/>
          </a:p>
          <a:p>
            <a:pPr algn="ctr"/>
            <a:endParaRPr lang="en-US"/>
          </a:p>
        </p:txBody>
      </p:sp>
      <p:sp>
        <p:nvSpPr>
          <p:cNvPr id="3" name="TextBox 2">
            <a:extLst>
              <a:ext uri="{FF2B5EF4-FFF2-40B4-BE49-F238E27FC236}">
                <a16:creationId xmlns:a16="http://schemas.microsoft.com/office/drawing/2014/main" id="{4E36132D-48E3-36A4-E6AE-64413A61DB65}"/>
              </a:ext>
            </a:extLst>
          </p:cNvPr>
          <p:cNvSpPr txBox="1"/>
          <p:nvPr/>
        </p:nvSpPr>
        <p:spPr>
          <a:xfrm>
            <a:off x="3444264" y="212257"/>
            <a:ext cx="3292420"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u="sng">
                <a:latin typeface="Calibri"/>
                <a:ea typeface="Calibri"/>
                <a:cs typeface="Calibri"/>
              </a:rPr>
              <a:t>Risk factors of COPD</a:t>
            </a:r>
          </a:p>
        </p:txBody>
      </p:sp>
      <p:pic>
        <p:nvPicPr>
          <p:cNvPr id="4" name="Slide 5">
            <a:hlinkClick r:id="" action="ppaction://media"/>
            <a:extLst>
              <a:ext uri="{FF2B5EF4-FFF2-40B4-BE49-F238E27FC236}">
                <a16:creationId xmlns:a16="http://schemas.microsoft.com/office/drawing/2014/main" id="{D5CC1ABE-2369-E2AB-6AFD-A15A6FA27695}"/>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263497" y="6040351"/>
            <a:ext cx="487363" cy="487363"/>
          </a:xfrm>
          <a:prstGeom prst="rect">
            <a:avLst/>
          </a:prstGeom>
        </p:spPr>
      </p:pic>
    </p:spTree>
    <p:extLst>
      <p:ext uri="{BB962C8B-B14F-4D97-AF65-F5344CB8AC3E}">
        <p14:creationId xmlns:p14="http://schemas.microsoft.com/office/powerpoint/2010/main" val="17962322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8058"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94C495B-83A4-8BC3-2127-AF7EB87981A0}"/>
              </a:ext>
            </a:extLst>
          </p:cNvPr>
          <p:cNvSpPr txBox="1"/>
          <p:nvPr/>
        </p:nvSpPr>
        <p:spPr>
          <a:xfrm>
            <a:off x="490602" y="1393521"/>
            <a:ext cx="11221232" cy="406265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dirty="0">
                <a:solidFill>
                  <a:srgbClr val="00B0F0"/>
                </a:solidFill>
                <a:latin typeface="Calibri"/>
                <a:ea typeface="Calibri"/>
                <a:cs typeface="Calibri"/>
              </a:rPr>
              <a:t>Communic</a:t>
            </a:r>
            <a:r>
              <a:rPr lang="en-US" sz="2000">
                <a:solidFill>
                  <a:srgbClr val="00B0F0"/>
                </a:solidFill>
                <a:latin typeface="Calibri"/>
                <a:ea typeface="Calibri"/>
                <a:cs typeface="Calibri"/>
              </a:rPr>
              <a:t>ation-</a:t>
            </a:r>
            <a:endParaRPr lang="en-US" sz="2000" dirty="0">
              <a:solidFill>
                <a:srgbClr val="00B0F0"/>
              </a:solidFill>
              <a:latin typeface="Calibri"/>
              <a:ea typeface="Calibri"/>
              <a:cs typeface="Calibri"/>
            </a:endParaRPr>
          </a:p>
          <a:p>
            <a:r>
              <a:rPr lang="en-US" sz="2000">
                <a:latin typeface="Calibri"/>
                <a:ea typeface="Calibri"/>
                <a:cs typeface="Calibri"/>
              </a:rPr>
              <a:t>Effective communication is essential in managing chronic conditions such as COPD. </a:t>
            </a:r>
            <a:r>
              <a:rPr lang="en-US" sz="2000" dirty="0">
                <a:latin typeface="Calibri"/>
                <a:ea typeface="Calibri"/>
                <a:cs typeface="Calibri"/>
              </a:rPr>
              <a:t>Healthcare professionals must ensure that patients clearly understand their diagnosis, treatment options, and how to manage their condition at home. Using simple accessible language helps patients feel more confident in managing their health. Patients should also be encouraged to make their own decisions about their care. This supports patients </a:t>
            </a:r>
            <a:r>
              <a:rPr lang="en-US" sz="2000">
                <a:latin typeface="Calibri"/>
                <a:ea typeface="Calibri"/>
                <a:cs typeface="Calibri"/>
              </a:rPr>
              <a:t>centered</a:t>
            </a:r>
            <a:r>
              <a:rPr lang="en-US" sz="2000" dirty="0">
                <a:latin typeface="Calibri"/>
                <a:ea typeface="Calibri"/>
                <a:cs typeface="Calibri"/>
              </a:rPr>
              <a:t> care and helps improve treatment plans.</a:t>
            </a:r>
            <a:endParaRPr lang="en-US"/>
          </a:p>
          <a:p>
            <a:endParaRPr lang="en-US" sz="2000" dirty="0">
              <a:latin typeface="Calibri"/>
              <a:ea typeface="Calibri"/>
              <a:cs typeface="Calibri"/>
            </a:endParaRPr>
          </a:p>
          <a:p>
            <a:r>
              <a:rPr lang="en-US" sz="2000">
                <a:solidFill>
                  <a:srgbClr val="00B0F0"/>
                </a:solidFill>
                <a:latin typeface="Calibri"/>
                <a:ea typeface="Calibri"/>
                <a:cs typeface="Calibri"/>
              </a:rPr>
              <a:t>Ethical- </a:t>
            </a:r>
          </a:p>
          <a:p>
            <a:r>
              <a:rPr lang="en-US" sz="2000" dirty="0">
                <a:latin typeface="Calibri"/>
                <a:ea typeface="Calibri"/>
                <a:cs typeface="Calibri"/>
              </a:rPr>
              <a:t> Ethical considerations are also important for healthcare practice. Professionals must respect patients' autonomy, meaning their right to make decisions about their own treatment. Confidentiality must be maintained at all times to protect the patients personal and medical information. Informed consent is also essential before starting treatments, ensuring patients understand the benefits and potential risks. </a:t>
            </a:r>
            <a:endParaRPr lang="en-US"/>
          </a:p>
          <a:p>
            <a:pPr algn="ctr"/>
            <a:endParaRPr lang="en-US"/>
          </a:p>
        </p:txBody>
      </p:sp>
      <p:sp>
        <p:nvSpPr>
          <p:cNvPr id="4" name="TextBox 3">
            <a:extLst>
              <a:ext uri="{FF2B5EF4-FFF2-40B4-BE49-F238E27FC236}">
                <a16:creationId xmlns:a16="http://schemas.microsoft.com/office/drawing/2014/main" id="{68A16F52-6BAE-DABE-EFAC-0B8DBC3AB77C}"/>
              </a:ext>
            </a:extLst>
          </p:cNvPr>
          <p:cNvSpPr txBox="1"/>
          <p:nvPr/>
        </p:nvSpPr>
        <p:spPr>
          <a:xfrm>
            <a:off x="1691014" y="287054"/>
            <a:ext cx="7379917" cy="73866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u="sng">
                <a:latin typeface="Calibri"/>
                <a:ea typeface="Calibri"/>
                <a:cs typeface="Calibri"/>
              </a:rPr>
              <a:t>Communication and Ethical Considerations in COPD care</a:t>
            </a:r>
          </a:p>
          <a:p>
            <a:pPr algn="ctr"/>
            <a:endParaRPr lang="en-US"/>
          </a:p>
        </p:txBody>
      </p:sp>
      <p:pic>
        <p:nvPicPr>
          <p:cNvPr id="2" name="Slide 6">
            <a:hlinkClick r:id="" action="ppaction://media"/>
            <a:extLst>
              <a:ext uri="{FF2B5EF4-FFF2-40B4-BE49-F238E27FC236}">
                <a16:creationId xmlns:a16="http://schemas.microsoft.com/office/drawing/2014/main" id="{DAB2F586-55DA-896F-868C-E11946F23032}"/>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029581" y="6193539"/>
            <a:ext cx="487363" cy="487363"/>
          </a:xfrm>
          <a:prstGeom prst="rect">
            <a:avLst/>
          </a:prstGeom>
        </p:spPr>
      </p:pic>
    </p:spTree>
    <p:extLst>
      <p:ext uri="{BB962C8B-B14F-4D97-AF65-F5344CB8AC3E}">
        <p14:creationId xmlns:p14="http://schemas.microsoft.com/office/powerpoint/2010/main" val="18618707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6949"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3B594AB-CB5A-B845-D3C7-7A561AE7DF0E}"/>
              </a:ext>
            </a:extLst>
          </p:cNvPr>
          <p:cNvSpPr txBox="1"/>
          <p:nvPr/>
        </p:nvSpPr>
        <p:spPr>
          <a:xfrm>
            <a:off x="672969" y="915659"/>
            <a:ext cx="10845451" cy="560153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dirty="0">
                <a:latin typeface="Calibri"/>
                <a:ea typeface="Calibri"/>
                <a:cs typeface="Calibri"/>
              </a:rPr>
              <a:t>The care plan for COPD can be created on evidence-based guidelines provided by NICE and the NHS, which aims to reduce symptoms, prevent exacerbations, and improve quality of life. Pharmacological treatment - helps to open </a:t>
            </a:r>
            <a:r>
              <a:rPr lang="en-US" sz="2000" dirty="0" err="1">
                <a:latin typeface="Calibri"/>
                <a:ea typeface="Calibri"/>
                <a:cs typeface="Calibri"/>
              </a:rPr>
              <a:t>ip</a:t>
            </a:r>
            <a:r>
              <a:rPr lang="en-US" sz="2000" dirty="0">
                <a:latin typeface="Calibri"/>
                <a:ea typeface="Calibri"/>
                <a:cs typeface="Calibri"/>
              </a:rPr>
              <a:t> the airways and improve airflow, which reduce inflammation in the lungs.</a:t>
            </a:r>
          </a:p>
          <a:p>
            <a:endParaRPr lang="en-US" sz="2000">
              <a:latin typeface="Calibri"/>
              <a:ea typeface="Calibri"/>
              <a:cs typeface="Calibri"/>
            </a:endParaRPr>
          </a:p>
          <a:p>
            <a:pPr marL="342900" indent="-342900">
              <a:buFont typeface="Arial"/>
              <a:buChar char="•"/>
            </a:pPr>
            <a:r>
              <a:rPr lang="en-US" sz="2000">
                <a:latin typeface="Calibri"/>
                <a:ea typeface="Calibri"/>
                <a:cs typeface="Calibri"/>
              </a:rPr>
              <a:t> Self-management plan - A self-management plan helps with COPD to manage and understand their condition. This includes techniques and positions to help manage breathlessness.</a:t>
            </a:r>
          </a:p>
          <a:p>
            <a:pPr marL="342900" indent="-342900">
              <a:buFont typeface="Arial"/>
              <a:buChar char="•"/>
            </a:pPr>
            <a:r>
              <a:rPr lang="en-US" sz="2000" dirty="0">
                <a:latin typeface="Calibri"/>
                <a:ea typeface="Calibri"/>
                <a:cs typeface="Calibri"/>
              </a:rPr>
              <a:t> Living with COPD - The NHS offers guidance on living with COPD, which includes taking prescribed medications, stopping smoking, exercising, maintaining a healthy weight, and staying up to date with vaccinations. </a:t>
            </a:r>
          </a:p>
          <a:p>
            <a:pPr marL="342900" indent="-342900">
              <a:buFont typeface="Arial"/>
              <a:buChar char="•"/>
            </a:pPr>
            <a:r>
              <a:rPr lang="en-US" sz="2000">
                <a:latin typeface="Calibri"/>
                <a:ea typeface="Calibri"/>
                <a:cs typeface="Calibri"/>
              </a:rPr>
              <a:t>COPD care and treatment flowchart - This provides a visual guide to the care and treatment process for COPD, steps to take if a flare-up occurs. It emphasizes the importance of taking prescribed medications and seeking medical advice if symptoms worsen.</a:t>
            </a:r>
          </a:p>
          <a:p>
            <a:r>
              <a:rPr lang="en-US" sz="2000" dirty="0">
                <a:latin typeface="Calibri"/>
                <a:ea typeface="Calibri"/>
                <a:cs typeface="Calibri"/>
              </a:rPr>
              <a:t> These encourage patients to have an advance decision regarding treatment and sharing the plan with healthcare providers and discuss with family and friends to enhance support. This follows the Mental Capacity Act where individuals can make their own choices regarding health. </a:t>
            </a:r>
            <a:r>
              <a:rPr lang="en-US" sz="2000" dirty="0">
                <a:solidFill>
                  <a:srgbClr val="7030A0"/>
                </a:solidFill>
                <a:latin typeface="Calibri"/>
                <a:ea typeface="Calibri"/>
                <a:cs typeface="Calibri"/>
              </a:rPr>
              <a:t>"It is essential for health and social care workers to understand and apply the MCA to ensure that individuals with capacity are supported to make their own decisions." (GOV.UK, 23 June 2025)</a:t>
            </a:r>
            <a:endParaRPr lang="en-US" dirty="0">
              <a:solidFill>
                <a:srgbClr val="7030A0"/>
              </a:solidFill>
              <a:latin typeface="Calibri"/>
              <a:ea typeface="Calibri"/>
              <a:cs typeface="Calibri"/>
            </a:endParaRPr>
          </a:p>
          <a:p>
            <a:pPr algn="ctr"/>
            <a:endParaRPr lang="en-US"/>
          </a:p>
        </p:txBody>
      </p:sp>
      <p:sp>
        <p:nvSpPr>
          <p:cNvPr id="2" name="TextBox 1">
            <a:extLst>
              <a:ext uri="{FF2B5EF4-FFF2-40B4-BE49-F238E27FC236}">
                <a16:creationId xmlns:a16="http://schemas.microsoft.com/office/drawing/2014/main" id="{A4186A65-6D25-0F16-0E67-F9343F501CC0}"/>
              </a:ext>
            </a:extLst>
          </p:cNvPr>
          <p:cNvSpPr txBox="1"/>
          <p:nvPr/>
        </p:nvSpPr>
        <p:spPr>
          <a:xfrm>
            <a:off x="2463452" y="234863"/>
            <a:ext cx="5104355" cy="80021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u="sng" baseline="0">
                <a:latin typeface="Calibri"/>
                <a:ea typeface="Calibri"/>
                <a:cs typeface="Calibri"/>
              </a:rPr>
              <a:t>Care Plan Interventions for COPD</a:t>
            </a:r>
            <a:r>
              <a:rPr lang="en-US" baseline="0">
                <a:latin typeface="Univers Condensed Light"/>
              </a:rPr>
              <a:t> </a:t>
            </a:r>
            <a:endParaRPr lang="en-US"/>
          </a:p>
          <a:p>
            <a:pPr algn="ctr"/>
            <a:endParaRPr lang="en-US"/>
          </a:p>
        </p:txBody>
      </p:sp>
      <p:pic>
        <p:nvPicPr>
          <p:cNvPr id="4" name="Slide 7">
            <a:hlinkClick r:id="" action="ppaction://media"/>
            <a:extLst>
              <a:ext uri="{FF2B5EF4-FFF2-40B4-BE49-F238E27FC236}">
                <a16:creationId xmlns:a16="http://schemas.microsoft.com/office/drawing/2014/main" id="{BDFA8E0A-7FC6-7C80-CAD2-CF0E3E58BC60}"/>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981438" y="6273510"/>
            <a:ext cx="487363" cy="487363"/>
          </a:xfrm>
          <a:prstGeom prst="rect">
            <a:avLst/>
          </a:prstGeom>
        </p:spPr>
      </p:pic>
    </p:spTree>
    <p:extLst>
      <p:ext uri="{BB962C8B-B14F-4D97-AF65-F5344CB8AC3E}">
        <p14:creationId xmlns:p14="http://schemas.microsoft.com/office/powerpoint/2010/main" val="36291383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05024"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2151C1E-F9A2-2B2C-A992-13FB5738B004}"/>
              </a:ext>
            </a:extLst>
          </p:cNvPr>
          <p:cNvSpPr txBox="1"/>
          <p:nvPr/>
        </p:nvSpPr>
        <p:spPr>
          <a:xfrm>
            <a:off x="970768" y="2343411"/>
            <a:ext cx="10240027" cy="283154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dirty="0">
                <a:latin typeface="Calibri"/>
                <a:ea typeface="Calibri"/>
                <a:cs typeface="Calibri"/>
              </a:rPr>
              <a:t>To conclude, chronic obstructive pulmonary disease is a long-term respiratory condition that affects lung function and patients' quality of life The respiratory system normally allows oxygen to enter the bloodstream and carbon dioxide to be removed. However, in COPD the airways become inflamed and the alveoli are damaged, which reduces the efficiency of gas exchange. Managing COPD requires a comprehensive care plan that includes regular monitoring, medication, lifestyle changes, and patient education. By following evidence-based guidance from </a:t>
            </a:r>
            <a:r>
              <a:rPr lang="en-US" sz="2000">
                <a:latin typeface="Calibri"/>
                <a:ea typeface="Calibri"/>
                <a:cs typeface="Calibri"/>
              </a:rPr>
              <a:t>organizations</a:t>
            </a:r>
            <a:r>
              <a:rPr lang="en-US" sz="2000" dirty="0">
                <a:latin typeface="Calibri"/>
                <a:ea typeface="Calibri"/>
                <a:cs typeface="Calibri"/>
              </a:rPr>
              <a:t> such as the NHS and NICE, healthcare professionals can support patients in managing their condition and improving their overall wellbeing.</a:t>
            </a:r>
          </a:p>
          <a:p>
            <a:pPr algn="ctr"/>
            <a:endParaRPr lang="en-US"/>
          </a:p>
        </p:txBody>
      </p:sp>
      <p:sp>
        <p:nvSpPr>
          <p:cNvPr id="3" name="TextBox 2">
            <a:extLst>
              <a:ext uri="{FF2B5EF4-FFF2-40B4-BE49-F238E27FC236}">
                <a16:creationId xmlns:a16="http://schemas.microsoft.com/office/drawing/2014/main" id="{E2BCFA83-F516-E1DC-E325-4C40389171FB}"/>
              </a:ext>
            </a:extLst>
          </p:cNvPr>
          <p:cNvSpPr txBox="1"/>
          <p:nvPr/>
        </p:nvSpPr>
        <p:spPr>
          <a:xfrm>
            <a:off x="4426499" y="445962"/>
            <a:ext cx="5362350"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2400" u="sng">
                <a:latin typeface="Calibri"/>
                <a:ea typeface="Calibri"/>
                <a:cs typeface="Calibri"/>
              </a:rPr>
              <a:t>Conclusion</a:t>
            </a:r>
          </a:p>
        </p:txBody>
      </p:sp>
      <p:pic>
        <p:nvPicPr>
          <p:cNvPr id="4" name="Slide 8">
            <a:hlinkClick r:id="" action="ppaction://media"/>
            <a:extLst>
              <a:ext uri="{FF2B5EF4-FFF2-40B4-BE49-F238E27FC236}">
                <a16:creationId xmlns:a16="http://schemas.microsoft.com/office/drawing/2014/main" id="{386B10B7-3198-3ACB-6EAF-6134451F1614}"/>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967113" y="6238211"/>
            <a:ext cx="487363" cy="487363"/>
          </a:xfrm>
          <a:prstGeom prst="rect">
            <a:avLst/>
          </a:prstGeom>
        </p:spPr>
      </p:pic>
    </p:spTree>
    <p:extLst>
      <p:ext uri="{BB962C8B-B14F-4D97-AF65-F5344CB8AC3E}">
        <p14:creationId xmlns:p14="http://schemas.microsoft.com/office/powerpoint/2010/main" val="19971183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7664"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42F8FFC-0912-9CDE-C4DD-86F9613454FC}"/>
              </a:ext>
            </a:extLst>
          </p:cNvPr>
          <p:cNvSpPr txBox="1"/>
          <p:nvPr/>
        </p:nvSpPr>
        <p:spPr>
          <a:xfrm>
            <a:off x="146137" y="3209795"/>
            <a:ext cx="11899725" cy="34163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a:latin typeface="Calibri"/>
                <a:ea typeface="Calibri"/>
                <a:cs typeface="Calibri"/>
              </a:rPr>
              <a:t>"The harmful chemicals in smoke can damage the lining of the lungs and airways. Stopping smoking can help prevent COPD from getting worse" (NHS, 11 April 2023) </a:t>
            </a:r>
            <a:r>
              <a:rPr lang="en-US" sz="2000" dirty="0">
                <a:latin typeface="Calibri"/>
                <a:ea typeface="Calibri"/>
                <a:cs typeface="Calibri"/>
                <a:hlinkClick r:id="rId2"/>
              </a:rPr>
              <a:t>https://www.nhs.uk/conditions/chronic-obstructive-pulmonary-disease-copd/causes/</a:t>
            </a:r>
            <a:endParaRPr lang="en-US"/>
          </a:p>
          <a:p>
            <a:r>
              <a:rPr lang="en-US" sz="2000">
                <a:solidFill>
                  <a:srgbClr val="002060"/>
                </a:solidFill>
                <a:latin typeface="Calibri"/>
                <a:ea typeface="Calibri"/>
                <a:cs typeface="Calibri"/>
              </a:rPr>
              <a:t>"It is essential for health and social care workers to understand and apply the MCA to ensure that individuals with capacity are supported to make their own decisions." (GOV.UK, 23 June 2025)</a:t>
            </a:r>
            <a:r>
              <a:rPr lang="en-US" sz="2000" dirty="0">
                <a:solidFill>
                  <a:srgbClr val="7030A0"/>
                </a:solidFill>
                <a:latin typeface="Calibri"/>
                <a:ea typeface="Calibri"/>
                <a:cs typeface="Calibri"/>
              </a:rPr>
              <a:t> </a:t>
            </a:r>
            <a:r>
              <a:rPr lang="en-US" sz="2000" dirty="0">
                <a:solidFill>
                  <a:srgbClr val="7030A0"/>
                </a:solidFill>
                <a:ea typeface="+mn-lt"/>
                <a:cs typeface="+mn-lt"/>
                <a:hlinkClick r:id="rId3"/>
              </a:rPr>
              <a:t>https://www.gov.uk/government/publications/health-and-social-care-workers-mental-capacity-act-decisions/making-decisions-about-your-health-welfare-or-finances</a:t>
            </a:r>
            <a:endParaRPr lang="en-US" sz="2000">
              <a:solidFill>
                <a:srgbClr val="7030A0"/>
              </a:solidFill>
              <a:latin typeface="Univers Condensed Light"/>
              <a:ea typeface="Calibri"/>
              <a:cs typeface="Calibri"/>
            </a:endParaRPr>
          </a:p>
          <a:p>
            <a:endParaRPr lang="en-US" sz="2000" dirty="0">
              <a:solidFill>
                <a:srgbClr val="7030A0"/>
              </a:solidFill>
              <a:latin typeface="Univers Condensed Light"/>
              <a:ea typeface="Calibri"/>
              <a:cs typeface="Calibri"/>
            </a:endParaRPr>
          </a:p>
          <a:p>
            <a:endParaRPr lang="en-US" sz="2000">
              <a:latin typeface="Calibri"/>
              <a:ea typeface="Calibri"/>
              <a:cs typeface="Calibri"/>
            </a:endParaRPr>
          </a:p>
          <a:p>
            <a:endParaRPr lang="en-US"/>
          </a:p>
          <a:p>
            <a:pPr algn="ctr"/>
            <a:endParaRPr lang="en-US"/>
          </a:p>
        </p:txBody>
      </p:sp>
      <p:sp>
        <p:nvSpPr>
          <p:cNvPr id="3" name="TextBox 2">
            <a:extLst>
              <a:ext uri="{FF2B5EF4-FFF2-40B4-BE49-F238E27FC236}">
                <a16:creationId xmlns:a16="http://schemas.microsoft.com/office/drawing/2014/main" id="{3B2E240C-84B6-8F77-2916-2362AAA4C4AF}"/>
              </a:ext>
            </a:extLst>
          </p:cNvPr>
          <p:cNvSpPr txBox="1"/>
          <p:nvPr/>
        </p:nvSpPr>
        <p:spPr>
          <a:xfrm>
            <a:off x="146137" y="871602"/>
            <a:ext cx="11899724" cy="255454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rtl="0"/>
            <a:r>
              <a:rPr lang="en-US" sz="2000" baseline="0">
                <a:solidFill>
                  <a:srgbClr val="002060"/>
                </a:solidFill>
                <a:latin typeface="Calibri"/>
                <a:ea typeface="Calibri"/>
                <a:cs typeface="Calibri"/>
              </a:rPr>
              <a:t>"One of the primary symptoms of COPD is breathlessness. The Medical Research Council dyspnea scale should be used to grade the breathlessness according to the level of exertion required to elicit it."</a:t>
            </a:r>
            <a:r>
              <a:rPr lang="en-US" sz="2000">
                <a:solidFill>
                  <a:srgbClr val="002060"/>
                </a:solidFill>
                <a:latin typeface="Calibri"/>
                <a:ea typeface="Calibri"/>
                <a:cs typeface="Calibri"/>
              </a:rPr>
              <a:t>​</a:t>
            </a:r>
            <a:endParaRPr lang="en-US" sz="2000" dirty="0">
              <a:solidFill>
                <a:srgbClr val="002060"/>
              </a:solidFill>
              <a:latin typeface="Calibri"/>
              <a:ea typeface="Calibri"/>
              <a:cs typeface="Calibri"/>
            </a:endParaRPr>
          </a:p>
          <a:p>
            <a:r>
              <a:rPr lang="en-US" sz="2000" baseline="0">
                <a:solidFill>
                  <a:srgbClr val="002060"/>
                </a:solidFill>
                <a:latin typeface="Calibri"/>
                <a:ea typeface="Calibri"/>
                <a:cs typeface="Calibri"/>
              </a:rPr>
              <a:t>(NICE, 5 December 2018)</a:t>
            </a:r>
            <a:r>
              <a:rPr lang="en-US" sz="2000">
                <a:solidFill>
                  <a:srgbClr val="002060"/>
                </a:solidFill>
                <a:latin typeface="Calibri"/>
                <a:ea typeface="Calibri"/>
                <a:cs typeface="Calibri"/>
              </a:rPr>
              <a:t> </a:t>
            </a:r>
            <a:r>
              <a:rPr lang="en-US" sz="2000" dirty="0">
                <a:solidFill>
                  <a:srgbClr val="002060"/>
                </a:solidFill>
                <a:ea typeface="+mn-lt"/>
                <a:cs typeface="+mn-lt"/>
                <a:hlinkClick r:id="rId4"/>
              </a:rPr>
              <a:t>https://www.nice.org.uk/guidance/NG115</a:t>
            </a:r>
            <a:endParaRPr lang="en-US" sz="2000">
              <a:solidFill>
                <a:srgbClr val="002060"/>
              </a:solidFill>
              <a:ea typeface="+mn-lt"/>
              <a:cs typeface="+mn-lt"/>
            </a:endParaRPr>
          </a:p>
          <a:p>
            <a:r>
              <a:rPr lang="en-US" sz="2000">
                <a:solidFill>
                  <a:srgbClr val="002060"/>
                </a:solidFill>
                <a:latin typeface="Calibri"/>
                <a:ea typeface="Calibri"/>
                <a:cs typeface="Calibri"/>
              </a:rPr>
              <a:t>"The main job of your respiratory system is to bring oxygen into your lungs and move carbon dioxide out of them (gas exchange)." (Cleveland Clinic, 4 September 2024) </a:t>
            </a:r>
            <a:r>
              <a:rPr lang="en-US" sz="2000" dirty="0">
                <a:solidFill>
                  <a:srgbClr val="002060"/>
                </a:solidFill>
                <a:ea typeface="+mn-lt"/>
                <a:cs typeface="+mn-lt"/>
                <a:hlinkClick r:id="rId5"/>
              </a:rPr>
              <a:t>https://my.clevelandclinic.org/health/body/21205-repiratory-system</a:t>
            </a:r>
            <a:endParaRPr lang="en-US">
              <a:solidFill>
                <a:srgbClr val="002060"/>
              </a:solidFill>
              <a:ea typeface="+mn-lt"/>
              <a:cs typeface="+mn-lt"/>
            </a:endParaRPr>
          </a:p>
          <a:p>
            <a:r>
              <a:rPr lang="en-US" sz="2000">
                <a:solidFill>
                  <a:srgbClr val="002060"/>
                </a:solidFill>
                <a:latin typeface="Calibri"/>
                <a:ea typeface="Calibri"/>
                <a:cs typeface="Calibri"/>
              </a:rPr>
              <a:t>Image 1 - (Cleveland Clinic, 4 September 2024) </a:t>
            </a:r>
            <a:r>
              <a:rPr lang="en-US" sz="2000" dirty="0">
                <a:solidFill>
                  <a:srgbClr val="002060"/>
                </a:solidFill>
                <a:latin typeface="Univers Condensed Light"/>
                <a:ea typeface="Calibri"/>
                <a:cs typeface="Calibri"/>
                <a:hlinkClick r:id="rId5"/>
              </a:rPr>
              <a:t>https://my.clevelandclinic.org/health/body/21205-repiratory-system</a:t>
            </a:r>
            <a:endParaRPr lang="en-US" sz="2000" dirty="0">
              <a:solidFill>
                <a:srgbClr val="002060"/>
              </a:solidFill>
              <a:latin typeface="Calibri"/>
              <a:ea typeface="Calibri"/>
              <a:cs typeface="Calibri"/>
            </a:endParaRPr>
          </a:p>
          <a:p>
            <a:endParaRPr lang="en-US" sz="2000" dirty="0">
              <a:solidFill>
                <a:srgbClr val="002060"/>
              </a:solidFill>
            </a:endParaRPr>
          </a:p>
        </p:txBody>
      </p:sp>
      <p:sp>
        <p:nvSpPr>
          <p:cNvPr id="4" name="TextBox 3">
            <a:extLst>
              <a:ext uri="{FF2B5EF4-FFF2-40B4-BE49-F238E27FC236}">
                <a16:creationId xmlns:a16="http://schemas.microsoft.com/office/drawing/2014/main" id="{4E59E852-CF59-CA42-04C9-5F6D185B0065}"/>
              </a:ext>
            </a:extLst>
          </p:cNvPr>
          <p:cNvSpPr txBox="1"/>
          <p:nvPr/>
        </p:nvSpPr>
        <p:spPr>
          <a:xfrm>
            <a:off x="3801549" y="217986"/>
            <a:ext cx="4578299"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u="sng">
                <a:latin typeface="Calibri"/>
                <a:ea typeface="Calibri"/>
                <a:cs typeface="Calibri"/>
              </a:rPr>
              <a:t>Reference</a:t>
            </a:r>
            <a:r>
              <a:rPr lang="en-US" sz="2400" u="sng" dirty="0">
                <a:latin typeface="Calibri"/>
                <a:ea typeface="Calibri"/>
                <a:cs typeface="Calibri"/>
              </a:rPr>
              <a:t> Page</a:t>
            </a:r>
          </a:p>
        </p:txBody>
      </p:sp>
    </p:spTree>
    <p:extLst>
      <p:ext uri="{BB962C8B-B14F-4D97-AF65-F5344CB8AC3E}">
        <p14:creationId xmlns:p14="http://schemas.microsoft.com/office/powerpoint/2010/main" val="3422184389"/>
      </p:ext>
    </p:extLst>
  </p:cSld>
  <p:clrMapOvr>
    <a:masterClrMapping/>
  </p:clrMapOvr>
</p:sld>
</file>

<file path=ppt/theme/theme1.xml><?xml version="1.0" encoding="utf-8"?>
<a:theme xmlns:a="http://schemas.openxmlformats.org/drawingml/2006/main" name="AngleLinesVTI">
  <a:themeElements>
    <a:clrScheme name="Custom 34">
      <a:dk1>
        <a:sysClr val="windowText" lastClr="000000"/>
      </a:dk1>
      <a:lt1>
        <a:sysClr val="window" lastClr="FFFFFF"/>
      </a:lt1>
      <a:dk2>
        <a:srgbClr val="001E2E"/>
      </a:dk2>
      <a:lt2>
        <a:srgbClr val="F0ECEC"/>
      </a:lt2>
      <a:accent1>
        <a:srgbClr val="155767"/>
      </a:accent1>
      <a:accent2>
        <a:srgbClr val="BA9CA0"/>
      </a:accent2>
      <a:accent3>
        <a:srgbClr val="A57931"/>
      </a:accent3>
      <a:accent4>
        <a:srgbClr val="0E577C"/>
      </a:accent4>
      <a:accent5>
        <a:srgbClr val="CC846E"/>
      </a:accent5>
      <a:accent6>
        <a:srgbClr val="93767A"/>
      </a:accent6>
      <a:hlink>
        <a:srgbClr val="0563C1"/>
      </a:hlink>
      <a:folHlink>
        <a:srgbClr val="954F72"/>
      </a:folHlink>
    </a:clrScheme>
    <a:fontScheme name="Walbaum Light Univers Light">
      <a:majorFont>
        <a:latin typeface="Walbaum Display Light"/>
        <a:ea typeface=""/>
        <a:cs typeface=""/>
      </a:majorFont>
      <a:minorFont>
        <a:latin typeface="Univers Condensed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ngleLinesVTI" id="{BC1FC193-C72F-4761-9899-1105EDF6BAE8}" vid="{64612625-F022-44B7-B9FA-9D26DEDBDC21}"/>
    </a:ext>
  </a:extLst>
</a:theme>
</file>

<file path=docProps/app.xml><?xml version="1.0" encoding="utf-8"?>
<Properties xmlns="http://schemas.openxmlformats.org/officeDocument/2006/extended-properties" xmlns:vt="http://schemas.openxmlformats.org/officeDocument/2006/docPropsVTypes">
  <Template>office theme</Template>
  <TotalTime>34</TotalTime>
  <Words>1562</Words>
  <Application>Microsoft Office PowerPoint</Application>
  <PresentationFormat>Widescreen</PresentationFormat>
  <Paragraphs>76</Paragraphs>
  <Slides>9</Slides>
  <Notes>0</Notes>
  <HiddenSlides>0</HiddenSlides>
  <MMClips>8</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Arial</vt:lpstr>
      <vt:lpstr>Calibri</vt:lpstr>
      <vt:lpstr>Univers Condensed Light</vt:lpstr>
      <vt:lpstr>Walbaum Display Light</vt:lpstr>
      <vt:lpstr>AngleLinesVTI</vt:lpstr>
      <vt:lpstr>Understanding COPD: Respiratory System Function and Patient-Centered Care Plan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nyall</dc:creator>
  <cp:lastModifiedBy>Nyall Berry</cp:lastModifiedBy>
  <cp:revision>244</cp:revision>
  <dcterms:created xsi:type="dcterms:W3CDTF">2013-07-15T20:26:40Z</dcterms:created>
  <dcterms:modified xsi:type="dcterms:W3CDTF">2026-03-22T15:03:54Z</dcterms:modified>
</cp:coreProperties>
</file>