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3" r:id="rId1"/>
  </p:sldMasterIdLst>
  <p:notesMasterIdLst>
    <p:notesMasterId r:id="rId24"/>
  </p:notesMasterIdLst>
  <p:handoutMasterIdLst>
    <p:handoutMasterId r:id="rId25"/>
  </p:handoutMasterIdLst>
  <p:sldIdLst>
    <p:sldId id="278" r:id="rId2"/>
    <p:sldId id="339" r:id="rId3"/>
    <p:sldId id="595" r:id="rId4"/>
    <p:sldId id="589" r:id="rId5"/>
    <p:sldId id="452" r:id="rId6"/>
    <p:sldId id="456" r:id="rId7"/>
    <p:sldId id="453" r:id="rId8"/>
    <p:sldId id="457" r:id="rId9"/>
    <p:sldId id="460" r:id="rId10"/>
    <p:sldId id="461" r:id="rId11"/>
    <p:sldId id="346" r:id="rId12"/>
    <p:sldId id="438" r:id="rId13"/>
    <p:sldId id="326" r:id="rId14"/>
    <p:sldId id="428" r:id="rId15"/>
    <p:sldId id="436" r:id="rId16"/>
    <p:sldId id="463" r:id="rId17"/>
    <p:sldId id="462" r:id="rId18"/>
    <p:sldId id="594" r:id="rId19"/>
    <p:sldId id="598" r:id="rId20"/>
    <p:sldId id="526" r:id="rId21"/>
    <p:sldId id="590" r:id="rId22"/>
    <p:sldId id="406" r:id="rId23"/>
  </p:sldIdLst>
  <p:sldSz cx="9144000" cy="6858000" type="screen4x3"/>
  <p:notesSz cx="7315200" cy="96012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p:cViewPr varScale="1">
        <p:scale>
          <a:sx n="67" d="100"/>
          <a:sy n="67" d="100"/>
        </p:scale>
        <p:origin x="120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1A0F6B8B-DEFF-4740-BAD0-8BE64FF5CAC6}"/>
    <pc:docChg chg="undo redo custSel addSld modSld sldOrd">
      <pc:chgData name="Steven Pattinson" userId="b52b1ba7-b527-49a6-9e22-bcb6af20c0fa" providerId="ADAL" clId="{1A0F6B8B-DEFF-4740-BAD0-8BE64FF5CAC6}" dt="2024-03-01T10:48:08.359" v="68" actId="6549"/>
      <pc:docMkLst>
        <pc:docMk/>
      </pc:docMkLst>
      <pc:sldChg chg="ord">
        <pc:chgData name="Steven Pattinson" userId="b52b1ba7-b527-49a6-9e22-bcb6af20c0fa" providerId="ADAL" clId="{1A0F6B8B-DEFF-4740-BAD0-8BE64FF5CAC6}" dt="2024-03-01T10:48:02.537" v="52"/>
        <pc:sldMkLst>
          <pc:docMk/>
          <pc:sldMk cId="0" sldId="593"/>
        </pc:sldMkLst>
      </pc:sldChg>
      <pc:sldChg chg="addSp delSp modSp new mod modClrScheme chgLayout">
        <pc:chgData name="Steven Pattinson" userId="b52b1ba7-b527-49a6-9e22-bcb6af20c0fa" providerId="ADAL" clId="{1A0F6B8B-DEFF-4740-BAD0-8BE64FF5CAC6}" dt="2024-03-01T10:48:08.359" v="68" actId="6549"/>
        <pc:sldMkLst>
          <pc:docMk/>
          <pc:sldMk cId="60486691" sldId="595"/>
        </pc:sldMkLst>
        <pc:spChg chg="del mod ord">
          <ac:chgData name="Steven Pattinson" userId="b52b1ba7-b527-49a6-9e22-bcb6af20c0fa" providerId="ADAL" clId="{1A0F6B8B-DEFF-4740-BAD0-8BE64FF5CAC6}" dt="2024-03-01T10:38:19.789" v="1" actId="700"/>
          <ac:spMkLst>
            <pc:docMk/>
            <pc:sldMk cId="60486691" sldId="595"/>
            <ac:spMk id="2" creationId="{6F0047AD-0040-34FE-4EE0-641B4DBA9FD2}"/>
          </ac:spMkLst>
        </pc:spChg>
        <pc:spChg chg="del mod ord">
          <ac:chgData name="Steven Pattinson" userId="b52b1ba7-b527-49a6-9e22-bcb6af20c0fa" providerId="ADAL" clId="{1A0F6B8B-DEFF-4740-BAD0-8BE64FF5CAC6}" dt="2024-03-01T10:38:19.789" v="1" actId="700"/>
          <ac:spMkLst>
            <pc:docMk/>
            <pc:sldMk cId="60486691" sldId="595"/>
            <ac:spMk id="3" creationId="{71F330F4-C0F7-C6E7-2092-CFBFE095DF47}"/>
          </ac:spMkLst>
        </pc:spChg>
        <pc:spChg chg="add mod ord">
          <ac:chgData name="Steven Pattinson" userId="b52b1ba7-b527-49a6-9e22-bcb6af20c0fa" providerId="ADAL" clId="{1A0F6B8B-DEFF-4740-BAD0-8BE64FF5CAC6}" dt="2024-03-01T10:48:08.359" v="68" actId="6549"/>
          <ac:spMkLst>
            <pc:docMk/>
            <pc:sldMk cId="60486691" sldId="595"/>
            <ac:spMk id="4" creationId="{289B97E7-9444-F5F7-E22E-BDC4E8068C88}"/>
          </ac:spMkLst>
        </pc:spChg>
        <pc:spChg chg="add mod ord">
          <ac:chgData name="Steven Pattinson" userId="b52b1ba7-b527-49a6-9e22-bcb6af20c0fa" providerId="ADAL" clId="{1A0F6B8B-DEFF-4740-BAD0-8BE64FF5CAC6}" dt="2024-03-01T10:38:46.668" v="21" actId="27636"/>
          <ac:spMkLst>
            <pc:docMk/>
            <pc:sldMk cId="60486691" sldId="595"/>
            <ac:spMk id="5" creationId="{3E3A1237-22AE-7A38-BAE2-81E573C22789}"/>
          </ac:spMkLst>
        </pc:spChg>
      </pc:sldChg>
    </pc:docChg>
  </pc:docChgLst>
  <pc:docChgLst>
    <pc:chgData name="Steven Pattinson" userId="b52b1ba7-b527-49a6-9e22-bcb6af20c0fa" providerId="ADAL" clId="{EFA76533-C2AD-4E53-9834-D04AB4FC625D}"/>
    <pc:docChg chg="custSel addSld delSld modSld">
      <pc:chgData name="Steven Pattinson" userId="b52b1ba7-b527-49a6-9e22-bcb6af20c0fa" providerId="ADAL" clId="{EFA76533-C2AD-4E53-9834-D04AB4FC625D}" dt="2024-02-27T11:47:33.791" v="181" actId="20577"/>
      <pc:docMkLst>
        <pc:docMk/>
      </pc:docMkLst>
      <pc:sldChg chg="del">
        <pc:chgData name="Steven Pattinson" userId="b52b1ba7-b527-49a6-9e22-bcb6af20c0fa" providerId="ADAL" clId="{EFA76533-C2AD-4E53-9834-D04AB4FC625D}" dt="2024-02-27T08:38:27.748" v="11" actId="47"/>
        <pc:sldMkLst>
          <pc:docMk/>
          <pc:sldMk cId="0" sldId="328"/>
        </pc:sldMkLst>
      </pc:sldChg>
      <pc:sldChg chg="modSp mod">
        <pc:chgData name="Steven Pattinson" userId="b52b1ba7-b527-49a6-9e22-bcb6af20c0fa" providerId="ADAL" clId="{EFA76533-C2AD-4E53-9834-D04AB4FC625D}" dt="2024-02-27T11:47:33.791" v="181" actId="20577"/>
        <pc:sldMkLst>
          <pc:docMk/>
          <pc:sldMk cId="0" sldId="438"/>
        </pc:sldMkLst>
        <pc:spChg chg="mod">
          <ac:chgData name="Steven Pattinson" userId="b52b1ba7-b527-49a6-9e22-bcb6af20c0fa" providerId="ADAL" clId="{EFA76533-C2AD-4E53-9834-D04AB4FC625D}" dt="2024-02-27T11:47:33.791" v="181" actId="20577"/>
          <ac:spMkLst>
            <pc:docMk/>
            <pc:sldMk cId="0" sldId="438"/>
            <ac:spMk id="9219" creationId="{00000000-0000-0000-0000-000000000000}"/>
          </ac:spMkLst>
        </pc:spChg>
        <pc:graphicFrameChg chg="mod">
          <ac:chgData name="Steven Pattinson" userId="b52b1ba7-b527-49a6-9e22-bcb6af20c0fa" providerId="ADAL" clId="{EFA76533-C2AD-4E53-9834-D04AB4FC625D}" dt="2024-02-27T08:35:36.319" v="10"/>
          <ac:graphicFrameMkLst>
            <pc:docMk/>
            <pc:sldMk cId="0" sldId="438"/>
            <ac:graphicFrameMk id="2" creationId="{00000000-0000-0000-0000-000000000000}"/>
          </ac:graphicFrameMkLst>
        </pc:graphicFrameChg>
      </pc:sldChg>
      <pc:sldChg chg="modSp mod">
        <pc:chgData name="Steven Pattinson" userId="b52b1ba7-b527-49a6-9e22-bcb6af20c0fa" providerId="ADAL" clId="{EFA76533-C2AD-4E53-9834-D04AB4FC625D}" dt="2024-02-27T08:34:28.724" v="7" actId="20577"/>
        <pc:sldMkLst>
          <pc:docMk/>
          <pc:sldMk cId="2509828918" sldId="460"/>
        </pc:sldMkLst>
        <pc:spChg chg="mod">
          <ac:chgData name="Steven Pattinson" userId="b52b1ba7-b527-49a6-9e22-bcb6af20c0fa" providerId="ADAL" clId="{EFA76533-C2AD-4E53-9834-D04AB4FC625D}" dt="2024-02-27T08:34:28.724" v="7" actId="20577"/>
          <ac:spMkLst>
            <pc:docMk/>
            <pc:sldMk cId="2509828918" sldId="460"/>
            <ac:spMk id="3" creationId="{00000000-0000-0000-0000-000000000000}"/>
          </ac:spMkLst>
        </pc:spChg>
      </pc:sldChg>
      <pc:sldChg chg="del">
        <pc:chgData name="Steven Pattinson" userId="b52b1ba7-b527-49a6-9e22-bcb6af20c0fa" providerId="ADAL" clId="{EFA76533-C2AD-4E53-9834-D04AB4FC625D}" dt="2024-02-27T08:32:56.756" v="0" actId="47"/>
        <pc:sldMkLst>
          <pc:docMk/>
          <pc:sldMk cId="1469416459" sldId="587"/>
        </pc:sldMkLst>
      </pc:sldChg>
      <pc:sldChg chg="del">
        <pc:chgData name="Steven Pattinson" userId="b52b1ba7-b527-49a6-9e22-bcb6af20c0fa" providerId="ADAL" clId="{EFA76533-C2AD-4E53-9834-D04AB4FC625D}" dt="2024-02-27T08:33:40.311" v="1" actId="47"/>
        <pc:sldMkLst>
          <pc:docMk/>
          <pc:sldMk cId="3804308563" sldId="588"/>
        </pc:sldMkLst>
      </pc:sldChg>
      <pc:sldChg chg="modSp mod">
        <pc:chgData name="Steven Pattinson" userId="b52b1ba7-b527-49a6-9e22-bcb6af20c0fa" providerId="ADAL" clId="{EFA76533-C2AD-4E53-9834-D04AB4FC625D}" dt="2024-02-27T11:41:06.587" v="179" actId="20577"/>
        <pc:sldMkLst>
          <pc:docMk/>
          <pc:sldMk cId="3879172757" sldId="592"/>
        </pc:sldMkLst>
        <pc:spChg chg="mod">
          <ac:chgData name="Steven Pattinson" userId="b52b1ba7-b527-49a6-9e22-bcb6af20c0fa" providerId="ADAL" clId="{EFA76533-C2AD-4E53-9834-D04AB4FC625D}" dt="2024-02-27T11:41:06.587" v="179" actId="20577"/>
          <ac:spMkLst>
            <pc:docMk/>
            <pc:sldMk cId="3879172757" sldId="592"/>
            <ac:spMk id="4" creationId="{00000000-0000-0000-0000-000000000000}"/>
          </ac:spMkLst>
        </pc:spChg>
      </pc:sldChg>
      <pc:sldChg chg="addSp delSp modSp new mod">
        <pc:chgData name="Steven Pattinson" userId="b52b1ba7-b527-49a6-9e22-bcb6af20c0fa" providerId="ADAL" clId="{EFA76533-C2AD-4E53-9834-D04AB4FC625D}" dt="2024-02-27T08:40:24.070" v="71" actId="1076"/>
        <pc:sldMkLst>
          <pc:docMk/>
          <pc:sldMk cId="3336241008" sldId="594"/>
        </pc:sldMkLst>
        <pc:spChg chg="mod">
          <ac:chgData name="Steven Pattinson" userId="b52b1ba7-b527-49a6-9e22-bcb6af20c0fa" providerId="ADAL" clId="{EFA76533-C2AD-4E53-9834-D04AB4FC625D}" dt="2024-02-27T08:40:08.531" v="70" actId="20577"/>
          <ac:spMkLst>
            <pc:docMk/>
            <pc:sldMk cId="3336241008" sldId="594"/>
            <ac:spMk id="2" creationId="{D75393FC-1C13-5750-98D1-736B8ACB05E8}"/>
          </ac:spMkLst>
        </pc:spChg>
        <pc:spChg chg="add del">
          <ac:chgData name="Steven Pattinson" userId="b52b1ba7-b527-49a6-9e22-bcb6af20c0fa" providerId="ADAL" clId="{EFA76533-C2AD-4E53-9834-D04AB4FC625D}" dt="2024-02-27T08:39:29.088" v="23"/>
          <ac:spMkLst>
            <pc:docMk/>
            <pc:sldMk cId="3336241008" sldId="594"/>
            <ac:spMk id="3" creationId="{61DECA69-7055-0095-CC8B-563A6A18DD6E}"/>
          </ac:spMkLst>
        </pc:spChg>
        <pc:graphicFrameChg chg="add mod modGraphic">
          <ac:chgData name="Steven Pattinson" userId="b52b1ba7-b527-49a6-9e22-bcb6af20c0fa" providerId="ADAL" clId="{EFA76533-C2AD-4E53-9834-D04AB4FC625D}" dt="2024-02-27T08:40:24.070" v="71" actId="1076"/>
          <ac:graphicFrameMkLst>
            <pc:docMk/>
            <pc:sldMk cId="3336241008" sldId="594"/>
            <ac:graphicFrameMk id="5" creationId="{3361DFA7-7375-8DE7-967A-E8895E34671E}"/>
          </ac:graphicFrameMkLst>
        </pc:graphicFrameChg>
      </pc:sldChg>
      <pc:sldChg chg="addSp delSp modSp new del mod">
        <pc:chgData name="Steven Pattinson" userId="b52b1ba7-b527-49a6-9e22-bcb6af20c0fa" providerId="ADAL" clId="{EFA76533-C2AD-4E53-9834-D04AB4FC625D}" dt="2024-02-27T11:42:50.663" v="180" actId="47"/>
        <pc:sldMkLst>
          <pc:docMk/>
          <pc:sldMk cId="1620434373" sldId="595"/>
        </pc:sldMkLst>
        <pc:spChg chg="mod">
          <ac:chgData name="Steven Pattinson" userId="b52b1ba7-b527-49a6-9e22-bcb6af20c0fa" providerId="ADAL" clId="{EFA76533-C2AD-4E53-9834-D04AB4FC625D}" dt="2024-02-27T08:41:30.818" v="148" actId="313"/>
          <ac:spMkLst>
            <pc:docMk/>
            <pc:sldMk cId="1620434373" sldId="595"/>
            <ac:spMk id="2" creationId="{70CB0666-8490-0AA8-CD4B-5476E31000AA}"/>
          </ac:spMkLst>
        </pc:spChg>
        <pc:spChg chg="del">
          <ac:chgData name="Steven Pattinson" userId="b52b1ba7-b527-49a6-9e22-bcb6af20c0fa" providerId="ADAL" clId="{EFA76533-C2AD-4E53-9834-D04AB4FC625D}" dt="2024-02-27T08:40:49.187" v="73"/>
          <ac:spMkLst>
            <pc:docMk/>
            <pc:sldMk cId="1620434373" sldId="595"/>
            <ac:spMk id="3" creationId="{E8F27042-44B9-7B09-CEE8-79C315BB2ED6}"/>
          </ac:spMkLst>
        </pc:spChg>
        <pc:graphicFrameChg chg="add mod">
          <ac:chgData name="Steven Pattinson" userId="b52b1ba7-b527-49a6-9e22-bcb6af20c0fa" providerId="ADAL" clId="{EFA76533-C2AD-4E53-9834-D04AB4FC625D}" dt="2024-02-27T08:41:00.938" v="75" actId="1076"/>
          <ac:graphicFrameMkLst>
            <pc:docMk/>
            <pc:sldMk cId="1620434373" sldId="595"/>
            <ac:graphicFrameMk id="5" creationId="{9DBA7A47-8CE9-0F8A-2F81-36A3F3209039}"/>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a:defRPr sz="1300">
                <a:latin typeface="Arial" charset="0"/>
                <a:ea typeface="MS PGothic" pitchFamily="34" charset="-128"/>
              </a:defRPr>
            </a:lvl1pPr>
          </a:lstStyle>
          <a:p>
            <a:pPr>
              <a:defRPr/>
            </a:pPr>
            <a:endParaRPr lang="en-AU" dirty="0"/>
          </a:p>
        </p:txBody>
      </p:sp>
      <p:sp>
        <p:nvSpPr>
          <p:cNvPr id="3" name="Date Placeholder 2"/>
          <p:cNvSpPr>
            <a:spLocks noGrp="1"/>
          </p:cNvSpPr>
          <p:nvPr>
            <p:ph type="dt" sz="quarter" idx="1"/>
          </p:nvPr>
        </p:nvSpPr>
        <p:spPr>
          <a:xfrm>
            <a:off x="4143375" y="0"/>
            <a:ext cx="3170238" cy="479425"/>
          </a:xfrm>
          <a:prstGeom prst="rect">
            <a:avLst/>
          </a:prstGeom>
        </p:spPr>
        <p:txBody>
          <a:bodyPr vert="horz" lIns="96661" tIns="48331" rIns="96661" bIns="48331" rtlCol="0"/>
          <a:lstStyle>
            <a:lvl1pPr algn="r">
              <a:defRPr sz="1300">
                <a:latin typeface="Arial" charset="0"/>
                <a:ea typeface="MS PGothic" pitchFamily="34" charset="-128"/>
              </a:defRPr>
            </a:lvl1pPr>
          </a:lstStyle>
          <a:p>
            <a:pPr>
              <a:defRPr/>
            </a:pPr>
            <a:fld id="{3542D5A7-21A2-49FC-B109-27358F40A2FA}" type="datetimeFigureOut">
              <a:rPr lang="en-AU"/>
              <a:pPr>
                <a:defRPr/>
              </a:pPr>
              <a:t>19/09/2024</a:t>
            </a:fld>
            <a:endParaRPr lang="en-AU" dirty="0"/>
          </a:p>
        </p:txBody>
      </p:sp>
      <p:sp>
        <p:nvSpPr>
          <p:cNvPr id="4" name="Footer Placeholder 3"/>
          <p:cNvSpPr>
            <a:spLocks noGrp="1"/>
          </p:cNvSpPr>
          <p:nvPr>
            <p:ph type="ftr" sz="quarter" idx="2"/>
          </p:nvPr>
        </p:nvSpPr>
        <p:spPr>
          <a:xfrm>
            <a:off x="0" y="9120188"/>
            <a:ext cx="3170238" cy="479425"/>
          </a:xfrm>
          <a:prstGeom prst="rect">
            <a:avLst/>
          </a:prstGeom>
        </p:spPr>
        <p:txBody>
          <a:bodyPr vert="horz" lIns="96661" tIns="48331" rIns="96661" bIns="48331" rtlCol="0" anchor="b"/>
          <a:lstStyle>
            <a:lvl1pPr algn="l">
              <a:defRPr sz="1300">
                <a:latin typeface="Arial" charset="0"/>
                <a:ea typeface="MS PGothic" pitchFamily="34" charset="-128"/>
              </a:defRPr>
            </a:lvl1pPr>
          </a:lstStyle>
          <a:p>
            <a:pPr>
              <a:defRPr/>
            </a:pPr>
            <a:endParaRPr lang="en-AU" dirty="0"/>
          </a:p>
        </p:txBody>
      </p:sp>
      <p:sp>
        <p:nvSpPr>
          <p:cNvPr id="5" name="Slide Number Placeholder 4"/>
          <p:cNvSpPr>
            <a:spLocks noGrp="1"/>
          </p:cNvSpPr>
          <p:nvPr>
            <p:ph type="sldNum" sz="quarter" idx="3"/>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2E5CE7C6-DE4D-4AE6-B12D-771BE543A62C}" type="slidenum">
              <a:rPr lang="en-AU" altLang="en-US"/>
              <a:pPr/>
              <a:t>‹#›</a:t>
            </a:fld>
            <a:endParaRPr lang="en-AU" altLang="en-US" dirty="0"/>
          </a:p>
        </p:txBody>
      </p:sp>
    </p:spTree>
    <p:extLst>
      <p:ext uri="{BB962C8B-B14F-4D97-AF65-F5344CB8AC3E}">
        <p14:creationId xmlns:p14="http://schemas.microsoft.com/office/powerpoint/2010/main" val="1244229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a:defRPr sz="1300">
                <a:latin typeface="Arial" charset="0"/>
                <a:ea typeface="MS PGothic" pitchFamily="34" charset="-128"/>
              </a:defRPr>
            </a:lvl1pPr>
          </a:lstStyle>
          <a:p>
            <a:pPr>
              <a:defRPr/>
            </a:pPr>
            <a:endParaRPr lang="en-AU" dirty="0"/>
          </a:p>
        </p:txBody>
      </p:sp>
      <p:sp>
        <p:nvSpPr>
          <p:cNvPr id="3" name="Date Placeholder 2"/>
          <p:cNvSpPr>
            <a:spLocks noGrp="1"/>
          </p:cNvSpPr>
          <p:nvPr>
            <p:ph type="dt" idx="1"/>
          </p:nvPr>
        </p:nvSpPr>
        <p:spPr>
          <a:xfrm>
            <a:off x="4143375" y="0"/>
            <a:ext cx="3170238" cy="479425"/>
          </a:xfrm>
          <a:prstGeom prst="rect">
            <a:avLst/>
          </a:prstGeom>
        </p:spPr>
        <p:txBody>
          <a:bodyPr vert="horz" lIns="96661" tIns="48331" rIns="96661" bIns="48331" rtlCol="0"/>
          <a:lstStyle>
            <a:lvl1pPr algn="r">
              <a:defRPr sz="1300">
                <a:latin typeface="Arial" charset="0"/>
                <a:ea typeface="MS PGothic" pitchFamily="34" charset="-128"/>
              </a:defRPr>
            </a:lvl1pPr>
          </a:lstStyle>
          <a:p>
            <a:pPr>
              <a:defRPr/>
            </a:pPr>
            <a:fld id="{65C992CE-52D1-454C-AE49-CE76A3062737}" type="datetimeFigureOut">
              <a:rPr lang="en-AU"/>
              <a:pPr>
                <a:defRPr/>
              </a:pPr>
              <a:t>19/09/2024</a:t>
            </a:fld>
            <a:endParaRPr lang="en-AU" dirty="0"/>
          </a:p>
        </p:txBody>
      </p:sp>
      <p:sp>
        <p:nvSpPr>
          <p:cNvPr id="4" name="Slide Image Placeholder 3"/>
          <p:cNvSpPr>
            <a:spLocks noGrp="1" noRot="1" noChangeAspect="1"/>
          </p:cNvSpPr>
          <p:nvPr>
            <p:ph type="sldImg" idx="2"/>
          </p:nvPr>
        </p:nvSpPr>
        <p:spPr>
          <a:xfrm>
            <a:off x="1257300" y="720725"/>
            <a:ext cx="4800600" cy="3600450"/>
          </a:xfrm>
          <a:prstGeom prst="rect">
            <a:avLst/>
          </a:prstGeom>
          <a:noFill/>
          <a:ln w="12700">
            <a:solidFill>
              <a:prstClr val="black"/>
            </a:solidFill>
          </a:ln>
        </p:spPr>
        <p:txBody>
          <a:bodyPr vert="horz" lIns="96661" tIns="48331" rIns="96661" bIns="48331" rtlCol="0" anchor="ctr"/>
          <a:lstStyle/>
          <a:p>
            <a:pPr lvl="0"/>
            <a:endParaRPr lang="en-AU" noProof="0" dirty="0"/>
          </a:p>
        </p:txBody>
      </p:sp>
      <p:sp>
        <p:nvSpPr>
          <p:cNvPr id="5" name="Notes Placeholder 4"/>
          <p:cNvSpPr>
            <a:spLocks noGrp="1"/>
          </p:cNvSpPr>
          <p:nvPr>
            <p:ph type="body" sz="quarter" idx="3"/>
          </p:nvPr>
        </p:nvSpPr>
        <p:spPr>
          <a:xfrm>
            <a:off x="731838" y="4560888"/>
            <a:ext cx="5851525" cy="4319587"/>
          </a:xfrm>
          <a:prstGeom prst="rect">
            <a:avLst/>
          </a:prstGeom>
        </p:spPr>
        <p:txBody>
          <a:bodyPr vert="horz" lIns="96661" tIns="48331" rIns="96661" bIns="48331"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p:cNvSpPr>
            <a:spLocks noGrp="1"/>
          </p:cNvSpPr>
          <p:nvPr>
            <p:ph type="ftr" sz="quarter" idx="4"/>
          </p:nvPr>
        </p:nvSpPr>
        <p:spPr>
          <a:xfrm>
            <a:off x="0" y="9120188"/>
            <a:ext cx="3170238" cy="479425"/>
          </a:xfrm>
          <a:prstGeom prst="rect">
            <a:avLst/>
          </a:prstGeom>
        </p:spPr>
        <p:txBody>
          <a:bodyPr vert="horz" lIns="96661" tIns="48331" rIns="96661" bIns="48331" rtlCol="0" anchor="b"/>
          <a:lstStyle>
            <a:lvl1pPr algn="l">
              <a:defRPr sz="1300">
                <a:latin typeface="Arial" charset="0"/>
                <a:ea typeface="MS PGothic" pitchFamily="34" charset="-128"/>
              </a:defRPr>
            </a:lvl1pPr>
          </a:lstStyle>
          <a:p>
            <a:pPr>
              <a:defRPr/>
            </a:pPr>
            <a:endParaRPr lang="en-AU" dirty="0"/>
          </a:p>
        </p:txBody>
      </p:sp>
      <p:sp>
        <p:nvSpPr>
          <p:cNvPr id="7" name="Slide Number Placeholder 6"/>
          <p:cNvSpPr>
            <a:spLocks noGrp="1"/>
          </p:cNvSpPr>
          <p:nvPr>
            <p:ph type="sldNum" sz="quarter" idx="5"/>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8537ED56-303C-4FED-BBF5-CD5E3510B83A}" type="slidenum">
              <a:rPr lang="en-AU" altLang="en-US"/>
              <a:pPr/>
              <a:t>‹#›</a:t>
            </a:fld>
            <a:endParaRPr lang="en-AU" altLang="en-US" dirty="0"/>
          </a:p>
        </p:txBody>
      </p:sp>
    </p:spTree>
    <p:extLst>
      <p:ext uri="{BB962C8B-B14F-4D97-AF65-F5344CB8AC3E}">
        <p14:creationId xmlns:p14="http://schemas.microsoft.com/office/powerpoint/2010/main" val="22242056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24DDDA60-6799-45FB-B04D-A1D22E520A08}"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B05E158D-20B8-4A8C-8E0F-7B332DC145EE}"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87BE439E-DCF9-4AEB-A872-50EB04EB7706}"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39389E54-97F5-48CF-BCF9-F5E11F3F9C45}"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318038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DDA60-6799-45FB-B04D-A1D22E520A08}"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4164" r:id="rId1"/>
    <p:sldLayoutId id="2147484165" r:id="rId2"/>
    <p:sldLayoutId id="2147484166" r:id="rId3"/>
    <p:sldLayoutId id="2147484167" r:id="rId4"/>
    <p:sldLayoutId id="2147484168" r:id="rId5"/>
    <p:sldLayoutId id="2147484169" r:id="rId6"/>
    <p:sldLayoutId id="2147484170" r:id="rId7"/>
    <p:sldLayoutId id="2147484171" r:id="rId8"/>
    <p:sldLayoutId id="2147484172"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OvEci5Bjgd4" TargetMode="Externa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067508"/>
            <a:ext cx="7696200" cy="2722984"/>
          </a:xfrm>
        </p:spPr>
        <p:txBody>
          <a:bodyPr>
            <a:noAutofit/>
          </a:bodyPr>
          <a:lstStyle/>
          <a:p>
            <a:pPr>
              <a:lnSpc>
                <a:spcPct val="100000"/>
              </a:lnSpc>
            </a:pPr>
            <a:r>
              <a:rPr lang="en-US" sz="4400" dirty="0"/>
              <a:t>Chapter 6a</a:t>
            </a:r>
            <a:br>
              <a:rPr lang="en-US" sz="4400" dirty="0"/>
            </a:br>
            <a:r>
              <a:rPr lang="en-US" sz="4400" dirty="0"/>
              <a:t> Human dimensions: Readiness, communication, sensemaking and culture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9B97E7-9444-F5F7-E22E-BDC4E8068C88}"/>
              </a:ext>
            </a:extLst>
          </p:cNvPr>
          <p:cNvSpPr>
            <a:spLocks noGrp="1"/>
          </p:cNvSpPr>
          <p:nvPr>
            <p:ph type="title"/>
          </p:nvPr>
        </p:nvSpPr>
        <p:spPr/>
        <p:txBody>
          <a:bodyPr/>
          <a:lstStyle/>
          <a:p>
            <a:r>
              <a:rPr lang="en-GB" dirty="0"/>
              <a:t>Learning outcomes</a:t>
            </a:r>
          </a:p>
        </p:txBody>
      </p:sp>
      <p:sp>
        <p:nvSpPr>
          <p:cNvPr id="2" name="Content Placeholder 1"/>
          <p:cNvSpPr>
            <a:spLocks noGrp="1"/>
          </p:cNvSpPr>
          <p:nvPr>
            <p:ph idx="1"/>
          </p:nvPr>
        </p:nvSpPr>
        <p:spPr/>
        <p:txBody>
          <a:bodyPr>
            <a:normAutofit fontScale="92500" lnSpcReduction="20000"/>
          </a:bodyPr>
          <a:lstStyle/>
          <a:p>
            <a:r>
              <a:rPr lang="en-GB" dirty="0"/>
              <a:t>After reading this chapter, you will be able to:</a:t>
            </a:r>
          </a:p>
          <a:p>
            <a:pPr lvl="1"/>
            <a:r>
              <a:rPr lang="en-GB" dirty="0"/>
              <a:t>Discuss the notion of readiness for change.</a:t>
            </a:r>
          </a:p>
          <a:p>
            <a:pPr lvl="1"/>
            <a:r>
              <a:rPr lang="en-GB" dirty="0"/>
              <a:t>Appreciate the importance of communication, especially with regard to leading change, gaining commitment and promoting employee involvement.</a:t>
            </a:r>
          </a:p>
          <a:p>
            <a:pPr lvl="1"/>
            <a:r>
              <a:rPr lang="en-GB" dirty="0"/>
              <a:t>Recognize the significance of informal communication in shaping perspectives and the place of gossip and confidential gossip in the workplace.</a:t>
            </a:r>
          </a:p>
          <a:p>
            <a:pPr lvl="1"/>
            <a:r>
              <a:rPr lang="en-GB" dirty="0"/>
              <a:t>Gain insight into the social processes that influence action and behaviours by enabling people to make and give sense to their experiences of change. </a:t>
            </a:r>
          </a:p>
          <a:p>
            <a:pPr lvl="1"/>
            <a:r>
              <a:rPr lang="en-GB" dirty="0"/>
              <a:t>Become familiar with the different concepts and debates about the nature of culture and sub-cultural groupings in organizations.</a:t>
            </a:r>
            <a:endParaRPr lang="en-US" dirty="0"/>
          </a:p>
        </p:txBody>
      </p:sp>
      <p:sp>
        <p:nvSpPr>
          <p:cNvPr id="3" name="Slide Number Placeholder 2">
            <a:extLst>
              <a:ext uri="{FF2B5EF4-FFF2-40B4-BE49-F238E27FC236}">
                <a16:creationId xmlns:a16="http://schemas.microsoft.com/office/drawing/2014/main" id="{7A43A35A-5571-1843-39EF-21C1F874F4AD}"/>
              </a:ext>
            </a:extLst>
          </p:cNvPr>
          <p:cNvSpPr>
            <a:spLocks noGrp="1"/>
          </p:cNvSpPr>
          <p:nvPr>
            <p:ph type="sldNum" sz="quarter" idx="12"/>
          </p:nvPr>
        </p:nvSpPr>
        <p:spPr/>
        <p:txBody>
          <a:bodyPr/>
          <a:lstStyle/>
          <a:p>
            <a:fld id="{79F8CD52-80FE-4618-9517-F96BBC216274}" type="slidenum">
              <a:rPr lang="en-GB" altLang="en-US" smtClean="0"/>
              <a:pPr/>
              <a:t>3</a:t>
            </a:fld>
            <a:endParaRPr lang="en-GB" altLang="en-US" dirty="0"/>
          </a:p>
        </p:txBody>
      </p:sp>
    </p:spTree>
    <p:extLst>
      <p:ext uri="{BB962C8B-B14F-4D97-AF65-F5344CB8AC3E}">
        <p14:creationId xmlns:p14="http://schemas.microsoft.com/office/powerpoint/2010/main" val="60486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03548" y="2564904"/>
            <a:ext cx="8136904" cy="1200329"/>
          </a:xfrm>
          <a:prstGeom prst="rect">
            <a:avLst/>
          </a:prstGeom>
          <a:noFill/>
        </p:spPr>
        <p:txBody>
          <a:bodyPr wrap="square" rtlCol="0">
            <a:spAutoFit/>
          </a:bodyPr>
          <a:lstStyle/>
          <a:p>
            <a:pPr algn="ctr"/>
            <a:r>
              <a:rPr lang="en-AU" sz="3600" dirty="0">
                <a:cs typeface="Arial" panose="020B0604020202020204" pitchFamily="34" charset="0"/>
              </a:rPr>
              <a:t>How do we get people ready for change?</a:t>
            </a:r>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4</a:t>
            </a:fld>
            <a:endParaRPr lang="en-GB" altLang="en-US" dirty="0"/>
          </a:p>
        </p:txBody>
      </p:sp>
    </p:spTree>
    <p:extLst>
      <p:ext uri="{BB962C8B-B14F-4D97-AF65-F5344CB8AC3E}">
        <p14:creationId xmlns:p14="http://schemas.microsoft.com/office/powerpoint/2010/main" val="72202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Readiness for change</a:t>
            </a:r>
          </a:p>
        </p:txBody>
      </p:sp>
      <p:sp>
        <p:nvSpPr>
          <p:cNvPr id="4" name="Content Placeholder 3"/>
          <p:cNvSpPr>
            <a:spLocks noGrp="1"/>
          </p:cNvSpPr>
          <p:nvPr>
            <p:ph idx="1"/>
          </p:nvPr>
        </p:nvSpPr>
        <p:spPr/>
        <p:txBody>
          <a:bodyPr/>
          <a:lstStyle/>
          <a:p>
            <a:r>
              <a:rPr lang="en-US" dirty="0"/>
              <a:t>‘Readiness is the cognitive precursor to the </a:t>
            </a:r>
            <a:r>
              <a:rPr lang="en-US" dirty="0" err="1"/>
              <a:t>behaviours</a:t>
            </a:r>
            <a:r>
              <a:rPr lang="en-US" dirty="0"/>
              <a:t> of either resistance to, or support for, a change effort’ (</a:t>
            </a:r>
            <a:r>
              <a:rPr lang="en-US" dirty="0" err="1"/>
              <a:t>Armenakis</a:t>
            </a:r>
            <a:r>
              <a:rPr lang="en-US" dirty="0"/>
              <a:t> et al, 1993: 681</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dirty="0"/>
              <a:t>682).</a:t>
            </a:r>
            <a:endParaRPr lang="en-GB" dirty="0"/>
          </a:p>
          <a:p>
            <a:r>
              <a:rPr lang="en-US" dirty="0"/>
              <a:t>Readiness is a concept that has primarily focused on </a:t>
            </a:r>
            <a:r>
              <a:rPr lang="en-US" i="1" dirty="0"/>
              <a:t>individuals</a:t>
            </a:r>
            <a:r>
              <a:rPr lang="en-US" dirty="0"/>
              <a:t> and the extent to which they are positively inclined to accept change with a growing move towards </a:t>
            </a:r>
            <a:r>
              <a:rPr lang="en-US" i="1" dirty="0"/>
              <a:t>multilevel approaches</a:t>
            </a:r>
            <a:r>
              <a:rPr lang="en-US" dirty="0"/>
              <a:t> including </a:t>
            </a:r>
            <a:r>
              <a:rPr lang="en-US" i="1" dirty="0"/>
              <a:t>collective/group</a:t>
            </a:r>
            <a:r>
              <a:rPr lang="en-US" dirty="0"/>
              <a:t> responses and the </a:t>
            </a:r>
            <a:r>
              <a:rPr lang="en-US" i="1" dirty="0"/>
              <a:t>organizational</a:t>
            </a:r>
            <a:r>
              <a:rPr lang="en-US" dirty="0"/>
              <a:t> resources available in support.</a:t>
            </a:r>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5</a:t>
            </a:fld>
            <a:endParaRPr lang="en-GB" altLang="en-US" dirty="0"/>
          </a:p>
        </p:txBody>
      </p:sp>
    </p:spTree>
    <p:extLst>
      <p:ext uri="{BB962C8B-B14F-4D97-AF65-F5344CB8AC3E}">
        <p14:creationId xmlns:p14="http://schemas.microsoft.com/office/powerpoint/2010/main" val="3972388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Levels of change readiness</a:t>
            </a:r>
          </a:p>
        </p:txBody>
      </p:sp>
      <p:sp>
        <p:nvSpPr>
          <p:cNvPr id="4" name="Content Placeholder 3"/>
          <p:cNvSpPr>
            <a:spLocks noGrp="1"/>
          </p:cNvSpPr>
          <p:nvPr>
            <p:ph idx="1"/>
          </p:nvPr>
        </p:nvSpPr>
        <p:spPr/>
        <p:txBody>
          <a:bodyPr/>
          <a:lstStyle/>
          <a:p>
            <a:r>
              <a:rPr lang="en-GB" dirty="0"/>
              <a:t>Individual</a:t>
            </a:r>
          </a:p>
          <a:p>
            <a:pPr lvl="1"/>
            <a:r>
              <a:rPr lang="en-GB" dirty="0"/>
              <a:t>Beliefs in need and capacity to change</a:t>
            </a:r>
          </a:p>
          <a:p>
            <a:pPr lvl="1"/>
            <a:r>
              <a:rPr lang="en-GB" dirty="0"/>
              <a:t>Coping styles and motivational needs</a:t>
            </a:r>
          </a:p>
          <a:p>
            <a:pPr lvl="1"/>
            <a:r>
              <a:rPr lang="en-GB" dirty="0"/>
              <a:t>Demographics and personality traits</a:t>
            </a:r>
          </a:p>
          <a:p>
            <a:r>
              <a:rPr lang="en-GB" dirty="0"/>
              <a:t>Group</a:t>
            </a:r>
          </a:p>
          <a:p>
            <a:pPr lvl="1"/>
            <a:r>
              <a:rPr lang="en-GB" dirty="0"/>
              <a:t>Socialization process</a:t>
            </a:r>
          </a:p>
          <a:p>
            <a:pPr lvl="1"/>
            <a:r>
              <a:rPr lang="en-GB" dirty="0"/>
              <a:t>Culture and collective </a:t>
            </a:r>
            <a:r>
              <a:rPr lang="en-GB" dirty="0" err="1"/>
              <a:t>sensemaking</a:t>
            </a:r>
            <a:endParaRPr lang="en-GB" dirty="0"/>
          </a:p>
          <a:p>
            <a:r>
              <a:rPr lang="en-GB" dirty="0"/>
              <a:t>Organizational</a:t>
            </a:r>
          </a:p>
          <a:p>
            <a:pPr lvl="1"/>
            <a:r>
              <a:rPr lang="en-GB" dirty="0"/>
              <a:t>Resources, change histories, support</a:t>
            </a:r>
          </a:p>
          <a:p>
            <a:pPr lvl="1"/>
            <a:r>
              <a:rPr lang="en-GB" dirty="0"/>
              <a:t>Organic versus mechanistic approaches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6</a:t>
            </a:fld>
            <a:endParaRPr lang="en-GB" altLang="en-US" dirty="0"/>
          </a:p>
        </p:txBody>
      </p:sp>
    </p:spTree>
    <p:extLst>
      <p:ext uri="{BB962C8B-B14F-4D97-AF65-F5344CB8AC3E}">
        <p14:creationId xmlns:p14="http://schemas.microsoft.com/office/powerpoint/2010/main" val="4208116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Isabella’s temporal stages of change</a:t>
            </a:r>
          </a:p>
        </p:txBody>
      </p:sp>
      <p:sp>
        <p:nvSpPr>
          <p:cNvPr id="4" name="Content Placeholder 3"/>
          <p:cNvSpPr>
            <a:spLocks noGrp="1"/>
          </p:cNvSpPr>
          <p:nvPr>
            <p:ph idx="1"/>
          </p:nvPr>
        </p:nvSpPr>
        <p:spPr/>
        <p:txBody>
          <a:bodyPr/>
          <a:lstStyle/>
          <a:p>
            <a:r>
              <a:rPr lang="en-GB" i="1" dirty="0"/>
              <a:t>Anticipation:</a:t>
            </a:r>
            <a:r>
              <a:rPr lang="en-GB" dirty="0"/>
              <a:t> rumours and speculation</a:t>
            </a:r>
          </a:p>
          <a:p>
            <a:r>
              <a:rPr lang="en-GB" i="1" dirty="0"/>
              <a:t>Confirmation:</a:t>
            </a:r>
            <a:r>
              <a:rPr lang="en-GB" dirty="0"/>
              <a:t> explanations, context and history</a:t>
            </a:r>
          </a:p>
          <a:p>
            <a:r>
              <a:rPr lang="en-GB" i="1" dirty="0"/>
              <a:t>Culmination:</a:t>
            </a:r>
            <a:r>
              <a:rPr lang="en-GB" dirty="0"/>
              <a:t> views alter with change experiences</a:t>
            </a:r>
          </a:p>
          <a:p>
            <a:r>
              <a:rPr lang="en-GB" i="1" dirty="0"/>
              <a:t>Aftermath:</a:t>
            </a:r>
            <a:r>
              <a:rPr lang="en-GB" dirty="0"/>
              <a:t> assessment and evaluation of consequence of change</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7</a:t>
            </a:fld>
            <a:endParaRPr lang="en-GB" altLang="en-US" dirty="0"/>
          </a:p>
        </p:txBody>
      </p:sp>
    </p:spTree>
    <p:extLst>
      <p:ext uri="{BB962C8B-B14F-4D97-AF65-F5344CB8AC3E}">
        <p14:creationId xmlns:p14="http://schemas.microsoft.com/office/powerpoint/2010/main" val="2864698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Implications of Isabella’s research</a:t>
            </a:r>
          </a:p>
        </p:txBody>
      </p:sp>
      <p:sp>
        <p:nvSpPr>
          <p:cNvPr id="4" name="Content Placeholder 3"/>
          <p:cNvSpPr>
            <a:spLocks noGrp="1"/>
          </p:cNvSpPr>
          <p:nvPr>
            <p:ph idx="1"/>
          </p:nvPr>
        </p:nvSpPr>
        <p:spPr/>
        <p:txBody>
          <a:bodyPr/>
          <a:lstStyle/>
          <a:p>
            <a:r>
              <a:rPr lang="en-GB" dirty="0"/>
              <a:t>Managers can influence the way others interpret change with different information required at different stages, for example:</a:t>
            </a:r>
          </a:p>
          <a:p>
            <a:pPr lvl="1"/>
            <a:r>
              <a:rPr lang="en-US" i="1" dirty="0"/>
              <a:t>‘In the culmination stage, leaders might manage symbols, especially the management symbols that communicate what is important to the organization…in the aftermath stage, managers may manage the assessments that individuals create by suggesting reasonable, if not right, overall perspectives’</a:t>
            </a:r>
            <a:r>
              <a:rPr lang="en-US" dirty="0"/>
              <a:t> (Isabella, 1990: 34).</a:t>
            </a:r>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8</a:t>
            </a:fld>
            <a:endParaRPr lang="en-GB" altLang="en-US" dirty="0"/>
          </a:p>
        </p:txBody>
      </p:sp>
    </p:spTree>
    <p:extLst>
      <p:ext uri="{BB962C8B-B14F-4D97-AF65-F5344CB8AC3E}">
        <p14:creationId xmlns:p14="http://schemas.microsoft.com/office/powerpoint/2010/main" val="1744668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Communication and change</a:t>
            </a:r>
          </a:p>
        </p:txBody>
      </p:sp>
      <p:sp>
        <p:nvSpPr>
          <p:cNvPr id="4" name="Content Placeholder 3"/>
          <p:cNvSpPr>
            <a:spLocks noGrp="1"/>
          </p:cNvSpPr>
          <p:nvPr>
            <p:ph idx="1"/>
          </p:nvPr>
        </p:nvSpPr>
        <p:spPr/>
        <p:txBody>
          <a:bodyPr/>
          <a:lstStyle/>
          <a:p>
            <a:r>
              <a:rPr lang="en-US" dirty="0"/>
              <a:t>Effective communication connects the hearts and minds of the people in an organization … Since organizational change requires people to try something new or move into the unknown, then communication that relies on stories, metaphors and analogies can make the unknown more attractive and understandable (Hodges, 2021: 214).</a:t>
            </a:r>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9</a:t>
            </a:fld>
            <a:endParaRPr lang="en-GB" altLang="en-US" dirty="0"/>
          </a:p>
        </p:txBody>
      </p:sp>
    </p:spTree>
    <p:extLst>
      <p:ext uri="{BB962C8B-B14F-4D97-AF65-F5344CB8AC3E}">
        <p14:creationId xmlns:p14="http://schemas.microsoft.com/office/powerpoint/2010/main" val="2509828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Effective communication</a:t>
            </a:r>
          </a:p>
        </p:txBody>
      </p:sp>
      <p:sp>
        <p:nvSpPr>
          <p:cNvPr id="4" name="Content Placeholder 3"/>
          <p:cNvSpPr>
            <a:spLocks noGrp="1"/>
          </p:cNvSpPr>
          <p:nvPr>
            <p:ph idx="1"/>
          </p:nvPr>
        </p:nvSpPr>
        <p:spPr/>
        <p:txBody>
          <a:bodyPr/>
          <a:lstStyle/>
          <a:p>
            <a:r>
              <a:rPr lang="en-US" dirty="0"/>
              <a:t>‘Effective’ communication seems to:</a:t>
            </a:r>
          </a:p>
          <a:p>
            <a:pPr lvl="1"/>
            <a:r>
              <a:rPr lang="en-US" dirty="0"/>
              <a:t>Inform employees, enable feedback and promote wide-scale consultation and involvement</a:t>
            </a:r>
          </a:p>
          <a:p>
            <a:pPr lvl="1"/>
            <a:r>
              <a:rPr lang="en-US" dirty="0"/>
              <a:t>Reduce resistance and increase readiness through stimulating interest, generating understanding and engaging employee commitment</a:t>
            </a:r>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10</a:t>
            </a:fld>
            <a:endParaRPr lang="en-GB" altLang="en-US" dirty="0"/>
          </a:p>
        </p:txBody>
      </p:sp>
    </p:spTree>
    <p:extLst>
      <p:ext uri="{BB962C8B-B14F-4D97-AF65-F5344CB8AC3E}">
        <p14:creationId xmlns:p14="http://schemas.microsoft.com/office/powerpoint/2010/main" val="2669432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rmAutofit fontScale="90000"/>
          </a:bodyPr>
          <a:lstStyle/>
          <a:p>
            <a:r>
              <a:rPr lang="en-GB" dirty="0"/>
              <a:t>What is communication: Schramm’s (1954) model of the communication process</a:t>
            </a:r>
          </a:p>
        </p:txBody>
      </p:sp>
      <p:sp>
        <p:nvSpPr>
          <p:cNvPr id="3" name="Content Placeholder 2"/>
          <p:cNvSpPr>
            <a:spLocks noGrp="1"/>
          </p:cNvSpPr>
          <p:nvPr>
            <p:ph idx="1"/>
          </p:nvPr>
        </p:nvSpPr>
        <p:spPr/>
        <p:txBody>
          <a:bodyPr/>
          <a:lstStyle/>
          <a:p>
            <a:r>
              <a:rPr lang="en-GB" altLang="en-US" dirty="0"/>
              <a:t>Wilbur Schramm presents the process of communication as an </a:t>
            </a:r>
            <a:r>
              <a:rPr lang="en-GB" altLang="en-US" b="1" dirty="0" err="1"/>
              <a:t>ongoing</a:t>
            </a:r>
            <a:r>
              <a:rPr lang="en-GB" altLang="en-US" b="1" dirty="0"/>
              <a:t> dialogue</a:t>
            </a:r>
            <a:r>
              <a:rPr lang="en-GB" altLang="en-US" dirty="0"/>
              <a:t> in which </a:t>
            </a:r>
            <a:r>
              <a:rPr lang="en-GB" altLang="en-US" b="1" dirty="0"/>
              <a:t>messages</a:t>
            </a:r>
            <a:r>
              <a:rPr lang="en-GB" altLang="en-US" dirty="0"/>
              <a:t> are </a:t>
            </a:r>
            <a:r>
              <a:rPr lang="en-GB" altLang="en-US" b="1" dirty="0"/>
              <a:t>decoded, interpreted</a:t>
            </a:r>
            <a:r>
              <a:rPr lang="en-GB" altLang="en-US" dirty="0"/>
              <a:t> and </a:t>
            </a:r>
            <a:r>
              <a:rPr lang="en-GB" altLang="en-US" b="1" dirty="0"/>
              <a:t>encoded</a:t>
            </a:r>
            <a:r>
              <a:rPr lang="en-GB" altLang="en-US" dirty="0"/>
              <a:t> in a continuous symmetrical flow as parties set out to achieve some mutual understanding.</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11</a:t>
            </a:fld>
            <a:endParaRPr lang="en-GB" altLang="en-US" dirty="0"/>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03C0863-3029-4A5D-B076-08AB794A8C73}" type="slidenum">
              <a:rPr lang="en-GB" altLang="en-US" smtClean="0"/>
              <a:pPr/>
              <a:t>12</a:t>
            </a:fld>
            <a:endParaRPr lang="en-GB" alt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0587" y="1005840"/>
            <a:ext cx="5722826" cy="484632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Formal and informal flows</a:t>
            </a:r>
            <a:endParaRPr lang="en-US" dirty="0"/>
          </a:p>
        </p:txBody>
      </p:sp>
      <p:sp>
        <p:nvSpPr>
          <p:cNvPr id="2" name="Content Placeholder 1"/>
          <p:cNvSpPr>
            <a:spLocks noGrp="1"/>
          </p:cNvSpPr>
          <p:nvPr>
            <p:ph idx="1"/>
          </p:nvPr>
        </p:nvSpPr>
        <p:spPr/>
        <p:txBody>
          <a:bodyPr/>
          <a:lstStyle/>
          <a:p>
            <a:r>
              <a:rPr lang="en-GB" altLang="en-US" b="1" dirty="0"/>
              <a:t>Formal channels of communication:</a:t>
            </a:r>
            <a:r>
              <a:rPr lang="en-GB" altLang="en-US" dirty="0"/>
              <a:t> </a:t>
            </a:r>
            <a:r>
              <a:rPr lang="en-GB" dirty="0"/>
              <a:t>effective communication strategies manage and regulate information flows to maintain some </a:t>
            </a:r>
            <a:r>
              <a:rPr lang="en-GB" dirty="0" err="1"/>
              <a:t>sensemaking</a:t>
            </a:r>
            <a:r>
              <a:rPr lang="en-GB" dirty="0"/>
              <a:t> order.</a:t>
            </a:r>
          </a:p>
          <a:p>
            <a:r>
              <a:rPr lang="en-GB" altLang="en-US" b="1" dirty="0"/>
              <a:t>Informal flows of information:</a:t>
            </a:r>
            <a:r>
              <a:rPr lang="en-GB" altLang="en-US" dirty="0"/>
              <a:t> corridor conversations and gossip, individuals and groups </a:t>
            </a:r>
            <a:r>
              <a:rPr lang="en-GB" dirty="0"/>
              <a:t>interpret what is said and not said in ways never intended by those managing change, often second guessing ‘ulterior’ motives, building on past experiences and their emotional sense of ‘what’s really happening’.</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13</a:t>
            </a:fld>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Communication skills for change</a:t>
            </a:r>
            <a:endParaRPr lang="en-US" dirty="0"/>
          </a:p>
        </p:txBody>
      </p:sp>
      <p:sp>
        <p:nvSpPr>
          <p:cNvPr id="2" name="Content Placeholder 1"/>
          <p:cNvSpPr>
            <a:spLocks noGrp="1"/>
          </p:cNvSpPr>
          <p:nvPr>
            <p:ph idx="1"/>
          </p:nvPr>
        </p:nvSpPr>
        <p:spPr/>
        <p:txBody>
          <a:bodyPr/>
          <a:lstStyle/>
          <a:p>
            <a:r>
              <a:rPr lang="en-GB" b="1" dirty="0"/>
              <a:t>Communicate early and communicate often</a:t>
            </a:r>
            <a:r>
              <a:rPr lang="en-GB" dirty="0"/>
              <a:t>.</a:t>
            </a:r>
          </a:p>
          <a:p>
            <a:r>
              <a:rPr lang="en-GB" b="1" dirty="0"/>
              <a:t>Customize message:</a:t>
            </a:r>
            <a:r>
              <a:rPr lang="en-GB" dirty="0"/>
              <a:t> ensure appropriate level to be understood by the intended audience.</a:t>
            </a:r>
            <a:endParaRPr lang="en-AU" dirty="0"/>
          </a:p>
          <a:p>
            <a:r>
              <a:rPr lang="en-GB" b="1" dirty="0"/>
              <a:t>Set the right tone:</a:t>
            </a:r>
            <a:r>
              <a:rPr lang="en-GB" dirty="0"/>
              <a:t> so the message does not offend or seem patronizing.</a:t>
            </a:r>
            <a:endParaRPr lang="en-AU" dirty="0"/>
          </a:p>
          <a:p>
            <a:r>
              <a:rPr lang="en-GB" b="1" dirty="0"/>
              <a:t>Two-way process:</a:t>
            </a:r>
            <a:r>
              <a:rPr lang="en-GB" dirty="0"/>
              <a:t> engage in communication as two-way process, that is, feedback essential.</a:t>
            </a:r>
            <a:endParaRPr lang="en-AU" dirty="0"/>
          </a:p>
          <a:p>
            <a:r>
              <a:rPr lang="en-GB" b="1" dirty="0"/>
              <a:t>Do as you say:</a:t>
            </a:r>
            <a:r>
              <a:rPr lang="en-GB" dirty="0"/>
              <a:t> practice what you preach.</a:t>
            </a:r>
            <a:endParaRPr lang="en-AU" dirty="0"/>
          </a:p>
          <a:p>
            <a:r>
              <a:rPr lang="en-GB" b="1" dirty="0"/>
              <a:t>Use appropriate medium:</a:t>
            </a:r>
            <a:r>
              <a:rPr lang="en-GB" dirty="0"/>
              <a:t> ensure message reaches those intended in the time required.</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14</a:t>
            </a:fld>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312873519"/>
              </p:ext>
            </p:extLst>
          </p:nvPr>
        </p:nvGraphicFramePr>
        <p:xfrm>
          <a:off x="395288" y="333375"/>
          <a:ext cx="8208963" cy="5274327"/>
        </p:xfrm>
        <a:graphic>
          <a:graphicData uri="http://schemas.openxmlformats.org/drawingml/2006/table">
            <a:tbl>
              <a:tblPr firstRow="1" bandRow="1">
                <a:tableStyleId>{5940675A-B579-460E-94D1-54222C63F5DA}</a:tableStyleId>
              </a:tblPr>
              <a:tblGrid>
                <a:gridCol w="2736321">
                  <a:extLst>
                    <a:ext uri="{9D8B030D-6E8A-4147-A177-3AD203B41FA5}">
                      <a16:colId xmlns:a16="http://schemas.microsoft.com/office/drawing/2014/main" val="20000"/>
                    </a:ext>
                  </a:extLst>
                </a:gridCol>
                <a:gridCol w="2736321">
                  <a:extLst>
                    <a:ext uri="{9D8B030D-6E8A-4147-A177-3AD203B41FA5}">
                      <a16:colId xmlns:a16="http://schemas.microsoft.com/office/drawing/2014/main" val="20001"/>
                    </a:ext>
                  </a:extLst>
                </a:gridCol>
                <a:gridCol w="2736321">
                  <a:extLst>
                    <a:ext uri="{9D8B030D-6E8A-4147-A177-3AD203B41FA5}">
                      <a16:colId xmlns:a16="http://schemas.microsoft.com/office/drawing/2014/main" val="20002"/>
                    </a:ext>
                  </a:extLst>
                </a:gridCol>
              </a:tblGrid>
              <a:tr h="546125">
                <a:tc>
                  <a:txBody>
                    <a:bodyPr/>
                    <a:lstStyle/>
                    <a:p>
                      <a:pPr>
                        <a:lnSpc>
                          <a:spcPct val="100000"/>
                        </a:lnSpc>
                        <a:spcBef>
                          <a:spcPts val="1800"/>
                        </a:spcBef>
                        <a:spcAft>
                          <a:spcPts val="0"/>
                        </a:spcAft>
                      </a:pPr>
                      <a:r>
                        <a:rPr lang="en-GB" sz="1600" b="1" dirty="0">
                          <a:effectLst/>
                        </a:rPr>
                        <a:t>Change communication strategies</a:t>
                      </a:r>
                      <a:endParaRPr lang="en-AU" sz="1600" b="1" dirty="0">
                        <a:solidFill>
                          <a:srgbClr val="000000"/>
                        </a:solidFill>
                        <a:effectLst/>
                        <a:latin typeface="Times New Roman"/>
                        <a:ea typeface="Times New Roman"/>
                        <a:cs typeface="Arial"/>
                      </a:endParaRPr>
                    </a:p>
                  </a:txBody>
                  <a:tcPr marL="68580" marR="68580" marT="0" marB="0"/>
                </a:tc>
                <a:tc>
                  <a:txBody>
                    <a:bodyPr/>
                    <a:lstStyle/>
                    <a:p>
                      <a:pPr>
                        <a:lnSpc>
                          <a:spcPct val="100000"/>
                        </a:lnSpc>
                        <a:spcBef>
                          <a:spcPts val="1800"/>
                        </a:spcBef>
                        <a:spcAft>
                          <a:spcPts val="0"/>
                        </a:spcAft>
                      </a:pPr>
                      <a:r>
                        <a:rPr lang="en-GB" sz="1600" b="1" dirty="0">
                          <a:effectLst/>
                        </a:rPr>
                        <a:t>Anticipated benefits</a:t>
                      </a:r>
                      <a:endParaRPr lang="en-AU" sz="1600" b="1" dirty="0">
                        <a:solidFill>
                          <a:srgbClr val="000000"/>
                        </a:solidFill>
                        <a:effectLst/>
                        <a:latin typeface="Times New Roman"/>
                        <a:ea typeface="Times New Roman"/>
                        <a:cs typeface="Arial"/>
                      </a:endParaRPr>
                    </a:p>
                  </a:txBody>
                  <a:tcPr marL="68580" marR="68580" marT="0" marB="0"/>
                </a:tc>
                <a:tc>
                  <a:txBody>
                    <a:bodyPr/>
                    <a:lstStyle/>
                    <a:p>
                      <a:pPr>
                        <a:lnSpc>
                          <a:spcPct val="100000"/>
                        </a:lnSpc>
                        <a:spcBef>
                          <a:spcPts val="1800"/>
                        </a:spcBef>
                        <a:spcAft>
                          <a:spcPts val="0"/>
                        </a:spcAft>
                      </a:pPr>
                      <a:r>
                        <a:rPr lang="en-GB" sz="1600" b="1" dirty="0">
                          <a:effectLst/>
                        </a:rPr>
                        <a:t>Anticipated limitations</a:t>
                      </a:r>
                      <a:endParaRPr lang="en-AU" sz="1600" b="1" dirty="0">
                        <a:solidFill>
                          <a:srgbClr val="000000"/>
                        </a:solidFill>
                        <a:effectLst/>
                        <a:latin typeface="Times New Roman"/>
                        <a:ea typeface="Times New Roman"/>
                        <a:cs typeface="Arial"/>
                      </a:endParaRPr>
                    </a:p>
                  </a:txBody>
                  <a:tcPr marL="68580" marR="68580" marT="0" marB="0"/>
                </a:tc>
                <a:extLst>
                  <a:ext uri="{0D108BD9-81ED-4DB2-BD59-A6C34878D82A}">
                    <a16:rowId xmlns:a16="http://schemas.microsoft.com/office/drawing/2014/main" val="10000"/>
                  </a:ext>
                </a:extLst>
              </a:tr>
              <a:tr h="1573522">
                <a:tc>
                  <a:txBody>
                    <a:bodyPr/>
                    <a:lstStyle/>
                    <a:p>
                      <a:pPr>
                        <a:lnSpc>
                          <a:spcPct val="100000"/>
                        </a:lnSpc>
                        <a:spcBef>
                          <a:spcPts val="1800"/>
                        </a:spcBef>
                        <a:spcAft>
                          <a:spcPts val="600"/>
                        </a:spcAft>
                      </a:pPr>
                      <a:r>
                        <a:rPr lang="en-GB" sz="1600" i="1" dirty="0">
                          <a:effectLst/>
                        </a:rPr>
                        <a:t>Programmatic approaches: </a:t>
                      </a:r>
                      <a:r>
                        <a:rPr lang="en-GB" sz="1600" dirty="0">
                          <a:effectLst/>
                        </a:rPr>
                        <a:t>top-down dissemination of information to employees</a:t>
                      </a:r>
                      <a:endParaRPr lang="en-AU" sz="1600" dirty="0">
                        <a:solidFill>
                          <a:srgbClr val="000000"/>
                        </a:solidFill>
                        <a:effectLst/>
                        <a:latin typeface="Times New Roman"/>
                        <a:ea typeface="Times New Roman"/>
                        <a:cs typeface="Arial"/>
                      </a:endParaRPr>
                    </a:p>
                  </a:txBody>
                  <a:tcPr marL="68580" marR="68580" marT="0" marB="0"/>
                </a:tc>
                <a:tc>
                  <a:txBody>
                    <a:bodyPr/>
                    <a:lstStyle/>
                    <a:p>
                      <a:pPr>
                        <a:lnSpc>
                          <a:spcPct val="100000"/>
                        </a:lnSpc>
                        <a:spcBef>
                          <a:spcPts val="600"/>
                        </a:spcBef>
                        <a:spcAft>
                          <a:spcPts val="0"/>
                        </a:spcAft>
                      </a:pPr>
                      <a:r>
                        <a:rPr lang="en-GB" sz="1600" dirty="0">
                          <a:effectLst/>
                        </a:rPr>
                        <a:t>Leader communication can reduce uncertainty and clarify change direction and support</a:t>
                      </a:r>
                    </a:p>
                    <a:p>
                      <a:pPr>
                        <a:lnSpc>
                          <a:spcPct val="100000"/>
                        </a:lnSpc>
                        <a:spcBef>
                          <a:spcPts val="600"/>
                        </a:spcBef>
                        <a:spcAft>
                          <a:spcPts val="0"/>
                        </a:spcAft>
                      </a:pPr>
                      <a:r>
                        <a:rPr lang="en-GB" sz="1600" dirty="0">
                          <a:effectLst/>
                        </a:rPr>
                        <a:t>May foster perception of fair dissemination of information</a:t>
                      </a:r>
                      <a:endParaRPr lang="en-AU" sz="1600" dirty="0">
                        <a:solidFill>
                          <a:srgbClr val="000000"/>
                        </a:solidFill>
                        <a:effectLst/>
                        <a:latin typeface="Times New Roman"/>
                        <a:ea typeface="Times New Roman"/>
                        <a:cs typeface="Arial"/>
                      </a:endParaRPr>
                    </a:p>
                  </a:txBody>
                  <a:tcPr marL="68580" marR="68580" marT="0" marB="0"/>
                </a:tc>
                <a:tc>
                  <a:txBody>
                    <a:bodyPr/>
                    <a:lstStyle/>
                    <a:p>
                      <a:pPr>
                        <a:lnSpc>
                          <a:spcPct val="100000"/>
                        </a:lnSpc>
                        <a:spcBef>
                          <a:spcPts val="600"/>
                        </a:spcBef>
                        <a:spcAft>
                          <a:spcPts val="0"/>
                        </a:spcAft>
                      </a:pPr>
                      <a:r>
                        <a:rPr lang="en-GB" sz="1600" dirty="0">
                          <a:effectLst/>
                        </a:rPr>
                        <a:t>One-way model of communication, rigid and puts stress on conformance</a:t>
                      </a:r>
                      <a:endParaRPr lang="en-AU" sz="1600" dirty="0">
                        <a:effectLst/>
                      </a:endParaRPr>
                    </a:p>
                    <a:p>
                      <a:pPr>
                        <a:lnSpc>
                          <a:spcPct val="100000"/>
                        </a:lnSpc>
                        <a:spcBef>
                          <a:spcPts val="600"/>
                        </a:spcBef>
                        <a:spcAft>
                          <a:spcPts val="0"/>
                        </a:spcAft>
                      </a:pPr>
                      <a:r>
                        <a:rPr lang="en-GB" sz="1600" dirty="0">
                          <a:effectLst/>
                        </a:rPr>
                        <a:t>May foster disengagement and employee resistance</a:t>
                      </a:r>
                      <a:endParaRPr lang="en-AU" sz="1600" dirty="0">
                        <a:solidFill>
                          <a:srgbClr val="000000"/>
                        </a:solidFill>
                        <a:effectLst/>
                        <a:latin typeface="Times New Roman"/>
                        <a:ea typeface="Times New Roman"/>
                        <a:cs typeface="Arial"/>
                      </a:endParaRPr>
                    </a:p>
                  </a:txBody>
                  <a:tcPr marL="68580" marR="68580" marT="0" marB="0"/>
                </a:tc>
                <a:extLst>
                  <a:ext uri="{0D108BD9-81ED-4DB2-BD59-A6C34878D82A}">
                    <a16:rowId xmlns:a16="http://schemas.microsoft.com/office/drawing/2014/main" val="10001"/>
                  </a:ext>
                </a:extLst>
              </a:tr>
              <a:tr h="3092433">
                <a:tc>
                  <a:txBody>
                    <a:bodyPr/>
                    <a:lstStyle/>
                    <a:p>
                      <a:pPr>
                        <a:lnSpc>
                          <a:spcPct val="100000"/>
                        </a:lnSpc>
                        <a:spcBef>
                          <a:spcPts val="1800"/>
                        </a:spcBef>
                        <a:spcAft>
                          <a:spcPts val="600"/>
                        </a:spcAft>
                      </a:pPr>
                      <a:r>
                        <a:rPr lang="en-GB" sz="1600" i="1" dirty="0">
                          <a:effectLst/>
                        </a:rPr>
                        <a:t>Participatory approaches: </a:t>
                      </a:r>
                      <a:r>
                        <a:rPr lang="en-GB" sz="1600" dirty="0">
                          <a:effectLst/>
                        </a:rPr>
                        <a:t>involves stakeholders by soliciting their input</a:t>
                      </a:r>
                      <a:endParaRPr lang="en-AU" sz="1600" dirty="0">
                        <a:solidFill>
                          <a:srgbClr val="000000"/>
                        </a:solidFill>
                        <a:effectLst/>
                        <a:latin typeface="Times New Roman"/>
                        <a:ea typeface="Times New Roman"/>
                        <a:cs typeface="Arial"/>
                      </a:endParaRPr>
                    </a:p>
                  </a:txBody>
                  <a:tcPr marL="68580" marR="68580" marT="0" marB="0"/>
                </a:tc>
                <a:tc>
                  <a:txBody>
                    <a:bodyPr/>
                    <a:lstStyle/>
                    <a:p>
                      <a:pPr>
                        <a:lnSpc>
                          <a:spcPct val="100000"/>
                        </a:lnSpc>
                        <a:spcBef>
                          <a:spcPts val="600"/>
                        </a:spcBef>
                        <a:spcAft>
                          <a:spcPts val="0"/>
                        </a:spcAft>
                      </a:pPr>
                      <a:r>
                        <a:rPr lang="en-GB" sz="1600" dirty="0">
                          <a:effectLst/>
                        </a:rPr>
                        <a:t>Facilitating employee participation may reduce levels of resistance whilst enhancing commitment to change</a:t>
                      </a:r>
                      <a:endParaRPr lang="en-AU" sz="1600" dirty="0">
                        <a:effectLst/>
                      </a:endParaRPr>
                    </a:p>
                    <a:p>
                      <a:pPr>
                        <a:lnSpc>
                          <a:spcPct val="100000"/>
                        </a:lnSpc>
                        <a:spcBef>
                          <a:spcPts val="600"/>
                        </a:spcBef>
                        <a:spcAft>
                          <a:spcPts val="0"/>
                        </a:spcAft>
                      </a:pPr>
                      <a:r>
                        <a:rPr lang="en-GB" sz="1600" dirty="0">
                          <a:effectLst/>
                        </a:rPr>
                        <a:t>Reduce uncertainty and increase sense of ownership and control</a:t>
                      </a:r>
                      <a:endParaRPr lang="en-AU" sz="1600" dirty="0">
                        <a:effectLst/>
                      </a:endParaRPr>
                    </a:p>
                    <a:p>
                      <a:pPr>
                        <a:lnSpc>
                          <a:spcPct val="100000"/>
                        </a:lnSpc>
                        <a:spcBef>
                          <a:spcPts val="600"/>
                        </a:spcBef>
                        <a:spcAft>
                          <a:spcPts val="0"/>
                        </a:spcAft>
                      </a:pPr>
                      <a:r>
                        <a:rPr lang="en-GB" sz="1600" dirty="0">
                          <a:effectLst/>
                        </a:rPr>
                        <a:t>Enables possibility for co-constructed change gaining commitment not compliance</a:t>
                      </a:r>
                      <a:endParaRPr lang="en-AU" sz="1600" dirty="0">
                        <a:solidFill>
                          <a:srgbClr val="000000"/>
                        </a:solidFill>
                        <a:effectLst/>
                        <a:latin typeface="Times New Roman"/>
                        <a:ea typeface="Times New Roman"/>
                        <a:cs typeface="Arial"/>
                      </a:endParaRPr>
                    </a:p>
                  </a:txBody>
                  <a:tcPr marL="68580" marR="68580" marT="0" marB="0"/>
                </a:tc>
                <a:tc>
                  <a:txBody>
                    <a:bodyPr/>
                    <a:lstStyle/>
                    <a:p>
                      <a:pPr>
                        <a:lnSpc>
                          <a:spcPct val="100000"/>
                        </a:lnSpc>
                        <a:spcBef>
                          <a:spcPts val="600"/>
                        </a:spcBef>
                        <a:spcAft>
                          <a:spcPts val="0"/>
                        </a:spcAft>
                      </a:pPr>
                      <a:r>
                        <a:rPr lang="en-GB" sz="1600" dirty="0">
                          <a:effectLst/>
                        </a:rPr>
                        <a:t>May generate ambiguity through perceived lack of focus</a:t>
                      </a:r>
                      <a:endParaRPr lang="en-AU" sz="1600" dirty="0">
                        <a:effectLst/>
                      </a:endParaRPr>
                    </a:p>
                    <a:p>
                      <a:pPr>
                        <a:lnSpc>
                          <a:spcPct val="100000"/>
                        </a:lnSpc>
                        <a:spcBef>
                          <a:spcPts val="600"/>
                        </a:spcBef>
                        <a:spcAft>
                          <a:spcPts val="0"/>
                        </a:spcAft>
                      </a:pPr>
                      <a:r>
                        <a:rPr lang="en-GB" sz="1600" dirty="0">
                          <a:effectLst/>
                        </a:rPr>
                        <a:t>May be perceived as insincere (going through the motions with no real commitment to employee involvement)</a:t>
                      </a:r>
                      <a:endParaRPr lang="en-AU" sz="1600" dirty="0">
                        <a:effectLst/>
                      </a:endParaRPr>
                    </a:p>
                    <a:p>
                      <a:pPr>
                        <a:lnSpc>
                          <a:spcPct val="100000"/>
                        </a:lnSpc>
                        <a:spcBef>
                          <a:spcPts val="600"/>
                        </a:spcBef>
                        <a:spcAft>
                          <a:spcPts val="0"/>
                        </a:spcAft>
                      </a:pPr>
                      <a:r>
                        <a:rPr lang="en-GB" sz="1600" dirty="0">
                          <a:effectLst/>
                        </a:rPr>
                        <a:t>Highly demanding on organizational resources</a:t>
                      </a:r>
                      <a:endParaRPr lang="en-AU" sz="1600" dirty="0">
                        <a:effectLst/>
                      </a:endParaRPr>
                    </a:p>
                    <a:p>
                      <a:pPr>
                        <a:lnSpc>
                          <a:spcPct val="100000"/>
                        </a:lnSpc>
                        <a:spcBef>
                          <a:spcPts val="600"/>
                        </a:spcBef>
                        <a:spcAft>
                          <a:spcPts val="0"/>
                        </a:spcAft>
                      </a:pPr>
                      <a:r>
                        <a:rPr lang="en-GB" sz="1600" dirty="0">
                          <a:effectLst/>
                        </a:rPr>
                        <a:t>Assumes that employees want to participate in change</a:t>
                      </a:r>
                      <a:endParaRPr lang="en-AU" sz="1600" dirty="0">
                        <a:solidFill>
                          <a:srgbClr val="000000"/>
                        </a:solidFill>
                        <a:effectLst/>
                        <a:latin typeface="Times New Roman"/>
                        <a:ea typeface="Times New Roman"/>
                        <a:cs typeface="Arial"/>
                      </a:endParaRPr>
                    </a:p>
                  </a:txBody>
                  <a:tcPr marL="68580" marR="68580" marT="0" marB="0"/>
                </a:tc>
                <a:extLst>
                  <a:ext uri="{0D108BD9-81ED-4DB2-BD59-A6C34878D82A}">
                    <a16:rowId xmlns:a16="http://schemas.microsoft.com/office/drawing/2014/main" val="10002"/>
                  </a:ext>
                </a:extLst>
              </a:tr>
            </a:tbl>
          </a:graphicData>
        </a:graphic>
      </p:graphicFrame>
      <p:sp>
        <p:nvSpPr>
          <p:cNvPr id="15380" name="TextBox 2"/>
          <p:cNvSpPr txBox="1">
            <a:spLocks noChangeArrowheads="1"/>
          </p:cNvSpPr>
          <p:nvPr/>
        </p:nvSpPr>
        <p:spPr bwMode="auto">
          <a:xfrm>
            <a:off x="395288" y="5741989"/>
            <a:ext cx="8352731" cy="61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r>
              <a:rPr lang="en-GB" altLang="en-US" dirty="0"/>
              <a:t>Programmatic and participatory communication strategies </a:t>
            </a:r>
            <a:r>
              <a:rPr lang="en-GB" altLang="en-US" sz="1600" dirty="0"/>
              <a:t>(Adapted from Russ, 2008)</a:t>
            </a:r>
            <a:endParaRPr lang="en-AU" altLang="en-US" sz="1600" dirty="0"/>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15</a:t>
            </a:fld>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903C0863-3029-4A5D-B076-08AB794A8C73}" type="slidenum">
              <a:rPr lang="en-GB" altLang="en-US" smtClean="0"/>
              <a:pPr/>
              <a:t>16</a:t>
            </a:fld>
            <a:endParaRPr lang="en-GB"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4712" y="1005840"/>
            <a:ext cx="5754577" cy="4846320"/>
          </a:xfrm>
          <a:prstGeom prst="rect">
            <a:avLst/>
          </a:prstGeom>
        </p:spPr>
      </p:pic>
    </p:spTree>
    <p:extLst>
      <p:ext uri="{BB962C8B-B14F-4D97-AF65-F5344CB8AC3E}">
        <p14:creationId xmlns:p14="http://schemas.microsoft.com/office/powerpoint/2010/main" val="3659089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a:spLocks noGrp="1"/>
          </p:cNvSpPr>
          <p:nvPr>
            <p:ph type="title"/>
          </p:nvPr>
        </p:nvSpPr>
        <p:spPr/>
        <p:txBody>
          <a:bodyPr/>
          <a:lstStyle/>
          <a:p>
            <a:r>
              <a:rPr lang="en-US" dirty="0"/>
              <a:t>Tailoring communication</a:t>
            </a:r>
          </a:p>
        </p:txBody>
      </p:sp>
      <p:sp>
        <p:nvSpPr>
          <p:cNvPr id="4" name="Content Placeholder 3"/>
          <p:cNvSpPr>
            <a:spLocks noGrp="1"/>
          </p:cNvSpPr>
          <p:nvPr>
            <p:ph idx="1"/>
          </p:nvPr>
        </p:nvSpPr>
        <p:spPr/>
        <p:txBody>
          <a:bodyPr/>
          <a:lstStyle/>
          <a:p>
            <a:r>
              <a:rPr lang="en-GB" dirty="0"/>
              <a:t>Dialogue, </a:t>
            </a:r>
            <a:r>
              <a:rPr lang="en-US" dirty="0"/>
              <a:t>images, metaphors and compelling stories in appealing to people’s emotions provide powerful vehicles for achieving fuller engagement (Hodges, 2016: 200-202)</a:t>
            </a:r>
          </a:p>
          <a:p>
            <a:r>
              <a:rPr lang="en-US" dirty="0"/>
              <a:t>Non-verbal communication often ignored:</a:t>
            </a:r>
          </a:p>
          <a:p>
            <a:pPr lvl="1"/>
            <a:r>
              <a:rPr lang="en-AU" dirty="0"/>
              <a:t>wordless cues can send powerful communicative signals through, for example, the tone of speech, facial expressions, eye contact, posture and body movements, space (whether one moves physically close or moves away) and colour (e.g. looking pale or turning red)</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17</a:t>
            </a:fld>
            <a:endParaRPr lang="en-GB" altLang="en-US" dirty="0"/>
          </a:p>
        </p:txBody>
      </p:sp>
    </p:spTree>
    <p:extLst>
      <p:ext uri="{BB962C8B-B14F-4D97-AF65-F5344CB8AC3E}">
        <p14:creationId xmlns:p14="http://schemas.microsoft.com/office/powerpoint/2010/main" val="3885260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75393FC-1C13-5750-98D1-736B8ACB05E8}"/>
              </a:ext>
            </a:extLst>
          </p:cNvPr>
          <p:cNvSpPr>
            <a:spLocks noGrp="1"/>
          </p:cNvSpPr>
          <p:nvPr>
            <p:ph type="title"/>
          </p:nvPr>
        </p:nvSpPr>
        <p:spPr/>
        <p:txBody>
          <a:bodyPr/>
          <a:lstStyle/>
          <a:p>
            <a:r>
              <a:rPr lang="en-GB" dirty="0"/>
              <a:t>Informal communication characteristics (1 of 2)</a:t>
            </a:r>
          </a:p>
        </p:txBody>
      </p:sp>
      <p:sp>
        <p:nvSpPr>
          <p:cNvPr id="4" name="Slide Number Placeholder 3">
            <a:extLst>
              <a:ext uri="{FF2B5EF4-FFF2-40B4-BE49-F238E27FC236}">
                <a16:creationId xmlns:a16="http://schemas.microsoft.com/office/drawing/2014/main" id="{CF8F845A-CE9B-80E1-B1C7-64CFBFB7F363}"/>
              </a:ext>
            </a:extLst>
          </p:cNvPr>
          <p:cNvSpPr>
            <a:spLocks noGrp="1"/>
          </p:cNvSpPr>
          <p:nvPr>
            <p:ph type="sldNum" sz="quarter" idx="12"/>
          </p:nvPr>
        </p:nvSpPr>
        <p:spPr/>
        <p:txBody>
          <a:bodyPr/>
          <a:lstStyle/>
          <a:p>
            <a:fld id="{79F8CD52-80FE-4618-9517-F96BBC216274}" type="slidenum">
              <a:rPr lang="en-GB" altLang="en-US" smtClean="0"/>
              <a:pPr/>
              <a:t>18</a:t>
            </a:fld>
            <a:endParaRPr lang="en-GB" altLang="en-US" dirty="0"/>
          </a:p>
        </p:txBody>
      </p:sp>
      <p:graphicFrame>
        <p:nvGraphicFramePr>
          <p:cNvPr id="7" name="Content Placeholder 4">
            <a:extLst>
              <a:ext uri="{FF2B5EF4-FFF2-40B4-BE49-F238E27FC236}">
                <a16:creationId xmlns:a16="http://schemas.microsoft.com/office/drawing/2014/main" id="{3361DFA7-7375-8DE7-967A-E8895E34671E}"/>
              </a:ext>
            </a:extLst>
          </p:cNvPr>
          <p:cNvGraphicFramePr>
            <a:graphicFrameLocks noGrp="1"/>
          </p:cNvGraphicFramePr>
          <p:nvPr>
            <p:ph idx="1"/>
            <p:extLst>
              <p:ext uri="{D42A27DB-BD31-4B8C-83A1-F6EECF244321}">
                <p14:modId xmlns:p14="http://schemas.microsoft.com/office/powerpoint/2010/main" val="4034132622"/>
              </p:ext>
            </p:extLst>
          </p:nvPr>
        </p:nvGraphicFramePr>
        <p:xfrm>
          <a:off x="628650" y="1772488"/>
          <a:ext cx="7886701" cy="4543266"/>
        </p:xfrm>
        <a:graphic>
          <a:graphicData uri="http://schemas.openxmlformats.org/drawingml/2006/table">
            <a:tbl>
              <a:tblPr firstRow="1" firstCol="1" bandRow="1">
                <a:tableStyleId>{5940675A-B579-460E-94D1-54222C63F5DA}</a:tableStyleId>
              </a:tblPr>
              <a:tblGrid>
                <a:gridCol w="1495078">
                  <a:extLst>
                    <a:ext uri="{9D8B030D-6E8A-4147-A177-3AD203B41FA5}">
                      <a16:colId xmlns:a16="http://schemas.microsoft.com/office/drawing/2014/main" val="584526493"/>
                    </a:ext>
                  </a:extLst>
                </a:gridCol>
                <a:gridCol w="2952328">
                  <a:extLst>
                    <a:ext uri="{9D8B030D-6E8A-4147-A177-3AD203B41FA5}">
                      <a16:colId xmlns:a16="http://schemas.microsoft.com/office/drawing/2014/main" val="4098263168"/>
                    </a:ext>
                  </a:extLst>
                </a:gridCol>
                <a:gridCol w="3439295">
                  <a:extLst>
                    <a:ext uri="{9D8B030D-6E8A-4147-A177-3AD203B41FA5}">
                      <a16:colId xmlns:a16="http://schemas.microsoft.com/office/drawing/2014/main" val="1950551194"/>
                    </a:ext>
                  </a:extLst>
                </a:gridCol>
              </a:tblGrid>
              <a:tr h="501003">
                <a:tc gridSpan="2">
                  <a:txBody>
                    <a:bodyPr/>
                    <a:lstStyle/>
                    <a:p>
                      <a:pPr algn="ctr">
                        <a:lnSpc>
                          <a:spcPct val="100000"/>
                        </a:lnSpc>
                      </a:pPr>
                      <a:r>
                        <a:rPr lang="en-US" sz="1400" b="1" dirty="0">
                          <a:effectLst/>
                        </a:rPr>
                        <a:t>Informal Communication Characteristics </a:t>
                      </a:r>
                      <a:endParaRPr lang="en-GB" sz="1400" b="1" dirty="0">
                        <a:effectLst/>
                      </a:endParaRPr>
                    </a:p>
                    <a:p>
                      <a:pPr algn="ctr">
                        <a:lnSpc>
                          <a:spcPct val="100000"/>
                        </a:lnSpc>
                      </a:pPr>
                      <a:r>
                        <a:rPr lang="en-US" sz="1400" b="1" dirty="0">
                          <a:effectLst/>
                        </a:rPr>
                        <a:t>(</a:t>
                      </a:r>
                      <a:r>
                        <a:rPr lang="en-US" sz="1400" b="1" dirty="0" err="1">
                          <a:effectLst/>
                        </a:rPr>
                        <a:t>Stohl</a:t>
                      </a:r>
                      <a:r>
                        <a:rPr lang="en-US" sz="1400" b="1" dirty="0">
                          <a:effectLst/>
                        </a:rPr>
                        <a:t> </a:t>
                      </a:r>
                      <a:r>
                        <a:rPr lang="en-GB" altLang="en-US" sz="1400" dirty="0"/>
                        <a:t>and</a:t>
                      </a:r>
                      <a:r>
                        <a:rPr lang="en-US" sz="1400" b="1" dirty="0">
                          <a:effectLst/>
                        </a:rPr>
                        <a:t> Redding, 1987, p. 457)</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hMerge="1">
                  <a:txBody>
                    <a:bodyPr/>
                    <a:lstStyle/>
                    <a:p>
                      <a:endParaRPr lang="en-GB"/>
                    </a:p>
                  </a:txBody>
                  <a:tcPr/>
                </a:tc>
                <a:tc>
                  <a:txBody>
                    <a:bodyPr/>
                    <a:lstStyle/>
                    <a:p>
                      <a:pPr algn="ctr">
                        <a:lnSpc>
                          <a:spcPct val="100000"/>
                        </a:lnSpc>
                      </a:pPr>
                      <a:r>
                        <a:rPr lang="en-US" sz="1400" b="1" dirty="0">
                          <a:effectLst/>
                        </a:rPr>
                        <a:t>Illustrative Examples of Gossip</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4117400844"/>
                  </a:ext>
                </a:extLst>
              </a:tr>
              <a:tr h="501003">
                <a:tc>
                  <a:txBody>
                    <a:bodyPr/>
                    <a:lstStyle/>
                    <a:p>
                      <a:pPr marL="342900" lvl="0" indent="-342900">
                        <a:lnSpc>
                          <a:spcPct val="100000"/>
                        </a:lnSpc>
                        <a:buFont typeface="+mj-lt"/>
                        <a:buAutoNum type="arabicParenBoth"/>
                      </a:pPr>
                      <a:r>
                        <a:rPr lang="en-US" sz="1400" b="1">
                          <a:effectLst/>
                        </a:rPr>
                        <a:t>Message Source</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Not necessarily linked to formal role or position of source</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Golf club conversation could be an informal source of sensitive messages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386614871"/>
                  </a:ext>
                </a:extLst>
              </a:tr>
              <a:tr h="767580">
                <a:tc>
                  <a:txBody>
                    <a:bodyPr/>
                    <a:lstStyle/>
                    <a:p>
                      <a:pPr marL="342900" lvl="0" indent="-342900">
                        <a:lnSpc>
                          <a:spcPct val="100000"/>
                        </a:lnSpc>
                        <a:buFont typeface="+mj-lt"/>
                        <a:buAutoNum type="arabicParenBoth"/>
                      </a:pPr>
                      <a:r>
                        <a:rPr lang="en-US" sz="1400" b="1" dirty="0">
                          <a:effectLst/>
                        </a:rPr>
                        <a:t>Channel by which message is routed</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Unofficial, not shown on an organizational chart</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The role of secretary in an organization; The director of department A talked to a salesman that works for a brand in department B</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4141344380"/>
                  </a:ext>
                </a:extLst>
              </a:tr>
              <a:tr h="710870">
                <a:tc>
                  <a:txBody>
                    <a:bodyPr/>
                    <a:lstStyle/>
                    <a:p>
                      <a:pPr marL="342900" lvl="0" indent="-342900">
                        <a:lnSpc>
                          <a:spcPct val="100000"/>
                        </a:lnSpc>
                        <a:buFont typeface="+mj-lt"/>
                        <a:buAutoNum type="arabicParenBoth"/>
                      </a:pPr>
                      <a:r>
                        <a:rPr lang="en-US" sz="1400" b="1">
                          <a:effectLst/>
                        </a:rPr>
                        <a:t>Physical and social setting in which message is transmitted</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Not identified with the organization qua organization</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In the corridor outside of a meeting room; staff lounge; washroom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1211238766"/>
                  </a:ext>
                </a:extLst>
              </a:tr>
              <a:tr h="501003">
                <a:tc>
                  <a:txBody>
                    <a:bodyPr/>
                    <a:lstStyle/>
                    <a:p>
                      <a:pPr marL="342900" lvl="0" indent="-342900">
                        <a:lnSpc>
                          <a:spcPct val="100000"/>
                        </a:lnSpc>
                        <a:buFont typeface="+mj-lt"/>
                        <a:buAutoNum type="arabicParenBoth"/>
                      </a:pPr>
                      <a:r>
                        <a:rPr lang="en-US" sz="1400" b="1">
                          <a:effectLst/>
                        </a:rPr>
                        <a:t>Authoritativeness of content</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a:effectLst/>
                        </a:rPr>
                        <a:t>Unofficial</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A story with sensitive and confidential information of Manager A’s personal life</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3674736075"/>
                  </a:ext>
                </a:extLst>
              </a:tr>
              <a:tr h="767580">
                <a:tc>
                  <a:txBody>
                    <a:bodyPr/>
                    <a:lstStyle/>
                    <a:p>
                      <a:pPr marL="342900" lvl="0" indent="-342900">
                        <a:lnSpc>
                          <a:spcPct val="100000"/>
                        </a:lnSpc>
                        <a:buFont typeface="+mj-lt"/>
                        <a:buAutoNum type="arabicParenBoth"/>
                      </a:pPr>
                      <a:r>
                        <a:rPr lang="en-US" sz="1400" b="1" dirty="0">
                          <a:effectLst/>
                        </a:rPr>
                        <a:t>Structure (in the larger sense)</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a:effectLst/>
                        </a:rPr>
                        <a:t>Not prepared in advance; spontaneous; not rehearsable</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A new change, idea or decision in an executive meeting triggers different topic of after-meeting talks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1590010979"/>
                  </a:ext>
                </a:extLst>
              </a:tr>
            </a:tbl>
          </a:graphicData>
        </a:graphic>
      </p:graphicFrame>
    </p:spTree>
    <p:extLst>
      <p:ext uri="{BB962C8B-B14F-4D97-AF65-F5344CB8AC3E}">
        <p14:creationId xmlns:p14="http://schemas.microsoft.com/office/powerpoint/2010/main" val="3336241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75393FC-1C13-5750-98D1-736B8ACB05E8}"/>
              </a:ext>
            </a:extLst>
          </p:cNvPr>
          <p:cNvSpPr>
            <a:spLocks noGrp="1"/>
          </p:cNvSpPr>
          <p:nvPr>
            <p:ph type="title"/>
          </p:nvPr>
        </p:nvSpPr>
        <p:spPr/>
        <p:txBody>
          <a:bodyPr/>
          <a:lstStyle/>
          <a:p>
            <a:r>
              <a:rPr lang="en-GB" dirty="0"/>
              <a:t>Informal communication characteristics (2 of 2)</a:t>
            </a:r>
          </a:p>
        </p:txBody>
      </p:sp>
      <p:sp>
        <p:nvSpPr>
          <p:cNvPr id="4" name="Slide Number Placeholder 3">
            <a:extLst>
              <a:ext uri="{FF2B5EF4-FFF2-40B4-BE49-F238E27FC236}">
                <a16:creationId xmlns:a16="http://schemas.microsoft.com/office/drawing/2014/main" id="{CF8F845A-CE9B-80E1-B1C7-64CFBFB7F363}"/>
              </a:ext>
            </a:extLst>
          </p:cNvPr>
          <p:cNvSpPr>
            <a:spLocks noGrp="1"/>
          </p:cNvSpPr>
          <p:nvPr>
            <p:ph type="sldNum" sz="quarter" idx="12"/>
          </p:nvPr>
        </p:nvSpPr>
        <p:spPr/>
        <p:txBody>
          <a:bodyPr/>
          <a:lstStyle/>
          <a:p>
            <a:fld id="{79F8CD52-80FE-4618-9517-F96BBC216274}" type="slidenum">
              <a:rPr lang="en-GB" altLang="en-US" smtClean="0"/>
              <a:pPr/>
              <a:t>19</a:t>
            </a:fld>
            <a:endParaRPr lang="en-GB" altLang="en-US" dirty="0"/>
          </a:p>
        </p:txBody>
      </p:sp>
      <p:graphicFrame>
        <p:nvGraphicFramePr>
          <p:cNvPr id="7" name="Content Placeholder 4">
            <a:extLst>
              <a:ext uri="{FF2B5EF4-FFF2-40B4-BE49-F238E27FC236}">
                <a16:creationId xmlns:a16="http://schemas.microsoft.com/office/drawing/2014/main" id="{3361DFA7-7375-8DE7-967A-E8895E34671E}"/>
              </a:ext>
            </a:extLst>
          </p:cNvPr>
          <p:cNvGraphicFramePr>
            <a:graphicFrameLocks noGrp="1"/>
          </p:cNvGraphicFramePr>
          <p:nvPr>
            <p:ph idx="1"/>
            <p:extLst>
              <p:ext uri="{D42A27DB-BD31-4B8C-83A1-F6EECF244321}">
                <p14:modId xmlns:p14="http://schemas.microsoft.com/office/powerpoint/2010/main" val="2372746812"/>
              </p:ext>
            </p:extLst>
          </p:nvPr>
        </p:nvGraphicFramePr>
        <p:xfrm>
          <a:off x="628650" y="1772488"/>
          <a:ext cx="7886701" cy="3393499"/>
        </p:xfrm>
        <a:graphic>
          <a:graphicData uri="http://schemas.openxmlformats.org/drawingml/2006/table">
            <a:tbl>
              <a:tblPr firstRow="1" firstCol="1" bandRow="1">
                <a:tableStyleId>{5940675A-B579-460E-94D1-54222C63F5DA}</a:tableStyleId>
              </a:tblPr>
              <a:tblGrid>
                <a:gridCol w="1495078">
                  <a:extLst>
                    <a:ext uri="{9D8B030D-6E8A-4147-A177-3AD203B41FA5}">
                      <a16:colId xmlns:a16="http://schemas.microsoft.com/office/drawing/2014/main" val="584526493"/>
                    </a:ext>
                  </a:extLst>
                </a:gridCol>
                <a:gridCol w="2952328">
                  <a:extLst>
                    <a:ext uri="{9D8B030D-6E8A-4147-A177-3AD203B41FA5}">
                      <a16:colId xmlns:a16="http://schemas.microsoft.com/office/drawing/2014/main" val="4098263168"/>
                    </a:ext>
                  </a:extLst>
                </a:gridCol>
                <a:gridCol w="3439295">
                  <a:extLst>
                    <a:ext uri="{9D8B030D-6E8A-4147-A177-3AD203B41FA5}">
                      <a16:colId xmlns:a16="http://schemas.microsoft.com/office/drawing/2014/main" val="1950551194"/>
                    </a:ext>
                  </a:extLst>
                </a:gridCol>
              </a:tblGrid>
              <a:tr h="424449">
                <a:tc gridSpan="2">
                  <a:txBody>
                    <a:bodyPr/>
                    <a:lstStyle/>
                    <a:p>
                      <a:pPr algn="ctr">
                        <a:lnSpc>
                          <a:spcPct val="100000"/>
                        </a:lnSpc>
                      </a:pPr>
                      <a:r>
                        <a:rPr lang="en-US" sz="1400" b="1" dirty="0">
                          <a:effectLst/>
                        </a:rPr>
                        <a:t>Informal Communication Characteristics </a:t>
                      </a:r>
                      <a:endParaRPr lang="en-GB" sz="1400" b="1" dirty="0">
                        <a:effectLst/>
                      </a:endParaRPr>
                    </a:p>
                    <a:p>
                      <a:pPr algn="ctr">
                        <a:lnSpc>
                          <a:spcPct val="100000"/>
                        </a:lnSpc>
                      </a:pPr>
                      <a:r>
                        <a:rPr lang="en-US" sz="1400" b="1" dirty="0">
                          <a:effectLst/>
                        </a:rPr>
                        <a:t>(</a:t>
                      </a:r>
                      <a:r>
                        <a:rPr lang="en-US" sz="1400" b="1" dirty="0" err="1">
                          <a:effectLst/>
                        </a:rPr>
                        <a:t>Stohl</a:t>
                      </a:r>
                      <a:r>
                        <a:rPr lang="en-US" sz="1400" b="1">
                          <a:effectLst/>
                        </a:rPr>
                        <a:t> and </a:t>
                      </a:r>
                      <a:r>
                        <a:rPr lang="en-US" sz="1400" b="1" dirty="0">
                          <a:effectLst/>
                        </a:rPr>
                        <a:t>Redding, 1987, p. 457)</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hMerge="1">
                  <a:txBody>
                    <a:bodyPr/>
                    <a:lstStyle/>
                    <a:p>
                      <a:endParaRPr lang="en-GB"/>
                    </a:p>
                  </a:txBody>
                  <a:tcPr/>
                </a:tc>
                <a:tc>
                  <a:txBody>
                    <a:bodyPr/>
                    <a:lstStyle/>
                    <a:p>
                      <a:pPr algn="ctr">
                        <a:lnSpc>
                          <a:spcPct val="100000"/>
                        </a:lnSpc>
                      </a:pPr>
                      <a:r>
                        <a:rPr lang="en-US" sz="1400" b="1" dirty="0">
                          <a:effectLst/>
                        </a:rPr>
                        <a:t>Illustrative Examples of Gossip</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4117400844"/>
                  </a:ext>
                </a:extLst>
              </a:tr>
              <a:tr h="598334">
                <a:tc>
                  <a:txBody>
                    <a:bodyPr/>
                    <a:lstStyle/>
                    <a:p>
                      <a:pPr marL="342900" lvl="0" indent="-342900">
                        <a:buFont typeface="+mj-lt"/>
                        <a:buAutoNum type="arabicParenBoth"/>
                      </a:pPr>
                      <a:r>
                        <a:rPr lang="en-US" sz="1400" b="1" dirty="0">
                          <a:effectLst/>
                        </a:rPr>
                        <a:t>Usage</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Informal style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‘Hey, he said he doesn’t want anyone to make the decision except himself’</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386614871"/>
                  </a:ext>
                </a:extLst>
              </a:tr>
              <a:tr h="848898">
                <a:tc>
                  <a:txBody>
                    <a:bodyPr/>
                    <a:lstStyle/>
                    <a:p>
                      <a:pPr marL="342900" lvl="0" indent="-342900">
                        <a:buFont typeface="+mj-lt"/>
                        <a:buAutoNum type="arabicParenBoth"/>
                      </a:pPr>
                      <a:r>
                        <a:rPr lang="en-US" sz="1400" b="1">
                          <a:effectLst/>
                        </a:rPr>
                        <a:t>Presence or absence of public commitment</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Private, tentative, exploratory remarks and suggestions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A group coffee chat after a meeting</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4141344380"/>
                  </a:ext>
                </a:extLst>
              </a:tr>
              <a:tr h="916671">
                <a:tc>
                  <a:txBody>
                    <a:bodyPr/>
                    <a:lstStyle/>
                    <a:p>
                      <a:pPr marL="342900" lvl="0" indent="-342900">
                        <a:buFont typeface="+mj-lt"/>
                        <a:buAutoNum type="arabicParenBoth"/>
                      </a:pPr>
                      <a:r>
                        <a:rPr lang="en-US" sz="1400" b="1">
                          <a:effectLst/>
                        </a:rPr>
                        <a:t>Media</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Informal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Face-to-face conversation; telephone conversation; mobile texts; handwritten notes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1211238766"/>
                  </a:ext>
                </a:extLst>
              </a:tr>
              <a:tr h="598334">
                <a:tc>
                  <a:txBody>
                    <a:bodyPr/>
                    <a:lstStyle/>
                    <a:p>
                      <a:pPr marL="342900" lvl="0" indent="-342900">
                        <a:buFont typeface="+mj-lt"/>
                        <a:buAutoNum type="arabicParenBoth"/>
                      </a:pPr>
                      <a:r>
                        <a:rPr lang="en-US" sz="1400" b="1" dirty="0">
                          <a:effectLst/>
                        </a:rPr>
                        <a:t>Format</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Non-routine without a fixed process for conduct</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tc>
                  <a:txBody>
                    <a:bodyPr/>
                    <a:lstStyle/>
                    <a:p>
                      <a:pPr>
                        <a:lnSpc>
                          <a:spcPct val="100000"/>
                        </a:lnSpc>
                      </a:pPr>
                      <a:r>
                        <a:rPr lang="en-US" sz="1400" dirty="0">
                          <a:effectLst/>
                        </a:rPr>
                        <a:t>Personal conversation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4993" marR="34993" marT="0" marB="0"/>
                </a:tc>
                <a:extLst>
                  <a:ext uri="{0D108BD9-81ED-4DB2-BD59-A6C34878D82A}">
                    <a16:rowId xmlns:a16="http://schemas.microsoft.com/office/drawing/2014/main" val="3674736075"/>
                  </a:ext>
                </a:extLst>
              </a:tr>
            </a:tbl>
          </a:graphicData>
        </a:graphic>
      </p:graphicFrame>
    </p:spTree>
    <p:extLst>
      <p:ext uri="{BB962C8B-B14F-4D97-AF65-F5344CB8AC3E}">
        <p14:creationId xmlns:p14="http://schemas.microsoft.com/office/powerpoint/2010/main" val="664038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Non-verbal communication is very Important</a:t>
            </a:r>
          </a:p>
        </p:txBody>
      </p:sp>
      <p:sp>
        <p:nvSpPr>
          <p:cNvPr id="4" name="Content Placeholder 3"/>
          <p:cNvSpPr>
            <a:spLocks noGrp="1"/>
          </p:cNvSpPr>
          <p:nvPr>
            <p:ph idx="1"/>
          </p:nvPr>
        </p:nvSpPr>
        <p:spPr/>
        <p:txBody>
          <a:bodyPr/>
          <a:lstStyle/>
          <a:p>
            <a:r>
              <a:rPr lang="en-GB" dirty="0"/>
              <a:t>Non-verbal communication: wordless cues that are powerful communicative signals conveyed by:</a:t>
            </a:r>
          </a:p>
          <a:p>
            <a:pPr lvl="1"/>
            <a:r>
              <a:rPr lang="en-GB" dirty="0"/>
              <a:t>Tone of speech</a:t>
            </a:r>
          </a:p>
          <a:p>
            <a:pPr lvl="1"/>
            <a:r>
              <a:rPr lang="en-GB" dirty="0"/>
              <a:t>Eye contact</a:t>
            </a:r>
          </a:p>
          <a:p>
            <a:pPr lvl="1"/>
            <a:r>
              <a:rPr lang="en-GB" dirty="0"/>
              <a:t>Facial expressions</a:t>
            </a:r>
          </a:p>
          <a:p>
            <a:pPr lvl="1"/>
            <a:r>
              <a:rPr lang="en-GB" dirty="0"/>
              <a:t>Gestures</a:t>
            </a:r>
          </a:p>
          <a:p>
            <a:pPr lvl="1"/>
            <a:r>
              <a:rPr lang="en-GB" dirty="0"/>
              <a:t>Body movements and posture</a:t>
            </a:r>
          </a:p>
          <a:p>
            <a:pPr lvl="1"/>
            <a:r>
              <a:rPr lang="en-GB" dirty="0"/>
              <a:t>Space (proximity, close to far away)</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20</a:t>
            </a:fld>
            <a:endParaRPr lang="en-GB" altLang="en-US" dirty="0"/>
          </a:p>
        </p:txBody>
      </p:sp>
    </p:spTree>
    <p:extLst>
      <p:ext uri="{BB962C8B-B14F-4D97-AF65-F5344CB8AC3E}">
        <p14:creationId xmlns:p14="http://schemas.microsoft.com/office/powerpoint/2010/main" val="986134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dirty="0"/>
              <a:t>Video then group discussion</a:t>
            </a:r>
          </a:p>
        </p:txBody>
      </p:sp>
      <p:sp>
        <p:nvSpPr>
          <p:cNvPr id="4" name="Content Placeholder 3"/>
          <p:cNvSpPr>
            <a:spLocks noGrp="1"/>
          </p:cNvSpPr>
          <p:nvPr>
            <p:ph idx="1"/>
          </p:nvPr>
        </p:nvSpPr>
        <p:spPr/>
        <p:txBody>
          <a:bodyPr/>
          <a:lstStyle/>
          <a:p>
            <a:r>
              <a:rPr lang="en-GB" dirty="0"/>
              <a:t>Communication: Video on non-verbal communication, group discussion and feedback</a:t>
            </a:r>
            <a:r>
              <a:rPr lang="en-AU" dirty="0"/>
              <a:t>: Exerts from Friends </a:t>
            </a:r>
            <a:r>
              <a:rPr lang="en-GB" dirty="0">
                <a:hlinkClick r:id="rId2"/>
              </a:rPr>
              <a:t>https://www.youtube.com/watch?v=OvEci5Bjgd4</a:t>
            </a:r>
            <a:r>
              <a:rPr lang="en-GB" dirty="0"/>
              <a:t> </a:t>
            </a:r>
            <a:r>
              <a:rPr lang="en-AU" dirty="0"/>
              <a:t>(5 minutes)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21</a:t>
            </a:fld>
            <a:endParaRPr lang="en-GB" altLang="en-US" dirty="0"/>
          </a:p>
        </p:txBody>
      </p:sp>
    </p:spTree>
    <p:extLst>
      <p:ext uri="{BB962C8B-B14F-4D97-AF65-F5344CB8AC3E}">
        <p14:creationId xmlns:p14="http://schemas.microsoft.com/office/powerpoint/2010/main" val="120689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3"/>
          <p:cNvSpPr>
            <a:spLocks noGrp="1"/>
          </p:cNvSpPr>
          <p:nvPr>
            <p:ph type="title"/>
          </p:nvPr>
        </p:nvSpPr>
        <p:spPr/>
        <p:txBody>
          <a:bodyPr/>
          <a:lstStyle/>
          <a:p>
            <a:r>
              <a:rPr lang="en-AU" dirty="0"/>
              <a:t>Communication questions?</a:t>
            </a:r>
            <a:endParaRPr lang="en-US" dirty="0"/>
          </a:p>
        </p:txBody>
      </p:sp>
      <p:sp>
        <p:nvSpPr>
          <p:cNvPr id="5" name="Content Placeholder 4"/>
          <p:cNvSpPr>
            <a:spLocks noGrp="1"/>
          </p:cNvSpPr>
          <p:nvPr>
            <p:ph idx="1"/>
          </p:nvPr>
        </p:nvSpPr>
        <p:spPr/>
        <p:txBody>
          <a:bodyPr/>
          <a:lstStyle/>
          <a:p>
            <a:r>
              <a:rPr lang="en-GB" altLang="en-US" dirty="0"/>
              <a:t>Should communication be programmatic, clarifying direction and vision for change?</a:t>
            </a:r>
            <a:endParaRPr lang="en-AU" altLang="en-US" dirty="0"/>
          </a:p>
          <a:p>
            <a:r>
              <a:rPr lang="en-GB" altLang="en-US" dirty="0"/>
              <a:t>Should participatory strategies be used to gain employee commitment?</a:t>
            </a:r>
            <a:endParaRPr lang="en-AU" altLang="en-US" dirty="0"/>
          </a:p>
          <a:p>
            <a:r>
              <a:rPr lang="en-GB" altLang="en-US" dirty="0"/>
              <a:t>How important are the medium, message, channel and approach?</a:t>
            </a:r>
          </a:p>
          <a:p>
            <a:r>
              <a:rPr lang="en-GB" altLang="en-US" dirty="0"/>
              <a:t>Is it important to accommodate non-verbal forms of communication?</a:t>
            </a:r>
            <a:endParaRPr lang="en-AU" alt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22</a:t>
            </a:fld>
            <a:endParaRPr lang="en-GB" altLang="en-US" dirty="0"/>
          </a:p>
        </p:txBody>
      </p:sp>
    </p:spTree>
  </p:cSld>
  <p:clrMapOvr>
    <a:masterClrMapping/>
  </p:clrMapOvr>
  <p:transition spd="slow"/>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3625</TotalTime>
  <Words>1291</Words>
  <Application>Microsoft Office PowerPoint</Application>
  <PresentationFormat>On-screen Show (4:3)</PresentationFormat>
  <Paragraphs>143</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Courier New</vt:lpstr>
      <vt:lpstr>Times New Roman</vt:lpstr>
      <vt:lpstr>CDC PPT master theme</vt:lpstr>
      <vt:lpstr>PowerPoint Presentation</vt:lpstr>
      <vt:lpstr>Chapter 6a  Human dimensions: Readiness, communication, sensemaking and culture </vt:lpstr>
      <vt:lpstr>Learning outcomes</vt:lpstr>
      <vt:lpstr>PowerPoint Presentation</vt:lpstr>
      <vt:lpstr>Readiness for change</vt:lpstr>
      <vt:lpstr>Levels of change readiness</vt:lpstr>
      <vt:lpstr>Isabella’s temporal stages of change</vt:lpstr>
      <vt:lpstr>Implications of Isabella’s research</vt:lpstr>
      <vt:lpstr>Communication and change</vt:lpstr>
      <vt:lpstr>Effective communication</vt:lpstr>
      <vt:lpstr>What is communication: Schramm’s (1954) model of the communication process</vt:lpstr>
      <vt:lpstr>PowerPoint Presentation</vt:lpstr>
      <vt:lpstr>Formal and informal flows</vt:lpstr>
      <vt:lpstr>Communication skills for change</vt:lpstr>
      <vt:lpstr>PowerPoint Presentation</vt:lpstr>
      <vt:lpstr>PowerPoint Presentation</vt:lpstr>
      <vt:lpstr>Tailoring communication</vt:lpstr>
      <vt:lpstr>Informal communication characteristics (1 of 2)</vt:lpstr>
      <vt:lpstr>Informal communication characteristics (2 of 2)</vt:lpstr>
      <vt:lpstr>Non-verbal communication is very Important</vt:lpstr>
      <vt:lpstr>Video then group discussion</vt:lpstr>
      <vt:lpstr>Communication questions?</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176</cp:revision>
  <cp:lastPrinted>2014-03-04T17:41:35Z</cp:lastPrinted>
  <dcterms:created xsi:type="dcterms:W3CDTF">2014-01-07T11:27:18Z</dcterms:created>
  <dcterms:modified xsi:type="dcterms:W3CDTF">2024-09-19T03:37:24Z</dcterms:modified>
</cp:coreProperties>
</file>