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68" r:id="rId3"/>
    <p:sldId id="274" r:id="rId4"/>
    <p:sldId id="262" r:id="rId5"/>
    <p:sldId id="275" r:id="rId6"/>
    <p:sldId id="277" r:id="rId7"/>
    <p:sldId id="263" r:id="rId8"/>
    <p:sldId id="266" r:id="rId9"/>
    <p:sldId id="278" r:id="rId10"/>
    <p:sldId id="279" r:id="rId11"/>
    <p:sldId id="280" r:id="rId12"/>
    <p:sldId id="282" r:id="rId13"/>
    <p:sldId id="283" r:id="rId14"/>
    <p:sldId id="281" r:id="rId15"/>
    <p:sldId id="284" r:id="rId16"/>
    <p:sldId id="285" r:id="rId17"/>
    <p:sldId id="286" r:id="rId18"/>
    <p:sldId id="287" r:id="rId19"/>
    <p:sldId id="383" r:id="rId20"/>
    <p:sldId id="349" r:id="rId21"/>
    <p:sldId id="381" r:id="rId22"/>
    <p:sldId id="382" r:id="rId23"/>
    <p:sldId id="384" r:id="rId24"/>
    <p:sldId id="26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26262"/>
    <a:srgbClr val="78BB8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921"/>
    <p:restoredTop sz="94626"/>
  </p:normalViewPr>
  <p:slideViewPr>
    <p:cSldViewPr snapToGrid="0" snapToObjects="1">
      <p:cViewPr>
        <p:scale>
          <a:sx n="83" d="100"/>
          <a:sy n="83" d="100"/>
        </p:scale>
        <p:origin x="224" y="65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686736-80AC-4DF9-AC1C-50836A31BF1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385B759-B1AD-42E6-9118-77E6CEC7F058}">
      <dgm:prSet/>
      <dgm:spPr/>
      <dgm:t>
        <a:bodyPr/>
        <a:lstStyle/>
        <a:p>
          <a:r>
            <a:rPr lang="en-US" dirty="0"/>
            <a:t>Accessible data - NDR</a:t>
          </a:r>
        </a:p>
      </dgm:t>
    </dgm:pt>
    <dgm:pt modelId="{74A6E011-601B-40AC-97EA-A334E09A62EB}" type="parTrans" cxnId="{6557E137-BBD4-4067-B927-9572150C36ED}">
      <dgm:prSet/>
      <dgm:spPr/>
      <dgm:t>
        <a:bodyPr/>
        <a:lstStyle/>
        <a:p>
          <a:endParaRPr lang="en-US"/>
        </a:p>
      </dgm:t>
    </dgm:pt>
    <dgm:pt modelId="{F01623E1-AFF6-4EE5-8D24-7167BFC7B17A}" type="sibTrans" cxnId="{6557E137-BBD4-4067-B927-9572150C36ED}">
      <dgm:prSet/>
      <dgm:spPr/>
      <dgm:t>
        <a:bodyPr/>
        <a:lstStyle/>
        <a:p>
          <a:endParaRPr lang="en-US"/>
        </a:p>
      </dgm:t>
    </dgm:pt>
    <dgm:pt modelId="{0230ACDF-6584-42A4-86D0-A4025D6EBB3E}">
      <dgm:prSet/>
      <dgm:spPr/>
      <dgm:t>
        <a:bodyPr/>
        <a:lstStyle/>
        <a:p>
          <a:r>
            <a:rPr lang="en-US" dirty="0"/>
            <a:t>Ability to create new data recording and workflows</a:t>
          </a:r>
        </a:p>
      </dgm:t>
    </dgm:pt>
    <dgm:pt modelId="{9CC88A23-485D-4485-9ED5-5F18A16B712B}" type="parTrans" cxnId="{B6D68258-7D1B-425A-BCBF-C28CDB8D7A38}">
      <dgm:prSet/>
      <dgm:spPr/>
      <dgm:t>
        <a:bodyPr/>
        <a:lstStyle/>
        <a:p>
          <a:endParaRPr lang="en-US"/>
        </a:p>
      </dgm:t>
    </dgm:pt>
    <dgm:pt modelId="{94061F5B-7A3A-4777-A3DA-22BA2F4B684E}" type="sibTrans" cxnId="{B6D68258-7D1B-425A-BCBF-C28CDB8D7A38}">
      <dgm:prSet/>
      <dgm:spPr/>
      <dgm:t>
        <a:bodyPr/>
        <a:lstStyle/>
        <a:p>
          <a:endParaRPr lang="en-US"/>
        </a:p>
      </dgm:t>
    </dgm:pt>
    <dgm:pt modelId="{DF54E142-8D02-4902-AF24-43D774486AF8}">
      <dgm:prSet/>
      <dgm:spPr/>
      <dgm:t>
        <a:bodyPr/>
        <a:lstStyle/>
        <a:p>
          <a:r>
            <a:rPr lang="en-US" dirty="0"/>
            <a:t>Systems in place </a:t>
          </a:r>
        </a:p>
      </dgm:t>
    </dgm:pt>
    <dgm:pt modelId="{ED5AFA5E-093A-4812-9060-DD168B6368F2}" type="parTrans" cxnId="{02F5936F-F95E-4AC9-8F51-732A982B123D}">
      <dgm:prSet/>
      <dgm:spPr/>
      <dgm:t>
        <a:bodyPr/>
        <a:lstStyle/>
        <a:p>
          <a:endParaRPr lang="en-US"/>
        </a:p>
      </dgm:t>
    </dgm:pt>
    <dgm:pt modelId="{B299269D-68CA-4965-B151-D6B8527A39BD}" type="sibTrans" cxnId="{02F5936F-F95E-4AC9-8F51-732A982B123D}">
      <dgm:prSet/>
      <dgm:spPr/>
      <dgm:t>
        <a:bodyPr/>
        <a:lstStyle/>
        <a:p>
          <a:endParaRPr lang="en-US"/>
        </a:p>
      </dgm:t>
    </dgm:pt>
    <dgm:pt modelId="{F22ABFFB-F9F5-4A70-BBBB-0E2497BDF174}">
      <dgm:prSet/>
      <dgm:spPr/>
      <dgm:t>
        <a:bodyPr/>
        <a:lstStyle/>
        <a:p>
          <a:r>
            <a:rPr lang="en-US" dirty="0"/>
            <a:t>Data standards for interoperability</a:t>
          </a:r>
        </a:p>
      </dgm:t>
    </dgm:pt>
    <dgm:pt modelId="{B96C966C-CEF1-4640-A7DC-9BF576DB905B}" type="parTrans" cxnId="{81871977-FD2B-4001-9755-5B0D68F4823F}">
      <dgm:prSet/>
      <dgm:spPr/>
      <dgm:t>
        <a:bodyPr/>
        <a:lstStyle/>
        <a:p>
          <a:endParaRPr lang="en-US"/>
        </a:p>
      </dgm:t>
    </dgm:pt>
    <dgm:pt modelId="{AB71A8C8-F6A7-4409-89BF-E9C11D2C51D7}" type="sibTrans" cxnId="{81871977-FD2B-4001-9755-5B0D68F4823F}">
      <dgm:prSet/>
      <dgm:spPr/>
      <dgm:t>
        <a:bodyPr/>
        <a:lstStyle/>
        <a:p>
          <a:endParaRPr lang="en-US"/>
        </a:p>
      </dgm:t>
    </dgm:pt>
    <dgm:pt modelId="{803DABA0-C4A5-4939-AE23-576BB057A006}">
      <dgm:prSet/>
      <dgm:spPr/>
      <dgm:t>
        <a:bodyPr/>
        <a:lstStyle/>
        <a:p>
          <a:r>
            <a:rPr lang="en-US" dirty="0"/>
            <a:t>Willingness to change</a:t>
          </a:r>
        </a:p>
      </dgm:t>
    </dgm:pt>
    <dgm:pt modelId="{65211519-CF10-4B46-9F95-D8604CDB2443}" type="parTrans" cxnId="{8AB6DF14-521E-4E7D-BE30-F2CC3A1F178A}">
      <dgm:prSet/>
      <dgm:spPr/>
      <dgm:t>
        <a:bodyPr/>
        <a:lstStyle/>
        <a:p>
          <a:endParaRPr lang="en-US"/>
        </a:p>
      </dgm:t>
    </dgm:pt>
    <dgm:pt modelId="{A0AC5FBA-BD6D-4A79-B34C-44ECED4397A8}" type="sibTrans" cxnId="{8AB6DF14-521E-4E7D-BE30-F2CC3A1F178A}">
      <dgm:prSet/>
      <dgm:spPr/>
      <dgm:t>
        <a:bodyPr/>
        <a:lstStyle/>
        <a:p>
          <a:endParaRPr lang="en-US"/>
        </a:p>
      </dgm:t>
    </dgm:pt>
    <dgm:pt modelId="{BD24E1A5-DFD1-44FE-869B-305AB8E7BEE9}">
      <dgm:prSet/>
      <dgm:spPr/>
      <dgm:t>
        <a:bodyPr/>
        <a:lstStyle/>
        <a:p>
          <a:r>
            <a:rPr lang="en-US" dirty="0"/>
            <a:t>Senior management support</a:t>
          </a:r>
        </a:p>
      </dgm:t>
    </dgm:pt>
    <dgm:pt modelId="{39C828D0-44DD-4800-982D-3C2E6C038CDA}" type="parTrans" cxnId="{C8AE3219-B3BE-4A7C-A14A-4CF910167AD5}">
      <dgm:prSet/>
      <dgm:spPr/>
      <dgm:t>
        <a:bodyPr/>
        <a:lstStyle/>
        <a:p>
          <a:endParaRPr lang="en-US"/>
        </a:p>
      </dgm:t>
    </dgm:pt>
    <dgm:pt modelId="{FD8C94C9-BF97-46E8-9EDE-CBD8BB871A72}" type="sibTrans" cxnId="{C8AE3219-B3BE-4A7C-A14A-4CF910167AD5}">
      <dgm:prSet/>
      <dgm:spPr/>
      <dgm:t>
        <a:bodyPr/>
        <a:lstStyle/>
        <a:p>
          <a:endParaRPr lang="en-US"/>
        </a:p>
      </dgm:t>
    </dgm:pt>
    <dgm:pt modelId="{6BBA916F-CE49-4AB9-BDAF-A54A1476283C}">
      <dgm:prSet/>
      <dgm:spPr/>
      <dgm:t>
        <a:bodyPr/>
        <a:lstStyle/>
        <a:p>
          <a:r>
            <a:rPr lang="en-US" dirty="0"/>
            <a:t>User </a:t>
          </a:r>
          <a:r>
            <a:rPr lang="en-US" dirty="0" err="1"/>
            <a:t>centred</a:t>
          </a:r>
          <a:r>
            <a:rPr lang="en-US" dirty="0"/>
            <a:t> design</a:t>
          </a:r>
        </a:p>
      </dgm:t>
    </dgm:pt>
    <dgm:pt modelId="{6520D3D1-61B1-43C1-BBB8-67E9B8C626B8}" type="parTrans" cxnId="{3C08E183-7977-43A7-95B4-9A654735CBEC}">
      <dgm:prSet/>
      <dgm:spPr/>
      <dgm:t>
        <a:bodyPr/>
        <a:lstStyle/>
        <a:p>
          <a:endParaRPr lang="en-US"/>
        </a:p>
      </dgm:t>
    </dgm:pt>
    <dgm:pt modelId="{3D86F010-6D47-4EAF-894E-69A0286618EE}" type="sibTrans" cxnId="{3C08E183-7977-43A7-95B4-9A654735CBEC}">
      <dgm:prSet/>
      <dgm:spPr/>
      <dgm:t>
        <a:bodyPr/>
        <a:lstStyle/>
        <a:p>
          <a:endParaRPr lang="en-US"/>
        </a:p>
      </dgm:t>
    </dgm:pt>
    <dgm:pt modelId="{C304F430-E7B1-A544-9E0C-EF345F4CC6C4}">
      <dgm:prSet/>
      <dgm:spPr/>
      <dgm:t>
        <a:bodyPr/>
        <a:lstStyle/>
        <a:p>
          <a:r>
            <a:rPr lang="en-US" dirty="0"/>
            <a:t>Information Governance</a:t>
          </a:r>
        </a:p>
      </dgm:t>
    </dgm:pt>
    <dgm:pt modelId="{85587C9C-D3B8-E14B-8120-D942C7141A0C}" type="parTrans" cxnId="{E48DAA88-50F4-7A4D-899E-646D4391602E}">
      <dgm:prSet/>
      <dgm:spPr/>
    </dgm:pt>
    <dgm:pt modelId="{3D909AEF-8A96-274A-999B-D794884739F5}" type="sibTrans" cxnId="{E48DAA88-50F4-7A4D-899E-646D4391602E}">
      <dgm:prSet/>
      <dgm:spPr/>
    </dgm:pt>
    <dgm:pt modelId="{639C3C99-071C-6D42-91DE-081217CD9BC6}" type="pres">
      <dgm:prSet presAssocID="{F7686736-80AC-4DF9-AC1C-50836A31BF14}" presName="vert0" presStyleCnt="0">
        <dgm:presLayoutVars>
          <dgm:dir/>
          <dgm:animOne val="branch"/>
          <dgm:animLvl val="lvl"/>
        </dgm:presLayoutVars>
      </dgm:prSet>
      <dgm:spPr/>
    </dgm:pt>
    <dgm:pt modelId="{76E254A8-FFEB-A540-85E7-A740CCB208C7}" type="pres">
      <dgm:prSet presAssocID="{9385B759-B1AD-42E6-9118-77E6CEC7F058}" presName="thickLine" presStyleLbl="alignNode1" presStyleIdx="0" presStyleCnt="8"/>
      <dgm:spPr/>
    </dgm:pt>
    <dgm:pt modelId="{411061DA-3A40-E44E-9B24-278D4DB36546}" type="pres">
      <dgm:prSet presAssocID="{9385B759-B1AD-42E6-9118-77E6CEC7F058}" presName="horz1" presStyleCnt="0"/>
      <dgm:spPr/>
    </dgm:pt>
    <dgm:pt modelId="{50282385-0AD6-3B46-90C7-85FBF562825A}" type="pres">
      <dgm:prSet presAssocID="{9385B759-B1AD-42E6-9118-77E6CEC7F058}" presName="tx1" presStyleLbl="revTx" presStyleIdx="0" presStyleCnt="8"/>
      <dgm:spPr/>
    </dgm:pt>
    <dgm:pt modelId="{46BE2CF4-C777-194F-803F-104ED6434EE6}" type="pres">
      <dgm:prSet presAssocID="{9385B759-B1AD-42E6-9118-77E6CEC7F058}" presName="vert1" presStyleCnt="0"/>
      <dgm:spPr/>
    </dgm:pt>
    <dgm:pt modelId="{F19E17A4-5422-B24A-BD8C-0B0168E2543B}" type="pres">
      <dgm:prSet presAssocID="{0230ACDF-6584-42A4-86D0-A4025D6EBB3E}" presName="thickLine" presStyleLbl="alignNode1" presStyleIdx="1" presStyleCnt="8"/>
      <dgm:spPr/>
    </dgm:pt>
    <dgm:pt modelId="{C3316D9D-35D5-514D-8D6B-A4CCE8C2D99A}" type="pres">
      <dgm:prSet presAssocID="{0230ACDF-6584-42A4-86D0-A4025D6EBB3E}" presName="horz1" presStyleCnt="0"/>
      <dgm:spPr/>
    </dgm:pt>
    <dgm:pt modelId="{1E13A029-6D67-D144-ADA1-2CEBCAF81869}" type="pres">
      <dgm:prSet presAssocID="{0230ACDF-6584-42A4-86D0-A4025D6EBB3E}" presName="tx1" presStyleLbl="revTx" presStyleIdx="1" presStyleCnt="8"/>
      <dgm:spPr/>
    </dgm:pt>
    <dgm:pt modelId="{437CC730-74F4-7D48-B3D0-DE3BA31C10B4}" type="pres">
      <dgm:prSet presAssocID="{0230ACDF-6584-42A4-86D0-A4025D6EBB3E}" presName="vert1" presStyleCnt="0"/>
      <dgm:spPr/>
    </dgm:pt>
    <dgm:pt modelId="{920AEB47-32D4-D54E-903B-1D2C41BDFFEE}" type="pres">
      <dgm:prSet presAssocID="{DF54E142-8D02-4902-AF24-43D774486AF8}" presName="thickLine" presStyleLbl="alignNode1" presStyleIdx="2" presStyleCnt="8"/>
      <dgm:spPr/>
    </dgm:pt>
    <dgm:pt modelId="{99A42D30-9F1F-E841-BE19-EFDE4AA5F918}" type="pres">
      <dgm:prSet presAssocID="{DF54E142-8D02-4902-AF24-43D774486AF8}" presName="horz1" presStyleCnt="0"/>
      <dgm:spPr/>
    </dgm:pt>
    <dgm:pt modelId="{CEEF0800-2277-6746-9A78-B1C7B3558103}" type="pres">
      <dgm:prSet presAssocID="{DF54E142-8D02-4902-AF24-43D774486AF8}" presName="tx1" presStyleLbl="revTx" presStyleIdx="2" presStyleCnt="8"/>
      <dgm:spPr/>
    </dgm:pt>
    <dgm:pt modelId="{9BAB2868-1147-D849-AC99-DE56E8D18250}" type="pres">
      <dgm:prSet presAssocID="{DF54E142-8D02-4902-AF24-43D774486AF8}" presName="vert1" presStyleCnt="0"/>
      <dgm:spPr/>
    </dgm:pt>
    <dgm:pt modelId="{3C31DCE9-ABF9-7A49-8032-52E8BE546E41}" type="pres">
      <dgm:prSet presAssocID="{F22ABFFB-F9F5-4A70-BBBB-0E2497BDF174}" presName="thickLine" presStyleLbl="alignNode1" presStyleIdx="3" presStyleCnt="8"/>
      <dgm:spPr/>
    </dgm:pt>
    <dgm:pt modelId="{CDE5DDB4-3831-FF4B-9518-814E83767636}" type="pres">
      <dgm:prSet presAssocID="{F22ABFFB-F9F5-4A70-BBBB-0E2497BDF174}" presName="horz1" presStyleCnt="0"/>
      <dgm:spPr/>
    </dgm:pt>
    <dgm:pt modelId="{2079AEB8-4681-D34F-A9E9-E1C04D78A45F}" type="pres">
      <dgm:prSet presAssocID="{F22ABFFB-F9F5-4A70-BBBB-0E2497BDF174}" presName="tx1" presStyleLbl="revTx" presStyleIdx="3" presStyleCnt="8"/>
      <dgm:spPr/>
    </dgm:pt>
    <dgm:pt modelId="{1307BEB5-ED70-B342-BECC-3FFA9416F3E4}" type="pres">
      <dgm:prSet presAssocID="{F22ABFFB-F9F5-4A70-BBBB-0E2497BDF174}" presName="vert1" presStyleCnt="0"/>
      <dgm:spPr/>
    </dgm:pt>
    <dgm:pt modelId="{F9E908B3-2B66-B141-823A-BDC06414D739}" type="pres">
      <dgm:prSet presAssocID="{803DABA0-C4A5-4939-AE23-576BB057A006}" presName="thickLine" presStyleLbl="alignNode1" presStyleIdx="4" presStyleCnt="8"/>
      <dgm:spPr/>
    </dgm:pt>
    <dgm:pt modelId="{920C9F84-E037-434C-922D-76A6961FCC74}" type="pres">
      <dgm:prSet presAssocID="{803DABA0-C4A5-4939-AE23-576BB057A006}" presName="horz1" presStyleCnt="0"/>
      <dgm:spPr/>
    </dgm:pt>
    <dgm:pt modelId="{3E4C5A9B-EC3E-D140-8EA0-13AC41728E94}" type="pres">
      <dgm:prSet presAssocID="{803DABA0-C4A5-4939-AE23-576BB057A006}" presName="tx1" presStyleLbl="revTx" presStyleIdx="4" presStyleCnt="8"/>
      <dgm:spPr/>
    </dgm:pt>
    <dgm:pt modelId="{8D5CC050-9BF9-B247-A03F-F00558990813}" type="pres">
      <dgm:prSet presAssocID="{803DABA0-C4A5-4939-AE23-576BB057A006}" presName="vert1" presStyleCnt="0"/>
      <dgm:spPr/>
    </dgm:pt>
    <dgm:pt modelId="{A42A1178-ABF5-0442-8ED6-7D0C4A04567B}" type="pres">
      <dgm:prSet presAssocID="{BD24E1A5-DFD1-44FE-869B-305AB8E7BEE9}" presName="thickLine" presStyleLbl="alignNode1" presStyleIdx="5" presStyleCnt="8"/>
      <dgm:spPr/>
    </dgm:pt>
    <dgm:pt modelId="{0A7B59B3-53F9-3F42-8B66-1F8AA0FA7D5D}" type="pres">
      <dgm:prSet presAssocID="{BD24E1A5-DFD1-44FE-869B-305AB8E7BEE9}" presName="horz1" presStyleCnt="0"/>
      <dgm:spPr/>
    </dgm:pt>
    <dgm:pt modelId="{BF96B976-19BC-FB49-BB3C-98DEC0FA752A}" type="pres">
      <dgm:prSet presAssocID="{BD24E1A5-DFD1-44FE-869B-305AB8E7BEE9}" presName="tx1" presStyleLbl="revTx" presStyleIdx="5" presStyleCnt="8"/>
      <dgm:spPr/>
    </dgm:pt>
    <dgm:pt modelId="{423153D7-E4EA-3C43-9122-5F7B0D8886C0}" type="pres">
      <dgm:prSet presAssocID="{BD24E1A5-DFD1-44FE-869B-305AB8E7BEE9}" presName="vert1" presStyleCnt="0"/>
      <dgm:spPr/>
    </dgm:pt>
    <dgm:pt modelId="{84C1363D-5722-2241-8C95-E88F986AACDE}" type="pres">
      <dgm:prSet presAssocID="{6BBA916F-CE49-4AB9-BDAF-A54A1476283C}" presName="thickLine" presStyleLbl="alignNode1" presStyleIdx="6" presStyleCnt="8"/>
      <dgm:spPr/>
    </dgm:pt>
    <dgm:pt modelId="{006AE5C4-4376-D945-8A5D-2CE77EFC99E8}" type="pres">
      <dgm:prSet presAssocID="{6BBA916F-CE49-4AB9-BDAF-A54A1476283C}" presName="horz1" presStyleCnt="0"/>
      <dgm:spPr/>
    </dgm:pt>
    <dgm:pt modelId="{E04EEF4E-19CC-DA48-8B4A-4FA374D53F04}" type="pres">
      <dgm:prSet presAssocID="{6BBA916F-CE49-4AB9-BDAF-A54A1476283C}" presName="tx1" presStyleLbl="revTx" presStyleIdx="6" presStyleCnt="8"/>
      <dgm:spPr/>
    </dgm:pt>
    <dgm:pt modelId="{62632C11-C196-AF44-8F13-F850463558C9}" type="pres">
      <dgm:prSet presAssocID="{6BBA916F-CE49-4AB9-BDAF-A54A1476283C}" presName="vert1" presStyleCnt="0"/>
      <dgm:spPr/>
    </dgm:pt>
    <dgm:pt modelId="{C3259DA3-B1C4-3648-9504-6EC5E02DD494}" type="pres">
      <dgm:prSet presAssocID="{C304F430-E7B1-A544-9E0C-EF345F4CC6C4}" presName="thickLine" presStyleLbl="alignNode1" presStyleIdx="7" presStyleCnt="8"/>
      <dgm:spPr/>
    </dgm:pt>
    <dgm:pt modelId="{D2F82823-3E64-C740-A49A-B0AC25ABDD58}" type="pres">
      <dgm:prSet presAssocID="{C304F430-E7B1-A544-9E0C-EF345F4CC6C4}" presName="horz1" presStyleCnt="0"/>
      <dgm:spPr/>
    </dgm:pt>
    <dgm:pt modelId="{B4422C50-A6E9-B048-9867-A0B64F05973C}" type="pres">
      <dgm:prSet presAssocID="{C304F430-E7B1-A544-9E0C-EF345F4CC6C4}" presName="tx1" presStyleLbl="revTx" presStyleIdx="7" presStyleCnt="8"/>
      <dgm:spPr/>
    </dgm:pt>
    <dgm:pt modelId="{0464FB7C-DAFC-C74C-9B94-B2FA77C51662}" type="pres">
      <dgm:prSet presAssocID="{C304F430-E7B1-A544-9E0C-EF345F4CC6C4}" presName="vert1" presStyleCnt="0"/>
      <dgm:spPr/>
    </dgm:pt>
  </dgm:ptLst>
  <dgm:cxnLst>
    <dgm:cxn modelId="{8AB6DF14-521E-4E7D-BE30-F2CC3A1F178A}" srcId="{F7686736-80AC-4DF9-AC1C-50836A31BF14}" destId="{803DABA0-C4A5-4939-AE23-576BB057A006}" srcOrd="4" destOrd="0" parTransId="{65211519-CF10-4B46-9F95-D8604CDB2443}" sibTransId="{A0AC5FBA-BD6D-4A79-B34C-44ECED4397A8}"/>
    <dgm:cxn modelId="{C8AE3219-B3BE-4A7C-A14A-4CF910167AD5}" srcId="{F7686736-80AC-4DF9-AC1C-50836A31BF14}" destId="{BD24E1A5-DFD1-44FE-869B-305AB8E7BEE9}" srcOrd="5" destOrd="0" parTransId="{39C828D0-44DD-4800-982D-3C2E6C038CDA}" sibTransId="{FD8C94C9-BF97-46E8-9EDE-CBD8BB871A72}"/>
    <dgm:cxn modelId="{6557E137-BBD4-4067-B927-9572150C36ED}" srcId="{F7686736-80AC-4DF9-AC1C-50836A31BF14}" destId="{9385B759-B1AD-42E6-9118-77E6CEC7F058}" srcOrd="0" destOrd="0" parTransId="{74A6E011-601B-40AC-97EA-A334E09A62EB}" sibTransId="{F01623E1-AFF6-4EE5-8D24-7167BFC7B17A}"/>
    <dgm:cxn modelId="{B6D68258-7D1B-425A-BCBF-C28CDB8D7A38}" srcId="{F7686736-80AC-4DF9-AC1C-50836A31BF14}" destId="{0230ACDF-6584-42A4-86D0-A4025D6EBB3E}" srcOrd="1" destOrd="0" parTransId="{9CC88A23-485D-4485-9ED5-5F18A16B712B}" sibTransId="{94061F5B-7A3A-4777-A3DA-22BA2F4B684E}"/>
    <dgm:cxn modelId="{02F5936F-F95E-4AC9-8F51-732A982B123D}" srcId="{F7686736-80AC-4DF9-AC1C-50836A31BF14}" destId="{DF54E142-8D02-4902-AF24-43D774486AF8}" srcOrd="2" destOrd="0" parTransId="{ED5AFA5E-093A-4812-9060-DD168B6368F2}" sibTransId="{B299269D-68CA-4965-B151-D6B8527A39BD}"/>
    <dgm:cxn modelId="{81871977-FD2B-4001-9755-5B0D68F4823F}" srcId="{F7686736-80AC-4DF9-AC1C-50836A31BF14}" destId="{F22ABFFB-F9F5-4A70-BBBB-0E2497BDF174}" srcOrd="3" destOrd="0" parTransId="{B96C966C-CEF1-4640-A7DC-9BF576DB905B}" sibTransId="{AB71A8C8-F6A7-4409-89BF-E9C11D2C51D7}"/>
    <dgm:cxn modelId="{EDD86380-913D-D545-BB1B-D47B809CCB91}" type="presOf" srcId="{6BBA916F-CE49-4AB9-BDAF-A54A1476283C}" destId="{E04EEF4E-19CC-DA48-8B4A-4FA374D53F04}" srcOrd="0" destOrd="0" presId="urn:microsoft.com/office/officeart/2008/layout/LinedList"/>
    <dgm:cxn modelId="{3C08E183-7977-43A7-95B4-9A654735CBEC}" srcId="{F7686736-80AC-4DF9-AC1C-50836A31BF14}" destId="{6BBA916F-CE49-4AB9-BDAF-A54A1476283C}" srcOrd="6" destOrd="0" parTransId="{6520D3D1-61B1-43C1-BBB8-67E9B8C626B8}" sibTransId="{3D86F010-6D47-4EAF-894E-69A0286618EE}"/>
    <dgm:cxn modelId="{E48DAA88-50F4-7A4D-899E-646D4391602E}" srcId="{F7686736-80AC-4DF9-AC1C-50836A31BF14}" destId="{C304F430-E7B1-A544-9E0C-EF345F4CC6C4}" srcOrd="7" destOrd="0" parTransId="{85587C9C-D3B8-E14B-8120-D942C7141A0C}" sibTransId="{3D909AEF-8A96-274A-999B-D794884739F5}"/>
    <dgm:cxn modelId="{546DF398-4F16-AE44-9E0E-1E28107E14C9}" type="presOf" srcId="{DF54E142-8D02-4902-AF24-43D774486AF8}" destId="{CEEF0800-2277-6746-9A78-B1C7B3558103}" srcOrd="0" destOrd="0" presId="urn:microsoft.com/office/officeart/2008/layout/LinedList"/>
    <dgm:cxn modelId="{6C688A9C-BBB6-894F-86F3-EE56C6555402}" type="presOf" srcId="{F7686736-80AC-4DF9-AC1C-50836A31BF14}" destId="{639C3C99-071C-6D42-91DE-081217CD9BC6}" srcOrd="0" destOrd="0" presId="urn:microsoft.com/office/officeart/2008/layout/LinedList"/>
    <dgm:cxn modelId="{49AB119F-09E7-114E-972E-A59F3E16270A}" type="presOf" srcId="{F22ABFFB-F9F5-4A70-BBBB-0E2497BDF174}" destId="{2079AEB8-4681-D34F-A9E9-E1C04D78A45F}" srcOrd="0" destOrd="0" presId="urn:microsoft.com/office/officeart/2008/layout/LinedList"/>
    <dgm:cxn modelId="{7E0EF2A1-434A-274F-8896-6806B0F169DF}" type="presOf" srcId="{0230ACDF-6584-42A4-86D0-A4025D6EBB3E}" destId="{1E13A029-6D67-D144-ADA1-2CEBCAF81869}" srcOrd="0" destOrd="0" presId="urn:microsoft.com/office/officeart/2008/layout/LinedList"/>
    <dgm:cxn modelId="{741B1FA5-D519-D543-8757-F21916559895}" type="presOf" srcId="{BD24E1A5-DFD1-44FE-869B-305AB8E7BEE9}" destId="{BF96B976-19BC-FB49-BB3C-98DEC0FA752A}" srcOrd="0" destOrd="0" presId="urn:microsoft.com/office/officeart/2008/layout/LinedList"/>
    <dgm:cxn modelId="{7AEC12B4-7BCF-E044-955A-6B38CE7DE872}" type="presOf" srcId="{803DABA0-C4A5-4939-AE23-576BB057A006}" destId="{3E4C5A9B-EC3E-D140-8EA0-13AC41728E94}" srcOrd="0" destOrd="0" presId="urn:microsoft.com/office/officeart/2008/layout/LinedList"/>
    <dgm:cxn modelId="{C46961B4-9269-DB4F-8088-DE5930E95B18}" type="presOf" srcId="{C304F430-E7B1-A544-9E0C-EF345F4CC6C4}" destId="{B4422C50-A6E9-B048-9867-A0B64F05973C}" srcOrd="0" destOrd="0" presId="urn:microsoft.com/office/officeart/2008/layout/LinedList"/>
    <dgm:cxn modelId="{801AD5BA-CFF2-564E-A1D0-05BD8512A60E}" type="presOf" srcId="{9385B759-B1AD-42E6-9118-77E6CEC7F058}" destId="{50282385-0AD6-3B46-90C7-85FBF562825A}" srcOrd="0" destOrd="0" presId="urn:microsoft.com/office/officeart/2008/layout/LinedList"/>
    <dgm:cxn modelId="{AA7E8AE8-BF0A-D443-8CE6-BCCED94E44A0}" type="presParOf" srcId="{639C3C99-071C-6D42-91DE-081217CD9BC6}" destId="{76E254A8-FFEB-A540-85E7-A740CCB208C7}" srcOrd="0" destOrd="0" presId="urn:microsoft.com/office/officeart/2008/layout/LinedList"/>
    <dgm:cxn modelId="{6EC6425A-0E65-3648-9209-183D79670C56}" type="presParOf" srcId="{639C3C99-071C-6D42-91DE-081217CD9BC6}" destId="{411061DA-3A40-E44E-9B24-278D4DB36546}" srcOrd="1" destOrd="0" presId="urn:microsoft.com/office/officeart/2008/layout/LinedList"/>
    <dgm:cxn modelId="{B8879102-2A04-2640-A334-BF5E73D594F1}" type="presParOf" srcId="{411061DA-3A40-E44E-9B24-278D4DB36546}" destId="{50282385-0AD6-3B46-90C7-85FBF562825A}" srcOrd="0" destOrd="0" presId="urn:microsoft.com/office/officeart/2008/layout/LinedList"/>
    <dgm:cxn modelId="{BAC3E4E5-FDA3-6D43-9F16-13E307595ED7}" type="presParOf" srcId="{411061DA-3A40-E44E-9B24-278D4DB36546}" destId="{46BE2CF4-C777-194F-803F-104ED6434EE6}" srcOrd="1" destOrd="0" presId="urn:microsoft.com/office/officeart/2008/layout/LinedList"/>
    <dgm:cxn modelId="{8D6254A8-8AC5-E043-9951-01ABC7F8E8E2}" type="presParOf" srcId="{639C3C99-071C-6D42-91DE-081217CD9BC6}" destId="{F19E17A4-5422-B24A-BD8C-0B0168E2543B}" srcOrd="2" destOrd="0" presId="urn:microsoft.com/office/officeart/2008/layout/LinedList"/>
    <dgm:cxn modelId="{C92E5695-B676-984F-B3BC-E3C4C59F54E2}" type="presParOf" srcId="{639C3C99-071C-6D42-91DE-081217CD9BC6}" destId="{C3316D9D-35D5-514D-8D6B-A4CCE8C2D99A}" srcOrd="3" destOrd="0" presId="urn:microsoft.com/office/officeart/2008/layout/LinedList"/>
    <dgm:cxn modelId="{4FB13637-BB01-E445-8FE1-E1DCC1814D5F}" type="presParOf" srcId="{C3316D9D-35D5-514D-8D6B-A4CCE8C2D99A}" destId="{1E13A029-6D67-D144-ADA1-2CEBCAF81869}" srcOrd="0" destOrd="0" presId="urn:microsoft.com/office/officeart/2008/layout/LinedList"/>
    <dgm:cxn modelId="{F02BE517-1829-0F4A-B72E-75AD1CE2375C}" type="presParOf" srcId="{C3316D9D-35D5-514D-8D6B-A4CCE8C2D99A}" destId="{437CC730-74F4-7D48-B3D0-DE3BA31C10B4}" srcOrd="1" destOrd="0" presId="urn:microsoft.com/office/officeart/2008/layout/LinedList"/>
    <dgm:cxn modelId="{10B221E3-98BD-5743-AC7C-D8588E95C2DA}" type="presParOf" srcId="{639C3C99-071C-6D42-91DE-081217CD9BC6}" destId="{920AEB47-32D4-D54E-903B-1D2C41BDFFEE}" srcOrd="4" destOrd="0" presId="urn:microsoft.com/office/officeart/2008/layout/LinedList"/>
    <dgm:cxn modelId="{1B128CE8-D484-AA43-90A6-896576051EBB}" type="presParOf" srcId="{639C3C99-071C-6D42-91DE-081217CD9BC6}" destId="{99A42D30-9F1F-E841-BE19-EFDE4AA5F918}" srcOrd="5" destOrd="0" presId="urn:microsoft.com/office/officeart/2008/layout/LinedList"/>
    <dgm:cxn modelId="{7013EB3C-694C-9F4A-802E-475086BE7D76}" type="presParOf" srcId="{99A42D30-9F1F-E841-BE19-EFDE4AA5F918}" destId="{CEEF0800-2277-6746-9A78-B1C7B3558103}" srcOrd="0" destOrd="0" presId="urn:microsoft.com/office/officeart/2008/layout/LinedList"/>
    <dgm:cxn modelId="{AA5BAC73-12F6-B04F-863C-6AAFE7CD7D9A}" type="presParOf" srcId="{99A42D30-9F1F-E841-BE19-EFDE4AA5F918}" destId="{9BAB2868-1147-D849-AC99-DE56E8D18250}" srcOrd="1" destOrd="0" presId="urn:microsoft.com/office/officeart/2008/layout/LinedList"/>
    <dgm:cxn modelId="{A1D0DFE7-A929-BB43-B0F2-9473B43AAC67}" type="presParOf" srcId="{639C3C99-071C-6D42-91DE-081217CD9BC6}" destId="{3C31DCE9-ABF9-7A49-8032-52E8BE546E41}" srcOrd="6" destOrd="0" presId="urn:microsoft.com/office/officeart/2008/layout/LinedList"/>
    <dgm:cxn modelId="{958BD0FF-EBA5-C445-B667-B458A3DDF587}" type="presParOf" srcId="{639C3C99-071C-6D42-91DE-081217CD9BC6}" destId="{CDE5DDB4-3831-FF4B-9518-814E83767636}" srcOrd="7" destOrd="0" presId="urn:microsoft.com/office/officeart/2008/layout/LinedList"/>
    <dgm:cxn modelId="{D353628E-A3EF-C840-820D-984DB9D43F75}" type="presParOf" srcId="{CDE5DDB4-3831-FF4B-9518-814E83767636}" destId="{2079AEB8-4681-D34F-A9E9-E1C04D78A45F}" srcOrd="0" destOrd="0" presId="urn:microsoft.com/office/officeart/2008/layout/LinedList"/>
    <dgm:cxn modelId="{4D56D502-3AE1-AA4C-AF12-20C6BBFBD928}" type="presParOf" srcId="{CDE5DDB4-3831-FF4B-9518-814E83767636}" destId="{1307BEB5-ED70-B342-BECC-3FFA9416F3E4}" srcOrd="1" destOrd="0" presId="urn:microsoft.com/office/officeart/2008/layout/LinedList"/>
    <dgm:cxn modelId="{1AC6840B-D91E-5043-8AF5-A3BFCDEE7D07}" type="presParOf" srcId="{639C3C99-071C-6D42-91DE-081217CD9BC6}" destId="{F9E908B3-2B66-B141-823A-BDC06414D739}" srcOrd="8" destOrd="0" presId="urn:microsoft.com/office/officeart/2008/layout/LinedList"/>
    <dgm:cxn modelId="{1A08FD8C-7115-C84F-82F2-0B0655A2BDC0}" type="presParOf" srcId="{639C3C99-071C-6D42-91DE-081217CD9BC6}" destId="{920C9F84-E037-434C-922D-76A6961FCC74}" srcOrd="9" destOrd="0" presId="urn:microsoft.com/office/officeart/2008/layout/LinedList"/>
    <dgm:cxn modelId="{52F50039-446C-2F44-B5EE-980201ECA011}" type="presParOf" srcId="{920C9F84-E037-434C-922D-76A6961FCC74}" destId="{3E4C5A9B-EC3E-D140-8EA0-13AC41728E94}" srcOrd="0" destOrd="0" presId="urn:microsoft.com/office/officeart/2008/layout/LinedList"/>
    <dgm:cxn modelId="{CC0A5331-26E3-304F-9976-71BF0426ACC6}" type="presParOf" srcId="{920C9F84-E037-434C-922D-76A6961FCC74}" destId="{8D5CC050-9BF9-B247-A03F-F00558990813}" srcOrd="1" destOrd="0" presId="urn:microsoft.com/office/officeart/2008/layout/LinedList"/>
    <dgm:cxn modelId="{4628119C-E9CD-724D-B60D-F83921BC2A18}" type="presParOf" srcId="{639C3C99-071C-6D42-91DE-081217CD9BC6}" destId="{A42A1178-ABF5-0442-8ED6-7D0C4A04567B}" srcOrd="10" destOrd="0" presId="urn:microsoft.com/office/officeart/2008/layout/LinedList"/>
    <dgm:cxn modelId="{35C699FA-200E-8040-B424-539B319F96BD}" type="presParOf" srcId="{639C3C99-071C-6D42-91DE-081217CD9BC6}" destId="{0A7B59B3-53F9-3F42-8B66-1F8AA0FA7D5D}" srcOrd="11" destOrd="0" presId="urn:microsoft.com/office/officeart/2008/layout/LinedList"/>
    <dgm:cxn modelId="{85212734-94A1-6040-A855-44BFFA14E9BC}" type="presParOf" srcId="{0A7B59B3-53F9-3F42-8B66-1F8AA0FA7D5D}" destId="{BF96B976-19BC-FB49-BB3C-98DEC0FA752A}" srcOrd="0" destOrd="0" presId="urn:microsoft.com/office/officeart/2008/layout/LinedList"/>
    <dgm:cxn modelId="{BB8E28D4-BD5A-374C-ADE6-C4DA7CC49D4D}" type="presParOf" srcId="{0A7B59B3-53F9-3F42-8B66-1F8AA0FA7D5D}" destId="{423153D7-E4EA-3C43-9122-5F7B0D8886C0}" srcOrd="1" destOrd="0" presId="urn:microsoft.com/office/officeart/2008/layout/LinedList"/>
    <dgm:cxn modelId="{2832F75F-1D08-8F4A-9338-D42C37AED794}" type="presParOf" srcId="{639C3C99-071C-6D42-91DE-081217CD9BC6}" destId="{84C1363D-5722-2241-8C95-E88F986AACDE}" srcOrd="12" destOrd="0" presId="urn:microsoft.com/office/officeart/2008/layout/LinedList"/>
    <dgm:cxn modelId="{B771E9E2-E3F4-4641-B1E3-AB3ABDDE7071}" type="presParOf" srcId="{639C3C99-071C-6D42-91DE-081217CD9BC6}" destId="{006AE5C4-4376-D945-8A5D-2CE77EFC99E8}" srcOrd="13" destOrd="0" presId="urn:microsoft.com/office/officeart/2008/layout/LinedList"/>
    <dgm:cxn modelId="{0499856D-EC28-3D4E-B9F6-9990C53BA302}" type="presParOf" srcId="{006AE5C4-4376-D945-8A5D-2CE77EFC99E8}" destId="{E04EEF4E-19CC-DA48-8B4A-4FA374D53F04}" srcOrd="0" destOrd="0" presId="urn:microsoft.com/office/officeart/2008/layout/LinedList"/>
    <dgm:cxn modelId="{FE0755D7-A74F-864C-8C69-35BF13089544}" type="presParOf" srcId="{006AE5C4-4376-D945-8A5D-2CE77EFC99E8}" destId="{62632C11-C196-AF44-8F13-F850463558C9}" srcOrd="1" destOrd="0" presId="urn:microsoft.com/office/officeart/2008/layout/LinedList"/>
    <dgm:cxn modelId="{F6B15F09-AE00-0440-9BE0-C1DACFBBE83B}" type="presParOf" srcId="{639C3C99-071C-6D42-91DE-081217CD9BC6}" destId="{C3259DA3-B1C4-3648-9504-6EC5E02DD494}" srcOrd="14" destOrd="0" presId="urn:microsoft.com/office/officeart/2008/layout/LinedList"/>
    <dgm:cxn modelId="{12CD2B59-7077-E140-9B92-3D07A4A407B9}" type="presParOf" srcId="{639C3C99-071C-6D42-91DE-081217CD9BC6}" destId="{D2F82823-3E64-C740-A49A-B0AC25ABDD58}" srcOrd="15" destOrd="0" presId="urn:microsoft.com/office/officeart/2008/layout/LinedList"/>
    <dgm:cxn modelId="{48DF7FA3-788F-4E4B-B3A2-B9AF6FE3497A}" type="presParOf" srcId="{D2F82823-3E64-C740-A49A-B0AC25ABDD58}" destId="{B4422C50-A6E9-B048-9867-A0B64F05973C}" srcOrd="0" destOrd="0" presId="urn:microsoft.com/office/officeart/2008/layout/LinedList"/>
    <dgm:cxn modelId="{C0FFEDD0-787F-3B43-803F-CC1203D42096}" type="presParOf" srcId="{D2F82823-3E64-C740-A49A-B0AC25ABDD58}" destId="{0464FB7C-DAFC-C74C-9B94-B2FA77C516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254A8-FFEB-A540-85E7-A740CCB208C7}">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282385-0AD6-3B46-90C7-85FBF562825A}">
      <dsp:nvSpPr>
        <dsp:cNvPr id="0" name=""/>
        <dsp:cNvSpPr/>
      </dsp:nvSpPr>
      <dsp:spPr>
        <a:xfrm>
          <a:off x="0" y="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Accessible data - NDR</a:t>
          </a:r>
        </a:p>
      </dsp:txBody>
      <dsp:txXfrm>
        <a:off x="0" y="0"/>
        <a:ext cx="6492875" cy="638175"/>
      </dsp:txXfrm>
    </dsp:sp>
    <dsp:sp modelId="{F19E17A4-5422-B24A-BD8C-0B0168E2543B}">
      <dsp:nvSpPr>
        <dsp:cNvPr id="0" name=""/>
        <dsp:cNvSpPr/>
      </dsp:nvSpPr>
      <dsp:spPr>
        <a:xfrm>
          <a:off x="0" y="638175"/>
          <a:ext cx="6492875" cy="0"/>
        </a:xfrm>
        <a:prstGeom prst="line">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13A029-6D67-D144-ADA1-2CEBCAF81869}">
      <dsp:nvSpPr>
        <dsp:cNvPr id="0" name=""/>
        <dsp:cNvSpPr/>
      </dsp:nvSpPr>
      <dsp:spPr>
        <a:xfrm>
          <a:off x="0" y="6381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Ability to create new data recording and workflows</a:t>
          </a:r>
        </a:p>
      </dsp:txBody>
      <dsp:txXfrm>
        <a:off x="0" y="638175"/>
        <a:ext cx="6492875" cy="638175"/>
      </dsp:txXfrm>
    </dsp:sp>
    <dsp:sp modelId="{920AEB47-32D4-D54E-903B-1D2C41BDFFEE}">
      <dsp:nvSpPr>
        <dsp:cNvPr id="0" name=""/>
        <dsp:cNvSpPr/>
      </dsp:nvSpPr>
      <dsp:spPr>
        <a:xfrm>
          <a:off x="0" y="1276350"/>
          <a:ext cx="6492875" cy="0"/>
        </a:xfrm>
        <a:prstGeom prst="lin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F0800-2277-6746-9A78-B1C7B3558103}">
      <dsp:nvSpPr>
        <dsp:cNvPr id="0" name=""/>
        <dsp:cNvSpPr/>
      </dsp:nvSpPr>
      <dsp:spPr>
        <a:xfrm>
          <a:off x="0" y="12763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Systems in place </a:t>
          </a:r>
        </a:p>
      </dsp:txBody>
      <dsp:txXfrm>
        <a:off x="0" y="1276350"/>
        <a:ext cx="6492875" cy="638175"/>
      </dsp:txXfrm>
    </dsp:sp>
    <dsp:sp modelId="{3C31DCE9-ABF9-7A49-8032-52E8BE546E41}">
      <dsp:nvSpPr>
        <dsp:cNvPr id="0" name=""/>
        <dsp:cNvSpPr/>
      </dsp:nvSpPr>
      <dsp:spPr>
        <a:xfrm>
          <a:off x="0" y="1914524"/>
          <a:ext cx="6492875" cy="0"/>
        </a:xfrm>
        <a:prstGeom prst="line">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9AEB8-4681-D34F-A9E9-E1C04D78A45F}">
      <dsp:nvSpPr>
        <dsp:cNvPr id="0" name=""/>
        <dsp:cNvSpPr/>
      </dsp:nvSpPr>
      <dsp:spPr>
        <a:xfrm>
          <a:off x="0" y="19145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Data standards for interoperability</a:t>
          </a:r>
        </a:p>
      </dsp:txBody>
      <dsp:txXfrm>
        <a:off x="0" y="1914525"/>
        <a:ext cx="6492875" cy="638175"/>
      </dsp:txXfrm>
    </dsp:sp>
    <dsp:sp modelId="{F9E908B3-2B66-B141-823A-BDC06414D739}">
      <dsp:nvSpPr>
        <dsp:cNvPr id="0" name=""/>
        <dsp:cNvSpPr/>
      </dsp:nvSpPr>
      <dsp:spPr>
        <a:xfrm>
          <a:off x="0" y="2552700"/>
          <a:ext cx="6492875" cy="0"/>
        </a:xfrm>
        <a:prstGeom prst="lin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4C5A9B-EC3E-D140-8EA0-13AC41728E94}">
      <dsp:nvSpPr>
        <dsp:cNvPr id="0" name=""/>
        <dsp:cNvSpPr/>
      </dsp:nvSpPr>
      <dsp:spPr>
        <a:xfrm>
          <a:off x="0" y="255270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Willingness to change</a:t>
          </a:r>
        </a:p>
      </dsp:txBody>
      <dsp:txXfrm>
        <a:off x="0" y="2552700"/>
        <a:ext cx="6492875" cy="638175"/>
      </dsp:txXfrm>
    </dsp:sp>
    <dsp:sp modelId="{A42A1178-ABF5-0442-8ED6-7D0C4A04567B}">
      <dsp:nvSpPr>
        <dsp:cNvPr id="0" name=""/>
        <dsp:cNvSpPr/>
      </dsp:nvSpPr>
      <dsp:spPr>
        <a:xfrm>
          <a:off x="0" y="3190874"/>
          <a:ext cx="6492875" cy="0"/>
        </a:xfrm>
        <a:prstGeom prst="line">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96B976-19BC-FB49-BB3C-98DEC0FA752A}">
      <dsp:nvSpPr>
        <dsp:cNvPr id="0" name=""/>
        <dsp:cNvSpPr/>
      </dsp:nvSpPr>
      <dsp:spPr>
        <a:xfrm>
          <a:off x="0" y="31908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Senior management support</a:t>
          </a:r>
        </a:p>
      </dsp:txBody>
      <dsp:txXfrm>
        <a:off x="0" y="3190875"/>
        <a:ext cx="6492875" cy="638175"/>
      </dsp:txXfrm>
    </dsp:sp>
    <dsp:sp modelId="{84C1363D-5722-2241-8C95-E88F986AACDE}">
      <dsp:nvSpPr>
        <dsp:cNvPr id="0" name=""/>
        <dsp:cNvSpPr/>
      </dsp:nvSpPr>
      <dsp:spPr>
        <a:xfrm>
          <a:off x="0" y="3829050"/>
          <a:ext cx="6492875" cy="0"/>
        </a:xfrm>
        <a:prstGeom prst="lin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4EEF4E-19CC-DA48-8B4A-4FA374D53F04}">
      <dsp:nvSpPr>
        <dsp:cNvPr id="0" name=""/>
        <dsp:cNvSpPr/>
      </dsp:nvSpPr>
      <dsp:spPr>
        <a:xfrm>
          <a:off x="0" y="38290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User </a:t>
          </a:r>
          <a:r>
            <a:rPr lang="en-US" sz="2400" kern="1200" dirty="0" err="1"/>
            <a:t>centred</a:t>
          </a:r>
          <a:r>
            <a:rPr lang="en-US" sz="2400" kern="1200" dirty="0"/>
            <a:t> design</a:t>
          </a:r>
        </a:p>
      </dsp:txBody>
      <dsp:txXfrm>
        <a:off x="0" y="3829050"/>
        <a:ext cx="6492875" cy="638175"/>
      </dsp:txXfrm>
    </dsp:sp>
    <dsp:sp modelId="{C3259DA3-B1C4-3648-9504-6EC5E02DD494}">
      <dsp:nvSpPr>
        <dsp:cNvPr id="0" name=""/>
        <dsp:cNvSpPr/>
      </dsp:nvSpPr>
      <dsp:spPr>
        <a:xfrm>
          <a:off x="0" y="4467225"/>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422C50-A6E9-B048-9867-A0B64F05973C}">
      <dsp:nvSpPr>
        <dsp:cNvPr id="0" name=""/>
        <dsp:cNvSpPr/>
      </dsp:nvSpPr>
      <dsp:spPr>
        <a:xfrm>
          <a:off x="0" y="44672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Information Governance</a:t>
          </a:r>
        </a:p>
      </dsp:txBody>
      <dsp:txXfrm>
        <a:off x="0" y="4467225"/>
        <a:ext cx="6492875" cy="6381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BA43EC-C1EC-6846-8AC4-BE643C7FB5E5}" type="datetimeFigureOut">
              <a:rPr lang="en-GB" smtClean="0"/>
              <a:t>30/09/2021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557AC-3498-5B4B-BA10-162A7F57C728}" type="slidenum">
              <a:rPr lang="en-GB" smtClean="0"/>
              <a:t>‹#›</a:t>
            </a:fld>
            <a:endParaRPr lang="en-GB"/>
          </a:p>
        </p:txBody>
      </p:sp>
    </p:spTree>
    <p:extLst>
      <p:ext uri="{BB962C8B-B14F-4D97-AF65-F5344CB8AC3E}">
        <p14:creationId xmlns:p14="http://schemas.microsoft.com/office/powerpoint/2010/main" val="4014703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C979E5B-D19A-41F2-94D4-B6CBD2F5D08E}" type="slidenum">
              <a:rPr lang="en-GB" smtClean="0"/>
              <a:pPr/>
              <a:t>21</a:t>
            </a:fld>
            <a:endParaRPr lang="en-GB"/>
          </a:p>
        </p:txBody>
      </p:sp>
    </p:spTree>
    <p:extLst>
      <p:ext uri="{BB962C8B-B14F-4D97-AF65-F5344CB8AC3E}">
        <p14:creationId xmlns:p14="http://schemas.microsoft.com/office/powerpoint/2010/main" val="1740814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C979E5B-D19A-41F2-94D4-B6CBD2F5D08E}" type="slidenum">
              <a:rPr lang="en-GB" smtClean="0"/>
              <a:pPr/>
              <a:t>22</a:t>
            </a:fld>
            <a:endParaRPr lang="en-GB"/>
          </a:p>
        </p:txBody>
      </p:sp>
    </p:spTree>
    <p:extLst>
      <p:ext uri="{BB962C8B-B14F-4D97-AF65-F5344CB8AC3E}">
        <p14:creationId xmlns:p14="http://schemas.microsoft.com/office/powerpoint/2010/main" val="2610549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989D4-0BDA-DD46-BB1B-45406F27951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D1A9E95-5573-7A4F-A07B-96BF6BCBF1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27E910D-AA4B-0844-B40F-B1A715C84F65}"/>
              </a:ext>
            </a:extLst>
          </p:cNvPr>
          <p:cNvSpPr>
            <a:spLocks noGrp="1"/>
          </p:cNvSpPr>
          <p:nvPr>
            <p:ph type="dt" sz="half" idx="10"/>
          </p:nvPr>
        </p:nvSpPr>
        <p:spPr/>
        <p:txBody>
          <a:bodyPr/>
          <a:lstStyle/>
          <a:p>
            <a:fld id="{03E6E54B-31BC-C041-88C4-6127C56DF153}" type="datetimeFigureOut">
              <a:rPr lang="en-US" smtClean="0"/>
              <a:t>9/30/21</a:t>
            </a:fld>
            <a:endParaRPr lang="en-US"/>
          </a:p>
        </p:txBody>
      </p:sp>
      <p:sp>
        <p:nvSpPr>
          <p:cNvPr id="5" name="Footer Placeholder 4">
            <a:extLst>
              <a:ext uri="{FF2B5EF4-FFF2-40B4-BE49-F238E27FC236}">
                <a16:creationId xmlns:a16="http://schemas.microsoft.com/office/drawing/2014/main" id="{7A836326-0FB9-C446-81D2-97F571502C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0D68F2-53DD-6145-BD22-0F108BCB5041}"/>
              </a:ext>
            </a:extLst>
          </p:cNvPr>
          <p:cNvSpPr>
            <a:spLocks noGrp="1"/>
          </p:cNvSpPr>
          <p:nvPr>
            <p:ph type="sldNum" sz="quarter" idx="12"/>
          </p:nvPr>
        </p:nvSpPr>
        <p:spPr/>
        <p:txBody>
          <a:bodyPr/>
          <a:lstStyle/>
          <a:p>
            <a:fld id="{24EE9207-239B-CC43-8B5A-EFBEF734643B}" type="slidenum">
              <a:rPr lang="en-US" smtClean="0"/>
              <a:t>‹#›</a:t>
            </a:fld>
            <a:endParaRPr lang="en-US"/>
          </a:p>
        </p:txBody>
      </p:sp>
    </p:spTree>
    <p:extLst>
      <p:ext uri="{BB962C8B-B14F-4D97-AF65-F5344CB8AC3E}">
        <p14:creationId xmlns:p14="http://schemas.microsoft.com/office/powerpoint/2010/main" val="314364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136BD-9A5F-9B41-8421-4A01C71878B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03B02C4-C636-0547-9037-333AA972F3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5EBB8E-73C8-4741-AB1A-4A44BA893021}"/>
              </a:ext>
            </a:extLst>
          </p:cNvPr>
          <p:cNvSpPr>
            <a:spLocks noGrp="1"/>
          </p:cNvSpPr>
          <p:nvPr>
            <p:ph type="dt" sz="half" idx="10"/>
          </p:nvPr>
        </p:nvSpPr>
        <p:spPr/>
        <p:txBody>
          <a:bodyPr/>
          <a:lstStyle/>
          <a:p>
            <a:fld id="{03E6E54B-31BC-C041-88C4-6127C56DF153}" type="datetimeFigureOut">
              <a:rPr lang="en-US" smtClean="0"/>
              <a:t>9/30/21</a:t>
            </a:fld>
            <a:endParaRPr lang="en-US"/>
          </a:p>
        </p:txBody>
      </p:sp>
      <p:sp>
        <p:nvSpPr>
          <p:cNvPr id="5" name="Footer Placeholder 4">
            <a:extLst>
              <a:ext uri="{FF2B5EF4-FFF2-40B4-BE49-F238E27FC236}">
                <a16:creationId xmlns:a16="http://schemas.microsoft.com/office/drawing/2014/main" id="{00712776-9B6A-494D-925C-277479452C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0ADC7A-5AD5-744E-ABA9-0F9C99BE615C}"/>
              </a:ext>
            </a:extLst>
          </p:cNvPr>
          <p:cNvSpPr>
            <a:spLocks noGrp="1"/>
          </p:cNvSpPr>
          <p:nvPr>
            <p:ph type="sldNum" sz="quarter" idx="12"/>
          </p:nvPr>
        </p:nvSpPr>
        <p:spPr/>
        <p:txBody>
          <a:bodyPr/>
          <a:lstStyle/>
          <a:p>
            <a:fld id="{24EE9207-239B-CC43-8B5A-EFBEF734643B}" type="slidenum">
              <a:rPr lang="en-US" smtClean="0"/>
              <a:t>‹#›</a:t>
            </a:fld>
            <a:endParaRPr lang="en-US"/>
          </a:p>
        </p:txBody>
      </p:sp>
    </p:spTree>
    <p:extLst>
      <p:ext uri="{BB962C8B-B14F-4D97-AF65-F5344CB8AC3E}">
        <p14:creationId xmlns:p14="http://schemas.microsoft.com/office/powerpoint/2010/main" val="2328348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92AAD-4084-D34F-9848-0D41C8129C2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40E459C-246B-124E-B391-BA6F1EE076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B0A899C-576F-EA42-BAD4-A219C8543FFC}"/>
              </a:ext>
            </a:extLst>
          </p:cNvPr>
          <p:cNvSpPr>
            <a:spLocks noGrp="1"/>
          </p:cNvSpPr>
          <p:nvPr>
            <p:ph type="dt" sz="half" idx="10"/>
          </p:nvPr>
        </p:nvSpPr>
        <p:spPr/>
        <p:txBody>
          <a:bodyPr/>
          <a:lstStyle/>
          <a:p>
            <a:fld id="{03E6E54B-31BC-C041-88C4-6127C56DF153}" type="datetimeFigureOut">
              <a:rPr lang="en-US" smtClean="0"/>
              <a:t>9/30/21</a:t>
            </a:fld>
            <a:endParaRPr lang="en-US"/>
          </a:p>
        </p:txBody>
      </p:sp>
      <p:sp>
        <p:nvSpPr>
          <p:cNvPr id="5" name="Footer Placeholder 4">
            <a:extLst>
              <a:ext uri="{FF2B5EF4-FFF2-40B4-BE49-F238E27FC236}">
                <a16:creationId xmlns:a16="http://schemas.microsoft.com/office/drawing/2014/main" id="{DF0F0DE1-05D2-754F-90F4-00B7EE2B1B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A11E4F-468E-9243-861D-55F29F375F7F}"/>
              </a:ext>
            </a:extLst>
          </p:cNvPr>
          <p:cNvSpPr>
            <a:spLocks noGrp="1"/>
          </p:cNvSpPr>
          <p:nvPr>
            <p:ph type="sldNum" sz="quarter" idx="12"/>
          </p:nvPr>
        </p:nvSpPr>
        <p:spPr/>
        <p:txBody>
          <a:bodyPr/>
          <a:lstStyle/>
          <a:p>
            <a:fld id="{24EE9207-239B-CC43-8B5A-EFBEF734643B}" type="slidenum">
              <a:rPr lang="en-US" smtClean="0"/>
              <a:t>‹#›</a:t>
            </a:fld>
            <a:endParaRPr lang="en-US"/>
          </a:p>
        </p:txBody>
      </p:sp>
    </p:spTree>
    <p:extLst>
      <p:ext uri="{BB962C8B-B14F-4D97-AF65-F5344CB8AC3E}">
        <p14:creationId xmlns:p14="http://schemas.microsoft.com/office/powerpoint/2010/main" val="3695364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401EC-BA3A-824C-9A16-E3273F90D0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D82302F-3B79-294B-94DD-AA04777C555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4FF6B07-49A1-734E-8B96-8B77DA4F611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DAA701D-F7BB-1246-B20A-C70C23981E98}"/>
              </a:ext>
            </a:extLst>
          </p:cNvPr>
          <p:cNvSpPr>
            <a:spLocks noGrp="1"/>
          </p:cNvSpPr>
          <p:nvPr>
            <p:ph type="dt" sz="half" idx="10"/>
          </p:nvPr>
        </p:nvSpPr>
        <p:spPr/>
        <p:txBody>
          <a:bodyPr/>
          <a:lstStyle/>
          <a:p>
            <a:fld id="{03E6E54B-31BC-C041-88C4-6127C56DF153}" type="datetimeFigureOut">
              <a:rPr lang="en-US" smtClean="0"/>
              <a:t>9/30/21</a:t>
            </a:fld>
            <a:endParaRPr lang="en-US"/>
          </a:p>
        </p:txBody>
      </p:sp>
      <p:sp>
        <p:nvSpPr>
          <p:cNvPr id="6" name="Footer Placeholder 5">
            <a:extLst>
              <a:ext uri="{FF2B5EF4-FFF2-40B4-BE49-F238E27FC236}">
                <a16:creationId xmlns:a16="http://schemas.microsoft.com/office/drawing/2014/main" id="{588B2C2D-978C-DC48-97B2-9CA8D74D57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D29269-2687-A047-A84F-C339EF4B00F9}"/>
              </a:ext>
            </a:extLst>
          </p:cNvPr>
          <p:cNvSpPr>
            <a:spLocks noGrp="1"/>
          </p:cNvSpPr>
          <p:nvPr>
            <p:ph type="sldNum" sz="quarter" idx="12"/>
          </p:nvPr>
        </p:nvSpPr>
        <p:spPr/>
        <p:txBody>
          <a:bodyPr/>
          <a:lstStyle/>
          <a:p>
            <a:fld id="{24EE9207-239B-CC43-8B5A-EFBEF734643B}" type="slidenum">
              <a:rPr lang="en-US" smtClean="0"/>
              <a:t>‹#›</a:t>
            </a:fld>
            <a:endParaRPr lang="en-US"/>
          </a:p>
        </p:txBody>
      </p:sp>
    </p:spTree>
    <p:extLst>
      <p:ext uri="{BB962C8B-B14F-4D97-AF65-F5344CB8AC3E}">
        <p14:creationId xmlns:p14="http://schemas.microsoft.com/office/powerpoint/2010/main" val="28131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517D2-E7C3-C341-AF05-05DFC6EA560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7144676-E5F7-844F-A954-BF83351984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8B8EAA2-1021-AD4E-84EA-B2A0EC05B2C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45C6890-4214-AD48-9AE1-6D9A7B638B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21762A7-A75E-E549-8D38-5285559B306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9ADF4AE-B28E-4B41-88FE-6FC3BA9070A1}"/>
              </a:ext>
            </a:extLst>
          </p:cNvPr>
          <p:cNvSpPr>
            <a:spLocks noGrp="1"/>
          </p:cNvSpPr>
          <p:nvPr>
            <p:ph type="dt" sz="half" idx="10"/>
          </p:nvPr>
        </p:nvSpPr>
        <p:spPr/>
        <p:txBody>
          <a:bodyPr/>
          <a:lstStyle/>
          <a:p>
            <a:fld id="{03E6E54B-31BC-C041-88C4-6127C56DF153}" type="datetimeFigureOut">
              <a:rPr lang="en-US" smtClean="0"/>
              <a:t>9/30/21</a:t>
            </a:fld>
            <a:endParaRPr lang="en-US"/>
          </a:p>
        </p:txBody>
      </p:sp>
      <p:sp>
        <p:nvSpPr>
          <p:cNvPr id="8" name="Footer Placeholder 7">
            <a:extLst>
              <a:ext uri="{FF2B5EF4-FFF2-40B4-BE49-F238E27FC236}">
                <a16:creationId xmlns:a16="http://schemas.microsoft.com/office/drawing/2014/main" id="{3E1F08AF-E697-D74F-8261-AFA9B83AD42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451EDEF-BF92-B24F-B3AC-4D182ED4D0B1}"/>
              </a:ext>
            </a:extLst>
          </p:cNvPr>
          <p:cNvSpPr>
            <a:spLocks noGrp="1"/>
          </p:cNvSpPr>
          <p:nvPr>
            <p:ph type="sldNum" sz="quarter" idx="12"/>
          </p:nvPr>
        </p:nvSpPr>
        <p:spPr/>
        <p:txBody>
          <a:bodyPr/>
          <a:lstStyle/>
          <a:p>
            <a:fld id="{24EE9207-239B-CC43-8B5A-EFBEF734643B}" type="slidenum">
              <a:rPr lang="en-US" smtClean="0"/>
              <a:t>‹#›</a:t>
            </a:fld>
            <a:endParaRPr lang="en-US"/>
          </a:p>
        </p:txBody>
      </p:sp>
    </p:spTree>
    <p:extLst>
      <p:ext uri="{BB962C8B-B14F-4D97-AF65-F5344CB8AC3E}">
        <p14:creationId xmlns:p14="http://schemas.microsoft.com/office/powerpoint/2010/main" val="1682729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EC8A-AD0D-3045-828C-8D9672D71F9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C657B9E-5016-4F45-A9A9-3CC2D7307FAB}"/>
              </a:ext>
            </a:extLst>
          </p:cNvPr>
          <p:cNvSpPr>
            <a:spLocks noGrp="1"/>
          </p:cNvSpPr>
          <p:nvPr>
            <p:ph type="dt" sz="half" idx="10"/>
          </p:nvPr>
        </p:nvSpPr>
        <p:spPr/>
        <p:txBody>
          <a:bodyPr/>
          <a:lstStyle/>
          <a:p>
            <a:fld id="{03E6E54B-31BC-C041-88C4-6127C56DF153}" type="datetimeFigureOut">
              <a:rPr lang="en-US" smtClean="0"/>
              <a:t>9/30/21</a:t>
            </a:fld>
            <a:endParaRPr lang="en-US"/>
          </a:p>
        </p:txBody>
      </p:sp>
      <p:sp>
        <p:nvSpPr>
          <p:cNvPr id="4" name="Footer Placeholder 3">
            <a:extLst>
              <a:ext uri="{FF2B5EF4-FFF2-40B4-BE49-F238E27FC236}">
                <a16:creationId xmlns:a16="http://schemas.microsoft.com/office/drawing/2014/main" id="{431BD4F8-719C-3A48-94C1-29D738FD70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7B96F73-C4DC-6A45-981E-86097DA46A18}"/>
              </a:ext>
            </a:extLst>
          </p:cNvPr>
          <p:cNvSpPr>
            <a:spLocks noGrp="1"/>
          </p:cNvSpPr>
          <p:nvPr>
            <p:ph type="sldNum" sz="quarter" idx="12"/>
          </p:nvPr>
        </p:nvSpPr>
        <p:spPr/>
        <p:txBody>
          <a:bodyPr/>
          <a:lstStyle/>
          <a:p>
            <a:fld id="{24EE9207-239B-CC43-8B5A-EFBEF734643B}" type="slidenum">
              <a:rPr lang="en-US" smtClean="0"/>
              <a:t>‹#›</a:t>
            </a:fld>
            <a:endParaRPr lang="en-US"/>
          </a:p>
        </p:txBody>
      </p:sp>
    </p:spTree>
    <p:extLst>
      <p:ext uri="{BB962C8B-B14F-4D97-AF65-F5344CB8AC3E}">
        <p14:creationId xmlns:p14="http://schemas.microsoft.com/office/powerpoint/2010/main" val="3151751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57F876-39A1-2E4D-9537-B17BEA3C501C}"/>
              </a:ext>
            </a:extLst>
          </p:cNvPr>
          <p:cNvSpPr>
            <a:spLocks noGrp="1"/>
          </p:cNvSpPr>
          <p:nvPr>
            <p:ph type="dt" sz="half" idx="10"/>
          </p:nvPr>
        </p:nvSpPr>
        <p:spPr/>
        <p:txBody>
          <a:bodyPr/>
          <a:lstStyle/>
          <a:p>
            <a:fld id="{03E6E54B-31BC-C041-88C4-6127C56DF153}" type="datetimeFigureOut">
              <a:rPr lang="en-US" smtClean="0"/>
              <a:t>9/30/21</a:t>
            </a:fld>
            <a:endParaRPr lang="en-US"/>
          </a:p>
        </p:txBody>
      </p:sp>
      <p:sp>
        <p:nvSpPr>
          <p:cNvPr id="3" name="Footer Placeholder 2">
            <a:extLst>
              <a:ext uri="{FF2B5EF4-FFF2-40B4-BE49-F238E27FC236}">
                <a16:creationId xmlns:a16="http://schemas.microsoft.com/office/drawing/2014/main" id="{A37FDC29-355F-624E-A243-FEC0CE3DAA7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6256CC-F41D-C944-B6B7-AE35974C18B1}"/>
              </a:ext>
            </a:extLst>
          </p:cNvPr>
          <p:cNvSpPr>
            <a:spLocks noGrp="1"/>
          </p:cNvSpPr>
          <p:nvPr>
            <p:ph type="sldNum" sz="quarter" idx="12"/>
          </p:nvPr>
        </p:nvSpPr>
        <p:spPr/>
        <p:txBody>
          <a:bodyPr/>
          <a:lstStyle/>
          <a:p>
            <a:fld id="{24EE9207-239B-CC43-8B5A-EFBEF734643B}" type="slidenum">
              <a:rPr lang="en-US" smtClean="0"/>
              <a:t>‹#›</a:t>
            </a:fld>
            <a:endParaRPr lang="en-US"/>
          </a:p>
        </p:txBody>
      </p:sp>
    </p:spTree>
    <p:extLst>
      <p:ext uri="{BB962C8B-B14F-4D97-AF65-F5344CB8AC3E}">
        <p14:creationId xmlns:p14="http://schemas.microsoft.com/office/powerpoint/2010/main" val="46975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F4E17-0568-FA4F-9CC6-2EBBC04909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D1E7920-4ECE-D942-8CEC-4067BA4BBE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C9737C4-3A25-3E4E-9272-7C7F67E242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B5DC76-F61C-974C-B70A-003175373D28}"/>
              </a:ext>
            </a:extLst>
          </p:cNvPr>
          <p:cNvSpPr>
            <a:spLocks noGrp="1"/>
          </p:cNvSpPr>
          <p:nvPr>
            <p:ph type="dt" sz="half" idx="10"/>
          </p:nvPr>
        </p:nvSpPr>
        <p:spPr/>
        <p:txBody>
          <a:bodyPr/>
          <a:lstStyle/>
          <a:p>
            <a:fld id="{03E6E54B-31BC-C041-88C4-6127C56DF153}" type="datetimeFigureOut">
              <a:rPr lang="en-US" smtClean="0"/>
              <a:t>9/30/21</a:t>
            </a:fld>
            <a:endParaRPr lang="en-US"/>
          </a:p>
        </p:txBody>
      </p:sp>
      <p:sp>
        <p:nvSpPr>
          <p:cNvPr id="6" name="Footer Placeholder 5">
            <a:extLst>
              <a:ext uri="{FF2B5EF4-FFF2-40B4-BE49-F238E27FC236}">
                <a16:creationId xmlns:a16="http://schemas.microsoft.com/office/drawing/2014/main" id="{8C5696C8-2ABA-284A-9E2E-94151C409F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3B8900-7FC0-414A-BD98-D18E9356910C}"/>
              </a:ext>
            </a:extLst>
          </p:cNvPr>
          <p:cNvSpPr>
            <a:spLocks noGrp="1"/>
          </p:cNvSpPr>
          <p:nvPr>
            <p:ph type="sldNum" sz="quarter" idx="12"/>
          </p:nvPr>
        </p:nvSpPr>
        <p:spPr/>
        <p:txBody>
          <a:bodyPr/>
          <a:lstStyle/>
          <a:p>
            <a:fld id="{24EE9207-239B-CC43-8B5A-EFBEF734643B}" type="slidenum">
              <a:rPr lang="en-US" smtClean="0"/>
              <a:t>‹#›</a:t>
            </a:fld>
            <a:endParaRPr lang="en-US"/>
          </a:p>
        </p:txBody>
      </p:sp>
    </p:spTree>
    <p:extLst>
      <p:ext uri="{BB962C8B-B14F-4D97-AF65-F5344CB8AC3E}">
        <p14:creationId xmlns:p14="http://schemas.microsoft.com/office/powerpoint/2010/main" val="3440482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EAFE7-1555-7343-B438-A9959D415AE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1D3AD7D-5B4A-6D4C-8FEC-AA2A3114FB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BA37EFE-D14B-1848-8099-BEF6590DBF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B15EE9-6383-734E-B8B7-3349589DB302}"/>
              </a:ext>
            </a:extLst>
          </p:cNvPr>
          <p:cNvSpPr>
            <a:spLocks noGrp="1"/>
          </p:cNvSpPr>
          <p:nvPr>
            <p:ph type="dt" sz="half" idx="10"/>
          </p:nvPr>
        </p:nvSpPr>
        <p:spPr/>
        <p:txBody>
          <a:bodyPr/>
          <a:lstStyle/>
          <a:p>
            <a:fld id="{03E6E54B-31BC-C041-88C4-6127C56DF153}" type="datetimeFigureOut">
              <a:rPr lang="en-US" smtClean="0"/>
              <a:t>9/30/21</a:t>
            </a:fld>
            <a:endParaRPr lang="en-US"/>
          </a:p>
        </p:txBody>
      </p:sp>
      <p:sp>
        <p:nvSpPr>
          <p:cNvPr id="6" name="Footer Placeholder 5">
            <a:extLst>
              <a:ext uri="{FF2B5EF4-FFF2-40B4-BE49-F238E27FC236}">
                <a16:creationId xmlns:a16="http://schemas.microsoft.com/office/drawing/2014/main" id="{EB61B25C-6DF8-CF4E-B172-0B4CB21A82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D934BB-759D-7344-B14F-DE6655D05316}"/>
              </a:ext>
            </a:extLst>
          </p:cNvPr>
          <p:cNvSpPr>
            <a:spLocks noGrp="1"/>
          </p:cNvSpPr>
          <p:nvPr>
            <p:ph type="sldNum" sz="quarter" idx="12"/>
          </p:nvPr>
        </p:nvSpPr>
        <p:spPr/>
        <p:txBody>
          <a:bodyPr/>
          <a:lstStyle/>
          <a:p>
            <a:fld id="{24EE9207-239B-CC43-8B5A-EFBEF734643B}" type="slidenum">
              <a:rPr lang="en-US" smtClean="0"/>
              <a:t>‹#›</a:t>
            </a:fld>
            <a:endParaRPr lang="en-US"/>
          </a:p>
        </p:txBody>
      </p:sp>
    </p:spTree>
    <p:extLst>
      <p:ext uri="{BB962C8B-B14F-4D97-AF65-F5344CB8AC3E}">
        <p14:creationId xmlns:p14="http://schemas.microsoft.com/office/powerpoint/2010/main" val="222010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A7323-A00F-184C-A9F0-666CF998538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D352159-189B-A940-8902-6F9A0A16DFF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E09409-1861-BC4A-9F3A-51151A7240A1}"/>
              </a:ext>
            </a:extLst>
          </p:cNvPr>
          <p:cNvSpPr>
            <a:spLocks noGrp="1"/>
          </p:cNvSpPr>
          <p:nvPr>
            <p:ph type="dt" sz="half" idx="10"/>
          </p:nvPr>
        </p:nvSpPr>
        <p:spPr/>
        <p:txBody>
          <a:bodyPr/>
          <a:lstStyle/>
          <a:p>
            <a:fld id="{03E6E54B-31BC-C041-88C4-6127C56DF153}" type="datetimeFigureOut">
              <a:rPr lang="en-US" smtClean="0"/>
              <a:t>9/30/21</a:t>
            </a:fld>
            <a:endParaRPr lang="en-US"/>
          </a:p>
        </p:txBody>
      </p:sp>
      <p:sp>
        <p:nvSpPr>
          <p:cNvPr id="5" name="Footer Placeholder 4">
            <a:extLst>
              <a:ext uri="{FF2B5EF4-FFF2-40B4-BE49-F238E27FC236}">
                <a16:creationId xmlns:a16="http://schemas.microsoft.com/office/drawing/2014/main" id="{D19699E6-DC81-584F-84E7-166B23A875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7B16A0-5C0E-A441-AAD8-D0173CB7E2ED}"/>
              </a:ext>
            </a:extLst>
          </p:cNvPr>
          <p:cNvSpPr>
            <a:spLocks noGrp="1"/>
          </p:cNvSpPr>
          <p:nvPr>
            <p:ph type="sldNum" sz="quarter" idx="12"/>
          </p:nvPr>
        </p:nvSpPr>
        <p:spPr/>
        <p:txBody>
          <a:bodyPr/>
          <a:lstStyle/>
          <a:p>
            <a:fld id="{24EE9207-239B-CC43-8B5A-EFBEF734643B}" type="slidenum">
              <a:rPr lang="en-US" smtClean="0"/>
              <a:t>‹#›</a:t>
            </a:fld>
            <a:endParaRPr lang="en-US"/>
          </a:p>
        </p:txBody>
      </p:sp>
    </p:spTree>
    <p:extLst>
      <p:ext uri="{BB962C8B-B14F-4D97-AF65-F5344CB8AC3E}">
        <p14:creationId xmlns:p14="http://schemas.microsoft.com/office/powerpoint/2010/main" val="1583270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BA965-14EF-8846-91B2-0916F431228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14C59D8-95D5-1941-B8FE-E64DECC3799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563314-0AF3-6344-A37F-C650A5B0BCA2}"/>
              </a:ext>
            </a:extLst>
          </p:cNvPr>
          <p:cNvSpPr>
            <a:spLocks noGrp="1"/>
          </p:cNvSpPr>
          <p:nvPr>
            <p:ph type="dt" sz="half" idx="10"/>
          </p:nvPr>
        </p:nvSpPr>
        <p:spPr/>
        <p:txBody>
          <a:bodyPr/>
          <a:lstStyle/>
          <a:p>
            <a:fld id="{03E6E54B-31BC-C041-88C4-6127C56DF153}" type="datetimeFigureOut">
              <a:rPr lang="en-US" smtClean="0"/>
              <a:t>9/30/21</a:t>
            </a:fld>
            <a:endParaRPr lang="en-US"/>
          </a:p>
        </p:txBody>
      </p:sp>
      <p:sp>
        <p:nvSpPr>
          <p:cNvPr id="5" name="Footer Placeholder 4">
            <a:extLst>
              <a:ext uri="{FF2B5EF4-FFF2-40B4-BE49-F238E27FC236}">
                <a16:creationId xmlns:a16="http://schemas.microsoft.com/office/drawing/2014/main" id="{3164DD45-587D-084A-AB75-9728A9F396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BB3CE3-7F11-AF44-B814-640939DC7AFA}"/>
              </a:ext>
            </a:extLst>
          </p:cNvPr>
          <p:cNvSpPr>
            <a:spLocks noGrp="1"/>
          </p:cNvSpPr>
          <p:nvPr>
            <p:ph type="sldNum" sz="quarter" idx="12"/>
          </p:nvPr>
        </p:nvSpPr>
        <p:spPr/>
        <p:txBody>
          <a:bodyPr/>
          <a:lstStyle/>
          <a:p>
            <a:fld id="{24EE9207-239B-CC43-8B5A-EFBEF734643B}" type="slidenum">
              <a:rPr lang="en-US" smtClean="0"/>
              <a:t>‹#›</a:t>
            </a:fld>
            <a:endParaRPr lang="en-US"/>
          </a:p>
        </p:txBody>
      </p:sp>
    </p:spTree>
    <p:extLst>
      <p:ext uri="{BB962C8B-B14F-4D97-AF65-F5344CB8AC3E}">
        <p14:creationId xmlns:p14="http://schemas.microsoft.com/office/powerpoint/2010/main" val="1577971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2B4E6C-0A27-CC4C-8D37-0759928792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6C4144F-6912-AC48-9141-51D3416B93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E4E4D0-1FC5-9F48-BDB9-F1F8B1749D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E6E54B-31BC-C041-88C4-6127C56DF153}" type="datetimeFigureOut">
              <a:rPr lang="en-US" smtClean="0"/>
              <a:t>9/30/21</a:t>
            </a:fld>
            <a:endParaRPr lang="en-US"/>
          </a:p>
        </p:txBody>
      </p:sp>
      <p:sp>
        <p:nvSpPr>
          <p:cNvPr id="5" name="Footer Placeholder 4">
            <a:extLst>
              <a:ext uri="{FF2B5EF4-FFF2-40B4-BE49-F238E27FC236}">
                <a16:creationId xmlns:a16="http://schemas.microsoft.com/office/drawing/2014/main" id="{00CB7050-DD0F-C245-862A-A2BA675E2D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552867F-A4FB-CB4A-848F-10B6B62A31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EE9207-239B-CC43-8B5A-EFBEF734643B}" type="slidenum">
              <a:rPr lang="en-US" smtClean="0"/>
              <a:t>‹#›</a:t>
            </a:fld>
            <a:endParaRPr lang="en-US"/>
          </a:p>
        </p:txBody>
      </p:sp>
    </p:spTree>
    <p:extLst>
      <p:ext uri="{BB962C8B-B14F-4D97-AF65-F5344CB8AC3E}">
        <p14:creationId xmlns:p14="http://schemas.microsoft.com/office/powerpoint/2010/main" val="42788085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s>
</file>

<file path=ppt/slides/_rels/slide22.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png"/><Relationship Id="rId17" Type="http://schemas.openxmlformats.org/officeDocument/2006/relationships/image" Target="../media/image28.png"/><Relationship Id="rId2" Type="http://schemas.openxmlformats.org/officeDocument/2006/relationships/notesSlide" Target="../notesSlides/notesSlide2.xml"/><Relationship Id="rId16"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22.png"/><Relationship Id="rId5" Type="http://schemas.openxmlformats.org/officeDocument/2006/relationships/image" Target="../media/image16.png"/><Relationship Id="rId15" Type="http://schemas.openxmlformats.org/officeDocument/2006/relationships/image" Target="../media/image2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 Id="rId14" Type="http://schemas.openxmlformats.org/officeDocument/2006/relationships/image" Target="../media/image25.png"/></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0" name="Group 9">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4" name="Freeform: Shape 13">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1" name="Group 10">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2" name="Freeform: Shape 11">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B4F71850-6E1C-B945-906B-1AAF3CB6ED67}"/>
              </a:ext>
            </a:extLst>
          </p:cNvPr>
          <p:cNvSpPr>
            <a:spLocks noGrp="1"/>
          </p:cNvSpPr>
          <p:nvPr>
            <p:ph type="ctrTitle"/>
          </p:nvPr>
        </p:nvSpPr>
        <p:spPr>
          <a:xfrm>
            <a:off x="838199" y="1120676"/>
            <a:ext cx="7021513" cy="2308324"/>
          </a:xfrm>
        </p:spPr>
        <p:txBody>
          <a:bodyPr>
            <a:normAutofit/>
          </a:bodyPr>
          <a:lstStyle/>
          <a:p>
            <a:pPr algn="l"/>
            <a:r>
              <a:rPr lang="en-US" sz="7200" dirty="0">
                <a:solidFill>
                  <a:schemeClr val="bg1"/>
                </a:solidFill>
              </a:rPr>
              <a:t>Introduction to informatics</a:t>
            </a:r>
          </a:p>
        </p:txBody>
      </p:sp>
      <p:sp>
        <p:nvSpPr>
          <p:cNvPr id="3" name="TextBox 2">
            <a:extLst>
              <a:ext uri="{FF2B5EF4-FFF2-40B4-BE49-F238E27FC236}">
                <a16:creationId xmlns:a16="http://schemas.microsoft.com/office/drawing/2014/main" id="{CCA6BA08-4C01-A14A-A1E8-35C2E380D29A}"/>
              </a:ext>
            </a:extLst>
          </p:cNvPr>
          <p:cNvSpPr txBox="1"/>
          <p:nvPr/>
        </p:nvSpPr>
        <p:spPr>
          <a:xfrm>
            <a:off x="9590315" y="5730487"/>
            <a:ext cx="2332883" cy="830997"/>
          </a:xfrm>
          <a:prstGeom prst="rect">
            <a:avLst/>
          </a:prstGeom>
          <a:noFill/>
        </p:spPr>
        <p:txBody>
          <a:bodyPr wrap="none" rtlCol="0">
            <a:spAutoFit/>
          </a:bodyPr>
          <a:lstStyle/>
          <a:p>
            <a:r>
              <a:rPr lang="en-GB" sz="2400" dirty="0">
                <a:solidFill>
                  <a:schemeClr val="bg1"/>
                </a:solidFill>
              </a:rPr>
              <a:t>Andrew Griffiths</a:t>
            </a:r>
          </a:p>
          <a:p>
            <a:r>
              <a:rPr lang="en-GB" sz="2400" dirty="0">
                <a:solidFill>
                  <a:schemeClr val="bg1"/>
                </a:solidFill>
              </a:rPr>
              <a:t>2</a:t>
            </a:r>
            <a:r>
              <a:rPr lang="en-GB" sz="2400" baseline="30000" dirty="0">
                <a:solidFill>
                  <a:schemeClr val="bg1"/>
                </a:solidFill>
              </a:rPr>
              <a:t>nd</a:t>
            </a:r>
            <a:r>
              <a:rPr lang="en-GB" sz="2400" dirty="0">
                <a:solidFill>
                  <a:schemeClr val="bg1"/>
                </a:solidFill>
              </a:rPr>
              <a:t> October 2021</a:t>
            </a:r>
          </a:p>
        </p:txBody>
      </p:sp>
    </p:spTree>
    <p:extLst>
      <p:ext uri="{BB962C8B-B14F-4D97-AF65-F5344CB8AC3E}">
        <p14:creationId xmlns:p14="http://schemas.microsoft.com/office/powerpoint/2010/main" val="1285469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Freeform: Shape 16">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18">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bright light in the dark&#10;&#10;Description automatically generated with low confidence">
            <a:extLst>
              <a:ext uri="{FF2B5EF4-FFF2-40B4-BE49-F238E27FC236}">
                <a16:creationId xmlns:a16="http://schemas.microsoft.com/office/drawing/2014/main" id="{CEFBF1BF-71AB-F84C-97B7-5D8FD4091C95}"/>
              </a:ext>
            </a:extLst>
          </p:cNvPr>
          <p:cNvPicPr>
            <a:picLocks noChangeAspect="1"/>
          </p:cNvPicPr>
          <p:nvPr/>
        </p:nvPicPr>
        <p:blipFill>
          <a:blip r:embed="rId2"/>
          <a:stretch>
            <a:fillRect/>
          </a:stretch>
        </p:blipFill>
        <p:spPr>
          <a:xfrm>
            <a:off x="321733" y="1739147"/>
            <a:ext cx="3835488" cy="1443463"/>
          </a:xfrm>
          <a:prstGeom prst="rect">
            <a:avLst/>
          </a:prstGeom>
        </p:spPr>
      </p:pic>
      <p:sp>
        <p:nvSpPr>
          <p:cNvPr id="4" name="Rectangle 3">
            <a:extLst>
              <a:ext uri="{FF2B5EF4-FFF2-40B4-BE49-F238E27FC236}">
                <a16:creationId xmlns:a16="http://schemas.microsoft.com/office/drawing/2014/main" id="{B474ED2E-4CAB-1A4D-93EA-D8754DDCCC8C}"/>
              </a:ext>
            </a:extLst>
          </p:cNvPr>
          <p:cNvSpPr/>
          <p:nvPr/>
        </p:nvSpPr>
        <p:spPr>
          <a:xfrm>
            <a:off x="5590866" y="2827470"/>
            <a:ext cx="6563983" cy="3375920"/>
          </a:xfrm>
          <a:prstGeom prst="rect">
            <a:avLst/>
          </a:prstGeom>
        </p:spPr>
        <p:txBody>
          <a:bodyPr vert="horz" lIns="91440" tIns="45720" rIns="91440" bIns="45720" rtlCol="0" anchor="t">
            <a:noAutofit/>
          </a:bodyPr>
          <a:lstStyle/>
          <a:p>
            <a:pPr fontAlgn="base">
              <a:lnSpc>
                <a:spcPct val="90000"/>
              </a:lnSpc>
              <a:spcBef>
                <a:spcPts val="600"/>
              </a:spcBef>
            </a:pPr>
            <a:r>
              <a:rPr lang="en-US" sz="2400" b="1" dirty="0" err="1"/>
              <a:t>AphA</a:t>
            </a:r>
            <a:r>
              <a:rPr lang="en-US" sz="2200" dirty="0"/>
              <a:t> - Association of Professional Healthcare Analysts</a:t>
            </a:r>
          </a:p>
          <a:p>
            <a:pPr fontAlgn="base">
              <a:lnSpc>
                <a:spcPct val="90000"/>
              </a:lnSpc>
              <a:spcBef>
                <a:spcPts val="600"/>
              </a:spcBef>
            </a:pPr>
            <a:r>
              <a:rPr lang="en-US" sz="2400" b="1" dirty="0"/>
              <a:t>BCS</a:t>
            </a:r>
            <a:r>
              <a:rPr lang="en-US" sz="2200" b="1" dirty="0"/>
              <a:t> </a:t>
            </a:r>
            <a:r>
              <a:rPr lang="en-US" sz="2200" dirty="0"/>
              <a:t>- The Chartered Institute for IT</a:t>
            </a:r>
          </a:p>
          <a:p>
            <a:pPr fontAlgn="base">
              <a:lnSpc>
                <a:spcPct val="90000"/>
              </a:lnSpc>
              <a:spcBef>
                <a:spcPts val="600"/>
              </a:spcBef>
            </a:pPr>
            <a:r>
              <a:rPr lang="en-US" sz="2400" b="1" dirty="0"/>
              <a:t>IHRIM</a:t>
            </a:r>
            <a:r>
              <a:rPr lang="en-US" sz="2200" dirty="0"/>
              <a:t> - Institute of Health Records and Information Management</a:t>
            </a:r>
          </a:p>
          <a:p>
            <a:pPr fontAlgn="base">
              <a:lnSpc>
                <a:spcPct val="90000"/>
              </a:lnSpc>
              <a:spcBef>
                <a:spcPts val="600"/>
              </a:spcBef>
            </a:pPr>
            <a:r>
              <a:rPr lang="en-US" sz="2400" b="1" dirty="0" err="1"/>
              <a:t>Socitm</a:t>
            </a:r>
            <a:r>
              <a:rPr lang="en-US" sz="2200" dirty="0"/>
              <a:t> - Society for innovation, technology and </a:t>
            </a:r>
            <a:r>
              <a:rPr lang="en-US" sz="2200" dirty="0" err="1"/>
              <a:t>modernisation</a:t>
            </a:r>
            <a:endParaRPr lang="en-US" sz="2200" dirty="0"/>
          </a:p>
          <a:p>
            <a:pPr fontAlgn="base">
              <a:lnSpc>
                <a:spcPct val="90000"/>
              </a:lnSpc>
              <a:spcBef>
                <a:spcPts val="600"/>
              </a:spcBef>
            </a:pPr>
            <a:r>
              <a:rPr lang="en-US" sz="2400" b="1" dirty="0"/>
              <a:t>FCI</a:t>
            </a:r>
            <a:r>
              <a:rPr lang="en-US" sz="2200" dirty="0"/>
              <a:t> - The Faculty Of Clinical Informatics</a:t>
            </a:r>
          </a:p>
          <a:p>
            <a:pPr fontAlgn="base">
              <a:lnSpc>
                <a:spcPct val="90000"/>
              </a:lnSpc>
              <a:spcBef>
                <a:spcPts val="600"/>
              </a:spcBef>
            </a:pPr>
            <a:r>
              <a:rPr lang="en-US" sz="2400" b="1" dirty="0"/>
              <a:t>CILIP</a:t>
            </a:r>
            <a:r>
              <a:rPr lang="en-US" sz="2200" dirty="0"/>
              <a:t> - The UK’s library and information association</a:t>
            </a:r>
            <a:endParaRPr lang="en-US" sz="2200" b="0" i="0" u="none" strike="noStrike" dirty="0">
              <a:effectLst/>
            </a:endParaRPr>
          </a:p>
        </p:txBody>
      </p:sp>
      <p:sp>
        <p:nvSpPr>
          <p:cNvPr id="14" name="TextBox 13">
            <a:extLst>
              <a:ext uri="{FF2B5EF4-FFF2-40B4-BE49-F238E27FC236}">
                <a16:creationId xmlns:a16="http://schemas.microsoft.com/office/drawing/2014/main" id="{004A2CA8-973C-8D4C-A7F0-611F8DABD549}"/>
              </a:ext>
            </a:extLst>
          </p:cNvPr>
          <p:cNvSpPr txBox="1"/>
          <p:nvPr/>
        </p:nvSpPr>
        <p:spPr>
          <a:xfrm>
            <a:off x="7483365" y="1185149"/>
            <a:ext cx="2159566" cy="1107996"/>
          </a:xfrm>
          <a:prstGeom prst="rect">
            <a:avLst/>
          </a:prstGeom>
          <a:noFill/>
        </p:spPr>
        <p:txBody>
          <a:bodyPr wrap="none" rtlCol="0">
            <a:spAutoFit/>
          </a:bodyPr>
          <a:lstStyle/>
          <a:p>
            <a:r>
              <a:rPr lang="en-GB" sz="6600" dirty="0"/>
              <a:t>FEDIP</a:t>
            </a:r>
          </a:p>
        </p:txBody>
      </p:sp>
    </p:spTree>
    <p:extLst>
      <p:ext uri="{BB962C8B-B14F-4D97-AF65-F5344CB8AC3E}">
        <p14:creationId xmlns:p14="http://schemas.microsoft.com/office/powerpoint/2010/main" val="27960029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Informatics or Digital</a:t>
            </a:r>
          </a:p>
        </p:txBody>
      </p:sp>
      <p:sp>
        <p:nvSpPr>
          <p:cNvPr id="3" name="Content Placeholder 2">
            <a:extLst>
              <a:ext uri="{FF2B5EF4-FFF2-40B4-BE49-F238E27FC236}">
                <a16:creationId xmlns:a16="http://schemas.microsoft.com/office/drawing/2014/main" id="{C210E5FD-CCB8-8D4C-932D-2555C7DB94AB}"/>
              </a:ext>
            </a:extLst>
          </p:cNvPr>
          <p:cNvSpPr>
            <a:spLocks noGrp="1"/>
          </p:cNvSpPr>
          <p:nvPr>
            <p:ph idx="1"/>
          </p:nvPr>
        </p:nvSpPr>
        <p:spPr>
          <a:xfrm>
            <a:off x="838200" y="2516777"/>
            <a:ext cx="10512552" cy="3660185"/>
          </a:xfrm>
        </p:spPr>
        <p:txBody>
          <a:bodyPr anchor="ctr">
            <a:normAutofit fontScale="85000" lnSpcReduction="20000"/>
          </a:bodyPr>
          <a:lstStyle/>
          <a:p>
            <a:pPr marL="457200" lvl="1" indent="0">
              <a:buNone/>
            </a:pPr>
            <a:r>
              <a:rPr lang="en-US" sz="4400" dirty="0"/>
              <a:t>Amazon </a:t>
            </a:r>
          </a:p>
          <a:p>
            <a:pPr marL="914400" lvl="2" indent="0">
              <a:buNone/>
            </a:pPr>
            <a:r>
              <a:rPr lang="en-US" sz="3600" dirty="0"/>
              <a:t>Efficient books</a:t>
            </a:r>
          </a:p>
          <a:p>
            <a:pPr marL="914400" lvl="2" indent="0">
              <a:buNone/>
            </a:pPr>
            <a:r>
              <a:rPr lang="en-US" sz="3600" dirty="0"/>
              <a:t>Digital books</a:t>
            </a:r>
          </a:p>
          <a:p>
            <a:pPr marL="457200" lvl="1" indent="0">
              <a:buNone/>
            </a:pPr>
            <a:endParaRPr lang="en-US" sz="3200" dirty="0"/>
          </a:p>
          <a:p>
            <a:pPr marL="457200" lvl="1" indent="0">
              <a:buNone/>
            </a:pPr>
            <a:r>
              <a:rPr lang="en-US" sz="4400" dirty="0"/>
              <a:t>Kodak</a:t>
            </a:r>
          </a:p>
          <a:p>
            <a:pPr marL="457200" lvl="1" indent="0">
              <a:buNone/>
            </a:pPr>
            <a:r>
              <a:rPr lang="en-GB" dirty="0"/>
              <a:t> ‘that’s cute—but don’t tell anyone about it.’</a:t>
            </a:r>
          </a:p>
          <a:p>
            <a:pPr marL="457200" lvl="1" indent="0">
              <a:buNone/>
            </a:pPr>
            <a:endParaRPr lang="en-GB" sz="4400" dirty="0"/>
          </a:p>
          <a:p>
            <a:pPr marL="457200" lvl="1" indent="0">
              <a:buNone/>
            </a:pPr>
            <a:r>
              <a:rPr lang="en-GB" sz="4400" dirty="0"/>
              <a:t>Digital - </a:t>
            </a:r>
            <a:r>
              <a:rPr lang="en-GB" sz="2500" dirty="0"/>
              <a:t>The application of Informatics to </a:t>
            </a:r>
            <a:r>
              <a:rPr lang="en-GB" sz="1900" dirty="0"/>
              <a:t>(fundamentally) </a:t>
            </a:r>
            <a:r>
              <a:rPr lang="en-GB" sz="2500" dirty="0"/>
              <a:t>change the processes of health 		    and care</a:t>
            </a:r>
            <a:endParaRPr lang="en-US" sz="2500" dirty="0"/>
          </a:p>
          <a:p>
            <a:pPr marL="457200" lvl="1" indent="0">
              <a:buNone/>
            </a:pPr>
            <a:endParaRPr lang="en-US" sz="2200" dirty="0"/>
          </a:p>
        </p:txBody>
      </p:sp>
    </p:spTree>
    <p:extLst>
      <p:ext uri="{BB962C8B-B14F-4D97-AF65-F5344CB8AC3E}">
        <p14:creationId xmlns:p14="http://schemas.microsoft.com/office/powerpoint/2010/main" val="100637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dissolve">
                                      <p:cBhvr>
                                        <p:cTn id="2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838200" y="585216"/>
            <a:ext cx="10515600" cy="1325563"/>
          </a:xfrm>
        </p:spPr>
        <p:txBody>
          <a:bodyPr>
            <a:normAutofit/>
          </a:bodyPr>
          <a:lstStyle/>
          <a:p>
            <a:r>
              <a:rPr lang="en-US">
                <a:solidFill>
                  <a:schemeClr val="bg1"/>
                </a:solidFill>
              </a:rPr>
              <a:t>History</a:t>
            </a:r>
          </a:p>
        </p:txBody>
      </p:sp>
      <p:pic>
        <p:nvPicPr>
          <p:cNvPr id="5" name="Picture 4" descr="Diagram, engineering drawing&#10;&#10;Description automatically generated">
            <a:extLst>
              <a:ext uri="{FF2B5EF4-FFF2-40B4-BE49-F238E27FC236}">
                <a16:creationId xmlns:a16="http://schemas.microsoft.com/office/drawing/2014/main" id="{B206A8AC-547F-814E-A55D-A03A9760B7B8}"/>
              </a:ext>
            </a:extLst>
          </p:cNvPr>
          <p:cNvPicPr>
            <a:picLocks noChangeAspect="1"/>
          </p:cNvPicPr>
          <p:nvPr/>
        </p:nvPicPr>
        <p:blipFill rotWithShape="1">
          <a:blip r:embed="rId2"/>
          <a:srcRect l="14810"/>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C210E5FD-CCB8-8D4C-932D-2555C7DB94AB}"/>
              </a:ext>
            </a:extLst>
          </p:cNvPr>
          <p:cNvSpPr>
            <a:spLocks noGrp="1"/>
          </p:cNvSpPr>
          <p:nvPr>
            <p:ph idx="1"/>
          </p:nvPr>
        </p:nvSpPr>
        <p:spPr>
          <a:xfrm>
            <a:off x="7546848" y="2516777"/>
            <a:ext cx="3803904" cy="3660185"/>
          </a:xfrm>
        </p:spPr>
        <p:txBody>
          <a:bodyPr anchor="ctr">
            <a:normAutofit/>
          </a:bodyPr>
          <a:lstStyle/>
          <a:p>
            <a:r>
              <a:rPr lang="en-US" sz="2200" dirty="0"/>
              <a:t>Information has always been used to improve medicine</a:t>
            </a:r>
          </a:p>
          <a:p>
            <a:pPr lvl="1"/>
            <a:r>
              <a:rPr lang="en-US" sz="2200" dirty="0"/>
              <a:t>John Snow </a:t>
            </a:r>
          </a:p>
          <a:p>
            <a:pPr lvl="1"/>
            <a:r>
              <a:rPr lang="en-US" sz="2200" dirty="0"/>
              <a:t>Florence Nightingale</a:t>
            </a:r>
          </a:p>
          <a:p>
            <a:pPr lvl="1"/>
            <a:endParaRPr lang="en-US" sz="2200" dirty="0"/>
          </a:p>
        </p:txBody>
      </p:sp>
    </p:spTree>
    <p:extLst>
      <p:ext uri="{BB962C8B-B14F-4D97-AF65-F5344CB8AC3E}">
        <p14:creationId xmlns:p14="http://schemas.microsoft.com/office/powerpoint/2010/main" val="3934990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5">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7">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tanding in front of a group of people lying on the ground&#10;&#10;Description automatically generated with low confidence">
            <a:extLst>
              <a:ext uri="{FF2B5EF4-FFF2-40B4-BE49-F238E27FC236}">
                <a16:creationId xmlns:a16="http://schemas.microsoft.com/office/drawing/2014/main" id="{F5FE8DCF-7324-3A40-87B4-DC3CD5A1C368}"/>
              </a:ext>
            </a:extLst>
          </p:cNvPr>
          <p:cNvPicPr>
            <a:picLocks noChangeAspect="1"/>
          </p:cNvPicPr>
          <p:nvPr/>
        </p:nvPicPr>
        <p:blipFill rotWithShape="1">
          <a:blip r:embed="rId2">
            <a:alphaModFix amt="40000"/>
          </a:blip>
          <a:srcRect l="13069" r="2526" b="-1"/>
          <a:stretch/>
        </p:blipFill>
        <p:spPr>
          <a:xfrm>
            <a:off x="20" y="10"/>
            <a:ext cx="8450297" cy="6857990"/>
          </a:xfrm>
          <a:prstGeom prst="rect">
            <a:avLst/>
          </a:prstGeom>
        </p:spPr>
      </p:pic>
      <p:sp>
        <p:nvSpPr>
          <p:cNvPr id="2" name="Title 1">
            <a:extLst>
              <a:ext uri="{FF2B5EF4-FFF2-40B4-BE49-F238E27FC236}">
                <a16:creationId xmlns:a16="http://schemas.microsoft.com/office/drawing/2014/main" id="{377295D6-2AC3-F944-B871-F73F4F237145}"/>
              </a:ext>
            </a:extLst>
          </p:cNvPr>
          <p:cNvSpPr>
            <a:spLocks noGrp="1"/>
          </p:cNvSpPr>
          <p:nvPr>
            <p:ph type="title"/>
          </p:nvPr>
        </p:nvSpPr>
        <p:spPr>
          <a:xfrm>
            <a:off x="838201" y="365125"/>
            <a:ext cx="5251316" cy="1627636"/>
          </a:xfrm>
        </p:spPr>
        <p:txBody>
          <a:bodyPr>
            <a:normAutofit/>
          </a:bodyPr>
          <a:lstStyle/>
          <a:p>
            <a:endParaRPr lang="en-GB">
              <a:solidFill>
                <a:srgbClr val="FFFFFF"/>
              </a:solidFill>
            </a:endParaRPr>
          </a:p>
        </p:txBody>
      </p:sp>
      <p:sp>
        <p:nvSpPr>
          <p:cNvPr id="23" name="Content Placeholder 22">
            <a:extLst>
              <a:ext uri="{FF2B5EF4-FFF2-40B4-BE49-F238E27FC236}">
                <a16:creationId xmlns:a16="http://schemas.microsoft.com/office/drawing/2014/main" id="{8A1FC89B-3EEF-4906-A98A-5936E2A96CB5}"/>
              </a:ext>
            </a:extLst>
          </p:cNvPr>
          <p:cNvSpPr>
            <a:spLocks noGrp="1"/>
          </p:cNvSpPr>
          <p:nvPr>
            <p:ph idx="1"/>
          </p:nvPr>
        </p:nvSpPr>
        <p:spPr>
          <a:xfrm>
            <a:off x="838200" y="2219785"/>
            <a:ext cx="4619621" cy="3957178"/>
          </a:xfrm>
        </p:spPr>
        <p:txBody>
          <a:bodyPr>
            <a:normAutofit/>
          </a:bodyPr>
          <a:lstStyle/>
          <a:p>
            <a:endParaRPr lang="en-US" sz="2000">
              <a:solidFill>
                <a:srgbClr val="FFFFFF"/>
              </a:solidFill>
            </a:endParaRPr>
          </a:p>
        </p:txBody>
      </p:sp>
      <p:pic>
        <p:nvPicPr>
          <p:cNvPr id="7" name="Content Placeholder 6" descr="A person in a suit&#10;&#10;Description automatically generated with medium confidence">
            <a:extLst>
              <a:ext uri="{FF2B5EF4-FFF2-40B4-BE49-F238E27FC236}">
                <a16:creationId xmlns:a16="http://schemas.microsoft.com/office/drawing/2014/main" id="{642121AF-A550-FB46-9238-CBC60A5A8E53}"/>
              </a:ext>
            </a:extLst>
          </p:cNvPr>
          <p:cNvPicPr>
            <a:picLocks noChangeAspect="1"/>
          </p:cNvPicPr>
          <p:nvPr/>
        </p:nvPicPr>
        <p:blipFill rotWithShape="1">
          <a:blip r:embed="rId3"/>
          <a:srcRect r="2" b="12013"/>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8" name="Rectangle 7">
            <a:extLst>
              <a:ext uri="{FF2B5EF4-FFF2-40B4-BE49-F238E27FC236}">
                <a16:creationId xmlns:a16="http://schemas.microsoft.com/office/drawing/2014/main" id="{04903BE8-448E-0F4C-B84D-7AC79F16BB8C}"/>
              </a:ext>
            </a:extLst>
          </p:cNvPr>
          <p:cNvSpPr/>
          <p:nvPr/>
        </p:nvSpPr>
        <p:spPr>
          <a:xfrm>
            <a:off x="0" y="6295697"/>
            <a:ext cx="7157545" cy="562293"/>
          </a:xfrm>
          <a:prstGeom prst="rect">
            <a:avLst/>
          </a:prstGeom>
          <a:solidFill>
            <a:srgbClr val="6262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6385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Cholera</a:t>
            </a:r>
          </a:p>
        </p:txBody>
      </p:sp>
      <p:pic>
        <p:nvPicPr>
          <p:cNvPr id="7" name="Picture 6" descr="A picture containing table&#10;&#10;Description automatically generated">
            <a:extLst>
              <a:ext uri="{FF2B5EF4-FFF2-40B4-BE49-F238E27FC236}">
                <a16:creationId xmlns:a16="http://schemas.microsoft.com/office/drawing/2014/main" id="{ACC930B8-C9FC-4743-8251-83B109A67F55}"/>
              </a:ext>
            </a:extLst>
          </p:cNvPr>
          <p:cNvPicPr>
            <a:picLocks noChangeAspect="1"/>
          </p:cNvPicPr>
          <p:nvPr/>
        </p:nvPicPr>
        <p:blipFill>
          <a:blip r:embed="rId2"/>
          <a:stretch>
            <a:fillRect/>
          </a:stretch>
        </p:blipFill>
        <p:spPr>
          <a:xfrm rot="5400000">
            <a:off x="1786861" y="1614700"/>
            <a:ext cx="2988858" cy="5131088"/>
          </a:xfrm>
          <a:prstGeom prst="rect">
            <a:avLst/>
          </a:prstGeom>
        </p:spPr>
      </p:pic>
      <p:pic>
        <p:nvPicPr>
          <p:cNvPr id="8" name="Content Placeholder 4" descr="Text&#10;&#10;Description automatically generated">
            <a:extLst>
              <a:ext uri="{FF2B5EF4-FFF2-40B4-BE49-F238E27FC236}">
                <a16:creationId xmlns:a16="http://schemas.microsoft.com/office/drawing/2014/main" id="{0E3FA38D-AE94-6D47-92BF-EADC0D648240}"/>
              </a:ext>
            </a:extLst>
          </p:cNvPr>
          <p:cNvPicPr>
            <a:picLocks noChangeAspect="1"/>
          </p:cNvPicPr>
          <p:nvPr/>
        </p:nvPicPr>
        <p:blipFill>
          <a:blip r:embed="rId3"/>
          <a:stretch>
            <a:fillRect/>
          </a:stretch>
        </p:blipFill>
        <p:spPr>
          <a:xfrm>
            <a:off x="6345165" y="2217815"/>
            <a:ext cx="3638025" cy="3997831"/>
          </a:xfrm>
          <a:prstGeom prst="rect">
            <a:avLst/>
          </a:prstGeom>
        </p:spPr>
      </p:pic>
      <p:sp>
        <p:nvSpPr>
          <p:cNvPr id="6" name="Content Placeholder 5">
            <a:extLst>
              <a:ext uri="{FF2B5EF4-FFF2-40B4-BE49-F238E27FC236}">
                <a16:creationId xmlns:a16="http://schemas.microsoft.com/office/drawing/2014/main" id="{048D1006-828B-9749-AE99-A982222EC63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49951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235C-0903-7746-B179-1E8E17D90CE5}"/>
              </a:ext>
            </a:extLst>
          </p:cNvPr>
          <p:cNvSpPr>
            <a:spLocks noGrp="1"/>
          </p:cNvSpPr>
          <p:nvPr>
            <p:ph type="title"/>
          </p:nvPr>
        </p:nvSpPr>
        <p:spPr>
          <a:xfrm>
            <a:off x="7590738" y="2395746"/>
            <a:ext cx="4087306" cy="2066508"/>
          </a:xfrm>
        </p:spPr>
        <p:txBody>
          <a:bodyPr vert="horz" lIns="91440" tIns="45720" rIns="91440" bIns="45720" rtlCol="0" anchor="b">
            <a:normAutofit fontScale="90000"/>
          </a:bodyPr>
          <a:lstStyle/>
          <a:p>
            <a:r>
              <a:rPr lang="en-US" sz="5600" dirty="0"/>
              <a:t>Map of cholera outbreak</a:t>
            </a:r>
            <a:br>
              <a:rPr lang="en-US" sz="5000" dirty="0"/>
            </a:br>
            <a:endParaRPr lang="en-US" sz="5000" dirty="0"/>
          </a:p>
        </p:txBody>
      </p:sp>
      <p:sp>
        <p:nvSpPr>
          <p:cNvPr id="21" name="Freeform: Shape 2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Diagram, map&#10;&#10;Description automatically generated">
            <a:extLst>
              <a:ext uri="{FF2B5EF4-FFF2-40B4-BE49-F238E27FC236}">
                <a16:creationId xmlns:a16="http://schemas.microsoft.com/office/drawing/2014/main" id="{F361D4F2-DABA-E14E-BEA7-B28F63CD603E}"/>
              </a:ext>
            </a:extLst>
          </p:cNvPr>
          <p:cNvPicPr>
            <a:picLocks noGrp="1" noChangeAspect="1"/>
          </p:cNvPicPr>
          <p:nvPr>
            <p:ph idx="1"/>
          </p:nvPr>
        </p:nvPicPr>
        <p:blipFill rotWithShape="1">
          <a:blip r:embed="rId2"/>
          <a:srcRect l="3546" r="3194"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3" name="Rectangle 2">
            <a:extLst>
              <a:ext uri="{FF2B5EF4-FFF2-40B4-BE49-F238E27FC236}">
                <a16:creationId xmlns:a16="http://schemas.microsoft.com/office/drawing/2014/main" id="{C518ABB2-8045-2C49-990D-77FDF5E08D51}"/>
              </a:ext>
            </a:extLst>
          </p:cNvPr>
          <p:cNvSpPr/>
          <p:nvPr/>
        </p:nvSpPr>
        <p:spPr>
          <a:xfrm>
            <a:off x="84083" y="157655"/>
            <a:ext cx="2827283" cy="567559"/>
          </a:xfrm>
          <a:prstGeom prst="rect">
            <a:avLst/>
          </a:prstGeom>
          <a:solidFill>
            <a:srgbClr val="78BB88"/>
          </a:solidFill>
          <a:ln>
            <a:solidFill>
              <a:srgbClr val="78BB8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1673751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235C-0903-7746-B179-1E8E17D90CE5}"/>
              </a:ext>
            </a:extLst>
          </p:cNvPr>
          <p:cNvSpPr>
            <a:spLocks noGrp="1"/>
          </p:cNvSpPr>
          <p:nvPr>
            <p:ph type="title"/>
          </p:nvPr>
        </p:nvSpPr>
        <p:spPr>
          <a:xfrm>
            <a:off x="7464614" y="2321387"/>
            <a:ext cx="4087306" cy="2215226"/>
          </a:xfrm>
        </p:spPr>
        <p:txBody>
          <a:bodyPr vert="horz" lIns="91440" tIns="45720" rIns="91440" bIns="45720" rtlCol="0" anchor="b">
            <a:normAutofit/>
          </a:bodyPr>
          <a:lstStyle/>
          <a:p>
            <a:r>
              <a:rPr lang="en-US" sz="5000" dirty="0"/>
              <a:t>Map of cholera outbreak and water pumps</a:t>
            </a:r>
          </a:p>
        </p:txBody>
      </p:sp>
      <p:sp>
        <p:nvSpPr>
          <p:cNvPr id="21" name="Freeform: Shape 2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Diagram, map&#10;&#10;Description automatically generated">
            <a:extLst>
              <a:ext uri="{FF2B5EF4-FFF2-40B4-BE49-F238E27FC236}">
                <a16:creationId xmlns:a16="http://schemas.microsoft.com/office/drawing/2014/main" id="{F361D4F2-DABA-E14E-BEA7-B28F63CD603E}"/>
              </a:ext>
            </a:extLst>
          </p:cNvPr>
          <p:cNvPicPr>
            <a:picLocks noGrp="1" noChangeAspect="1"/>
          </p:cNvPicPr>
          <p:nvPr>
            <p:ph idx="1"/>
          </p:nvPr>
        </p:nvPicPr>
        <p:blipFill rotWithShape="1">
          <a:blip r:embed="rId2"/>
          <a:srcRect l="3546" r="3194" b="2"/>
          <a:stretch/>
        </p:blipFill>
        <p:spPr>
          <a:xfrm>
            <a:off x="2829"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3" name="Oval 2">
            <a:extLst>
              <a:ext uri="{FF2B5EF4-FFF2-40B4-BE49-F238E27FC236}">
                <a16:creationId xmlns:a16="http://schemas.microsoft.com/office/drawing/2014/main" id="{0E216E99-0BF4-8143-8613-21619BE13FCF}"/>
              </a:ext>
            </a:extLst>
          </p:cNvPr>
          <p:cNvSpPr/>
          <p:nvPr/>
        </p:nvSpPr>
        <p:spPr>
          <a:xfrm>
            <a:off x="1331061" y="1513490"/>
            <a:ext cx="146394" cy="13963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D4D607F9-3E5E-864E-9EA7-ECA8FF2D2F98}"/>
              </a:ext>
            </a:extLst>
          </p:cNvPr>
          <p:cNvSpPr/>
          <p:nvPr/>
        </p:nvSpPr>
        <p:spPr>
          <a:xfrm>
            <a:off x="3853300" y="349052"/>
            <a:ext cx="146394" cy="13963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D24CC24B-7B4B-6D45-8CE7-C45C4363E163}"/>
              </a:ext>
            </a:extLst>
          </p:cNvPr>
          <p:cNvSpPr/>
          <p:nvPr/>
        </p:nvSpPr>
        <p:spPr>
          <a:xfrm flipH="1">
            <a:off x="4517894" y="202921"/>
            <a:ext cx="146394" cy="13963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612FF8ED-7DF3-754E-9F0C-9EC46432EDC3}"/>
              </a:ext>
            </a:extLst>
          </p:cNvPr>
          <p:cNvSpPr/>
          <p:nvPr/>
        </p:nvSpPr>
        <p:spPr>
          <a:xfrm>
            <a:off x="1929913" y="2818635"/>
            <a:ext cx="146394" cy="13963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68100FB9-9581-9D45-8B8B-9861DE150473}"/>
              </a:ext>
            </a:extLst>
          </p:cNvPr>
          <p:cNvSpPr/>
          <p:nvPr/>
        </p:nvSpPr>
        <p:spPr>
          <a:xfrm>
            <a:off x="3548606" y="2954908"/>
            <a:ext cx="146394" cy="13963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FBF49F93-6CF9-9C4A-AF05-B6D8D1D07255}"/>
              </a:ext>
            </a:extLst>
          </p:cNvPr>
          <p:cNvSpPr/>
          <p:nvPr/>
        </p:nvSpPr>
        <p:spPr>
          <a:xfrm>
            <a:off x="5328185" y="4005905"/>
            <a:ext cx="146394" cy="13963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A20E0A28-4415-8D40-9443-9EA48AD341BC}"/>
              </a:ext>
            </a:extLst>
          </p:cNvPr>
          <p:cNvSpPr/>
          <p:nvPr/>
        </p:nvSpPr>
        <p:spPr>
          <a:xfrm>
            <a:off x="1947965" y="6105028"/>
            <a:ext cx="146394" cy="13963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29100AF-29D2-7642-99AC-662894B7EE7C}"/>
              </a:ext>
            </a:extLst>
          </p:cNvPr>
          <p:cNvSpPr/>
          <p:nvPr/>
        </p:nvSpPr>
        <p:spPr>
          <a:xfrm>
            <a:off x="2609954" y="5127908"/>
            <a:ext cx="146394" cy="13963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0D40E5B-CB07-0C44-89BF-F15FF2A2339A}"/>
              </a:ext>
            </a:extLst>
          </p:cNvPr>
          <p:cNvSpPr/>
          <p:nvPr/>
        </p:nvSpPr>
        <p:spPr>
          <a:xfrm>
            <a:off x="3886304" y="4839977"/>
            <a:ext cx="146394" cy="13963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00DA142-30A6-D94F-A241-4AC6769CC5C0}"/>
              </a:ext>
            </a:extLst>
          </p:cNvPr>
          <p:cNvSpPr/>
          <p:nvPr/>
        </p:nvSpPr>
        <p:spPr>
          <a:xfrm>
            <a:off x="5181791" y="5965885"/>
            <a:ext cx="146394" cy="13963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E664715-8524-234A-B501-0523E4E10330}"/>
              </a:ext>
            </a:extLst>
          </p:cNvPr>
          <p:cNvSpPr/>
          <p:nvPr/>
        </p:nvSpPr>
        <p:spPr>
          <a:xfrm>
            <a:off x="34359" y="117477"/>
            <a:ext cx="2962841" cy="619123"/>
          </a:xfrm>
          <a:prstGeom prst="rect">
            <a:avLst/>
          </a:prstGeom>
          <a:solidFill>
            <a:srgbClr val="78BB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9B8C5AC9-7866-0840-A62E-ADFB530C9DA0}"/>
              </a:ext>
            </a:extLst>
          </p:cNvPr>
          <p:cNvSpPr txBox="1"/>
          <p:nvPr/>
        </p:nvSpPr>
        <p:spPr>
          <a:xfrm>
            <a:off x="7464614" y="5127908"/>
            <a:ext cx="2120132" cy="646331"/>
          </a:xfrm>
          <a:prstGeom prst="rect">
            <a:avLst/>
          </a:prstGeom>
          <a:noFill/>
        </p:spPr>
        <p:txBody>
          <a:bodyPr wrap="none" rtlCol="0">
            <a:spAutoFit/>
          </a:bodyPr>
          <a:lstStyle/>
          <a:p>
            <a:r>
              <a:rPr lang="en-US" dirty="0"/>
              <a:t>Deaths from Cholera</a:t>
            </a:r>
          </a:p>
          <a:p>
            <a:r>
              <a:rPr lang="en-US" dirty="0"/>
              <a:t>Water Pumps  </a:t>
            </a:r>
          </a:p>
        </p:txBody>
      </p:sp>
      <p:sp>
        <p:nvSpPr>
          <p:cNvPr id="18" name="Oval 17">
            <a:extLst>
              <a:ext uri="{FF2B5EF4-FFF2-40B4-BE49-F238E27FC236}">
                <a16:creationId xmlns:a16="http://schemas.microsoft.com/office/drawing/2014/main" id="{D0CE0847-2F9A-1245-8CF9-737170DF975D}"/>
              </a:ext>
            </a:extLst>
          </p:cNvPr>
          <p:cNvSpPr/>
          <p:nvPr/>
        </p:nvSpPr>
        <p:spPr>
          <a:xfrm>
            <a:off x="9067461" y="5535488"/>
            <a:ext cx="146394" cy="147600"/>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8E40B6F-8350-C94F-AD85-9838BFEC495F}"/>
              </a:ext>
            </a:extLst>
          </p:cNvPr>
          <p:cNvSpPr/>
          <p:nvPr/>
        </p:nvSpPr>
        <p:spPr>
          <a:xfrm>
            <a:off x="9638449" y="5267544"/>
            <a:ext cx="93380" cy="936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9919886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6940296" y="141552"/>
            <a:ext cx="4668257" cy="1325563"/>
          </a:xfrm>
        </p:spPr>
        <p:txBody>
          <a:bodyPr vert="horz" lIns="91440" tIns="45720" rIns="91440" bIns="45720" rtlCol="0" anchor="ctr">
            <a:normAutofit/>
          </a:bodyPr>
          <a:lstStyle/>
          <a:p>
            <a:r>
              <a:rPr lang="en-US" kern="1200" dirty="0">
                <a:solidFill>
                  <a:schemeClr val="tx1"/>
                </a:solidFill>
                <a:latin typeface="+mj-lt"/>
                <a:ea typeface="+mj-ea"/>
                <a:cs typeface="+mj-cs"/>
              </a:rPr>
              <a:t>Crimea</a:t>
            </a:r>
          </a:p>
        </p:txBody>
      </p:sp>
      <p:sp>
        <p:nvSpPr>
          <p:cNvPr id="19" name="Freeform: Shape 18">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A picture containing text, outdoor, person, white&#10;&#10;Description automatically generated">
            <a:extLst>
              <a:ext uri="{FF2B5EF4-FFF2-40B4-BE49-F238E27FC236}">
                <a16:creationId xmlns:a16="http://schemas.microsoft.com/office/drawing/2014/main" id="{F690BB42-CB1C-B342-A5E3-3A84C4E350B1}"/>
              </a:ext>
            </a:extLst>
          </p:cNvPr>
          <p:cNvPicPr>
            <a:picLocks noChangeAspect="1"/>
          </p:cNvPicPr>
          <p:nvPr/>
        </p:nvPicPr>
        <p:blipFill rotWithShape="1">
          <a:blip r:embed="rId2"/>
          <a:srcRect r="-1" b="23999"/>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4" name="Picture 13" descr="A picture containing grass, outdoor, old, pile&#10;&#10;Description automatically generated">
            <a:extLst>
              <a:ext uri="{FF2B5EF4-FFF2-40B4-BE49-F238E27FC236}">
                <a16:creationId xmlns:a16="http://schemas.microsoft.com/office/drawing/2014/main" id="{25EEF296-DB85-6E4A-A19D-12D68189B143}"/>
              </a:ext>
            </a:extLst>
          </p:cNvPr>
          <p:cNvPicPr>
            <a:picLocks noChangeAspect="1"/>
          </p:cNvPicPr>
          <p:nvPr/>
        </p:nvPicPr>
        <p:blipFill rotWithShape="1">
          <a:blip r:embed="rId3"/>
          <a:srcRect l="4513" r="4304" b="3"/>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4" name="Content Placeholder 3" descr="Chart&#10;&#10;Description automatically generated with medium confidence">
            <a:extLst>
              <a:ext uri="{FF2B5EF4-FFF2-40B4-BE49-F238E27FC236}">
                <a16:creationId xmlns:a16="http://schemas.microsoft.com/office/drawing/2014/main" id="{B1657428-DDE3-F548-A64C-CD0AE0DB6A59}"/>
              </a:ext>
            </a:extLst>
          </p:cNvPr>
          <p:cNvPicPr>
            <a:picLocks noGrp="1" noChangeAspect="1"/>
          </p:cNvPicPr>
          <p:nvPr>
            <p:ph idx="1"/>
          </p:nvPr>
        </p:nvPicPr>
        <p:blipFill rotWithShape="1">
          <a:blip r:embed="rId4"/>
          <a:srcRect l="9474" r="22459" b="-4"/>
          <a:stretch/>
        </p:blipFill>
        <p:spPr>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5" name="TextBox 4">
            <a:extLst>
              <a:ext uri="{FF2B5EF4-FFF2-40B4-BE49-F238E27FC236}">
                <a16:creationId xmlns:a16="http://schemas.microsoft.com/office/drawing/2014/main" id="{8EA5D051-A930-3143-82D1-9B00BE1403FF}"/>
              </a:ext>
            </a:extLst>
          </p:cNvPr>
          <p:cNvSpPr txBox="1"/>
          <p:nvPr/>
        </p:nvSpPr>
        <p:spPr>
          <a:xfrm>
            <a:off x="6677226" y="1255363"/>
            <a:ext cx="5095919" cy="5337099"/>
          </a:xfrm>
          <a:prstGeom prst="rect">
            <a:avLst/>
          </a:prstGeom>
        </p:spPr>
        <p:txBody>
          <a:bodyPr vert="horz" lIns="91440" tIns="45720" rIns="91440" bIns="45720" rtlCol="0" anchor="t">
            <a:normAutofit fontScale="70000" lnSpcReduction="20000"/>
          </a:bodyPr>
          <a:lstStyle/>
          <a:p>
            <a:pPr>
              <a:lnSpc>
                <a:spcPct val="90000"/>
              </a:lnSpc>
              <a:spcAft>
                <a:spcPts val="600"/>
              </a:spcAft>
            </a:pPr>
            <a:r>
              <a:rPr lang="en-US" sz="3200" dirty="0"/>
              <a:t>Florence Nightingale and her nurses saw soldiers suffering from frostbite, dysentery, cholera and typhus living in ‘utterly chaotic, unsanitary and inhumane living conditions’.</a:t>
            </a:r>
          </a:p>
          <a:p>
            <a:pPr>
              <a:lnSpc>
                <a:spcPct val="90000"/>
              </a:lnSpc>
              <a:spcAft>
                <a:spcPts val="600"/>
              </a:spcAft>
            </a:pPr>
            <a:endParaRPr lang="en-US" sz="3200" dirty="0"/>
          </a:p>
          <a:p>
            <a:pPr>
              <a:lnSpc>
                <a:spcPct val="90000"/>
              </a:lnSpc>
              <a:spcAft>
                <a:spcPts val="600"/>
              </a:spcAft>
            </a:pPr>
            <a:r>
              <a:rPr lang="en-US" sz="3200" dirty="0"/>
              <a:t>There were no blankets, beds, furniture, food, or cooking utensils, but there were rats and fleas everywhere.</a:t>
            </a:r>
          </a:p>
          <a:p>
            <a:pPr>
              <a:lnSpc>
                <a:spcPct val="90000"/>
              </a:lnSpc>
              <a:spcAft>
                <a:spcPts val="600"/>
              </a:spcAft>
            </a:pPr>
            <a:endParaRPr lang="en-US" sz="3200" dirty="0"/>
          </a:p>
          <a:p>
            <a:pPr>
              <a:lnSpc>
                <a:spcPct val="90000"/>
              </a:lnSpc>
              <a:spcAft>
                <a:spcPts val="600"/>
              </a:spcAft>
            </a:pPr>
            <a:r>
              <a:rPr lang="en-US" sz="3200" dirty="0"/>
              <a:t>On top of that, the nurses found inadequate medical records. There was no systematic recording or reporting, hundreds of soldiers were buried without a record being made of their deaths, and a bureaucratic inertia prevented nurses and administrators from spotting obvious flaws in the system.</a:t>
            </a:r>
          </a:p>
          <a:p>
            <a:pPr indent="-228600">
              <a:lnSpc>
                <a:spcPct val="90000"/>
              </a:lnSpc>
              <a:spcAft>
                <a:spcPts val="600"/>
              </a:spcAft>
              <a:buFont typeface="Arial" panose="020B0604020202020204" pitchFamily="34" charset="0"/>
              <a:buChar char="•"/>
            </a:pPr>
            <a:endParaRPr lang="en-US" sz="1500" dirty="0"/>
          </a:p>
        </p:txBody>
      </p:sp>
    </p:spTree>
    <p:extLst>
      <p:ext uri="{BB962C8B-B14F-4D97-AF65-F5344CB8AC3E}">
        <p14:creationId xmlns:p14="http://schemas.microsoft.com/office/powerpoint/2010/main" val="276112813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art&#10;&#10;Description automatically generated with medium confidence">
            <a:extLst>
              <a:ext uri="{FF2B5EF4-FFF2-40B4-BE49-F238E27FC236}">
                <a16:creationId xmlns:a16="http://schemas.microsoft.com/office/drawing/2014/main" id="{753139A4-53E2-EE4B-9A34-AD8FDA32767E}"/>
              </a:ext>
            </a:extLst>
          </p:cNvPr>
          <p:cNvPicPr>
            <a:picLocks noChangeAspect="1"/>
          </p:cNvPicPr>
          <p:nvPr/>
        </p:nvPicPr>
        <p:blipFill rotWithShape="1">
          <a:blip r:embed="rId2"/>
          <a:srcRect t="5626" b="2911"/>
          <a:stretch/>
        </p:blipFill>
        <p:spPr>
          <a:xfrm>
            <a:off x="642938" y="1687513"/>
            <a:ext cx="7823200" cy="4368800"/>
          </a:xfrm>
          <a:prstGeom prst="rect">
            <a:avLst/>
          </a:prstGeom>
        </p:spPr>
      </p:pic>
      <p:pic>
        <p:nvPicPr>
          <p:cNvPr id="9" name="Picture 8" descr="Text, letter&#10;&#10;Description automatically generated">
            <a:extLst>
              <a:ext uri="{FF2B5EF4-FFF2-40B4-BE49-F238E27FC236}">
                <a16:creationId xmlns:a16="http://schemas.microsoft.com/office/drawing/2014/main" id="{EC148C91-D5C3-1340-8151-F1B7EA718DEF}"/>
              </a:ext>
            </a:extLst>
          </p:cNvPr>
          <p:cNvPicPr>
            <a:picLocks noChangeAspect="1"/>
          </p:cNvPicPr>
          <p:nvPr/>
        </p:nvPicPr>
        <p:blipFill>
          <a:blip r:embed="rId3"/>
          <a:stretch>
            <a:fillRect/>
          </a:stretch>
        </p:blipFill>
        <p:spPr>
          <a:xfrm>
            <a:off x="8540750" y="1687513"/>
            <a:ext cx="3008313" cy="4368800"/>
          </a:xfrm>
          <a:prstGeom prst="rect">
            <a:avLst/>
          </a:prstGeom>
        </p:spPr>
      </p:pic>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338138" y="651752"/>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Polar diagram</a:t>
            </a:r>
          </a:p>
        </p:txBody>
      </p:sp>
    </p:spTree>
    <p:extLst>
      <p:ext uri="{BB962C8B-B14F-4D97-AF65-F5344CB8AC3E}">
        <p14:creationId xmlns:p14="http://schemas.microsoft.com/office/powerpoint/2010/main" val="2034274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Paper records</a:t>
            </a:r>
          </a:p>
        </p:txBody>
      </p:sp>
      <p:sp>
        <p:nvSpPr>
          <p:cNvPr id="4" name="TextBox 3">
            <a:extLst>
              <a:ext uri="{FF2B5EF4-FFF2-40B4-BE49-F238E27FC236}">
                <a16:creationId xmlns:a16="http://schemas.microsoft.com/office/drawing/2014/main" id="{FFBFD030-DC07-DE4A-BD71-19AA5395871B}"/>
              </a:ext>
            </a:extLst>
          </p:cNvPr>
          <p:cNvSpPr txBox="1"/>
          <p:nvPr/>
        </p:nvSpPr>
        <p:spPr>
          <a:xfrm>
            <a:off x="838200" y="2387667"/>
            <a:ext cx="4925579" cy="3970318"/>
          </a:xfrm>
          <a:prstGeom prst="rect">
            <a:avLst/>
          </a:prstGeom>
          <a:noFill/>
        </p:spPr>
        <p:txBody>
          <a:bodyPr wrap="none" rtlCol="0">
            <a:spAutoFit/>
          </a:bodyPr>
          <a:lstStyle/>
          <a:p>
            <a:r>
              <a:rPr lang="en-GB" sz="2800" dirty="0"/>
              <a:t>The medical record</a:t>
            </a:r>
          </a:p>
          <a:p>
            <a:endParaRPr lang="en-GB" sz="2800" dirty="0"/>
          </a:p>
          <a:p>
            <a:r>
              <a:rPr lang="en-GB" sz="2800" dirty="0"/>
              <a:t>What does it contain</a:t>
            </a:r>
          </a:p>
          <a:p>
            <a:endParaRPr lang="en-GB" sz="2800" dirty="0"/>
          </a:p>
          <a:p>
            <a:r>
              <a:rPr lang="en-GB" sz="2800" dirty="0"/>
              <a:t>How is it stored and looked after</a:t>
            </a:r>
          </a:p>
          <a:p>
            <a:endParaRPr lang="en-GB" sz="2800" dirty="0"/>
          </a:p>
          <a:p>
            <a:r>
              <a:rPr lang="en-GB" sz="2800" dirty="0"/>
              <a:t>What standards are used</a:t>
            </a:r>
          </a:p>
          <a:p>
            <a:endParaRPr lang="en-GB" sz="2800" dirty="0"/>
          </a:p>
          <a:p>
            <a:r>
              <a:rPr lang="en-GB" sz="2800" dirty="0"/>
              <a:t>What area does it cover</a:t>
            </a:r>
          </a:p>
        </p:txBody>
      </p:sp>
    </p:spTree>
    <p:extLst>
      <p:ext uri="{BB962C8B-B14F-4D97-AF65-F5344CB8AC3E}">
        <p14:creationId xmlns:p14="http://schemas.microsoft.com/office/powerpoint/2010/main" val="1213835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Problems with paper</a:t>
            </a:r>
          </a:p>
        </p:txBody>
      </p:sp>
      <p:sp>
        <p:nvSpPr>
          <p:cNvPr id="4" name="TextBox 3">
            <a:extLst>
              <a:ext uri="{FF2B5EF4-FFF2-40B4-BE49-F238E27FC236}">
                <a16:creationId xmlns:a16="http://schemas.microsoft.com/office/drawing/2014/main" id="{FFBFD030-DC07-DE4A-BD71-19AA5395871B}"/>
              </a:ext>
            </a:extLst>
          </p:cNvPr>
          <p:cNvSpPr txBox="1"/>
          <p:nvPr/>
        </p:nvSpPr>
        <p:spPr>
          <a:xfrm>
            <a:off x="838200" y="2449660"/>
            <a:ext cx="10515600" cy="3970318"/>
          </a:xfrm>
          <a:prstGeom prst="rect">
            <a:avLst/>
          </a:prstGeom>
          <a:noFill/>
        </p:spPr>
        <p:txBody>
          <a:bodyPr wrap="square" rtlCol="0">
            <a:spAutoFit/>
          </a:bodyPr>
          <a:lstStyle/>
          <a:p>
            <a:r>
              <a:rPr lang="en-GB" dirty="0"/>
              <a:t>25% of hand-written inpatient medication charts have at least one error of moderate or worse clinical severity. </a:t>
            </a:r>
          </a:p>
          <a:p>
            <a:r>
              <a:rPr lang="en-GB" dirty="0"/>
              <a:t>(Derived from </a:t>
            </a:r>
            <a:r>
              <a:rPr lang="en-GB" dirty="0" err="1"/>
              <a:t>Seden</a:t>
            </a:r>
            <a:r>
              <a:rPr lang="en-GB" dirty="0"/>
              <a:t> at al 2013).</a:t>
            </a:r>
          </a:p>
          <a:p>
            <a:endParaRPr lang="en-GB" dirty="0"/>
          </a:p>
          <a:p>
            <a:r>
              <a:rPr lang="en-GB" dirty="0"/>
              <a:t>Critical clinical information is missing in 15% of outpatient clinic appointments where paper records are used, with 20% (3% absolute) causing significant risk of severe patient harm. </a:t>
            </a:r>
          </a:p>
          <a:p>
            <a:r>
              <a:rPr lang="en-GB" dirty="0"/>
              <a:t>(Burnett et al 2011).</a:t>
            </a:r>
          </a:p>
          <a:p>
            <a:endParaRPr lang="en-GB" dirty="0"/>
          </a:p>
          <a:p>
            <a:r>
              <a:rPr lang="en-GB" dirty="0"/>
              <a:t>52% of handwritten clinical notes have “bad readability” and 4% are completely illegible, meaning that care plans can be misunderstood. (</a:t>
            </a:r>
            <a:r>
              <a:rPr lang="en-GB" dirty="0" err="1"/>
              <a:t>Hartel</a:t>
            </a:r>
            <a:r>
              <a:rPr lang="en-GB" dirty="0"/>
              <a:t> et al 2011).</a:t>
            </a:r>
          </a:p>
          <a:p>
            <a:endParaRPr lang="en-GB" dirty="0"/>
          </a:p>
          <a:p>
            <a:r>
              <a:rPr lang="en-GB" dirty="0"/>
              <a:t>Medication errors and misdiagnosis are the two biggest causes of medical litigation. </a:t>
            </a:r>
          </a:p>
          <a:p>
            <a:endParaRPr lang="en-GB" dirty="0"/>
          </a:p>
          <a:p>
            <a:r>
              <a:rPr lang="en-GB" dirty="0"/>
              <a:t>Critical patient information cannot be found easily</a:t>
            </a:r>
          </a:p>
          <a:p>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1264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Problems with paper</a:t>
            </a:r>
          </a:p>
        </p:txBody>
      </p:sp>
      <p:sp>
        <p:nvSpPr>
          <p:cNvPr id="4" name="TextBox 3">
            <a:extLst>
              <a:ext uri="{FF2B5EF4-FFF2-40B4-BE49-F238E27FC236}">
                <a16:creationId xmlns:a16="http://schemas.microsoft.com/office/drawing/2014/main" id="{FFBFD030-DC07-DE4A-BD71-19AA5395871B}"/>
              </a:ext>
            </a:extLst>
          </p:cNvPr>
          <p:cNvSpPr txBox="1"/>
          <p:nvPr/>
        </p:nvSpPr>
        <p:spPr>
          <a:xfrm>
            <a:off x="838200" y="2449660"/>
            <a:ext cx="10515600" cy="452431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Identifying the individual – multiple identifiers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record is institution focussed not person focussed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record can only be in one 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lvl="0"/>
            <a:r>
              <a:rPr lang="en-GB" dirty="0"/>
              <a:t>Data stored on paper is very time consuming and expensive to analyse  </a:t>
            </a:r>
          </a:p>
          <a:p>
            <a:pPr lvl="0"/>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lvl="0"/>
            <a:r>
              <a:rPr lang="en-GB" dirty="0">
                <a:solidFill>
                  <a:prstClr val="black"/>
                </a:solidFill>
                <a:latin typeface="Calibri" panose="020F0502020204030204"/>
              </a:rPr>
              <a:t>Services have been designed to get the person, the paper and the clinician / carer together</a:t>
            </a:r>
          </a:p>
          <a:p>
            <a:pPr lvl="0"/>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lvl="0"/>
            <a:r>
              <a:rPr lang="en-GB" dirty="0">
                <a:solidFill>
                  <a:prstClr val="black"/>
                </a:solidFill>
                <a:latin typeface="Calibri" panose="020F0502020204030204"/>
              </a:rPr>
              <a:t>HOWEVER</a:t>
            </a:r>
          </a:p>
          <a:p>
            <a:pPr lvl="0"/>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We understand paper !</a:t>
            </a:r>
          </a:p>
          <a:p>
            <a:pPr lvl="0"/>
            <a:r>
              <a:rPr lang="en-GB" dirty="0">
                <a:solidFill>
                  <a:prstClr val="black"/>
                </a:solidFill>
                <a:latin typeface="Calibri" panose="020F0502020204030204"/>
              </a:rPr>
              <a:t>Errors are understood  </a:t>
            </a:r>
          </a:p>
          <a:p>
            <a:pPr lvl="0"/>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Replacing paper is difficult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89639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Computer use in the NHS</a:t>
            </a:r>
          </a:p>
        </p:txBody>
      </p:sp>
      <p:sp>
        <p:nvSpPr>
          <p:cNvPr id="4" name="TextBox 3">
            <a:extLst>
              <a:ext uri="{FF2B5EF4-FFF2-40B4-BE49-F238E27FC236}">
                <a16:creationId xmlns:a16="http://schemas.microsoft.com/office/drawing/2014/main" id="{FFBFD030-DC07-DE4A-BD71-19AA5395871B}"/>
              </a:ext>
            </a:extLst>
          </p:cNvPr>
          <p:cNvSpPr txBox="1"/>
          <p:nvPr/>
        </p:nvSpPr>
        <p:spPr>
          <a:xfrm>
            <a:off x="838200" y="2355545"/>
            <a:ext cx="7437894" cy="415498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Calibri" panose="020F0502020204030204"/>
              </a:rPr>
              <a:t>Primary Care – 1970’s  - 1980’s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Hospitals – 1970’s – 1990’s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Welsh Office strategy 1989 Resource 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Information management and Technology strategy 1992</a:t>
            </a:r>
          </a:p>
          <a:p>
            <a:pPr marL="1257300" lvl="2" indent="-342900">
              <a:buFont typeface="Arial" panose="020B0604020202020204" pitchFamily="34" charset="0"/>
              <a:buChar char="•"/>
            </a:pPr>
            <a:r>
              <a:rPr lang="en-GB" sz="2400" dirty="0">
                <a:solidFill>
                  <a:prstClr val="black"/>
                </a:solidFill>
                <a:latin typeface="Calibri" panose="020F0502020204030204"/>
              </a:rPr>
              <a:t>Person based</a:t>
            </a:r>
          </a:p>
          <a:p>
            <a:pPr marL="1257300" lvl="2" indent="-342900">
              <a:buFont typeface="Arial" panose="020B0604020202020204" pitchFamily="34" charset="0"/>
              <a:buChar cha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Integrated</a:t>
            </a:r>
          </a:p>
          <a:p>
            <a:pPr marL="1257300" lvl="2" indent="-342900">
              <a:buFont typeface="Arial" panose="020B0604020202020204" pitchFamily="34" charset="0"/>
              <a:buChar char="•"/>
            </a:pPr>
            <a:r>
              <a:rPr lang="en-GB" sz="2400" dirty="0">
                <a:solidFill>
                  <a:prstClr val="black"/>
                </a:solidFill>
                <a:latin typeface="Calibri" panose="020F0502020204030204"/>
              </a:rPr>
              <a:t>Information derived from existing systems</a:t>
            </a:r>
          </a:p>
          <a:p>
            <a:pPr marL="1257300" lvl="2" indent="-342900">
              <a:buFont typeface="Arial" panose="020B0604020202020204" pitchFamily="34" charset="0"/>
              <a:buChar cha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Information secure and confidential</a:t>
            </a:r>
          </a:p>
          <a:p>
            <a:pPr marL="1257300" lvl="2" indent="-342900">
              <a:buFont typeface="Arial" panose="020B0604020202020204" pitchFamily="34" charset="0"/>
              <a:buChar char="•"/>
            </a:pPr>
            <a:r>
              <a:rPr lang="en-GB" sz="2400" dirty="0">
                <a:solidFill>
                  <a:prstClr val="black"/>
                </a:solidFill>
                <a:latin typeface="Calibri" panose="020F0502020204030204"/>
              </a:rPr>
              <a:t>Information should be shared</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0049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Computer use in the NHS</a:t>
            </a:r>
          </a:p>
        </p:txBody>
      </p:sp>
      <p:sp>
        <p:nvSpPr>
          <p:cNvPr id="4" name="TextBox 3">
            <a:extLst>
              <a:ext uri="{FF2B5EF4-FFF2-40B4-BE49-F238E27FC236}">
                <a16:creationId xmlns:a16="http://schemas.microsoft.com/office/drawing/2014/main" id="{FFBFD030-DC07-DE4A-BD71-19AA5395871B}"/>
              </a:ext>
            </a:extLst>
          </p:cNvPr>
          <p:cNvSpPr txBox="1"/>
          <p:nvPr/>
        </p:nvSpPr>
        <p:spPr>
          <a:xfrm>
            <a:off x="838200" y="2425927"/>
            <a:ext cx="7437894"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EPR programme 94 – 97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National Programme for IT 2002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Calibri" panose="020F0502020204030204"/>
              </a:rPr>
              <a:t>Informing Healthcare 2003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Calibri" panose="020F0502020204030204"/>
              </a:rPr>
              <a:t>Informed Health and Care 2015 – A digital Health hand Social Services Strategy for Wales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683410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Informing healthcare</a:t>
            </a:r>
          </a:p>
        </p:txBody>
      </p:sp>
      <p:sp>
        <p:nvSpPr>
          <p:cNvPr id="4" name="TextBox 3">
            <a:extLst>
              <a:ext uri="{FF2B5EF4-FFF2-40B4-BE49-F238E27FC236}">
                <a16:creationId xmlns:a16="http://schemas.microsoft.com/office/drawing/2014/main" id="{FFBFD030-DC07-DE4A-BD71-19AA5395871B}"/>
              </a:ext>
            </a:extLst>
          </p:cNvPr>
          <p:cNvSpPr txBox="1"/>
          <p:nvPr/>
        </p:nvSpPr>
        <p:spPr>
          <a:xfrm>
            <a:off x="838200" y="2425927"/>
            <a:ext cx="10515600" cy="4154984"/>
          </a:xfrm>
          <a:prstGeom prst="rect">
            <a:avLst/>
          </a:prstGeom>
          <a:noFill/>
        </p:spPr>
        <p:txBody>
          <a:bodyPr wrap="square" rtlCol="0">
            <a:spAutoFit/>
          </a:bodyPr>
          <a:lstStyle/>
          <a:p>
            <a:r>
              <a:rPr lang="en-GB" sz="2200" dirty="0"/>
              <a:t>More than 50 years after the inception of the NHS, it is clear that the recording, collection, sharing and use of high quality, accurate and complete information falls well below publicly and professionally acceptable standards. Shortcomings have been identified in all the recently published major reports of care failures: Bristol Royal Infirmary, Alder Hey, the Shipman case, the Victoria Climbie Inquiry and ongoing concerns have been raised by the Commission for Health Improvement and the Audit Commission. These failures in communication and dissemination of information are endemic in all sectors of care – in primary, community, secondary and tertiary sectors. They affect all management levels, from individual care practitioners to Chief Executives, who must now formally exercise a ‘duty of care’ to patients. At a time when we are trying to develop closer working between health and social care agencies in the interests of seamless care, this too, is frustrated by inadequacies in our records and information systems. </a:t>
            </a:r>
          </a:p>
        </p:txBody>
      </p:sp>
    </p:spTree>
    <p:extLst>
      <p:ext uri="{BB962C8B-B14F-4D97-AF65-F5344CB8AC3E}">
        <p14:creationId xmlns:p14="http://schemas.microsoft.com/office/powerpoint/2010/main" val="29176137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Informing healthcare</a:t>
            </a:r>
          </a:p>
        </p:txBody>
      </p:sp>
      <p:sp>
        <p:nvSpPr>
          <p:cNvPr id="4" name="TextBox 3">
            <a:extLst>
              <a:ext uri="{FF2B5EF4-FFF2-40B4-BE49-F238E27FC236}">
                <a16:creationId xmlns:a16="http://schemas.microsoft.com/office/drawing/2014/main" id="{FFBFD030-DC07-DE4A-BD71-19AA5395871B}"/>
              </a:ext>
            </a:extLst>
          </p:cNvPr>
          <p:cNvSpPr txBox="1"/>
          <p:nvPr/>
        </p:nvSpPr>
        <p:spPr>
          <a:xfrm>
            <a:off x="838200" y="2425927"/>
            <a:ext cx="10515600"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health service has not invested adequately over many years in proper information support for healthcare delivery. There are many complex reasons for this, including: </a:t>
            </a:r>
          </a:p>
          <a:p>
            <a:pPr marL="342900" indent="-342900">
              <a:buFont typeface="Arial" panose="020B0604020202020204" pitchFamily="34" charset="0"/>
              <a:buChar char="•"/>
            </a:pPr>
            <a:r>
              <a:rPr lang="en-GB" sz="2400" dirty="0"/>
              <a:t>Lack of financial resources to commit to information and IT tools and developments. </a:t>
            </a:r>
          </a:p>
          <a:p>
            <a:pPr marL="342900" indent="-342900">
              <a:buFont typeface="Arial" panose="020B0604020202020204" pitchFamily="34" charset="0"/>
              <a:buChar char="•"/>
            </a:pPr>
            <a:r>
              <a:rPr lang="en-GB" sz="2400" dirty="0"/>
              <a:t>A focus on management information rather than clinical information. </a:t>
            </a:r>
          </a:p>
          <a:p>
            <a:pPr marL="342900" indent="-342900">
              <a:buFont typeface="Arial" panose="020B0604020202020204" pitchFamily="34" charset="0"/>
              <a:buChar char="•"/>
            </a:pPr>
            <a:r>
              <a:rPr lang="en-GB" sz="2400" dirty="0"/>
              <a:t>Risk aversion in the face of ‘IT disasters’ in the public sector and elsewhere. </a:t>
            </a:r>
          </a:p>
          <a:p>
            <a:pPr marL="342900" indent="-342900">
              <a:buFont typeface="Arial" panose="020B0604020202020204" pitchFamily="34" charset="0"/>
              <a:buChar char="•"/>
            </a:pPr>
            <a:r>
              <a:rPr lang="en-GB" sz="2400" dirty="0"/>
              <a:t>The separation of information and IT staff from core healthcare delivery. </a:t>
            </a:r>
          </a:p>
          <a:p>
            <a:pPr marL="342900" indent="-342900">
              <a:buFont typeface="Arial" panose="020B0604020202020204" pitchFamily="34" charset="0"/>
              <a:buChar char="•"/>
            </a:pPr>
            <a:r>
              <a:rPr lang="en-GB" sz="2400" dirty="0"/>
              <a:t>Failure to integrate technology with new ways of working. </a:t>
            </a:r>
          </a:p>
          <a:p>
            <a:pPr marL="342900" indent="-342900">
              <a:buFont typeface="Arial" panose="020B0604020202020204" pitchFamily="34" charset="0"/>
              <a:buChar char="•"/>
            </a:pPr>
            <a:r>
              <a:rPr lang="en-GB" sz="2400" dirty="0"/>
              <a:t>The results are a health service that is unable to cope under the burden of its own information mountain and a poorer service for patients. </a:t>
            </a:r>
          </a:p>
        </p:txBody>
      </p:sp>
    </p:spTree>
    <p:extLst>
      <p:ext uri="{BB962C8B-B14F-4D97-AF65-F5344CB8AC3E}">
        <p14:creationId xmlns:p14="http://schemas.microsoft.com/office/powerpoint/2010/main" val="3419473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Informing healthcare</a:t>
            </a:r>
          </a:p>
        </p:txBody>
      </p:sp>
      <p:sp>
        <p:nvSpPr>
          <p:cNvPr id="4" name="TextBox 3">
            <a:extLst>
              <a:ext uri="{FF2B5EF4-FFF2-40B4-BE49-F238E27FC236}">
                <a16:creationId xmlns:a16="http://schemas.microsoft.com/office/drawing/2014/main" id="{FFBFD030-DC07-DE4A-BD71-19AA5395871B}"/>
              </a:ext>
            </a:extLst>
          </p:cNvPr>
          <p:cNvSpPr txBox="1"/>
          <p:nvPr/>
        </p:nvSpPr>
        <p:spPr>
          <a:xfrm>
            <a:off x="838200" y="3052879"/>
            <a:ext cx="10515600" cy="2616101"/>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single record</a:t>
            </a:r>
          </a:p>
          <a:p>
            <a:pPr marL="342900" marR="0" lvl="0" indent="-3429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lang="en-GB" sz="2400" dirty="0">
                <a:solidFill>
                  <a:prstClr val="black"/>
                </a:solidFill>
                <a:latin typeface="Calibri" panose="020F0502020204030204"/>
              </a:rPr>
              <a:t>Workforce empowerment</a:t>
            </a:r>
          </a:p>
          <a:p>
            <a:pPr marL="342900" marR="0" lvl="0" indent="-3429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Patient and carer empowerment</a:t>
            </a:r>
          </a:p>
          <a:p>
            <a:pPr marL="342900" marR="0" lvl="0" indent="-3429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lang="en-GB" sz="2400" dirty="0">
                <a:solidFill>
                  <a:prstClr val="black"/>
                </a:solidFill>
                <a:latin typeface="Calibri" panose="020F0502020204030204"/>
              </a:rPr>
              <a:t>Service improvement</a:t>
            </a:r>
          </a:p>
          <a:p>
            <a:pPr marL="342900" marR="0" lvl="0" indent="-3429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Knowledge and Information Management</a:t>
            </a:r>
          </a:p>
          <a:p>
            <a:pPr marR="0" lvl="0" algn="l" defTabSz="914400" rtl="0" eaLnBrk="1" fontAlgn="auto" latinLnBrk="0" hangingPunct="1">
              <a:lnSpc>
                <a:spcPct val="100000"/>
              </a:lnSpc>
              <a:spcBef>
                <a:spcPts val="0"/>
              </a:spcBef>
              <a:spcAft>
                <a:spcPts val="0"/>
              </a:spcAft>
              <a:buClrTx/>
              <a:buSzTx/>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3090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828E67A-945D-074C-8B32-3D4C80013F02}"/>
              </a:ext>
            </a:extLst>
          </p:cNvPr>
          <p:cNvPicPr>
            <a:picLocks noChangeAspect="1"/>
          </p:cNvPicPr>
          <p:nvPr/>
        </p:nvPicPr>
        <p:blipFill rotWithShape="1">
          <a:blip r:embed="rId2"/>
          <a:srcRect t="9091" r="17543"/>
          <a:stretch/>
        </p:blipFill>
        <p:spPr>
          <a:xfrm>
            <a:off x="3522468" y="10"/>
            <a:ext cx="8669532" cy="6857990"/>
          </a:xfrm>
          <a:prstGeom prst="rect">
            <a:avLst/>
          </a:prstGeom>
        </p:spPr>
      </p:pic>
      <p:sp>
        <p:nvSpPr>
          <p:cNvPr id="28" name="Rectangle 27">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92AB17-2450-3848-9A9B-AE4C792328B7}"/>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dirty="0"/>
              <a:t>What’s available now</a:t>
            </a:r>
          </a:p>
        </p:txBody>
      </p:sp>
      <p:sp>
        <p:nvSpPr>
          <p:cNvPr id="30" name="Rectangle 2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FBFD030-DC07-DE4A-BD71-19AA5395871B}"/>
              </a:ext>
            </a:extLst>
          </p:cNvPr>
          <p:cNvSpPr txBox="1"/>
          <p:nvPr/>
        </p:nvSpPr>
        <p:spPr>
          <a:xfrm>
            <a:off x="371094" y="2718054"/>
            <a:ext cx="3438906" cy="3207258"/>
          </a:xfrm>
          <a:prstGeom prst="rect">
            <a:avLst/>
          </a:prstGeom>
        </p:spPr>
        <p:txBody>
          <a:bodyPr vert="horz" lIns="91440" tIns="45720" rIns="91440" bIns="45720" rtlCol="0" anchor="t">
            <a:normAutofit/>
          </a:bodyPr>
          <a:lstStyle/>
          <a:p>
            <a:pPr marL="342900" marR="0" lvl="0" indent="-228600" fontAlgn="auto">
              <a:lnSpc>
                <a:spcPct val="90000"/>
              </a:lnSpc>
              <a:spcBef>
                <a:spcPts val="600"/>
              </a:spcBef>
              <a:spcAft>
                <a:spcPts val="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rPr>
              <a:t>A single record ?</a:t>
            </a:r>
          </a:p>
          <a:p>
            <a:pPr marL="342900" marR="0" lvl="0" indent="-228600" fontAlgn="auto">
              <a:lnSpc>
                <a:spcPct val="90000"/>
              </a:lnSpc>
              <a:spcBef>
                <a:spcPts val="600"/>
              </a:spcBef>
              <a:spcAft>
                <a:spcPts val="0"/>
              </a:spcAft>
              <a:buClrTx/>
              <a:buSzTx/>
              <a:buFont typeface="Arial" panose="020B0604020202020204" pitchFamily="34" charset="0"/>
              <a:buChar char="•"/>
              <a:tabLst/>
              <a:defRPr/>
            </a:pPr>
            <a:r>
              <a:rPr lang="en-US" sz="1700" dirty="0"/>
              <a:t>Identifying the User</a:t>
            </a:r>
            <a:endParaRPr kumimoji="0" lang="en-US" sz="1700" b="0" i="0" u="none" strike="noStrike" cap="none" spc="0" normalizeH="0" baseline="0" noProof="0" dirty="0">
              <a:ln>
                <a:noFill/>
              </a:ln>
              <a:effectLst/>
              <a:uLnTx/>
              <a:uFillTx/>
            </a:endParaRPr>
          </a:p>
          <a:p>
            <a:pPr marL="342900" marR="0" lvl="0" indent="-228600" fontAlgn="auto">
              <a:lnSpc>
                <a:spcPct val="90000"/>
              </a:lnSpc>
              <a:spcBef>
                <a:spcPts val="600"/>
              </a:spcBef>
              <a:spcAft>
                <a:spcPts val="0"/>
              </a:spcAft>
              <a:buClrTx/>
              <a:buSzTx/>
              <a:buFont typeface="Arial" panose="020B0604020202020204" pitchFamily="34" charset="0"/>
              <a:buChar char="•"/>
              <a:tabLst/>
              <a:defRPr/>
            </a:pPr>
            <a:r>
              <a:rPr lang="en-US" sz="1700" dirty="0"/>
              <a:t>Identifying the Citizen</a:t>
            </a:r>
          </a:p>
          <a:p>
            <a:pPr marL="342900" marR="0" lvl="0" indent="-228600" fontAlgn="auto">
              <a:lnSpc>
                <a:spcPct val="90000"/>
              </a:lnSpc>
              <a:spcBef>
                <a:spcPts val="600"/>
              </a:spcBef>
              <a:spcAft>
                <a:spcPts val="0"/>
              </a:spcAft>
              <a:buClrTx/>
              <a:buSzTx/>
              <a:buFont typeface="Arial" panose="020B0604020202020204" pitchFamily="34" charset="0"/>
              <a:buChar char="•"/>
              <a:tabLst/>
              <a:defRPr/>
            </a:pPr>
            <a:r>
              <a:rPr lang="en-US" sz="1700" dirty="0"/>
              <a:t>A portal to view and record data</a:t>
            </a:r>
          </a:p>
          <a:p>
            <a:pPr marL="342900" marR="0" lvl="0" indent="-228600" fontAlgn="auto">
              <a:lnSpc>
                <a:spcPct val="90000"/>
              </a:lnSpc>
              <a:spcBef>
                <a:spcPts val="600"/>
              </a:spcBef>
              <a:spcAft>
                <a:spcPts val="0"/>
              </a:spcAft>
              <a:buClrTx/>
              <a:buSzTx/>
              <a:buFont typeface="Arial" panose="020B0604020202020204" pitchFamily="34" charset="0"/>
              <a:buChar char="•"/>
              <a:tabLst/>
              <a:defRPr/>
            </a:pPr>
            <a:r>
              <a:rPr lang="en-US" sz="1700" dirty="0"/>
              <a:t> Departmental systems</a:t>
            </a:r>
          </a:p>
          <a:p>
            <a:pPr marL="342900" marR="0" lvl="0" indent="-228600" fontAlgn="auto">
              <a:lnSpc>
                <a:spcPct val="90000"/>
              </a:lnSpc>
              <a:spcBef>
                <a:spcPts val="600"/>
              </a:spcBef>
              <a:spcAft>
                <a:spcPts val="0"/>
              </a:spcAft>
              <a:buClrTx/>
              <a:buSzTx/>
              <a:buFont typeface="Arial" panose="020B0604020202020204" pitchFamily="34" charset="0"/>
              <a:buChar char="•"/>
              <a:tabLst/>
              <a:defRPr/>
            </a:pPr>
            <a:r>
              <a:rPr lang="en-US" sz="1700" dirty="0"/>
              <a:t>Community and social care</a:t>
            </a:r>
          </a:p>
          <a:p>
            <a:pPr marL="342900" marR="0" lvl="0" indent="-228600" fontAlgn="auto">
              <a:lnSpc>
                <a:spcPct val="90000"/>
              </a:lnSpc>
              <a:spcBef>
                <a:spcPts val="600"/>
              </a:spcBef>
              <a:spcAft>
                <a:spcPts val="0"/>
              </a:spcAft>
              <a:buClrTx/>
              <a:buSzTx/>
              <a:buFont typeface="Arial" panose="020B0604020202020204" pitchFamily="34" charset="0"/>
              <a:buChar char="•"/>
              <a:tabLst/>
              <a:defRPr/>
            </a:pPr>
            <a:r>
              <a:rPr lang="en-US" sz="1700" dirty="0"/>
              <a:t>National Data Repository</a:t>
            </a:r>
          </a:p>
          <a:p>
            <a:pPr marL="342900" marR="0" lvl="0" indent="-228600" fontAlgn="auto">
              <a:lnSpc>
                <a:spcPct val="90000"/>
              </a:lnSpc>
              <a:spcBef>
                <a:spcPts val="600"/>
              </a:spcBef>
              <a:spcAft>
                <a:spcPts val="0"/>
              </a:spcAft>
              <a:buClrTx/>
              <a:buSzTx/>
              <a:buFont typeface="Arial" panose="020B0604020202020204" pitchFamily="34" charset="0"/>
              <a:buChar char="•"/>
              <a:tabLst/>
              <a:defRPr/>
            </a:pPr>
            <a:r>
              <a:rPr lang="en-US" sz="1700" dirty="0"/>
              <a:t>Microsoft 365</a:t>
            </a:r>
          </a:p>
          <a:p>
            <a:pPr marL="342900" marR="0" lvl="0" indent="-228600" fontAlgn="auto">
              <a:lnSpc>
                <a:spcPct val="90000"/>
              </a:lnSpc>
              <a:spcBef>
                <a:spcPts val="600"/>
              </a:spcBef>
              <a:spcAft>
                <a:spcPts val="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R="0" lvl="0" fontAlgn="auto">
              <a:lnSpc>
                <a:spcPct val="90000"/>
              </a:lnSpc>
              <a:spcBef>
                <a:spcPts val="0"/>
              </a:spcBef>
              <a:spcAft>
                <a:spcPts val="0"/>
              </a:spcAft>
              <a:buClrTx/>
              <a:buSzTx/>
              <a:tabLst/>
              <a:defRPr/>
            </a:pPr>
            <a:endParaRPr kumimoji="0" lang="en-US" sz="1700" b="0" i="0" u="none" strike="noStrike" cap="none" spc="0" normalizeH="0" baseline="0" noProof="0" dirty="0">
              <a:ln>
                <a:noFill/>
              </a:ln>
              <a:effectLst/>
              <a:uLnTx/>
              <a:uFillTx/>
            </a:endParaRPr>
          </a:p>
        </p:txBody>
      </p:sp>
    </p:spTree>
    <p:extLst>
      <p:ext uri="{BB962C8B-B14F-4D97-AF65-F5344CB8AC3E}">
        <p14:creationId xmlns:p14="http://schemas.microsoft.com/office/powerpoint/2010/main" val="162906673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423987" y="71437"/>
            <a:ext cx="9344025" cy="6715125"/>
          </a:xfrm>
          <a:prstGeom prst="rect">
            <a:avLst/>
          </a:prstGeom>
        </p:spPr>
      </p:pic>
    </p:spTree>
    <p:extLst>
      <p:ext uri="{BB962C8B-B14F-4D97-AF65-F5344CB8AC3E}">
        <p14:creationId xmlns:p14="http://schemas.microsoft.com/office/powerpoint/2010/main" val="35471522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Rectangle 49"/>
          <p:cNvSpPr/>
          <p:nvPr/>
        </p:nvSpPr>
        <p:spPr>
          <a:xfrm flipH="1">
            <a:off x="13664571" y="-146038"/>
            <a:ext cx="44905" cy="2920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53" name="Group 52"/>
          <p:cNvGrpSpPr/>
          <p:nvPr/>
        </p:nvGrpSpPr>
        <p:grpSpPr>
          <a:xfrm>
            <a:off x="158675" y="3046717"/>
            <a:ext cx="1965960" cy="2137918"/>
            <a:chOff x="97229" y="2202064"/>
            <a:chExt cx="2428296" cy="2624196"/>
          </a:xfrm>
        </p:grpSpPr>
        <p:sp>
          <p:nvSpPr>
            <p:cNvPr id="1034" name="Rounded Rectangle 1033"/>
            <p:cNvSpPr/>
            <p:nvPr/>
          </p:nvSpPr>
          <p:spPr>
            <a:xfrm>
              <a:off x="201478" y="2202064"/>
              <a:ext cx="1845033" cy="2597519"/>
            </a:xfrm>
            <a:prstGeom prst="roundRect">
              <a:avLst/>
            </a:prstGeom>
            <a:solidFill>
              <a:srgbClr val="EAEA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TextBox 48"/>
            <p:cNvSpPr txBox="1"/>
            <p:nvPr/>
          </p:nvSpPr>
          <p:spPr>
            <a:xfrm>
              <a:off x="97229" y="4184031"/>
              <a:ext cx="2053525" cy="642229"/>
            </a:xfrm>
            <a:prstGeom prst="rect">
              <a:avLst/>
            </a:prstGeom>
            <a:noFill/>
          </p:spPr>
          <p:txBody>
            <a:bodyPr wrap="square" rtlCol="0">
              <a:spAutoFit/>
            </a:bodyPr>
            <a:lstStyle/>
            <a:p>
              <a:pPr algn="ctr"/>
              <a:r>
                <a:rPr lang="en-GB" sz="1400" dirty="0"/>
                <a:t>Clinical Decision </a:t>
              </a:r>
            </a:p>
            <a:p>
              <a:pPr algn="ctr"/>
              <a:r>
                <a:rPr lang="en-GB" sz="1400" dirty="0"/>
                <a:t>Support</a:t>
              </a:r>
            </a:p>
          </p:txBody>
        </p:sp>
        <p:sp>
          <p:nvSpPr>
            <p:cNvPr id="71" name="Rounded Rectangle 70"/>
            <p:cNvSpPr/>
            <p:nvPr/>
          </p:nvSpPr>
          <p:spPr>
            <a:xfrm>
              <a:off x="681061" y="3337331"/>
              <a:ext cx="1187593" cy="790649"/>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Workflow</a:t>
              </a:r>
            </a:p>
          </p:txBody>
        </p:sp>
        <p:sp>
          <p:nvSpPr>
            <p:cNvPr id="74" name="Rounded Rectangle 73"/>
            <p:cNvSpPr/>
            <p:nvPr/>
          </p:nvSpPr>
          <p:spPr>
            <a:xfrm>
              <a:off x="681061" y="2325589"/>
              <a:ext cx="1187593" cy="871730"/>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Rules</a:t>
              </a:r>
            </a:p>
          </p:txBody>
        </p:sp>
        <p:cxnSp>
          <p:nvCxnSpPr>
            <p:cNvPr id="111" name="Straight Connector 110"/>
            <p:cNvCxnSpPr/>
            <p:nvPr/>
          </p:nvCxnSpPr>
          <p:spPr>
            <a:xfrm flipH="1" flipV="1">
              <a:off x="1856281" y="3782301"/>
              <a:ext cx="669244" cy="11382"/>
            </a:xfrm>
            <a:prstGeom prst="line">
              <a:avLst/>
            </a:prstGeom>
            <a:ln w="50800" cap="rnd">
              <a:solidFill>
                <a:srgbClr val="00B0F0"/>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flipH="1">
              <a:off x="1851316" y="2836356"/>
              <a:ext cx="657600" cy="4285"/>
            </a:xfrm>
            <a:prstGeom prst="line">
              <a:avLst/>
            </a:prstGeom>
            <a:ln w="50800" cap="rnd">
              <a:solidFill>
                <a:srgbClr val="00B0F0"/>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64" name="Group 63"/>
          <p:cNvGrpSpPr/>
          <p:nvPr/>
        </p:nvGrpSpPr>
        <p:grpSpPr>
          <a:xfrm>
            <a:off x="2124636" y="3255736"/>
            <a:ext cx="9746383" cy="1464182"/>
            <a:chOff x="2124636" y="3255736"/>
            <a:chExt cx="9746383" cy="1464182"/>
          </a:xfrm>
        </p:grpSpPr>
        <p:sp>
          <p:nvSpPr>
            <p:cNvPr id="140" name="Rounded Rectangle 139"/>
            <p:cNvSpPr/>
            <p:nvPr/>
          </p:nvSpPr>
          <p:spPr>
            <a:xfrm>
              <a:off x="2124636" y="3255736"/>
              <a:ext cx="9672249" cy="1464182"/>
            </a:xfrm>
            <a:prstGeom prst="round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vert="horz" rtlCol="0" anchor="b" anchorCtr="0"/>
            <a:lstStyle/>
            <a:p>
              <a:r>
                <a:rPr lang="en-GB" sz="1400" dirty="0">
                  <a:solidFill>
                    <a:schemeClr val="bg1">
                      <a:lumMod val="95000"/>
                    </a:schemeClr>
                  </a:solidFill>
                </a:rPr>
                <a:t>         “MESSAGING FABRIC”</a:t>
              </a:r>
            </a:p>
          </p:txBody>
        </p:sp>
        <p:sp>
          <p:nvSpPr>
            <p:cNvPr id="141" name="TextBox 140"/>
            <p:cNvSpPr txBox="1"/>
            <p:nvPr/>
          </p:nvSpPr>
          <p:spPr>
            <a:xfrm>
              <a:off x="5254258" y="3595951"/>
              <a:ext cx="6616761" cy="811791"/>
            </a:xfrm>
            <a:prstGeom prst="rect">
              <a:avLst/>
            </a:prstGeom>
            <a:noFill/>
          </p:spPr>
          <p:txBody>
            <a:bodyPr wrap="square" rtlCol="0">
              <a:spAutoFit/>
            </a:bodyPr>
            <a:lstStyle/>
            <a:p>
              <a:pPr marL="285750" indent="-285750">
                <a:buFont typeface="Arial" panose="020B0604020202020204" pitchFamily="34" charset="0"/>
                <a:buChar char="•"/>
              </a:pPr>
              <a:r>
                <a:rPr lang="en-GB" sz="1200" b="1" dirty="0">
                  <a:solidFill>
                    <a:schemeClr val="bg1">
                      <a:lumMod val="95000"/>
                    </a:schemeClr>
                  </a:solidFill>
                </a:rPr>
                <a:t>Standards (SOAP, REST, HL7, FHIR </a:t>
              </a:r>
              <a:r>
                <a:rPr lang="en-GB" sz="1200" b="1" dirty="0" err="1">
                  <a:solidFill>
                    <a:schemeClr val="bg1">
                      <a:lumMod val="95000"/>
                    </a:schemeClr>
                  </a:solidFill>
                </a:rPr>
                <a:t>etc</a:t>
              </a:r>
              <a:r>
                <a:rPr lang="en-GB" sz="1200" b="1" dirty="0">
                  <a:solidFill>
                    <a:schemeClr val="bg1">
                      <a:lumMod val="95000"/>
                    </a:schemeClr>
                  </a:solidFill>
                </a:rPr>
                <a:t>)</a:t>
              </a:r>
            </a:p>
            <a:p>
              <a:pPr marL="285750" indent="-285750">
                <a:buFont typeface="Arial" panose="020B0604020202020204" pitchFamily="34" charset="0"/>
                <a:buChar char="•"/>
              </a:pPr>
              <a:r>
                <a:rPr lang="en-GB" sz="1200" b="1" dirty="0">
                  <a:solidFill>
                    <a:schemeClr val="bg1">
                      <a:lumMod val="95000"/>
                    </a:schemeClr>
                  </a:solidFill>
                </a:rPr>
                <a:t>Transformation</a:t>
              </a:r>
            </a:p>
            <a:p>
              <a:pPr marL="285750" indent="-285750">
                <a:buFont typeface="Arial" panose="020B0604020202020204" pitchFamily="34" charset="0"/>
                <a:buChar char="•"/>
              </a:pPr>
              <a:r>
                <a:rPr lang="en-GB" sz="1200" b="1" dirty="0">
                  <a:solidFill>
                    <a:schemeClr val="bg1">
                      <a:lumMod val="95000"/>
                    </a:schemeClr>
                  </a:solidFill>
                </a:rPr>
                <a:t>Process Orchestration</a:t>
              </a:r>
            </a:p>
            <a:p>
              <a:pPr marL="285750" indent="-285750">
                <a:buFont typeface="Arial" panose="020B0604020202020204" pitchFamily="34" charset="0"/>
                <a:buChar char="•"/>
              </a:pPr>
              <a:r>
                <a:rPr lang="en-GB" sz="1200" b="1" dirty="0">
                  <a:solidFill>
                    <a:schemeClr val="bg1">
                      <a:lumMod val="95000"/>
                    </a:schemeClr>
                  </a:solidFill>
                </a:rPr>
                <a:t>Monitoring and performance</a:t>
              </a:r>
            </a:p>
            <a:p>
              <a:pPr marL="285750" indent="-285750">
                <a:buFont typeface="Arial" panose="020B0604020202020204" pitchFamily="34" charset="0"/>
                <a:buChar char="•"/>
              </a:pPr>
              <a:r>
                <a:rPr lang="en-GB" sz="1200" b="1" dirty="0">
                  <a:solidFill>
                    <a:schemeClr val="bg1">
                      <a:lumMod val="95000"/>
                    </a:schemeClr>
                  </a:solidFill>
                </a:rPr>
                <a:t>Security</a:t>
              </a:r>
            </a:p>
          </p:txBody>
        </p:sp>
        <p:grpSp>
          <p:nvGrpSpPr>
            <p:cNvPr id="35" name="Group 34"/>
            <p:cNvGrpSpPr/>
            <p:nvPr/>
          </p:nvGrpSpPr>
          <p:grpSpPr>
            <a:xfrm>
              <a:off x="3025589" y="3633137"/>
              <a:ext cx="658684" cy="481663"/>
              <a:chOff x="549817" y="1468156"/>
              <a:chExt cx="1090503" cy="982843"/>
            </a:xfrm>
          </p:grpSpPr>
          <p:pic>
            <p:nvPicPr>
              <p:cNvPr id="18" name="Picture 17"/>
              <p:cNvPicPr>
                <a:picLocks noChangeAspect="1"/>
              </p:cNvPicPr>
              <p:nvPr/>
            </p:nvPicPr>
            <p:blipFill rotWithShape="1">
              <a:blip r:embed="rId3" cstate="print">
                <a:lum bright="70000" contrast="-70000"/>
                <a:extLst>
                  <a:ext uri="{28A0092B-C50C-407E-A947-70E740481C1C}">
                    <a14:useLocalDpi xmlns:a14="http://schemas.microsoft.com/office/drawing/2010/main" val="0"/>
                  </a:ext>
                </a:extLst>
              </a:blip>
              <a:srcRect b="13171"/>
              <a:stretch/>
            </p:blipFill>
            <p:spPr>
              <a:xfrm>
                <a:off x="549817" y="1468156"/>
                <a:ext cx="1090503" cy="982843"/>
              </a:xfrm>
              <a:prstGeom prst="rect">
                <a:avLst/>
              </a:prstGeom>
              <a:noFill/>
              <a:ln>
                <a:noFill/>
              </a:ln>
            </p:spPr>
          </p:pic>
          <p:pic>
            <p:nvPicPr>
              <p:cNvPr id="19" name="Picture 18"/>
              <p:cNvPicPr>
                <a:picLocks noChangeAspect="1"/>
              </p:cNvPicPr>
              <p:nvPr/>
            </p:nvPicPr>
            <p:blipFill rotWithShape="1">
              <a:blip r:embed="rId4" cstate="print">
                <a:lum bright="70000" contrast="-70000"/>
                <a:extLst>
                  <a:ext uri="{28A0092B-C50C-407E-A947-70E740481C1C}">
                    <a14:useLocalDpi xmlns:a14="http://schemas.microsoft.com/office/drawing/2010/main" val="0"/>
                  </a:ext>
                </a:extLst>
              </a:blip>
              <a:srcRect t="11057" b="23252"/>
              <a:stretch/>
            </p:blipFill>
            <p:spPr>
              <a:xfrm>
                <a:off x="702815" y="1662606"/>
                <a:ext cx="784510" cy="564417"/>
              </a:xfrm>
              <a:prstGeom prst="rect">
                <a:avLst/>
              </a:prstGeom>
              <a:noFill/>
              <a:ln>
                <a:noFill/>
              </a:ln>
            </p:spPr>
          </p:pic>
        </p:grpSp>
      </p:grpSp>
      <p:grpSp>
        <p:nvGrpSpPr>
          <p:cNvPr id="63" name="Group 62"/>
          <p:cNvGrpSpPr/>
          <p:nvPr/>
        </p:nvGrpSpPr>
        <p:grpSpPr>
          <a:xfrm>
            <a:off x="2106193" y="1075765"/>
            <a:ext cx="9659983" cy="1798449"/>
            <a:chOff x="2106193" y="1075765"/>
            <a:chExt cx="9659983" cy="1798449"/>
          </a:xfrm>
        </p:grpSpPr>
        <p:sp>
          <p:nvSpPr>
            <p:cNvPr id="94" name="Rounded Rectangle 93"/>
            <p:cNvSpPr/>
            <p:nvPr/>
          </p:nvSpPr>
          <p:spPr>
            <a:xfrm>
              <a:off x="2106193" y="1075765"/>
              <a:ext cx="9659983" cy="1798449"/>
            </a:xfrm>
            <a:prstGeom prst="roundRect">
              <a:avLst/>
            </a:prstGeom>
            <a:solidFill>
              <a:srgbClr val="EAEA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p>
          </p:txBody>
        </p:sp>
        <p:grpSp>
          <p:nvGrpSpPr>
            <p:cNvPr id="24" name="Group 23"/>
            <p:cNvGrpSpPr/>
            <p:nvPr/>
          </p:nvGrpSpPr>
          <p:grpSpPr>
            <a:xfrm>
              <a:off x="7576333" y="1558952"/>
              <a:ext cx="1119600" cy="1187299"/>
              <a:chOff x="7176205" y="3804225"/>
              <a:chExt cx="1105217" cy="1187299"/>
            </a:xfrm>
          </p:grpSpPr>
          <p:sp>
            <p:nvSpPr>
              <p:cNvPr id="118" name="Rounded Rectangle 117"/>
              <p:cNvSpPr/>
              <p:nvPr/>
            </p:nvSpPr>
            <p:spPr>
              <a:xfrm>
                <a:off x="7176205" y="3804225"/>
                <a:ext cx="1105217" cy="1187299"/>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Documents</a:t>
                </a:r>
              </a:p>
              <a:p>
                <a:pPr algn="ctr"/>
                <a:r>
                  <a:rPr lang="en-GB" sz="1200" dirty="0">
                    <a:solidFill>
                      <a:srgbClr val="2C3E72"/>
                    </a:solidFill>
                  </a:rPr>
                  <a:t>(WCRS)</a:t>
                </a:r>
              </a:p>
            </p:txBody>
          </p:sp>
          <p:pic>
            <p:nvPicPr>
              <p:cNvPr id="124" name="Picture 123"/>
              <p:cNvPicPr>
                <a:picLocks noChangeAspect="1"/>
              </p:cNvPicPr>
              <p:nvPr/>
            </p:nvPicPr>
            <p:blipFill rotWithShape="1">
              <a:blip r:embed="rId5" cstate="print">
                <a:duotone>
                  <a:schemeClr val="accent5">
                    <a:shade val="45000"/>
                    <a:satMod val="135000"/>
                  </a:schemeClr>
                  <a:prstClr val="white"/>
                </a:duotone>
                <a:extLst>
                  <a:ext uri="{28A0092B-C50C-407E-A947-70E740481C1C}">
                    <a14:useLocalDpi xmlns:a14="http://schemas.microsoft.com/office/drawing/2010/main" val="0"/>
                  </a:ext>
                </a:extLst>
              </a:blip>
              <a:srcRect b="15332"/>
              <a:stretch/>
            </p:blipFill>
            <p:spPr>
              <a:xfrm>
                <a:off x="7394655" y="3853998"/>
                <a:ext cx="655602" cy="430776"/>
              </a:xfrm>
              <a:prstGeom prst="rect">
                <a:avLst/>
              </a:prstGeom>
              <a:ln>
                <a:noFill/>
              </a:ln>
            </p:spPr>
          </p:pic>
        </p:grpSp>
        <p:grpSp>
          <p:nvGrpSpPr>
            <p:cNvPr id="25" name="Group 24"/>
            <p:cNvGrpSpPr/>
            <p:nvPr/>
          </p:nvGrpSpPr>
          <p:grpSpPr>
            <a:xfrm>
              <a:off x="8868011" y="1538123"/>
              <a:ext cx="1119600" cy="1195606"/>
              <a:chOff x="8372912" y="3796459"/>
              <a:chExt cx="1105217" cy="1195606"/>
            </a:xfrm>
          </p:grpSpPr>
          <p:sp>
            <p:nvSpPr>
              <p:cNvPr id="119" name="Rounded Rectangle 118"/>
              <p:cNvSpPr/>
              <p:nvPr/>
            </p:nvSpPr>
            <p:spPr>
              <a:xfrm>
                <a:off x="8372912" y="3804766"/>
                <a:ext cx="1105217" cy="1187299"/>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endParaRPr lang="en-GB" sz="1200" dirty="0">
                  <a:solidFill>
                    <a:srgbClr val="2C3E72"/>
                  </a:solidFill>
                </a:endParaRPr>
              </a:p>
              <a:p>
                <a:pPr algn="ctr"/>
                <a:endParaRPr lang="en-GB" sz="1200" dirty="0">
                  <a:solidFill>
                    <a:srgbClr val="2C3E72"/>
                  </a:solidFill>
                </a:endParaRPr>
              </a:p>
              <a:p>
                <a:pPr algn="ctr"/>
                <a:r>
                  <a:rPr lang="en-GB" sz="1200" dirty="0">
                    <a:solidFill>
                      <a:srgbClr val="2C3E72"/>
                    </a:solidFill>
                  </a:rPr>
                  <a:t>Structured Data</a:t>
                </a:r>
              </a:p>
              <a:p>
                <a:pPr algn="ctr"/>
                <a:r>
                  <a:rPr lang="en-GB" sz="1200" dirty="0">
                    <a:solidFill>
                      <a:srgbClr val="2C3E72"/>
                    </a:solidFill>
                  </a:rPr>
                  <a:t>(WCDR)</a:t>
                </a:r>
              </a:p>
            </p:txBody>
          </p:sp>
          <p:pic>
            <p:nvPicPr>
              <p:cNvPr id="125" name="Picture 124"/>
              <p:cNvPicPr>
                <a:picLocks noChangeAspect="1"/>
              </p:cNvPicPr>
              <p:nvPr/>
            </p:nvPicPr>
            <p:blipFill rotWithShape="1">
              <a:blip r:embed="rId6" cstate="print">
                <a:duotone>
                  <a:schemeClr val="accent5">
                    <a:shade val="45000"/>
                    <a:satMod val="135000"/>
                  </a:schemeClr>
                  <a:prstClr val="white"/>
                </a:duotone>
                <a:extLst>
                  <a:ext uri="{28A0092B-C50C-407E-A947-70E740481C1C}">
                    <a14:useLocalDpi xmlns:a14="http://schemas.microsoft.com/office/drawing/2010/main" val="0"/>
                  </a:ext>
                </a:extLst>
              </a:blip>
              <a:srcRect b="20813"/>
              <a:stretch/>
            </p:blipFill>
            <p:spPr>
              <a:xfrm>
                <a:off x="8530075" y="3796459"/>
                <a:ext cx="776023" cy="476891"/>
              </a:xfrm>
              <a:prstGeom prst="rect">
                <a:avLst/>
              </a:prstGeom>
              <a:ln>
                <a:noFill/>
              </a:ln>
            </p:spPr>
          </p:pic>
        </p:grpSp>
        <p:grpSp>
          <p:nvGrpSpPr>
            <p:cNvPr id="13" name="Group 12"/>
            <p:cNvGrpSpPr/>
            <p:nvPr/>
          </p:nvGrpSpPr>
          <p:grpSpPr>
            <a:xfrm>
              <a:off x="3680606" y="1540318"/>
              <a:ext cx="1119600" cy="1197975"/>
              <a:chOff x="3578718" y="3772529"/>
              <a:chExt cx="1105217" cy="1197975"/>
            </a:xfrm>
          </p:grpSpPr>
          <p:sp>
            <p:nvSpPr>
              <p:cNvPr id="120" name="Rounded Rectangle 119"/>
              <p:cNvSpPr/>
              <p:nvPr/>
            </p:nvSpPr>
            <p:spPr>
              <a:xfrm>
                <a:off x="3578718" y="3772529"/>
                <a:ext cx="1105217" cy="1197975"/>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Master Patient Index (MPI)</a:t>
                </a:r>
              </a:p>
            </p:txBody>
          </p:sp>
          <p:pic>
            <p:nvPicPr>
              <p:cNvPr id="126" name="Picture 125"/>
              <p:cNvPicPr>
                <a:picLocks noChangeAspect="1"/>
              </p:cNvPicPr>
              <p:nvPr/>
            </p:nvPicPr>
            <p:blipFill rotWithShape="1">
              <a:blip r:embed="rId7" cstate="print">
                <a:duotone>
                  <a:schemeClr val="accent5">
                    <a:shade val="45000"/>
                    <a:satMod val="135000"/>
                  </a:schemeClr>
                  <a:prstClr val="white"/>
                </a:duotone>
                <a:extLst>
                  <a:ext uri="{28A0092B-C50C-407E-A947-70E740481C1C}">
                    <a14:useLocalDpi xmlns:a14="http://schemas.microsoft.com/office/drawing/2010/main" val="0"/>
                  </a:ext>
                </a:extLst>
              </a:blip>
              <a:srcRect b="17398"/>
              <a:stretch/>
            </p:blipFill>
            <p:spPr>
              <a:xfrm>
                <a:off x="3854396" y="3824737"/>
                <a:ext cx="539184" cy="430764"/>
              </a:xfrm>
              <a:prstGeom prst="rect">
                <a:avLst/>
              </a:prstGeom>
              <a:ln>
                <a:noFill/>
              </a:ln>
            </p:spPr>
          </p:pic>
        </p:grpSp>
        <p:grpSp>
          <p:nvGrpSpPr>
            <p:cNvPr id="22" name="Group 21"/>
            <p:cNvGrpSpPr/>
            <p:nvPr/>
          </p:nvGrpSpPr>
          <p:grpSpPr>
            <a:xfrm>
              <a:off x="4989638" y="1545985"/>
              <a:ext cx="1119600" cy="1187299"/>
              <a:chOff x="4779495" y="3765133"/>
              <a:chExt cx="1105217" cy="1187299"/>
            </a:xfrm>
          </p:grpSpPr>
          <p:sp>
            <p:nvSpPr>
              <p:cNvPr id="121" name="Rounded Rectangle 120"/>
              <p:cNvSpPr/>
              <p:nvPr/>
            </p:nvSpPr>
            <p:spPr>
              <a:xfrm>
                <a:off x="4779495" y="3765133"/>
                <a:ext cx="1105217" cy="1187299"/>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Diagnostics</a:t>
                </a:r>
              </a:p>
              <a:p>
                <a:pPr algn="ctr"/>
                <a:r>
                  <a:rPr lang="en-GB" sz="1200" dirty="0">
                    <a:solidFill>
                      <a:srgbClr val="2C3E72"/>
                    </a:solidFill>
                  </a:rPr>
                  <a:t>(WRRS)</a:t>
                </a:r>
              </a:p>
            </p:txBody>
          </p:sp>
          <p:pic>
            <p:nvPicPr>
              <p:cNvPr id="127" name="Picture 126"/>
              <p:cNvPicPr>
                <a:picLocks noChangeAspect="1"/>
              </p:cNvPicPr>
              <p:nvPr/>
            </p:nvPicPr>
            <p:blipFill rotWithShape="1">
              <a:blip r:embed="rId8" cstate="print">
                <a:duotone>
                  <a:schemeClr val="accent5">
                    <a:shade val="45000"/>
                    <a:satMod val="135000"/>
                  </a:schemeClr>
                  <a:prstClr val="white"/>
                </a:duotone>
                <a:extLst>
                  <a:ext uri="{28A0092B-C50C-407E-A947-70E740481C1C}">
                    <a14:useLocalDpi xmlns:a14="http://schemas.microsoft.com/office/drawing/2010/main" val="0"/>
                  </a:ext>
                </a:extLst>
              </a:blip>
              <a:srcRect b="20506"/>
              <a:stretch/>
            </p:blipFill>
            <p:spPr>
              <a:xfrm>
                <a:off x="4966053" y="3819664"/>
                <a:ext cx="712883" cy="439786"/>
              </a:xfrm>
              <a:prstGeom prst="rect">
                <a:avLst/>
              </a:prstGeom>
            </p:spPr>
          </p:pic>
        </p:grpSp>
        <p:grpSp>
          <p:nvGrpSpPr>
            <p:cNvPr id="23" name="Group 22"/>
            <p:cNvGrpSpPr/>
            <p:nvPr/>
          </p:nvGrpSpPr>
          <p:grpSpPr>
            <a:xfrm>
              <a:off x="6268269" y="1558617"/>
              <a:ext cx="1119600" cy="1179241"/>
              <a:chOff x="5976385" y="3790827"/>
              <a:chExt cx="1105217" cy="1179241"/>
            </a:xfrm>
          </p:grpSpPr>
          <p:sp>
            <p:nvSpPr>
              <p:cNvPr id="122" name="Rounded Rectangle 121"/>
              <p:cNvSpPr/>
              <p:nvPr/>
            </p:nvSpPr>
            <p:spPr>
              <a:xfrm>
                <a:off x="5976385" y="3790827"/>
                <a:ext cx="1105217" cy="1179241"/>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Images</a:t>
                </a:r>
              </a:p>
              <a:p>
                <a:pPr algn="ctr"/>
                <a:r>
                  <a:rPr lang="en-GB" sz="1200" dirty="0">
                    <a:solidFill>
                      <a:srgbClr val="2C3E72"/>
                    </a:solidFill>
                  </a:rPr>
                  <a:t>(WIAS)</a:t>
                </a:r>
              </a:p>
            </p:txBody>
          </p:sp>
          <p:pic>
            <p:nvPicPr>
              <p:cNvPr id="128" name="Picture 127"/>
              <p:cNvPicPr>
                <a:picLocks noChangeAspect="1"/>
              </p:cNvPicPr>
              <p:nvPr/>
            </p:nvPicPr>
            <p:blipFill rotWithShape="1">
              <a:blip r:embed="rId9" cstate="print">
                <a:duotone>
                  <a:schemeClr val="accent5">
                    <a:shade val="45000"/>
                    <a:satMod val="135000"/>
                  </a:schemeClr>
                  <a:prstClr val="white"/>
                </a:duotone>
                <a:extLst>
                  <a:ext uri="{28A0092B-C50C-407E-A947-70E740481C1C}">
                    <a14:useLocalDpi xmlns:a14="http://schemas.microsoft.com/office/drawing/2010/main" val="0"/>
                  </a:ext>
                </a:extLst>
              </a:blip>
              <a:srcRect b="24726"/>
              <a:stretch/>
            </p:blipFill>
            <p:spPr>
              <a:xfrm>
                <a:off x="6151875" y="3797072"/>
                <a:ext cx="744343" cy="497156"/>
              </a:xfrm>
              <a:prstGeom prst="rect">
                <a:avLst/>
              </a:prstGeom>
            </p:spPr>
          </p:pic>
        </p:grpSp>
        <p:grpSp>
          <p:nvGrpSpPr>
            <p:cNvPr id="26" name="Group 25"/>
            <p:cNvGrpSpPr/>
            <p:nvPr/>
          </p:nvGrpSpPr>
          <p:grpSpPr>
            <a:xfrm>
              <a:off x="10169698" y="1556059"/>
              <a:ext cx="1406134" cy="1187299"/>
              <a:chOff x="9775443" y="3788271"/>
              <a:chExt cx="1388070" cy="1187299"/>
            </a:xfrm>
          </p:grpSpPr>
          <p:sp>
            <p:nvSpPr>
              <p:cNvPr id="123" name="Rounded Rectangle 122"/>
              <p:cNvSpPr/>
              <p:nvPr/>
            </p:nvSpPr>
            <p:spPr>
              <a:xfrm>
                <a:off x="9775443" y="3788271"/>
                <a:ext cx="1388070" cy="1187299"/>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endParaRPr lang="en-GB" sz="1200" dirty="0">
                  <a:solidFill>
                    <a:srgbClr val="2C3E72"/>
                  </a:solidFill>
                </a:endParaRPr>
              </a:p>
              <a:p>
                <a:pPr algn="ctr"/>
                <a:endParaRPr lang="en-GB" sz="1200" dirty="0">
                  <a:solidFill>
                    <a:srgbClr val="2C3E72"/>
                  </a:solidFill>
                </a:endParaRPr>
              </a:p>
              <a:p>
                <a:pPr algn="ctr"/>
                <a:endParaRPr lang="en-GB" sz="1200" dirty="0">
                  <a:solidFill>
                    <a:srgbClr val="2C3E72"/>
                  </a:solidFill>
                </a:endParaRPr>
              </a:p>
              <a:p>
                <a:pPr algn="ctr"/>
                <a:endParaRPr lang="en-GB" sz="1200" dirty="0">
                  <a:solidFill>
                    <a:srgbClr val="2C3E72"/>
                  </a:solidFill>
                </a:endParaRPr>
              </a:p>
              <a:p>
                <a:pPr algn="ctr"/>
                <a:r>
                  <a:rPr lang="en-GB" sz="1200" dirty="0">
                    <a:solidFill>
                      <a:srgbClr val="2C3E72"/>
                    </a:solidFill>
                  </a:rPr>
                  <a:t>Terminology &amp; Reference Data</a:t>
                </a:r>
              </a:p>
              <a:p>
                <a:pPr algn="ctr"/>
                <a:r>
                  <a:rPr lang="en-GB" sz="1200" dirty="0">
                    <a:solidFill>
                      <a:srgbClr val="2C3E72"/>
                    </a:solidFill>
                  </a:rPr>
                  <a:t>(WRDS)</a:t>
                </a:r>
              </a:p>
            </p:txBody>
          </p:sp>
          <p:pic>
            <p:nvPicPr>
              <p:cNvPr id="129" name="Picture 128"/>
              <p:cNvPicPr>
                <a:picLocks noChangeAspect="1"/>
              </p:cNvPicPr>
              <p:nvPr/>
            </p:nvPicPr>
            <p:blipFill rotWithShape="1">
              <a:blip r:embed="rId10" cstate="print">
                <a:duotone>
                  <a:schemeClr val="accent5">
                    <a:shade val="45000"/>
                    <a:satMod val="135000"/>
                  </a:schemeClr>
                  <a:prstClr val="white"/>
                </a:duotone>
                <a:extLst>
                  <a:ext uri="{28A0092B-C50C-407E-A947-70E740481C1C}">
                    <a14:useLocalDpi xmlns:a14="http://schemas.microsoft.com/office/drawing/2010/main" val="0"/>
                  </a:ext>
                </a:extLst>
              </a:blip>
              <a:srcRect l="1" r="-3939" b="14321"/>
              <a:stretch/>
            </p:blipFill>
            <p:spPr>
              <a:xfrm>
                <a:off x="10193671" y="3855275"/>
                <a:ext cx="594382" cy="405452"/>
              </a:xfrm>
              <a:prstGeom prst="rect">
                <a:avLst/>
              </a:prstGeom>
            </p:spPr>
          </p:pic>
        </p:grpSp>
        <p:grpSp>
          <p:nvGrpSpPr>
            <p:cNvPr id="12" name="Group 11"/>
            <p:cNvGrpSpPr/>
            <p:nvPr/>
          </p:nvGrpSpPr>
          <p:grpSpPr>
            <a:xfrm>
              <a:off x="2333036" y="1477640"/>
              <a:ext cx="1176210" cy="1265419"/>
              <a:chOff x="2183146" y="3696788"/>
              <a:chExt cx="1161100" cy="1265419"/>
            </a:xfrm>
          </p:grpSpPr>
          <p:sp>
            <p:nvSpPr>
              <p:cNvPr id="130" name="Rounded Rectangle 129"/>
              <p:cNvSpPr/>
              <p:nvPr/>
            </p:nvSpPr>
            <p:spPr>
              <a:xfrm>
                <a:off x="2183146" y="3764232"/>
                <a:ext cx="1161100" cy="1197975"/>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Users</a:t>
                </a:r>
              </a:p>
              <a:p>
                <a:pPr algn="ctr"/>
                <a:r>
                  <a:rPr lang="en-GB" sz="1200" dirty="0">
                    <a:solidFill>
                      <a:srgbClr val="2C3E72"/>
                    </a:solidFill>
                  </a:rPr>
                  <a:t>(NADEX/ESR)</a:t>
                </a:r>
              </a:p>
            </p:txBody>
          </p:sp>
          <p:pic>
            <p:nvPicPr>
              <p:cNvPr id="9" name="Picture 8"/>
              <p:cNvPicPr>
                <a:picLocks noChangeAspect="1"/>
              </p:cNvPicPr>
              <p:nvPr/>
            </p:nvPicPr>
            <p:blipFill rotWithShape="1">
              <a:blip r:embed="rId11" cstate="print">
                <a:duotone>
                  <a:schemeClr val="accent5">
                    <a:shade val="45000"/>
                    <a:satMod val="135000"/>
                  </a:schemeClr>
                  <a:prstClr val="white"/>
                </a:duotone>
                <a:extLst>
                  <a:ext uri="{28A0092B-C50C-407E-A947-70E740481C1C}">
                    <a14:useLocalDpi xmlns:a14="http://schemas.microsoft.com/office/drawing/2010/main" val="0"/>
                  </a:ext>
                </a:extLst>
              </a:blip>
              <a:srcRect l="12730" b="24191"/>
              <a:stretch/>
            </p:blipFill>
            <p:spPr>
              <a:xfrm flipH="1">
                <a:off x="2296927" y="3696788"/>
                <a:ext cx="812030" cy="705394"/>
              </a:xfrm>
              <a:prstGeom prst="rect">
                <a:avLst/>
              </a:prstGeom>
            </p:spPr>
          </p:pic>
        </p:grpSp>
        <p:sp>
          <p:nvSpPr>
            <p:cNvPr id="38" name="Rectangle 37"/>
            <p:cNvSpPr/>
            <p:nvPr/>
          </p:nvSpPr>
          <p:spPr>
            <a:xfrm>
              <a:off x="5845577" y="1119699"/>
              <a:ext cx="1737976" cy="307777"/>
            </a:xfrm>
            <a:prstGeom prst="rect">
              <a:avLst/>
            </a:prstGeom>
          </p:spPr>
          <p:txBody>
            <a:bodyPr wrap="none">
              <a:spAutoFit/>
            </a:bodyPr>
            <a:lstStyle/>
            <a:p>
              <a:pPr algn="ctr"/>
              <a:r>
                <a:rPr lang="en-GB" sz="1400" dirty="0"/>
                <a:t> Welsh Patient Record</a:t>
              </a:r>
            </a:p>
          </p:txBody>
        </p:sp>
      </p:grpSp>
      <p:cxnSp>
        <p:nvCxnSpPr>
          <p:cNvPr id="1031" name="Straight Arrow Connector 1030"/>
          <p:cNvCxnSpPr/>
          <p:nvPr/>
        </p:nvCxnSpPr>
        <p:spPr>
          <a:xfrm>
            <a:off x="4262718" y="2743200"/>
            <a:ext cx="0" cy="524435"/>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68" name="Straight Arrow Connector 167"/>
          <p:cNvCxnSpPr/>
          <p:nvPr/>
        </p:nvCxnSpPr>
        <p:spPr>
          <a:xfrm>
            <a:off x="2957793" y="2724150"/>
            <a:ext cx="0" cy="524435"/>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69" name="Straight Arrow Connector 168"/>
          <p:cNvCxnSpPr/>
          <p:nvPr/>
        </p:nvCxnSpPr>
        <p:spPr>
          <a:xfrm>
            <a:off x="5558118" y="2747683"/>
            <a:ext cx="0" cy="524435"/>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0" name="Straight Arrow Connector 169"/>
          <p:cNvCxnSpPr/>
          <p:nvPr/>
        </p:nvCxnSpPr>
        <p:spPr>
          <a:xfrm>
            <a:off x="6826624" y="2738718"/>
            <a:ext cx="0" cy="524435"/>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1" name="Straight Arrow Connector 170"/>
          <p:cNvCxnSpPr/>
          <p:nvPr/>
        </p:nvCxnSpPr>
        <p:spPr>
          <a:xfrm>
            <a:off x="8162365" y="2729753"/>
            <a:ext cx="0" cy="524435"/>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2" name="Straight Arrow Connector 171"/>
          <p:cNvCxnSpPr/>
          <p:nvPr/>
        </p:nvCxnSpPr>
        <p:spPr>
          <a:xfrm>
            <a:off x="9457765" y="2747683"/>
            <a:ext cx="0" cy="524435"/>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3" name="Straight Arrow Connector 172"/>
          <p:cNvCxnSpPr/>
          <p:nvPr/>
        </p:nvCxnSpPr>
        <p:spPr>
          <a:xfrm>
            <a:off x="10887636" y="2725271"/>
            <a:ext cx="0" cy="524435"/>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grpSp>
        <p:nvGrpSpPr>
          <p:cNvPr id="1038" name="Group 1037"/>
          <p:cNvGrpSpPr/>
          <p:nvPr/>
        </p:nvGrpSpPr>
        <p:grpSpPr>
          <a:xfrm>
            <a:off x="2774035" y="4719918"/>
            <a:ext cx="8463225" cy="1851212"/>
            <a:chOff x="2774035" y="4719918"/>
            <a:chExt cx="8463225" cy="1851212"/>
          </a:xfrm>
        </p:grpSpPr>
        <p:grpSp>
          <p:nvGrpSpPr>
            <p:cNvPr id="1037" name="Group 1036"/>
            <p:cNvGrpSpPr/>
            <p:nvPr/>
          </p:nvGrpSpPr>
          <p:grpSpPr>
            <a:xfrm>
              <a:off x="2774035" y="5097827"/>
              <a:ext cx="8463225" cy="1473303"/>
              <a:chOff x="2774035" y="5097827"/>
              <a:chExt cx="8463225" cy="1473303"/>
            </a:xfrm>
          </p:grpSpPr>
          <p:grpSp>
            <p:nvGrpSpPr>
              <p:cNvPr id="48" name="Group 47"/>
              <p:cNvGrpSpPr/>
              <p:nvPr/>
            </p:nvGrpSpPr>
            <p:grpSpPr>
              <a:xfrm>
                <a:off x="2774035" y="5106791"/>
                <a:ext cx="2856792" cy="1455373"/>
                <a:chOff x="2760587" y="5093344"/>
                <a:chExt cx="2856792" cy="1455373"/>
              </a:xfrm>
            </p:grpSpPr>
            <p:sp>
              <p:nvSpPr>
                <p:cNvPr id="143" name="Rounded Rectangle 142"/>
                <p:cNvSpPr/>
                <p:nvPr/>
              </p:nvSpPr>
              <p:spPr>
                <a:xfrm>
                  <a:off x="2985246" y="5093344"/>
                  <a:ext cx="2393577" cy="1455373"/>
                </a:xfrm>
                <a:prstGeom prst="roundRect">
                  <a:avLst/>
                </a:prstGeom>
                <a:solidFill>
                  <a:srgbClr val="EAEA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ounded Rectangle 68"/>
                <p:cNvSpPr/>
                <p:nvPr/>
              </p:nvSpPr>
              <p:spPr>
                <a:xfrm>
                  <a:off x="3240741" y="5233456"/>
                  <a:ext cx="849640" cy="737039"/>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Welsh Patient Portal</a:t>
                  </a:r>
                </a:p>
              </p:txBody>
            </p:sp>
            <p:sp>
              <p:nvSpPr>
                <p:cNvPr id="148" name="Rounded Rectangle 147"/>
                <p:cNvSpPr/>
                <p:nvPr/>
              </p:nvSpPr>
              <p:spPr>
                <a:xfrm>
                  <a:off x="4267200" y="5224491"/>
                  <a:ext cx="849640" cy="746004"/>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Patient Apps</a:t>
                  </a:r>
                </a:p>
              </p:txBody>
            </p:sp>
            <p:sp>
              <p:nvSpPr>
                <p:cNvPr id="30" name="TextBox 29"/>
                <p:cNvSpPr txBox="1"/>
                <p:nvPr/>
              </p:nvSpPr>
              <p:spPr>
                <a:xfrm>
                  <a:off x="2760587" y="5993450"/>
                  <a:ext cx="2856792" cy="523220"/>
                </a:xfrm>
                <a:prstGeom prst="rect">
                  <a:avLst/>
                </a:prstGeom>
                <a:noFill/>
              </p:spPr>
              <p:txBody>
                <a:bodyPr wrap="square" rtlCol="0">
                  <a:spAutoFit/>
                </a:bodyPr>
                <a:lstStyle/>
                <a:p>
                  <a:pPr algn="ctr"/>
                  <a:r>
                    <a:rPr lang="en-GB" sz="1400" dirty="0"/>
                    <a:t>Patient Facing Applications &amp; Services</a:t>
                  </a:r>
                </a:p>
              </p:txBody>
            </p:sp>
          </p:grpSp>
          <p:grpSp>
            <p:nvGrpSpPr>
              <p:cNvPr id="52" name="Group 51"/>
              <p:cNvGrpSpPr/>
              <p:nvPr/>
            </p:nvGrpSpPr>
            <p:grpSpPr>
              <a:xfrm>
                <a:off x="5575506" y="5097827"/>
                <a:ext cx="2856792" cy="1455373"/>
                <a:chOff x="5562058" y="5084380"/>
                <a:chExt cx="2856792" cy="1455373"/>
              </a:xfrm>
            </p:grpSpPr>
            <p:sp>
              <p:nvSpPr>
                <p:cNvPr id="150" name="Rounded Rectangle 149"/>
                <p:cNvSpPr/>
                <p:nvPr/>
              </p:nvSpPr>
              <p:spPr>
                <a:xfrm>
                  <a:off x="5786717" y="5084380"/>
                  <a:ext cx="2393577" cy="1455373"/>
                </a:xfrm>
                <a:prstGeom prst="roundRect">
                  <a:avLst/>
                </a:prstGeom>
                <a:solidFill>
                  <a:srgbClr val="EAEA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1" name="Rounded Rectangle 150"/>
                <p:cNvSpPr/>
                <p:nvPr/>
              </p:nvSpPr>
              <p:spPr>
                <a:xfrm>
                  <a:off x="6042212" y="5224492"/>
                  <a:ext cx="849640" cy="737039"/>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Welsh Clinical Portal</a:t>
                  </a:r>
                </a:p>
              </p:txBody>
            </p:sp>
            <p:sp>
              <p:nvSpPr>
                <p:cNvPr id="152" name="Rounded Rectangle 151"/>
                <p:cNvSpPr/>
                <p:nvPr/>
              </p:nvSpPr>
              <p:spPr>
                <a:xfrm>
                  <a:off x="7068671" y="5215527"/>
                  <a:ext cx="849640" cy="746004"/>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Apps</a:t>
                  </a:r>
                </a:p>
              </p:txBody>
            </p:sp>
            <p:sp>
              <p:nvSpPr>
                <p:cNvPr id="153" name="TextBox 152"/>
                <p:cNvSpPr txBox="1"/>
                <p:nvPr/>
              </p:nvSpPr>
              <p:spPr>
                <a:xfrm>
                  <a:off x="5562058" y="5984486"/>
                  <a:ext cx="2856792" cy="307777"/>
                </a:xfrm>
                <a:prstGeom prst="rect">
                  <a:avLst/>
                </a:prstGeom>
                <a:noFill/>
              </p:spPr>
              <p:txBody>
                <a:bodyPr wrap="square" rtlCol="0">
                  <a:spAutoFit/>
                </a:bodyPr>
                <a:lstStyle/>
                <a:p>
                  <a:pPr algn="ctr"/>
                  <a:r>
                    <a:rPr lang="en-GB" sz="1400" dirty="0"/>
                    <a:t>Clinical Applications &amp; Services</a:t>
                  </a:r>
                </a:p>
              </p:txBody>
            </p:sp>
          </p:grpSp>
          <p:grpSp>
            <p:nvGrpSpPr>
              <p:cNvPr id="54" name="Group 53"/>
              <p:cNvGrpSpPr/>
              <p:nvPr/>
            </p:nvGrpSpPr>
            <p:grpSpPr>
              <a:xfrm>
                <a:off x="8380468" y="5115757"/>
                <a:ext cx="2856792" cy="1455373"/>
                <a:chOff x="8367020" y="5102310"/>
                <a:chExt cx="2856792" cy="1455373"/>
              </a:xfrm>
            </p:grpSpPr>
            <p:sp>
              <p:nvSpPr>
                <p:cNvPr id="155" name="Rounded Rectangle 154"/>
                <p:cNvSpPr/>
                <p:nvPr/>
              </p:nvSpPr>
              <p:spPr>
                <a:xfrm>
                  <a:off x="8591679" y="5102310"/>
                  <a:ext cx="2393577" cy="1455373"/>
                </a:xfrm>
                <a:prstGeom prst="roundRect">
                  <a:avLst/>
                </a:prstGeom>
                <a:solidFill>
                  <a:srgbClr val="EAEA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6" name="Rounded Rectangle 155"/>
                <p:cNvSpPr/>
                <p:nvPr/>
              </p:nvSpPr>
              <p:spPr>
                <a:xfrm>
                  <a:off x="8847174" y="5242422"/>
                  <a:ext cx="849640" cy="737039"/>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Welsh</a:t>
                  </a:r>
                </a:p>
                <a:p>
                  <a:pPr algn="ctr"/>
                  <a:r>
                    <a:rPr lang="en-GB" sz="1200" dirty="0">
                      <a:solidFill>
                        <a:schemeClr val="bg1"/>
                      </a:solidFill>
                    </a:rPr>
                    <a:t>PAS</a:t>
                  </a:r>
                </a:p>
              </p:txBody>
            </p:sp>
            <p:sp>
              <p:nvSpPr>
                <p:cNvPr id="157" name="Rounded Rectangle 156"/>
                <p:cNvSpPr/>
                <p:nvPr/>
              </p:nvSpPr>
              <p:spPr>
                <a:xfrm>
                  <a:off x="9873633" y="5233457"/>
                  <a:ext cx="849640" cy="746004"/>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Admin</a:t>
                  </a:r>
                </a:p>
                <a:p>
                  <a:pPr algn="ctr"/>
                  <a:r>
                    <a:rPr lang="en-GB" sz="1200" dirty="0">
                      <a:solidFill>
                        <a:schemeClr val="bg1"/>
                      </a:solidFill>
                    </a:rPr>
                    <a:t>Apps</a:t>
                  </a:r>
                </a:p>
              </p:txBody>
            </p:sp>
            <p:sp>
              <p:nvSpPr>
                <p:cNvPr id="158" name="TextBox 157"/>
                <p:cNvSpPr txBox="1"/>
                <p:nvPr/>
              </p:nvSpPr>
              <p:spPr>
                <a:xfrm>
                  <a:off x="8367020" y="6002416"/>
                  <a:ext cx="2856792" cy="523220"/>
                </a:xfrm>
                <a:prstGeom prst="rect">
                  <a:avLst/>
                </a:prstGeom>
                <a:noFill/>
              </p:spPr>
              <p:txBody>
                <a:bodyPr wrap="square" rtlCol="0">
                  <a:spAutoFit/>
                </a:bodyPr>
                <a:lstStyle/>
                <a:p>
                  <a:pPr algn="ctr"/>
                  <a:r>
                    <a:rPr lang="en-GB" sz="1400" dirty="0"/>
                    <a:t>Administrative Applications &amp; Services</a:t>
                  </a:r>
                </a:p>
              </p:txBody>
            </p:sp>
          </p:grpSp>
          <p:cxnSp>
            <p:nvCxnSpPr>
              <p:cNvPr id="181" name="Straight Arrow Connector 180"/>
              <p:cNvCxnSpPr/>
              <p:nvPr/>
            </p:nvCxnSpPr>
            <p:spPr>
              <a:xfrm flipV="1">
                <a:off x="4433047" y="5481918"/>
                <a:ext cx="0" cy="510988"/>
              </a:xfrm>
              <a:prstGeom prst="straightConnector1">
                <a:avLst/>
              </a:prstGeom>
              <a:ln w="50800">
                <a:solidFill>
                  <a:srgbClr val="CB1C19"/>
                </a:solidFill>
                <a:tailEnd type="oval"/>
              </a:ln>
            </p:spPr>
            <p:style>
              <a:lnRef idx="1">
                <a:schemeClr val="accent1"/>
              </a:lnRef>
              <a:fillRef idx="0">
                <a:schemeClr val="accent1"/>
              </a:fillRef>
              <a:effectRef idx="0">
                <a:schemeClr val="accent1"/>
              </a:effectRef>
              <a:fontRef idx="minor">
                <a:schemeClr val="tx1"/>
              </a:fontRef>
            </p:style>
          </p:cxnSp>
        </p:grpSp>
        <p:cxnSp>
          <p:nvCxnSpPr>
            <p:cNvPr id="182" name="Straight Arrow Connector 181"/>
            <p:cNvCxnSpPr/>
            <p:nvPr/>
          </p:nvCxnSpPr>
          <p:spPr>
            <a:xfrm flipV="1">
              <a:off x="4737847" y="4737847"/>
              <a:ext cx="0" cy="510988"/>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033" name="Straight Arrow Connector 1032"/>
            <p:cNvCxnSpPr/>
            <p:nvPr/>
          </p:nvCxnSpPr>
          <p:spPr>
            <a:xfrm flipV="1">
              <a:off x="3671047" y="4719918"/>
              <a:ext cx="0" cy="510988"/>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7" name="Straight Arrow Connector 176"/>
            <p:cNvCxnSpPr/>
            <p:nvPr/>
          </p:nvCxnSpPr>
          <p:spPr>
            <a:xfrm flipV="1">
              <a:off x="10318376" y="4737847"/>
              <a:ext cx="0" cy="510988"/>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8" name="Straight Arrow Connector 177"/>
            <p:cNvCxnSpPr/>
            <p:nvPr/>
          </p:nvCxnSpPr>
          <p:spPr>
            <a:xfrm flipV="1">
              <a:off x="6503894" y="4728883"/>
              <a:ext cx="0" cy="510988"/>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9" name="Straight Arrow Connector 178"/>
            <p:cNvCxnSpPr/>
            <p:nvPr/>
          </p:nvCxnSpPr>
          <p:spPr>
            <a:xfrm flipV="1">
              <a:off x="7503459" y="4733364"/>
              <a:ext cx="0" cy="510988"/>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80" name="Straight Arrow Connector 179"/>
            <p:cNvCxnSpPr/>
            <p:nvPr/>
          </p:nvCxnSpPr>
          <p:spPr>
            <a:xfrm flipV="1">
              <a:off x="9309847" y="4724400"/>
              <a:ext cx="0" cy="510988"/>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30366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mv="urn:schemas-microsoft-com:mac:vml"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Rectangle 49"/>
          <p:cNvSpPr/>
          <p:nvPr/>
        </p:nvSpPr>
        <p:spPr>
          <a:xfrm flipH="1">
            <a:off x="13664571" y="-146038"/>
            <a:ext cx="44905" cy="2920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53" name="Group 52"/>
          <p:cNvGrpSpPr/>
          <p:nvPr/>
        </p:nvGrpSpPr>
        <p:grpSpPr>
          <a:xfrm>
            <a:off x="199016" y="3611493"/>
            <a:ext cx="1965960" cy="2137918"/>
            <a:chOff x="97229" y="2202064"/>
            <a:chExt cx="2428296" cy="2624196"/>
          </a:xfrm>
        </p:grpSpPr>
        <p:sp>
          <p:nvSpPr>
            <p:cNvPr id="1034" name="Rounded Rectangle 1033"/>
            <p:cNvSpPr/>
            <p:nvPr/>
          </p:nvSpPr>
          <p:spPr>
            <a:xfrm>
              <a:off x="201478" y="2202064"/>
              <a:ext cx="1845033" cy="2597519"/>
            </a:xfrm>
            <a:prstGeom prst="roundRect">
              <a:avLst/>
            </a:prstGeom>
            <a:solidFill>
              <a:srgbClr val="EAEA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TextBox 48"/>
            <p:cNvSpPr txBox="1"/>
            <p:nvPr/>
          </p:nvSpPr>
          <p:spPr>
            <a:xfrm>
              <a:off x="97229" y="4184031"/>
              <a:ext cx="2053525" cy="642229"/>
            </a:xfrm>
            <a:prstGeom prst="rect">
              <a:avLst/>
            </a:prstGeom>
            <a:noFill/>
          </p:spPr>
          <p:txBody>
            <a:bodyPr wrap="square" rtlCol="0">
              <a:spAutoFit/>
            </a:bodyPr>
            <a:lstStyle/>
            <a:p>
              <a:pPr algn="ctr"/>
              <a:r>
                <a:rPr lang="en-GB" sz="1400" dirty="0"/>
                <a:t>Clinical Decision </a:t>
              </a:r>
            </a:p>
            <a:p>
              <a:pPr algn="ctr"/>
              <a:r>
                <a:rPr lang="en-GB" sz="1400" dirty="0"/>
                <a:t>Support</a:t>
              </a:r>
            </a:p>
          </p:txBody>
        </p:sp>
        <p:sp>
          <p:nvSpPr>
            <p:cNvPr id="71" name="Rounded Rectangle 70"/>
            <p:cNvSpPr/>
            <p:nvPr/>
          </p:nvSpPr>
          <p:spPr>
            <a:xfrm>
              <a:off x="681061" y="3337331"/>
              <a:ext cx="1187593" cy="790649"/>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Workflow</a:t>
              </a:r>
            </a:p>
          </p:txBody>
        </p:sp>
        <p:sp>
          <p:nvSpPr>
            <p:cNvPr id="74" name="Rounded Rectangle 73"/>
            <p:cNvSpPr/>
            <p:nvPr/>
          </p:nvSpPr>
          <p:spPr>
            <a:xfrm>
              <a:off x="681061" y="2325589"/>
              <a:ext cx="1187593" cy="871730"/>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Rules</a:t>
              </a:r>
            </a:p>
          </p:txBody>
        </p:sp>
        <p:cxnSp>
          <p:nvCxnSpPr>
            <p:cNvPr id="111" name="Straight Connector 110"/>
            <p:cNvCxnSpPr/>
            <p:nvPr/>
          </p:nvCxnSpPr>
          <p:spPr>
            <a:xfrm flipH="1" flipV="1">
              <a:off x="1856281" y="3782301"/>
              <a:ext cx="669244" cy="11382"/>
            </a:xfrm>
            <a:prstGeom prst="line">
              <a:avLst/>
            </a:prstGeom>
            <a:ln w="50800" cap="rnd">
              <a:solidFill>
                <a:srgbClr val="00B0F0"/>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flipH="1">
              <a:off x="1851316" y="2836356"/>
              <a:ext cx="657600" cy="4285"/>
            </a:xfrm>
            <a:prstGeom prst="line">
              <a:avLst/>
            </a:prstGeom>
            <a:ln w="50800" cap="rnd">
              <a:solidFill>
                <a:srgbClr val="00B0F0"/>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0" name="Group 9"/>
          <p:cNvGrpSpPr/>
          <p:nvPr/>
        </p:nvGrpSpPr>
        <p:grpSpPr>
          <a:xfrm>
            <a:off x="2151530" y="3901194"/>
            <a:ext cx="9746383" cy="1181794"/>
            <a:chOff x="2151530" y="3605359"/>
            <a:chExt cx="9746383" cy="1181794"/>
          </a:xfrm>
        </p:grpSpPr>
        <p:sp>
          <p:nvSpPr>
            <p:cNvPr id="140" name="Rounded Rectangle 139"/>
            <p:cNvSpPr/>
            <p:nvPr/>
          </p:nvSpPr>
          <p:spPr>
            <a:xfrm>
              <a:off x="2151530" y="3605359"/>
              <a:ext cx="9672249" cy="1181794"/>
            </a:xfrm>
            <a:prstGeom prst="round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vert="horz" rtlCol="0" anchor="b" anchorCtr="0"/>
            <a:lstStyle/>
            <a:p>
              <a:r>
                <a:rPr lang="en-GB" sz="1400" dirty="0">
                  <a:solidFill>
                    <a:schemeClr val="bg1">
                      <a:lumMod val="95000"/>
                    </a:schemeClr>
                  </a:solidFill>
                </a:rPr>
                <a:t>         “MESSAGING FABRIC”</a:t>
              </a:r>
            </a:p>
          </p:txBody>
        </p:sp>
        <p:sp>
          <p:nvSpPr>
            <p:cNvPr id="141" name="TextBox 140"/>
            <p:cNvSpPr txBox="1"/>
            <p:nvPr/>
          </p:nvSpPr>
          <p:spPr>
            <a:xfrm>
              <a:off x="5281152" y="3770763"/>
              <a:ext cx="6616761" cy="811791"/>
            </a:xfrm>
            <a:prstGeom prst="rect">
              <a:avLst/>
            </a:prstGeom>
            <a:noFill/>
          </p:spPr>
          <p:txBody>
            <a:bodyPr wrap="square" rtlCol="0">
              <a:spAutoFit/>
            </a:bodyPr>
            <a:lstStyle/>
            <a:p>
              <a:pPr marL="285750" indent="-285750">
                <a:buFont typeface="Arial" panose="020B0604020202020204" pitchFamily="34" charset="0"/>
                <a:buChar char="•"/>
              </a:pPr>
              <a:r>
                <a:rPr lang="en-GB" sz="1200" b="1" dirty="0">
                  <a:solidFill>
                    <a:schemeClr val="bg1">
                      <a:lumMod val="95000"/>
                    </a:schemeClr>
                  </a:solidFill>
                </a:rPr>
                <a:t>Standards (SOAP, REST, HL7, FHIR </a:t>
              </a:r>
              <a:r>
                <a:rPr lang="en-GB" sz="1200" b="1" dirty="0" err="1">
                  <a:solidFill>
                    <a:schemeClr val="bg1">
                      <a:lumMod val="95000"/>
                    </a:schemeClr>
                  </a:solidFill>
                </a:rPr>
                <a:t>etc</a:t>
              </a:r>
              <a:r>
                <a:rPr lang="en-GB" sz="1200" b="1" dirty="0">
                  <a:solidFill>
                    <a:schemeClr val="bg1">
                      <a:lumMod val="95000"/>
                    </a:schemeClr>
                  </a:solidFill>
                </a:rPr>
                <a:t>)</a:t>
              </a:r>
            </a:p>
            <a:p>
              <a:pPr marL="285750" indent="-285750">
                <a:buFont typeface="Arial" panose="020B0604020202020204" pitchFamily="34" charset="0"/>
                <a:buChar char="•"/>
              </a:pPr>
              <a:r>
                <a:rPr lang="en-GB" sz="1200" b="1" dirty="0">
                  <a:solidFill>
                    <a:schemeClr val="bg1">
                      <a:lumMod val="95000"/>
                    </a:schemeClr>
                  </a:solidFill>
                </a:rPr>
                <a:t>Transformation</a:t>
              </a:r>
            </a:p>
            <a:p>
              <a:pPr marL="285750" indent="-285750">
                <a:buFont typeface="Arial" panose="020B0604020202020204" pitchFamily="34" charset="0"/>
                <a:buChar char="•"/>
              </a:pPr>
              <a:r>
                <a:rPr lang="en-GB" sz="1200" b="1" dirty="0">
                  <a:solidFill>
                    <a:schemeClr val="bg1">
                      <a:lumMod val="95000"/>
                    </a:schemeClr>
                  </a:solidFill>
                </a:rPr>
                <a:t>Process Orchestration</a:t>
              </a:r>
            </a:p>
            <a:p>
              <a:pPr marL="285750" indent="-285750">
                <a:buFont typeface="Arial" panose="020B0604020202020204" pitchFamily="34" charset="0"/>
                <a:buChar char="•"/>
              </a:pPr>
              <a:r>
                <a:rPr lang="en-GB" sz="1200" b="1" dirty="0">
                  <a:solidFill>
                    <a:schemeClr val="bg1">
                      <a:lumMod val="95000"/>
                    </a:schemeClr>
                  </a:solidFill>
                </a:rPr>
                <a:t>Monitoring and performance</a:t>
              </a:r>
            </a:p>
            <a:p>
              <a:pPr marL="285750" indent="-285750">
                <a:buFont typeface="Arial" panose="020B0604020202020204" pitchFamily="34" charset="0"/>
                <a:buChar char="•"/>
              </a:pPr>
              <a:r>
                <a:rPr lang="en-GB" sz="1200" b="1" dirty="0">
                  <a:solidFill>
                    <a:schemeClr val="bg1">
                      <a:lumMod val="95000"/>
                    </a:schemeClr>
                  </a:solidFill>
                </a:rPr>
                <a:t>Security</a:t>
              </a:r>
            </a:p>
          </p:txBody>
        </p:sp>
        <p:grpSp>
          <p:nvGrpSpPr>
            <p:cNvPr id="35" name="Group 34"/>
            <p:cNvGrpSpPr/>
            <p:nvPr/>
          </p:nvGrpSpPr>
          <p:grpSpPr>
            <a:xfrm>
              <a:off x="3065930" y="3740713"/>
              <a:ext cx="658684" cy="481663"/>
              <a:chOff x="549817" y="1468156"/>
              <a:chExt cx="1090503" cy="982843"/>
            </a:xfrm>
          </p:grpSpPr>
          <p:pic>
            <p:nvPicPr>
              <p:cNvPr id="18" name="Picture 17"/>
              <p:cNvPicPr>
                <a:picLocks noChangeAspect="1"/>
              </p:cNvPicPr>
              <p:nvPr/>
            </p:nvPicPr>
            <p:blipFill rotWithShape="1">
              <a:blip r:embed="rId3" cstate="print">
                <a:lum bright="70000" contrast="-70000"/>
                <a:extLst>
                  <a:ext uri="{28A0092B-C50C-407E-A947-70E740481C1C}">
                    <a14:useLocalDpi xmlns:a14="http://schemas.microsoft.com/office/drawing/2010/main" val="0"/>
                  </a:ext>
                </a:extLst>
              </a:blip>
              <a:srcRect b="13171"/>
              <a:stretch/>
            </p:blipFill>
            <p:spPr>
              <a:xfrm>
                <a:off x="549817" y="1468156"/>
                <a:ext cx="1090503" cy="982843"/>
              </a:xfrm>
              <a:prstGeom prst="rect">
                <a:avLst/>
              </a:prstGeom>
              <a:noFill/>
              <a:ln>
                <a:noFill/>
              </a:ln>
            </p:spPr>
          </p:pic>
          <p:pic>
            <p:nvPicPr>
              <p:cNvPr id="19" name="Picture 18"/>
              <p:cNvPicPr>
                <a:picLocks noChangeAspect="1"/>
              </p:cNvPicPr>
              <p:nvPr/>
            </p:nvPicPr>
            <p:blipFill rotWithShape="1">
              <a:blip r:embed="rId4" cstate="print">
                <a:lum bright="70000" contrast="-70000"/>
                <a:extLst>
                  <a:ext uri="{28A0092B-C50C-407E-A947-70E740481C1C}">
                    <a14:useLocalDpi xmlns:a14="http://schemas.microsoft.com/office/drawing/2010/main" val="0"/>
                  </a:ext>
                </a:extLst>
              </a:blip>
              <a:srcRect t="11057" b="23252"/>
              <a:stretch/>
            </p:blipFill>
            <p:spPr>
              <a:xfrm>
                <a:off x="702815" y="1662606"/>
                <a:ext cx="784510" cy="564417"/>
              </a:xfrm>
              <a:prstGeom prst="rect">
                <a:avLst/>
              </a:prstGeom>
              <a:noFill/>
              <a:ln>
                <a:noFill/>
              </a:ln>
            </p:spPr>
          </p:pic>
        </p:grpSp>
      </p:grpSp>
      <p:grpSp>
        <p:nvGrpSpPr>
          <p:cNvPr id="100" name="Group 99"/>
          <p:cNvGrpSpPr/>
          <p:nvPr/>
        </p:nvGrpSpPr>
        <p:grpSpPr>
          <a:xfrm>
            <a:off x="2146534" y="2057400"/>
            <a:ext cx="9659983" cy="1887583"/>
            <a:chOff x="2146534" y="2057400"/>
            <a:chExt cx="9659983" cy="1887583"/>
          </a:xfrm>
        </p:grpSpPr>
        <p:sp>
          <p:nvSpPr>
            <p:cNvPr id="94" name="Rounded Rectangle 93"/>
            <p:cNvSpPr/>
            <p:nvPr/>
          </p:nvSpPr>
          <p:spPr>
            <a:xfrm>
              <a:off x="2146534" y="2057400"/>
              <a:ext cx="9659983" cy="1653988"/>
            </a:xfrm>
            <a:prstGeom prst="roundRect">
              <a:avLst/>
            </a:prstGeom>
            <a:solidFill>
              <a:srgbClr val="EAEA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p>
          </p:txBody>
        </p:sp>
        <p:grpSp>
          <p:nvGrpSpPr>
            <p:cNvPr id="24" name="Group 23"/>
            <p:cNvGrpSpPr/>
            <p:nvPr/>
          </p:nvGrpSpPr>
          <p:grpSpPr>
            <a:xfrm>
              <a:off x="7616674" y="2392669"/>
              <a:ext cx="1119600" cy="1187299"/>
              <a:chOff x="7176205" y="3804225"/>
              <a:chExt cx="1105217" cy="1187299"/>
            </a:xfrm>
          </p:grpSpPr>
          <p:sp>
            <p:nvSpPr>
              <p:cNvPr id="118" name="Rounded Rectangle 117"/>
              <p:cNvSpPr/>
              <p:nvPr/>
            </p:nvSpPr>
            <p:spPr>
              <a:xfrm>
                <a:off x="7176205" y="3804225"/>
                <a:ext cx="1105217" cy="1187299"/>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Documents</a:t>
                </a:r>
              </a:p>
              <a:p>
                <a:pPr algn="ctr"/>
                <a:r>
                  <a:rPr lang="en-GB" sz="1200" dirty="0">
                    <a:solidFill>
                      <a:srgbClr val="2C3E72"/>
                    </a:solidFill>
                  </a:rPr>
                  <a:t>(WCRS)</a:t>
                </a:r>
              </a:p>
            </p:txBody>
          </p:sp>
          <p:pic>
            <p:nvPicPr>
              <p:cNvPr id="124" name="Picture 123"/>
              <p:cNvPicPr>
                <a:picLocks noChangeAspect="1"/>
              </p:cNvPicPr>
              <p:nvPr/>
            </p:nvPicPr>
            <p:blipFill rotWithShape="1">
              <a:blip r:embed="rId5" cstate="print">
                <a:duotone>
                  <a:schemeClr val="accent5">
                    <a:shade val="45000"/>
                    <a:satMod val="135000"/>
                  </a:schemeClr>
                  <a:prstClr val="white"/>
                </a:duotone>
                <a:extLst>
                  <a:ext uri="{28A0092B-C50C-407E-A947-70E740481C1C}">
                    <a14:useLocalDpi xmlns:a14="http://schemas.microsoft.com/office/drawing/2010/main" val="0"/>
                  </a:ext>
                </a:extLst>
              </a:blip>
              <a:srcRect b="15332"/>
              <a:stretch/>
            </p:blipFill>
            <p:spPr>
              <a:xfrm>
                <a:off x="7394655" y="3853998"/>
                <a:ext cx="655602" cy="430776"/>
              </a:xfrm>
              <a:prstGeom prst="rect">
                <a:avLst/>
              </a:prstGeom>
              <a:ln>
                <a:noFill/>
              </a:ln>
            </p:spPr>
          </p:pic>
        </p:grpSp>
        <p:grpSp>
          <p:nvGrpSpPr>
            <p:cNvPr id="25" name="Group 24"/>
            <p:cNvGrpSpPr/>
            <p:nvPr/>
          </p:nvGrpSpPr>
          <p:grpSpPr>
            <a:xfrm>
              <a:off x="8908352" y="2371840"/>
              <a:ext cx="1119600" cy="1195606"/>
              <a:chOff x="8372912" y="3796459"/>
              <a:chExt cx="1105217" cy="1195606"/>
            </a:xfrm>
          </p:grpSpPr>
          <p:sp>
            <p:nvSpPr>
              <p:cNvPr id="119" name="Rounded Rectangle 118"/>
              <p:cNvSpPr/>
              <p:nvPr/>
            </p:nvSpPr>
            <p:spPr>
              <a:xfrm>
                <a:off x="8372912" y="3804766"/>
                <a:ext cx="1105217" cy="1187299"/>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endParaRPr lang="en-GB" sz="1200" dirty="0">
                  <a:solidFill>
                    <a:srgbClr val="2C3E72"/>
                  </a:solidFill>
                </a:endParaRPr>
              </a:p>
              <a:p>
                <a:pPr algn="ctr"/>
                <a:endParaRPr lang="en-GB" sz="1200" dirty="0">
                  <a:solidFill>
                    <a:srgbClr val="2C3E72"/>
                  </a:solidFill>
                </a:endParaRPr>
              </a:p>
              <a:p>
                <a:pPr algn="ctr"/>
                <a:r>
                  <a:rPr lang="en-GB" sz="1200" dirty="0">
                    <a:solidFill>
                      <a:srgbClr val="2C3E72"/>
                    </a:solidFill>
                  </a:rPr>
                  <a:t>Structured Data</a:t>
                </a:r>
              </a:p>
              <a:p>
                <a:pPr algn="ctr"/>
                <a:r>
                  <a:rPr lang="en-GB" sz="1200" dirty="0">
                    <a:solidFill>
                      <a:srgbClr val="2C3E72"/>
                    </a:solidFill>
                  </a:rPr>
                  <a:t>(WCDR)</a:t>
                </a:r>
              </a:p>
            </p:txBody>
          </p:sp>
          <p:pic>
            <p:nvPicPr>
              <p:cNvPr id="125" name="Picture 124"/>
              <p:cNvPicPr>
                <a:picLocks noChangeAspect="1"/>
              </p:cNvPicPr>
              <p:nvPr/>
            </p:nvPicPr>
            <p:blipFill rotWithShape="1">
              <a:blip r:embed="rId6" cstate="print">
                <a:duotone>
                  <a:schemeClr val="accent5">
                    <a:shade val="45000"/>
                    <a:satMod val="135000"/>
                  </a:schemeClr>
                  <a:prstClr val="white"/>
                </a:duotone>
                <a:extLst>
                  <a:ext uri="{28A0092B-C50C-407E-A947-70E740481C1C}">
                    <a14:useLocalDpi xmlns:a14="http://schemas.microsoft.com/office/drawing/2010/main" val="0"/>
                  </a:ext>
                </a:extLst>
              </a:blip>
              <a:srcRect b="20813"/>
              <a:stretch/>
            </p:blipFill>
            <p:spPr>
              <a:xfrm>
                <a:off x="8530075" y="3796459"/>
                <a:ext cx="776023" cy="476891"/>
              </a:xfrm>
              <a:prstGeom prst="rect">
                <a:avLst/>
              </a:prstGeom>
              <a:ln>
                <a:noFill/>
              </a:ln>
            </p:spPr>
          </p:pic>
        </p:grpSp>
        <p:grpSp>
          <p:nvGrpSpPr>
            <p:cNvPr id="13" name="Group 12"/>
            <p:cNvGrpSpPr/>
            <p:nvPr/>
          </p:nvGrpSpPr>
          <p:grpSpPr>
            <a:xfrm>
              <a:off x="3720947" y="2374035"/>
              <a:ext cx="1119600" cy="1197975"/>
              <a:chOff x="3578718" y="3772529"/>
              <a:chExt cx="1105217" cy="1197975"/>
            </a:xfrm>
          </p:grpSpPr>
          <p:sp>
            <p:nvSpPr>
              <p:cNvPr id="120" name="Rounded Rectangle 119"/>
              <p:cNvSpPr/>
              <p:nvPr/>
            </p:nvSpPr>
            <p:spPr>
              <a:xfrm>
                <a:off x="3578718" y="3772529"/>
                <a:ext cx="1105217" cy="1197975"/>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Master Patient Index (MPI)</a:t>
                </a:r>
              </a:p>
            </p:txBody>
          </p:sp>
          <p:pic>
            <p:nvPicPr>
              <p:cNvPr id="126" name="Picture 125"/>
              <p:cNvPicPr>
                <a:picLocks noChangeAspect="1"/>
              </p:cNvPicPr>
              <p:nvPr/>
            </p:nvPicPr>
            <p:blipFill rotWithShape="1">
              <a:blip r:embed="rId7" cstate="print">
                <a:duotone>
                  <a:schemeClr val="accent5">
                    <a:shade val="45000"/>
                    <a:satMod val="135000"/>
                  </a:schemeClr>
                  <a:prstClr val="white"/>
                </a:duotone>
                <a:extLst>
                  <a:ext uri="{28A0092B-C50C-407E-A947-70E740481C1C}">
                    <a14:useLocalDpi xmlns:a14="http://schemas.microsoft.com/office/drawing/2010/main" val="0"/>
                  </a:ext>
                </a:extLst>
              </a:blip>
              <a:srcRect b="17398"/>
              <a:stretch/>
            </p:blipFill>
            <p:spPr>
              <a:xfrm>
                <a:off x="3854396" y="3824737"/>
                <a:ext cx="539184" cy="430764"/>
              </a:xfrm>
              <a:prstGeom prst="rect">
                <a:avLst/>
              </a:prstGeom>
              <a:ln>
                <a:noFill/>
              </a:ln>
            </p:spPr>
          </p:pic>
        </p:grpSp>
        <p:grpSp>
          <p:nvGrpSpPr>
            <p:cNvPr id="22" name="Group 21"/>
            <p:cNvGrpSpPr/>
            <p:nvPr/>
          </p:nvGrpSpPr>
          <p:grpSpPr>
            <a:xfrm>
              <a:off x="5029979" y="2379702"/>
              <a:ext cx="1119600" cy="1187299"/>
              <a:chOff x="4779495" y="3765133"/>
              <a:chExt cx="1105217" cy="1187299"/>
            </a:xfrm>
          </p:grpSpPr>
          <p:sp>
            <p:nvSpPr>
              <p:cNvPr id="121" name="Rounded Rectangle 120"/>
              <p:cNvSpPr/>
              <p:nvPr/>
            </p:nvSpPr>
            <p:spPr>
              <a:xfrm>
                <a:off x="4779495" y="3765133"/>
                <a:ext cx="1105217" cy="1187299"/>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Diagnostics</a:t>
                </a:r>
              </a:p>
              <a:p>
                <a:pPr algn="ctr"/>
                <a:r>
                  <a:rPr lang="en-GB" sz="1200" dirty="0">
                    <a:solidFill>
                      <a:srgbClr val="2C3E72"/>
                    </a:solidFill>
                  </a:rPr>
                  <a:t>(WRRS)</a:t>
                </a:r>
              </a:p>
            </p:txBody>
          </p:sp>
          <p:pic>
            <p:nvPicPr>
              <p:cNvPr id="127" name="Picture 126"/>
              <p:cNvPicPr>
                <a:picLocks noChangeAspect="1"/>
              </p:cNvPicPr>
              <p:nvPr/>
            </p:nvPicPr>
            <p:blipFill rotWithShape="1">
              <a:blip r:embed="rId8" cstate="print">
                <a:duotone>
                  <a:schemeClr val="accent5">
                    <a:shade val="45000"/>
                    <a:satMod val="135000"/>
                  </a:schemeClr>
                  <a:prstClr val="white"/>
                </a:duotone>
                <a:extLst>
                  <a:ext uri="{28A0092B-C50C-407E-A947-70E740481C1C}">
                    <a14:useLocalDpi xmlns:a14="http://schemas.microsoft.com/office/drawing/2010/main" val="0"/>
                  </a:ext>
                </a:extLst>
              </a:blip>
              <a:srcRect b="20506"/>
              <a:stretch/>
            </p:blipFill>
            <p:spPr>
              <a:xfrm>
                <a:off x="4966053" y="3819664"/>
                <a:ext cx="712883" cy="439786"/>
              </a:xfrm>
              <a:prstGeom prst="rect">
                <a:avLst/>
              </a:prstGeom>
            </p:spPr>
          </p:pic>
        </p:grpSp>
        <p:grpSp>
          <p:nvGrpSpPr>
            <p:cNvPr id="23" name="Group 22"/>
            <p:cNvGrpSpPr/>
            <p:nvPr/>
          </p:nvGrpSpPr>
          <p:grpSpPr>
            <a:xfrm>
              <a:off x="6308610" y="2392334"/>
              <a:ext cx="1119600" cy="1179241"/>
              <a:chOff x="5976385" y="3790827"/>
              <a:chExt cx="1105217" cy="1179241"/>
            </a:xfrm>
          </p:grpSpPr>
          <p:sp>
            <p:nvSpPr>
              <p:cNvPr id="122" name="Rounded Rectangle 121"/>
              <p:cNvSpPr/>
              <p:nvPr/>
            </p:nvSpPr>
            <p:spPr>
              <a:xfrm>
                <a:off x="5976385" y="3790827"/>
                <a:ext cx="1105217" cy="1179241"/>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Images</a:t>
                </a:r>
              </a:p>
              <a:p>
                <a:pPr algn="ctr"/>
                <a:r>
                  <a:rPr lang="en-GB" sz="1200" dirty="0">
                    <a:solidFill>
                      <a:srgbClr val="2C3E72"/>
                    </a:solidFill>
                  </a:rPr>
                  <a:t>(WIAS)</a:t>
                </a:r>
              </a:p>
            </p:txBody>
          </p:sp>
          <p:pic>
            <p:nvPicPr>
              <p:cNvPr id="128" name="Picture 127"/>
              <p:cNvPicPr>
                <a:picLocks noChangeAspect="1"/>
              </p:cNvPicPr>
              <p:nvPr/>
            </p:nvPicPr>
            <p:blipFill rotWithShape="1">
              <a:blip r:embed="rId9" cstate="print">
                <a:duotone>
                  <a:schemeClr val="accent5">
                    <a:shade val="45000"/>
                    <a:satMod val="135000"/>
                  </a:schemeClr>
                  <a:prstClr val="white"/>
                </a:duotone>
                <a:extLst>
                  <a:ext uri="{28A0092B-C50C-407E-A947-70E740481C1C}">
                    <a14:useLocalDpi xmlns:a14="http://schemas.microsoft.com/office/drawing/2010/main" val="0"/>
                  </a:ext>
                </a:extLst>
              </a:blip>
              <a:srcRect b="24726"/>
              <a:stretch/>
            </p:blipFill>
            <p:spPr>
              <a:xfrm>
                <a:off x="6151875" y="3797072"/>
                <a:ext cx="744343" cy="497156"/>
              </a:xfrm>
              <a:prstGeom prst="rect">
                <a:avLst/>
              </a:prstGeom>
            </p:spPr>
          </p:pic>
        </p:grpSp>
        <p:grpSp>
          <p:nvGrpSpPr>
            <p:cNvPr id="26" name="Group 25"/>
            <p:cNvGrpSpPr/>
            <p:nvPr/>
          </p:nvGrpSpPr>
          <p:grpSpPr>
            <a:xfrm>
              <a:off x="10210039" y="2389776"/>
              <a:ext cx="1406134" cy="1187299"/>
              <a:chOff x="9775443" y="3788271"/>
              <a:chExt cx="1388070" cy="1187299"/>
            </a:xfrm>
          </p:grpSpPr>
          <p:sp>
            <p:nvSpPr>
              <p:cNvPr id="123" name="Rounded Rectangle 122"/>
              <p:cNvSpPr/>
              <p:nvPr/>
            </p:nvSpPr>
            <p:spPr>
              <a:xfrm>
                <a:off x="9775443" y="3788271"/>
                <a:ext cx="1388070" cy="1187299"/>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endParaRPr lang="en-GB" sz="1200" dirty="0">
                  <a:solidFill>
                    <a:srgbClr val="2C3E72"/>
                  </a:solidFill>
                </a:endParaRPr>
              </a:p>
              <a:p>
                <a:pPr algn="ctr"/>
                <a:endParaRPr lang="en-GB" sz="1200" dirty="0">
                  <a:solidFill>
                    <a:srgbClr val="2C3E72"/>
                  </a:solidFill>
                </a:endParaRPr>
              </a:p>
              <a:p>
                <a:pPr algn="ctr"/>
                <a:endParaRPr lang="en-GB" sz="1200" dirty="0">
                  <a:solidFill>
                    <a:srgbClr val="2C3E72"/>
                  </a:solidFill>
                </a:endParaRPr>
              </a:p>
              <a:p>
                <a:pPr algn="ctr"/>
                <a:endParaRPr lang="en-GB" sz="1200" dirty="0">
                  <a:solidFill>
                    <a:srgbClr val="2C3E72"/>
                  </a:solidFill>
                </a:endParaRPr>
              </a:p>
              <a:p>
                <a:pPr algn="ctr"/>
                <a:r>
                  <a:rPr lang="en-GB" sz="1200" dirty="0">
                    <a:solidFill>
                      <a:srgbClr val="2C3E72"/>
                    </a:solidFill>
                  </a:rPr>
                  <a:t>Terminology &amp; Reference Data</a:t>
                </a:r>
              </a:p>
              <a:p>
                <a:pPr algn="ctr"/>
                <a:r>
                  <a:rPr lang="en-GB" sz="1200" dirty="0">
                    <a:solidFill>
                      <a:srgbClr val="2C3E72"/>
                    </a:solidFill>
                  </a:rPr>
                  <a:t>(WRDS)</a:t>
                </a:r>
              </a:p>
            </p:txBody>
          </p:sp>
          <p:pic>
            <p:nvPicPr>
              <p:cNvPr id="129" name="Picture 128"/>
              <p:cNvPicPr>
                <a:picLocks noChangeAspect="1"/>
              </p:cNvPicPr>
              <p:nvPr/>
            </p:nvPicPr>
            <p:blipFill rotWithShape="1">
              <a:blip r:embed="rId10" cstate="print">
                <a:duotone>
                  <a:schemeClr val="accent5">
                    <a:shade val="45000"/>
                    <a:satMod val="135000"/>
                  </a:schemeClr>
                  <a:prstClr val="white"/>
                </a:duotone>
                <a:extLst>
                  <a:ext uri="{28A0092B-C50C-407E-A947-70E740481C1C}">
                    <a14:useLocalDpi xmlns:a14="http://schemas.microsoft.com/office/drawing/2010/main" val="0"/>
                  </a:ext>
                </a:extLst>
              </a:blip>
              <a:srcRect l="1" r="-3939" b="14321"/>
              <a:stretch/>
            </p:blipFill>
            <p:spPr>
              <a:xfrm>
                <a:off x="10193671" y="3855275"/>
                <a:ext cx="594382" cy="405452"/>
              </a:xfrm>
              <a:prstGeom prst="rect">
                <a:avLst/>
              </a:prstGeom>
            </p:spPr>
          </p:pic>
        </p:grpSp>
        <p:grpSp>
          <p:nvGrpSpPr>
            <p:cNvPr id="12" name="Group 11"/>
            <p:cNvGrpSpPr/>
            <p:nvPr/>
          </p:nvGrpSpPr>
          <p:grpSpPr>
            <a:xfrm>
              <a:off x="2373377" y="2311357"/>
              <a:ext cx="1176210" cy="1265419"/>
              <a:chOff x="2183146" y="3696788"/>
              <a:chExt cx="1161100" cy="1265419"/>
            </a:xfrm>
          </p:grpSpPr>
          <p:sp>
            <p:nvSpPr>
              <p:cNvPr id="130" name="Rounded Rectangle 129"/>
              <p:cNvSpPr/>
              <p:nvPr/>
            </p:nvSpPr>
            <p:spPr>
              <a:xfrm>
                <a:off x="2183146" y="3764232"/>
                <a:ext cx="1161100" cy="1197975"/>
              </a:xfrm>
              <a:prstGeom prst="roundRect">
                <a:avLst/>
              </a:prstGeom>
              <a:solidFill>
                <a:srgbClr val="97CC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Users</a:t>
                </a:r>
              </a:p>
              <a:p>
                <a:pPr algn="ctr"/>
                <a:r>
                  <a:rPr lang="en-GB" sz="1200" dirty="0">
                    <a:solidFill>
                      <a:srgbClr val="2C3E72"/>
                    </a:solidFill>
                  </a:rPr>
                  <a:t>(NADEX/ESR)</a:t>
                </a:r>
              </a:p>
            </p:txBody>
          </p:sp>
          <p:pic>
            <p:nvPicPr>
              <p:cNvPr id="9" name="Picture 8"/>
              <p:cNvPicPr>
                <a:picLocks noChangeAspect="1"/>
              </p:cNvPicPr>
              <p:nvPr/>
            </p:nvPicPr>
            <p:blipFill rotWithShape="1">
              <a:blip r:embed="rId11" cstate="print">
                <a:duotone>
                  <a:schemeClr val="accent5">
                    <a:shade val="45000"/>
                    <a:satMod val="135000"/>
                  </a:schemeClr>
                  <a:prstClr val="white"/>
                </a:duotone>
                <a:extLst>
                  <a:ext uri="{28A0092B-C50C-407E-A947-70E740481C1C}">
                    <a14:useLocalDpi xmlns:a14="http://schemas.microsoft.com/office/drawing/2010/main" val="0"/>
                  </a:ext>
                </a:extLst>
              </a:blip>
              <a:srcRect l="12730" b="24191"/>
              <a:stretch/>
            </p:blipFill>
            <p:spPr>
              <a:xfrm flipH="1">
                <a:off x="2296927" y="3696788"/>
                <a:ext cx="812030" cy="705394"/>
              </a:xfrm>
              <a:prstGeom prst="rect">
                <a:avLst/>
              </a:prstGeom>
            </p:spPr>
          </p:pic>
        </p:grpSp>
        <p:sp>
          <p:nvSpPr>
            <p:cNvPr id="38" name="Rectangle 37"/>
            <p:cNvSpPr/>
            <p:nvPr/>
          </p:nvSpPr>
          <p:spPr>
            <a:xfrm>
              <a:off x="5977357" y="2099028"/>
              <a:ext cx="1737976" cy="307777"/>
            </a:xfrm>
            <a:prstGeom prst="rect">
              <a:avLst/>
            </a:prstGeom>
          </p:spPr>
          <p:txBody>
            <a:bodyPr wrap="none">
              <a:spAutoFit/>
            </a:bodyPr>
            <a:lstStyle/>
            <a:p>
              <a:pPr algn="ctr"/>
              <a:r>
                <a:rPr lang="en-GB" sz="1400" dirty="0"/>
                <a:t> Welsh Patient Record</a:t>
              </a:r>
            </a:p>
          </p:txBody>
        </p:sp>
        <p:cxnSp>
          <p:nvCxnSpPr>
            <p:cNvPr id="1031" name="Straight Arrow Connector 1030"/>
            <p:cNvCxnSpPr/>
            <p:nvPr/>
          </p:nvCxnSpPr>
          <p:spPr>
            <a:xfrm flipH="1">
              <a:off x="4303059" y="3576917"/>
              <a:ext cx="1" cy="349624"/>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68" name="Straight Arrow Connector 167"/>
            <p:cNvCxnSpPr/>
            <p:nvPr/>
          </p:nvCxnSpPr>
          <p:spPr>
            <a:xfrm>
              <a:off x="2998134" y="3557867"/>
              <a:ext cx="560" cy="355227"/>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69" name="Straight Arrow Connector 168"/>
            <p:cNvCxnSpPr/>
            <p:nvPr/>
          </p:nvCxnSpPr>
          <p:spPr>
            <a:xfrm flipH="1">
              <a:off x="5593976" y="3581400"/>
              <a:ext cx="4483" cy="345141"/>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0" name="Straight Arrow Connector 169"/>
            <p:cNvCxnSpPr/>
            <p:nvPr/>
          </p:nvCxnSpPr>
          <p:spPr>
            <a:xfrm flipH="1">
              <a:off x="6858000" y="3572435"/>
              <a:ext cx="8965" cy="359485"/>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1" name="Straight Arrow Connector 170"/>
            <p:cNvCxnSpPr/>
            <p:nvPr/>
          </p:nvCxnSpPr>
          <p:spPr>
            <a:xfrm>
              <a:off x="8202706" y="3563470"/>
              <a:ext cx="768" cy="368450"/>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2" name="Straight Arrow Connector 171"/>
            <p:cNvCxnSpPr/>
            <p:nvPr/>
          </p:nvCxnSpPr>
          <p:spPr>
            <a:xfrm flipH="1">
              <a:off x="9496697" y="3581400"/>
              <a:ext cx="1410" cy="363583"/>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3" name="Straight Arrow Connector 172"/>
            <p:cNvCxnSpPr/>
            <p:nvPr/>
          </p:nvCxnSpPr>
          <p:spPr>
            <a:xfrm>
              <a:off x="10927977" y="3558988"/>
              <a:ext cx="5634" cy="359869"/>
            </a:xfrm>
            <a:prstGeom prst="straightConnector1">
              <a:avLst/>
            </a:prstGeom>
            <a:ln w="50800">
              <a:solidFill>
                <a:srgbClr val="97CC39"/>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05" name="Group 104"/>
          <p:cNvGrpSpPr/>
          <p:nvPr/>
        </p:nvGrpSpPr>
        <p:grpSpPr>
          <a:xfrm>
            <a:off x="2814377" y="5082988"/>
            <a:ext cx="8422883" cy="1645024"/>
            <a:chOff x="2814377" y="5082988"/>
            <a:chExt cx="8422883" cy="1645024"/>
          </a:xfrm>
        </p:grpSpPr>
        <p:grpSp>
          <p:nvGrpSpPr>
            <p:cNvPr id="101" name="Group 100"/>
            <p:cNvGrpSpPr/>
            <p:nvPr/>
          </p:nvGrpSpPr>
          <p:grpSpPr>
            <a:xfrm>
              <a:off x="2814377" y="5082988"/>
              <a:ext cx="2856792" cy="1640541"/>
              <a:chOff x="2814377" y="5082988"/>
              <a:chExt cx="2856792" cy="1640541"/>
            </a:xfrm>
          </p:grpSpPr>
          <p:grpSp>
            <p:nvGrpSpPr>
              <p:cNvPr id="48" name="Group 47"/>
              <p:cNvGrpSpPr/>
              <p:nvPr/>
            </p:nvGrpSpPr>
            <p:grpSpPr>
              <a:xfrm>
                <a:off x="2814377" y="5268156"/>
                <a:ext cx="2856792" cy="1455373"/>
                <a:chOff x="2760587" y="5093344"/>
                <a:chExt cx="2856792" cy="1455373"/>
              </a:xfrm>
            </p:grpSpPr>
            <p:sp>
              <p:nvSpPr>
                <p:cNvPr id="143" name="Rounded Rectangle 142"/>
                <p:cNvSpPr/>
                <p:nvPr/>
              </p:nvSpPr>
              <p:spPr>
                <a:xfrm>
                  <a:off x="2985246" y="5093344"/>
                  <a:ext cx="2393577" cy="1455373"/>
                </a:xfrm>
                <a:prstGeom prst="roundRect">
                  <a:avLst/>
                </a:prstGeom>
                <a:solidFill>
                  <a:srgbClr val="EAEA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ounded Rectangle 68"/>
                <p:cNvSpPr/>
                <p:nvPr/>
              </p:nvSpPr>
              <p:spPr>
                <a:xfrm>
                  <a:off x="3240741" y="5233456"/>
                  <a:ext cx="849640" cy="737039"/>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Welsh Patient Portal</a:t>
                  </a:r>
                </a:p>
              </p:txBody>
            </p:sp>
            <p:sp>
              <p:nvSpPr>
                <p:cNvPr id="148" name="Rounded Rectangle 147"/>
                <p:cNvSpPr/>
                <p:nvPr/>
              </p:nvSpPr>
              <p:spPr>
                <a:xfrm>
                  <a:off x="4267200" y="5224491"/>
                  <a:ext cx="849640" cy="746004"/>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Patient Apps</a:t>
                  </a:r>
                </a:p>
              </p:txBody>
            </p:sp>
            <p:sp>
              <p:nvSpPr>
                <p:cNvPr id="30" name="TextBox 29"/>
                <p:cNvSpPr txBox="1"/>
                <p:nvPr/>
              </p:nvSpPr>
              <p:spPr>
                <a:xfrm>
                  <a:off x="2760587" y="5993450"/>
                  <a:ext cx="2856792" cy="523220"/>
                </a:xfrm>
                <a:prstGeom prst="rect">
                  <a:avLst/>
                </a:prstGeom>
                <a:noFill/>
              </p:spPr>
              <p:txBody>
                <a:bodyPr wrap="square" rtlCol="0">
                  <a:spAutoFit/>
                </a:bodyPr>
                <a:lstStyle/>
                <a:p>
                  <a:pPr algn="ctr"/>
                  <a:r>
                    <a:rPr lang="en-GB" sz="1400" dirty="0"/>
                    <a:t>Patient Facing Applications &amp; Services</a:t>
                  </a:r>
                </a:p>
              </p:txBody>
            </p:sp>
          </p:grpSp>
          <p:cxnSp>
            <p:nvCxnSpPr>
              <p:cNvPr id="182" name="Straight Arrow Connector 181"/>
              <p:cNvCxnSpPr/>
              <p:nvPr/>
            </p:nvCxnSpPr>
            <p:spPr>
              <a:xfrm flipH="1" flipV="1">
                <a:off x="4773706" y="5082988"/>
                <a:ext cx="4483" cy="327212"/>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033" name="Straight Arrow Connector 1032"/>
              <p:cNvCxnSpPr/>
              <p:nvPr/>
            </p:nvCxnSpPr>
            <p:spPr>
              <a:xfrm flipH="1" flipV="1">
                <a:off x="3711388" y="5096435"/>
                <a:ext cx="1" cy="295836"/>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02" name="Group 101"/>
            <p:cNvGrpSpPr/>
            <p:nvPr/>
          </p:nvGrpSpPr>
          <p:grpSpPr>
            <a:xfrm>
              <a:off x="5575506" y="5082988"/>
              <a:ext cx="2856792" cy="1645024"/>
              <a:chOff x="5575506" y="5082988"/>
              <a:chExt cx="2856792" cy="1645024"/>
            </a:xfrm>
          </p:grpSpPr>
          <p:grpSp>
            <p:nvGrpSpPr>
              <p:cNvPr id="52" name="Group 51"/>
              <p:cNvGrpSpPr/>
              <p:nvPr/>
            </p:nvGrpSpPr>
            <p:grpSpPr>
              <a:xfrm>
                <a:off x="5575506" y="5272639"/>
                <a:ext cx="2856792" cy="1455373"/>
                <a:chOff x="5562058" y="5084380"/>
                <a:chExt cx="2856792" cy="1455373"/>
              </a:xfrm>
            </p:grpSpPr>
            <p:sp>
              <p:nvSpPr>
                <p:cNvPr id="150" name="Rounded Rectangle 149"/>
                <p:cNvSpPr/>
                <p:nvPr/>
              </p:nvSpPr>
              <p:spPr>
                <a:xfrm>
                  <a:off x="5786717" y="5084380"/>
                  <a:ext cx="2393577" cy="1455373"/>
                </a:xfrm>
                <a:prstGeom prst="roundRect">
                  <a:avLst/>
                </a:prstGeom>
                <a:solidFill>
                  <a:srgbClr val="EAEA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1" name="Rounded Rectangle 150"/>
                <p:cNvSpPr/>
                <p:nvPr/>
              </p:nvSpPr>
              <p:spPr>
                <a:xfrm>
                  <a:off x="6042212" y="5224492"/>
                  <a:ext cx="849640" cy="737039"/>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Welsh Clinical Portal</a:t>
                  </a:r>
                </a:p>
              </p:txBody>
            </p:sp>
            <p:sp>
              <p:nvSpPr>
                <p:cNvPr id="152" name="Rounded Rectangle 151"/>
                <p:cNvSpPr/>
                <p:nvPr/>
              </p:nvSpPr>
              <p:spPr>
                <a:xfrm>
                  <a:off x="7068671" y="5215527"/>
                  <a:ext cx="849640" cy="746004"/>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Apps</a:t>
                  </a:r>
                </a:p>
              </p:txBody>
            </p:sp>
            <p:sp>
              <p:nvSpPr>
                <p:cNvPr id="153" name="TextBox 152"/>
                <p:cNvSpPr txBox="1"/>
                <p:nvPr/>
              </p:nvSpPr>
              <p:spPr>
                <a:xfrm>
                  <a:off x="5562058" y="5984486"/>
                  <a:ext cx="2856792" cy="307777"/>
                </a:xfrm>
                <a:prstGeom prst="rect">
                  <a:avLst/>
                </a:prstGeom>
                <a:noFill/>
              </p:spPr>
              <p:txBody>
                <a:bodyPr wrap="square" rtlCol="0">
                  <a:spAutoFit/>
                </a:bodyPr>
                <a:lstStyle/>
                <a:p>
                  <a:pPr algn="ctr"/>
                  <a:r>
                    <a:rPr lang="en-GB" sz="1400" dirty="0"/>
                    <a:t>Clinical Applications &amp; Services</a:t>
                  </a:r>
                </a:p>
              </p:txBody>
            </p:sp>
          </p:grpSp>
          <p:cxnSp>
            <p:nvCxnSpPr>
              <p:cNvPr id="178" name="Straight Arrow Connector 177"/>
              <p:cNvCxnSpPr/>
              <p:nvPr/>
            </p:nvCxnSpPr>
            <p:spPr>
              <a:xfrm flipH="1" flipV="1">
                <a:off x="6494929" y="5082988"/>
                <a:ext cx="8965" cy="331695"/>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79" name="Straight Arrow Connector 178"/>
              <p:cNvCxnSpPr/>
              <p:nvPr/>
            </p:nvCxnSpPr>
            <p:spPr>
              <a:xfrm flipV="1">
                <a:off x="7503459" y="5096435"/>
                <a:ext cx="0" cy="322729"/>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04" name="Group 103"/>
            <p:cNvGrpSpPr/>
            <p:nvPr/>
          </p:nvGrpSpPr>
          <p:grpSpPr>
            <a:xfrm>
              <a:off x="8380468" y="5082988"/>
              <a:ext cx="2856792" cy="1636060"/>
              <a:chOff x="8380468" y="5082988"/>
              <a:chExt cx="2856792" cy="1636060"/>
            </a:xfrm>
          </p:grpSpPr>
          <p:grpSp>
            <p:nvGrpSpPr>
              <p:cNvPr id="2" name="Group 1"/>
              <p:cNvGrpSpPr/>
              <p:nvPr/>
            </p:nvGrpSpPr>
            <p:grpSpPr>
              <a:xfrm>
                <a:off x="8380468" y="5263675"/>
                <a:ext cx="2856792" cy="1455373"/>
                <a:chOff x="8380468" y="5263675"/>
                <a:chExt cx="2856792" cy="1455373"/>
              </a:xfrm>
            </p:grpSpPr>
            <p:sp>
              <p:nvSpPr>
                <p:cNvPr id="155" name="Rounded Rectangle 154"/>
                <p:cNvSpPr/>
                <p:nvPr/>
              </p:nvSpPr>
              <p:spPr>
                <a:xfrm>
                  <a:off x="8605127" y="5263675"/>
                  <a:ext cx="2393577" cy="1455373"/>
                </a:xfrm>
                <a:prstGeom prst="roundRect">
                  <a:avLst/>
                </a:prstGeom>
                <a:solidFill>
                  <a:srgbClr val="EAEA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6" name="Rounded Rectangle 155"/>
                <p:cNvSpPr/>
                <p:nvPr/>
              </p:nvSpPr>
              <p:spPr>
                <a:xfrm>
                  <a:off x="8860622" y="5403787"/>
                  <a:ext cx="849640" cy="737039"/>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Welsh</a:t>
                  </a:r>
                </a:p>
                <a:p>
                  <a:pPr algn="ctr"/>
                  <a:r>
                    <a:rPr lang="en-GB" sz="1200" dirty="0">
                      <a:solidFill>
                        <a:schemeClr val="bg1"/>
                      </a:solidFill>
                    </a:rPr>
                    <a:t>PAS</a:t>
                  </a:r>
                </a:p>
              </p:txBody>
            </p:sp>
            <p:sp>
              <p:nvSpPr>
                <p:cNvPr id="157" name="Rounded Rectangle 156"/>
                <p:cNvSpPr/>
                <p:nvPr/>
              </p:nvSpPr>
              <p:spPr>
                <a:xfrm>
                  <a:off x="9887081" y="5394822"/>
                  <a:ext cx="849640" cy="746004"/>
                </a:xfrm>
                <a:prstGeom prst="roundRect">
                  <a:avLst/>
                </a:prstGeom>
                <a:solidFill>
                  <a:srgbClr val="CB1C19"/>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200" dirty="0">
                      <a:solidFill>
                        <a:schemeClr val="bg1"/>
                      </a:solidFill>
                    </a:rPr>
                    <a:t>Admin</a:t>
                  </a:r>
                </a:p>
                <a:p>
                  <a:pPr algn="ctr"/>
                  <a:r>
                    <a:rPr lang="en-GB" sz="1200" dirty="0">
                      <a:solidFill>
                        <a:schemeClr val="bg1"/>
                      </a:solidFill>
                    </a:rPr>
                    <a:t>Apps</a:t>
                  </a:r>
                </a:p>
              </p:txBody>
            </p:sp>
            <p:sp>
              <p:nvSpPr>
                <p:cNvPr id="158" name="TextBox 157"/>
                <p:cNvSpPr txBox="1"/>
                <p:nvPr/>
              </p:nvSpPr>
              <p:spPr>
                <a:xfrm>
                  <a:off x="8380468" y="6163781"/>
                  <a:ext cx="2856792" cy="523220"/>
                </a:xfrm>
                <a:prstGeom prst="rect">
                  <a:avLst/>
                </a:prstGeom>
                <a:noFill/>
              </p:spPr>
              <p:txBody>
                <a:bodyPr wrap="square" rtlCol="0">
                  <a:spAutoFit/>
                </a:bodyPr>
                <a:lstStyle/>
                <a:p>
                  <a:pPr algn="ctr"/>
                  <a:r>
                    <a:rPr lang="en-GB" sz="1400" dirty="0"/>
                    <a:t>Administrative Applications &amp; Services</a:t>
                  </a:r>
                </a:p>
              </p:txBody>
            </p:sp>
          </p:grpSp>
          <p:cxnSp>
            <p:nvCxnSpPr>
              <p:cNvPr id="177" name="Straight Arrow Connector 176"/>
              <p:cNvCxnSpPr/>
              <p:nvPr/>
            </p:nvCxnSpPr>
            <p:spPr>
              <a:xfrm flipH="1" flipV="1">
                <a:off x="10313894" y="5096435"/>
                <a:ext cx="4482" cy="327212"/>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80" name="Straight Arrow Connector 179"/>
              <p:cNvCxnSpPr/>
              <p:nvPr/>
            </p:nvCxnSpPr>
            <p:spPr>
              <a:xfrm flipH="1" flipV="1">
                <a:off x="9305365" y="5082988"/>
                <a:ext cx="4482" cy="327212"/>
              </a:xfrm>
              <a:prstGeom prst="straightConnector1">
                <a:avLst/>
              </a:prstGeom>
              <a:ln w="50800">
                <a:solidFill>
                  <a:srgbClr val="CB1C19"/>
                </a:solidFill>
                <a:headEnd type="oval"/>
                <a:tailEnd type="oval"/>
              </a:ln>
            </p:spPr>
            <p:style>
              <a:lnRef idx="1">
                <a:schemeClr val="accent1"/>
              </a:lnRef>
              <a:fillRef idx="0">
                <a:schemeClr val="accent1"/>
              </a:fillRef>
              <a:effectRef idx="0">
                <a:schemeClr val="accent1"/>
              </a:effectRef>
              <a:fontRef idx="minor">
                <a:schemeClr val="tx1"/>
              </a:fontRef>
            </p:style>
          </p:cxnSp>
        </p:grpSp>
      </p:grpSp>
      <p:grpSp>
        <p:nvGrpSpPr>
          <p:cNvPr id="75" name="Group 74"/>
          <p:cNvGrpSpPr/>
          <p:nvPr/>
        </p:nvGrpSpPr>
        <p:grpSpPr>
          <a:xfrm>
            <a:off x="3212191" y="573617"/>
            <a:ext cx="7158446" cy="1497230"/>
            <a:chOff x="3212191" y="573617"/>
            <a:chExt cx="7158446" cy="1497230"/>
          </a:xfrm>
        </p:grpSpPr>
        <p:sp>
          <p:nvSpPr>
            <p:cNvPr id="82" name="Rounded Rectangle 81"/>
            <p:cNvSpPr/>
            <p:nvPr/>
          </p:nvSpPr>
          <p:spPr>
            <a:xfrm>
              <a:off x="3212191" y="587829"/>
              <a:ext cx="7158446" cy="1293863"/>
            </a:xfrm>
            <a:prstGeom prst="roundRect">
              <a:avLst/>
            </a:prstGeom>
            <a:solidFill>
              <a:srgbClr val="EAEA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83" name="TextBox 82"/>
            <p:cNvSpPr txBox="1"/>
            <p:nvPr/>
          </p:nvSpPr>
          <p:spPr>
            <a:xfrm>
              <a:off x="3836886" y="573617"/>
              <a:ext cx="5978817" cy="307777"/>
            </a:xfrm>
            <a:prstGeom prst="rect">
              <a:avLst/>
            </a:prstGeom>
            <a:noFill/>
          </p:spPr>
          <p:txBody>
            <a:bodyPr wrap="square" rtlCol="0">
              <a:spAutoFit/>
            </a:bodyPr>
            <a:lstStyle/>
            <a:p>
              <a:pPr algn="ctr"/>
              <a:r>
                <a:rPr lang="en-GB" sz="1400" dirty="0"/>
                <a:t>Analytics</a:t>
              </a:r>
            </a:p>
          </p:txBody>
        </p:sp>
        <p:sp>
          <p:nvSpPr>
            <p:cNvPr id="84" name="Rounded Rectangle 83"/>
            <p:cNvSpPr/>
            <p:nvPr/>
          </p:nvSpPr>
          <p:spPr>
            <a:xfrm>
              <a:off x="8039827" y="831923"/>
              <a:ext cx="1004137" cy="898256"/>
            </a:xfrm>
            <a:prstGeom prst="roundRect">
              <a:avLst/>
            </a:prstGeom>
            <a:solidFill>
              <a:srgbClr val="F4BF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AI</a:t>
              </a:r>
            </a:p>
          </p:txBody>
        </p:sp>
        <p:pic>
          <p:nvPicPr>
            <p:cNvPr id="85" name="Picture 84"/>
            <p:cNvPicPr>
              <a:picLocks noChangeAspect="1"/>
            </p:cNvPicPr>
            <p:nvPr/>
          </p:nvPicPr>
          <p:blipFill rotWithShape="1">
            <a:blip r:embed="rId12" cstate="print">
              <a:duotone>
                <a:schemeClr val="accent5">
                  <a:shade val="45000"/>
                  <a:satMod val="135000"/>
                </a:schemeClr>
                <a:prstClr val="white"/>
              </a:duotone>
              <a:extLst>
                <a:ext uri="{28A0092B-C50C-407E-A947-70E740481C1C}">
                  <a14:useLocalDpi xmlns:a14="http://schemas.microsoft.com/office/drawing/2010/main" val="0"/>
                </a:ext>
              </a:extLst>
            </a:blip>
            <a:srcRect b="13080"/>
            <a:stretch/>
          </p:blipFill>
          <p:spPr>
            <a:xfrm>
              <a:off x="8302076" y="886096"/>
              <a:ext cx="484106" cy="331727"/>
            </a:xfrm>
            <a:prstGeom prst="rect">
              <a:avLst/>
            </a:prstGeom>
          </p:spPr>
        </p:pic>
        <p:sp>
          <p:nvSpPr>
            <p:cNvPr id="86" name="Rounded Rectangle 85"/>
            <p:cNvSpPr/>
            <p:nvPr/>
          </p:nvSpPr>
          <p:spPr>
            <a:xfrm>
              <a:off x="3338382" y="850578"/>
              <a:ext cx="1004137" cy="906333"/>
            </a:xfrm>
            <a:prstGeom prst="roundRect">
              <a:avLst/>
            </a:prstGeom>
            <a:solidFill>
              <a:srgbClr val="F4BF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Self service</a:t>
              </a:r>
            </a:p>
          </p:txBody>
        </p:sp>
        <p:pic>
          <p:nvPicPr>
            <p:cNvPr id="87" name="Picture 86"/>
            <p:cNvPicPr>
              <a:picLocks noChangeAspect="1"/>
            </p:cNvPicPr>
            <p:nvPr/>
          </p:nvPicPr>
          <p:blipFill rotWithShape="1">
            <a:blip r:embed="rId13" cstate="print">
              <a:duotone>
                <a:schemeClr val="accent5">
                  <a:shade val="45000"/>
                  <a:satMod val="135000"/>
                </a:schemeClr>
                <a:prstClr val="white"/>
              </a:duotone>
              <a:extLst>
                <a:ext uri="{28A0092B-C50C-407E-A947-70E740481C1C}">
                  <a14:useLocalDpi xmlns:a14="http://schemas.microsoft.com/office/drawing/2010/main" val="0"/>
                </a:ext>
              </a:extLst>
            </a:blip>
            <a:srcRect b="19102"/>
            <a:stretch/>
          </p:blipFill>
          <p:spPr>
            <a:xfrm>
              <a:off x="3428535" y="887203"/>
              <a:ext cx="639149" cy="407624"/>
            </a:xfrm>
            <a:prstGeom prst="rect">
              <a:avLst/>
            </a:prstGeom>
          </p:spPr>
        </p:pic>
        <p:sp>
          <p:nvSpPr>
            <p:cNvPr id="88" name="Rounded Rectangle 87"/>
            <p:cNvSpPr/>
            <p:nvPr/>
          </p:nvSpPr>
          <p:spPr>
            <a:xfrm>
              <a:off x="4496083" y="833989"/>
              <a:ext cx="1004137" cy="898256"/>
            </a:xfrm>
            <a:prstGeom prst="roundRect">
              <a:avLst/>
            </a:prstGeom>
            <a:solidFill>
              <a:srgbClr val="F4BF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Reporting</a:t>
              </a:r>
            </a:p>
          </p:txBody>
        </p:sp>
        <p:pic>
          <p:nvPicPr>
            <p:cNvPr id="89" name="Picture 88"/>
            <p:cNvPicPr>
              <a:picLocks noChangeAspect="1"/>
            </p:cNvPicPr>
            <p:nvPr/>
          </p:nvPicPr>
          <p:blipFill rotWithShape="1">
            <a:blip r:embed="rId14" cstate="print">
              <a:duotone>
                <a:schemeClr val="accent5">
                  <a:shade val="45000"/>
                  <a:satMod val="135000"/>
                </a:schemeClr>
                <a:prstClr val="white"/>
              </a:duotone>
              <a:extLst>
                <a:ext uri="{28A0092B-C50C-407E-A947-70E740481C1C}">
                  <a14:useLocalDpi xmlns:a14="http://schemas.microsoft.com/office/drawing/2010/main" val="0"/>
                </a:ext>
              </a:extLst>
            </a:blip>
            <a:srcRect b="14155"/>
            <a:stretch/>
          </p:blipFill>
          <p:spPr>
            <a:xfrm>
              <a:off x="4731577" y="914804"/>
              <a:ext cx="504401" cy="341360"/>
            </a:xfrm>
            <a:prstGeom prst="rect">
              <a:avLst/>
            </a:prstGeom>
          </p:spPr>
        </p:pic>
        <p:sp>
          <p:nvSpPr>
            <p:cNvPr id="90" name="Rounded Rectangle 89"/>
            <p:cNvSpPr/>
            <p:nvPr/>
          </p:nvSpPr>
          <p:spPr>
            <a:xfrm>
              <a:off x="9178672" y="818120"/>
              <a:ext cx="1004137" cy="892159"/>
            </a:xfrm>
            <a:prstGeom prst="roundRect">
              <a:avLst/>
            </a:prstGeom>
            <a:solidFill>
              <a:srgbClr val="F4BF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Business Intelligence</a:t>
              </a:r>
            </a:p>
          </p:txBody>
        </p:sp>
        <p:pic>
          <p:nvPicPr>
            <p:cNvPr id="91" name="Picture 90"/>
            <p:cNvPicPr>
              <a:picLocks noChangeAspect="1"/>
            </p:cNvPicPr>
            <p:nvPr/>
          </p:nvPicPr>
          <p:blipFill rotWithShape="1">
            <a:blip r:embed="rId15" cstate="print">
              <a:duotone>
                <a:schemeClr val="accent5">
                  <a:shade val="45000"/>
                  <a:satMod val="135000"/>
                </a:schemeClr>
                <a:prstClr val="white"/>
              </a:duotone>
              <a:extLst>
                <a:ext uri="{28A0092B-C50C-407E-A947-70E740481C1C}">
                  <a14:useLocalDpi xmlns:a14="http://schemas.microsoft.com/office/drawing/2010/main" val="0"/>
                </a:ext>
              </a:extLst>
            </a:blip>
            <a:srcRect b="13010"/>
            <a:stretch/>
          </p:blipFill>
          <p:spPr>
            <a:xfrm>
              <a:off x="9419130" y="872237"/>
              <a:ext cx="517887" cy="355160"/>
            </a:xfrm>
            <a:prstGeom prst="rect">
              <a:avLst/>
            </a:prstGeom>
          </p:spPr>
        </p:pic>
        <p:sp>
          <p:nvSpPr>
            <p:cNvPr id="92" name="Rounded Rectangle 91"/>
            <p:cNvSpPr/>
            <p:nvPr/>
          </p:nvSpPr>
          <p:spPr>
            <a:xfrm>
              <a:off x="6893964" y="831923"/>
              <a:ext cx="1004137" cy="898256"/>
            </a:xfrm>
            <a:prstGeom prst="roundRect">
              <a:avLst/>
            </a:prstGeom>
            <a:solidFill>
              <a:srgbClr val="F4BF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GB" sz="1200" dirty="0">
                  <a:solidFill>
                    <a:srgbClr val="2C3E72"/>
                  </a:solidFill>
                </a:rPr>
                <a:t>Dashboards</a:t>
              </a:r>
            </a:p>
          </p:txBody>
        </p:sp>
        <p:pic>
          <p:nvPicPr>
            <p:cNvPr id="93" name="Picture 92"/>
            <p:cNvPicPr>
              <a:picLocks noChangeAspect="1"/>
            </p:cNvPicPr>
            <p:nvPr/>
          </p:nvPicPr>
          <p:blipFill rotWithShape="1">
            <a:blip r:embed="rId16" cstate="print">
              <a:duotone>
                <a:schemeClr val="accent5">
                  <a:shade val="45000"/>
                  <a:satMod val="135000"/>
                </a:schemeClr>
                <a:prstClr val="white"/>
              </a:duotone>
              <a:extLst>
                <a:ext uri="{28A0092B-C50C-407E-A947-70E740481C1C}">
                  <a14:useLocalDpi xmlns:a14="http://schemas.microsoft.com/office/drawing/2010/main" val="0"/>
                </a:ext>
              </a:extLst>
            </a:blip>
            <a:srcRect b="15623"/>
            <a:stretch/>
          </p:blipFill>
          <p:spPr>
            <a:xfrm>
              <a:off x="7117479" y="878142"/>
              <a:ext cx="538751" cy="358372"/>
            </a:xfrm>
            <a:prstGeom prst="rect">
              <a:avLst/>
            </a:prstGeom>
          </p:spPr>
        </p:pic>
        <p:sp>
          <p:nvSpPr>
            <p:cNvPr id="95" name="Rounded Rectangle 94"/>
            <p:cNvSpPr/>
            <p:nvPr/>
          </p:nvSpPr>
          <p:spPr>
            <a:xfrm>
              <a:off x="5647610" y="846945"/>
              <a:ext cx="1114453" cy="892159"/>
            </a:xfrm>
            <a:prstGeom prst="roundRect">
              <a:avLst/>
            </a:prstGeom>
            <a:solidFill>
              <a:srgbClr val="F4BF1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endParaRPr lang="en-GB" sz="1200" dirty="0">
                <a:solidFill>
                  <a:srgbClr val="2C3E72"/>
                </a:solidFill>
              </a:endParaRPr>
            </a:p>
            <a:p>
              <a:pPr algn="ctr"/>
              <a:endParaRPr lang="en-GB" sz="1200" dirty="0">
                <a:solidFill>
                  <a:srgbClr val="2C3E72"/>
                </a:solidFill>
              </a:endParaRPr>
            </a:p>
            <a:p>
              <a:pPr algn="ctr"/>
              <a:endParaRPr lang="en-GB" sz="1200" dirty="0">
                <a:solidFill>
                  <a:srgbClr val="2C3E72"/>
                </a:solidFill>
              </a:endParaRPr>
            </a:p>
            <a:p>
              <a:pPr algn="ctr"/>
              <a:endParaRPr lang="en-GB" sz="1200" dirty="0">
                <a:solidFill>
                  <a:srgbClr val="2C3E72"/>
                </a:solidFill>
              </a:endParaRPr>
            </a:p>
            <a:p>
              <a:pPr algn="ctr"/>
              <a:endParaRPr lang="en-GB" sz="1200" dirty="0">
                <a:solidFill>
                  <a:srgbClr val="2C3E72"/>
                </a:solidFill>
              </a:endParaRPr>
            </a:p>
            <a:p>
              <a:pPr algn="ctr"/>
              <a:endParaRPr lang="en-GB" sz="1200" dirty="0">
                <a:solidFill>
                  <a:srgbClr val="2C3E72"/>
                </a:solidFill>
              </a:endParaRPr>
            </a:p>
            <a:p>
              <a:pPr algn="ctr"/>
              <a:r>
                <a:rPr lang="en-GB" sz="1200" dirty="0">
                  <a:solidFill>
                    <a:srgbClr val="2C3E72"/>
                  </a:solidFill>
                </a:rPr>
                <a:t>National data Repository</a:t>
              </a:r>
            </a:p>
          </p:txBody>
        </p:sp>
        <p:pic>
          <p:nvPicPr>
            <p:cNvPr id="96" name="Picture 95"/>
            <p:cNvPicPr>
              <a:picLocks noChangeAspect="1"/>
            </p:cNvPicPr>
            <p:nvPr/>
          </p:nvPicPr>
          <p:blipFill rotWithShape="1">
            <a:blip r:embed="rId17" cstate="print">
              <a:duotone>
                <a:schemeClr val="accent5">
                  <a:shade val="45000"/>
                  <a:satMod val="135000"/>
                </a:schemeClr>
                <a:prstClr val="white"/>
              </a:duotone>
              <a:extLst>
                <a:ext uri="{28A0092B-C50C-407E-A947-70E740481C1C}">
                  <a14:useLocalDpi xmlns:a14="http://schemas.microsoft.com/office/drawing/2010/main" val="0"/>
                </a:ext>
              </a:extLst>
            </a:blip>
            <a:srcRect b="17886"/>
            <a:stretch/>
          </p:blipFill>
          <p:spPr>
            <a:xfrm>
              <a:off x="5816821" y="831923"/>
              <a:ext cx="732475" cy="466766"/>
            </a:xfrm>
            <a:prstGeom prst="rect">
              <a:avLst/>
            </a:prstGeom>
            <a:ln>
              <a:noFill/>
            </a:ln>
          </p:spPr>
        </p:pic>
        <p:cxnSp>
          <p:nvCxnSpPr>
            <p:cNvPr id="68" name="Straight Arrow Connector 67"/>
            <p:cNvCxnSpPr>
              <a:stCxn id="86" idx="2"/>
            </p:cNvCxnSpPr>
            <p:nvPr/>
          </p:nvCxnSpPr>
          <p:spPr>
            <a:xfrm>
              <a:off x="3840451" y="1756911"/>
              <a:ext cx="5408" cy="313936"/>
            </a:xfrm>
            <a:prstGeom prst="straightConnector1">
              <a:avLst/>
            </a:prstGeom>
            <a:ln w="50800">
              <a:solidFill>
                <a:srgbClr val="FFC000"/>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35" name="Straight Arrow Connector 134"/>
            <p:cNvCxnSpPr/>
            <p:nvPr/>
          </p:nvCxnSpPr>
          <p:spPr>
            <a:xfrm>
              <a:off x="4985628" y="1739494"/>
              <a:ext cx="5408" cy="313936"/>
            </a:xfrm>
            <a:prstGeom prst="straightConnector1">
              <a:avLst/>
            </a:prstGeom>
            <a:ln w="50800">
              <a:solidFill>
                <a:srgbClr val="FFC000"/>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36" name="Straight Arrow Connector 135"/>
            <p:cNvCxnSpPr/>
            <p:nvPr/>
          </p:nvCxnSpPr>
          <p:spPr>
            <a:xfrm>
              <a:off x="8521308" y="1735140"/>
              <a:ext cx="5408" cy="313936"/>
            </a:xfrm>
            <a:prstGeom prst="straightConnector1">
              <a:avLst/>
            </a:prstGeom>
            <a:ln w="50800">
              <a:solidFill>
                <a:srgbClr val="FFC000"/>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37" name="Straight Arrow Connector 136"/>
            <p:cNvCxnSpPr/>
            <p:nvPr/>
          </p:nvCxnSpPr>
          <p:spPr>
            <a:xfrm>
              <a:off x="6204829" y="1691597"/>
              <a:ext cx="13091" cy="346209"/>
            </a:xfrm>
            <a:prstGeom prst="straightConnector1">
              <a:avLst/>
            </a:prstGeom>
            <a:ln w="50800">
              <a:solidFill>
                <a:srgbClr val="FFC000"/>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38" name="Straight Arrow Connector 137"/>
            <p:cNvCxnSpPr/>
            <p:nvPr/>
          </p:nvCxnSpPr>
          <p:spPr>
            <a:xfrm>
              <a:off x="7415319" y="1713368"/>
              <a:ext cx="4384" cy="337501"/>
            </a:xfrm>
            <a:prstGeom prst="straightConnector1">
              <a:avLst/>
            </a:prstGeom>
            <a:ln w="50800">
              <a:solidFill>
                <a:srgbClr val="FFC000"/>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39" name="Straight Arrow Connector 138"/>
            <p:cNvCxnSpPr/>
            <p:nvPr/>
          </p:nvCxnSpPr>
          <p:spPr>
            <a:xfrm>
              <a:off x="9710028" y="1735140"/>
              <a:ext cx="5408" cy="313936"/>
            </a:xfrm>
            <a:prstGeom prst="straightConnector1">
              <a:avLst/>
            </a:prstGeom>
            <a:ln w="50800">
              <a:solidFill>
                <a:srgbClr val="FFC000"/>
              </a:solidFill>
              <a:headEnd type="oval"/>
              <a:tailEnd type="ova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97160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mv="urn:schemas-microsoft-com:mac:vml"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11122778-6AD9-CA41-840E-74A3F0558490}"/>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729" b="1886"/>
          <a:stretch/>
        </p:blipFill>
        <p:spPr>
          <a:xfrm>
            <a:off x="20" y="1282"/>
            <a:ext cx="12191980" cy="6856718"/>
          </a:xfrm>
          <a:prstGeom prst="rect">
            <a:avLst/>
          </a:prstGeom>
        </p:spPr>
      </p:pic>
    </p:spTree>
    <p:extLst>
      <p:ext uri="{BB962C8B-B14F-4D97-AF65-F5344CB8AC3E}">
        <p14:creationId xmlns:p14="http://schemas.microsoft.com/office/powerpoint/2010/main" val="37325790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9520C7B-67E6-A643-A49D-4CC02E951674}"/>
              </a:ext>
            </a:extLst>
          </p:cNvPr>
          <p:cNvSpPr>
            <a:spLocks noGrp="1"/>
          </p:cNvSpPr>
          <p:nvPr>
            <p:ph type="title"/>
          </p:nvPr>
        </p:nvSpPr>
        <p:spPr>
          <a:xfrm>
            <a:off x="535020" y="685800"/>
            <a:ext cx="2780271" cy="5105400"/>
          </a:xfrm>
        </p:spPr>
        <p:txBody>
          <a:bodyPr>
            <a:normAutofit/>
          </a:bodyPr>
          <a:lstStyle/>
          <a:p>
            <a:r>
              <a:rPr lang="en-US" sz="4000" dirty="0">
                <a:solidFill>
                  <a:srgbClr val="FFFFFF"/>
                </a:solidFill>
              </a:rPr>
              <a:t>Digital possibilities</a:t>
            </a:r>
          </a:p>
        </p:txBody>
      </p:sp>
      <p:graphicFrame>
        <p:nvGraphicFramePr>
          <p:cNvPr id="5" name="Content Placeholder 2">
            <a:extLst>
              <a:ext uri="{FF2B5EF4-FFF2-40B4-BE49-F238E27FC236}">
                <a16:creationId xmlns:a16="http://schemas.microsoft.com/office/drawing/2014/main" id="{1C9D06C6-EA2B-4A14-A63C-C7614D18F53D}"/>
              </a:ext>
            </a:extLst>
          </p:cNvPr>
          <p:cNvGraphicFramePr>
            <a:graphicFrameLocks noGrp="1"/>
          </p:cNvGraphicFramePr>
          <p:nvPr>
            <p:ph idx="1"/>
            <p:extLst>
              <p:ext uri="{D42A27DB-BD31-4B8C-83A1-F6EECF244321}">
                <p14:modId xmlns:p14="http://schemas.microsoft.com/office/powerpoint/2010/main" val="4286829025"/>
              </p:ext>
            </p:extLst>
          </p:nvPr>
        </p:nvGraphicFramePr>
        <p:xfrm>
          <a:off x="5010742" y="876299"/>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2002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10635</TotalTime>
  <Words>1108</Words>
  <Application>Microsoft Macintosh PowerPoint</Application>
  <PresentationFormat>Widescreen</PresentationFormat>
  <Paragraphs>227</Paragraphs>
  <Slides>24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Introduction to informatics</vt:lpstr>
      <vt:lpstr>PowerPoint Presentation</vt:lpstr>
      <vt:lpstr>Informatics or Digital</vt:lpstr>
      <vt:lpstr>History</vt:lpstr>
      <vt:lpstr>PowerPoint Presentation</vt:lpstr>
      <vt:lpstr>Cholera</vt:lpstr>
      <vt:lpstr>Map of cholera outbreak </vt:lpstr>
      <vt:lpstr>Map of cholera outbreak and water pumps</vt:lpstr>
      <vt:lpstr>Crimea</vt:lpstr>
      <vt:lpstr>Polar diagram</vt:lpstr>
      <vt:lpstr>Paper records</vt:lpstr>
      <vt:lpstr>Problems with paper</vt:lpstr>
      <vt:lpstr>Problems with paper</vt:lpstr>
      <vt:lpstr>Computer use in the NHS</vt:lpstr>
      <vt:lpstr>Computer use in the NHS</vt:lpstr>
      <vt:lpstr>Informing healthcare</vt:lpstr>
      <vt:lpstr>Informing healthcare</vt:lpstr>
      <vt:lpstr>Informing healthcare</vt:lpstr>
      <vt:lpstr>What’s available now</vt:lpstr>
      <vt:lpstr>PowerPoint Presentation</vt:lpstr>
      <vt:lpstr>PowerPoint Presentation</vt:lpstr>
      <vt:lpstr>PowerPoint Presentation</vt:lpstr>
      <vt:lpstr>PowerPoint Presentation</vt:lpstr>
      <vt:lpstr>Digital possibilities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health informatics</dc:title>
  <dc:creator>Andrew Griffiths</dc:creator>
  <cp:lastModifiedBy>Andrew Griffiths</cp:lastModifiedBy>
  <cp:revision>6</cp:revision>
  <dcterms:created xsi:type="dcterms:W3CDTF">2021-09-23T09:53:35Z</dcterms:created>
  <dcterms:modified xsi:type="dcterms:W3CDTF">2021-09-30T19:22:53Z</dcterms:modified>
</cp:coreProperties>
</file>