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entation.xml" ContentType="application/vnd.openxmlformats-officedocument.presentationml.presentation.main+xml"/>
  <Override PartName="/ppt/slideLayouts/slideLayout17.xml" ContentType="application/vnd.openxmlformats-officedocument.presentationml.slideLayout+xml"/>
  <Override PartName="/ppt/slideLayouts/slideLayout16.xml" ContentType="application/vnd.openxmlformats-officedocument.presentationml.slideLayout+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15.xml" ContentType="application/vnd.openxmlformats-officedocument.presentationml.slideLayout+xml"/>
  <Override PartName="/ppt/slideLayouts/slideLayout14.xml" ContentType="application/vnd.openxmlformats-officedocument.presentationml.slideLayout+xml"/>
  <Override PartName="/ppt/slideLayouts/slideLayout13.xml" ContentType="application/vnd.openxmlformats-officedocument.presentationml.slideLayout+xml"/>
  <Override PartName="/ppt/slideLayouts/slideLayout12.xml" ContentType="application/vnd.openxmlformats-officedocument.presentationml.slideLayout+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Layouts/slideLayout9.xml" ContentType="application/vnd.openxmlformats-officedocument.presentationml.slideLayout+xml"/>
  <Override PartName="/ppt/slideLayouts/slideLayout8.xml" ContentType="application/vnd.openxmlformats-officedocument.presentationml.slideLayout+xml"/>
  <Override PartName="/ppt/slideLayouts/slideLayout7.xml" ContentType="application/vnd.openxmlformats-officedocument.presentationml.slideLayout+xml"/>
  <Override PartName="/ppt/slideLayouts/slideLayout6.xml" ContentType="application/vnd.openxmlformats-officedocument.presentationml.slideLayout+xml"/>
  <Override PartName="/ppt/slideLayouts/slideLayout5.xml" ContentType="application/vnd.openxmlformats-officedocument.presentationml.slideLayout+xml"/>
  <Override PartName="/ppt/slideLayouts/slideLayout4.xml" ContentType="application/vnd.openxmlformats-officedocument.presentationml.slideLayout+xml"/>
  <Override PartName="/ppt/slideLayouts/slideLayout3.xml" ContentType="application/vnd.openxmlformats-officedocument.presentationml.slideLayout+xml"/>
  <Override PartName="/ppt/slideLayouts/slideLayout2.xml" ContentType="application/vnd.openxmlformats-officedocument.presentationml.slideLayout+xml"/>
  <Override PartName="/ppt/theme/theme1.xml" ContentType="application/vnd.openxmlformats-officedocument.theme+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125"/>
    <p:restoredTop sz="94666"/>
  </p:normalViewPr>
  <p:slideViewPr>
    <p:cSldViewPr snapToGrid="0" snapToObjects="1">
      <p:cViewPr varScale="1">
        <p:scale>
          <a:sx n="128" d="100"/>
          <a:sy n="128" d="100"/>
        </p:scale>
        <p:origin x="1120"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customXml" Target="../customXml/item3.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customXml" Target="../customXml/item2.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customXml" Target="../customXml/item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GB"/>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6E63E2BD-066F-8F48-B67F-97B87AECF3A8}" type="datetimeFigureOut">
              <a:rPr lang="en-US" smtClean="0"/>
              <a:t>2/25/21</a:t>
            </a:fld>
            <a:endParaRPr lang="en-US"/>
          </a:p>
        </p:txBody>
      </p:sp>
      <p:sp>
        <p:nvSpPr>
          <p:cNvPr id="5" name="Footer Placeholder 4"/>
          <p:cNvSpPr>
            <a:spLocks noGrp="1"/>
          </p:cNvSpPr>
          <p:nvPr>
            <p:ph type="ftr" sz="quarter" idx="11"/>
          </p:nvPr>
        </p:nvSpPr>
        <p:spPr>
          <a:xfrm>
            <a:off x="1371600" y="4323845"/>
            <a:ext cx="6400800" cy="365125"/>
          </a:xfrm>
        </p:spPr>
        <p:txBody>
          <a:bodyPr/>
          <a:lstStyle/>
          <a:p>
            <a:endParaRPr lang="en-US"/>
          </a:p>
        </p:txBody>
      </p:sp>
      <p:sp>
        <p:nvSpPr>
          <p:cNvPr id="6" name="Slide Number Placeholder 5"/>
          <p:cNvSpPr>
            <a:spLocks noGrp="1"/>
          </p:cNvSpPr>
          <p:nvPr>
            <p:ph type="sldNum" sz="quarter" idx="12"/>
          </p:nvPr>
        </p:nvSpPr>
        <p:spPr>
          <a:xfrm>
            <a:off x="8077200" y="1430866"/>
            <a:ext cx="2743200" cy="365125"/>
          </a:xfrm>
        </p:spPr>
        <p:txBody>
          <a:bodyPr/>
          <a:lstStyle/>
          <a:p>
            <a:fld id="{516C2299-4C57-8D41-B817-F60B6E3B4798}" type="slidenum">
              <a:rPr lang="en-US" smtClean="0"/>
              <a:t>‹#›</a:t>
            </a:fld>
            <a:endParaRPr lang="en-US"/>
          </a:p>
        </p:txBody>
      </p:sp>
    </p:spTree>
    <p:extLst>
      <p:ext uri="{BB962C8B-B14F-4D97-AF65-F5344CB8AC3E}">
        <p14:creationId xmlns:p14="http://schemas.microsoft.com/office/powerpoint/2010/main" val="14894952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E63E2BD-066F-8F48-B67F-97B87AECF3A8}" type="datetimeFigureOut">
              <a:rPr lang="en-US" smtClean="0"/>
              <a:t>2/25/21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6C2299-4C57-8D41-B817-F60B6E3B4798}" type="slidenum">
              <a:rPr lang="en-US" smtClean="0"/>
              <a:t>‹#›</a:t>
            </a:fld>
            <a:endParaRPr lang="en-US"/>
          </a:p>
        </p:txBody>
      </p:sp>
    </p:spTree>
    <p:extLst>
      <p:ext uri="{BB962C8B-B14F-4D97-AF65-F5344CB8AC3E}">
        <p14:creationId xmlns:p14="http://schemas.microsoft.com/office/powerpoint/2010/main" val="17306414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GB"/>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6E63E2BD-066F-8F48-B67F-97B87AECF3A8}" type="datetimeFigureOut">
              <a:rPr lang="en-US" smtClean="0"/>
              <a:t>2/25/21</a:t>
            </a:fld>
            <a:endParaRPr lang="en-US"/>
          </a:p>
        </p:txBody>
      </p:sp>
      <p:sp>
        <p:nvSpPr>
          <p:cNvPr id="5" name="Footer Placeholder 4"/>
          <p:cNvSpPr>
            <a:spLocks noGrp="1"/>
          </p:cNvSpPr>
          <p:nvPr>
            <p:ph type="ftr" sz="quarter" idx="11"/>
          </p:nvPr>
        </p:nvSpPr>
        <p:spPr>
          <a:xfrm>
            <a:off x="685800" y="381001"/>
            <a:ext cx="6991492" cy="36406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516C2299-4C57-8D41-B817-F60B6E3B4798}" type="slidenum">
              <a:rPr lang="en-US" smtClean="0"/>
              <a:t>‹#›</a:t>
            </a:fld>
            <a:endParaRPr lang="en-US"/>
          </a:p>
        </p:txBody>
      </p:sp>
    </p:spTree>
    <p:extLst>
      <p:ext uri="{BB962C8B-B14F-4D97-AF65-F5344CB8AC3E}">
        <p14:creationId xmlns:p14="http://schemas.microsoft.com/office/powerpoint/2010/main" val="40555561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6E63E2BD-066F-8F48-B67F-97B87AECF3A8}" type="datetimeFigureOut">
              <a:rPr lang="en-US" smtClean="0"/>
              <a:t>2/25/21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6C2299-4C57-8D41-B817-F60B6E3B4798}" type="slidenum">
              <a:rPr lang="en-US" smtClean="0"/>
              <a:t>‹#›</a:t>
            </a:fld>
            <a:endParaRPr lang="en-US"/>
          </a:p>
        </p:txBody>
      </p:sp>
    </p:spTree>
    <p:extLst>
      <p:ext uri="{BB962C8B-B14F-4D97-AF65-F5344CB8AC3E}">
        <p14:creationId xmlns:p14="http://schemas.microsoft.com/office/powerpoint/2010/main" val="7891197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GB"/>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6E63E2BD-066F-8F48-B67F-97B87AECF3A8}" type="datetimeFigureOut">
              <a:rPr lang="en-US" smtClean="0"/>
              <a:t>2/25/21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16C2299-4C57-8D41-B817-F60B6E3B4798}" type="slidenum">
              <a:rPr lang="en-US" smtClean="0"/>
              <a:t>‹#›</a:t>
            </a:fld>
            <a:endParaRPr lang="en-US"/>
          </a:p>
        </p:txBody>
      </p:sp>
    </p:spTree>
    <p:extLst>
      <p:ext uri="{BB962C8B-B14F-4D97-AF65-F5344CB8AC3E}">
        <p14:creationId xmlns:p14="http://schemas.microsoft.com/office/powerpoint/2010/main" val="6100890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6E63E2BD-066F-8F48-B67F-97B87AECF3A8}" type="datetimeFigureOut">
              <a:rPr lang="en-US" smtClean="0"/>
              <a:t>2/25/21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16C2299-4C57-8D41-B817-F60B6E3B4798}" type="slidenum">
              <a:rPr lang="en-US" smtClean="0"/>
              <a:t>‹#›</a:t>
            </a:fld>
            <a:endParaRPr lang="en-US"/>
          </a:p>
        </p:txBody>
      </p:sp>
    </p:spTree>
    <p:extLst>
      <p:ext uri="{BB962C8B-B14F-4D97-AF65-F5344CB8AC3E}">
        <p14:creationId xmlns:p14="http://schemas.microsoft.com/office/powerpoint/2010/main" val="7916099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E63E2BD-066F-8F48-B67F-97B87AECF3A8}" type="datetimeFigureOut">
              <a:rPr lang="en-US" smtClean="0"/>
              <a:t>2/25/21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16C2299-4C57-8D41-B817-F60B6E3B4798}" type="slidenum">
              <a:rPr lang="en-US" smtClean="0"/>
              <a:t>‹#›</a:t>
            </a:fld>
            <a:endParaRPr lang="en-US"/>
          </a:p>
        </p:txBody>
      </p:sp>
    </p:spTree>
    <p:extLst>
      <p:ext uri="{BB962C8B-B14F-4D97-AF65-F5344CB8AC3E}">
        <p14:creationId xmlns:p14="http://schemas.microsoft.com/office/powerpoint/2010/main" val="10130403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GB"/>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6E63E2BD-066F-8F48-B67F-97B87AECF3A8}" type="datetimeFigureOut">
              <a:rPr lang="en-US" smtClean="0"/>
              <a:t>2/25/21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6C2299-4C57-8D41-B817-F60B6E3B4798}" type="slidenum">
              <a:rPr lang="en-US" smtClean="0"/>
              <a:t>‹#›</a:t>
            </a:fld>
            <a:endParaRPr lang="en-US"/>
          </a:p>
        </p:txBody>
      </p:sp>
    </p:spTree>
    <p:extLst>
      <p:ext uri="{BB962C8B-B14F-4D97-AF65-F5344CB8AC3E}">
        <p14:creationId xmlns:p14="http://schemas.microsoft.com/office/powerpoint/2010/main" val="234871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6E63E2BD-066F-8F48-B67F-97B87AECF3A8}" type="datetimeFigureOut">
              <a:rPr lang="en-US" smtClean="0"/>
              <a:t>2/25/21</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6C2299-4C57-8D41-B817-F60B6E3B4798}" type="slidenum">
              <a:rPr lang="en-US" smtClean="0"/>
              <a:t>‹#›</a:t>
            </a:fld>
            <a:endParaRPr lang="en-US"/>
          </a:p>
        </p:txBody>
      </p:sp>
    </p:spTree>
    <p:extLst>
      <p:ext uri="{BB962C8B-B14F-4D97-AF65-F5344CB8AC3E}">
        <p14:creationId xmlns:p14="http://schemas.microsoft.com/office/powerpoint/2010/main" val="40921864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6E63E2BD-066F-8F48-B67F-97B87AECF3A8}" type="datetimeFigureOut">
              <a:rPr lang="en-US" smtClean="0"/>
              <a:t>2/25/21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6C2299-4C57-8D41-B817-F60B6E3B4798}" type="slidenum">
              <a:rPr lang="en-US" smtClean="0"/>
              <a:t>‹#›</a:t>
            </a:fld>
            <a:endParaRPr lang="en-US"/>
          </a:p>
        </p:txBody>
      </p:sp>
    </p:spTree>
    <p:extLst>
      <p:ext uri="{BB962C8B-B14F-4D97-AF65-F5344CB8AC3E}">
        <p14:creationId xmlns:p14="http://schemas.microsoft.com/office/powerpoint/2010/main" val="10896676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6E63E2BD-066F-8F48-B67F-97B87AECF3A8}" type="datetimeFigureOut">
              <a:rPr lang="en-US" smtClean="0"/>
              <a:t>2/25/21</a:t>
            </a:fld>
            <a:endParaRPr lang="en-US"/>
          </a:p>
        </p:txBody>
      </p:sp>
      <p:sp>
        <p:nvSpPr>
          <p:cNvPr id="6" name="Footer Placeholder 5"/>
          <p:cNvSpPr>
            <a:spLocks noGrp="1"/>
          </p:cNvSpPr>
          <p:nvPr>
            <p:ph type="ftr" sz="quarter" idx="11"/>
          </p:nvPr>
        </p:nvSpPr>
        <p:spPr>
          <a:xfrm>
            <a:off x="685800" y="379941"/>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516C2299-4C57-8D41-B817-F60B6E3B4798}" type="slidenum">
              <a:rPr lang="en-US" smtClean="0"/>
              <a:t>‹#›</a:t>
            </a:fld>
            <a:endParaRPr lang="en-US"/>
          </a:p>
        </p:txBody>
      </p:sp>
    </p:spTree>
    <p:extLst>
      <p:ext uri="{BB962C8B-B14F-4D97-AF65-F5344CB8AC3E}">
        <p14:creationId xmlns:p14="http://schemas.microsoft.com/office/powerpoint/2010/main" val="41243786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6E63E2BD-066F-8F48-B67F-97B87AECF3A8}" type="datetimeFigureOut">
              <a:rPr lang="en-US" smtClean="0"/>
              <a:t>2/25/21</a:t>
            </a:fld>
            <a:endParaRPr lang="en-US"/>
          </a:p>
        </p:txBody>
      </p:sp>
      <p:sp>
        <p:nvSpPr>
          <p:cNvPr id="6" name="Footer Placeholder 5"/>
          <p:cNvSpPr>
            <a:spLocks noGrp="1"/>
          </p:cNvSpPr>
          <p:nvPr>
            <p:ph type="ftr" sz="quarter" idx="11"/>
          </p:nvPr>
        </p:nvSpPr>
        <p:spPr>
          <a:xfrm>
            <a:off x="685800" y="379941"/>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516C2299-4C57-8D41-B817-F60B6E3B4798}" type="slidenum">
              <a:rPr lang="en-US" smtClean="0"/>
              <a:t>‹#›</a:t>
            </a:fld>
            <a:endParaRPr lang="en-US"/>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95626054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6E63E2BD-066F-8F48-B67F-97B87AECF3A8}" type="datetimeFigureOut">
              <a:rPr lang="en-US" smtClean="0"/>
              <a:t>2/25/21</a:t>
            </a:fld>
            <a:endParaRPr lang="en-US"/>
          </a:p>
        </p:txBody>
      </p:sp>
      <p:sp>
        <p:nvSpPr>
          <p:cNvPr id="6" name="Footer Placeholder 5"/>
          <p:cNvSpPr>
            <a:spLocks noGrp="1"/>
          </p:cNvSpPr>
          <p:nvPr>
            <p:ph type="ftr" sz="quarter" idx="11"/>
          </p:nvPr>
        </p:nvSpPr>
        <p:spPr>
          <a:xfrm>
            <a:off x="685800" y="378883"/>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516C2299-4C57-8D41-B817-F60B6E3B4798}" type="slidenum">
              <a:rPr lang="en-US" smtClean="0"/>
              <a:t>‹#›</a:t>
            </a:fld>
            <a:endParaRPr lang="en-US"/>
          </a:p>
        </p:txBody>
      </p:sp>
    </p:spTree>
    <p:extLst>
      <p:ext uri="{BB962C8B-B14F-4D97-AF65-F5344CB8AC3E}">
        <p14:creationId xmlns:p14="http://schemas.microsoft.com/office/powerpoint/2010/main" val="5918417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GB"/>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6E63E2BD-066F-8F48-B67F-97B87AECF3A8}" type="datetimeFigureOut">
              <a:rPr lang="en-US" smtClean="0"/>
              <a:t>2/25/21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16C2299-4C57-8D41-B817-F60B6E3B4798}" type="slidenum">
              <a:rPr lang="en-US" smtClean="0"/>
              <a:t>‹#›</a:t>
            </a:fld>
            <a:endParaRPr lang="en-US"/>
          </a:p>
        </p:txBody>
      </p:sp>
    </p:spTree>
    <p:extLst>
      <p:ext uri="{BB962C8B-B14F-4D97-AF65-F5344CB8AC3E}">
        <p14:creationId xmlns:p14="http://schemas.microsoft.com/office/powerpoint/2010/main" val="36801475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GB"/>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6E63E2BD-066F-8F48-B67F-97B87AECF3A8}" type="datetimeFigureOut">
              <a:rPr lang="en-US" smtClean="0"/>
              <a:t>2/25/21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16C2299-4C57-8D41-B817-F60B6E3B4798}" type="slidenum">
              <a:rPr lang="en-US" smtClean="0"/>
              <a:t>‹#›</a:t>
            </a:fld>
            <a:endParaRPr lang="en-US"/>
          </a:p>
        </p:txBody>
      </p:sp>
    </p:spTree>
    <p:extLst>
      <p:ext uri="{BB962C8B-B14F-4D97-AF65-F5344CB8AC3E}">
        <p14:creationId xmlns:p14="http://schemas.microsoft.com/office/powerpoint/2010/main" val="37814406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E63E2BD-066F-8F48-B67F-97B87AECF3A8}" type="datetimeFigureOut">
              <a:rPr lang="en-US" smtClean="0"/>
              <a:t>2/25/21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6C2299-4C57-8D41-B817-F60B6E3B4798}" type="slidenum">
              <a:rPr lang="en-US" smtClean="0"/>
              <a:t>‹#›</a:t>
            </a:fld>
            <a:endParaRPr lang="en-US"/>
          </a:p>
        </p:txBody>
      </p:sp>
    </p:spTree>
    <p:extLst>
      <p:ext uri="{BB962C8B-B14F-4D97-AF65-F5344CB8AC3E}">
        <p14:creationId xmlns:p14="http://schemas.microsoft.com/office/powerpoint/2010/main" val="64297044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6E63E2BD-066F-8F48-B67F-97B87AECF3A8}" type="datetimeFigureOut">
              <a:rPr lang="en-US" smtClean="0"/>
              <a:t>2/25/21</a:t>
            </a:fld>
            <a:endParaRPr lang="en-US"/>
          </a:p>
        </p:txBody>
      </p:sp>
      <p:sp>
        <p:nvSpPr>
          <p:cNvPr id="5" name="Footer Placeholder 4"/>
          <p:cNvSpPr>
            <a:spLocks noGrp="1"/>
          </p:cNvSpPr>
          <p:nvPr>
            <p:ph type="ftr" sz="quarter" idx="11"/>
          </p:nvPr>
        </p:nvSpPr>
        <p:spPr>
          <a:xfrm>
            <a:off x="685800" y="381000"/>
            <a:ext cx="6991492" cy="36512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516C2299-4C57-8D41-B817-F60B6E3B4798}" type="slidenum">
              <a:rPr lang="en-US" smtClean="0"/>
              <a:t>‹#›</a:t>
            </a:fld>
            <a:endParaRPr lang="en-US"/>
          </a:p>
        </p:txBody>
      </p:sp>
    </p:spTree>
    <p:extLst>
      <p:ext uri="{BB962C8B-B14F-4D97-AF65-F5344CB8AC3E}">
        <p14:creationId xmlns:p14="http://schemas.microsoft.com/office/powerpoint/2010/main" val="366578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E63E2BD-066F-8F48-B67F-97B87AECF3A8}" type="datetimeFigureOut">
              <a:rPr lang="en-US" smtClean="0"/>
              <a:t>2/25/21</a:t>
            </a:fld>
            <a:endParaRPr lang="en-US"/>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516C2299-4C57-8D41-B817-F60B6E3B4798}" type="slidenum">
              <a:rPr lang="en-US" smtClean="0"/>
              <a:t>‹#›</a:t>
            </a:fld>
            <a:endParaRPr lang="en-US"/>
          </a:p>
        </p:txBody>
      </p:sp>
    </p:spTree>
    <p:extLst>
      <p:ext uri="{BB962C8B-B14F-4D97-AF65-F5344CB8AC3E}">
        <p14:creationId xmlns:p14="http://schemas.microsoft.com/office/powerpoint/2010/main" val="96748393"/>
      </p:ext>
    </p:extLst>
  </p:cSld>
  <p:clrMap bg1="dk1" tx1="lt1" bg2="dk2" tx2="lt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 id="2147483721" r:id="rId13"/>
    <p:sldLayoutId id="2147483722" r:id="rId14"/>
    <p:sldLayoutId id="2147483723" r:id="rId15"/>
    <p:sldLayoutId id="2147483724" r:id="rId16"/>
    <p:sldLayoutId id="2147483725"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B4488-4FD8-A240-A398-848DBB80C276}"/>
              </a:ext>
            </a:extLst>
          </p:cNvPr>
          <p:cNvSpPr>
            <a:spLocks noGrp="1"/>
          </p:cNvSpPr>
          <p:nvPr>
            <p:ph type="ctrTitle"/>
          </p:nvPr>
        </p:nvSpPr>
        <p:spPr/>
        <p:txBody>
          <a:bodyPr>
            <a:normAutofit fontScale="90000"/>
          </a:bodyPr>
          <a:lstStyle/>
          <a:p>
            <a:r>
              <a:rPr lang="en-US" dirty="0"/>
              <a:t>Influence of organizational success</a:t>
            </a:r>
          </a:p>
        </p:txBody>
      </p:sp>
      <p:sp>
        <p:nvSpPr>
          <p:cNvPr id="3" name="Subtitle 2">
            <a:extLst>
              <a:ext uri="{FF2B5EF4-FFF2-40B4-BE49-F238E27FC236}">
                <a16:creationId xmlns:a16="http://schemas.microsoft.com/office/drawing/2014/main" id="{A483515B-0AE1-1B42-B93A-FE03B3B5CABF}"/>
              </a:ext>
            </a:extLst>
          </p:cNvPr>
          <p:cNvSpPr>
            <a:spLocks noGrp="1"/>
          </p:cNvSpPr>
          <p:nvPr>
            <p:ph type="subTitle" idx="1"/>
          </p:nvPr>
        </p:nvSpPr>
        <p:spPr/>
        <p:txBody>
          <a:bodyPr/>
          <a:lstStyle/>
          <a:p>
            <a:r>
              <a:rPr lang="en-US" dirty="0"/>
              <a:t>By Jake Brereton</a:t>
            </a:r>
          </a:p>
        </p:txBody>
      </p:sp>
    </p:spTree>
    <p:extLst>
      <p:ext uri="{BB962C8B-B14F-4D97-AF65-F5344CB8AC3E}">
        <p14:creationId xmlns:p14="http://schemas.microsoft.com/office/powerpoint/2010/main" val="8138191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9F47D-059C-B34B-9FCD-03A8BCFEC92A}"/>
              </a:ext>
            </a:extLst>
          </p:cNvPr>
          <p:cNvSpPr>
            <a:spLocks noGrp="1"/>
          </p:cNvSpPr>
          <p:nvPr>
            <p:ph type="title"/>
          </p:nvPr>
        </p:nvSpPr>
        <p:spPr/>
        <p:txBody>
          <a:bodyPr/>
          <a:lstStyle/>
          <a:p>
            <a:r>
              <a:rPr lang="en-US" dirty="0"/>
              <a:t>The key factors of success</a:t>
            </a:r>
          </a:p>
        </p:txBody>
      </p:sp>
      <p:sp>
        <p:nvSpPr>
          <p:cNvPr id="3" name="Content Placeholder 2">
            <a:extLst>
              <a:ext uri="{FF2B5EF4-FFF2-40B4-BE49-F238E27FC236}">
                <a16:creationId xmlns:a16="http://schemas.microsoft.com/office/drawing/2014/main" id="{AE73BFAD-4FDA-9742-AD6C-1E2688003DE9}"/>
              </a:ext>
            </a:extLst>
          </p:cNvPr>
          <p:cNvSpPr>
            <a:spLocks noGrp="1"/>
          </p:cNvSpPr>
          <p:nvPr>
            <p:ph idx="1"/>
          </p:nvPr>
        </p:nvSpPr>
        <p:spPr/>
        <p:txBody>
          <a:bodyPr>
            <a:normAutofit lnSpcReduction="10000"/>
          </a:bodyPr>
          <a:lstStyle/>
          <a:p>
            <a:pPr marL="0" indent="0">
              <a:buNone/>
            </a:pPr>
            <a:r>
              <a:rPr lang="en-US" dirty="0"/>
              <a:t>When it comes to the key factors that can influence an organizations success there are a total of 8 which are:</a:t>
            </a:r>
          </a:p>
          <a:p>
            <a:r>
              <a:rPr lang="en-US" sz="2400" b="1" dirty="0"/>
              <a:t>Trust</a:t>
            </a:r>
          </a:p>
          <a:p>
            <a:r>
              <a:rPr lang="en-US" sz="2400" b="1" dirty="0"/>
              <a:t>Decisiveness</a:t>
            </a:r>
          </a:p>
          <a:p>
            <a:r>
              <a:rPr lang="en-US" sz="2400" b="1" dirty="0"/>
              <a:t>Competition</a:t>
            </a:r>
          </a:p>
          <a:p>
            <a:r>
              <a:rPr lang="en-US" sz="2400" b="1" dirty="0"/>
              <a:t>Records</a:t>
            </a:r>
          </a:p>
          <a:p>
            <a:r>
              <a:rPr lang="en-US" sz="2400" b="1" dirty="0"/>
              <a:t>Network</a:t>
            </a:r>
          </a:p>
          <a:p>
            <a:r>
              <a:rPr lang="en-US" sz="2400" b="1" dirty="0"/>
              <a:t>Patience</a:t>
            </a:r>
          </a:p>
          <a:p>
            <a:r>
              <a:rPr lang="en-US" sz="2400" b="1" dirty="0"/>
              <a:t>Risk</a:t>
            </a:r>
          </a:p>
          <a:p>
            <a:r>
              <a:rPr lang="en-US" sz="2400" b="1" dirty="0"/>
              <a:t>Optimism</a:t>
            </a:r>
            <a:endParaRPr lang="en-US" b="1" dirty="0"/>
          </a:p>
        </p:txBody>
      </p:sp>
    </p:spTree>
    <p:extLst>
      <p:ext uri="{BB962C8B-B14F-4D97-AF65-F5344CB8AC3E}">
        <p14:creationId xmlns:p14="http://schemas.microsoft.com/office/powerpoint/2010/main" val="16246808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1EA5387D-64D8-4D6C-B109-FF4E81DF60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You Have to Trust Everyone You Work With -- Including the Ones You Don't  Like">
            <a:extLst>
              <a:ext uri="{FF2B5EF4-FFF2-40B4-BE49-F238E27FC236}">
                <a16:creationId xmlns:a16="http://schemas.microsoft.com/office/drawing/2014/main" id="{1A304A4C-DB15-814B-A1FF-125F039A997E}"/>
              </a:ext>
            </a:extLst>
          </p:cNvPr>
          <p:cNvPicPr>
            <a:picLocks noChangeAspect="1" noChangeArrowheads="1"/>
          </p:cNvPicPr>
          <p:nvPr/>
        </p:nvPicPr>
        <p:blipFill rotWithShape="1">
          <a:blip r:embed="rId2">
            <a:alphaModFix amt="30000"/>
            <a:extLst>
              <a:ext uri="{28A0092B-C50C-407E-A947-70E740481C1C}">
                <a14:useLocalDpi xmlns:a14="http://schemas.microsoft.com/office/drawing/2010/main" val="0"/>
              </a:ext>
            </a:extLst>
          </a:blip>
          <a:srcRect t="9264" b="6466"/>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D88B85B8-33A8-B34B-9E4B-694C8D272FB2}"/>
              </a:ext>
            </a:extLst>
          </p:cNvPr>
          <p:cNvSpPr>
            <a:spLocks noGrp="1"/>
          </p:cNvSpPr>
          <p:nvPr>
            <p:ph type="title"/>
          </p:nvPr>
        </p:nvSpPr>
        <p:spPr>
          <a:xfrm>
            <a:off x="2895600" y="764373"/>
            <a:ext cx="8610600" cy="1293028"/>
          </a:xfrm>
        </p:spPr>
        <p:txBody>
          <a:bodyPr>
            <a:normAutofit/>
          </a:bodyPr>
          <a:lstStyle/>
          <a:p>
            <a:r>
              <a:rPr lang="en-US" dirty="0"/>
              <a:t>Trust</a:t>
            </a:r>
          </a:p>
        </p:txBody>
      </p:sp>
      <p:sp>
        <p:nvSpPr>
          <p:cNvPr id="3" name="Content Placeholder 2">
            <a:extLst>
              <a:ext uri="{FF2B5EF4-FFF2-40B4-BE49-F238E27FC236}">
                <a16:creationId xmlns:a16="http://schemas.microsoft.com/office/drawing/2014/main" id="{3BD67936-CD90-8147-9092-CFC9BD59BB8E}"/>
              </a:ext>
            </a:extLst>
          </p:cNvPr>
          <p:cNvSpPr>
            <a:spLocks noGrp="1"/>
          </p:cNvSpPr>
          <p:nvPr>
            <p:ph idx="1"/>
          </p:nvPr>
        </p:nvSpPr>
        <p:spPr>
          <a:xfrm>
            <a:off x="685800" y="2194560"/>
            <a:ext cx="10820400" cy="4024125"/>
          </a:xfrm>
        </p:spPr>
        <p:txBody>
          <a:bodyPr>
            <a:normAutofit/>
          </a:bodyPr>
          <a:lstStyle/>
          <a:p>
            <a:r>
              <a:rPr lang="en-US" dirty="0"/>
              <a:t>It is important that an organization insists that keeping their word and living up to values is vital.</a:t>
            </a:r>
          </a:p>
          <a:p>
            <a:r>
              <a:rPr lang="en-US" dirty="0"/>
              <a:t>Customers and co-workers want to know that they can rely and depend on their colleagues.</a:t>
            </a:r>
          </a:p>
          <a:p>
            <a:r>
              <a:rPr lang="en-US" dirty="0"/>
              <a:t>Therefore, trust is a very important factor that can contribute a lot to the success of an organization. </a:t>
            </a:r>
          </a:p>
        </p:txBody>
      </p:sp>
    </p:spTree>
    <p:extLst>
      <p:ext uri="{BB962C8B-B14F-4D97-AF65-F5344CB8AC3E}">
        <p14:creationId xmlns:p14="http://schemas.microsoft.com/office/powerpoint/2010/main" val="24586571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5" name="Rectangle 134">
            <a:extLst>
              <a:ext uri="{FF2B5EF4-FFF2-40B4-BE49-F238E27FC236}">
                <a16:creationId xmlns:a16="http://schemas.microsoft.com/office/drawing/2014/main" id="{1EA5387D-64D8-4D6C-B109-FF4E81DF60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Why It's Important to Have Decisive Leaders - Lolly Daskal | Leadership">
            <a:extLst>
              <a:ext uri="{FF2B5EF4-FFF2-40B4-BE49-F238E27FC236}">
                <a16:creationId xmlns:a16="http://schemas.microsoft.com/office/drawing/2014/main" id="{40E86C61-2CF1-8B42-B0A4-F9F535CA5036}"/>
              </a:ext>
            </a:extLst>
          </p:cNvPr>
          <p:cNvPicPr>
            <a:picLocks noChangeAspect="1" noChangeArrowheads="1"/>
          </p:cNvPicPr>
          <p:nvPr/>
        </p:nvPicPr>
        <p:blipFill rotWithShape="1">
          <a:blip r:embed="rId2">
            <a:alphaModFix amt="30000"/>
            <a:extLst>
              <a:ext uri="{28A0092B-C50C-407E-A947-70E740481C1C}">
                <a14:useLocalDpi xmlns:a14="http://schemas.microsoft.com/office/drawing/2010/main" val="0"/>
              </a:ext>
            </a:extLst>
          </a:blip>
          <a:srcRect t="8537"/>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F8327556-7574-FC4B-935C-E88B32CBB475}"/>
              </a:ext>
            </a:extLst>
          </p:cNvPr>
          <p:cNvSpPr>
            <a:spLocks noGrp="1"/>
          </p:cNvSpPr>
          <p:nvPr>
            <p:ph type="title"/>
          </p:nvPr>
        </p:nvSpPr>
        <p:spPr>
          <a:xfrm>
            <a:off x="2895600" y="764373"/>
            <a:ext cx="8610600" cy="1293028"/>
          </a:xfrm>
        </p:spPr>
        <p:txBody>
          <a:bodyPr>
            <a:normAutofit/>
          </a:bodyPr>
          <a:lstStyle/>
          <a:p>
            <a:r>
              <a:rPr lang="en-US" dirty="0"/>
              <a:t>decisiveness</a:t>
            </a:r>
          </a:p>
        </p:txBody>
      </p:sp>
      <p:sp>
        <p:nvSpPr>
          <p:cNvPr id="3" name="Content Placeholder 2">
            <a:extLst>
              <a:ext uri="{FF2B5EF4-FFF2-40B4-BE49-F238E27FC236}">
                <a16:creationId xmlns:a16="http://schemas.microsoft.com/office/drawing/2014/main" id="{10485461-7443-D24F-BDE2-FD23D7484649}"/>
              </a:ext>
            </a:extLst>
          </p:cNvPr>
          <p:cNvSpPr>
            <a:spLocks noGrp="1"/>
          </p:cNvSpPr>
          <p:nvPr>
            <p:ph idx="1"/>
          </p:nvPr>
        </p:nvSpPr>
        <p:spPr>
          <a:xfrm>
            <a:off x="685800" y="2194560"/>
            <a:ext cx="10820400" cy="4024125"/>
          </a:xfrm>
        </p:spPr>
        <p:txBody>
          <a:bodyPr>
            <a:normAutofit/>
          </a:bodyPr>
          <a:lstStyle/>
          <a:p>
            <a:r>
              <a:rPr lang="en-US" dirty="0"/>
              <a:t>An organization must learn to act promptly when making decisions and not to wait on and on for every  last piece of data.</a:t>
            </a:r>
          </a:p>
          <a:p>
            <a:pPr marL="0" indent="0">
              <a:buNone/>
            </a:pPr>
            <a:endParaRPr lang="en-US" dirty="0"/>
          </a:p>
          <a:p>
            <a:r>
              <a:rPr lang="en-US" dirty="0"/>
              <a:t>An imperfect answer is always almost better than a correct answer that comes to late.</a:t>
            </a:r>
          </a:p>
          <a:p>
            <a:endParaRPr lang="en-US" dirty="0"/>
          </a:p>
          <a:p>
            <a:r>
              <a:rPr lang="en-US" dirty="0"/>
              <a:t>Sometimes when acting fast and going with your gut can be the better decision than hanging on and waiting for data that sometimes never arrives.</a:t>
            </a:r>
          </a:p>
        </p:txBody>
      </p:sp>
    </p:spTree>
    <p:extLst>
      <p:ext uri="{BB962C8B-B14F-4D97-AF65-F5344CB8AC3E}">
        <p14:creationId xmlns:p14="http://schemas.microsoft.com/office/powerpoint/2010/main" val="29228606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5" name="Rectangle 74">
            <a:extLst>
              <a:ext uri="{FF2B5EF4-FFF2-40B4-BE49-F238E27FC236}">
                <a16:creationId xmlns:a16="http://schemas.microsoft.com/office/drawing/2014/main" id="{1EA5387D-64D8-4D6C-B109-FF4E81DF60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8" name="Picture 6" descr="Firms concerned about growing competition from boutiques and independents">
            <a:extLst>
              <a:ext uri="{FF2B5EF4-FFF2-40B4-BE49-F238E27FC236}">
                <a16:creationId xmlns:a16="http://schemas.microsoft.com/office/drawing/2014/main" id="{F4C02309-7A37-6340-884F-A64B101B365F}"/>
              </a:ext>
            </a:extLst>
          </p:cNvPr>
          <p:cNvPicPr>
            <a:picLocks noChangeAspect="1" noChangeArrowheads="1"/>
          </p:cNvPicPr>
          <p:nvPr/>
        </p:nvPicPr>
        <p:blipFill rotWithShape="1">
          <a:blip r:embed="rId2">
            <a:alphaModFix amt="30000"/>
            <a:extLst>
              <a:ext uri="{28A0092B-C50C-407E-A947-70E740481C1C}">
                <a14:useLocalDpi xmlns:a14="http://schemas.microsoft.com/office/drawing/2010/main" val="0"/>
              </a:ext>
            </a:extLst>
          </a:blip>
          <a:srcRect r="2" b="1564"/>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22CDA4D3-1A28-3B49-A776-A820B0F4622E}"/>
              </a:ext>
            </a:extLst>
          </p:cNvPr>
          <p:cNvSpPr>
            <a:spLocks noGrp="1"/>
          </p:cNvSpPr>
          <p:nvPr>
            <p:ph type="title"/>
          </p:nvPr>
        </p:nvSpPr>
        <p:spPr>
          <a:xfrm>
            <a:off x="2895600" y="764373"/>
            <a:ext cx="8610600" cy="1293028"/>
          </a:xfrm>
        </p:spPr>
        <p:txBody>
          <a:bodyPr>
            <a:normAutofit/>
          </a:bodyPr>
          <a:lstStyle/>
          <a:p>
            <a:r>
              <a:rPr lang="en-US"/>
              <a:t>competition</a:t>
            </a:r>
            <a:endParaRPr lang="en-US" dirty="0"/>
          </a:p>
        </p:txBody>
      </p:sp>
      <p:sp>
        <p:nvSpPr>
          <p:cNvPr id="3" name="Content Placeholder 2">
            <a:extLst>
              <a:ext uri="{FF2B5EF4-FFF2-40B4-BE49-F238E27FC236}">
                <a16:creationId xmlns:a16="http://schemas.microsoft.com/office/drawing/2014/main" id="{E58D6316-E46A-0C4A-AF8B-7AC2708D2902}"/>
              </a:ext>
            </a:extLst>
          </p:cNvPr>
          <p:cNvSpPr>
            <a:spLocks noGrp="1"/>
          </p:cNvSpPr>
          <p:nvPr>
            <p:ph idx="1"/>
          </p:nvPr>
        </p:nvSpPr>
        <p:spPr>
          <a:xfrm>
            <a:off x="685800" y="1857675"/>
            <a:ext cx="10820400" cy="4024125"/>
          </a:xfrm>
        </p:spPr>
        <p:txBody>
          <a:bodyPr>
            <a:normAutofit/>
          </a:bodyPr>
          <a:lstStyle/>
          <a:p>
            <a:r>
              <a:rPr lang="en-US" dirty="0"/>
              <a:t>For an organization to be successful they must study and analyze the competition to see if they have a good or better chance of competing .</a:t>
            </a:r>
          </a:p>
          <a:p>
            <a:endParaRPr lang="en-US" dirty="0"/>
          </a:p>
          <a:p>
            <a:r>
              <a:rPr lang="en-US" dirty="0"/>
              <a:t>An organization does not want to be off guard by a rival's new idea because this could mean a lot more business and success for them.</a:t>
            </a:r>
          </a:p>
          <a:p>
            <a:endParaRPr lang="en-US" dirty="0"/>
          </a:p>
          <a:p>
            <a:r>
              <a:rPr lang="en-US" dirty="0"/>
              <a:t>As an organization you do not always want to be on the defensive with the competition because this can put the company under a lot of pressure.</a:t>
            </a:r>
          </a:p>
        </p:txBody>
      </p:sp>
    </p:spTree>
    <p:extLst>
      <p:ext uri="{BB962C8B-B14F-4D97-AF65-F5344CB8AC3E}">
        <p14:creationId xmlns:p14="http://schemas.microsoft.com/office/powerpoint/2010/main" val="38535693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1EA5387D-64D8-4D6C-B109-FF4E81DF60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Why is Good Record Keeping Important to Successful Farm Management?">
            <a:extLst>
              <a:ext uri="{FF2B5EF4-FFF2-40B4-BE49-F238E27FC236}">
                <a16:creationId xmlns:a16="http://schemas.microsoft.com/office/drawing/2014/main" id="{C906AB9C-26E2-2D44-85F2-8EB994BA6EE6}"/>
              </a:ext>
            </a:extLst>
          </p:cNvPr>
          <p:cNvPicPr>
            <a:picLocks noChangeAspect="1" noChangeArrowheads="1"/>
          </p:cNvPicPr>
          <p:nvPr/>
        </p:nvPicPr>
        <p:blipFill rotWithShape="1">
          <a:blip r:embed="rId2">
            <a:alphaModFix amt="30000"/>
            <a:extLst>
              <a:ext uri="{28A0092B-C50C-407E-A947-70E740481C1C}">
                <a14:useLocalDpi xmlns:a14="http://schemas.microsoft.com/office/drawing/2010/main" val="0"/>
              </a:ext>
            </a:extLst>
          </a:blip>
          <a:srcRect l="5333"/>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98AD18F9-6946-0B42-AC8E-9DEE4C99A90A}"/>
              </a:ext>
            </a:extLst>
          </p:cNvPr>
          <p:cNvSpPr>
            <a:spLocks noGrp="1"/>
          </p:cNvSpPr>
          <p:nvPr>
            <p:ph type="title"/>
          </p:nvPr>
        </p:nvSpPr>
        <p:spPr>
          <a:xfrm>
            <a:off x="2895600" y="764373"/>
            <a:ext cx="8610600" cy="1293028"/>
          </a:xfrm>
        </p:spPr>
        <p:txBody>
          <a:bodyPr>
            <a:normAutofit/>
          </a:bodyPr>
          <a:lstStyle/>
          <a:p>
            <a:r>
              <a:rPr lang="en-US" dirty="0"/>
              <a:t>records</a:t>
            </a:r>
          </a:p>
        </p:txBody>
      </p:sp>
      <p:sp>
        <p:nvSpPr>
          <p:cNvPr id="3" name="Content Placeholder 2">
            <a:extLst>
              <a:ext uri="{FF2B5EF4-FFF2-40B4-BE49-F238E27FC236}">
                <a16:creationId xmlns:a16="http://schemas.microsoft.com/office/drawing/2014/main" id="{79367B6E-0C2F-B945-8045-830220F3A7F7}"/>
              </a:ext>
            </a:extLst>
          </p:cNvPr>
          <p:cNvSpPr>
            <a:spLocks noGrp="1"/>
          </p:cNvSpPr>
          <p:nvPr>
            <p:ph idx="1"/>
          </p:nvPr>
        </p:nvSpPr>
        <p:spPr>
          <a:xfrm>
            <a:off x="685800" y="2194560"/>
            <a:ext cx="10820400" cy="4024125"/>
          </a:xfrm>
        </p:spPr>
        <p:txBody>
          <a:bodyPr>
            <a:normAutofit/>
          </a:bodyPr>
          <a:lstStyle/>
          <a:p>
            <a:r>
              <a:rPr lang="en-US" dirty="0"/>
              <a:t>An organization must document their records thoroughly in case they need to be retrieved with ease.</a:t>
            </a:r>
          </a:p>
          <a:p>
            <a:endParaRPr lang="en-US" dirty="0"/>
          </a:p>
          <a:p>
            <a:r>
              <a:rPr lang="en-US" dirty="0"/>
              <a:t>Good records help to preserve ideas, establish your credibility and prove a point when the facts may not be clear</a:t>
            </a:r>
          </a:p>
          <a:p>
            <a:endParaRPr lang="en-US" dirty="0"/>
          </a:p>
          <a:p>
            <a:r>
              <a:rPr lang="en-US" dirty="0"/>
              <a:t>This applies to every department that the organization is responsible for.</a:t>
            </a:r>
          </a:p>
        </p:txBody>
      </p:sp>
    </p:spTree>
    <p:extLst>
      <p:ext uri="{BB962C8B-B14F-4D97-AF65-F5344CB8AC3E}">
        <p14:creationId xmlns:p14="http://schemas.microsoft.com/office/powerpoint/2010/main" val="23333027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EA5387D-64D8-4D6C-B109-FF4E81DF60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bstract background of blue mesh and nodes">
            <a:extLst>
              <a:ext uri="{FF2B5EF4-FFF2-40B4-BE49-F238E27FC236}">
                <a16:creationId xmlns:a16="http://schemas.microsoft.com/office/drawing/2014/main" id="{9C146B93-7DED-419C-8801-54AED7E0DACF}"/>
              </a:ext>
            </a:extLst>
          </p:cNvPr>
          <p:cNvPicPr>
            <a:picLocks noChangeAspect="1"/>
          </p:cNvPicPr>
          <p:nvPr/>
        </p:nvPicPr>
        <p:blipFill rotWithShape="1">
          <a:blip r:embed="rId2">
            <a:alphaModFix amt="30000"/>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EFF43572-047F-1540-9605-8A6B4897C649}"/>
              </a:ext>
            </a:extLst>
          </p:cNvPr>
          <p:cNvSpPr>
            <a:spLocks noGrp="1"/>
          </p:cNvSpPr>
          <p:nvPr>
            <p:ph type="title"/>
          </p:nvPr>
        </p:nvSpPr>
        <p:spPr>
          <a:xfrm>
            <a:off x="2895600" y="764373"/>
            <a:ext cx="8610600" cy="1293028"/>
          </a:xfrm>
        </p:spPr>
        <p:txBody>
          <a:bodyPr>
            <a:normAutofit/>
          </a:bodyPr>
          <a:lstStyle/>
          <a:p>
            <a:r>
              <a:rPr lang="en-US" dirty="0"/>
              <a:t>Network </a:t>
            </a:r>
          </a:p>
        </p:txBody>
      </p:sp>
      <p:sp>
        <p:nvSpPr>
          <p:cNvPr id="3" name="Content Placeholder 2">
            <a:extLst>
              <a:ext uri="{FF2B5EF4-FFF2-40B4-BE49-F238E27FC236}">
                <a16:creationId xmlns:a16="http://schemas.microsoft.com/office/drawing/2014/main" id="{F0B33522-B708-784A-AF6E-2632402E8BAD}"/>
              </a:ext>
            </a:extLst>
          </p:cNvPr>
          <p:cNvSpPr>
            <a:spLocks noGrp="1"/>
          </p:cNvSpPr>
          <p:nvPr>
            <p:ph idx="1"/>
          </p:nvPr>
        </p:nvSpPr>
        <p:spPr>
          <a:xfrm>
            <a:off x="685800" y="2194560"/>
            <a:ext cx="10820400" cy="4024125"/>
          </a:xfrm>
        </p:spPr>
        <p:txBody>
          <a:bodyPr>
            <a:normAutofit/>
          </a:bodyPr>
          <a:lstStyle/>
          <a:p>
            <a:r>
              <a:rPr lang="en-US" dirty="0"/>
              <a:t>Organizations must build relationships and connections with a wide variety in and out of the industry.</a:t>
            </a:r>
          </a:p>
          <a:p>
            <a:endParaRPr lang="en-US" dirty="0"/>
          </a:p>
          <a:p>
            <a:r>
              <a:rPr lang="en-US" dirty="0"/>
              <a:t>Your network can be a great source of ideas, employees and advice so it would be vital for an organization to build this up.</a:t>
            </a:r>
          </a:p>
          <a:p>
            <a:endParaRPr lang="en-US" dirty="0"/>
          </a:p>
          <a:p>
            <a:r>
              <a:rPr lang="en-US" dirty="0"/>
              <a:t>Should never miss the opportunity to meet new people who can help you, and make sure that you can also return the </a:t>
            </a:r>
            <a:r>
              <a:rPr lang="en-US" dirty="0" err="1"/>
              <a:t>favour</a:t>
            </a:r>
            <a:r>
              <a:rPr lang="en-US" dirty="0"/>
              <a:t>.</a:t>
            </a:r>
          </a:p>
        </p:txBody>
      </p:sp>
    </p:spTree>
    <p:extLst>
      <p:ext uri="{BB962C8B-B14F-4D97-AF65-F5344CB8AC3E}">
        <p14:creationId xmlns:p14="http://schemas.microsoft.com/office/powerpoint/2010/main" val="20148130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EA5387D-64D8-4D6C-B109-FF4E81DF60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Hedge maze">
            <a:extLst>
              <a:ext uri="{FF2B5EF4-FFF2-40B4-BE49-F238E27FC236}">
                <a16:creationId xmlns:a16="http://schemas.microsoft.com/office/drawing/2014/main" id="{E5BE85DC-0495-45E2-B87E-561B7C6D54B5}"/>
              </a:ext>
            </a:extLst>
          </p:cNvPr>
          <p:cNvPicPr>
            <a:picLocks noChangeAspect="1"/>
          </p:cNvPicPr>
          <p:nvPr/>
        </p:nvPicPr>
        <p:blipFill rotWithShape="1">
          <a:blip r:embed="rId2">
            <a:alphaModFix amt="30000"/>
          </a:blip>
          <a:srcRect t="2026" b="13388"/>
          <a:stretch/>
        </p:blipFill>
        <p:spPr>
          <a:xfrm>
            <a:off x="20" y="10"/>
            <a:ext cx="12191980" cy="6857990"/>
          </a:xfrm>
          <a:prstGeom prst="rect">
            <a:avLst/>
          </a:prstGeom>
        </p:spPr>
      </p:pic>
      <p:sp>
        <p:nvSpPr>
          <p:cNvPr id="2" name="Title 1">
            <a:extLst>
              <a:ext uri="{FF2B5EF4-FFF2-40B4-BE49-F238E27FC236}">
                <a16:creationId xmlns:a16="http://schemas.microsoft.com/office/drawing/2014/main" id="{3D00AF55-14A4-5E41-BEBB-73439F0D8F01}"/>
              </a:ext>
            </a:extLst>
          </p:cNvPr>
          <p:cNvSpPr>
            <a:spLocks noGrp="1"/>
          </p:cNvSpPr>
          <p:nvPr>
            <p:ph type="title"/>
          </p:nvPr>
        </p:nvSpPr>
        <p:spPr>
          <a:xfrm>
            <a:off x="2895600" y="764373"/>
            <a:ext cx="8610600" cy="1293028"/>
          </a:xfrm>
        </p:spPr>
        <p:txBody>
          <a:bodyPr>
            <a:normAutofit/>
          </a:bodyPr>
          <a:lstStyle/>
          <a:p>
            <a:r>
              <a:rPr lang="en-US" dirty="0"/>
              <a:t>patience</a:t>
            </a:r>
          </a:p>
        </p:txBody>
      </p:sp>
      <p:sp>
        <p:nvSpPr>
          <p:cNvPr id="3" name="Content Placeholder 2">
            <a:extLst>
              <a:ext uri="{FF2B5EF4-FFF2-40B4-BE49-F238E27FC236}">
                <a16:creationId xmlns:a16="http://schemas.microsoft.com/office/drawing/2014/main" id="{E58B0047-CEAA-D14D-BB8F-57E659CD4BC6}"/>
              </a:ext>
            </a:extLst>
          </p:cNvPr>
          <p:cNvSpPr>
            <a:spLocks noGrp="1"/>
          </p:cNvSpPr>
          <p:nvPr>
            <p:ph idx="1"/>
          </p:nvPr>
        </p:nvSpPr>
        <p:spPr>
          <a:xfrm>
            <a:off x="685800" y="2194560"/>
            <a:ext cx="10820400" cy="4024125"/>
          </a:xfrm>
        </p:spPr>
        <p:txBody>
          <a:bodyPr>
            <a:normAutofit/>
          </a:bodyPr>
          <a:lstStyle/>
          <a:p>
            <a:r>
              <a:rPr lang="en-US" dirty="0"/>
              <a:t>An organization must realize that overnight success and optical illusions and should focus on incremental progress to help succeed.</a:t>
            </a:r>
          </a:p>
          <a:p>
            <a:endParaRPr lang="en-US" dirty="0"/>
          </a:p>
          <a:p>
            <a:r>
              <a:rPr lang="en-US" dirty="0"/>
              <a:t>Establishing a habit of slow and steady success will improve everyone's confidence and make it last whilst also minimizing the risk.</a:t>
            </a:r>
          </a:p>
          <a:p>
            <a:endParaRPr lang="en-US" dirty="0"/>
          </a:p>
          <a:p>
            <a:r>
              <a:rPr lang="en-US" dirty="0"/>
              <a:t>Patience with employees is also vital for an organization because giving them time to complete certain tasks will improve the quality of work that is produced and make them feel more valued.</a:t>
            </a:r>
          </a:p>
        </p:txBody>
      </p:sp>
    </p:spTree>
    <p:extLst>
      <p:ext uri="{BB962C8B-B14F-4D97-AF65-F5344CB8AC3E}">
        <p14:creationId xmlns:p14="http://schemas.microsoft.com/office/powerpoint/2010/main" val="32868528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EA5387D-64D8-4D6C-B109-FF4E81DF60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Large skydiving group mid-air">
            <a:extLst>
              <a:ext uri="{FF2B5EF4-FFF2-40B4-BE49-F238E27FC236}">
                <a16:creationId xmlns:a16="http://schemas.microsoft.com/office/drawing/2014/main" id="{F896B513-C486-4868-997F-B794DBF455FA}"/>
              </a:ext>
            </a:extLst>
          </p:cNvPr>
          <p:cNvPicPr>
            <a:picLocks noChangeAspect="1"/>
          </p:cNvPicPr>
          <p:nvPr/>
        </p:nvPicPr>
        <p:blipFill rotWithShape="1">
          <a:blip r:embed="rId2">
            <a:alphaModFix amt="30000"/>
          </a:blip>
          <a:srcRect t="11570" b="3844"/>
          <a:stretch/>
        </p:blipFill>
        <p:spPr>
          <a:xfrm>
            <a:off x="20" y="10"/>
            <a:ext cx="12191980" cy="6857990"/>
          </a:xfrm>
          <a:prstGeom prst="rect">
            <a:avLst/>
          </a:prstGeom>
        </p:spPr>
      </p:pic>
      <p:sp>
        <p:nvSpPr>
          <p:cNvPr id="2" name="Title 1">
            <a:extLst>
              <a:ext uri="{FF2B5EF4-FFF2-40B4-BE49-F238E27FC236}">
                <a16:creationId xmlns:a16="http://schemas.microsoft.com/office/drawing/2014/main" id="{23720B55-30D8-FA40-ADE9-19E6066EE5FC}"/>
              </a:ext>
            </a:extLst>
          </p:cNvPr>
          <p:cNvSpPr>
            <a:spLocks noGrp="1"/>
          </p:cNvSpPr>
          <p:nvPr>
            <p:ph type="title"/>
          </p:nvPr>
        </p:nvSpPr>
        <p:spPr>
          <a:xfrm>
            <a:off x="2895600" y="764373"/>
            <a:ext cx="8610600" cy="1293028"/>
          </a:xfrm>
        </p:spPr>
        <p:txBody>
          <a:bodyPr>
            <a:normAutofit/>
          </a:bodyPr>
          <a:lstStyle/>
          <a:p>
            <a:r>
              <a:rPr lang="en-US" dirty="0"/>
              <a:t>risk</a:t>
            </a:r>
          </a:p>
        </p:txBody>
      </p:sp>
      <p:sp>
        <p:nvSpPr>
          <p:cNvPr id="3" name="Content Placeholder 2">
            <a:extLst>
              <a:ext uri="{FF2B5EF4-FFF2-40B4-BE49-F238E27FC236}">
                <a16:creationId xmlns:a16="http://schemas.microsoft.com/office/drawing/2014/main" id="{88A3445A-FDB0-724C-BFCB-0C531EFEDAA5}"/>
              </a:ext>
            </a:extLst>
          </p:cNvPr>
          <p:cNvSpPr>
            <a:spLocks noGrp="1"/>
          </p:cNvSpPr>
          <p:nvPr>
            <p:ph idx="1"/>
          </p:nvPr>
        </p:nvSpPr>
        <p:spPr>
          <a:xfrm>
            <a:off x="685800" y="2194560"/>
            <a:ext cx="10820400" cy="4024125"/>
          </a:xfrm>
        </p:spPr>
        <p:txBody>
          <a:bodyPr>
            <a:normAutofit/>
          </a:bodyPr>
          <a:lstStyle/>
          <a:p>
            <a:r>
              <a:rPr lang="en-US" dirty="0"/>
              <a:t>Sometimes an organization must simply take a risk to move forward with the industry otherwise they may get left behind.</a:t>
            </a:r>
          </a:p>
          <a:p>
            <a:endParaRPr lang="en-US" dirty="0"/>
          </a:p>
          <a:p>
            <a:r>
              <a:rPr lang="en-US" dirty="0"/>
              <a:t>When all other factors are solidly established you should be in a great position to take that risk and predict potential success.</a:t>
            </a:r>
          </a:p>
        </p:txBody>
      </p:sp>
    </p:spTree>
    <p:extLst>
      <p:ext uri="{BB962C8B-B14F-4D97-AF65-F5344CB8AC3E}">
        <p14:creationId xmlns:p14="http://schemas.microsoft.com/office/powerpoint/2010/main" val="31656792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EA5387D-64D8-4D6C-B109-FF4E81DF60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One in a crowd">
            <a:extLst>
              <a:ext uri="{FF2B5EF4-FFF2-40B4-BE49-F238E27FC236}">
                <a16:creationId xmlns:a16="http://schemas.microsoft.com/office/drawing/2014/main" id="{4A57134D-D9BA-4A18-8908-12522B225CDC}"/>
              </a:ext>
            </a:extLst>
          </p:cNvPr>
          <p:cNvPicPr>
            <a:picLocks noChangeAspect="1"/>
          </p:cNvPicPr>
          <p:nvPr/>
        </p:nvPicPr>
        <p:blipFill rotWithShape="1">
          <a:blip r:embed="rId2">
            <a:alphaModFix amt="30000"/>
          </a:blip>
          <a:srcRect t="7734" b="17267"/>
          <a:stretch/>
        </p:blipFill>
        <p:spPr>
          <a:xfrm>
            <a:off x="20" y="10"/>
            <a:ext cx="12191980" cy="6857990"/>
          </a:xfrm>
          <a:prstGeom prst="rect">
            <a:avLst/>
          </a:prstGeom>
        </p:spPr>
      </p:pic>
      <p:sp>
        <p:nvSpPr>
          <p:cNvPr id="2" name="Title 1">
            <a:extLst>
              <a:ext uri="{FF2B5EF4-FFF2-40B4-BE49-F238E27FC236}">
                <a16:creationId xmlns:a16="http://schemas.microsoft.com/office/drawing/2014/main" id="{819C9C06-41CE-F74E-8581-184F185C2145}"/>
              </a:ext>
            </a:extLst>
          </p:cNvPr>
          <p:cNvSpPr>
            <a:spLocks noGrp="1"/>
          </p:cNvSpPr>
          <p:nvPr>
            <p:ph type="title"/>
          </p:nvPr>
        </p:nvSpPr>
        <p:spPr>
          <a:xfrm>
            <a:off x="2895600" y="764373"/>
            <a:ext cx="8610600" cy="1293028"/>
          </a:xfrm>
        </p:spPr>
        <p:txBody>
          <a:bodyPr>
            <a:normAutofit/>
          </a:bodyPr>
          <a:lstStyle/>
          <a:p>
            <a:r>
              <a:rPr lang="en-US" dirty="0"/>
              <a:t>optimism</a:t>
            </a:r>
          </a:p>
        </p:txBody>
      </p:sp>
      <p:sp>
        <p:nvSpPr>
          <p:cNvPr id="3" name="Content Placeholder 2">
            <a:extLst>
              <a:ext uri="{FF2B5EF4-FFF2-40B4-BE49-F238E27FC236}">
                <a16:creationId xmlns:a16="http://schemas.microsoft.com/office/drawing/2014/main" id="{908F395F-F021-F442-B657-01061DF6EB42}"/>
              </a:ext>
            </a:extLst>
          </p:cNvPr>
          <p:cNvSpPr>
            <a:spLocks noGrp="1"/>
          </p:cNvSpPr>
          <p:nvPr>
            <p:ph idx="1"/>
          </p:nvPr>
        </p:nvSpPr>
        <p:spPr>
          <a:xfrm>
            <a:off x="685800" y="2194560"/>
            <a:ext cx="10820400" cy="4024125"/>
          </a:xfrm>
        </p:spPr>
        <p:txBody>
          <a:bodyPr>
            <a:normAutofit/>
          </a:bodyPr>
          <a:lstStyle/>
          <a:p>
            <a:r>
              <a:rPr lang="en-US" dirty="0"/>
              <a:t>It is very important to maintain a positive attitude rather than an outlook of failing.</a:t>
            </a:r>
          </a:p>
          <a:p>
            <a:endParaRPr lang="en-US" dirty="0"/>
          </a:p>
          <a:p>
            <a:r>
              <a:rPr lang="en-US" dirty="0"/>
              <a:t>There is a saying that “the future looks brightest for the those who look for the bright side” this has a great meaning to it because the person who is thinking positive will attract positivity and good results.</a:t>
            </a:r>
          </a:p>
          <a:p>
            <a:endParaRPr lang="en-US" dirty="0"/>
          </a:p>
          <a:p>
            <a:r>
              <a:rPr lang="en-US" dirty="0"/>
              <a:t>By not maintaining a positive attitude and having a bit of optimism, it is as if you are failing before you have even started.</a:t>
            </a:r>
          </a:p>
        </p:txBody>
      </p:sp>
    </p:spTree>
    <p:extLst>
      <p:ext uri="{BB962C8B-B14F-4D97-AF65-F5344CB8AC3E}">
        <p14:creationId xmlns:p14="http://schemas.microsoft.com/office/powerpoint/2010/main" val="20295781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0BBBA1-AB31-1249-990B-B039A678D756}"/>
              </a:ext>
            </a:extLst>
          </p:cNvPr>
          <p:cNvSpPr>
            <a:spLocks noGrp="1"/>
          </p:cNvSpPr>
          <p:nvPr>
            <p:ph type="title"/>
          </p:nvPr>
        </p:nvSpPr>
        <p:spPr/>
        <p:txBody>
          <a:bodyPr/>
          <a:lstStyle/>
          <a:p>
            <a:r>
              <a:rPr lang="en-US" dirty="0"/>
              <a:t>The key factors for not succeeding </a:t>
            </a:r>
          </a:p>
        </p:txBody>
      </p:sp>
      <p:sp>
        <p:nvSpPr>
          <p:cNvPr id="3" name="Content Placeholder 2">
            <a:extLst>
              <a:ext uri="{FF2B5EF4-FFF2-40B4-BE49-F238E27FC236}">
                <a16:creationId xmlns:a16="http://schemas.microsoft.com/office/drawing/2014/main" id="{8DDC04E5-820F-5845-AAED-3598BDC1B51E}"/>
              </a:ext>
            </a:extLst>
          </p:cNvPr>
          <p:cNvSpPr>
            <a:spLocks noGrp="1"/>
          </p:cNvSpPr>
          <p:nvPr>
            <p:ph idx="1"/>
          </p:nvPr>
        </p:nvSpPr>
        <p:spPr/>
        <p:txBody>
          <a:bodyPr/>
          <a:lstStyle/>
          <a:p>
            <a:pPr marL="0" indent="0">
              <a:buNone/>
            </a:pPr>
            <a:r>
              <a:rPr lang="en-US" dirty="0"/>
              <a:t>There are lots of factors to why an organization would fail and below are the most important of these:</a:t>
            </a:r>
          </a:p>
          <a:p>
            <a:r>
              <a:rPr lang="en-US" sz="2400" b="1" dirty="0"/>
              <a:t> No Plan</a:t>
            </a:r>
          </a:p>
          <a:p>
            <a:r>
              <a:rPr lang="en-US" sz="2400" b="1" dirty="0"/>
              <a:t>Hiring wrong employees</a:t>
            </a:r>
          </a:p>
          <a:p>
            <a:r>
              <a:rPr lang="en-US" sz="2400" b="1" dirty="0"/>
              <a:t>Political influence</a:t>
            </a:r>
          </a:p>
          <a:p>
            <a:r>
              <a:rPr lang="en-US" sz="2400" b="1" dirty="0"/>
              <a:t>Trust</a:t>
            </a:r>
          </a:p>
          <a:p>
            <a:r>
              <a:rPr lang="en-US" sz="2400" b="1" dirty="0"/>
              <a:t>Disagreement</a:t>
            </a:r>
          </a:p>
          <a:p>
            <a:r>
              <a:rPr lang="en-US" sz="2400" b="1" dirty="0"/>
              <a:t>Guilt  </a:t>
            </a:r>
          </a:p>
        </p:txBody>
      </p:sp>
    </p:spTree>
    <p:extLst>
      <p:ext uri="{BB962C8B-B14F-4D97-AF65-F5344CB8AC3E}">
        <p14:creationId xmlns:p14="http://schemas.microsoft.com/office/powerpoint/2010/main" val="40567602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EA5387D-64D8-4D6C-B109-FF4E81DF60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hite puzzle with one red piece">
            <a:extLst>
              <a:ext uri="{FF2B5EF4-FFF2-40B4-BE49-F238E27FC236}">
                <a16:creationId xmlns:a16="http://schemas.microsoft.com/office/drawing/2014/main" id="{2C79FF8F-4644-469A-B5FE-441162A6FBC0}"/>
              </a:ext>
            </a:extLst>
          </p:cNvPr>
          <p:cNvPicPr>
            <a:picLocks noChangeAspect="1"/>
          </p:cNvPicPr>
          <p:nvPr/>
        </p:nvPicPr>
        <p:blipFill rotWithShape="1">
          <a:blip r:embed="rId2">
            <a:alphaModFix amt="30000"/>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3359904D-0392-5240-88D3-4A4F12BE7D42}"/>
              </a:ext>
            </a:extLst>
          </p:cNvPr>
          <p:cNvSpPr>
            <a:spLocks noGrp="1"/>
          </p:cNvSpPr>
          <p:nvPr>
            <p:ph type="title"/>
          </p:nvPr>
        </p:nvSpPr>
        <p:spPr>
          <a:xfrm>
            <a:off x="2895600" y="764373"/>
            <a:ext cx="8610600" cy="1293028"/>
          </a:xfrm>
        </p:spPr>
        <p:txBody>
          <a:bodyPr>
            <a:normAutofit/>
          </a:bodyPr>
          <a:lstStyle/>
          <a:p>
            <a:r>
              <a:rPr lang="en-US" dirty="0"/>
              <a:t>Having a vision, but no plan</a:t>
            </a:r>
          </a:p>
        </p:txBody>
      </p:sp>
      <p:sp>
        <p:nvSpPr>
          <p:cNvPr id="3" name="Content Placeholder 2">
            <a:extLst>
              <a:ext uri="{FF2B5EF4-FFF2-40B4-BE49-F238E27FC236}">
                <a16:creationId xmlns:a16="http://schemas.microsoft.com/office/drawing/2014/main" id="{BDCD3796-EEB0-304B-820B-2AB90BB79E59}"/>
              </a:ext>
            </a:extLst>
          </p:cNvPr>
          <p:cNvSpPr>
            <a:spLocks noGrp="1"/>
          </p:cNvSpPr>
          <p:nvPr>
            <p:ph idx="1"/>
          </p:nvPr>
        </p:nvSpPr>
        <p:spPr>
          <a:xfrm>
            <a:off x="685800" y="2194560"/>
            <a:ext cx="10820400" cy="4024125"/>
          </a:xfrm>
        </p:spPr>
        <p:txBody>
          <a:bodyPr>
            <a:normAutofit/>
          </a:bodyPr>
          <a:lstStyle/>
          <a:p>
            <a:r>
              <a:rPr lang="en-US" dirty="0"/>
              <a:t>When it comes to organization future aspects it is all well and good having a vision but not having a strategic plan in place to make this happen can get in the way of the organization succeeding.</a:t>
            </a:r>
          </a:p>
          <a:p>
            <a:endParaRPr lang="en-US" dirty="0"/>
          </a:p>
          <a:p>
            <a:r>
              <a:rPr lang="en-US" dirty="0"/>
              <a:t>By having a plan this can give employees a sense of direction and can reduce the pressure and stress and leading to less mistakes being made.</a:t>
            </a:r>
          </a:p>
          <a:p>
            <a:endParaRPr lang="en-US" dirty="0"/>
          </a:p>
          <a:p>
            <a:r>
              <a:rPr lang="en-US" dirty="0"/>
              <a:t>By having no plan you are essentially dooming the organization to failure before it even starts.</a:t>
            </a:r>
          </a:p>
        </p:txBody>
      </p:sp>
    </p:spTree>
    <p:extLst>
      <p:ext uri="{BB962C8B-B14F-4D97-AF65-F5344CB8AC3E}">
        <p14:creationId xmlns:p14="http://schemas.microsoft.com/office/powerpoint/2010/main" val="27119590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1EA5387D-64D8-4D6C-B109-FF4E81DF60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Made A Bad Hire? Here Are Our Tell-Tale Signs | Lee Botti">
            <a:extLst>
              <a:ext uri="{FF2B5EF4-FFF2-40B4-BE49-F238E27FC236}">
                <a16:creationId xmlns:a16="http://schemas.microsoft.com/office/drawing/2014/main" id="{BE0A3ED3-5A35-584A-B2A2-D37892DA6C44}"/>
              </a:ext>
            </a:extLst>
          </p:cNvPr>
          <p:cNvPicPr>
            <a:picLocks noChangeAspect="1" noChangeArrowheads="1"/>
          </p:cNvPicPr>
          <p:nvPr/>
        </p:nvPicPr>
        <p:blipFill rotWithShape="1">
          <a:blip r:embed="rId2">
            <a:alphaModFix amt="30000"/>
            <a:extLst>
              <a:ext uri="{28A0092B-C50C-407E-A947-70E740481C1C}">
                <a14:useLocalDpi xmlns:a14="http://schemas.microsoft.com/office/drawing/2010/main" val="0"/>
              </a:ext>
            </a:extLst>
          </a:blip>
          <a:srcRect t="4661"/>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19E08835-C5AB-FD43-A2B7-B1C288AE0E3F}"/>
              </a:ext>
            </a:extLst>
          </p:cNvPr>
          <p:cNvSpPr>
            <a:spLocks noGrp="1"/>
          </p:cNvSpPr>
          <p:nvPr>
            <p:ph type="title"/>
          </p:nvPr>
        </p:nvSpPr>
        <p:spPr>
          <a:xfrm>
            <a:off x="2895600" y="764373"/>
            <a:ext cx="8610600" cy="1293028"/>
          </a:xfrm>
        </p:spPr>
        <p:txBody>
          <a:bodyPr>
            <a:normAutofit/>
          </a:bodyPr>
          <a:lstStyle/>
          <a:p>
            <a:r>
              <a:rPr lang="en-US" dirty="0"/>
              <a:t>The wrong employees</a:t>
            </a:r>
          </a:p>
        </p:txBody>
      </p:sp>
      <p:sp>
        <p:nvSpPr>
          <p:cNvPr id="3" name="Content Placeholder 2">
            <a:extLst>
              <a:ext uri="{FF2B5EF4-FFF2-40B4-BE49-F238E27FC236}">
                <a16:creationId xmlns:a16="http://schemas.microsoft.com/office/drawing/2014/main" id="{B84E50D0-49D4-194F-BD16-1A436A080907}"/>
              </a:ext>
            </a:extLst>
          </p:cNvPr>
          <p:cNvSpPr>
            <a:spLocks noGrp="1"/>
          </p:cNvSpPr>
          <p:nvPr>
            <p:ph idx="1"/>
          </p:nvPr>
        </p:nvSpPr>
        <p:spPr>
          <a:xfrm>
            <a:off x="685800" y="2194560"/>
            <a:ext cx="10820400" cy="4024125"/>
          </a:xfrm>
        </p:spPr>
        <p:txBody>
          <a:bodyPr>
            <a:normAutofit/>
          </a:bodyPr>
          <a:lstStyle/>
          <a:p>
            <a:r>
              <a:rPr lang="en-US" dirty="0"/>
              <a:t>It is vital for an organization to hire the right people this will result in less mistakes, business growth and over the success of the organization.</a:t>
            </a:r>
          </a:p>
          <a:p>
            <a:endParaRPr lang="en-US" dirty="0"/>
          </a:p>
          <a:p>
            <a:r>
              <a:rPr lang="en-US" dirty="0"/>
              <a:t>One of the most important reasons for this is that when hiring someone they could make out that they know how to perform certain tasks were-as the right employee would be able to.</a:t>
            </a:r>
          </a:p>
          <a:p>
            <a:endParaRPr lang="en-US" dirty="0"/>
          </a:p>
        </p:txBody>
      </p:sp>
    </p:spTree>
    <p:extLst>
      <p:ext uri="{BB962C8B-B14F-4D97-AF65-F5344CB8AC3E}">
        <p14:creationId xmlns:p14="http://schemas.microsoft.com/office/powerpoint/2010/main" val="19709875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1EA5387D-64D8-4D6C-B109-FF4E81DF60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5 Ways Political Candidates Influence Your Perception">
            <a:extLst>
              <a:ext uri="{FF2B5EF4-FFF2-40B4-BE49-F238E27FC236}">
                <a16:creationId xmlns:a16="http://schemas.microsoft.com/office/drawing/2014/main" id="{A568B4EF-087E-4140-8E3E-5E790EE7BDA7}"/>
              </a:ext>
            </a:extLst>
          </p:cNvPr>
          <p:cNvPicPr>
            <a:picLocks noChangeAspect="1" noChangeArrowheads="1"/>
          </p:cNvPicPr>
          <p:nvPr/>
        </p:nvPicPr>
        <p:blipFill rotWithShape="1">
          <a:blip r:embed="rId2">
            <a:alphaModFix amt="30000"/>
            <a:extLst>
              <a:ext uri="{28A0092B-C50C-407E-A947-70E740481C1C}">
                <a14:useLocalDpi xmlns:a14="http://schemas.microsoft.com/office/drawing/2010/main" val="0"/>
              </a:ext>
            </a:extLst>
          </a:blip>
          <a:srcRect l="7406" r="7651" b="3"/>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9184B453-F8D5-E048-8624-DD2AAEA56222}"/>
              </a:ext>
            </a:extLst>
          </p:cNvPr>
          <p:cNvSpPr>
            <a:spLocks noGrp="1"/>
          </p:cNvSpPr>
          <p:nvPr>
            <p:ph type="title"/>
          </p:nvPr>
        </p:nvSpPr>
        <p:spPr>
          <a:xfrm>
            <a:off x="2895600" y="764373"/>
            <a:ext cx="8610600" cy="1293028"/>
          </a:xfrm>
        </p:spPr>
        <p:txBody>
          <a:bodyPr>
            <a:normAutofit/>
          </a:bodyPr>
          <a:lstStyle/>
          <a:p>
            <a:r>
              <a:rPr lang="en-US" dirty="0"/>
              <a:t>Political influence</a:t>
            </a:r>
          </a:p>
        </p:txBody>
      </p:sp>
      <p:sp>
        <p:nvSpPr>
          <p:cNvPr id="3" name="Content Placeholder 2">
            <a:extLst>
              <a:ext uri="{FF2B5EF4-FFF2-40B4-BE49-F238E27FC236}">
                <a16:creationId xmlns:a16="http://schemas.microsoft.com/office/drawing/2014/main" id="{E3BB17B6-0523-1546-8DD5-BD6A458E5E38}"/>
              </a:ext>
            </a:extLst>
          </p:cNvPr>
          <p:cNvSpPr>
            <a:spLocks noGrp="1"/>
          </p:cNvSpPr>
          <p:nvPr>
            <p:ph idx="1"/>
          </p:nvPr>
        </p:nvSpPr>
        <p:spPr>
          <a:xfrm>
            <a:off x="685800" y="2194560"/>
            <a:ext cx="10820400" cy="4024125"/>
          </a:xfrm>
        </p:spPr>
        <p:txBody>
          <a:bodyPr>
            <a:normAutofit/>
          </a:bodyPr>
          <a:lstStyle/>
          <a:p>
            <a:r>
              <a:rPr lang="en-US" dirty="0"/>
              <a:t>Political influence can have a lot of effect of the organization's success due to friendships at work and relationships can cloud professional judgements.</a:t>
            </a:r>
          </a:p>
          <a:p>
            <a:endParaRPr lang="en-US" dirty="0"/>
          </a:p>
          <a:p>
            <a:r>
              <a:rPr lang="en-US" dirty="0"/>
              <a:t>Also, these relationships can result in poor performance and work due to the employees getting to cozy with their managers and not wanting to act because of their relationship.</a:t>
            </a:r>
          </a:p>
        </p:txBody>
      </p:sp>
    </p:spTree>
    <p:extLst>
      <p:ext uri="{BB962C8B-B14F-4D97-AF65-F5344CB8AC3E}">
        <p14:creationId xmlns:p14="http://schemas.microsoft.com/office/powerpoint/2010/main" val="1606397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1EA5387D-64D8-4D6C-B109-FF4E81DF60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0" name="Picture 2" descr="Trustworthy vs Trustless Apps - Qvault">
            <a:extLst>
              <a:ext uri="{FF2B5EF4-FFF2-40B4-BE49-F238E27FC236}">
                <a16:creationId xmlns:a16="http://schemas.microsoft.com/office/drawing/2014/main" id="{9F26861E-5F6D-4242-B424-4090C46BF46A}"/>
              </a:ext>
            </a:extLst>
          </p:cNvPr>
          <p:cNvPicPr>
            <a:picLocks noChangeAspect="1" noChangeArrowheads="1"/>
          </p:cNvPicPr>
          <p:nvPr/>
        </p:nvPicPr>
        <p:blipFill rotWithShape="1">
          <a:blip r:embed="rId2">
            <a:alphaModFix amt="30000"/>
            <a:extLst>
              <a:ext uri="{28A0092B-C50C-407E-A947-70E740481C1C}">
                <a14:useLocalDpi xmlns:a14="http://schemas.microsoft.com/office/drawing/2010/main" val="0"/>
              </a:ext>
            </a:extLst>
          </a:blip>
          <a:srcRect t="7703" b="8028"/>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FAA17925-C710-0E46-BA80-ADE1345C96F1}"/>
              </a:ext>
            </a:extLst>
          </p:cNvPr>
          <p:cNvSpPr>
            <a:spLocks noGrp="1"/>
          </p:cNvSpPr>
          <p:nvPr>
            <p:ph type="title"/>
          </p:nvPr>
        </p:nvSpPr>
        <p:spPr>
          <a:xfrm>
            <a:off x="2895600" y="764373"/>
            <a:ext cx="8610600" cy="1293028"/>
          </a:xfrm>
        </p:spPr>
        <p:txBody>
          <a:bodyPr>
            <a:normAutofit/>
          </a:bodyPr>
          <a:lstStyle/>
          <a:p>
            <a:r>
              <a:rPr lang="en-US" dirty="0"/>
              <a:t>trust</a:t>
            </a:r>
          </a:p>
        </p:txBody>
      </p:sp>
      <p:sp>
        <p:nvSpPr>
          <p:cNvPr id="3" name="Content Placeholder 2">
            <a:extLst>
              <a:ext uri="{FF2B5EF4-FFF2-40B4-BE49-F238E27FC236}">
                <a16:creationId xmlns:a16="http://schemas.microsoft.com/office/drawing/2014/main" id="{8831709E-48BF-8D47-93B5-6FC79EB76391}"/>
              </a:ext>
            </a:extLst>
          </p:cNvPr>
          <p:cNvSpPr>
            <a:spLocks noGrp="1"/>
          </p:cNvSpPr>
          <p:nvPr>
            <p:ph idx="1"/>
          </p:nvPr>
        </p:nvSpPr>
        <p:spPr>
          <a:xfrm>
            <a:off x="685800" y="2194560"/>
            <a:ext cx="10820400" cy="4024125"/>
          </a:xfrm>
        </p:spPr>
        <p:txBody>
          <a:bodyPr>
            <a:normAutofit/>
          </a:bodyPr>
          <a:lstStyle/>
          <a:p>
            <a:r>
              <a:rPr lang="en-US" dirty="0"/>
              <a:t>Like before trust can have a positive but also negative impact of the success of the organization and not having this trust can result in the organization </a:t>
            </a:r>
            <a:r>
              <a:rPr lang="en-US" dirty="0" err="1"/>
              <a:t>headingdown</a:t>
            </a:r>
            <a:r>
              <a:rPr lang="en-US" dirty="0"/>
              <a:t> the wrong path.</a:t>
            </a:r>
          </a:p>
          <a:p>
            <a:endParaRPr lang="en-US" dirty="0"/>
          </a:p>
          <a:p>
            <a:r>
              <a:rPr lang="en-US" dirty="0"/>
              <a:t>Rebuilding broken trust is very hard because everyone is human and if an employee has made a mistake a manager or team leader may never trust the employee to carry out that certain task ever again.</a:t>
            </a:r>
          </a:p>
        </p:txBody>
      </p:sp>
    </p:spTree>
    <p:extLst>
      <p:ext uri="{BB962C8B-B14F-4D97-AF65-F5344CB8AC3E}">
        <p14:creationId xmlns:p14="http://schemas.microsoft.com/office/powerpoint/2010/main" val="6089219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1EA5387D-64D8-4D6C-B109-FF4E81DF60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194" name="Picture 2" descr="The Case for Disagreement | Albright Institute">
            <a:extLst>
              <a:ext uri="{FF2B5EF4-FFF2-40B4-BE49-F238E27FC236}">
                <a16:creationId xmlns:a16="http://schemas.microsoft.com/office/drawing/2014/main" id="{86C133C4-95EE-424A-8956-B2D6FAFD3A6F}"/>
              </a:ext>
            </a:extLst>
          </p:cNvPr>
          <p:cNvPicPr>
            <a:picLocks noChangeAspect="1" noChangeArrowheads="1"/>
          </p:cNvPicPr>
          <p:nvPr/>
        </p:nvPicPr>
        <p:blipFill rotWithShape="1">
          <a:blip r:embed="rId2">
            <a:alphaModFix amt="30000"/>
            <a:extLst>
              <a:ext uri="{28A0092B-C50C-407E-A947-70E740481C1C}">
                <a14:useLocalDpi xmlns:a14="http://schemas.microsoft.com/office/drawing/2010/main" val="0"/>
              </a:ext>
            </a:extLst>
          </a:blip>
          <a:srcRect l="6667"/>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01E39CA6-C59D-9449-9DA4-E10A1D3970C2}"/>
              </a:ext>
            </a:extLst>
          </p:cNvPr>
          <p:cNvSpPr>
            <a:spLocks noGrp="1"/>
          </p:cNvSpPr>
          <p:nvPr>
            <p:ph type="title"/>
          </p:nvPr>
        </p:nvSpPr>
        <p:spPr>
          <a:xfrm>
            <a:off x="2895600" y="764373"/>
            <a:ext cx="8610600" cy="1293028"/>
          </a:xfrm>
        </p:spPr>
        <p:txBody>
          <a:bodyPr>
            <a:normAutofit/>
          </a:bodyPr>
          <a:lstStyle/>
          <a:p>
            <a:r>
              <a:rPr lang="en-US" dirty="0"/>
              <a:t>Mishandling disagreement</a:t>
            </a:r>
          </a:p>
        </p:txBody>
      </p:sp>
      <p:sp>
        <p:nvSpPr>
          <p:cNvPr id="3" name="Content Placeholder 2">
            <a:extLst>
              <a:ext uri="{FF2B5EF4-FFF2-40B4-BE49-F238E27FC236}">
                <a16:creationId xmlns:a16="http://schemas.microsoft.com/office/drawing/2014/main" id="{043D1446-D54A-3C49-88E0-1F092ADCED47}"/>
              </a:ext>
            </a:extLst>
          </p:cNvPr>
          <p:cNvSpPr>
            <a:spLocks noGrp="1"/>
          </p:cNvSpPr>
          <p:nvPr>
            <p:ph idx="1"/>
          </p:nvPr>
        </p:nvSpPr>
        <p:spPr>
          <a:xfrm>
            <a:off x="685800" y="2194560"/>
            <a:ext cx="10820400" cy="4024125"/>
          </a:xfrm>
        </p:spPr>
        <p:txBody>
          <a:bodyPr>
            <a:normAutofit/>
          </a:bodyPr>
          <a:lstStyle/>
          <a:p>
            <a:r>
              <a:rPr lang="en-US" dirty="0"/>
              <a:t>Within an organization there will be a lot of disagreement, mishandling this ca result in bad relationships and employees leaving.</a:t>
            </a:r>
          </a:p>
          <a:p>
            <a:endParaRPr lang="en-US" dirty="0"/>
          </a:p>
          <a:p>
            <a:r>
              <a:rPr lang="en-US" dirty="0"/>
              <a:t>If organization do not hold strategic sessions to handle the disagreements these can then escalate and become more serious effecting the performance and success of the company.</a:t>
            </a:r>
          </a:p>
        </p:txBody>
      </p:sp>
    </p:spTree>
    <p:extLst>
      <p:ext uri="{BB962C8B-B14F-4D97-AF65-F5344CB8AC3E}">
        <p14:creationId xmlns:p14="http://schemas.microsoft.com/office/powerpoint/2010/main" val="33852489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1EA5387D-64D8-4D6C-B109-FF4E81DF60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18" name="Picture 2" descr="Why Feelings of Guilt May Signal Leadership Potential | Stanford Graduate  School of Business">
            <a:extLst>
              <a:ext uri="{FF2B5EF4-FFF2-40B4-BE49-F238E27FC236}">
                <a16:creationId xmlns:a16="http://schemas.microsoft.com/office/drawing/2014/main" id="{AA08E582-58D6-404E-9D90-F0AF1B82AF67}"/>
              </a:ext>
            </a:extLst>
          </p:cNvPr>
          <p:cNvPicPr>
            <a:picLocks noChangeAspect="1" noChangeArrowheads="1"/>
          </p:cNvPicPr>
          <p:nvPr/>
        </p:nvPicPr>
        <p:blipFill rotWithShape="1">
          <a:blip r:embed="rId2">
            <a:alphaModFix amt="30000"/>
            <a:extLst>
              <a:ext uri="{28A0092B-C50C-407E-A947-70E740481C1C}">
                <a14:useLocalDpi xmlns:a14="http://schemas.microsoft.com/office/drawing/2010/main" val="0"/>
              </a:ext>
            </a:extLst>
          </a:blip>
          <a:srcRect t="7045" b="8369"/>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D8FDBB9D-8E9B-4C4B-BBDE-0B7DE15267B7}"/>
              </a:ext>
            </a:extLst>
          </p:cNvPr>
          <p:cNvSpPr>
            <a:spLocks noGrp="1"/>
          </p:cNvSpPr>
          <p:nvPr>
            <p:ph type="title"/>
          </p:nvPr>
        </p:nvSpPr>
        <p:spPr>
          <a:xfrm>
            <a:off x="2895600" y="764373"/>
            <a:ext cx="8610600" cy="1293028"/>
          </a:xfrm>
        </p:spPr>
        <p:txBody>
          <a:bodyPr>
            <a:normAutofit/>
          </a:bodyPr>
          <a:lstStyle/>
          <a:p>
            <a:r>
              <a:rPr lang="en-US" dirty="0"/>
              <a:t>guilt</a:t>
            </a:r>
          </a:p>
        </p:txBody>
      </p:sp>
      <p:sp>
        <p:nvSpPr>
          <p:cNvPr id="3" name="Content Placeholder 2">
            <a:extLst>
              <a:ext uri="{FF2B5EF4-FFF2-40B4-BE49-F238E27FC236}">
                <a16:creationId xmlns:a16="http://schemas.microsoft.com/office/drawing/2014/main" id="{C35A6E4F-9F63-164F-AABB-18FD9BD89C3A}"/>
              </a:ext>
            </a:extLst>
          </p:cNvPr>
          <p:cNvSpPr>
            <a:spLocks noGrp="1"/>
          </p:cNvSpPr>
          <p:nvPr>
            <p:ph idx="1"/>
          </p:nvPr>
        </p:nvSpPr>
        <p:spPr>
          <a:xfrm>
            <a:off x="685800" y="2194560"/>
            <a:ext cx="10820400" cy="4024125"/>
          </a:xfrm>
        </p:spPr>
        <p:txBody>
          <a:bodyPr>
            <a:normAutofit/>
          </a:bodyPr>
          <a:lstStyle/>
          <a:p>
            <a:r>
              <a:rPr lang="en-US" dirty="0"/>
              <a:t>Within an organization certain manager can feel guilty for not involving certain employees within projects therefore changing the plan and effectively messing with the rhythm.</a:t>
            </a:r>
          </a:p>
          <a:p>
            <a:endParaRPr lang="en-US" dirty="0"/>
          </a:p>
          <a:p>
            <a:r>
              <a:rPr lang="en-US" dirty="0"/>
              <a:t>It is vital for an organization to have high up employees to not feel guilty when making certain decisions as it can let work suffer and hinder the success of the organization.</a:t>
            </a:r>
          </a:p>
        </p:txBody>
      </p:sp>
    </p:spTree>
    <p:extLst>
      <p:ext uri="{BB962C8B-B14F-4D97-AF65-F5344CB8AC3E}">
        <p14:creationId xmlns:p14="http://schemas.microsoft.com/office/powerpoint/2010/main" val="4767635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74DE77-C1F6-0B4D-B809-C03CA5813EF2}"/>
              </a:ext>
            </a:extLst>
          </p:cNvPr>
          <p:cNvSpPr>
            <a:spLocks noGrp="1"/>
          </p:cNvSpPr>
          <p:nvPr>
            <p:ph type="title"/>
          </p:nvPr>
        </p:nvSpPr>
        <p:spPr>
          <a:xfrm>
            <a:off x="2895600" y="764373"/>
            <a:ext cx="8610600" cy="1293028"/>
          </a:xfrm>
        </p:spPr>
        <p:txBody>
          <a:bodyPr>
            <a:normAutofit/>
          </a:bodyPr>
          <a:lstStyle/>
          <a:p>
            <a:r>
              <a:rPr lang="en-US" dirty="0"/>
              <a:t>Balancing</a:t>
            </a:r>
          </a:p>
        </p:txBody>
      </p:sp>
      <p:sp>
        <p:nvSpPr>
          <p:cNvPr id="3" name="Content Placeholder 2">
            <a:extLst>
              <a:ext uri="{FF2B5EF4-FFF2-40B4-BE49-F238E27FC236}">
                <a16:creationId xmlns:a16="http://schemas.microsoft.com/office/drawing/2014/main" id="{097079D5-1A03-E946-BDAD-211DC5470780}"/>
              </a:ext>
            </a:extLst>
          </p:cNvPr>
          <p:cNvSpPr>
            <a:spLocks noGrp="1"/>
          </p:cNvSpPr>
          <p:nvPr>
            <p:ph idx="1"/>
          </p:nvPr>
        </p:nvSpPr>
        <p:spPr>
          <a:xfrm>
            <a:off x="677333" y="2194560"/>
            <a:ext cx="5816600" cy="4024125"/>
          </a:xfrm>
        </p:spPr>
        <p:txBody>
          <a:bodyPr>
            <a:normAutofit fontScale="92500"/>
          </a:bodyPr>
          <a:lstStyle/>
          <a:p>
            <a:r>
              <a:rPr lang="en-US" sz="3200" dirty="0"/>
              <a:t>To balance an organizations success, you must look at certain aspects of the organizations process that is leading to the failure of success and to counteract these with aspects that will benefit and led to the success of the organization.</a:t>
            </a:r>
          </a:p>
        </p:txBody>
      </p:sp>
      <p:pic>
        <p:nvPicPr>
          <p:cNvPr id="10242" name="Picture 2" descr="Council Post: Work-Life Balance Is No Longer Just A Company Issue">
            <a:extLst>
              <a:ext uri="{FF2B5EF4-FFF2-40B4-BE49-F238E27FC236}">
                <a16:creationId xmlns:a16="http://schemas.microsoft.com/office/drawing/2014/main" id="{E8A275E6-6C80-6841-BFFD-33BB231FB42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218" r="6305"/>
          <a:stretch/>
        </p:blipFill>
        <p:spPr bwMode="auto">
          <a:xfrm>
            <a:off x="6985000" y="2501159"/>
            <a:ext cx="4521200" cy="3410926"/>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37955761"/>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6A86D7F70CAAB4A8D81227E366BC6F6" ma:contentTypeVersion="10" ma:contentTypeDescription="Create a new document." ma:contentTypeScope="" ma:versionID="1addc0f0bae88f62d8a5899875390341">
  <xsd:schema xmlns:xsd="http://www.w3.org/2001/XMLSchema" xmlns:xs="http://www.w3.org/2001/XMLSchema" xmlns:p="http://schemas.microsoft.com/office/2006/metadata/properties" xmlns:ns2="b4b12159-8873-4228-a9ef-c0ab43396be6" targetNamespace="http://schemas.microsoft.com/office/2006/metadata/properties" ma:root="true" ma:fieldsID="36af1e5120902943a2d6bf784f3cc7ca" ns2:_="">
    <xsd:import namespace="b4b12159-8873-4228-a9ef-c0ab43396be6"/>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element ref="ns2:MediaServiceAutoTags" minOccurs="0"/>
                <xsd:element ref="ns2:MediaServiceLocation"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b12159-8873-4228-a9ef-c0ab43396be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Location" ma:index="14" nillable="true" ma:displayName="Location" ma:internalName="MediaServiceLocation"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48204D2F-8877-4220-AD38-F10118022646}"/>
</file>

<file path=customXml/itemProps2.xml><?xml version="1.0" encoding="utf-8"?>
<ds:datastoreItem xmlns:ds="http://schemas.openxmlformats.org/officeDocument/2006/customXml" ds:itemID="{1B8182BF-A015-453E-BEE8-6F9738D9095B}"/>
</file>

<file path=customXml/itemProps3.xml><?xml version="1.0" encoding="utf-8"?>
<ds:datastoreItem xmlns:ds="http://schemas.openxmlformats.org/officeDocument/2006/customXml" ds:itemID="{559A3C05-829E-43F3-B19F-FAEB38F8AFA3}"/>
</file>

<file path=docProps/app.xml><?xml version="1.0" encoding="utf-8"?>
<Properties xmlns="http://schemas.openxmlformats.org/officeDocument/2006/extended-properties" xmlns:vt="http://schemas.openxmlformats.org/officeDocument/2006/docPropsVTypes">
  <Template>{41325CFA-93B2-CD48-906F-B948D85795CB}tf10001079</Template>
  <TotalTime>165</TotalTime>
  <Words>1045</Words>
  <Application>Microsoft Macintosh PowerPoint</Application>
  <PresentationFormat>Widescreen</PresentationFormat>
  <Paragraphs>92</Paragraphs>
  <Slides>18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18</vt:i4>
      </vt:variant>
    </vt:vector>
  </HeadingPairs>
  <TitlesOfParts>
    <vt:vector size="21" baseType="lpstr">
      <vt:lpstr>Arial</vt:lpstr>
      <vt:lpstr>Century Gothic</vt:lpstr>
      <vt:lpstr>Vapor Trail</vt:lpstr>
      <vt:lpstr>Influence of organizational success</vt:lpstr>
      <vt:lpstr>The key factors of success</vt:lpstr>
      <vt:lpstr>Trust</vt:lpstr>
      <vt:lpstr>decisiveness</vt:lpstr>
      <vt:lpstr>competition</vt:lpstr>
      <vt:lpstr>records</vt:lpstr>
      <vt:lpstr>Network </vt:lpstr>
      <vt:lpstr>patience</vt:lpstr>
      <vt:lpstr>risk</vt:lpstr>
      <vt:lpstr>optimism</vt:lpstr>
      <vt:lpstr>The key factors for not succeeding </vt:lpstr>
      <vt:lpstr>Having a vision, but no plan</vt:lpstr>
      <vt:lpstr>The wrong employees</vt:lpstr>
      <vt:lpstr>Political influence</vt:lpstr>
      <vt:lpstr>trust</vt:lpstr>
      <vt:lpstr>Mishandling disagreement</vt:lpstr>
      <vt:lpstr>guilt</vt:lpstr>
      <vt:lpstr>Balancing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Influence of organizational success</dc:title>
  <dc:creator>BRE14816870 (Jake Brereton)</dc:creator>
  <cp:lastModifiedBy>BRE14816870 (Jake Brereton)</cp:lastModifiedBy>
  <cp:revision>18</cp:revision>
  <dcterms:created xsi:type="dcterms:W3CDTF">2021-02-02T13:29:34Z</dcterms:created>
  <dcterms:modified xsi:type="dcterms:W3CDTF">2021-02-25T16:19:29Z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0x01010026A86D7F70CAAB4A8D81227E366BC6F6</vt:lpwstr>
  </property>
</Properties>
</file>