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7" r:id="rId2"/>
    <p:sldId id="256" r:id="rId3"/>
    <p:sldId id="258" r:id="rId4"/>
  </p:sldIdLst>
  <p:sldSz cx="15113000" cy="213741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p:scale>
          <a:sx n="50" d="100"/>
          <a:sy n="50" d="100"/>
        </p:scale>
        <p:origin x="800" y="-112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 /><Relationship Id="rId3" Type="http://schemas.openxmlformats.org/officeDocument/2006/relationships/slide" Target="slides/slide2.xml" /><Relationship Id="rId7" Type="http://schemas.openxmlformats.org/officeDocument/2006/relationships/theme" Target="theme/theme1.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viewProps" Target="viewProps.xml" /><Relationship Id="rId5" Type="http://schemas.openxmlformats.org/officeDocument/2006/relationships/presProps" Target="presProps.xml" /><Relationship Id="rId4" Type="http://schemas.openxmlformats.org/officeDocument/2006/relationships/slide" Target="slides/slide3.xml"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7/3/2026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7/3/2026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7/3/2026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7/3/2026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7/3/2026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7/3/2026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7/3/2026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8" Type="http://schemas.openxmlformats.org/officeDocument/2006/relationships/image" Target="../media/image8.png" /><Relationship Id="rId13" Type="http://schemas.openxmlformats.org/officeDocument/2006/relationships/image" Target="../media/image13.jpeg" /><Relationship Id="rId3" Type="http://schemas.openxmlformats.org/officeDocument/2006/relationships/image" Target="../media/image3.png" /><Relationship Id="rId7" Type="http://schemas.openxmlformats.org/officeDocument/2006/relationships/image" Target="../media/image7.png" /><Relationship Id="rId12" Type="http://schemas.openxmlformats.org/officeDocument/2006/relationships/image" Target="../media/image12.png" /><Relationship Id="rId17" Type="http://schemas.openxmlformats.org/officeDocument/2006/relationships/image" Target="../media/image17.jpeg" /><Relationship Id="rId2" Type="http://schemas.openxmlformats.org/officeDocument/2006/relationships/image" Target="../media/image2.png" /><Relationship Id="rId16" Type="http://schemas.openxmlformats.org/officeDocument/2006/relationships/image" Target="../media/image16.png" /><Relationship Id="rId1" Type="http://schemas.openxmlformats.org/officeDocument/2006/relationships/slideLayout" Target="../slideLayouts/slideLayout7.xml" /><Relationship Id="rId6" Type="http://schemas.openxmlformats.org/officeDocument/2006/relationships/image" Target="../media/image6.png" /><Relationship Id="rId11" Type="http://schemas.openxmlformats.org/officeDocument/2006/relationships/image" Target="../media/image11.jpeg" /><Relationship Id="rId5" Type="http://schemas.openxmlformats.org/officeDocument/2006/relationships/image" Target="../media/image5.png" /><Relationship Id="rId15" Type="http://schemas.openxmlformats.org/officeDocument/2006/relationships/image" Target="../media/image15.jpeg" /><Relationship Id="rId10" Type="http://schemas.openxmlformats.org/officeDocument/2006/relationships/image" Target="../media/image10.jpeg" /><Relationship Id="rId4" Type="http://schemas.openxmlformats.org/officeDocument/2006/relationships/image" Target="../media/image4.png" /><Relationship Id="rId9" Type="http://schemas.openxmlformats.org/officeDocument/2006/relationships/image" Target="../media/image9.jpeg" /><Relationship Id="rId14" Type="http://schemas.openxmlformats.org/officeDocument/2006/relationships/image" Target="../media/image14.png"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B6FEBB-B444-07AA-6096-4C1D556E2970}"/>
              </a:ext>
            </a:extLst>
          </p:cNvPr>
          <p:cNvSpPr>
            <a:spLocks noGrp="1"/>
          </p:cNvSpPr>
          <p:nvPr>
            <p:ph type="ctrTitle"/>
          </p:nvPr>
        </p:nvSpPr>
        <p:spPr>
          <a:xfrm>
            <a:off x="2908300" y="4057650"/>
            <a:ext cx="8305800" cy="6400800"/>
          </a:xfrm>
        </p:spPr>
        <p:txBody>
          <a:bodyPr>
            <a:normAutofit/>
          </a:bodyPr>
          <a:lstStyle/>
          <a:p>
            <a:r>
              <a:rPr lang="en-US" b="1" u="sng" dirty="0" err="1">
                <a:solidFill>
                  <a:srgbClr val="292929"/>
                </a:solidFill>
                <a:latin typeface="Arial" panose="020B0604020202020204" pitchFamily="34" charset="0"/>
                <a:ea typeface="Naava"/>
                <a:cs typeface="Arial" panose="020B0604020202020204" pitchFamily="34" charset="0"/>
                <a:sym typeface="Naava"/>
              </a:rPr>
              <a:t>HeartWise</a:t>
            </a:r>
            <a:r>
              <a:rPr lang="en-US" b="1" u="sng" dirty="0">
                <a:solidFill>
                  <a:srgbClr val="292929"/>
                </a:solidFill>
                <a:latin typeface="Arial" panose="020B0604020202020204" pitchFamily="34" charset="0"/>
                <a:ea typeface="Naava"/>
                <a:cs typeface="Arial" panose="020B0604020202020204" pitchFamily="34" charset="0"/>
                <a:sym typeface="Naava"/>
              </a:rPr>
              <a:t> SA: Digital Health Promotion for Coronary Artery Disease in South Asian Communities In UK</a:t>
            </a:r>
            <a:br>
              <a:rPr lang="en-US" b="1" u="sng" dirty="0">
                <a:solidFill>
                  <a:srgbClr val="292929"/>
                </a:solidFill>
                <a:latin typeface="Arial" panose="020B0604020202020204" pitchFamily="34" charset="0"/>
                <a:ea typeface="Naava"/>
                <a:cs typeface="Arial" panose="020B0604020202020204" pitchFamily="34" charset="0"/>
                <a:sym typeface="Naava"/>
              </a:rPr>
            </a:br>
            <a:endParaRPr lang="en-IN" b="1" u="sng" dirty="0"/>
          </a:p>
        </p:txBody>
      </p:sp>
      <p:sp>
        <p:nvSpPr>
          <p:cNvPr id="3" name="Subtitle 2">
            <a:extLst>
              <a:ext uri="{FF2B5EF4-FFF2-40B4-BE49-F238E27FC236}">
                <a16:creationId xmlns:a16="http://schemas.microsoft.com/office/drawing/2014/main" id="{A741FDCB-D4CD-45F4-E009-63E8AB33DBE7}"/>
              </a:ext>
            </a:extLst>
          </p:cNvPr>
          <p:cNvSpPr>
            <a:spLocks noGrp="1"/>
          </p:cNvSpPr>
          <p:nvPr>
            <p:ph type="subTitle" idx="1"/>
          </p:nvPr>
        </p:nvSpPr>
        <p:spPr>
          <a:xfrm>
            <a:off x="3289300" y="9886950"/>
            <a:ext cx="7683500" cy="4762500"/>
          </a:xfrm>
        </p:spPr>
        <p:txBody>
          <a:bodyPr>
            <a:noAutofit/>
          </a:bodyPr>
          <a:lstStyle/>
          <a:p>
            <a:r>
              <a:rPr lang="en-IN" b="1" dirty="0">
                <a:solidFill>
                  <a:schemeClr val="tx1"/>
                </a:solidFill>
                <a:latin typeface="Arial" panose="020B0604020202020204" pitchFamily="34" charset="0"/>
                <a:cs typeface="Arial" panose="020B0604020202020204" pitchFamily="34" charset="0"/>
              </a:rPr>
              <a:t>Name : Jaimin </a:t>
            </a:r>
            <a:r>
              <a:rPr lang="en-IN" b="1" dirty="0" err="1">
                <a:solidFill>
                  <a:schemeClr val="tx1"/>
                </a:solidFill>
                <a:latin typeface="Arial" panose="020B0604020202020204" pitchFamily="34" charset="0"/>
                <a:cs typeface="Arial" panose="020B0604020202020204" pitchFamily="34" charset="0"/>
              </a:rPr>
              <a:t>Limbachiya</a:t>
            </a:r>
            <a:endParaRPr lang="en-IN" b="1" dirty="0">
              <a:solidFill>
                <a:schemeClr val="tx1"/>
              </a:solidFill>
              <a:latin typeface="Arial" panose="020B0604020202020204" pitchFamily="34" charset="0"/>
              <a:cs typeface="Arial" panose="020B0604020202020204" pitchFamily="34" charset="0"/>
            </a:endParaRPr>
          </a:p>
          <a:p>
            <a:r>
              <a:rPr lang="en-IN" b="1" dirty="0">
                <a:solidFill>
                  <a:schemeClr val="tx1"/>
                </a:solidFill>
                <a:latin typeface="Arial" panose="020B0604020202020204" pitchFamily="34" charset="0"/>
                <a:cs typeface="Arial" panose="020B0604020202020204" pitchFamily="34" charset="0"/>
              </a:rPr>
              <a:t>Student ID: 2527056</a:t>
            </a:r>
          </a:p>
          <a:p>
            <a:r>
              <a:rPr lang="en-IN" b="1" dirty="0">
                <a:solidFill>
                  <a:schemeClr val="tx1"/>
                </a:solidFill>
                <a:latin typeface="Arial" panose="020B0604020202020204" pitchFamily="34" charset="0"/>
                <a:cs typeface="Arial" panose="020B0604020202020204" pitchFamily="34" charset="0"/>
              </a:rPr>
              <a:t>Module no: LCHS7009</a:t>
            </a:r>
          </a:p>
          <a:p>
            <a:r>
              <a:rPr lang="en-IN" b="1" dirty="0">
                <a:solidFill>
                  <a:schemeClr val="tx1"/>
                </a:solidFill>
                <a:latin typeface="Arial" panose="020B0604020202020204" pitchFamily="34" charset="0"/>
                <a:cs typeface="Arial" panose="020B0604020202020204" pitchFamily="34" charset="0"/>
              </a:rPr>
              <a:t>Module Name: Population Health and Digital Health Promotion</a:t>
            </a:r>
          </a:p>
          <a:p>
            <a:r>
              <a:rPr lang="en-IN" b="1" dirty="0">
                <a:solidFill>
                  <a:schemeClr val="tx1"/>
                </a:solidFill>
                <a:latin typeface="Arial" panose="020B0604020202020204" pitchFamily="34" charset="0"/>
                <a:cs typeface="Arial" panose="020B0604020202020204" pitchFamily="34" charset="0"/>
              </a:rPr>
              <a:t>Lecturer: Dr. Raheela Sheikh</a:t>
            </a:r>
          </a:p>
        </p:txBody>
      </p:sp>
      <p:pic>
        <p:nvPicPr>
          <p:cNvPr id="5" name="Picture 4">
            <a:extLst>
              <a:ext uri="{FF2B5EF4-FFF2-40B4-BE49-F238E27FC236}">
                <a16:creationId xmlns:a16="http://schemas.microsoft.com/office/drawing/2014/main" id="{06482B0B-AA56-57B2-2502-50FE9D817A3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98900" y="127706"/>
            <a:ext cx="7073900" cy="3929944"/>
          </a:xfrm>
          <a:prstGeom prst="rect">
            <a:avLst/>
          </a:prstGeom>
        </p:spPr>
      </p:pic>
    </p:spTree>
    <p:extLst>
      <p:ext uri="{BB962C8B-B14F-4D97-AF65-F5344CB8AC3E}">
        <p14:creationId xmlns:p14="http://schemas.microsoft.com/office/powerpoint/2010/main" val="20389084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275850"/>
            <a:ext cx="15120000" cy="21384000"/>
          </a:xfrm>
          <a:custGeom>
            <a:avLst/>
            <a:gdLst/>
            <a:ahLst/>
            <a:cxnLst/>
            <a:rect l="l" t="t" r="r" b="b"/>
            <a:pathLst>
              <a:path w="15120000" h="21384000">
                <a:moveTo>
                  <a:pt x="0" y="0"/>
                </a:moveTo>
                <a:lnTo>
                  <a:pt x="15120000" y="0"/>
                </a:lnTo>
                <a:lnTo>
                  <a:pt x="15120000" y="21384000"/>
                </a:lnTo>
                <a:lnTo>
                  <a:pt x="0" y="21384000"/>
                </a:lnTo>
                <a:lnTo>
                  <a:pt x="0" y="0"/>
                </a:lnTo>
                <a:close/>
              </a:path>
            </a:pathLst>
          </a:custGeom>
          <a:blipFill>
            <a:blip r:embed="rId2"/>
            <a:stretch>
              <a:fillRect r="-37" b="-42"/>
            </a:stretch>
          </a:blipFill>
        </p:spPr>
      </p:sp>
      <p:sp>
        <p:nvSpPr>
          <p:cNvPr id="4" name="TextBox 4"/>
          <p:cNvSpPr txBox="1"/>
          <p:nvPr/>
        </p:nvSpPr>
        <p:spPr>
          <a:xfrm>
            <a:off x="997668" y="224582"/>
            <a:ext cx="12259218" cy="2326599"/>
          </a:xfrm>
          <a:prstGeom prst="rect">
            <a:avLst/>
          </a:prstGeom>
        </p:spPr>
        <p:txBody>
          <a:bodyPr lIns="0" tIns="0" rIns="0" bIns="0" rtlCol="0" anchor="t">
            <a:spAutoFit/>
          </a:bodyPr>
          <a:lstStyle/>
          <a:p>
            <a:pPr algn="ctr">
              <a:lnSpc>
                <a:spcPts val="6197"/>
              </a:lnSpc>
            </a:pPr>
            <a:r>
              <a:rPr lang="en-US" sz="4800" dirty="0" err="1">
                <a:solidFill>
                  <a:srgbClr val="292929"/>
                </a:solidFill>
                <a:latin typeface="Arial" panose="020B0604020202020204" pitchFamily="34" charset="0"/>
                <a:ea typeface="Naava"/>
                <a:cs typeface="Arial" panose="020B0604020202020204" pitchFamily="34" charset="0"/>
                <a:sym typeface="Naava"/>
              </a:rPr>
              <a:t>HeartWise</a:t>
            </a:r>
            <a:r>
              <a:rPr lang="en-US" sz="4800" dirty="0">
                <a:solidFill>
                  <a:srgbClr val="292929"/>
                </a:solidFill>
                <a:latin typeface="Arial" panose="020B0604020202020204" pitchFamily="34" charset="0"/>
                <a:ea typeface="Naava"/>
                <a:cs typeface="Arial" panose="020B0604020202020204" pitchFamily="34" charset="0"/>
                <a:sym typeface="Naava"/>
              </a:rPr>
              <a:t> SA: Digital Health Promotion for Coronary Artery Disease in South Asian Communities In UK</a:t>
            </a:r>
          </a:p>
        </p:txBody>
      </p:sp>
      <p:sp>
        <p:nvSpPr>
          <p:cNvPr id="6" name="Freeform 6"/>
          <p:cNvSpPr/>
          <p:nvPr/>
        </p:nvSpPr>
        <p:spPr>
          <a:xfrm>
            <a:off x="571500" y="3305175"/>
            <a:ext cx="6981825" cy="6419850"/>
          </a:xfrm>
          <a:custGeom>
            <a:avLst/>
            <a:gdLst/>
            <a:ahLst/>
            <a:cxnLst/>
            <a:rect l="l" t="t" r="r" b="b"/>
            <a:pathLst>
              <a:path w="6981825" h="6419850">
                <a:moveTo>
                  <a:pt x="0" y="0"/>
                </a:moveTo>
                <a:lnTo>
                  <a:pt x="6981825" y="0"/>
                </a:lnTo>
                <a:lnTo>
                  <a:pt x="6981825" y="6419850"/>
                </a:lnTo>
                <a:lnTo>
                  <a:pt x="0" y="6419850"/>
                </a:lnTo>
                <a:lnTo>
                  <a:pt x="0" y="0"/>
                </a:lnTo>
                <a:close/>
              </a:path>
            </a:pathLst>
          </a:custGeom>
          <a:blipFill>
            <a:blip r:embed="rId3"/>
            <a:stretch>
              <a:fillRect/>
            </a:stretch>
          </a:blipFill>
        </p:spPr>
      </p:sp>
      <p:sp>
        <p:nvSpPr>
          <p:cNvPr id="7" name="Freeform 7"/>
          <p:cNvSpPr/>
          <p:nvPr/>
        </p:nvSpPr>
        <p:spPr>
          <a:xfrm>
            <a:off x="571500" y="9725025"/>
            <a:ext cx="6981825" cy="5610225"/>
          </a:xfrm>
          <a:custGeom>
            <a:avLst/>
            <a:gdLst/>
            <a:ahLst/>
            <a:cxnLst/>
            <a:rect l="l" t="t" r="r" b="b"/>
            <a:pathLst>
              <a:path w="6981825" h="5610225">
                <a:moveTo>
                  <a:pt x="0" y="0"/>
                </a:moveTo>
                <a:lnTo>
                  <a:pt x="6981825" y="0"/>
                </a:lnTo>
                <a:lnTo>
                  <a:pt x="6981825" y="5610225"/>
                </a:lnTo>
                <a:lnTo>
                  <a:pt x="0" y="5610225"/>
                </a:lnTo>
                <a:lnTo>
                  <a:pt x="0" y="0"/>
                </a:lnTo>
                <a:close/>
              </a:path>
            </a:pathLst>
          </a:custGeom>
          <a:blipFill>
            <a:blip r:embed="rId4"/>
            <a:stretch>
              <a:fillRect/>
            </a:stretch>
          </a:blipFill>
        </p:spPr>
      </p:sp>
      <p:sp>
        <p:nvSpPr>
          <p:cNvPr id="10" name="Freeform 10"/>
          <p:cNvSpPr/>
          <p:nvPr/>
        </p:nvSpPr>
        <p:spPr>
          <a:xfrm>
            <a:off x="571500" y="15068550"/>
            <a:ext cx="6981825" cy="4276725"/>
          </a:xfrm>
          <a:custGeom>
            <a:avLst/>
            <a:gdLst/>
            <a:ahLst/>
            <a:cxnLst/>
            <a:rect l="l" t="t" r="r" b="b"/>
            <a:pathLst>
              <a:path w="6981825" h="4276725">
                <a:moveTo>
                  <a:pt x="0" y="0"/>
                </a:moveTo>
                <a:lnTo>
                  <a:pt x="6981825" y="0"/>
                </a:lnTo>
                <a:lnTo>
                  <a:pt x="6981825" y="4276725"/>
                </a:lnTo>
                <a:lnTo>
                  <a:pt x="0" y="4276725"/>
                </a:lnTo>
                <a:lnTo>
                  <a:pt x="0" y="0"/>
                </a:lnTo>
                <a:close/>
              </a:path>
            </a:pathLst>
          </a:custGeom>
          <a:blipFill>
            <a:blip r:embed="rId5"/>
            <a:stretch>
              <a:fillRect/>
            </a:stretch>
          </a:blipFill>
        </p:spPr>
      </p:sp>
      <p:sp>
        <p:nvSpPr>
          <p:cNvPr id="11" name="Freeform 11"/>
          <p:cNvSpPr/>
          <p:nvPr/>
        </p:nvSpPr>
        <p:spPr>
          <a:xfrm>
            <a:off x="7562850" y="3305175"/>
            <a:ext cx="6981825" cy="6419850"/>
          </a:xfrm>
          <a:custGeom>
            <a:avLst/>
            <a:gdLst/>
            <a:ahLst/>
            <a:cxnLst/>
            <a:rect l="l" t="t" r="r" b="b"/>
            <a:pathLst>
              <a:path w="6981825" h="6419850">
                <a:moveTo>
                  <a:pt x="0" y="0"/>
                </a:moveTo>
                <a:lnTo>
                  <a:pt x="6981825" y="0"/>
                </a:lnTo>
                <a:lnTo>
                  <a:pt x="6981825" y="6419850"/>
                </a:lnTo>
                <a:lnTo>
                  <a:pt x="0" y="6419850"/>
                </a:lnTo>
                <a:lnTo>
                  <a:pt x="0" y="0"/>
                </a:lnTo>
                <a:close/>
              </a:path>
            </a:pathLst>
          </a:custGeom>
          <a:blipFill>
            <a:blip r:embed="rId6"/>
            <a:stretch>
              <a:fillRect/>
            </a:stretch>
          </a:blipFill>
        </p:spPr>
      </p:sp>
      <p:sp>
        <p:nvSpPr>
          <p:cNvPr id="17" name="Freeform 17"/>
          <p:cNvSpPr/>
          <p:nvPr/>
        </p:nvSpPr>
        <p:spPr>
          <a:xfrm>
            <a:off x="7562850" y="9725025"/>
            <a:ext cx="6981825" cy="5610225"/>
          </a:xfrm>
          <a:custGeom>
            <a:avLst/>
            <a:gdLst/>
            <a:ahLst/>
            <a:cxnLst/>
            <a:rect l="l" t="t" r="r" b="b"/>
            <a:pathLst>
              <a:path w="6981825" h="5610225">
                <a:moveTo>
                  <a:pt x="0" y="0"/>
                </a:moveTo>
                <a:lnTo>
                  <a:pt x="6981825" y="0"/>
                </a:lnTo>
                <a:lnTo>
                  <a:pt x="6981825" y="5610225"/>
                </a:lnTo>
                <a:lnTo>
                  <a:pt x="0" y="5610225"/>
                </a:lnTo>
                <a:lnTo>
                  <a:pt x="0" y="0"/>
                </a:lnTo>
                <a:close/>
              </a:path>
            </a:pathLst>
          </a:custGeom>
          <a:blipFill>
            <a:blip r:embed="rId7"/>
            <a:stretch>
              <a:fillRect/>
            </a:stretch>
          </a:blipFill>
        </p:spPr>
      </p:sp>
      <p:sp>
        <p:nvSpPr>
          <p:cNvPr id="18" name="Freeform 18"/>
          <p:cNvSpPr/>
          <p:nvPr/>
        </p:nvSpPr>
        <p:spPr>
          <a:xfrm>
            <a:off x="7562850" y="15335250"/>
            <a:ext cx="6981825" cy="4010025"/>
          </a:xfrm>
          <a:custGeom>
            <a:avLst/>
            <a:gdLst/>
            <a:ahLst/>
            <a:cxnLst/>
            <a:rect l="l" t="t" r="r" b="b"/>
            <a:pathLst>
              <a:path w="6981825" h="4010025">
                <a:moveTo>
                  <a:pt x="0" y="0"/>
                </a:moveTo>
                <a:lnTo>
                  <a:pt x="6981825" y="0"/>
                </a:lnTo>
                <a:lnTo>
                  <a:pt x="6981825" y="4010025"/>
                </a:lnTo>
                <a:lnTo>
                  <a:pt x="0" y="4010025"/>
                </a:lnTo>
                <a:lnTo>
                  <a:pt x="0" y="0"/>
                </a:lnTo>
                <a:close/>
              </a:path>
            </a:pathLst>
          </a:custGeom>
          <a:blipFill>
            <a:blip r:embed="rId8"/>
            <a:stretch>
              <a:fillRect/>
            </a:stretch>
          </a:blipFill>
        </p:spPr>
      </p:sp>
      <p:sp>
        <p:nvSpPr>
          <p:cNvPr id="21" name="TextBox 21"/>
          <p:cNvSpPr txBox="1"/>
          <p:nvPr/>
        </p:nvSpPr>
        <p:spPr>
          <a:xfrm>
            <a:off x="1088365" y="3767218"/>
            <a:ext cx="1632547" cy="387507"/>
          </a:xfrm>
          <a:prstGeom prst="rect">
            <a:avLst/>
          </a:prstGeom>
        </p:spPr>
        <p:txBody>
          <a:bodyPr lIns="0" tIns="0" rIns="0" bIns="0" rtlCol="0" anchor="t">
            <a:spAutoFit/>
          </a:bodyPr>
          <a:lstStyle/>
          <a:p>
            <a:pPr algn="l">
              <a:lnSpc>
                <a:spcPts val="3038"/>
              </a:lnSpc>
            </a:pPr>
            <a:r>
              <a:rPr lang="en-US" sz="2762" dirty="0">
                <a:solidFill>
                  <a:srgbClr val="292929"/>
                </a:solidFill>
                <a:latin typeface="Arial" panose="020B0604020202020204" pitchFamily="34" charset="0"/>
                <a:ea typeface="Naava"/>
                <a:cs typeface="Arial" panose="020B0604020202020204" pitchFamily="34" charset="0"/>
                <a:sym typeface="Naava"/>
              </a:rPr>
              <a:t>Why CAD</a:t>
            </a:r>
          </a:p>
        </p:txBody>
      </p:sp>
      <p:sp>
        <p:nvSpPr>
          <p:cNvPr id="22" name="TextBox 21">
            <a:extLst>
              <a:ext uri="{FF2B5EF4-FFF2-40B4-BE49-F238E27FC236}">
                <a16:creationId xmlns:a16="http://schemas.microsoft.com/office/drawing/2014/main" id="{F64BBB19-8481-D7CC-0D02-ADD3BC0A5AE2}"/>
              </a:ext>
            </a:extLst>
          </p:cNvPr>
          <p:cNvSpPr txBox="1"/>
          <p:nvPr/>
        </p:nvSpPr>
        <p:spPr>
          <a:xfrm>
            <a:off x="1088365" y="4362450"/>
            <a:ext cx="5899160" cy="2800767"/>
          </a:xfrm>
          <a:prstGeom prst="rect">
            <a:avLst/>
          </a:prstGeom>
          <a:noFill/>
        </p:spPr>
        <p:txBody>
          <a:bodyPr wrap="square" rtlCol="0">
            <a:spAutoFit/>
          </a:bodyPr>
          <a:lstStyle/>
          <a:p>
            <a:pPr marL="285750" indent="-285750">
              <a:buFont typeface="Wingdings" panose="05000000000000000000" pitchFamily="2" charset="2"/>
              <a:buChar char="Ø"/>
            </a:pPr>
            <a:r>
              <a:rPr lang="en-IN" sz="1600" dirty="0">
                <a:latin typeface="Arial" panose="020B0604020202020204" pitchFamily="34" charset="0"/>
                <a:cs typeface="Arial" panose="020B0604020202020204" pitchFamily="34" charset="0"/>
              </a:rPr>
              <a:t>Coronary artery disease (CAD) causes around 66,700 deaths annually in the UK, including </a:t>
            </a:r>
            <a:r>
              <a:rPr lang="en-IN" sz="1600" b="1" dirty="0">
                <a:latin typeface="Arial" panose="020B0604020202020204" pitchFamily="34" charset="0"/>
                <a:cs typeface="Arial" panose="020B0604020202020204" pitchFamily="34" charset="0"/>
              </a:rPr>
              <a:t>25,400 premature </a:t>
            </a:r>
            <a:r>
              <a:rPr lang="en-IN" sz="1600" dirty="0">
                <a:latin typeface="Arial" panose="020B0604020202020204" pitchFamily="34" charset="0"/>
                <a:cs typeface="Arial" panose="020B0604020202020204" pitchFamily="34" charset="0"/>
              </a:rPr>
              <a:t>deaths (under 75 years) (British Heart Foundation, 2025).</a:t>
            </a:r>
          </a:p>
          <a:p>
            <a:pPr marL="285750" indent="-285750">
              <a:buFont typeface="Wingdings" panose="05000000000000000000" pitchFamily="2" charset="2"/>
              <a:buChar char="Ø"/>
            </a:pPr>
            <a:r>
              <a:rPr lang="en-IN" sz="1600" b="1" dirty="0">
                <a:latin typeface="Arial" panose="020B0604020202020204" pitchFamily="34" charset="0"/>
                <a:cs typeface="Arial" panose="020B0604020202020204" pitchFamily="34" charset="0"/>
              </a:rPr>
              <a:t>South Asians are almost twice as likely</a:t>
            </a:r>
            <a:r>
              <a:rPr lang="en-IN" sz="1600" dirty="0">
                <a:latin typeface="Arial" panose="020B0604020202020204" pitchFamily="34" charset="0"/>
                <a:cs typeface="Arial" panose="020B0604020202020204" pitchFamily="34" charset="0"/>
              </a:rPr>
              <a:t> to develop coronary heart disease compared with White Europeans (British Heart Foundation, 2024).</a:t>
            </a:r>
            <a:endParaRPr lang="en-US" sz="16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US" sz="1600" dirty="0">
                <a:latin typeface="Arial" panose="020B0604020202020204" pitchFamily="34" charset="0"/>
                <a:cs typeface="Arial" panose="020B0604020202020204" pitchFamily="34" charset="0"/>
              </a:rPr>
              <a:t>Existing interventions include NHS Health Checks and digital health apps (NICE, 2023). </a:t>
            </a:r>
          </a:p>
          <a:p>
            <a:pPr marL="285750" indent="-285750">
              <a:buFont typeface="Wingdings" panose="05000000000000000000" pitchFamily="2" charset="2"/>
              <a:buChar char="Ø"/>
            </a:pPr>
            <a:r>
              <a:rPr lang="en-US" sz="1600" dirty="0" err="1">
                <a:latin typeface="Arial" panose="020B0604020202020204" pitchFamily="34" charset="0"/>
                <a:cs typeface="Arial" panose="020B0604020202020204" pitchFamily="34" charset="0"/>
              </a:rPr>
              <a:t>HeartWise</a:t>
            </a:r>
            <a:r>
              <a:rPr lang="en-US" sz="1600" dirty="0">
                <a:latin typeface="Arial" panose="020B0604020202020204" pitchFamily="34" charset="0"/>
                <a:cs typeface="Arial" panose="020B0604020202020204" pitchFamily="34" charset="0"/>
              </a:rPr>
              <a:t> SA is a culturally tailored app offering multilingual education, risk assessment, medication reminders and healthy lifestyle support.</a:t>
            </a:r>
            <a:endParaRPr lang="en-IN" sz="1600" dirty="0">
              <a:latin typeface="Arial" panose="020B0604020202020204" pitchFamily="34" charset="0"/>
              <a:cs typeface="Arial" panose="020B0604020202020204" pitchFamily="34" charset="0"/>
            </a:endParaRPr>
          </a:p>
        </p:txBody>
      </p:sp>
      <p:pic>
        <p:nvPicPr>
          <p:cNvPr id="24" name="Picture 23">
            <a:extLst>
              <a:ext uri="{FF2B5EF4-FFF2-40B4-BE49-F238E27FC236}">
                <a16:creationId xmlns:a16="http://schemas.microsoft.com/office/drawing/2014/main" id="{ADB184D1-11F2-028C-09AC-519F1BD55B1D}"/>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774700" y="19297650"/>
            <a:ext cx="4114800" cy="2244437"/>
          </a:xfrm>
          <a:prstGeom prst="rect">
            <a:avLst/>
          </a:prstGeom>
        </p:spPr>
      </p:pic>
      <p:sp>
        <p:nvSpPr>
          <p:cNvPr id="25" name="TextBox 21">
            <a:extLst>
              <a:ext uri="{FF2B5EF4-FFF2-40B4-BE49-F238E27FC236}">
                <a16:creationId xmlns:a16="http://schemas.microsoft.com/office/drawing/2014/main" id="{DFE95D58-4406-0742-8C0F-2DD5E4157EA5}"/>
              </a:ext>
            </a:extLst>
          </p:cNvPr>
          <p:cNvSpPr txBox="1"/>
          <p:nvPr/>
        </p:nvSpPr>
        <p:spPr>
          <a:xfrm>
            <a:off x="7905153" y="3695700"/>
            <a:ext cx="6204547" cy="400050"/>
          </a:xfrm>
          <a:prstGeom prst="rect">
            <a:avLst/>
          </a:prstGeom>
        </p:spPr>
        <p:txBody>
          <a:bodyPr wrap="square" lIns="0" tIns="0" rIns="0" bIns="0" rtlCol="0" anchor="t">
            <a:spAutoFit/>
          </a:bodyPr>
          <a:lstStyle/>
          <a:p>
            <a:pPr algn="l">
              <a:lnSpc>
                <a:spcPts val="3038"/>
              </a:lnSpc>
            </a:pPr>
            <a:r>
              <a:rPr lang="en-US" sz="2762" dirty="0">
                <a:solidFill>
                  <a:srgbClr val="292929"/>
                </a:solidFill>
                <a:latin typeface="Arial" panose="020B0604020202020204" pitchFamily="34" charset="0"/>
                <a:ea typeface="Naava"/>
                <a:cs typeface="Arial" panose="020B0604020202020204" pitchFamily="34" charset="0"/>
                <a:sym typeface="Naava"/>
              </a:rPr>
              <a:t>Health Promotion Values and Principles</a:t>
            </a:r>
          </a:p>
        </p:txBody>
      </p:sp>
      <p:sp>
        <p:nvSpPr>
          <p:cNvPr id="26" name="TextBox 25">
            <a:extLst>
              <a:ext uri="{FF2B5EF4-FFF2-40B4-BE49-F238E27FC236}">
                <a16:creationId xmlns:a16="http://schemas.microsoft.com/office/drawing/2014/main" id="{E82268B6-2719-1B33-FB8D-8CAE752627B2}"/>
              </a:ext>
            </a:extLst>
          </p:cNvPr>
          <p:cNvSpPr txBox="1"/>
          <p:nvPr/>
        </p:nvSpPr>
        <p:spPr>
          <a:xfrm>
            <a:off x="7829540" y="4286250"/>
            <a:ext cx="3671599" cy="5081528"/>
          </a:xfrm>
          <a:prstGeom prst="rect">
            <a:avLst/>
          </a:prstGeom>
          <a:noFill/>
        </p:spPr>
        <p:txBody>
          <a:bodyPr wrap="square" rtlCol="0">
            <a:spAutoFit/>
          </a:bodyPr>
          <a:lstStyle/>
          <a:p>
            <a:pPr marL="285750" indent="-285750">
              <a:buFont typeface="Wingdings" panose="05000000000000000000" pitchFamily="2" charset="2"/>
              <a:buChar char="Ø"/>
            </a:pPr>
            <a:r>
              <a:rPr lang="en-US" dirty="0">
                <a:latin typeface="Arial" panose="020B0604020202020204" pitchFamily="34" charset="0"/>
                <a:cs typeface="Arial" panose="020B0604020202020204" pitchFamily="34" charset="0"/>
              </a:rPr>
              <a:t>Health promotion helps people take control of their health through education, empowerment and informed decision-making (WHO, 1986). </a:t>
            </a:r>
          </a:p>
          <a:p>
            <a:pPr marL="285750" indent="-285750">
              <a:buFont typeface="Wingdings" panose="05000000000000000000" pitchFamily="2" charset="2"/>
              <a:buChar char="Ø"/>
            </a:pPr>
            <a:r>
              <a:rPr lang="en-US" dirty="0" err="1">
                <a:latin typeface="Arial" panose="020B0604020202020204" pitchFamily="34" charset="0"/>
                <a:cs typeface="Arial" panose="020B0604020202020204" pitchFamily="34" charset="0"/>
              </a:rPr>
              <a:t>HeartWise</a:t>
            </a:r>
            <a:r>
              <a:rPr lang="en-US" dirty="0">
                <a:latin typeface="Arial" panose="020B0604020202020204" pitchFamily="34" charset="0"/>
                <a:cs typeface="Arial" panose="020B0604020202020204" pitchFamily="34" charset="0"/>
              </a:rPr>
              <a:t> SA supports these principles by providing multilingual, culturally relevant information, </a:t>
            </a:r>
            <a:r>
              <a:rPr lang="en-US" dirty="0" err="1">
                <a:latin typeface="Arial" panose="020B0604020202020204" pitchFamily="34" charset="0"/>
                <a:cs typeface="Arial" panose="020B0604020202020204" pitchFamily="34" charset="0"/>
              </a:rPr>
              <a:t>personalised</a:t>
            </a:r>
            <a:r>
              <a:rPr lang="en-US" dirty="0">
                <a:latin typeface="Arial" panose="020B0604020202020204" pitchFamily="34" charset="0"/>
                <a:cs typeface="Arial" panose="020B0604020202020204" pitchFamily="34" charset="0"/>
              </a:rPr>
              <a:t> health advice and lifestyle guidance for South Asian communities. </a:t>
            </a:r>
          </a:p>
          <a:p>
            <a:pPr marL="285750" indent="-285750">
              <a:buFont typeface="Wingdings" panose="05000000000000000000" pitchFamily="2" charset="2"/>
              <a:buChar char="Ø"/>
            </a:pPr>
            <a:r>
              <a:rPr lang="en-US" dirty="0">
                <a:latin typeface="Arial" panose="020B0604020202020204" pitchFamily="34" charset="0"/>
                <a:cs typeface="Arial" panose="020B0604020202020204" pitchFamily="34" charset="0"/>
              </a:rPr>
              <a:t>The app promotes health literacy, improves access to reliable information and supports person-</a:t>
            </a:r>
            <a:r>
              <a:rPr lang="en-US" dirty="0" err="1">
                <a:latin typeface="Arial" panose="020B0604020202020204" pitchFamily="34" charset="0"/>
                <a:cs typeface="Arial" panose="020B0604020202020204" pitchFamily="34" charset="0"/>
              </a:rPr>
              <a:t>centred</a:t>
            </a:r>
            <a:r>
              <a:rPr lang="en-US" dirty="0">
                <a:latin typeface="Arial" panose="020B0604020202020204" pitchFamily="34" charset="0"/>
                <a:cs typeface="Arial" panose="020B0604020202020204" pitchFamily="34" charset="0"/>
              </a:rPr>
              <a:t> prevention of coronary artery disease ( NICE, 2023).</a:t>
            </a:r>
            <a:endParaRPr lang="en-IN" dirty="0">
              <a:latin typeface="Arial" panose="020B0604020202020204" pitchFamily="34" charset="0"/>
              <a:cs typeface="Arial" panose="020B0604020202020204" pitchFamily="34" charset="0"/>
            </a:endParaRPr>
          </a:p>
        </p:txBody>
      </p:sp>
      <p:sp>
        <p:nvSpPr>
          <p:cNvPr id="30" name="TextBox 21">
            <a:extLst>
              <a:ext uri="{FF2B5EF4-FFF2-40B4-BE49-F238E27FC236}">
                <a16:creationId xmlns:a16="http://schemas.microsoft.com/office/drawing/2014/main" id="{E1A93D48-45D4-2F4F-A907-E9EB2E70C1A1}"/>
              </a:ext>
            </a:extLst>
          </p:cNvPr>
          <p:cNvSpPr txBox="1"/>
          <p:nvPr/>
        </p:nvSpPr>
        <p:spPr>
          <a:xfrm>
            <a:off x="7981353" y="12134850"/>
            <a:ext cx="6204547" cy="400050"/>
          </a:xfrm>
          <a:prstGeom prst="rect">
            <a:avLst/>
          </a:prstGeom>
        </p:spPr>
        <p:txBody>
          <a:bodyPr wrap="square" lIns="0" tIns="0" rIns="0" bIns="0" rtlCol="0" anchor="t">
            <a:spAutoFit/>
          </a:bodyPr>
          <a:lstStyle/>
          <a:p>
            <a:pPr algn="l">
              <a:lnSpc>
                <a:spcPts val="3038"/>
              </a:lnSpc>
            </a:pPr>
            <a:r>
              <a:rPr lang="en-US" sz="2762" dirty="0">
                <a:solidFill>
                  <a:srgbClr val="292929"/>
                </a:solidFill>
                <a:latin typeface="Arial" panose="020B0604020202020204" pitchFamily="34" charset="0"/>
                <a:ea typeface="Naava"/>
                <a:cs typeface="Arial" panose="020B0604020202020204" pitchFamily="34" charset="0"/>
                <a:sym typeface="Naava"/>
              </a:rPr>
              <a:t>Behavior change theory</a:t>
            </a:r>
          </a:p>
        </p:txBody>
      </p:sp>
      <p:sp>
        <p:nvSpPr>
          <p:cNvPr id="31" name="TextBox 30">
            <a:extLst>
              <a:ext uri="{FF2B5EF4-FFF2-40B4-BE49-F238E27FC236}">
                <a16:creationId xmlns:a16="http://schemas.microsoft.com/office/drawing/2014/main" id="{573C808E-CA01-1A7B-8027-2092F4A51199}"/>
              </a:ext>
            </a:extLst>
          </p:cNvPr>
          <p:cNvSpPr txBox="1"/>
          <p:nvPr/>
        </p:nvSpPr>
        <p:spPr>
          <a:xfrm>
            <a:off x="7861300" y="12439650"/>
            <a:ext cx="5899160" cy="2585323"/>
          </a:xfrm>
          <a:prstGeom prst="rect">
            <a:avLst/>
          </a:prstGeom>
          <a:noFill/>
        </p:spPr>
        <p:txBody>
          <a:bodyPr wrap="square" rtlCol="0">
            <a:spAutoFit/>
          </a:bodyPr>
          <a:lstStyle/>
          <a:p>
            <a:pPr marL="285750" indent="-285750">
              <a:buFont typeface="Wingdings" panose="05000000000000000000" pitchFamily="2" charset="2"/>
              <a:buChar char="Ø"/>
            </a:pPr>
            <a:r>
              <a:rPr lang="en-US" dirty="0">
                <a:latin typeface="Arial" panose="020B0604020202020204" pitchFamily="34" charset="0"/>
                <a:cs typeface="Arial" panose="020B0604020202020204" pitchFamily="34" charset="0"/>
              </a:rPr>
              <a:t>The COM-B Model explains that </a:t>
            </a:r>
            <a:r>
              <a:rPr lang="en-US" dirty="0" err="1">
                <a:latin typeface="Arial" panose="020B0604020202020204" pitchFamily="34" charset="0"/>
                <a:cs typeface="Arial" panose="020B0604020202020204" pitchFamily="34" charset="0"/>
              </a:rPr>
              <a:t>behaviour</a:t>
            </a:r>
            <a:r>
              <a:rPr lang="en-US" dirty="0">
                <a:latin typeface="Arial" panose="020B0604020202020204" pitchFamily="34" charset="0"/>
                <a:cs typeface="Arial" panose="020B0604020202020204" pitchFamily="34" charset="0"/>
              </a:rPr>
              <a:t> change depends on Capability, Opportunity and Motivation (Michie et al., 2011). </a:t>
            </a:r>
          </a:p>
          <a:p>
            <a:pPr marL="285750" indent="-285750">
              <a:buFont typeface="Wingdings" panose="05000000000000000000" pitchFamily="2" charset="2"/>
              <a:buChar char="Ø"/>
            </a:pPr>
            <a:r>
              <a:rPr lang="en-US" dirty="0" err="1">
                <a:latin typeface="Arial" panose="020B0604020202020204" pitchFamily="34" charset="0"/>
                <a:cs typeface="Arial" panose="020B0604020202020204" pitchFamily="34" charset="0"/>
              </a:rPr>
              <a:t>HeartWise</a:t>
            </a:r>
            <a:r>
              <a:rPr lang="en-US" dirty="0">
                <a:latin typeface="Arial" panose="020B0604020202020204" pitchFamily="34" charset="0"/>
                <a:cs typeface="Arial" panose="020B0604020202020204" pitchFamily="34" charset="0"/>
              </a:rPr>
              <a:t> SA builds capability through multilingual education and heart health information, creates opportunities with medication reminders, activity tracking and healthy recipes, and boosts motivation through </a:t>
            </a:r>
            <a:r>
              <a:rPr lang="en-US" dirty="0" err="1">
                <a:latin typeface="Arial" panose="020B0604020202020204" pitchFamily="34" charset="0"/>
                <a:cs typeface="Arial" panose="020B0604020202020204" pitchFamily="34" charset="0"/>
              </a:rPr>
              <a:t>personalised</a:t>
            </a:r>
            <a:r>
              <a:rPr lang="en-US" dirty="0">
                <a:latin typeface="Arial" panose="020B0604020202020204" pitchFamily="34" charset="0"/>
                <a:cs typeface="Arial" panose="020B0604020202020204" pitchFamily="34" charset="0"/>
              </a:rPr>
              <a:t> goals, feedback and progress tracking(Devani </a:t>
            </a:r>
            <a:r>
              <a:rPr lang="en-US" i="1" dirty="0">
                <a:latin typeface="Arial" panose="020B0604020202020204" pitchFamily="34" charset="0"/>
                <a:cs typeface="Arial" panose="020B0604020202020204" pitchFamily="34" charset="0"/>
              </a:rPr>
              <a:t>et al., </a:t>
            </a:r>
            <a:r>
              <a:rPr lang="en-US" dirty="0">
                <a:latin typeface="Arial" panose="020B0604020202020204" pitchFamily="34" charset="0"/>
                <a:cs typeface="Arial" panose="020B0604020202020204" pitchFamily="34" charset="0"/>
              </a:rPr>
              <a:t>2024; NICE, 2023).</a:t>
            </a:r>
            <a:endParaRPr lang="en-IN" dirty="0">
              <a:latin typeface="Arial" panose="020B0604020202020204" pitchFamily="34" charset="0"/>
              <a:cs typeface="Arial" panose="020B0604020202020204" pitchFamily="34" charset="0"/>
            </a:endParaRPr>
          </a:p>
        </p:txBody>
      </p:sp>
      <p:sp>
        <p:nvSpPr>
          <p:cNvPr id="34" name="TextBox 21">
            <a:extLst>
              <a:ext uri="{FF2B5EF4-FFF2-40B4-BE49-F238E27FC236}">
                <a16:creationId xmlns:a16="http://schemas.microsoft.com/office/drawing/2014/main" id="{8451E170-5696-E413-E5C3-757B8E63CD9C}"/>
              </a:ext>
            </a:extLst>
          </p:cNvPr>
          <p:cNvSpPr txBox="1"/>
          <p:nvPr/>
        </p:nvSpPr>
        <p:spPr>
          <a:xfrm>
            <a:off x="927100" y="15582900"/>
            <a:ext cx="6204547" cy="400050"/>
          </a:xfrm>
          <a:prstGeom prst="rect">
            <a:avLst/>
          </a:prstGeom>
        </p:spPr>
        <p:txBody>
          <a:bodyPr wrap="square" lIns="0" tIns="0" rIns="0" bIns="0" rtlCol="0" anchor="t">
            <a:spAutoFit/>
          </a:bodyPr>
          <a:lstStyle/>
          <a:p>
            <a:pPr algn="l">
              <a:lnSpc>
                <a:spcPts val="3038"/>
              </a:lnSpc>
            </a:pPr>
            <a:r>
              <a:rPr lang="en-US" sz="2762" dirty="0">
                <a:solidFill>
                  <a:srgbClr val="292929"/>
                </a:solidFill>
                <a:latin typeface="Arial" panose="020B0604020202020204" pitchFamily="34" charset="0"/>
                <a:ea typeface="Naava"/>
                <a:cs typeface="Arial" panose="020B0604020202020204" pitchFamily="34" charset="0"/>
                <a:sym typeface="Naava"/>
              </a:rPr>
              <a:t>Outcomes</a:t>
            </a:r>
          </a:p>
        </p:txBody>
      </p:sp>
      <p:sp>
        <p:nvSpPr>
          <p:cNvPr id="35" name="TextBox 34">
            <a:extLst>
              <a:ext uri="{FF2B5EF4-FFF2-40B4-BE49-F238E27FC236}">
                <a16:creationId xmlns:a16="http://schemas.microsoft.com/office/drawing/2014/main" id="{658BF2FC-3E32-4292-23F1-FA25228B9344}"/>
              </a:ext>
            </a:extLst>
          </p:cNvPr>
          <p:cNvSpPr txBox="1"/>
          <p:nvPr/>
        </p:nvSpPr>
        <p:spPr>
          <a:xfrm>
            <a:off x="1155700" y="16005929"/>
            <a:ext cx="5899160" cy="3139321"/>
          </a:xfrm>
          <a:prstGeom prst="rect">
            <a:avLst/>
          </a:prstGeom>
          <a:noFill/>
        </p:spPr>
        <p:txBody>
          <a:bodyPr wrap="square" rtlCol="0">
            <a:spAutoFit/>
          </a:bodyPr>
          <a:lstStyle/>
          <a:p>
            <a:pPr marL="285750" indent="-285750">
              <a:buFont typeface="Wingdings" panose="05000000000000000000" pitchFamily="2" charset="2"/>
              <a:buChar char="Ø"/>
            </a:pPr>
            <a:r>
              <a:rPr lang="en-US" dirty="0" err="1">
                <a:latin typeface="Arial" panose="020B0604020202020204" pitchFamily="34" charset="0"/>
                <a:cs typeface="Arial" panose="020B0604020202020204" pitchFamily="34" charset="0"/>
              </a:rPr>
              <a:t>HeartWise</a:t>
            </a:r>
            <a:r>
              <a:rPr lang="en-US" dirty="0">
                <a:latin typeface="Arial" panose="020B0604020202020204" pitchFamily="34" charset="0"/>
                <a:cs typeface="Arial" panose="020B0604020202020204" pitchFamily="34" charset="0"/>
              </a:rPr>
              <a:t> SA is designed to improve heart health knowledge, increase physical activity, support medication adherence and encourage healthier eating among South Asian adults.</a:t>
            </a:r>
          </a:p>
          <a:p>
            <a:pPr marL="285750" indent="-285750">
              <a:buFont typeface="Wingdings" panose="05000000000000000000" pitchFamily="2" charset="2"/>
              <a:buChar char="Ø"/>
            </a:pPr>
            <a:r>
              <a:rPr lang="en-US" dirty="0">
                <a:latin typeface="Arial" panose="020B0604020202020204" pitchFamily="34" charset="0"/>
                <a:cs typeface="Arial" panose="020B0604020202020204" pitchFamily="34" charset="0"/>
              </a:rPr>
              <a:t> By combining culturally tailored education with </a:t>
            </a:r>
            <a:r>
              <a:rPr lang="en-US" dirty="0" err="1">
                <a:latin typeface="Arial" panose="020B0604020202020204" pitchFamily="34" charset="0"/>
                <a:cs typeface="Arial" panose="020B0604020202020204" pitchFamily="34" charset="0"/>
              </a:rPr>
              <a:t>behaviour</a:t>
            </a:r>
            <a:r>
              <a:rPr lang="en-US" dirty="0">
                <a:latin typeface="Arial" panose="020B0604020202020204" pitchFamily="34" charset="0"/>
                <a:cs typeface="Arial" panose="020B0604020202020204" pitchFamily="34" charset="0"/>
              </a:rPr>
              <a:t> change strategies, it aims to support long-term lifestyle change. However, digital barriers such as low health literacy and limited access to smartphones may reduce its reach, so it should be used alongside community and NHS services (MacPherson &amp; Kapadia, 2023;NICE, 2023).</a:t>
            </a:r>
            <a:endParaRPr lang="en-IN" dirty="0">
              <a:latin typeface="Arial" panose="020B0604020202020204" pitchFamily="34" charset="0"/>
              <a:cs typeface="Arial" panose="020B0604020202020204" pitchFamily="34" charset="0"/>
            </a:endParaRPr>
          </a:p>
        </p:txBody>
      </p:sp>
      <p:sp>
        <p:nvSpPr>
          <p:cNvPr id="37" name="TextBox 21">
            <a:extLst>
              <a:ext uri="{FF2B5EF4-FFF2-40B4-BE49-F238E27FC236}">
                <a16:creationId xmlns:a16="http://schemas.microsoft.com/office/drawing/2014/main" id="{87FC6A58-6AEE-1105-7D90-41A90D7362AD}"/>
              </a:ext>
            </a:extLst>
          </p:cNvPr>
          <p:cNvSpPr txBox="1"/>
          <p:nvPr/>
        </p:nvSpPr>
        <p:spPr>
          <a:xfrm>
            <a:off x="5314353" y="19431000"/>
            <a:ext cx="6204547" cy="400050"/>
          </a:xfrm>
          <a:prstGeom prst="rect">
            <a:avLst/>
          </a:prstGeom>
        </p:spPr>
        <p:txBody>
          <a:bodyPr wrap="square" lIns="0" tIns="0" rIns="0" bIns="0" rtlCol="0" anchor="t">
            <a:spAutoFit/>
          </a:bodyPr>
          <a:lstStyle/>
          <a:p>
            <a:pPr algn="l">
              <a:lnSpc>
                <a:spcPts val="3038"/>
              </a:lnSpc>
            </a:pPr>
            <a:r>
              <a:rPr lang="en-US" sz="2762" dirty="0">
                <a:solidFill>
                  <a:srgbClr val="292929"/>
                </a:solidFill>
                <a:latin typeface="Arial" panose="020B0604020202020204" pitchFamily="34" charset="0"/>
                <a:ea typeface="Naava"/>
                <a:cs typeface="Arial" panose="020B0604020202020204" pitchFamily="34" charset="0"/>
                <a:sym typeface="Naava"/>
              </a:rPr>
              <a:t>Conclusion</a:t>
            </a:r>
          </a:p>
        </p:txBody>
      </p:sp>
      <p:sp>
        <p:nvSpPr>
          <p:cNvPr id="38" name="TextBox 37">
            <a:extLst>
              <a:ext uri="{FF2B5EF4-FFF2-40B4-BE49-F238E27FC236}">
                <a16:creationId xmlns:a16="http://schemas.microsoft.com/office/drawing/2014/main" id="{7E7B969E-C571-A47A-188B-CAA8CBD3AF1E}"/>
              </a:ext>
            </a:extLst>
          </p:cNvPr>
          <p:cNvSpPr txBox="1"/>
          <p:nvPr/>
        </p:nvSpPr>
        <p:spPr>
          <a:xfrm>
            <a:off x="4965700" y="20230921"/>
            <a:ext cx="10058400" cy="1200329"/>
          </a:xfrm>
          <a:prstGeom prst="rect">
            <a:avLst/>
          </a:prstGeom>
          <a:noFill/>
        </p:spPr>
        <p:txBody>
          <a:bodyPr wrap="square" rtlCol="0">
            <a:spAutoFit/>
          </a:bodyPr>
          <a:lstStyle/>
          <a:p>
            <a:pPr marL="285750" indent="-285750">
              <a:buFont typeface="Wingdings" panose="05000000000000000000" pitchFamily="2" charset="2"/>
              <a:buChar char="Ø"/>
            </a:pPr>
            <a:r>
              <a:rPr lang="en-US" dirty="0" err="1">
                <a:latin typeface="Arial" panose="020B0604020202020204" pitchFamily="34" charset="0"/>
                <a:cs typeface="Arial" panose="020B0604020202020204" pitchFamily="34" charset="0"/>
              </a:rPr>
              <a:t>HeartWise</a:t>
            </a:r>
            <a:r>
              <a:rPr lang="en-US" dirty="0">
                <a:latin typeface="Arial" panose="020B0604020202020204" pitchFamily="34" charset="0"/>
                <a:cs typeface="Arial" panose="020B0604020202020204" pitchFamily="34" charset="0"/>
              </a:rPr>
              <a:t> SA shows how culturally tailored digital tools can support heart disease prevention and reduce health inequalities in South Asian communities. </a:t>
            </a:r>
          </a:p>
          <a:p>
            <a:pPr marL="285750" indent="-285750">
              <a:buFont typeface="Wingdings" panose="05000000000000000000" pitchFamily="2" charset="2"/>
              <a:buChar char="Ø"/>
            </a:pPr>
            <a:r>
              <a:rPr lang="en-US" dirty="0">
                <a:latin typeface="Arial" panose="020B0604020202020204" pitchFamily="34" charset="0"/>
                <a:cs typeface="Arial" panose="020B0604020202020204" pitchFamily="34" charset="0"/>
              </a:rPr>
              <a:t>Future policy should focus on improving digital access, culturally appropriate education and better integration with NHS services (NHS England, 2024). </a:t>
            </a:r>
            <a:endParaRPr lang="en-IN" dirty="0">
              <a:latin typeface="Arial" panose="020B0604020202020204" pitchFamily="34" charset="0"/>
              <a:cs typeface="Arial" panose="020B0604020202020204" pitchFamily="34" charset="0"/>
            </a:endParaRPr>
          </a:p>
        </p:txBody>
      </p:sp>
      <p:pic>
        <p:nvPicPr>
          <p:cNvPr id="42" name="Picture 41">
            <a:extLst>
              <a:ext uri="{FF2B5EF4-FFF2-40B4-BE49-F238E27FC236}">
                <a16:creationId xmlns:a16="http://schemas.microsoft.com/office/drawing/2014/main" id="{B2479932-BA78-FF39-7D59-112A9F110213}"/>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808498" y="9934009"/>
            <a:ext cx="3824827" cy="3009042"/>
          </a:xfrm>
          <a:prstGeom prst="rect">
            <a:avLst/>
          </a:prstGeom>
        </p:spPr>
      </p:pic>
      <p:pic>
        <p:nvPicPr>
          <p:cNvPr id="44" name="Picture 43">
            <a:extLst>
              <a:ext uri="{FF2B5EF4-FFF2-40B4-BE49-F238E27FC236}">
                <a16:creationId xmlns:a16="http://schemas.microsoft.com/office/drawing/2014/main" id="{22F99AC3-A689-F90B-CB9E-5FA787BB57EC}"/>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3527227" y="12568571"/>
            <a:ext cx="3886398" cy="2589920"/>
          </a:xfrm>
          <a:prstGeom prst="rect">
            <a:avLst/>
          </a:prstGeom>
        </p:spPr>
      </p:pic>
      <p:pic>
        <p:nvPicPr>
          <p:cNvPr id="50" name="Picture 49">
            <a:extLst>
              <a:ext uri="{FF2B5EF4-FFF2-40B4-BE49-F238E27FC236}">
                <a16:creationId xmlns:a16="http://schemas.microsoft.com/office/drawing/2014/main" id="{9B733C7D-DF84-BA73-063D-8A3F5280C89D}"/>
              </a:ext>
            </a:extLst>
          </p:cNvPr>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7656624" y="15486591"/>
            <a:ext cx="3911600" cy="2353733"/>
          </a:xfrm>
          <a:prstGeom prst="rect">
            <a:avLst/>
          </a:prstGeom>
        </p:spPr>
      </p:pic>
      <p:pic>
        <p:nvPicPr>
          <p:cNvPr id="46" name="Picture 45">
            <a:extLst>
              <a:ext uri="{FF2B5EF4-FFF2-40B4-BE49-F238E27FC236}">
                <a16:creationId xmlns:a16="http://schemas.microsoft.com/office/drawing/2014/main" id="{58E7EF62-7755-51F6-B76C-05C493A97EE1}"/>
              </a:ext>
            </a:extLst>
          </p:cNvPr>
          <p:cNvPicPr>
            <a:picLocks noChangeAspect="1"/>
          </p:cNvPicPr>
          <p:nvPr/>
        </p:nvPicPr>
        <p:blipFill>
          <a:blip r:embed="rId13" cstate="print">
            <a:extLst>
              <a:ext uri="{28A0092B-C50C-407E-A947-70E740481C1C}">
                <a14:useLocalDpi xmlns:a14="http://schemas.microsoft.com/office/drawing/2010/main" val="0"/>
              </a:ext>
            </a:extLst>
          </a:blip>
          <a:stretch>
            <a:fillRect/>
          </a:stretch>
        </p:blipFill>
        <p:spPr>
          <a:xfrm>
            <a:off x="11501139" y="16444074"/>
            <a:ext cx="2778722" cy="2778722"/>
          </a:xfrm>
          <a:prstGeom prst="rect">
            <a:avLst/>
          </a:prstGeom>
        </p:spPr>
      </p:pic>
      <p:pic>
        <p:nvPicPr>
          <p:cNvPr id="52" name="Picture 51">
            <a:extLst>
              <a:ext uri="{FF2B5EF4-FFF2-40B4-BE49-F238E27FC236}">
                <a16:creationId xmlns:a16="http://schemas.microsoft.com/office/drawing/2014/main" id="{8C87B28D-EDE4-7D48-7753-3A2FDD8BB207}"/>
              </a:ext>
            </a:extLst>
          </p:cNvPr>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8473414" y="10077450"/>
            <a:ext cx="4898853" cy="1870659"/>
          </a:xfrm>
          <a:prstGeom prst="rect">
            <a:avLst/>
          </a:prstGeom>
        </p:spPr>
      </p:pic>
      <p:pic>
        <p:nvPicPr>
          <p:cNvPr id="58" name="Picture 57">
            <a:extLst>
              <a:ext uri="{FF2B5EF4-FFF2-40B4-BE49-F238E27FC236}">
                <a16:creationId xmlns:a16="http://schemas.microsoft.com/office/drawing/2014/main" id="{58377D6B-BD7B-0421-1C0D-01831A1F00B9}"/>
              </a:ext>
            </a:extLst>
          </p:cNvPr>
          <p:cNvPicPr>
            <a:picLocks noChangeAspect="1"/>
          </p:cNvPicPr>
          <p:nvPr/>
        </p:nvPicPr>
        <p:blipFill>
          <a:blip r:embed="rId15" cstate="print">
            <a:extLst>
              <a:ext uri="{28A0092B-C50C-407E-A947-70E740481C1C}">
                <a14:useLocalDpi xmlns:a14="http://schemas.microsoft.com/office/drawing/2010/main" val="0"/>
              </a:ext>
            </a:extLst>
          </a:blip>
          <a:stretch>
            <a:fillRect/>
          </a:stretch>
        </p:blipFill>
        <p:spPr>
          <a:xfrm flipH="1">
            <a:off x="88900" y="293355"/>
            <a:ext cx="1209042" cy="1277051"/>
          </a:xfrm>
          <a:prstGeom prst="rect">
            <a:avLst/>
          </a:prstGeom>
        </p:spPr>
      </p:pic>
      <p:pic>
        <p:nvPicPr>
          <p:cNvPr id="8" name="Picture 7">
            <a:extLst>
              <a:ext uri="{FF2B5EF4-FFF2-40B4-BE49-F238E27FC236}">
                <a16:creationId xmlns:a16="http://schemas.microsoft.com/office/drawing/2014/main" id="{5207EB67-D145-FA09-8381-4EACEE2558A7}"/>
              </a:ext>
            </a:extLst>
          </p:cNvPr>
          <p:cNvPicPr>
            <a:picLocks noChangeAspect="1"/>
          </p:cNvPicPr>
          <p:nvPr/>
        </p:nvPicPr>
        <p:blipFill>
          <a:blip r:embed="rId16">
            <a:extLst>
              <a:ext uri="{28A0092B-C50C-407E-A947-70E740481C1C}">
                <a14:useLocalDpi xmlns:a14="http://schemas.microsoft.com/office/drawing/2010/main" val="0"/>
              </a:ext>
            </a:extLst>
          </a:blip>
          <a:stretch>
            <a:fillRect/>
          </a:stretch>
        </p:blipFill>
        <p:spPr>
          <a:xfrm>
            <a:off x="1533524" y="7443684"/>
            <a:ext cx="5057775" cy="2138872"/>
          </a:xfrm>
          <a:prstGeom prst="rect">
            <a:avLst/>
          </a:prstGeom>
        </p:spPr>
      </p:pic>
      <p:pic>
        <p:nvPicPr>
          <p:cNvPr id="12" name="Picture 11">
            <a:extLst>
              <a:ext uri="{FF2B5EF4-FFF2-40B4-BE49-F238E27FC236}">
                <a16:creationId xmlns:a16="http://schemas.microsoft.com/office/drawing/2014/main" id="{A0955B67-AC58-42FD-AA6E-6B528A63246E}"/>
              </a:ext>
            </a:extLst>
          </p:cNvPr>
          <p:cNvPicPr>
            <a:picLocks noChangeAspect="1"/>
          </p:cNvPicPr>
          <p:nvPr/>
        </p:nvPicPr>
        <p:blipFill>
          <a:blip r:embed="rId17" cstate="print">
            <a:extLst>
              <a:ext uri="{28A0092B-C50C-407E-A947-70E740481C1C}">
                <a14:useLocalDpi xmlns:a14="http://schemas.microsoft.com/office/drawing/2010/main" val="0"/>
              </a:ext>
            </a:extLst>
          </a:blip>
          <a:stretch>
            <a:fillRect/>
          </a:stretch>
        </p:blipFill>
        <p:spPr>
          <a:xfrm>
            <a:off x="11568224" y="4622865"/>
            <a:ext cx="3170537" cy="3317944"/>
          </a:xfrm>
          <a:prstGeom prst="rect">
            <a:avLst/>
          </a:prstGeom>
        </p:spPr>
      </p:pic>
      <p:sp>
        <p:nvSpPr>
          <p:cNvPr id="3" name="TextBox 2">
            <a:extLst>
              <a:ext uri="{FF2B5EF4-FFF2-40B4-BE49-F238E27FC236}">
                <a16:creationId xmlns:a16="http://schemas.microsoft.com/office/drawing/2014/main" id="{F5260760-A323-51AF-7630-68BCF50E9C9F}"/>
              </a:ext>
            </a:extLst>
          </p:cNvPr>
          <p:cNvSpPr txBox="1"/>
          <p:nvPr/>
        </p:nvSpPr>
        <p:spPr>
          <a:xfrm>
            <a:off x="4965700" y="7410450"/>
            <a:ext cx="1911350" cy="369332"/>
          </a:xfrm>
          <a:prstGeom prst="rect">
            <a:avLst/>
          </a:prstGeom>
          <a:noFill/>
        </p:spPr>
        <p:txBody>
          <a:bodyPr wrap="square" rtlCol="0">
            <a:spAutoFit/>
          </a:bodyPr>
          <a:lstStyle/>
          <a:p>
            <a:r>
              <a:rPr lang="en-IN" dirty="0">
                <a:latin typeface="Arial" panose="020B0604020202020204" pitchFamily="34" charset="0"/>
                <a:cs typeface="Arial" panose="020B0604020202020204" pitchFamily="34" charset="0"/>
              </a:rPr>
              <a:t>(Self generated)</a:t>
            </a:r>
          </a:p>
        </p:txBody>
      </p:sp>
      <p:sp>
        <p:nvSpPr>
          <p:cNvPr id="5" name="TextBox 4">
            <a:extLst>
              <a:ext uri="{FF2B5EF4-FFF2-40B4-BE49-F238E27FC236}">
                <a16:creationId xmlns:a16="http://schemas.microsoft.com/office/drawing/2014/main" id="{56F14380-765F-9DC5-C550-EB5B5EF2446C}"/>
              </a:ext>
            </a:extLst>
          </p:cNvPr>
          <p:cNvSpPr txBox="1"/>
          <p:nvPr/>
        </p:nvSpPr>
        <p:spPr>
          <a:xfrm>
            <a:off x="11588750" y="7562850"/>
            <a:ext cx="1911350" cy="369332"/>
          </a:xfrm>
          <a:prstGeom prst="rect">
            <a:avLst/>
          </a:prstGeom>
          <a:noFill/>
        </p:spPr>
        <p:txBody>
          <a:bodyPr wrap="square" rtlCol="0">
            <a:spAutoFit/>
          </a:bodyPr>
          <a:lstStyle/>
          <a:p>
            <a:r>
              <a:rPr lang="en-IN" dirty="0">
                <a:latin typeface="Arial" panose="020B0604020202020204" pitchFamily="34" charset="0"/>
                <a:cs typeface="Arial" panose="020B0604020202020204" pitchFamily="34" charset="0"/>
              </a:rPr>
              <a:t>(Open AI, 2026)</a:t>
            </a:r>
          </a:p>
        </p:txBody>
      </p:sp>
      <p:sp>
        <p:nvSpPr>
          <p:cNvPr id="9" name="TextBox 8">
            <a:extLst>
              <a:ext uri="{FF2B5EF4-FFF2-40B4-BE49-F238E27FC236}">
                <a16:creationId xmlns:a16="http://schemas.microsoft.com/office/drawing/2014/main" id="{622979AD-C7C4-8CD0-0440-DB739FDE23C9}"/>
              </a:ext>
            </a:extLst>
          </p:cNvPr>
          <p:cNvSpPr txBox="1"/>
          <p:nvPr/>
        </p:nvSpPr>
        <p:spPr>
          <a:xfrm>
            <a:off x="12045950" y="18959840"/>
            <a:ext cx="1911350" cy="261610"/>
          </a:xfrm>
          <a:prstGeom prst="rect">
            <a:avLst/>
          </a:prstGeom>
          <a:noFill/>
        </p:spPr>
        <p:txBody>
          <a:bodyPr wrap="square" rtlCol="0">
            <a:spAutoFit/>
          </a:bodyPr>
          <a:lstStyle/>
          <a:p>
            <a:r>
              <a:rPr lang="en-IN" sz="1100" dirty="0">
                <a:latin typeface="Arial" panose="020B0604020202020204" pitchFamily="34" charset="0"/>
                <a:cs typeface="Arial" panose="020B0604020202020204" pitchFamily="34" charset="0"/>
              </a:rPr>
              <a:t>(Shutterstock, 2026)</a:t>
            </a:r>
          </a:p>
        </p:txBody>
      </p:sp>
      <p:sp>
        <p:nvSpPr>
          <p:cNvPr id="13" name="TextBox 12">
            <a:extLst>
              <a:ext uri="{FF2B5EF4-FFF2-40B4-BE49-F238E27FC236}">
                <a16:creationId xmlns:a16="http://schemas.microsoft.com/office/drawing/2014/main" id="{F58FEA8F-62EA-ACE1-8FC0-5FF7507B30D8}"/>
              </a:ext>
            </a:extLst>
          </p:cNvPr>
          <p:cNvSpPr txBox="1"/>
          <p:nvPr/>
        </p:nvSpPr>
        <p:spPr>
          <a:xfrm>
            <a:off x="8318500" y="17468850"/>
            <a:ext cx="1911350" cy="276999"/>
          </a:xfrm>
          <a:prstGeom prst="rect">
            <a:avLst/>
          </a:prstGeom>
          <a:noFill/>
        </p:spPr>
        <p:txBody>
          <a:bodyPr wrap="square" rtlCol="0">
            <a:spAutoFit/>
          </a:bodyPr>
          <a:lstStyle/>
          <a:p>
            <a:r>
              <a:rPr lang="en-IN" sz="1200" dirty="0">
                <a:latin typeface="Arial" panose="020B0604020202020204" pitchFamily="34" charset="0"/>
                <a:cs typeface="Arial" panose="020B0604020202020204" pitchFamily="34" charset="0"/>
              </a:rPr>
              <a:t>(Open AI, 2026)</a:t>
            </a:r>
          </a:p>
        </p:txBody>
      </p:sp>
      <p:sp>
        <p:nvSpPr>
          <p:cNvPr id="14" name="TextBox 13">
            <a:extLst>
              <a:ext uri="{FF2B5EF4-FFF2-40B4-BE49-F238E27FC236}">
                <a16:creationId xmlns:a16="http://schemas.microsoft.com/office/drawing/2014/main" id="{14411116-D562-FF7D-9EF6-B059B624261F}"/>
              </a:ext>
            </a:extLst>
          </p:cNvPr>
          <p:cNvSpPr txBox="1"/>
          <p:nvPr/>
        </p:nvSpPr>
        <p:spPr>
          <a:xfrm>
            <a:off x="3060700" y="10001250"/>
            <a:ext cx="1911350" cy="369332"/>
          </a:xfrm>
          <a:prstGeom prst="rect">
            <a:avLst/>
          </a:prstGeom>
          <a:noFill/>
        </p:spPr>
        <p:txBody>
          <a:bodyPr wrap="square" rtlCol="0">
            <a:spAutoFit/>
          </a:bodyPr>
          <a:lstStyle/>
          <a:p>
            <a:r>
              <a:rPr lang="en-IN" dirty="0">
                <a:latin typeface="Arial" panose="020B0604020202020204" pitchFamily="34" charset="0"/>
                <a:cs typeface="Arial" panose="020B0604020202020204" pitchFamily="34" charset="0"/>
              </a:rPr>
              <a:t>(Google, n.d.)</a:t>
            </a:r>
          </a:p>
        </p:txBody>
      </p:sp>
      <p:sp>
        <p:nvSpPr>
          <p:cNvPr id="15" name="TextBox 14">
            <a:extLst>
              <a:ext uri="{FF2B5EF4-FFF2-40B4-BE49-F238E27FC236}">
                <a16:creationId xmlns:a16="http://schemas.microsoft.com/office/drawing/2014/main" id="{7F7B8D82-48A9-DE94-C2AE-99522808B2E5}"/>
              </a:ext>
            </a:extLst>
          </p:cNvPr>
          <p:cNvSpPr txBox="1"/>
          <p:nvPr/>
        </p:nvSpPr>
        <p:spPr>
          <a:xfrm>
            <a:off x="3587750" y="14661118"/>
            <a:ext cx="1911350" cy="369332"/>
          </a:xfrm>
          <a:prstGeom prst="rect">
            <a:avLst/>
          </a:prstGeom>
          <a:noFill/>
        </p:spPr>
        <p:txBody>
          <a:bodyPr wrap="square" rtlCol="0">
            <a:spAutoFit/>
          </a:bodyPr>
          <a:lstStyle/>
          <a:p>
            <a:r>
              <a:rPr lang="en-IN" dirty="0">
                <a:latin typeface="Arial" panose="020B0604020202020204" pitchFamily="34" charset="0"/>
                <a:cs typeface="Arial" panose="020B0604020202020204" pitchFamily="34" charset="0"/>
              </a:rPr>
              <a:t>(iStock, 2015)</a:t>
            </a:r>
          </a:p>
        </p:txBody>
      </p:sp>
      <p:sp>
        <p:nvSpPr>
          <p:cNvPr id="16" name="TextBox 15">
            <a:extLst>
              <a:ext uri="{FF2B5EF4-FFF2-40B4-BE49-F238E27FC236}">
                <a16:creationId xmlns:a16="http://schemas.microsoft.com/office/drawing/2014/main" id="{A725BF80-6393-5D7D-1A04-D73471B14E91}"/>
              </a:ext>
            </a:extLst>
          </p:cNvPr>
          <p:cNvSpPr txBox="1"/>
          <p:nvPr/>
        </p:nvSpPr>
        <p:spPr>
          <a:xfrm>
            <a:off x="3441700" y="19325451"/>
            <a:ext cx="1911350" cy="461665"/>
          </a:xfrm>
          <a:prstGeom prst="rect">
            <a:avLst/>
          </a:prstGeom>
          <a:noFill/>
        </p:spPr>
        <p:txBody>
          <a:bodyPr wrap="square" rtlCol="0">
            <a:spAutoFit/>
          </a:bodyPr>
          <a:lstStyle/>
          <a:p>
            <a:r>
              <a:rPr lang="de-DE" sz="1200">
                <a:latin typeface="Arial" panose="020B0604020202020204" pitchFamily="34" charset="0"/>
                <a:cs typeface="Arial" panose="020B0604020202020204" pitchFamily="34" charset="0"/>
              </a:rPr>
              <a:t>Michie, van Stralen and West, 2011)</a:t>
            </a:r>
            <a:endParaRPr lang="en-IN" sz="1200" dirty="0">
              <a:latin typeface="Arial" panose="020B0604020202020204" pitchFamily="34" charset="0"/>
              <a:cs typeface="Arial" panose="020B0604020202020204" pitchFamily="34" charset="0"/>
            </a:endParaRPr>
          </a:p>
        </p:txBody>
      </p:sp>
      <p:sp>
        <p:nvSpPr>
          <p:cNvPr id="19" name="TextBox 18">
            <a:extLst>
              <a:ext uri="{FF2B5EF4-FFF2-40B4-BE49-F238E27FC236}">
                <a16:creationId xmlns:a16="http://schemas.microsoft.com/office/drawing/2014/main" id="{600E101D-E84D-A8C2-9D43-9F510990526E}"/>
              </a:ext>
            </a:extLst>
          </p:cNvPr>
          <p:cNvSpPr txBox="1"/>
          <p:nvPr/>
        </p:nvSpPr>
        <p:spPr>
          <a:xfrm>
            <a:off x="11501139" y="11330826"/>
            <a:ext cx="1998961" cy="430887"/>
          </a:xfrm>
          <a:prstGeom prst="rect">
            <a:avLst/>
          </a:prstGeom>
          <a:noFill/>
        </p:spPr>
        <p:txBody>
          <a:bodyPr wrap="square" rtlCol="0">
            <a:spAutoFit/>
          </a:bodyPr>
          <a:lstStyle/>
          <a:p>
            <a:r>
              <a:rPr lang="de-DE" sz="1100" dirty="0">
                <a:latin typeface="Arial" panose="020B0604020202020204" pitchFamily="34" charset="0"/>
                <a:cs typeface="Arial" panose="020B0604020202020204" pitchFamily="34" charset="0"/>
              </a:rPr>
              <a:t>(Michie, van Stralen and West, 2011)</a:t>
            </a:r>
            <a:endParaRPr lang="en-IN" sz="1100" dirty="0">
              <a:latin typeface="Arial" panose="020B0604020202020204" pitchFamily="34" charset="0"/>
              <a:cs typeface="Arial" panose="020B0604020202020204"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93873DD-FD12-DE39-8C44-39ADDEFA409D}"/>
              </a:ext>
            </a:extLst>
          </p:cNvPr>
          <p:cNvSpPr txBox="1"/>
          <p:nvPr/>
        </p:nvSpPr>
        <p:spPr>
          <a:xfrm>
            <a:off x="2146300" y="781050"/>
            <a:ext cx="8001000" cy="1107996"/>
          </a:xfrm>
          <a:prstGeom prst="rect">
            <a:avLst/>
          </a:prstGeom>
          <a:noFill/>
        </p:spPr>
        <p:txBody>
          <a:bodyPr wrap="square" rtlCol="0">
            <a:spAutoFit/>
          </a:bodyPr>
          <a:lstStyle/>
          <a:p>
            <a:pPr algn="just"/>
            <a:r>
              <a:rPr lang="en-IN" sz="6600" dirty="0">
                <a:latin typeface="Arial" panose="020B0604020202020204" pitchFamily="34" charset="0"/>
                <a:cs typeface="Arial" panose="020B0604020202020204" pitchFamily="34" charset="0"/>
              </a:rPr>
              <a:t>References</a:t>
            </a:r>
          </a:p>
        </p:txBody>
      </p:sp>
      <p:sp>
        <p:nvSpPr>
          <p:cNvPr id="3" name="TextBox 2">
            <a:extLst>
              <a:ext uri="{FF2B5EF4-FFF2-40B4-BE49-F238E27FC236}">
                <a16:creationId xmlns:a16="http://schemas.microsoft.com/office/drawing/2014/main" id="{E7944668-D323-D976-B5D4-2C905A4DAAC4}"/>
              </a:ext>
            </a:extLst>
          </p:cNvPr>
          <p:cNvSpPr txBox="1"/>
          <p:nvPr/>
        </p:nvSpPr>
        <p:spPr>
          <a:xfrm>
            <a:off x="1384300" y="3448050"/>
            <a:ext cx="12649200" cy="14311610"/>
          </a:xfrm>
          <a:prstGeom prst="rect">
            <a:avLst/>
          </a:prstGeom>
          <a:noFill/>
        </p:spPr>
        <p:txBody>
          <a:bodyPr wrap="square" rtlCol="0">
            <a:spAutoFit/>
          </a:bodyPr>
          <a:lstStyle/>
          <a:p>
            <a:pPr marL="514350" indent="-514350">
              <a:buFont typeface="+mj-lt"/>
              <a:buAutoNum type="arabicPeriod"/>
            </a:pPr>
            <a:r>
              <a:rPr lang="en-US" sz="2800" dirty="0">
                <a:latin typeface="Arial" panose="020B0604020202020204" pitchFamily="34" charset="0"/>
                <a:cs typeface="Arial" panose="020B0604020202020204" pitchFamily="34" charset="0"/>
              </a:rPr>
              <a:t>Braver, J., et al. (2023) ‘Digital health programs to reduce readmissions in coronary artery disease: A systematic review and meta-analysis’, JACC: Advances, 2(8), 100591.</a:t>
            </a:r>
          </a:p>
          <a:p>
            <a:pPr marL="514350" indent="-514350">
              <a:buFont typeface="+mj-lt"/>
              <a:buAutoNum type="arabicPeriod"/>
            </a:pPr>
            <a:endParaRPr lang="en-US" sz="2800" dirty="0">
              <a:latin typeface="Arial" panose="020B0604020202020204" pitchFamily="34" charset="0"/>
              <a:cs typeface="Arial" panose="020B0604020202020204" pitchFamily="34" charset="0"/>
            </a:endParaRPr>
          </a:p>
          <a:p>
            <a:pPr marL="514350" indent="-514350">
              <a:buFont typeface="+mj-lt"/>
              <a:buAutoNum type="arabicPeriod"/>
            </a:pPr>
            <a:r>
              <a:rPr lang="en-US" sz="2800" dirty="0">
                <a:latin typeface="Arial" panose="020B0604020202020204" pitchFamily="34" charset="0"/>
                <a:cs typeface="Arial" panose="020B0604020202020204" pitchFamily="34" charset="0"/>
              </a:rPr>
              <a:t>British Heart Foundation. (2024) South Asian ethnicity and heart disease. British Heart Foundation. Available at: https://www.bhf.org.uk (Accessed: 2 July 2026).</a:t>
            </a:r>
          </a:p>
          <a:p>
            <a:pPr marL="514350" indent="-514350">
              <a:buFont typeface="+mj-lt"/>
              <a:buAutoNum type="arabicPeriod"/>
            </a:pPr>
            <a:endParaRPr lang="en-US" sz="2800" dirty="0">
              <a:latin typeface="Arial" panose="020B0604020202020204" pitchFamily="34" charset="0"/>
              <a:cs typeface="Arial" panose="020B0604020202020204" pitchFamily="34" charset="0"/>
            </a:endParaRPr>
          </a:p>
          <a:p>
            <a:pPr marL="514350" indent="-514350">
              <a:buFont typeface="+mj-lt"/>
              <a:buAutoNum type="arabicPeriod"/>
            </a:pPr>
            <a:r>
              <a:rPr lang="en-US" sz="2800" dirty="0">
                <a:latin typeface="Arial" panose="020B0604020202020204" pitchFamily="34" charset="0"/>
                <a:cs typeface="Arial" panose="020B0604020202020204" pitchFamily="34" charset="0"/>
              </a:rPr>
              <a:t>British Heart Foundation. (2025) UK factsheet: Heart and circulatory diseases statistics. British Heart Foundation. Available at: https://www.bhf.org.uk (Accessed: 2 July 2026).</a:t>
            </a:r>
          </a:p>
          <a:p>
            <a:pPr marL="514350" indent="-514350">
              <a:buFont typeface="+mj-lt"/>
              <a:buAutoNum type="arabicPeriod"/>
            </a:pPr>
            <a:endParaRPr lang="en-US" sz="2800" dirty="0">
              <a:latin typeface="Arial" panose="020B0604020202020204" pitchFamily="34" charset="0"/>
              <a:cs typeface="Arial" panose="020B0604020202020204" pitchFamily="34" charset="0"/>
            </a:endParaRPr>
          </a:p>
          <a:p>
            <a:pPr marL="514350" indent="-514350">
              <a:buFont typeface="+mj-lt"/>
              <a:buAutoNum type="arabicPeriod"/>
            </a:pPr>
            <a:endParaRPr lang="en-US" sz="2800" dirty="0">
              <a:latin typeface="Arial" panose="020B0604020202020204" pitchFamily="34" charset="0"/>
              <a:cs typeface="Arial" panose="020B0604020202020204" pitchFamily="34" charset="0"/>
            </a:endParaRPr>
          </a:p>
          <a:p>
            <a:pPr marL="514350" indent="-514350">
              <a:buFont typeface="+mj-lt"/>
              <a:buAutoNum type="arabicPeriod"/>
            </a:pPr>
            <a:r>
              <a:rPr lang="en-US" sz="2800" dirty="0">
                <a:latin typeface="Arial" panose="020B0604020202020204" pitchFamily="34" charset="0"/>
                <a:cs typeface="Arial" panose="020B0604020202020204" pitchFamily="34" charset="0"/>
              </a:rPr>
              <a:t>Devani, R.N., Kirubakaran, A., Alzubaidi, M.S., et al. (2022) ‘Digital health interventions for the prevention of cardiovascular disease: A systematic review and meta-analysis’, Health and Technology, 12, pp. 687–700.</a:t>
            </a:r>
          </a:p>
          <a:p>
            <a:pPr marL="514350" indent="-514350">
              <a:buFont typeface="+mj-lt"/>
              <a:buAutoNum type="arabicPeriod"/>
            </a:pPr>
            <a:endParaRPr lang="en-US" sz="2800" dirty="0">
              <a:latin typeface="Arial" panose="020B0604020202020204" pitchFamily="34" charset="0"/>
              <a:cs typeface="Arial" panose="020B0604020202020204" pitchFamily="34" charset="0"/>
            </a:endParaRPr>
          </a:p>
          <a:p>
            <a:pPr marL="514350" indent="-514350">
              <a:buFont typeface="+mj-lt"/>
              <a:buAutoNum type="arabicPeriod"/>
            </a:pPr>
            <a:r>
              <a:rPr lang="en-US" sz="2800" dirty="0">
                <a:latin typeface="Arial" panose="020B0604020202020204" pitchFamily="34" charset="0"/>
                <a:cs typeface="Arial" panose="020B0604020202020204" pitchFamily="34" charset="0"/>
              </a:rPr>
              <a:t>MacPherson, E.E. and Kapadia, D. (2023) ‘Digital inclusion and cardiovascular health inequalities among ethnic minority populations’, Journal of Public Health, 45(Issue), pp. xx–xx. (Complete the journal details according to the article you used.)</a:t>
            </a:r>
          </a:p>
          <a:p>
            <a:pPr marL="514350" indent="-514350">
              <a:buFont typeface="+mj-lt"/>
              <a:buAutoNum type="arabicPeriod"/>
            </a:pPr>
            <a:endParaRPr lang="en-US" sz="2800" dirty="0">
              <a:latin typeface="Arial" panose="020B0604020202020204" pitchFamily="34" charset="0"/>
              <a:cs typeface="Arial" panose="020B0604020202020204" pitchFamily="34" charset="0"/>
            </a:endParaRPr>
          </a:p>
          <a:p>
            <a:pPr marL="514350" indent="-514350">
              <a:buFont typeface="+mj-lt"/>
              <a:buAutoNum type="arabicPeriod"/>
            </a:pPr>
            <a:endParaRPr lang="en-US" sz="2800" dirty="0">
              <a:latin typeface="Arial" panose="020B0604020202020204" pitchFamily="34" charset="0"/>
              <a:cs typeface="Arial" panose="020B0604020202020204" pitchFamily="34" charset="0"/>
            </a:endParaRPr>
          </a:p>
          <a:p>
            <a:pPr marL="514350" indent="-514350">
              <a:buFont typeface="+mj-lt"/>
              <a:buAutoNum type="arabicPeriod"/>
            </a:pPr>
            <a:r>
              <a:rPr lang="en-US" sz="2800" dirty="0">
                <a:latin typeface="Arial" panose="020B0604020202020204" pitchFamily="34" charset="0"/>
                <a:cs typeface="Arial" panose="020B0604020202020204" pitchFamily="34" charset="0"/>
              </a:rPr>
              <a:t>National Institute for Health and Care Excellence (2023) Cardiovascular disease: Risk assessment and reduction, including lipid modification (NG238). London: NICE.</a:t>
            </a:r>
          </a:p>
          <a:p>
            <a:pPr marL="514350" indent="-514350">
              <a:buFont typeface="+mj-lt"/>
              <a:buAutoNum type="arabicPeriod"/>
            </a:pPr>
            <a:endParaRPr lang="en-US" sz="2800" dirty="0">
              <a:latin typeface="Arial" panose="020B0604020202020204" pitchFamily="34" charset="0"/>
              <a:cs typeface="Arial" panose="020B0604020202020204" pitchFamily="34" charset="0"/>
            </a:endParaRPr>
          </a:p>
          <a:p>
            <a:pPr marL="514350" indent="-514350">
              <a:buFont typeface="+mj-lt"/>
              <a:buAutoNum type="arabicPeriod"/>
            </a:pPr>
            <a:r>
              <a:rPr lang="en-US" sz="2800" dirty="0">
                <a:latin typeface="Arial" panose="020B0604020202020204" pitchFamily="34" charset="0"/>
                <a:cs typeface="Arial" panose="020B0604020202020204" pitchFamily="34" charset="0"/>
              </a:rPr>
              <a:t>NHS England (2024) NHS Long Term Plan and digital transformation resources. London: NHS England. Available at: https://www.england.nhs.uk (Accessed: 2 July 2026).</a:t>
            </a:r>
          </a:p>
          <a:p>
            <a:pPr marL="514350" indent="-514350">
              <a:buFont typeface="+mj-lt"/>
              <a:buAutoNum type="arabicPeriod"/>
            </a:pPr>
            <a:endParaRPr lang="en-US" sz="2800" dirty="0">
              <a:latin typeface="Arial" panose="020B0604020202020204" pitchFamily="34" charset="0"/>
              <a:cs typeface="Arial" panose="020B0604020202020204" pitchFamily="34" charset="0"/>
            </a:endParaRPr>
          </a:p>
          <a:p>
            <a:pPr marL="514350" indent="-514350">
              <a:buFont typeface="+mj-lt"/>
              <a:buAutoNum type="arabicPeriod"/>
            </a:pPr>
            <a:r>
              <a:rPr lang="en-US" sz="2800" dirty="0">
                <a:latin typeface="Arial" panose="020B0604020202020204" pitchFamily="34" charset="0"/>
                <a:cs typeface="Arial" panose="020B0604020202020204" pitchFamily="34" charset="0"/>
              </a:rPr>
              <a:t>World Health Organization (1986) Ottawa Charter for Health Promotion. Geneva: World Health Organization. Available at: https://www.who.int</a:t>
            </a:r>
            <a:endParaRPr lang="en-IN"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1443032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379</TotalTime>
  <Words>790</Words>
  <Application>Microsoft Office PowerPoint</Application>
  <PresentationFormat>Custom</PresentationFormat>
  <Paragraphs>51</Paragraphs>
  <Slides>3</Slides>
  <Notes>0</Notes>
  <HiddenSlides>0</HiddenSlides>
  <MMClips>0</MMClips>
  <ScaleCrop>false</ScaleCrop>
  <HeadingPairs>
    <vt:vector size="4" baseType="variant">
      <vt:variant>
        <vt:lpstr>Theme</vt:lpstr>
      </vt:variant>
      <vt:variant>
        <vt:i4>1</vt:i4>
      </vt:variant>
      <vt:variant>
        <vt:lpstr>Slide Titles</vt:lpstr>
      </vt:variant>
      <vt:variant>
        <vt:i4>3</vt:i4>
      </vt:variant>
    </vt:vector>
  </HeadingPairs>
  <TitlesOfParts>
    <vt:vector size="4" baseType="lpstr">
      <vt:lpstr>Office Theme</vt:lpstr>
      <vt:lpstr>HeartWise SA: Digital Health Promotion for Coronary Artery Disease in South Asian Communities In UK </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Health Promotion Modular Poster: CAD Awareness</dc:title>
  <dc:description>A spacious modular poster with a dynamic layout showcasing digital health tools, accompanied by clear infographics and an empathetic design approach.</dc:description>
  <cp:lastModifiedBy>Jaimin LIMBACHIYA</cp:lastModifiedBy>
  <cp:revision>34</cp:revision>
  <dcterms:created xsi:type="dcterms:W3CDTF">2006-08-16T00:00:00Z</dcterms:created>
  <dcterms:modified xsi:type="dcterms:W3CDTF">2026-07-03T06:40:37Z</dcterms:modified>
  <dc:identifier>DAHNOWyDQn4</dc:identifier>
</cp:coreProperties>
</file>