
<file path=[Content_Types].xml><?xml version="1.0" encoding="utf-8"?>
<Types xmlns="http://schemas.openxmlformats.org/package/2006/content-types">
  <Default ContentType="application/x-fontdata" Extension="fntdata"/>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package.core-properties+xml" PartName="/docProps/core.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notesSlide+xml" PartName="/ppt/notesSlides/notesSlide2.xml"/>
  <Override ContentType="application/vnd.openxmlformats-officedocument.presentationml.notesSlide+xml" PartName="/ppt/notesSlides/notesSlide3.xml"/>
  <Override ContentType="application/vnd.openxmlformats-officedocument.presentationml.notesSlide+xml" PartName="/ppt/notesSlides/notesSlide4.xml"/>
  <Override ContentType="application/vnd.openxmlformats-officedocument.presentationml.notesSlide+xml" PartName="/ppt/notesSlides/notesSlide5.xml"/>
  <Override ContentType="application/vnd.openxmlformats-officedocument.presentationml.notesSlide+xml" PartName="/ppt/notesSlides/notesSlide6.xml"/>
  <Override ContentType="application/vnd.openxmlformats-officedocument.presentationml.notesSlide+xml" PartName="/ppt/notesSlides/notesSlide7.xml"/>
  <Override ContentType="application/vnd.openxmlformats-officedocument.presentationml.notesSlide+xml" PartName="/ppt/notesSlides/notesSlide8.xml"/>
  <Override ContentType="application/vnd.openxmlformats-officedocument.presentationml.notesSlide+xml" PartName="/ppt/notesSlides/notesSlide9.xml"/>
  <Override ContentType="application/vnd.openxmlformats-officedocument.presentationml.notesSlide+xml" PartName="/ppt/notesSlides/notesSlide10.xml"/>
  <Override ContentType="application/vnd.openxmlformats-officedocument.presentationml.notesSlide+xml" PartName="/ppt/notesSlides/notesSlide1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presentationml.slideLayout+xml" PartName="/ppt/slideLayouts/slideLayout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4.xml"/>
  <Override ContentType="application/vnd.openxmlformats-officedocument.presentationml.slide+xml" PartName="/ppt/slides/slide5.xml"/>
  <Override ContentType="application/vnd.openxmlformats-officedocument.presentationml.slide+xml" PartName="/ppt/slides/slide6.xml"/>
  <Override ContentType="application/vnd.openxmlformats-officedocument.presentationml.slide+xml" PartName="/ppt/slides/slide7.xml"/>
  <Override ContentType="application/vnd.openxmlformats-officedocument.presentationml.slide+xml" PartName="/ppt/slides/slide8.xml"/>
  <Override ContentType="application/vnd.openxmlformats-officedocument.presentationml.slide+xml" PartName="/ppt/slides/slide9.xml"/>
  <Override ContentType="application/vnd.openxmlformats-officedocument.presentationml.slide+xml" PartName="/ppt/slides/slide10.xml"/>
  <Override ContentType="application/vnd.openxmlformats-officedocument.presentationml.slide+xml" PartName="/ppt/slides/slide11.xml"/>
  <Override ContentType="application/vnd.openxmlformats-officedocument.presentationml.slide+xml" PartName="/ppt/slides/slide12.xml"/>
  <Override ContentType="application/vnd.openxmlformats-officedocument.presentationml.slide+xml" PartName="/ppt/slides/slide13.xml"/>
  <Override ContentType="application/vnd.openxmlformats-officedocument.presentationml.slide+xml" PartName="/ppt/slides/slide14.xml"/>
  <Override ContentType="application/vnd.openxmlformats-officedocument.presentationml.slide+xml" PartName="/ppt/slides/slide15.xml"/>
  <Override ContentType="application/vnd.openxmlformats-officedocument.presentationml.slide+xml" PartName="/ppt/slides/slide16.xml"/>
  <Override ContentType="application/vnd.openxmlformats-officedocument.presentationml.slide+xml" PartName="/ppt/slides/slide17.xml"/>
  <Override ContentType="application/vnd.openxmlformats-officedocument.presentationml.tableStyles+xml" PartName="/ppt/tableStyle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Relationships xmlns="http://schemas.openxmlformats.org/package/2006/relationships"><Relationship Id="rId1" Target="ppt/presentation.xml" Type="http://schemas.openxmlformats.org/officeDocument/2006/relationships/officeDocument"/><Relationship Id="rId2" Target="docProps/thumbnail.jpeg" Type="http://schemas.openxmlformats.org/package/2006/relationships/metadata/thumbnail"/><Relationship Id="rId3" Target="docProps/core.xml" Type="http://schemas.openxmlformats.org/package/2006/relationships/metadata/core-properties"/><Relationship Id="rId4" Target="docProps/app.xml" Type="http://schemas.openxmlformats.org/officeDocument/2006/relationships/extended-properties"/></Relationships>
</file>

<file path=ppt/presentation.xml><?xml version="1.0" encoding="utf-8"?>
<p:presentation xmlns:a="http://schemas.openxmlformats.org/drawingml/2006/main" xmlns:r="http://schemas.openxmlformats.org/officeDocument/2006/relationships" xmlns:p="http://schemas.openxmlformats.org/presentationml/2006/main" saveSubsetFonts="1" embedTrueTypeFonts="true">
  <p:sldMasterIdLst>
    <p:sldMasterId id="2147483648" r:id="rId1"/>
  </p:sldMasterIdLst>
  <p:notesMasterIdLst>
    <p:notesMasterId r:id="rId20"/>
  </p:notesMasterIdLst>
  <p:sldIdLst>
    <p:sldId id="256" r:id="rId16"/>
    <p:sldId id="257" r:id="rId17"/>
    <p:sldId id="258" r:id="rId18"/>
    <p:sldId id="259" r:id="rId19"/>
    <p:sldId id="260" r:id="rId23"/>
    <p:sldId id="261" r:id="rId25"/>
    <p:sldId id="262" r:id="rId27"/>
    <p:sldId id="263" r:id="rId29"/>
    <p:sldId id="264" r:id="rId31"/>
    <p:sldId id="265" r:id="rId33"/>
    <p:sldId id="266" r:id="rId35"/>
    <p:sldId id="267" r:id="rId37"/>
    <p:sldId id="268" r:id="rId39"/>
    <p:sldId id="269" r:id="rId41"/>
    <p:sldId id="270" r:id="rId42"/>
    <p:sldId id="271" r:id="rId43"/>
    <p:sldId id="272" r:id="rId45"/>
  </p:sldIdLst>
  <p:sldSz cx="18288000" cy="10287000"/>
  <p:notesSz cx="6858000" cy="9144000"/>
  <p:embeddedFontLst>
    <p:embeddedFont>
      <p:font typeface="Montserrat Classic" charset="1" panose="00000500000000000000"/>
      <p:regular r:id="rId6"/>
    </p:embeddedFont>
    <p:embeddedFont>
      <p:font typeface="Montserrat Classic Bold" charset="1" panose="00000800000000000000"/>
      <p:regular r:id="rId7"/>
    </p:embeddedFont>
    <p:embeddedFont>
      <p:font typeface="Arimo" charset="1" panose="020B0604020202020204"/>
      <p:regular r:id="rId8"/>
    </p:embeddedFont>
    <p:embeddedFont>
      <p:font typeface="Arimo Bold" charset="1" panose="020B0704020202020204"/>
      <p:regular r:id="rId9"/>
    </p:embeddedFont>
    <p:embeddedFont>
      <p:font typeface="Arimo Italics" charset="1" panose="020B0604020202090204"/>
      <p:regular r:id="rId10"/>
    </p:embeddedFont>
    <p:embeddedFont>
      <p:font typeface="Arimo Bold Italics" charset="1" panose="020B0704020202090204"/>
      <p:regular r:id="rId11"/>
    </p:embeddedFont>
    <p:embeddedFont>
      <p:font typeface="Montserrat Light" charset="1" panose="00000400000000000000"/>
      <p:regular r:id="rId12"/>
    </p:embeddedFont>
    <p:embeddedFont>
      <p:font typeface="Montserrat Light Bold" charset="1" panose="00000800000000000000"/>
      <p:regular r:id="rId13"/>
    </p:embeddedFont>
    <p:embeddedFont>
      <p:font typeface="Montserrat Light Italics" charset="1" panose="00000400000000000000"/>
      <p:regular r:id="rId14"/>
    </p:embeddedFont>
    <p:embeddedFont>
      <p:font typeface="Montserrat Light Bold Italics" charset="1" panose="00000800000000000000"/>
      <p:regular r:id="rId1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74" d="100"/>
          <a:sy n="74" d="100"/>
        </p:scale>
        <p:origin x="-1092"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Relationships xmlns="http://schemas.openxmlformats.org/package/2006/relationships"><Relationship Id="rId1" Target="slideMasters/slideMaster1.xml" Type="http://schemas.openxmlformats.org/officeDocument/2006/relationships/slideMaster"/><Relationship Id="rId10" Target="fonts/font10.fntdata" Type="http://schemas.openxmlformats.org/officeDocument/2006/relationships/font"/><Relationship Id="rId11" Target="fonts/font11.fntdata" Type="http://schemas.openxmlformats.org/officeDocument/2006/relationships/font"/><Relationship Id="rId12" Target="fonts/font12.fntdata" Type="http://schemas.openxmlformats.org/officeDocument/2006/relationships/font"/><Relationship Id="rId13" Target="fonts/font13.fntdata" Type="http://schemas.openxmlformats.org/officeDocument/2006/relationships/font"/><Relationship Id="rId14" Target="fonts/font14.fntdata" Type="http://schemas.openxmlformats.org/officeDocument/2006/relationships/font"/><Relationship Id="rId15" Target="fonts/font15.fntdata" Type="http://schemas.openxmlformats.org/officeDocument/2006/relationships/font"/><Relationship Id="rId16" Target="slides/slide1.xml" Type="http://schemas.openxmlformats.org/officeDocument/2006/relationships/slide"/><Relationship Id="rId17" Target="slides/slide2.xml" Type="http://schemas.openxmlformats.org/officeDocument/2006/relationships/slide"/><Relationship Id="rId18" Target="slides/slide3.xml" Type="http://schemas.openxmlformats.org/officeDocument/2006/relationships/slide"/><Relationship Id="rId19" Target="slides/slide4.xml" Type="http://schemas.openxmlformats.org/officeDocument/2006/relationships/slide"/><Relationship Id="rId2" Target="presProps.xml" Type="http://schemas.openxmlformats.org/officeDocument/2006/relationships/presProps"/><Relationship Id="rId20" Target="notesMasters/notesMaster1.xml" Type="http://schemas.openxmlformats.org/officeDocument/2006/relationships/notesMaster"/><Relationship Id="rId21" Target="theme/theme2.xml" Type="http://schemas.openxmlformats.org/officeDocument/2006/relationships/theme"/><Relationship Id="rId22" Target="notesSlides/notesSlide1.xml" Type="http://schemas.openxmlformats.org/officeDocument/2006/relationships/notesSlide"/><Relationship Id="rId23" Target="slides/slide5.xml" Type="http://schemas.openxmlformats.org/officeDocument/2006/relationships/slide"/><Relationship Id="rId24" Target="notesSlides/notesSlide2.xml" Type="http://schemas.openxmlformats.org/officeDocument/2006/relationships/notesSlide"/><Relationship Id="rId25" Target="slides/slide6.xml" Type="http://schemas.openxmlformats.org/officeDocument/2006/relationships/slide"/><Relationship Id="rId26" Target="notesSlides/notesSlide3.xml" Type="http://schemas.openxmlformats.org/officeDocument/2006/relationships/notesSlide"/><Relationship Id="rId27" Target="slides/slide7.xml" Type="http://schemas.openxmlformats.org/officeDocument/2006/relationships/slide"/><Relationship Id="rId28" Target="notesSlides/notesSlide4.xml" Type="http://schemas.openxmlformats.org/officeDocument/2006/relationships/notesSlide"/><Relationship Id="rId29" Target="slides/slide8.xml" Type="http://schemas.openxmlformats.org/officeDocument/2006/relationships/slide"/><Relationship Id="rId3" Target="viewProps.xml" Type="http://schemas.openxmlformats.org/officeDocument/2006/relationships/viewProps"/><Relationship Id="rId30" Target="notesSlides/notesSlide5.xml" Type="http://schemas.openxmlformats.org/officeDocument/2006/relationships/notesSlide"/><Relationship Id="rId31" Target="slides/slide9.xml" Type="http://schemas.openxmlformats.org/officeDocument/2006/relationships/slide"/><Relationship Id="rId32" Target="notesSlides/notesSlide6.xml" Type="http://schemas.openxmlformats.org/officeDocument/2006/relationships/notesSlide"/><Relationship Id="rId33" Target="slides/slide10.xml" Type="http://schemas.openxmlformats.org/officeDocument/2006/relationships/slide"/><Relationship Id="rId34" Target="notesSlides/notesSlide7.xml" Type="http://schemas.openxmlformats.org/officeDocument/2006/relationships/notesSlide"/><Relationship Id="rId35" Target="slides/slide11.xml" Type="http://schemas.openxmlformats.org/officeDocument/2006/relationships/slide"/><Relationship Id="rId36" Target="notesSlides/notesSlide8.xml" Type="http://schemas.openxmlformats.org/officeDocument/2006/relationships/notesSlide"/><Relationship Id="rId37" Target="slides/slide12.xml" Type="http://schemas.openxmlformats.org/officeDocument/2006/relationships/slide"/><Relationship Id="rId38" Target="notesSlides/notesSlide9.xml" Type="http://schemas.openxmlformats.org/officeDocument/2006/relationships/notesSlide"/><Relationship Id="rId39" Target="slides/slide13.xml" Type="http://schemas.openxmlformats.org/officeDocument/2006/relationships/slide"/><Relationship Id="rId4" Target="theme/theme1.xml" Type="http://schemas.openxmlformats.org/officeDocument/2006/relationships/theme"/><Relationship Id="rId40" Target="notesSlides/notesSlide10.xml" Type="http://schemas.openxmlformats.org/officeDocument/2006/relationships/notesSlide"/><Relationship Id="rId41" Target="slides/slide14.xml" Type="http://schemas.openxmlformats.org/officeDocument/2006/relationships/slide"/><Relationship Id="rId42" Target="slides/slide15.xml" Type="http://schemas.openxmlformats.org/officeDocument/2006/relationships/slide"/><Relationship Id="rId43" Target="slides/slide16.xml" Type="http://schemas.openxmlformats.org/officeDocument/2006/relationships/slide"/><Relationship Id="rId44" Target="notesSlides/notesSlide11.xml" Type="http://schemas.openxmlformats.org/officeDocument/2006/relationships/notesSlide"/><Relationship Id="rId45" Target="slides/slide17.xml" Type="http://schemas.openxmlformats.org/officeDocument/2006/relationships/slide"/><Relationship Id="rId5" Target="tableStyles.xml" Type="http://schemas.openxmlformats.org/officeDocument/2006/relationships/tableStyles"/><Relationship Id="rId6" Target="fonts/font6.fntdata" Type="http://schemas.openxmlformats.org/officeDocument/2006/relationships/font"/><Relationship Id="rId7" Target="fonts/font7.fntdata" Type="http://schemas.openxmlformats.org/officeDocument/2006/relationships/font"/><Relationship Id="rId8" Target="fonts/font8.fntdata" Type="http://schemas.openxmlformats.org/officeDocument/2006/relationships/font"/><Relationship Id="rId9" Target="fonts/font9.fntdata" Type="http://schemas.openxmlformats.org/officeDocument/2006/relationships/font"/></Relationships>
</file>

<file path=ppt/notesMasters/_rels/notesMaster1.xml.rels><?xml version="1.0" encoding="UTF-8" standalone="yes"?><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4.xml" Type="http://schemas.openxmlformats.org/officeDocument/2006/relationships/slide"/></Relationships>
</file>

<file path=ppt/notesSlides/_rels/notesSlide2.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5.xml" Type="http://schemas.openxmlformats.org/officeDocument/2006/relationships/slide"/></Relationships>
</file>

<file path=ppt/notesSlides/_rels/notesSlide3.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6.xml" Type="http://schemas.openxmlformats.org/officeDocument/2006/relationships/slide"/></Relationships>
</file>

<file path=ppt/notesSlides/_rels/notesSlide4.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7.xml" Type="http://schemas.openxmlformats.org/officeDocument/2006/relationships/slide"/></Relationships>
</file>

<file path=ppt/notesSlides/_rels/notesSlide5.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8.xml" Type="http://schemas.openxmlformats.org/officeDocument/2006/relationships/slide"/></Relationships>
</file>

<file path=ppt/notesSlides/_rels/notesSlide6.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9.xml" Type="http://schemas.openxmlformats.org/officeDocument/2006/relationships/slide"/></Relationships>
</file>

<file path=ppt/notesSlides/_rels/notesSlide7.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0.xml" Type="http://schemas.openxmlformats.org/officeDocument/2006/relationships/slide"/></Relationships>
</file>

<file path=ppt/notesSlides/_rels/notesSlide8.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1.xml" Type="http://schemas.openxmlformats.org/officeDocument/2006/relationships/slide"/></Relationships>
</file>

<file path=ppt/notesSlides/_rels/notesSlide9.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2.xml" Type="http://schemas.openxmlformats.org/officeDocument/2006/relationships/slide"/></Relationships>
</file>

<file path=ppt/notesSlides/_rels/notesSlide10.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3.xml" Type="http://schemas.openxmlformats.org/officeDocument/2006/relationships/slide"/></Relationships>
</file>

<file path=ppt/notesSlides/_rels/notesSlide11.xml.rels><?xml version="1.0" encoding="UTF-8" standalone="yes"?><Relationships xmlns="http://schemas.openxmlformats.org/package/2006/relationships"><Relationship Id="rId1" Target="../notesMasters/notesMaster1.xml" Type="http://schemas.openxmlformats.org/officeDocument/2006/relationships/notesMaster"/><Relationship Id="rId2" Target="../slides/slide16.xml" Type="http://schemas.openxmlformats.org/officeDocument/2006/relationships/slide"/></Relationships>
</file>

<file path=ppt/notesSlides/notesSlide1.xml><?xml version="1.0" encoding="utf-8"?>
<p:notes xmlns:p="http://schemas.openxmlformats.org/presentationml/2006/main">
  <p:cSld>
    <p:spTree xmlns:a="http://schemas.openxmlformats.org/drawingml/2006/main"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The HR role is an important addition to every organisation. Whether an organisation is profitable or non profitable it is key to have someone set out to ensure that the employees are doing their role at the best of their abilities which should be combined with their intelligence and efficiency. </a:t>
            </a:r>
          </a:p>
          <a:p>
            <a:pPr lvl="0"/>
            <a:r>
              <a:rPr lang="en-US"/>
              <a:t>The HR has been replaced by the description 'personnel management'. </a:t>
            </a:r>
          </a:p>
          <a:p>
            <a:pPr lvl="0"/>
            <a:r>
              <a:rPr lang="en-US"/>
              <a:t>Essentially HRM signifies that I will successfully employ employees and develop/enhance their capabilities which will increase their initial capacity, compensating, developing and effectively maintain their service to the business with the job and organisational requirements.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cSld>
</p:notes>
</file>

<file path=ppt/notesSlides/notesSlide2.xml><?xml version="1.0" encoding="utf-8"?>
<p:notes xmlns:p="http://schemas.openxmlformats.org/presentationml/2006/main">
  <p:cSld>
    <p:spTree xmlns:a="http://schemas.openxmlformats.org/drawingml/2006/main"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Most companies struggle to be able to manage all areas of the organisation with just a "general" group, which is where the HRO comes into place. The HR Officer will be someone who is dedicated to only the Human Resources of the business and it is essential that the person is only responsible for this as HR itself is responsible for a major of things. </a:t>
            </a:r>
          </a:p>
          <a:p>
            <a:pPr lvl="0"/>
            <a:r>
              <a:rPr lang="en-US"/>
              <a:t>This person's role will include setting up the requirements and description fo all new employees. </a:t>
            </a:r>
          </a:p>
          <a:p>
            <a:pPr lvl="0"/>
            <a:r>
              <a:rPr lang="en-US"/>
              <a:t>The HR Officer is essential to the financial aspect of a company, it is essentially personnel management, helping with most aspects of a business but more importantly, it's essential to have a HR with respects of its employees wellbeing along with the protection of the majority (and minority) from damages.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cSld>
</p:notes>
</file>

<file path=ppt/notesSlides/notesSlide3.xml><?xml version="1.0" encoding="utf-8"?>
<p:notes xmlns:p="http://schemas.openxmlformats.org/presentationml/2006/main">
  <p:cSld>
    <p:spTree xmlns:a="http://schemas.openxmlformats.org/drawingml/2006/main"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By being a company with a high number of employees within a large cultural city being London, it is essential to realise that there should be a specific person entitled to attend to their necessities. With cultural differences, language barriers and experience differences, it is essential to ensure that all employees feel confident and comfortable within their field of work, this is where training comes into place, being able to enhance the most of ones abilities, bringing down the barriers that impedes the employee basis from growing. </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cSld>
</p:notes>
</file>

<file path=ppt/notesSlides/notesSlide4.xml><?xml version="1.0" encoding="utf-8"?>
<p:notes xmlns:p="http://schemas.openxmlformats.org/presentationml/2006/main">
  <p:cSld>
    <p:spTree xmlns:a="http://schemas.openxmlformats.org/drawingml/2006/main"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HR should be able to identify the factors within an organisation that causes direct and indirect consequences, being good or bad. By identifying these, there should be insight so that solutions can be encountered and planned. The HRO will take this upon themselves, study, review and come up with several options but also advise on the best ways of moving forward to the benefit of the company. </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cSld>
</p:notes>
</file>

<file path=ppt/notesSlides/notesSlide5.xml><?xml version="1.0" encoding="utf-8"?>
<p:notes xmlns:p="http://schemas.openxmlformats.org/presentationml/2006/main">
  <p:cSld>
    <p:spTree xmlns:a="http://schemas.openxmlformats.org/drawingml/2006/main"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MCS holds the promise to train effectively every employee it brings in. MCS also quotes that training methods are more important for the current employees the company has. There’s are existing training methods for every major promotion at MCS which is often flexible and tailored to your personal requirements due to the fact that everyone works easily. This is a major contributing factor as to why  over 80% of our management roles are filled by existing employees. </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cSld>
</p:notes>
</file>

<file path=ppt/notesSlides/notesSlide6.xml><?xml version="1.0" encoding="utf-8"?>
<p:notes xmlns:p="http://schemas.openxmlformats.org/presentationml/2006/main">
  <p:cSld>
    <p:spTree xmlns:a="http://schemas.openxmlformats.org/drawingml/2006/main"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Within HR, MCS would have several strategic reviews which enables achieving targets 'simpler' and more 'organised'. The largest objective of MCS is to increase and enhance their efficiency and gain competitive advantage by consistently increasing and improving their training and development method for the employees.</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cSld>
</p:notes>
</file>

<file path=ppt/notesSlides/notesSlide7.xml><?xml version="1.0" encoding="utf-8"?>
<p:notes xmlns:p="http://schemas.openxmlformats.org/presentationml/2006/main">
  <p:cSld>
    <p:spTree xmlns:a="http://schemas.openxmlformats.org/drawingml/2006/main"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Training and development essentially proves to the employees that their growth is also important to the business. That we don't consider them to be something 'disposable' nor 'replaceable' as we will continue to provide opportunities to ensure that they have a future within the company. This ensures they feel safe, devoted and encouraged to work to the best of their abilities as they know that they won't be at one position eternally.</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cSld>
</p:notes>
</file>

<file path=ppt/notesSlides/notesSlide8.xml><?xml version="1.0" encoding="utf-8"?>
<p:notes xmlns:p="http://schemas.openxmlformats.org/presentationml/2006/main">
  <p:cSld>
    <p:spTree xmlns:a="http://schemas.openxmlformats.org/drawingml/2006/main"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The variety of training methods are there to ensure that our employees are fitted into the one that works best for them, as everyone has a different personality, they also have a different approach as to how things may be, therefore the variety of training options ensures we're giving them a chance to learn in an environment that may reach them best. The several advantages to these forms is that they are all cost effective as it is done both internally and by employees who are already experienced at their job. There is also the benefit that the manager is able to view closely the progress of each candidate, puts lessons into practice and are able to adapt methods to what they think may fit them best. </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cSld>
</p:notes>
</file>

<file path=ppt/notesSlides/notesSlide9.xml><?xml version="1.0" encoding="utf-8"?>
<p:notes xmlns:p="http://schemas.openxmlformats.org/presentationml/2006/main">
  <p:cSld>
    <p:spTree xmlns:a="http://schemas.openxmlformats.org/drawingml/2006/main"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The efficiency of appraisal is superb within an organisation. It's combination enables the feedback to be reassuring and a great contribution to the training aspects. The review of the way that one's training is going helps them to identify if there are any issues either with the trainee or the trainer, this then enables adaptation to occur, a better training method and better appraisal of the staff as a whole. </a:t>
            </a:r>
            <a:endParaRPr lang="en-US" smtClean="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cSld>
</p:notes>
</file>

<file path=ppt/notesSlides/notesSlide10.xml><?xml version="1.0" encoding="utf-8"?>
<p:notes xmlns:p="http://schemas.openxmlformats.org/presentationml/2006/main">
  <p:cSld>
    <p:spTree xmlns:a="http://schemas.openxmlformats.org/drawingml/2006/main"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Health and safety affects the company directly, especially within the situation which is covid.</a:t>
            </a:r>
          </a:p>
          <a:p>
            <a:pPr lvl="0"/>
            <a:r>
              <a:rPr lang="en-US"/>
              <a:t>It's important to have strategies in which employees are benefitted and so is the company. It is important to feel safe and understood when not feeling your best, but within limits, or staff will be calling in sick with a headache everyday therefore affecting the outcome of work. It is important that the correct procedures are followed which will therefore keep the workplace safe whilst also reduce the risk of any contamination, any one else getting sick and there being a major effect on the turnover of staff. Organisation is key. </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cSld>
</p:notes>
</file>

<file path=ppt/notesSlides/notesSlide11.xml><?xml version="1.0" encoding="utf-8"?>
<p:notes xmlns:p="http://schemas.openxmlformats.org/presentationml/2006/main">
  <p:cSld>
    <p:spTree xmlns:a="http://schemas.openxmlformats.org/drawingml/2006/main" xmlns:r="http://schemas.openxmlformats.org/officeDocument/2006/relationships">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1.7.2013</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Overall, it is undeniable that HR is responsible for the major sectors within a business, generally resulting on if the business is successful or not. It is important to understand that this shouldn't be used as a position of power but instead as a position of comprehension to both the directors and the employees. The correct strategies and methods will benefit both the employers and the employees. </a:t>
            </a:r>
          </a:p>
          <a:p>
            <a:pPr lvl="0"/>
            <a:r>
              <a:rPr lang="en-US"/>
              <a:t>All aspects such as training and developing the best abilities within the workplace (employees) and also providing essential feedback in order to keep the progress growing and constantly evolving. In a distinguishing approach the personnel management seeks to achieve competitive advantage through strategic operation of highly trained, committed and capable workforce, ultimately it’s all about appreciative, researching, applying, and revising human resources in accordance with the company objective in terms of internally and externally throughout the global environment to enhance the experience of their stakeholders.</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cSld>
</p:notes>
</file>

<file path=ppt/slideLayouts/_rels/slideLayout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pPr/>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pPr/>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pPr/>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Relationships xmlns="http://schemas.openxmlformats.org/package/2006/relationships"><Relationship Id="rId1" Target="../slideLayouts/slideLayout1.xml" Type="http://schemas.openxmlformats.org/officeDocument/2006/relationships/slideLayout"/><Relationship Id="rId10" Target="../slideLayouts/slideLayout10.xml" Type="http://schemas.openxmlformats.org/officeDocument/2006/relationships/slideLayout"/><Relationship Id="rId11" Target="../slideLayouts/slideLayout11.xml" Type="http://schemas.openxmlformats.org/officeDocument/2006/relationships/slideLayout"/><Relationship Id="rId12" Target="../theme/theme1.xml" Type="http://schemas.openxmlformats.org/officeDocument/2006/relationships/theme"/><Relationship Id="rId2" Target="../slideLayouts/slideLayout2.xml" Type="http://schemas.openxmlformats.org/officeDocument/2006/relationships/slideLayout"/><Relationship Id="rId3" Target="../slideLayouts/slideLayout3.xml" Type="http://schemas.openxmlformats.org/officeDocument/2006/relationships/slideLayout"/><Relationship Id="rId4" Target="../slideLayouts/slideLayout4.xml" Type="http://schemas.openxmlformats.org/officeDocument/2006/relationships/slideLayout"/><Relationship Id="rId5" Target="../slideLayouts/slideLayout5.xml" Type="http://schemas.openxmlformats.org/officeDocument/2006/relationships/slideLayout"/><Relationship Id="rId6" Target="../slideLayouts/slideLayout6.xml" Type="http://schemas.openxmlformats.org/officeDocument/2006/relationships/slideLayout"/><Relationship Id="rId7" Target="../slideLayouts/slideLayout7.xml" Type="http://schemas.openxmlformats.org/officeDocument/2006/relationships/slideLayout"/><Relationship Id="rId8" Target="../slideLayouts/slideLayout8.xml" Type="http://schemas.openxmlformats.org/officeDocument/2006/relationships/slideLayout"/><Relationship Id="rId9" Target="../slideLayouts/slideLayout9.xml" Type="http://schemas.openxmlformats.org/officeDocument/2006/relationships/slideLayout"/></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jpeg" Type="http://schemas.openxmlformats.org/officeDocument/2006/relationships/image"/><Relationship Id="rId3" Target="../media/image2.png" Type="http://schemas.openxmlformats.org/officeDocument/2006/relationships/image"/></Relationships>
</file>

<file path=ppt/slides/_rels/slide2.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3.png" Type="http://schemas.openxmlformats.org/officeDocument/2006/relationships/image"/></Relationships>
</file>

<file path=ppt/slides/_rels/slide3.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2.png" Type="http://schemas.openxmlformats.org/officeDocument/2006/relationships/image"/></Relationships>
</file>

<file path=ppt/slides/_rels/slide4.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xml" Type="http://schemas.openxmlformats.org/officeDocument/2006/relationships/notesSlide"/><Relationship Id="rId3" Target="../media/image4.png" Type="http://schemas.openxmlformats.org/officeDocument/2006/relationships/image"/></Relationships>
</file>

<file path=ppt/slides/_rels/slide5.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2.xml" Type="http://schemas.openxmlformats.org/officeDocument/2006/relationships/notesSlide"/><Relationship Id="rId3" Target="../media/image5.jpeg" Type="http://schemas.openxmlformats.org/officeDocument/2006/relationships/image"/></Relationships>
</file>

<file path=ppt/slides/_rels/slide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3.xml" Type="http://schemas.openxmlformats.org/officeDocument/2006/relationships/notesSlide"/><Relationship Id="rId3" Target="../media/image6.jpeg" Type="http://schemas.openxmlformats.org/officeDocument/2006/relationships/image"/></Relationships>
</file>

<file path=ppt/slides/_rels/slide7.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4.xml" Type="http://schemas.openxmlformats.org/officeDocument/2006/relationships/notesSlide"/><Relationship Id="rId3" Target="../media/image7.jpeg" Type="http://schemas.openxmlformats.org/officeDocument/2006/relationships/image"/></Relationships>
</file>

<file path=ppt/slides/_rels/slide8.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5.xml" Type="http://schemas.openxmlformats.org/officeDocument/2006/relationships/notesSlide"/><Relationship Id="rId3" Target="../media/image3.png" Type="http://schemas.openxmlformats.org/officeDocument/2006/relationships/image"/><Relationship Id="rId4" Target="../media/image8.png" Type="http://schemas.openxmlformats.org/officeDocument/2006/relationships/image"/></Relationships>
</file>

<file path=ppt/slides/_rels/slide9.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6.xml" Type="http://schemas.openxmlformats.org/officeDocument/2006/relationships/notesSlide"/><Relationship Id="rId3" Target="../media/image9.jpeg" Type="http://schemas.openxmlformats.org/officeDocument/2006/relationships/image"/></Relationships>
</file>

<file path=ppt/slides/_rels/slide10.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7.xml" Type="http://schemas.openxmlformats.org/officeDocument/2006/relationships/notesSlide"/><Relationship Id="rId3" Target="../media/image10.jpeg" Type="http://schemas.openxmlformats.org/officeDocument/2006/relationships/image"/></Relationships>
</file>

<file path=ppt/slides/_rels/slide11.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8.xml" Type="http://schemas.openxmlformats.org/officeDocument/2006/relationships/notesSlide"/><Relationship Id="rId3" Target="../media/image11.png" Type="http://schemas.openxmlformats.org/officeDocument/2006/relationships/image"/><Relationship Id="rId4" Target="../media/image12.png" Type="http://schemas.openxmlformats.org/officeDocument/2006/relationships/image"/><Relationship Id="rId5" Target="../media/image13.png" Type="http://schemas.openxmlformats.org/officeDocument/2006/relationships/image"/></Relationships>
</file>

<file path=ppt/slides/_rels/slide12.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9.xml" Type="http://schemas.openxmlformats.org/officeDocument/2006/relationships/notesSlide"/><Relationship Id="rId3" Target="../media/image14.jpeg" Type="http://schemas.openxmlformats.org/officeDocument/2006/relationships/image"/></Relationships>
</file>

<file path=ppt/slides/_rels/slide13.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0.xml" Type="http://schemas.openxmlformats.org/officeDocument/2006/relationships/notesSlide"/></Relationships>
</file>

<file path=ppt/slides/_rels/slide14.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_rels/slide15.xml.rels><?xml version="1.0" encoding="UTF-8" standalone="yes"?><Relationships xmlns="http://schemas.openxmlformats.org/package/2006/relationships"><Relationship Id="rId1" Target="../slideLayouts/slideLayout7.xml" Type="http://schemas.openxmlformats.org/officeDocument/2006/relationships/slideLayout"/><Relationship Id="rId2" Target="../media/image15.jpeg" Type="http://schemas.openxmlformats.org/officeDocument/2006/relationships/image"/><Relationship Id="rId3" Target="../media/image16.jpeg" Type="http://schemas.openxmlformats.org/officeDocument/2006/relationships/image"/></Relationships>
</file>

<file path=ppt/slides/_rels/slide16.xml.rels><?xml version="1.0" encoding="UTF-8" standalone="yes"?><Relationships xmlns="http://schemas.openxmlformats.org/package/2006/relationships"><Relationship Id="rId1" Target="../slideLayouts/slideLayout7.xml" Type="http://schemas.openxmlformats.org/officeDocument/2006/relationships/slideLayout"/><Relationship Id="rId2" Target="../notesSlides/notesSlide11.xml" Type="http://schemas.openxmlformats.org/officeDocument/2006/relationships/notesSlide"/></Relationships>
</file>

<file path=ppt/slides/_rels/slide17.xml.rels><?xml version="1.0" encoding="UTF-8" standalone="yes"?><Relationships xmlns="http://schemas.openxmlformats.org/package/2006/relationships"><Relationship Id="rId1" Target="../slideLayouts/slideLayout7.xml" Type="http://schemas.openxmlformats.org/officeDocument/2006/relationships/slideLayout"/></Relationships>
</file>

<file path=ppt/slides/slide1.xml><?xml version="1.0" encoding="utf-8"?>
<p:sld xmlns:p="http://schemas.openxmlformats.org/presentationml/2006/main" xmlns:a="http://schemas.openxmlformats.org/drawingml/2006/main" xmlns:r="http://schemas.openxmlformats.org/officeDocument/2006/relationships">
  <p:cSld>
    <p:bg>
      <p:bgPr>
        <a:solidFill>
          <a:srgbClr val="252827"/>
        </a:solidFill>
      </p:bgPr>
    </p:bg>
    <p:spTree>
      <p:nvGrpSpPr>
        <p:cNvPr id="1" name=""/>
        <p:cNvGrpSpPr/>
        <p:nvPr/>
      </p:nvGrpSpPr>
      <p:grpSpPr>
        <a:xfrm>
          <a:off x="0" y="0"/>
          <a:ext cx="0" cy="0"/>
          <a:chOff x="0" y="0"/>
          <a:chExt cx="0" cy="0"/>
        </a:xfrm>
      </p:grpSpPr>
      <p:sp>
        <p:nvSpPr>
          <p:cNvPr name="AutoShape 2" id="2"/>
          <p:cNvSpPr/>
          <p:nvPr/>
        </p:nvSpPr>
        <p:spPr>
          <a:xfrm rot="0">
            <a:off x="-624993" y="5967575"/>
            <a:ext cx="19537985" cy="511828"/>
          </a:xfrm>
          <a:prstGeom prst="rect">
            <a:avLst/>
          </a:prstGeom>
          <a:solidFill>
            <a:srgbClr val="F8CF2C"/>
          </a:solidFill>
        </p:spPr>
      </p:sp>
      <p:pic>
        <p:nvPicPr>
          <p:cNvPr name="Picture 3" id="3"/>
          <p:cNvPicPr>
            <a:picLocks noChangeAspect="true"/>
          </p:cNvPicPr>
          <p:nvPr/>
        </p:nvPicPr>
        <p:blipFill>
          <a:blip r:embed="rId2"/>
          <a:srcRect l="0" t="30869" r="0" b="33191"/>
          <a:stretch>
            <a:fillRect/>
          </a:stretch>
        </p:blipFill>
        <p:spPr>
          <a:xfrm flipH="false" flipV="false" rot="0">
            <a:off x="-780803" y="6097604"/>
            <a:ext cx="19849606" cy="4752890"/>
          </a:xfrm>
          <a:prstGeom prst="rect">
            <a:avLst/>
          </a:prstGeom>
        </p:spPr>
      </p:pic>
      <p:pic>
        <p:nvPicPr>
          <p:cNvPr name="Picture 4" id="4"/>
          <p:cNvPicPr>
            <a:picLocks noChangeAspect="true"/>
          </p:cNvPicPr>
          <p:nvPr/>
        </p:nvPicPr>
        <p:blipFill>
          <a:blip r:embed="rId3"/>
          <a:srcRect l="0" t="0" r="0" b="0"/>
          <a:stretch>
            <a:fillRect/>
          </a:stretch>
        </p:blipFill>
        <p:spPr>
          <a:xfrm flipH="false" flipV="false" rot="0">
            <a:off x="-694889" y="-1131288"/>
            <a:ext cx="4243553" cy="6195188"/>
          </a:xfrm>
          <a:prstGeom prst="rect">
            <a:avLst/>
          </a:prstGeom>
        </p:spPr>
      </p:pic>
      <p:sp>
        <p:nvSpPr>
          <p:cNvPr name="TextBox 5" id="5"/>
          <p:cNvSpPr txBox="true"/>
          <p:nvPr/>
        </p:nvSpPr>
        <p:spPr>
          <a:xfrm rot="0">
            <a:off x="4554468" y="1123950"/>
            <a:ext cx="13007614" cy="1464310"/>
          </a:xfrm>
          <a:prstGeom prst="rect">
            <a:avLst/>
          </a:prstGeom>
        </p:spPr>
        <p:txBody>
          <a:bodyPr anchor="t" rtlCol="false" tIns="0" lIns="0" bIns="0" rIns="0">
            <a:spAutoFit/>
          </a:bodyPr>
          <a:lstStyle/>
          <a:p>
            <a:pPr algn="l">
              <a:lnSpc>
                <a:spcPts val="5600"/>
              </a:lnSpc>
            </a:pPr>
            <a:r>
              <a:rPr lang="en-US" sz="5600" spc="112">
                <a:solidFill>
                  <a:srgbClr val="F8CF2C"/>
                </a:solidFill>
                <a:latin typeface="Montserrat Classic Bold"/>
              </a:rPr>
              <a:t>TRAINING AND DEVELOPMEN</a:t>
            </a:r>
            <a:r>
              <a:rPr lang="en-US" sz="5600" spc="112">
                <a:solidFill>
                  <a:srgbClr val="F8CF2C"/>
                </a:solidFill>
                <a:latin typeface="Montserrat Classic Bold"/>
              </a:rPr>
              <a:t>T NEEDS FOR A HR OFFICER</a:t>
            </a:r>
          </a:p>
        </p:txBody>
      </p:sp>
      <p:sp>
        <p:nvSpPr>
          <p:cNvPr name="TextBox 6" id="6"/>
          <p:cNvSpPr txBox="true"/>
          <p:nvPr/>
        </p:nvSpPr>
        <p:spPr>
          <a:xfrm rot="0">
            <a:off x="4554468" y="2761271"/>
            <a:ext cx="13007614" cy="414655"/>
          </a:xfrm>
          <a:prstGeom prst="rect">
            <a:avLst/>
          </a:prstGeom>
        </p:spPr>
        <p:txBody>
          <a:bodyPr anchor="t" rtlCol="false" tIns="0" lIns="0" bIns="0" rIns="0">
            <a:spAutoFit/>
          </a:bodyPr>
          <a:lstStyle/>
          <a:p>
            <a:pPr algn="l">
              <a:lnSpc>
                <a:spcPts val="3380"/>
              </a:lnSpc>
            </a:pPr>
            <a:r>
              <a:rPr lang="en-US" sz="2600" spc="104">
                <a:solidFill>
                  <a:srgbClr val="FFFEE6"/>
                </a:solidFill>
                <a:latin typeface="Montserrat Classic"/>
              </a:rPr>
              <a:t>Debora Dos Santos Souza | BMSW5102  | 28.08.2020</a:t>
            </a:r>
          </a:p>
        </p:txBody>
      </p:sp>
      <p:sp>
        <p:nvSpPr>
          <p:cNvPr name="TextBox 7" id="7"/>
          <p:cNvSpPr txBox="true"/>
          <p:nvPr/>
        </p:nvSpPr>
        <p:spPr>
          <a:xfrm rot="0">
            <a:off x="5886706" y="3672869"/>
            <a:ext cx="8172424" cy="2294705"/>
          </a:xfrm>
          <a:prstGeom prst="rect">
            <a:avLst/>
          </a:prstGeom>
        </p:spPr>
        <p:txBody>
          <a:bodyPr anchor="t" rtlCol="false" tIns="0" lIns="0" bIns="0" rIns="0">
            <a:spAutoFit/>
          </a:bodyPr>
          <a:lstStyle/>
          <a:p>
            <a:pPr algn="l">
              <a:lnSpc>
                <a:spcPts val="2286"/>
              </a:lnSpc>
            </a:pPr>
            <a:r>
              <a:rPr lang="en-US" sz="1759" spc="87">
                <a:solidFill>
                  <a:srgbClr val="FFFEE6"/>
                </a:solidFill>
                <a:latin typeface="Montserrat Classic"/>
              </a:rPr>
              <a:t>BA LEADERSHIP AND MANAGEMENT SKILLS FOR THE WORKPLACE</a:t>
            </a:r>
          </a:p>
          <a:p>
            <a:pPr algn="l">
              <a:lnSpc>
                <a:spcPts val="2286"/>
              </a:lnSpc>
            </a:pPr>
            <a:r>
              <a:rPr lang="en-US" sz="1759" spc="87">
                <a:solidFill>
                  <a:srgbClr val="38B6FF"/>
                </a:solidFill>
                <a:latin typeface="Montserrat Classic"/>
              </a:rPr>
              <a:t>MUST OPEN IN POWERPOINT APP TO VIEW THE COMMENT SECTION WITHH THE ADDITIONAL WRITING. IF UNABLE PLEASE VIEW VIA THIS LINK </a:t>
            </a:r>
            <a:r>
              <a:rPr lang="en-US" sz="1759" spc="87">
                <a:solidFill>
                  <a:srgbClr val="FF1616"/>
                </a:solidFill>
                <a:latin typeface="Montserrat Classic"/>
              </a:rPr>
              <a:t>HTTPS://WWW.CANVA.COM/DESIGN/DAEGGC31JPG/RGAWHU61XJWVTKXVKY2QJG/VIEW?UTM_CONTENT=DAEGGC31JPG&amp;UTM_CAMPAIGN=DESIGNSHARE&amp;UTM_MEDIUM=LINK&amp;UTM_SOURCE=PUBLISHSHARELINK</a:t>
            </a:r>
          </a:p>
        </p:txBody>
      </p:sp>
    </p:spTree>
  </p:cSld>
  <p:clrMapOvr>
    <a:masterClrMapping/>
  </p:clrMapOvr>
</p:sld>
</file>

<file path=ppt/slides/slide2.xml><?xml version="1.0" encoding="utf-8"?>
<p:sld xmlns:p="http://schemas.openxmlformats.org/presentationml/2006/main" xmlns:a="http://schemas.openxmlformats.org/drawingml/2006/main" xmlns:r="http://schemas.openxmlformats.org/officeDocument/2006/relationships">
  <p:cSld>
    <p:bg>
      <p:bgPr>
        <a:solidFill>
          <a:srgbClr val="F8CF2C"/>
        </a:solidFill>
      </p:bgPr>
    </p:bg>
    <p:spTree>
      <p:nvGrpSpPr>
        <p:cNvPr id="1" name=""/>
        <p:cNvGrpSpPr/>
        <p:nvPr/>
      </p:nvGrpSpPr>
      <p:grpSpPr>
        <a:xfrm>
          <a:off x="0" y="0"/>
          <a:ext cx="0" cy="0"/>
          <a:chOff x="0" y="0"/>
          <a:chExt cx="0" cy="0"/>
        </a:xfrm>
      </p:grpSpPr>
      <p:pic>
        <p:nvPicPr>
          <p:cNvPr name="Picture 2" id="2"/>
          <p:cNvPicPr>
            <a:picLocks noChangeAspect="true"/>
          </p:cNvPicPr>
          <p:nvPr/>
        </p:nvPicPr>
        <p:blipFill>
          <a:blip r:embed="rId2"/>
          <a:srcRect l="0" t="0" r="0" b="0"/>
          <a:stretch>
            <a:fillRect/>
          </a:stretch>
        </p:blipFill>
        <p:spPr>
          <a:xfrm flipH="false" flipV="false" rot="0">
            <a:off x="-869421" y="-1554228"/>
            <a:ext cx="5690945" cy="8308243"/>
          </a:xfrm>
          <a:prstGeom prst="rect">
            <a:avLst/>
          </a:prstGeom>
        </p:spPr>
      </p:pic>
      <p:sp>
        <p:nvSpPr>
          <p:cNvPr name="TextBox 3" id="3"/>
          <p:cNvSpPr txBox="true"/>
          <p:nvPr/>
        </p:nvSpPr>
        <p:spPr>
          <a:xfrm rot="0">
            <a:off x="3635500" y="717766"/>
            <a:ext cx="14271500" cy="1342138"/>
          </a:xfrm>
          <a:prstGeom prst="rect">
            <a:avLst/>
          </a:prstGeom>
        </p:spPr>
        <p:txBody>
          <a:bodyPr anchor="t" rtlCol="false" tIns="0" lIns="0" bIns="0" rIns="0">
            <a:spAutoFit/>
          </a:bodyPr>
          <a:lstStyle/>
          <a:p>
            <a:pPr algn="ctr">
              <a:lnSpc>
                <a:spcPts val="10316"/>
              </a:lnSpc>
            </a:pPr>
            <a:r>
              <a:rPr lang="en-US" sz="9378" spc="187">
                <a:solidFill>
                  <a:srgbClr val="252827"/>
                </a:solidFill>
                <a:latin typeface="Montserrat Classic Bold"/>
              </a:rPr>
              <a:t>Content</a:t>
            </a:r>
          </a:p>
        </p:txBody>
      </p:sp>
      <p:sp>
        <p:nvSpPr>
          <p:cNvPr name="TextBox 4" id="4"/>
          <p:cNvSpPr txBox="true"/>
          <p:nvPr/>
        </p:nvSpPr>
        <p:spPr>
          <a:xfrm rot="0">
            <a:off x="5304546" y="2398330"/>
            <a:ext cx="10933409" cy="6859970"/>
          </a:xfrm>
          <a:prstGeom prst="rect">
            <a:avLst/>
          </a:prstGeom>
        </p:spPr>
        <p:txBody>
          <a:bodyPr anchor="t" rtlCol="false" tIns="0" lIns="0" bIns="0" rIns="0">
            <a:spAutoFit/>
          </a:bodyPr>
          <a:lstStyle/>
          <a:p>
            <a:pPr algn="ctr" marL="550524" indent="-275262" lvl="1">
              <a:lnSpc>
                <a:spcPts val="3569"/>
              </a:lnSpc>
              <a:buFont typeface="Arial"/>
              <a:buChar char="•"/>
            </a:pPr>
            <a:r>
              <a:rPr lang="en-US" sz="2549" spc="63">
                <a:solidFill>
                  <a:srgbClr val="000000"/>
                </a:solidFill>
                <a:latin typeface="Montserrat Light Bold"/>
              </a:rPr>
              <a:t>Introduction</a:t>
            </a:r>
          </a:p>
          <a:p>
            <a:pPr algn="ctr" marL="550524" indent="-275262" lvl="1">
              <a:lnSpc>
                <a:spcPts val="3569"/>
              </a:lnSpc>
              <a:buFont typeface="Arial"/>
              <a:buChar char="•"/>
            </a:pPr>
            <a:r>
              <a:rPr lang="en-US" sz="2549" spc="63">
                <a:solidFill>
                  <a:srgbClr val="000000"/>
                </a:solidFill>
                <a:latin typeface="Montserrat Light Bold"/>
              </a:rPr>
              <a:t>Human Resource Management</a:t>
            </a:r>
          </a:p>
          <a:p>
            <a:pPr algn="ctr" marL="550524" indent="-275262" lvl="1">
              <a:lnSpc>
                <a:spcPts val="3569"/>
              </a:lnSpc>
              <a:buFont typeface="Arial"/>
              <a:buChar char="•"/>
            </a:pPr>
            <a:r>
              <a:rPr lang="en-US" sz="2549" spc="63">
                <a:solidFill>
                  <a:srgbClr val="000000"/>
                </a:solidFill>
                <a:latin typeface="Montserrat Light Bold"/>
              </a:rPr>
              <a:t>The Role of a HR officer</a:t>
            </a:r>
          </a:p>
          <a:p>
            <a:pPr algn="ctr" marL="550524" indent="-275262" lvl="1">
              <a:lnSpc>
                <a:spcPts val="3569"/>
              </a:lnSpc>
              <a:buFont typeface="Arial"/>
              <a:buChar char="•"/>
            </a:pPr>
            <a:r>
              <a:rPr lang="en-US" sz="2549" spc="63">
                <a:solidFill>
                  <a:srgbClr val="000000"/>
                </a:solidFill>
                <a:latin typeface="Montserrat Light Bold"/>
              </a:rPr>
              <a:t>MCS Cleaning Goup LTD</a:t>
            </a:r>
          </a:p>
          <a:p>
            <a:pPr algn="ctr" marL="550524" indent="-275262" lvl="1">
              <a:lnSpc>
                <a:spcPts val="3569"/>
              </a:lnSpc>
              <a:buFont typeface="Arial"/>
              <a:buChar char="•"/>
            </a:pPr>
            <a:r>
              <a:rPr lang="en-US" sz="2549" spc="63">
                <a:solidFill>
                  <a:srgbClr val="000000"/>
                </a:solidFill>
                <a:latin typeface="Montserrat Light Bold"/>
              </a:rPr>
              <a:t>Strategy, Insight &amp; Solution</a:t>
            </a:r>
          </a:p>
          <a:p>
            <a:pPr algn="ctr" marL="550524" indent="-275262" lvl="1">
              <a:lnSpc>
                <a:spcPts val="3569"/>
              </a:lnSpc>
              <a:buFont typeface="Arial"/>
              <a:buChar char="•"/>
            </a:pPr>
            <a:r>
              <a:rPr lang="en-US" sz="2549" spc="63">
                <a:solidFill>
                  <a:srgbClr val="000000"/>
                </a:solidFill>
                <a:latin typeface="Montserrat Light Bold"/>
              </a:rPr>
              <a:t>Training &amp; Development </a:t>
            </a:r>
          </a:p>
          <a:p>
            <a:pPr algn="ctr" marL="550524" indent="-275262" lvl="1">
              <a:lnSpc>
                <a:spcPts val="3569"/>
              </a:lnSpc>
              <a:buFont typeface="Arial"/>
              <a:buChar char="•"/>
            </a:pPr>
            <a:r>
              <a:rPr lang="en-US" sz="2549" spc="63">
                <a:solidFill>
                  <a:srgbClr val="000000"/>
                </a:solidFill>
                <a:latin typeface="Montserrat Light Bold"/>
              </a:rPr>
              <a:t>Objectives of Training and Development</a:t>
            </a:r>
          </a:p>
          <a:p>
            <a:pPr algn="ctr" marL="550524" indent="-275262" lvl="1">
              <a:lnSpc>
                <a:spcPts val="3569"/>
              </a:lnSpc>
              <a:buFont typeface="Arial"/>
              <a:buChar char="•"/>
            </a:pPr>
            <a:r>
              <a:rPr lang="en-US" sz="2549" spc="63">
                <a:solidFill>
                  <a:srgbClr val="000000"/>
                </a:solidFill>
                <a:latin typeface="Montserrat Light Bold"/>
              </a:rPr>
              <a:t>Training And Development as a competitive advantage</a:t>
            </a:r>
          </a:p>
          <a:p>
            <a:pPr algn="ctr" marL="550524" indent="-275262" lvl="1">
              <a:lnSpc>
                <a:spcPts val="3569"/>
              </a:lnSpc>
              <a:buFont typeface="Arial"/>
              <a:buChar char="•"/>
            </a:pPr>
            <a:r>
              <a:rPr lang="en-US" sz="2549" spc="63">
                <a:solidFill>
                  <a:srgbClr val="000000"/>
                </a:solidFill>
                <a:latin typeface="Montserrat Light Bold"/>
              </a:rPr>
              <a:t>Methods and Techniques of Training</a:t>
            </a:r>
          </a:p>
          <a:p>
            <a:pPr algn="ctr" marL="550524" indent="-275262" lvl="1">
              <a:lnSpc>
                <a:spcPts val="3569"/>
              </a:lnSpc>
              <a:buFont typeface="Arial"/>
              <a:buChar char="•"/>
            </a:pPr>
            <a:r>
              <a:rPr lang="en-US" sz="2549" spc="63">
                <a:solidFill>
                  <a:srgbClr val="000000"/>
                </a:solidFill>
                <a:latin typeface="Montserrat Light Bold"/>
              </a:rPr>
              <a:t>Performance Appraisal</a:t>
            </a:r>
          </a:p>
          <a:p>
            <a:pPr algn="ctr" marL="550524" indent="-275262" lvl="1">
              <a:lnSpc>
                <a:spcPts val="3569"/>
              </a:lnSpc>
              <a:buFont typeface="Arial"/>
              <a:buChar char="•"/>
            </a:pPr>
            <a:r>
              <a:rPr lang="en-US" sz="2549" spc="63">
                <a:solidFill>
                  <a:srgbClr val="000000"/>
                </a:solidFill>
                <a:latin typeface="Montserrat Light Bold"/>
              </a:rPr>
              <a:t>Health and Safety</a:t>
            </a:r>
          </a:p>
          <a:p>
            <a:pPr algn="ctr" marL="550524" indent="-275262" lvl="1">
              <a:lnSpc>
                <a:spcPts val="3569"/>
              </a:lnSpc>
              <a:buFont typeface="Arial"/>
              <a:buChar char="•"/>
            </a:pPr>
            <a:r>
              <a:rPr lang="en-US" sz="2549" spc="63">
                <a:solidFill>
                  <a:srgbClr val="000000"/>
                </a:solidFill>
                <a:latin typeface="Montserrat Light Bold"/>
              </a:rPr>
              <a:t>Health and Safety Policy at MCS</a:t>
            </a:r>
          </a:p>
          <a:p>
            <a:pPr algn="ctr" marL="550524" indent="-275262" lvl="1">
              <a:lnSpc>
                <a:spcPts val="3569"/>
              </a:lnSpc>
              <a:buFont typeface="Arial"/>
              <a:buChar char="•"/>
            </a:pPr>
            <a:r>
              <a:rPr lang="en-US" sz="2549" spc="63">
                <a:solidFill>
                  <a:srgbClr val="000000"/>
                </a:solidFill>
                <a:latin typeface="Montserrat Light Bold"/>
              </a:rPr>
              <a:t>Personal Audit</a:t>
            </a:r>
          </a:p>
          <a:p>
            <a:pPr algn="ctr" marL="550524" indent="-275262" lvl="1">
              <a:lnSpc>
                <a:spcPts val="3569"/>
              </a:lnSpc>
              <a:buFont typeface="Arial"/>
              <a:buChar char="•"/>
            </a:pPr>
            <a:r>
              <a:rPr lang="en-US" sz="2549" spc="63">
                <a:solidFill>
                  <a:srgbClr val="000000"/>
                </a:solidFill>
                <a:latin typeface="Montserrat Light Bold"/>
              </a:rPr>
              <a:t>Conclusion</a:t>
            </a:r>
          </a:p>
          <a:p>
            <a:pPr algn="ctr" marL="550524" indent="-275262" lvl="1">
              <a:lnSpc>
                <a:spcPts val="3569"/>
              </a:lnSpc>
              <a:buFont typeface="Arial"/>
              <a:buChar char="•"/>
            </a:pPr>
            <a:r>
              <a:rPr lang="en-US" sz="2549" spc="63">
                <a:solidFill>
                  <a:srgbClr val="000000"/>
                </a:solidFill>
                <a:latin typeface="Montserrat Light Bold"/>
              </a:rPr>
              <a:t>Bibliography </a:t>
            </a:r>
          </a:p>
        </p:txBody>
      </p:sp>
    </p:spTree>
  </p:cSld>
  <p:clrMapOvr>
    <a:masterClrMapping/>
  </p:clrMapOvr>
</p:sld>
</file>

<file path=ppt/slides/slide3.xml><?xml version="1.0" encoding="utf-8"?>
<p:sld xmlns:p="http://schemas.openxmlformats.org/presentationml/2006/main" xmlns:a="http://schemas.openxmlformats.org/drawingml/2006/main" xmlns:r="http://schemas.openxmlformats.org/officeDocument/2006/relationships">
  <p:cSld>
    <p:bg>
      <p:bgPr>
        <a:solidFill>
          <a:srgbClr val="252827"/>
        </a:solidFill>
      </p:bgPr>
    </p:bg>
    <p:spTree>
      <p:nvGrpSpPr>
        <p:cNvPr id="1" name=""/>
        <p:cNvGrpSpPr/>
        <p:nvPr/>
      </p:nvGrpSpPr>
      <p:grpSpPr>
        <a:xfrm>
          <a:off x="0" y="0"/>
          <a:ext cx="0" cy="0"/>
          <a:chOff x="0" y="0"/>
          <a:chExt cx="0" cy="0"/>
        </a:xfrm>
      </p:grpSpPr>
      <p:pic>
        <p:nvPicPr>
          <p:cNvPr name="Picture 2" id="2"/>
          <p:cNvPicPr>
            <a:picLocks noChangeAspect="true"/>
          </p:cNvPicPr>
          <p:nvPr/>
        </p:nvPicPr>
        <p:blipFill>
          <a:blip r:embed="rId2"/>
          <a:srcRect l="0" t="0" r="0" b="0"/>
          <a:stretch>
            <a:fillRect/>
          </a:stretch>
        </p:blipFill>
        <p:spPr>
          <a:xfrm flipH="false" flipV="false" rot="0">
            <a:off x="14271617" y="584621"/>
            <a:ext cx="3431763" cy="5010050"/>
          </a:xfrm>
          <a:prstGeom prst="rect">
            <a:avLst/>
          </a:prstGeom>
        </p:spPr>
      </p:pic>
      <p:grpSp>
        <p:nvGrpSpPr>
          <p:cNvPr name="Group 3" id="3"/>
          <p:cNvGrpSpPr/>
          <p:nvPr/>
        </p:nvGrpSpPr>
        <p:grpSpPr>
          <a:xfrm rot="0">
            <a:off x="1028700" y="1028700"/>
            <a:ext cx="10156163" cy="7021844"/>
            <a:chOff x="0" y="0"/>
            <a:chExt cx="13541550" cy="9362458"/>
          </a:xfrm>
        </p:grpSpPr>
        <p:sp>
          <p:nvSpPr>
            <p:cNvPr name="TextBox 4" id="4"/>
            <p:cNvSpPr txBox="true"/>
            <p:nvPr/>
          </p:nvSpPr>
          <p:spPr>
            <a:xfrm rot="0">
              <a:off x="0" y="47625"/>
              <a:ext cx="13541550" cy="927735"/>
            </a:xfrm>
            <a:prstGeom prst="rect">
              <a:avLst/>
            </a:prstGeom>
          </p:spPr>
          <p:txBody>
            <a:bodyPr anchor="t" rtlCol="false" tIns="0" lIns="0" bIns="0" rIns="0">
              <a:spAutoFit/>
            </a:bodyPr>
            <a:lstStyle/>
            <a:p>
              <a:pPr algn="l">
                <a:lnSpc>
                  <a:spcPts val="5280"/>
                </a:lnSpc>
              </a:pPr>
              <a:r>
                <a:rPr lang="en-US" sz="4800" spc="96">
                  <a:solidFill>
                    <a:srgbClr val="F8CF2C"/>
                  </a:solidFill>
                  <a:latin typeface="Montserrat Classic Bold"/>
                </a:rPr>
                <a:t>Introduction</a:t>
              </a:r>
            </a:p>
          </p:txBody>
        </p:sp>
        <p:sp>
          <p:nvSpPr>
            <p:cNvPr name="TextBox 5" id="5"/>
            <p:cNvSpPr txBox="true"/>
            <p:nvPr/>
          </p:nvSpPr>
          <p:spPr>
            <a:xfrm rot="0">
              <a:off x="0" y="3570835"/>
              <a:ext cx="13541550" cy="5791623"/>
            </a:xfrm>
            <a:prstGeom prst="rect">
              <a:avLst/>
            </a:prstGeom>
          </p:spPr>
          <p:txBody>
            <a:bodyPr anchor="t" rtlCol="false" tIns="0" lIns="0" bIns="0" rIns="0">
              <a:spAutoFit/>
            </a:bodyPr>
            <a:lstStyle/>
            <a:p>
              <a:pPr>
                <a:lnSpc>
                  <a:spcPts val="3919"/>
                </a:lnSpc>
              </a:pPr>
              <a:r>
                <a:rPr lang="en-US" sz="2800" spc="70">
                  <a:solidFill>
                    <a:srgbClr val="FFFEE6"/>
                  </a:solidFill>
                  <a:latin typeface="Montserrat Light"/>
                </a:rPr>
                <a:t>Within this presentation we will be evaluating all the key necessities of a HR officer. This signifies that I will be demonstrating the key values that a HRO should have, their contributions to the company individually, their responsibilities. </a:t>
              </a:r>
            </a:p>
            <a:p>
              <a:pPr algn="l">
                <a:lnSpc>
                  <a:spcPts val="3919"/>
                </a:lnSpc>
              </a:pPr>
              <a:r>
                <a:rPr lang="en-US" sz="2800" spc="70">
                  <a:solidFill>
                    <a:srgbClr val="FFFEE6"/>
                  </a:solidFill>
                  <a:latin typeface="Montserrat Light"/>
                </a:rPr>
                <a:t>It will be then notified that one needs specific talents and experience for such a role as this, that sometimes the company itself will have its future decided by the actions, methods and development by the HR officer. </a:t>
              </a:r>
            </a:p>
          </p:txBody>
        </p:sp>
        <p:sp>
          <p:nvSpPr>
            <p:cNvPr name="TextBox 6" id="6"/>
            <p:cNvSpPr txBox="true"/>
            <p:nvPr/>
          </p:nvSpPr>
          <p:spPr>
            <a:xfrm rot="0">
              <a:off x="0" y="1301327"/>
              <a:ext cx="13541550" cy="1512993"/>
            </a:xfrm>
            <a:prstGeom prst="rect">
              <a:avLst/>
            </a:prstGeom>
          </p:spPr>
          <p:txBody>
            <a:bodyPr anchor="t" rtlCol="false" tIns="0" lIns="0" bIns="0" rIns="0">
              <a:spAutoFit/>
            </a:bodyPr>
            <a:lstStyle/>
            <a:p>
              <a:pPr algn="l">
                <a:lnSpc>
                  <a:spcPts val="4550"/>
                </a:lnSpc>
              </a:pPr>
              <a:r>
                <a:rPr lang="en-US" sz="3500" spc="140">
                  <a:solidFill>
                    <a:srgbClr val="F8CF2C"/>
                  </a:solidFill>
                  <a:latin typeface="Montserrat Classic Bold"/>
                </a:rPr>
                <a:t>Tr</a:t>
              </a:r>
              <a:r>
                <a:rPr lang="en-US" sz="3500" spc="140">
                  <a:solidFill>
                    <a:srgbClr val="F8CF2C"/>
                  </a:solidFill>
                  <a:latin typeface="Montserrat Classic Bold"/>
                </a:rPr>
                <a:t>aining and Development needs</a:t>
              </a:r>
            </a:p>
            <a:p>
              <a:pPr algn="l">
                <a:lnSpc>
                  <a:spcPts val="4550"/>
                </a:lnSpc>
              </a:pPr>
              <a:r>
                <a:rPr lang="en-US" sz="3500" spc="140">
                  <a:solidFill>
                    <a:srgbClr val="F8CF2C"/>
                  </a:solidFill>
                  <a:latin typeface="Montserrat Classic Bold"/>
                </a:rPr>
                <a:t>for a HR officer</a:t>
              </a:r>
            </a:p>
          </p:txBody>
        </p:sp>
      </p:grpSp>
    </p:spTree>
  </p:cSld>
  <p:clrMapOvr>
    <a:masterClrMapping/>
  </p:clrMapOvr>
</p:sld>
</file>

<file path=ppt/slides/slide4.xml><?xml version="1.0" encoding="utf-8"?>
<p:sld xmlns:p="http://schemas.openxmlformats.org/presentationml/2006/main" xmlns:a="http://schemas.openxmlformats.org/drawingml/2006/main" xmlns:r="http://schemas.openxmlformats.org/officeDocument/2006/relationships">
  <p:cSld>
    <p:bg>
      <p:bgPr>
        <a:solidFill>
          <a:srgbClr val="F8CF2C"/>
        </a:solidFill>
      </p:bgPr>
    </p:bg>
    <p:spTree>
      <p:nvGrpSpPr>
        <p:cNvPr id="1" name=""/>
        <p:cNvGrpSpPr/>
        <p:nvPr/>
      </p:nvGrpSpPr>
      <p:grpSpPr>
        <a:xfrm>
          <a:off x="0" y="0"/>
          <a:ext cx="0" cy="0"/>
          <a:chOff x="0" y="0"/>
          <a:chExt cx="0" cy="0"/>
        </a:xfrm>
      </p:grpSpPr>
      <p:pic>
        <p:nvPicPr>
          <p:cNvPr name="Picture 2" id="2"/>
          <p:cNvPicPr>
            <a:picLocks noChangeAspect="true"/>
          </p:cNvPicPr>
          <p:nvPr/>
        </p:nvPicPr>
        <p:blipFill>
          <a:blip r:embed="rId3"/>
          <a:srcRect l="0" t="4" r="0" b="4"/>
          <a:stretch>
            <a:fillRect/>
          </a:stretch>
        </p:blipFill>
        <p:spPr>
          <a:xfrm flipH="false" flipV="false" rot="0">
            <a:off x="8397759" y="523187"/>
            <a:ext cx="1434144" cy="1089854"/>
          </a:xfrm>
          <a:prstGeom prst="rect">
            <a:avLst/>
          </a:prstGeom>
        </p:spPr>
      </p:pic>
      <p:sp>
        <p:nvSpPr>
          <p:cNvPr name="TextBox 3" id="3"/>
          <p:cNvSpPr txBox="true"/>
          <p:nvPr/>
        </p:nvSpPr>
        <p:spPr>
          <a:xfrm rot="0">
            <a:off x="2432579" y="3884240"/>
            <a:ext cx="13364503" cy="3363855"/>
          </a:xfrm>
          <a:prstGeom prst="rect">
            <a:avLst/>
          </a:prstGeom>
        </p:spPr>
        <p:txBody>
          <a:bodyPr anchor="t" rtlCol="false" tIns="0" lIns="0" bIns="0" rIns="0">
            <a:spAutoFit/>
          </a:bodyPr>
          <a:lstStyle/>
          <a:p>
            <a:pPr algn="ctr">
              <a:lnSpc>
                <a:spcPts val="3360"/>
              </a:lnSpc>
            </a:pPr>
            <a:r>
              <a:rPr lang="en-US" sz="2800" spc="56">
                <a:solidFill>
                  <a:srgbClr val="252827"/>
                </a:solidFill>
                <a:latin typeface="Montserrat Classic"/>
              </a:rPr>
              <a:t>THE OPERATION WITHIN AN ORGANISATION, WHICH HAS THE AIM OF FOCUSING ON HIRING, MANAGING AND PROVIDING ASSISTANCE TO THOSE WHO ARE EMPLOYED BY THE ORGANISATION. </a:t>
            </a:r>
          </a:p>
          <a:p>
            <a:pPr algn="ctr">
              <a:lnSpc>
                <a:spcPts val="3360"/>
              </a:lnSpc>
            </a:pPr>
          </a:p>
          <a:p>
            <a:pPr algn="ctr">
              <a:lnSpc>
                <a:spcPts val="3360"/>
              </a:lnSpc>
            </a:pPr>
            <a:r>
              <a:rPr lang="en-US" sz="2800" spc="56">
                <a:solidFill>
                  <a:srgbClr val="252827"/>
                </a:solidFill>
                <a:latin typeface="Montserrat Classic"/>
              </a:rPr>
              <a:t>THEY ARE HELD RESPONSIBLE FOR MOSTLY EVERYTHING IN REGARDS TO  THE MANAGEMENT OF PERFORMANCE, HEALTH AND SAFETY, BENEFITS, ORGANISATIONAL DEVELOPMENTS, THE PROCESSES OF RECRUITMENT AND TRAINING. </a:t>
            </a:r>
          </a:p>
        </p:txBody>
      </p:sp>
      <p:sp>
        <p:nvSpPr>
          <p:cNvPr name="TextBox 4" id="4"/>
          <p:cNvSpPr txBox="true"/>
          <p:nvPr/>
        </p:nvSpPr>
        <p:spPr>
          <a:xfrm rot="0">
            <a:off x="3056121" y="2792767"/>
            <a:ext cx="12117420" cy="593115"/>
          </a:xfrm>
          <a:prstGeom prst="rect">
            <a:avLst/>
          </a:prstGeom>
        </p:spPr>
        <p:txBody>
          <a:bodyPr anchor="t" rtlCol="false" tIns="0" lIns="0" bIns="0" rIns="0">
            <a:spAutoFit/>
          </a:bodyPr>
          <a:lstStyle/>
          <a:p>
            <a:pPr algn="ctr">
              <a:lnSpc>
                <a:spcPts val="4653"/>
              </a:lnSpc>
            </a:pPr>
            <a:r>
              <a:rPr lang="en-US" sz="3579" spc="143">
                <a:solidFill>
                  <a:srgbClr val="252827"/>
                </a:solidFill>
                <a:latin typeface="Montserrat Classic Bold"/>
              </a:rPr>
              <a:t>HUMAN RESOURCE MANAGEMENT</a:t>
            </a:r>
          </a:p>
        </p:txBody>
      </p:sp>
      <p:sp>
        <p:nvSpPr>
          <p:cNvPr name="AutoShape 5" id="5"/>
          <p:cNvSpPr/>
          <p:nvPr/>
        </p:nvSpPr>
        <p:spPr>
          <a:xfrm rot="0">
            <a:off x="2432579" y="2226716"/>
            <a:ext cx="13364503" cy="90915"/>
          </a:xfrm>
          <a:prstGeom prst="rect">
            <a:avLst/>
          </a:prstGeom>
          <a:solidFill>
            <a:srgbClr val="252827"/>
          </a:solidFill>
        </p:spPr>
      </p:sp>
      <p:sp>
        <p:nvSpPr>
          <p:cNvPr name="AutoShape 6" id="6"/>
          <p:cNvSpPr/>
          <p:nvPr/>
        </p:nvSpPr>
        <p:spPr>
          <a:xfrm rot="0">
            <a:off x="2432579" y="7937693"/>
            <a:ext cx="13364503" cy="90915"/>
          </a:xfrm>
          <a:prstGeom prst="rect">
            <a:avLst/>
          </a:prstGeom>
          <a:solidFill>
            <a:srgbClr val="252827"/>
          </a:solidFill>
        </p:spPr>
      </p:sp>
      <p:pic>
        <p:nvPicPr>
          <p:cNvPr name="Picture 7" id="7"/>
          <p:cNvPicPr>
            <a:picLocks noChangeAspect="true"/>
          </p:cNvPicPr>
          <p:nvPr/>
        </p:nvPicPr>
        <p:blipFill>
          <a:blip r:embed="rId3"/>
          <a:srcRect l="0" t="4" r="0" b="4"/>
          <a:stretch>
            <a:fillRect/>
          </a:stretch>
        </p:blipFill>
        <p:spPr>
          <a:xfrm flipH="false" flipV="false" rot="-10800000">
            <a:off x="8397759" y="8642284"/>
            <a:ext cx="1434144" cy="1089854"/>
          </a:xfrm>
          <a:prstGeom prst="rect">
            <a:avLst/>
          </a:prstGeom>
        </p:spPr>
      </p:pic>
    </p:spTree>
  </p:cSld>
  <p:clrMapOvr>
    <a:masterClrMapping/>
  </p:clrMapOvr>
</p:sld>
</file>

<file path=ppt/slides/slide5.xml><?xml version="1.0" encoding="utf-8"?>
<p:sld xmlns:p="http://schemas.openxmlformats.org/presentationml/2006/main" xmlns:a="http://schemas.openxmlformats.org/drawingml/2006/main" xmlns:r="http://schemas.openxmlformats.org/officeDocument/2006/relationships">
  <p:cSld>
    <p:bg>
      <p:bgPr>
        <a:solidFill>
          <a:srgbClr val="252827"/>
        </a:solidFill>
      </p:bgPr>
    </p:bg>
    <p:spTree>
      <p:nvGrpSpPr>
        <p:cNvPr id="1" name=""/>
        <p:cNvGrpSpPr/>
        <p:nvPr/>
      </p:nvGrpSpPr>
      <p:grpSpPr>
        <a:xfrm>
          <a:off x="0" y="0"/>
          <a:ext cx="0" cy="0"/>
          <a:chOff x="0" y="0"/>
          <a:chExt cx="0" cy="0"/>
        </a:xfrm>
      </p:grpSpPr>
      <p:sp>
        <p:nvSpPr>
          <p:cNvPr name="AutoShape 2" id="2"/>
          <p:cNvSpPr/>
          <p:nvPr/>
        </p:nvSpPr>
        <p:spPr>
          <a:xfrm rot="5400000">
            <a:off x="60336" y="4840742"/>
            <a:ext cx="11422685" cy="605517"/>
          </a:xfrm>
          <a:prstGeom prst="rect">
            <a:avLst/>
          </a:prstGeom>
          <a:solidFill>
            <a:srgbClr val="F8CF2C"/>
          </a:solidFill>
        </p:spPr>
      </p:sp>
      <p:pic>
        <p:nvPicPr>
          <p:cNvPr name="Picture 3" id="3"/>
          <p:cNvPicPr>
            <a:picLocks noChangeAspect="true"/>
          </p:cNvPicPr>
          <p:nvPr/>
        </p:nvPicPr>
        <p:blipFill>
          <a:blip r:embed="rId3"/>
          <a:srcRect l="53479" t="0" r="9119" b="0"/>
          <a:stretch>
            <a:fillRect/>
          </a:stretch>
        </p:blipFill>
        <p:spPr>
          <a:xfrm flipH="false" flipV="false" rot="0">
            <a:off x="-226956" y="-283921"/>
            <a:ext cx="5930338" cy="10570921"/>
          </a:xfrm>
          <a:prstGeom prst="rect">
            <a:avLst/>
          </a:prstGeom>
        </p:spPr>
      </p:pic>
      <p:sp>
        <p:nvSpPr>
          <p:cNvPr name="TextBox 4" id="4"/>
          <p:cNvSpPr txBox="true"/>
          <p:nvPr/>
        </p:nvSpPr>
        <p:spPr>
          <a:xfrm rot="0">
            <a:off x="6480051" y="540068"/>
            <a:ext cx="11406764" cy="1034415"/>
          </a:xfrm>
          <a:prstGeom prst="rect">
            <a:avLst/>
          </a:prstGeom>
        </p:spPr>
        <p:txBody>
          <a:bodyPr anchor="t" rtlCol="false" tIns="0" lIns="0" bIns="0" rIns="0">
            <a:spAutoFit/>
          </a:bodyPr>
          <a:lstStyle/>
          <a:p>
            <a:pPr algn="l">
              <a:lnSpc>
                <a:spcPts val="7920"/>
              </a:lnSpc>
            </a:pPr>
            <a:r>
              <a:rPr lang="en-US" sz="7200" spc="144">
                <a:solidFill>
                  <a:srgbClr val="F8CF2C"/>
                </a:solidFill>
                <a:latin typeface="Montserrat Classic Bold"/>
              </a:rPr>
              <a:t>The HR Officer</a:t>
            </a:r>
          </a:p>
        </p:txBody>
      </p:sp>
      <p:sp>
        <p:nvSpPr>
          <p:cNvPr name="TextBox 5" id="5"/>
          <p:cNvSpPr txBox="true"/>
          <p:nvPr/>
        </p:nvSpPr>
        <p:spPr>
          <a:xfrm rot="0">
            <a:off x="6480051" y="3183064"/>
            <a:ext cx="11406764" cy="6273165"/>
          </a:xfrm>
          <a:prstGeom prst="rect">
            <a:avLst/>
          </a:prstGeom>
        </p:spPr>
        <p:txBody>
          <a:bodyPr anchor="t" rtlCol="false" tIns="0" lIns="0" bIns="0" rIns="0">
            <a:spAutoFit/>
          </a:bodyPr>
          <a:lstStyle/>
          <a:p>
            <a:pPr>
              <a:lnSpc>
                <a:spcPts val="3359"/>
              </a:lnSpc>
            </a:pPr>
            <a:r>
              <a:rPr lang="en-US" sz="2400" spc="60">
                <a:solidFill>
                  <a:srgbClr val="FFFEE6"/>
                </a:solidFill>
                <a:latin typeface="Montserrat Light"/>
              </a:rPr>
              <a:t>The expectations of HR departments is to provide value and prestige to the organisation they support:</a:t>
            </a:r>
          </a:p>
          <a:p>
            <a:pPr marL="518160" indent="-259080" lvl="1">
              <a:lnSpc>
                <a:spcPts val="3359"/>
              </a:lnSpc>
              <a:buFont typeface="Arial"/>
              <a:buChar char="•"/>
            </a:pPr>
            <a:r>
              <a:rPr lang="en-US" sz="2400" spc="60">
                <a:solidFill>
                  <a:srgbClr val="FFFEE6"/>
                </a:solidFill>
                <a:latin typeface="Montserrat Light"/>
              </a:rPr>
              <a:t>Prepare</a:t>
            </a:r>
            <a:r>
              <a:rPr lang="en-US" sz="2400" spc="60">
                <a:solidFill>
                  <a:srgbClr val="FFFEE6"/>
                </a:solidFill>
                <a:latin typeface="Montserrat Light"/>
              </a:rPr>
              <a:t> and develop the employees to maintain competitiveness of the organisation.</a:t>
            </a:r>
          </a:p>
          <a:p>
            <a:pPr marL="518160" indent="-259080" lvl="1">
              <a:lnSpc>
                <a:spcPts val="3359"/>
              </a:lnSpc>
              <a:buFont typeface="Arial"/>
              <a:buChar char="•"/>
            </a:pPr>
            <a:r>
              <a:rPr lang="en-US" sz="2400" spc="60">
                <a:solidFill>
                  <a:srgbClr val="FFFEE6"/>
                </a:solidFill>
                <a:latin typeface="Montserrat Light"/>
              </a:rPr>
              <a:t>To both create and ensure that all the policies and procedures of the company is in accordance to legislation.</a:t>
            </a:r>
          </a:p>
          <a:p>
            <a:pPr marL="518160" indent="-259080" lvl="1">
              <a:lnSpc>
                <a:spcPts val="3359"/>
              </a:lnSpc>
              <a:buFont typeface="Arial"/>
              <a:buChar char="•"/>
            </a:pPr>
            <a:r>
              <a:rPr lang="en-US" sz="2400" spc="60">
                <a:solidFill>
                  <a:srgbClr val="FFFEE6"/>
                </a:solidFill>
                <a:latin typeface="Montserrat Light"/>
              </a:rPr>
              <a:t>Not avoiding criticism, ensuring that the company is doing its best in accordance to disciplinary measures.</a:t>
            </a:r>
          </a:p>
          <a:p>
            <a:pPr marL="518160" indent="-259080" lvl="1">
              <a:lnSpc>
                <a:spcPts val="3359"/>
              </a:lnSpc>
              <a:buFont typeface="Arial"/>
              <a:buChar char="•"/>
            </a:pPr>
            <a:r>
              <a:rPr lang="en-US" sz="2400" spc="60">
                <a:solidFill>
                  <a:srgbClr val="FFFEE6"/>
                </a:solidFill>
                <a:latin typeface="Montserrat Light"/>
              </a:rPr>
              <a:t>Negotiates directly with the directors of the organisation.</a:t>
            </a:r>
          </a:p>
          <a:p>
            <a:pPr marL="518160" indent="-259080" lvl="1">
              <a:lnSpc>
                <a:spcPts val="3359"/>
              </a:lnSpc>
              <a:buFont typeface="Arial"/>
              <a:buChar char="•"/>
            </a:pPr>
            <a:r>
              <a:rPr lang="en-US" sz="2400" spc="60">
                <a:solidFill>
                  <a:srgbClr val="FFFEE6"/>
                </a:solidFill>
                <a:latin typeface="Montserrat Light"/>
              </a:rPr>
              <a:t>Holds responsibility to all recruitment and and termination procedures.</a:t>
            </a:r>
          </a:p>
          <a:p>
            <a:pPr marL="518160" indent="-259080" lvl="1">
              <a:lnSpc>
                <a:spcPts val="3359"/>
              </a:lnSpc>
              <a:buFont typeface="Arial"/>
              <a:buChar char="•"/>
            </a:pPr>
            <a:r>
              <a:rPr lang="en-US" sz="2400" spc="60">
                <a:solidFill>
                  <a:srgbClr val="FFFEE6"/>
                </a:solidFill>
                <a:latin typeface="Montserrat Light"/>
              </a:rPr>
              <a:t>Demonstrated the result of combined negotiation.</a:t>
            </a:r>
          </a:p>
          <a:p>
            <a:pPr marL="518160" indent="-259080" lvl="1">
              <a:lnSpc>
                <a:spcPts val="3359"/>
              </a:lnSpc>
              <a:buFont typeface="Arial"/>
              <a:buChar char="•"/>
            </a:pPr>
            <a:r>
              <a:rPr lang="en-US" sz="2400" spc="60">
                <a:solidFill>
                  <a:srgbClr val="FFFEE6"/>
                </a:solidFill>
                <a:latin typeface="Montserrat Light"/>
              </a:rPr>
              <a:t>Ensures that the business is benefiting and is protected from any damages such as legal action.</a:t>
            </a:r>
          </a:p>
          <a:p>
            <a:pPr algn="l" marL="518160" indent="-259080" lvl="1">
              <a:lnSpc>
                <a:spcPts val="3359"/>
              </a:lnSpc>
              <a:buFont typeface="Arial"/>
              <a:buChar char="•"/>
            </a:pPr>
            <a:r>
              <a:rPr lang="en-US" sz="2400" spc="60">
                <a:solidFill>
                  <a:srgbClr val="FFFEE6"/>
                </a:solidFill>
                <a:latin typeface="Montserrat Light"/>
              </a:rPr>
              <a:t>Overviews all costs in regards to labour.</a:t>
            </a:r>
          </a:p>
        </p:txBody>
      </p:sp>
      <p:sp>
        <p:nvSpPr>
          <p:cNvPr name="TextBox 6" id="6"/>
          <p:cNvSpPr txBox="true"/>
          <p:nvPr/>
        </p:nvSpPr>
        <p:spPr>
          <a:xfrm rot="0">
            <a:off x="6480051" y="1649151"/>
            <a:ext cx="11406764" cy="1173480"/>
          </a:xfrm>
          <a:prstGeom prst="rect">
            <a:avLst/>
          </a:prstGeom>
        </p:spPr>
        <p:txBody>
          <a:bodyPr anchor="t" rtlCol="false" tIns="0" lIns="0" bIns="0" rIns="0">
            <a:spAutoFit/>
          </a:bodyPr>
          <a:lstStyle/>
          <a:p>
            <a:pPr algn="l">
              <a:lnSpc>
                <a:spcPts val="4680"/>
              </a:lnSpc>
            </a:pPr>
            <a:r>
              <a:rPr lang="en-US" sz="3600" spc="144">
                <a:solidFill>
                  <a:srgbClr val="F8CF2C"/>
                </a:solidFill>
                <a:latin typeface="Montserrat Classic Bold"/>
              </a:rPr>
              <a:t>The skills, knowledge and behaviour required by an HR Officer</a:t>
            </a:r>
          </a:p>
        </p:txBody>
      </p:sp>
    </p:spTree>
  </p:cSld>
  <p:clrMapOvr>
    <a:masterClrMapping/>
  </p:clrMapOvr>
</p:sld>
</file>

<file path=ppt/slides/slide6.xml><?xml version="1.0" encoding="utf-8"?>
<p:sld xmlns:p="http://schemas.openxmlformats.org/presentationml/2006/main" xmlns:a="http://schemas.openxmlformats.org/drawingml/2006/main" xmlns:r="http://schemas.openxmlformats.org/officeDocument/2006/relationships">
  <p:cSld>
    <p:bg>
      <p:bgPr>
        <a:solidFill>
          <a:srgbClr val="F8CF2C"/>
        </a:solidFill>
      </p:bgPr>
    </p:bg>
    <p:spTree>
      <p:nvGrpSpPr>
        <p:cNvPr id="1" name=""/>
        <p:cNvGrpSpPr/>
        <p:nvPr/>
      </p:nvGrpSpPr>
      <p:grpSpPr>
        <a:xfrm>
          <a:off x="0" y="0"/>
          <a:ext cx="0" cy="0"/>
          <a:chOff x="0" y="0"/>
          <a:chExt cx="0" cy="0"/>
        </a:xfrm>
      </p:grpSpPr>
      <p:pic>
        <p:nvPicPr>
          <p:cNvPr name="Picture 2" id="2"/>
          <p:cNvPicPr>
            <a:picLocks noChangeAspect="true"/>
          </p:cNvPicPr>
          <p:nvPr/>
        </p:nvPicPr>
        <p:blipFill>
          <a:blip r:embed="rId3"/>
          <a:srcRect l="30738" t="0" r="30738" b="0"/>
          <a:stretch>
            <a:fillRect/>
          </a:stretch>
        </p:blipFill>
        <p:spPr>
          <a:xfrm flipH="false" flipV="false" rot="0">
            <a:off x="12357100" y="-531562"/>
            <a:ext cx="6550464" cy="11350123"/>
          </a:xfrm>
          <a:prstGeom prst="rect">
            <a:avLst/>
          </a:prstGeom>
        </p:spPr>
      </p:pic>
      <p:grpSp>
        <p:nvGrpSpPr>
          <p:cNvPr name="Group 3" id="3"/>
          <p:cNvGrpSpPr/>
          <p:nvPr/>
        </p:nvGrpSpPr>
        <p:grpSpPr>
          <a:xfrm rot="0">
            <a:off x="1028700" y="1028700"/>
            <a:ext cx="10156163" cy="6726569"/>
            <a:chOff x="0" y="0"/>
            <a:chExt cx="13541550" cy="8968758"/>
          </a:xfrm>
        </p:grpSpPr>
        <p:sp>
          <p:nvSpPr>
            <p:cNvPr name="TextBox 4" id="4"/>
            <p:cNvSpPr txBox="true"/>
            <p:nvPr/>
          </p:nvSpPr>
          <p:spPr>
            <a:xfrm rot="0">
              <a:off x="0" y="47625"/>
              <a:ext cx="13541550" cy="1088602"/>
            </a:xfrm>
            <a:prstGeom prst="rect">
              <a:avLst/>
            </a:prstGeom>
          </p:spPr>
          <p:txBody>
            <a:bodyPr anchor="t" rtlCol="false" tIns="0" lIns="0" bIns="0" rIns="0">
              <a:spAutoFit/>
            </a:bodyPr>
            <a:lstStyle/>
            <a:p>
              <a:pPr algn="l">
                <a:lnSpc>
                  <a:spcPts val="6160"/>
                </a:lnSpc>
              </a:pPr>
              <a:r>
                <a:rPr lang="en-US" sz="5600" spc="112">
                  <a:solidFill>
                    <a:srgbClr val="252827"/>
                  </a:solidFill>
                  <a:latin typeface="Montserrat Classic Bold"/>
                </a:rPr>
                <a:t>MCS Cleaning Group LTD</a:t>
              </a:r>
            </a:p>
          </p:txBody>
        </p:sp>
        <p:sp>
          <p:nvSpPr>
            <p:cNvPr name="TextBox 5" id="5"/>
            <p:cNvSpPr txBox="true"/>
            <p:nvPr/>
          </p:nvSpPr>
          <p:spPr>
            <a:xfrm rot="0">
              <a:off x="0" y="2906413"/>
              <a:ext cx="13541550" cy="6062345"/>
            </a:xfrm>
            <a:prstGeom prst="rect">
              <a:avLst/>
            </a:prstGeom>
          </p:spPr>
          <p:txBody>
            <a:bodyPr anchor="t" rtlCol="false" tIns="0" lIns="0" bIns="0" rIns="0">
              <a:spAutoFit/>
            </a:bodyPr>
            <a:lstStyle/>
            <a:p>
              <a:pPr>
                <a:lnSpc>
                  <a:spcPts val="3359"/>
                </a:lnSpc>
              </a:pPr>
              <a:r>
                <a:rPr lang="en-US" sz="2400" spc="60">
                  <a:solidFill>
                    <a:srgbClr val="252827"/>
                  </a:solidFill>
                  <a:latin typeface="Montserrat Light"/>
                </a:rPr>
                <a:t>MCS Group has been providing cleaning services for over 19 years. MCS currently holds over 250 members of staff, all of them being spread around in the different sites that we provide services for,</a:t>
              </a:r>
            </a:p>
            <a:p>
              <a:pPr>
                <a:lnSpc>
                  <a:spcPts val="3359"/>
                </a:lnSpc>
              </a:pPr>
              <a:r>
                <a:rPr lang="en-US" sz="2400" spc="60">
                  <a:solidFill>
                    <a:srgbClr val="252827"/>
                  </a:solidFill>
                  <a:latin typeface="Montserrat Light"/>
                </a:rPr>
                <a:t>Their success is being able to provide services for over 30 accommodation sites within London.</a:t>
              </a:r>
            </a:p>
            <a:p>
              <a:pPr>
                <a:lnSpc>
                  <a:spcPts val="3359"/>
                </a:lnSpc>
              </a:pPr>
              <a:r>
                <a:rPr lang="en-US" sz="2400" spc="60">
                  <a:solidFill>
                    <a:srgbClr val="252827"/>
                  </a:solidFill>
                  <a:latin typeface="Montserrat Light"/>
                </a:rPr>
                <a:t>MCS's plan is to create and deliver these services and grow 1/3 of it's business within the following 18 months. They believe that through the correct business strategy, and management that this will be possible. </a:t>
              </a:r>
            </a:p>
            <a:p>
              <a:pPr algn="l">
                <a:lnSpc>
                  <a:spcPts val="3045"/>
                </a:lnSpc>
              </a:pPr>
            </a:p>
          </p:txBody>
        </p:sp>
        <p:sp>
          <p:nvSpPr>
            <p:cNvPr name="TextBox 6" id="6"/>
            <p:cNvSpPr txBox="true"/>
            <p:nvPr/>
          </p:nvSpPr>
          <p:spPr>
            <a:xfrm rot="0">
              <a:off x="0" y="1462194"/>
              <a:ext cx="13541550" cy="728980"/>
            </a:xfrm>
            <a:prstGeom prst="rect">
              <a:avLst/>
            </a:prstGeom>
          </p:spPr>
          <p:txBody>
            <a:bodyPr anchor="t" rtlCol="false" tIns="0" lIns="0" bIns="0" rIns="0">
              <a:spAutoFit/>
            </a:bodyPr>
            <a:lstStyle/>
            <a:p>
              <a:pPr algn="l">
                <a:lnSpc>
                  <a:spcPts val="4485"/>
                </a:lnSpc>
              </a:pPr>
              <a:r>
                <a:rPr lang="en-US" sz="3500" spc="140">
                  <a:solidFill>
                    <a:srgbClr val="252827"/>
                  </a:solidFill>
                  <a:latin typeface="Montserrat Classic Bold"/>
                </a:rPr>
                <a:t>The Case Study</a:t>
              </a:r>
            </a:p>
          </p:txBody>
        </p:sp>
      </p:grpSp>
    </p:spTree>
  </p:cSld>
  <p:clrMapOvr>
    <a:masterClrMapping/>
  </p:clrMapOvr>
</p:sld>
</file>

<file path=ppt/slides/slide7.xml><?xml version="1.0" encoding="utf-8"?>
<p:sld xmlns:p="http://schemas.openxmlformats.org/presentationml/2006/main" xmlns:a="http://schemas.openxmlformats.org/drawingml/2006/main" xmlns:r="http://schemas.openxmlformats.org/officeDocument/2006/relationships">
  <p:cSld>
    <p:bg>
      <p:bgPr>
        <a:solidFill>
          <a:srgbClr val="F8CF2C"/>
        </a:solidFill>
      </p:bgPr>
    </p:bg>
    <p:spTree>
      <p:nvGrpSpPr>
        <p:cNvPr id="1" name=""/>
        <p:cNvGrpSpPr/>
        <p:nvPr/>
      </p:nvGrpSpPr>
      <p:grpSpPr>
        <a:xfrm>
          <a:off x="0" y="0"/>
          <a:ext cx="0" cy="0"/>
          <a:chOff x="0" y="0"/>
          <a:chExt cx="0" cy="0"/>
        </a:xfrm>
      </p:grpSpPr>
      <p:sp>
        <p:nvSpPr>
          <p:cNvPr name="AutoShape 2" id="2"/>
          <p:cNvSpPr/>
          <p:nvPr/>
        </p:nvSpPr>
        <p:spPr>
          <a:xfrm rot="5400000">
            <a:off x="-5724752" y="4832342"/>
            <a:ext cx="11232185" cy="622316"/>
          </a:xfrm>
          <a:prstGeom prst="rect">
            <a:avLst/>
          </a:prstGeom>
          <a:solidFill>
            <a:srgbClr val="252827"/>
          </a:solidFill>
        </p:spPr>
      </p:sp>
      <p:grpSp>
        <p:nvGrpSpPr>
          <p:cNvPr name="Group 3" id="3"/>
          <p:cNvGrpSpPr/>
          <p:nvPr/>
        </p:nvGrpSpPr>
        <p:grpSpPr>
          <a:xfrm rot="0">
            <a:off x="202499" y="7981950"/>
            <a:ext cx="18085501" cy="2305050"/>
            <a:chOff x="0" y="0"/>
            <a:chExt cx="6117812" cy="779733"/>
          </a:xfrm>
        </p:grpSpPr>
        <p:sp>
          <p:nvSpPr>
            <p:cNvPr name="Freeform 4" id="4"/>
            <p:cNvSpPr/>
            <p:nvPr/>
          </p:nvSpPr>
          <p:spPr>
            <a:xfrm>
              <a:off x="0" y="0"/>
              <a:ext cx="6117811" cy="779733"/>
            </a:xfrm>
            <a:custGeom>
              <a:avLst/>
              <a:gdLst/>
              <a:ahLst/>
              <a:cxnLst/>
              <a:rect r="r" b="b" t="t" l="l"/>
              <a:pathLst>
                <a:path h="779733" w="6117811">
                  <a:moveTo>
                    <a:pt x="0" y="0"/>
                  </a:moveTo>
                  <a:lnTo>
                    <a:pt x="6117811" y="0"/>
                  </a:lnTo>
                  <a:lnTo>
                    <a:pt x="6117811" y="779733"/>
                  </a:lnTo>
                  <a:lnTo>
                    <a:pt x="0" y="779733"/>
                  </a:lnTo>
                  <a:close/>
                </a:path>
              </a:pathLst>
            </a:custGeom>
            <a:solidFill>
              <a:srgbClr val="252827"/>
            </a:solidFill>
          </p:spPr>
        </p:sp>
      </p:grpSp>
      <p:pic>
        <p:nvPicPr>
          <p:cNvPr name="Picture 5" id="5"/>
          <p:cNvPicPr>
            <a:picLocks noChangeAspect="true"/>
          </p:cNvPicPr>
          <p:nvPr/>
        </p:nvPicPr>
        <p:blipFill>
          <a:blip r:embed="rId3"/>
          <a:srcRect l="0" t="37637" r="0" b="5780"/>
          <a:stretch>
            <a:fillRect/>
          </a:stretch>
        </p:blipFill>
        <p:spPr>
          <a:xfrm flipH="false" flipV="false" rot="0">
            <a:off x="202499" y="6871751"/>
            <a:ext cx="18352201" cy="5161785"/>
          </a:xfrm>
          <a:prstGeom prst="rect">
            <a:avLst/>
          </a:prstGeom>
        </p:spPr>
      </p:pic>
      <p:sp>
        <p:nvSpPr>
          <p:cNvPr name="TextBox 6" id="6"/>
          <p:cNvSpPr txBox="true"/>
          <p:nvPr/>
        </p:nvSpPr>
        <p:spPr>
          <a:xfrm rot="0">
            <a:off x="1028700" y="2069055"/>
            <a:ext cx="16230600" cy="2279015"/>
          </a:xfrm>
          <a:prstGeom prst="rect">
            <a:avLst/>
          </a:prstGeom>
        </p:spPr>
        <p:txBody>
          <a:bodyPr anchor="t" rtlCol="false" tIns="0" lIns="0" bIns="0" rIns="0">
            <a:spAutoFit/>
          </a:bodyPr>
          <a:lstStyle/>
          <a:p>
            <a:pPr algn="ctr">
              <a:lnSpc>
                <a:spcPts val="3640"/>
              </a:lnSpc>
            </a:pPr>
            <a:r>
              <a:rPr lang="en-US" sz="2800" spc="112">
                <a:solidFill>
                  <a:srgbClr val="252827"/>
                </a:solidFill>
                <a:latin typeface="Montserrat Classic"/>
              </a:rPr>
              <a:t>This method essentially lays out that the HRO has a deep understanding of the business activities and strategies and is therefore familiar with the barriers which impede these of being performed with full efficiency. </a:t>
            </a:r>
          </a:p>
          <a:p>
            <a:pPr algn="ctr">
              <a:lnSpc>
                <a:spcPts val="3640"/>
              </a:lnSpc>
            </a:pPr>
            <a:r>
              <a:rPr lang="en-US" sz="2800" spc="112">
                <a:solidFill>
                  <a:srgbClr val="252827"/>
                </a:solidFill>
                <a:latin typeface="Montserrat Classic"/>
              </a:rPr>
              <a:t>This is where the HRO must demonstrate a unique insight on how to optimise efficiency within the business.</a:t>
            </a:r>
          </a:p>
        </p:txBody>
      </p:sp>
      <p:sp>
        <p:nvSpPr>
          <p:cNvPr name="TextBox 7" id="7"/>
          <p:cNvSpPr txBox="true"/>
          <p:nvPr/>
        </p:nvSpPr>
        <p:spPr>
          <a:xfrm rot="0">
            <a:off x="2927909" y="804152"/>
            <a:ext cx="14011580" cy="909955"/>
          </a:xfrm>
          <a:prstGeom prst="rect">
            <a:avLst/>
          </a:prstGeom>
        </p:spPr>
        <p:txBody>
          <a:bodyPr anchor="t" rtlCol="false" tIns="0" lIns="0" bIns="0" rIns="0">
            <a:spAutoFit/>
          </a:bodyPr>
          <a:lstStyle/>
          <a:p>
            <a:pPr algn="l">
              <a:lnSpc>
                <a:spcPts val="7040"/>
              </a:lnSpc>
            </a:pPr>
            <a:r>
              <a:rPr lang="en-US" sz="6400" spc="128">
                <a:solidFill>
                  <a:srgbClr val="252827"/>
                </a:solidFill>
                <a:latin typeface="Montserrat Classic Bold"/>
              </a:rPr>
              <a:t>Strategy, Insight</a:t>
            </a:r>
            <a:r>
              <a:rPr lang="en-US" sz="6400" spc="128">
                <a:solidFill>
                  <a:srgbClr val="252827"/>
                </a:solidFill>
                <a:latin typeface="Montserrat Classic Bold"/>
              </a:rPr>
              <a:t> And Solution</a:t>
            </a:r>
          </a:p>
        </p:txBody>
      </p:sp>
      <p:sp>
        <p:nvSpPr>
          <p:cNvPr name="TextBox 8" id="8"/>
          <p:cNvSpPr txBox="true"/>
          <p:nvPr/>
        </p:nvSpPr>
        <p:spPr>
          <a:xfrm rot="0">
            <a:off x="1562925" y="4685926"/>
            <a:ext cx="15162150" cy="1852930"/>
          </a:xfrm>
          <a:prstGeom prst="rect">
            <a:avLst/>
          </a:prstGeom>
        </p:spPr>
        <p:txBody>
          <a:bodyPr anchor="t" rtlCol="false" tIns="0" lIns="0" bIns="0" rIns="0">
            <a:spAutoFit/>
          </a:bodyPr>
          <a:lstStyle/>
          <a:p>
            <a:pPr algn="ctr">
              <a:lnSpc>
                <a:spcPts val="3919"/>
              </a:lnSpc>
            </a:pPr>
            <a:r>
              <a:rPr lang="en-US" sz="2800" spc="70">
                <a:solidFill>
                  <a:srgbClr val="252827"/>
                </a:solidFill>
                <a:latin typeface="Montserrat Light Bold"/>
              </a:rPr>
              <a:t>The main objective of the HRO should be comprehending the external factors in which the business is established and therefore having an insight as to which factor may be responsible of bringing out change. </a:t>
            </a:r>
          </a:p>
          <a:p>
            <a:pPr algn="l">
              <a:lnSpc>
                <a:spcPts val="3045"/>
              </a:lnSpc>
            </a:pPr>
          </a:p>
        </p:txBody>
      </p:sp>
    </p:spTree>
  </p:cSld>
  <p:clrMapOvr>
    <a:masterClrMapping/>
  </p:clrMapOvr>
</p:sld>
</file>

<file path=ppt/slides/slide8.xml><?xml version="1.0" encoding="utf-8"?>
<p:sld xmlns:p="http://schemas.openxmlformats.org/presentationml/2006/main" xmlns:a="http://schemas.openxmlformats.org/drawingml/2006/main" xmlns:r="http://schemas.openxmlformats.org/officeDocument/2006/relationships">
  <p:cSld>
    <p:bg>
      <p:bgPr>
        <a:solidFill>
          <a:srgbClr val="252827"/>
        </a:solidFill>
      </p:bgPr>
    </p:bg>
    <p:spTree>
      <p:nvGrpSpPr>
        <p:cNvPr id="1" name=""/>
        <p:cNvGrpSpPr/>
        <p:nvPr/>
      </p:nvGrpSpPr>
      <p:grpSpPr>
        <a:xfrm>
          <a:off x="0" y="0"/>
          <a:ext cx="0" cy="0"/>
          <a:chOff x="0" y="0"/>
          <a:chExt cx="0" cy="0"/>
        </a:xfrm>
      </p:grpSpPr>
      <p:grpSp>
        <p:nvGrpSpPr>
          <p:cNvPr name="Group 2" id="2"/>
          <p:cNvGrpSpPr/>
          <p:nvPr/>
        </p:nvGrpSpPr>
        <p:grpSpPr>
          <a:xfrm rot="0">
            <a:off x="5038082" y="246683"/>
            <a:ext cx="12221218" cy="5649500"/>
            <a:chOff x="0" y="0"/>
            <a:chExt cx="16294957" cy="7532667"/>
          </a:xfrm>
        </p:grpSpPr>
        <p:sp>
          <p:nvSpPr>
            <p:cNvPr name="TextBox 3" id="3"/>
            <p:cNvSpPr txBox="true"/>
            <p:nvPr/>
          </p:nvSpPr>
          <p:spPr>
            <a:xfrm rot="0">
              <a:off x="0" y="57150"/>
              <a:ext cx="16294957" cy="1209939"/>
            </a:xfrm>
            <a:prstGeom prst="rect">
              <a:avLst/>
            </a:prstGeom>
          </p:spPr>
          <p:txBody>
            <a:bodyPr anchor="t" rtlCol="false" tIns="0" lIns="0" bIns="0" rIns="0">
              <a:spAutoFit/>
            </a:bodyPr>
            <a:lstStyle/>
            <a:p>
              <a:pPr algn="l">
                <a:lnSpc>
                  <a:spcPts val="6917"/>
                </a:lnSpc>
              </a:pPr>
              <a:r>
                <a:rPr lang="en-US" sz="6288" spc="125">
                  <a:solidFill>
                    <a:srgbClr val="F8CF2C"/>
                  </a:solidFill>
                  <a:latin typeface="Montserrat Classic Bold"/>
                </a:rPr>
                <a:t>Training and development</a:t>
              </a:r>
            </a:p>
          </p:txBody>
        </p:sp>
        <p:sp>
          <p:nvSpPr>
            <p:cNvPr name="TextBox 4" id="4"/>
            <p:cNvSpPr txBox="true"/>
            <p:nvPr/>
          </p:nvSpPr>
          <p:spPr>
            <a:xfrm rot="0">
              <a:off x="0" y="4809888"/>
              <a:ext cx="16294957" cy="2722779"/>
            </a:xfrm>
            <a:prstGeom prst="rect">
              <a:avLst/>
            </a:prstGeom>
          </p:spPr>
          <p:txBody>
            <a:bodyPr anchor="t" rtlCol="false" tIns="0" lIns="0" bIns="0" rIns="0">
              <a:spAutoFit/>
            </a:bodyPr>
            <a:lstStyle/>
            <a:p>
              <a:pPr algn="l">
                <a:lnSpc>
                  <a:spcPts val="3301"/>
                </a:lnSpc>
              </a:pPr>
              <a:r>
                <a:rPr lang="en-US" sz="2358" spc="58">
                  <a:solidFill>
                    <a:srgbClr val="FFFEE6"/>
                  </a:solidFill>
                  <a:latin typeface="Montserrat Light"/>
                </a:rPr>
                <a:t>Th</a:t>
              </a:r>
              <a:r>
                <a:rPr lang="en-US" sz="2358" spc="58">
                  <a:solidFill>
                    <a:srgbClr val="FFFEE6"/>
                  </a:solidFill>
                  <a:latin typeface="Montserrat Light"/>
                </a:rPr>
                <a:t>e definition of training development as follows “It is a learning process that involves the acquisition of knowledge, sharpening of skills, concepts, rules, or changing of attitudes and behaviours to enhance the performance of employees.” The requirement of training and development is pressed by the candidates shortage of performance.</a:t>
              </a:r>
            </a:p>
          </p:txBody>
        </p:sp>
        <p:sp>
          <p:nvSpPr>
            <p:cNvPr name="TextBox 5" id="5"/>
            <p:cNvSpPr txBox="true"/>
            <p:nvPr/>
          </p:nvSpPr>
          <p:spPr>
            <a:xfrm rot="0">
              <a:off x="0" y="1546343"/>
              <a:ext cx="16294957" cy="2720827"/>
            </a:xfrm>
            <a:prstGeom prst="rect">
              <a:avLst/>
            </a:prstGeom>
          </p:spPr>
          <p:txBody>
            <a:bodyPr anchor="t" rtlCol="false" tIns="0" lIns="0" bIns="0" rIns="0">
              <a:spAutoFit/>
            </a:bodyPr>
            <a:lstStyle/>
            <a:p>
              <a:pPr algn="l">
                <a:lnSpc>
                  <a:spcPts val="4087"/>
                </a:lnSpc>
              </a:pPr>
              <a:r>
                <a:rPr lang="en-US" sz="3144" spc="125">
                  <a:solidFill>
                    <a:srgbClr val="F8CF2C"/>
                  </a:solidFill>
                  <a:latin typeface="Montserrat Classic Bold"/>
                </a:rPr>
                <a:t>Training and development are both considered essential tools that every organisation which desired to conquer competitive advantage over other companies.</a:t>
              </a:r>
            </a:p>
          </p:txBody>
        </p:sp>
      </p:grpSp>
      <p:sp>
        <p:nvSpPr>
          <p:cNvPr name="AutoShape 6" id="6"/>
          <p:cNvSpPr/>
          <p:nvPr/>
        </p:nvSpPr>
        <p:spPr>
          <a:xfrm rot="5400000">
            <a:off x="-3714623" y="2480169"/>
            <a:ext cx="11183272" cy="5326663"/>
          </a:xfrm>
          <a:prstGeom prst="rect">
            <a:avLst/>
          </a:prstGeom>
          <a:solidFill>
            <a:srgbClr val="F8CF2C"/>
          </a:solidFill>
        </p:spPr>
      </p:sp>
      <p:pic>
        <p:nvPicPr>
          <p:cNvPr name="Picture 7" id="7"/>
          <p:cNvPicPr>
            <a:picLocks noChangeAspect="true"/>
          </p:cNvPicPr>
          <p:nvPr/>
        </p:nvPicPr>
        <p:blipFill>
          <a:blip r:embed="rId3"/>
          <a:srcRect l="0" t="0" r="0" b="0"/>
          <a:stretch>
            <a:fillRect/>
          </a:stretch>
        </p:blipFill>
        <p:spPr>
          <a:xfrm flipH="false" flipV="false" rot="0">
            <a:off x="-748218" y="617265"/>
            <a:ext cx="5092128" cy="7434026"/>
          </a:xfrm>
          <a:prstGeom prst="rect">
            <a:avLst/>
          </a:prstGeom>
        </p:spPr>
      </p:pic>
      <p:pic>
        <p:nvPicPr>
          <p:cNvPr name="Picture 8" id="8"/>
          <p:cNvPicPr>
            <a:picLocks noChangeAspect="true"/>
          </p:cNvPicPr>
          <p:nvPr/>
        </p:nvPicPr>
        <p:blipFill>
          <a:blip r:embed="rId4"/>
          <a:srcRect l="0" t="0" r="0" b="0"/>
          <a:stretch>
            <a:fillRect/>
          </a:stretch>
        </p:blipFill>
        <p:spPr>
          <a:xfrm flipH="false" flipV="false" rot="0">
            <a:off x="6234344" y="6046135"/>
            <a:ext cx="10319436" cy="4606891"/>
          </a:xfrm>
          <a:prstGeom prst="rect">
            <a:avLst/>
          </a:prstGeom>
        </p:spPr>
      </p:pic>
    </p:spTree>
  </p:cSld>
  <p:clrMapOvr>
    <a:masterClrMapping/>
  </p:clrMapOvr>
</p:sld>
</file>

<file path=ppt/slides/slide9.xml><?xml version="1.0" encoding="utf-8"?>
<p:sld xmlns:p="http://schemas.openxmlformats.org/presentationml/2006/main" xmlns:a="http://schemas.openxmlformats.org/drawingml/2006/main" xmlns:r="http://schemas.openxmlformats.org/officeDocument/2006/relationships">
  <p:cSld>
    <p:bg>
      <p:bgPr>
        <a:solidFill>
          <a:srgbClr val="F8CF2C"/>
        </a:solidFill>
      </p:bgPr>
    </p:bg>
    <p:spTree>
      <p:nvGrpSpPr>
        <p:cNvPr id="1" name=""/>
        <p:cNvGrpSpPr/>
        <p:nvPr/>
      </p:nvGrpSpPr>
      <p:grpSpPr>
        <a:xfrm>
          <a:off x="0" y="0"/>
          <a:ext cx="0" cy="0"/>
          <a:chOff x="0" y="0"/>
          <a:chExt cx="0" cy="0"/>
        </a:xfrm>
      </p:grpSpPr>
      <p:pic>
        <p:nvPicPr>
          <p:cNvPr name="Picture 2" id="2"/>
          <p:cNvPicPr>
            <a:picLocks noChangeAspect="true"/>
          </p:cNvPicPr>
          <p:nvPr/>
        </p:nvPicPr>
        <p:blipFill>
          <a:blip r:embed="rId3"/>
          <a:srcRect l="0" t="59126" r="0" b="24644"/>
          <a:stretch>
            <a:fillRect/>
          </a:stretch>
        </p:blipFill>
        <p:spPr>
          <a:xfrm flipH="false" flipV="false" rot="0">
            <a:off x="-556182" y="-574423"/>
            <a:ext cx="19400364" cy="2095021"/>
          </a:xfrm>
          <a:prstGeom prst="rect">
            <a:avLst/>
          </a:prstGeom>
        </p:spPr>
      </p:pic>
      <p:sp>
        <p:nvSpPr>
          <p:cNvPr name="TextBox 3" id="3"/>
          <p:cNvSpPr txBox="true"/>
          <p:nvPr/>
        </p:nvSpPr>
        <p:spPr>
          <a:xfrm rot="0">
            <a:off x="533923" y="4677168"/>
            <a:ext cx="8145812" cy="4843780"/>
          </a:xfrm>
          <a:prstGeom prst="rect">
            <a:avLst/>
          </a:prstGeom>
        </p:spPr>
        <p:txBody>
          <a:bodyPr anchor="t" rtlCol="false" tIns="0" lIns="0" bIns="0" rIns="0">
            <a:spAutoFit/>
          </a:bodyPr>
          <a:lstStyle/>
          <a:p>
            <a:pPr marL="604520" indent="-302260" lvl="1">
              <a:lnSpc>
                <a:spcPts val="3919"/>
              </a:lnSpc>
              <a:buFont typeface="Arial"/>
              <a:buChar char="•"/>
            </a:pPr>
            <a:r>
              <a:rPr lang="en-US" sz="2800" spc="70">
                <a:solidFill>
                  <a:srgbClr val="252827"/>
                </a:solidFill>
                <a:latin typeface="Montserrat Light"/>
              </a:rPr>
              <a:t>To enhance and enrich the performance of your employees whilst also presenting them with new capabilities. </a:t>
            </a:r>
          </a:p>
          <a:p>
            <a:pPr>
              <a:lnSpc>
                <a:spcPts val="3919"/>
              </a:lnSpc>
            </a:pPr>
          </a:p>
          <a:p>
            <a:pPr marL="604520" indent="-302260" lvl="1">
              <a:lnSpc>
                <a:spcPts val="3919"/>
              </a:lnSpc>
              <a:buFont typeface="Arial"/>
              <a:buChar char="•"/>
            </a:pPr>
            <a:r>
              <a:rPr lang="en-US" sz="2800" spc="70">
                <a:solidFill>
                  <a:srgbClr val="252827"/>
                </a:solidFill>
                <a:latin typeface="Montserrat Light"/>
              </a:rPr>
              <a:t>Enable individuals to find themselves and nurture within the organisation therefore in regards of potential, HR is able to help them from within the organisation. </a:t>
            </a:r>
          </a:p>
          <a:p>
            <a:pPr algn="l">
              <a:lnSpc>
                <a:spcPts val="3919"/>
              </a:lnSpc>
            </a:pPr>
          </a:p>
        </p:txBody>
      </p:sp>
      <p:grpSp>
        <p:nvGrpSpPr>
          <p:cNvPr name="Group 4" id="4"/>
          <p:cNvGrpSpPr/>
          <p:nvPr/>
        </p:nvGrpSpPr>
        <p:grpSpPr>
          <a:xfrm rot="0">
            <a:off x="533923" y="1646252"/>
            <a:ext cx="17220154" cy="2799715"/>
            <a:chOff x="0" y="0"/>
            <a:chExt cx="22960205" cy="3732954"/>
          </a:xfrm>
        </p:grpSpPr>
        <p:sp>
          <p:nvSpPr>
            <p:cNvPr name="TextBox 5" id="5"/>
            <p:cNvSpPr txBox="true"/>
            <p:nvPr/>
          </p:nvSpPr>
          <p:spPr>
            <a:xfrm rot="0">
              <a:off x="0" y="57150"/>
              <a:ext cx="22960205" cy="1232323"/>
            </a:xfrm>
            <a:prstGeom prst="rect">
              <a:avLst/>
            </a:prstGeom>
          </p:spPr>
          <p:txBody>
            <a:bodyPr anchor="t" rtlCol="false" tIns="0" lIns="0" bIns="0" rIns="0">
              <a:spAutoFit/>
            </a:bodyPr>
            <a:lstStyle/>
            <a:p>
              <a:pPr algn="l">
                <a:lnSpc>
                  <a:spcPts val="7040"/>
                </a:lnSpc>
              </a:pPr>
              <a:r>
                <a:rPr lang="en-US" sz="6400" spc="128">
                  <a:solidFill>
                    <a:srgbClr val="252827"/>
                  </a:solidFill>
                  <a:latin typeface="Montserrat Classic Bold"/>
                </a:rPr>
                <a:t>Objec</a:t>
              </a:r>
              <a:r>
                <a:rPr lang="en-US" sz="6400" spc="128">
                  <a:solidFill>
                    <a:srgbClr val="252827"/>
                  </a:solidFill>
                  <a:latin typeface="Montserrat Classic Bold"/>
                </a:rPr>
                <a:t>tives of training and development</a:t>
              </a:r>
            </a:p>
          </p:txBody>
        </p:sp>
        <p:sp>
          <p:nvSpPr>
            <p:cNvPr name="TextBox 6" id="6"/>
            <p:cNvSpPr txBox="true"/>
            <p:nvPr/>
          </p:nvSpPr>
          <p:spPr>
            <a:xfrm rot="0">
              <a:off x="0" y="1663065"/>
              <a:ext cx="20774327" cy="2069888"/>
            </a:xfrm>
            <a:prstGeom prst="rect">
              <a:avLst/>
            </a:prstGeom>
          </p:spPr>
          <p:txBody>
            <a:bodyPr anchor="t" rtlCol="false" tIns="0" lIns="0" bIns="0" rIns="0">
              <a:spAutoFit/>
            </a:bodyPr>
            <a:lstStyle/>
            <a:p>
              <a:pPr algn="l">
                <a:lnSpc>
                  <a:spcPts val="4160"/>
                </a:lnSpc>
              </a:pPr>
              <a:r>
                <a:rPr lang="en-US" sz="3200" spc="128">
                  <a:solidFill>
                    <a:srgbClr val="252827"/>
                  </a:solidFill>
                  <a:latin typeface="Montserrat Classic"/>
                </a:rPr>
                <a:t>The aim and purpose of training it to ensure that the company will benefit by achieving its final goal by using resources to enhance the performance of the employees that your organisation already holds.</a:t>
              </a:r>
            </a:p>
          </p:txBody>
        </p:sp>
      </p:grpSp>
      <p:sp>
        <p:nvSpPr>
          <p:cNvPr name="TextBox 7" id="7"/>
          <p:cNvSpPr txBox="true"/>
          <p:nvPr/>
        </p:nvSpPr>
        <p:spPr>
          <a:xfrm rot="0">
            <a:off x="9113488" y="4677168"/>
            <a:ext cx="8145812" cy="5815330"/>
          </a:xfrm>
          <a:prstGeom prst="rect">
            <a:avLst/>
          </a:prstGeom>
        </p:spPr>
        <p:txBody>
          <a:bodyPr anchor="t" rtlCol="false" tIns="0" lIns="0" bIns="0" rIns="0">
            <a:spAutoFit/>
          </a:bodyPr>
          <a:lstStyle/>
          <a:p>
            <a:pPr marL="604520" indent="-302260" lvl="1">
              <a:lnSpc>
                <a:spcPts val="3919"/>
              </a:lnSpc>
              <a:buFont typeface="Arial"/>
              <a:buChar char="•"/>
            </a:pPr>
            <a:r>
              <a:rPr lang="en-US" sz="2800" spc="70">
                <a:solidFill>
                  <a:srgbClr val="252827"/>
                </a:solidFill>
                <a:latin typeface="Montserrat Light"/>
              </a:rPr>
              <a:t>To be able to lower the percentage of hiring only experienced professionals that already hold all the abilities.</a:t>
            </a:r>
          </a:p>
          <a:p>
            <a:pPr>
              <a:lnSpc>
                <a:spcPts val="3919"/>
              </a:lnSpc>
            </a:pPr>
          </a:p>
          <a:p>
            <a:pPr marL="604520" indent="-302260" lvl="1">
              <a:lnSpc>
                <a:spcPts val="3919"/>
              </a:lnSpc>
              <a:buFont typeface="Arial"/>
              <a:buChar char="•"/>
            </a:pPr>
            <a:r>
              <a:rPr lang="en-US" sz="2800" spc="70">
                <a:solidFill>
                  <a:srgbClr val="252827"/>
                </a:solidFill>
                <a:latin typeface="Montserrat Light"/>
              </a:rPr>
              <a:t>Use this as an opportunity of promoting and tansfer within the company, providing the opportunity of growth.</a:t>
            </a:r>
          </a:p>
          <a:p>
            <a:pPr>
              <a:lnSpc>
                <a:spcPts val="3919"/>
              </a:lnSpc>
            </a:pPr>
          </a:p>
          <a:p>
            <a:pPr marL="604520" indent="-302260" lvl="1">
              <a:lnSpc>
                <a:spcPts val="3919"/>
              </a:lnSpc>
              <a:buFont typeface="Arial"/>
              <a:buChar char="•"/>
            </a:pPr>
            <a:r>
              <a:rPr lang="en-US" sz="2800" spc="70">
                <a:solidFill>
                  <a:srgbClr val="252827"/>
                </a:solidFill>
                <a:latin typeface="Montserrat Light"/>
              </a:rPr>
              <a:t>Also an inexpensive option alternate to hiring experienced people and still having to provide basic training. </a:t>
            </a:r>
          </a:p>
          <a:p>
            <a:pPr algn="l">
              <a:lnSpc>
                <a:spcPts val="3919"/>
              </a:lnSpc>
            </a:pPr>
          </a:p>
        </p:txBody>
      </p:sp>
    </p:spTree>
  </p:cSld>
  <p:clrMapOvr>
    <a:masterClrMapping/>
  </p:clrMapOvr>
</p:sld>
</file>

<file path=ppt/slides/slide10.xml><?xml version="1.0" encoding="utf-8"?>
<p:sld xmlns:p="http://schemas.openxmlformats.org/presentationml/2006/main" xmlns:a="http://schemas.openxmlformats.org/drawingml/2006/main" xmlns:r="http://schemas.openxmlformats.org/officeDocument/2006/relationships">
  <p:cSld>
    <p:bg>
      <p:bgPr>
        <a:solidFill>
          <a:srgbClr val="F8CF2C"/>
        </a:solidFill>
      </p:bgPr>
    </p:bg>
    <p:spTree>
      <p:nvGrpSpPr>
        <p:cNvPr id="1" name=""/>
        <p:cNvGrpSpPr/>
        <p:nvPr/>
      </p:nvGrpSpPr>
      <p:grpSpPr>
        <a:xfrm>
          <a:off x="0" y="0"/>
          <a:ext cx="0" cy="0"/>
          <a:chOff x="0" y="0"/>
          <a:chExt cx="0" cy="0"/>
        </a:xfrm>
      </p:grpSpPr>
      <p:pic>
        <p:nvPicPr>
          <p:cNvPr name="Picture 2" id="2"/>
          <p:cNvPicPr>
            <a:picLocks noChangeAspect="true"/>
          </p:cNvPicPr>
          <p:nvPr/>
        </p:nvPicPr>
        <p:blipFill>
          <a:blip r:embed="rId3"/>
          <a:srcRect l="0" t="40358" r="0" b="40358"/>
          <a:stretch>
            <a:fillRect/>
          </a:stretch>
        </p:blipFill>
        <p:spPr>
          <a:xfrm flipH="false" flipV="false" rot="0">
            <a:off x="-556182" y="-574423"/>
            <a:ext cx="19400364" cy="2095021"/>
          </a:xfrm>
          <a:prstGeom prst="rect">
            <a:avLst/>
          </a:prstGeom>
        </p:spPr>
      </p:pic>
      <p:sp>
        <p:nvSpPr>
          <p:cNvPr name="TextBox 3" id="3"/>
          <p:cNvSpPr txBox="true"/>
          <p:nvPr/>
        </p:nvSpPr>
        <p:spPr>
          <a:xfrm rot="0">
            <a:off x="1028700" y="4471670"/>
            <a:ext cx="7701733" cy="5815330"/>
          </a:xfrm>
          <a:prstGeom prst="rect">
            <a:avLst/>
          </a:prstGeom>
        </p:spPr>
        <p:txBody>
          <a:bodyPr anchor="t" rtlCol="false" tIns="0" lIns="0" bIns="0" rIns="0">
            <a:spAutoFit/>
          </a:bodyPr>
          <a:lstStyle/>
          <a:p>
            <a:pPr marL="604520" indent="-302260" lvl="1">
              <a:lnSpc>
                <a:spcPts val="3919"/>
              </a:lnSpc>
              <a:buFont typeface="Arial"/>
              <a:buChar char="•"/>
            </a:pPr>
            <a:r>
              <a:rPr lang="en-US" sz="2800" spc="70">
                <a:solidFill>
                  <a:srgbClr val="000000"/>
                </a:solidFill>
                <a:latin typeface="Montserrat Light"/>
              </a:rPr>
              <a:t>By providing better training systems and methods, for e.g: externally training managers who are then able to internally train the supervisors who will train staff. </a:t>
            </a:r>
          </a:p>
          <a:p>
            <a:pPr>
              <a:lnSpc>
                <a:spcPts val="3919"/>
              </a:lnSpc>
            </a:pPr>
          </a:p>
          <a:p>
            <a:pPr marL="604520" indent="-302260" lvl="1">
              <a:lnSpc>
                <a:spcPts val="3919"/>
              </a:lnSpc>
              <a:buFont typeface="Arial"/>
              <a:buChar char="•"/>
            </a:pPr>
            <a:r>
              <a:rPr lang="en-US" sz="2800" spc="70">
                <a:solidFill>
                  <a:srgbClr val="000000"/>
                </a:solidFill>
                <a:latin typeface="Montserrat Light"/>
              </a:rPr>
              <a:t>The flexibility it enables as those who have been trained in several sectors (several locations) are able to rellocate easily, even provide cover or any feedback of the training process itself.</a:t>
            </a:r>
          </a:p>
          <a:p>
            <a:pPr algn="l">
              <a:lnSpc>
                <a:spcPts val="3919"/>
              </a:lnSpc>
            </a:pPr>
          </a:p>
        </p:txBody>
      </p:sp>
      <p:sp>
        <p:nvSpPr>
          <p:cNvPr name="TextBox 4" id="4"/>
          <p:cNvSpPr txBox="true"/>
          <p:nvPr/>
        </p:nvSpPr>
        <p:spPr>
          <a:xfrm rot="0">
            <a:off x="201960" y="1568224"/>
            <a:ext cx="17823055" cy="680085"/>
          </a:xfrm>
          <a:prstGeom prst="rect">
            <a:avLst/>
          </a:prstGeom>
        </p:spPr>
        <p:txBody>
          <a:bodyPr anchor="t" rtlCol="false" tIns="0" lIns="0" bIns="0" rIns="0">
            <a:spAutoFit/>
          </a:bodyPr>
          <a:lstStyle/>
          <a:p>
            <a:pPr algn="l">
              <a:lnSpc>
                <a:spcPts val="5280"/>
              </a:lnSpc>
            </a:pPr>
            <a:r>
              <a:rPr lang="en-US" sz="4800" spc="96">
                <a:solidFill>
                  <a:srgbClr val="252827"/>
                </a:solidFill>
                <a:latin typeface="Montserrat Classic Bold"/>
              </a:rPr>
              <a:t>T</a:t>
            </a:r>
            <a:r>
              <a:rPr lang="en-US" sz="4800" spc="96">
                <a:solidFill>
                  <a:srgbClr val="252827"/>
                </a:solidFill>
                <a:latin typeface="Montserrat Classic Bold"/>
              </a:rPr>
              <a:t>raining and development as a competitive advantage</a:t>
            </a:r>
          </a:p>
        </p:txBody>
      </p:sp>
      <p:sp>
        <p:nvSpPr>
          <p:cNvPr name="TextBox 5" id="5"/>
          <p:cNvSpPr txBox="true"/>
          <p:nvPr/>
        </p:nvSpPr>
        <p:spPr>
          <a:xfrm rot="0">
            <a:off x="877741" y="2460803"/>
            <a:ext cx="16532518" cy="1559560"/>
          </a:xfrm>
          <a:prstGeom prst="rect">
            <a:avLst/>
          </a:prstGeom>
        </p:spPr>
        <p:txBody>
          <a:bodyPr anchor="t" rtlCol="false" tIns="0" lIns="0" bIns="0" rIns="0">
            <a:spAutoFit/>
          </a:bodyPr>
          <a:lstStyle/>
          <a:p>
            <a:pPr algn="l">
              <a:lnSpc>
                <a:spcPts val="4160"/>
              </a:lnSpc>
            </a:pPr>
            <a:r>
              <a:rPr lang="en-US" sz="3200" spc="128">
                <a:solidFill>
                  <a:srgbClr val="252827"/>
                </a:solidFill>
                <a:latin typeface="Montserrat Classic"/>
              </a:rPr>
              <a:t>“We have significantly increased the number of people able to design and deliver training internally and reduced our external training costs, which means it is simpler for our staff, cheaper for MCS and better for customers.”</a:t>
            </a:r>
          </a:p>
        </p:txBody>
      </p:sp>
      <p:sp>
        <p:nvSpPr>
          <p:cNvPr name="TextBox 6" id="6"/>
          <p:cNvSpPr txBox="true"/>
          <p:nvPr/>
        </p:nvSpPr>
        <p:spPr>
          <a:xfrm rot="0">
            <a:off x="9759422" y="4471670"/>
            <a:ext cx="7499878" cy="5329555"/>
          </a:xfrm>
          <a:prstGeom prst="rect">
            <a:avLst/>
          </a:prstGeom>
        </p:spPr>
        <p:txBody>
          <a:bodyPr anchor="t" rtlCol="false" tIns="0" lIns="0" bIns="0" rIns="0">
            <a:spAutoFit/>
          </a:bodyPr>
          <a:lstStyle/>
          <a:p>
            <a:pPr marL="604520" indent="-302260" lvl="1">
              <a:lnSpc>
                <a:spcPts val="3919"/>
              </a:lnSpc>
              <a:buFont typeface="Arial"/>
              <a:buChar char="•"/>
            </a:pPr>
            <a:r>
              <a:rPr lang="en-US" sz="2800" spc="70">
                <a:solidFill>
                  <a:srgbClr val="000000"/>
                </a:solidFill>
                <a:latin typeface="Montserrat Light"/>
              </a:rPr>
              <a:t>The Process ensures that we identify those who don't lack potential and motivation, yet lack the resources required to go ahead.</a:t>
            </a:r>
          </a:p>
          <a:p>
            <a:pPr>
              <a:lnSpc>
                <a:spcPts val="3919"/>
              </a:lnSpc>
            </a:pPr>
          </a:p>
          <a:p>
            <a:pPr algn="l" marL="604520" indent="-302260" lvl="1">
              <a:lnSpc>
                <a:spcPts val="3919"/>
              </a:lnSpc>
              <a:buFont typeface="Arial"/>
              <a:buChar char="•"/>
            </a:pPr>
            <a:r>
              <a:rPr lang="en-US" sz="2800" spc="70">
                <a:solidFill>
                  <a:srgbClr val="000000"/>
                </a:solidFill>
                <a:latin typeface="Montserrat Light"/>
              </a:rPr>
              <a:t>These employees will also feel valued by the company as we are investing in them and not replacing them therefore hardly ever asking to leave the company due to feeling undervalued. </a:t>
            </a:r>
          </a:p>
        </p:txBody>
      </p:sp>
    </p:spTree>
  </p:cSld>
  <p:clrMapOvr>
    <a:masterClrMapping/>
  </p:clrMapOvr>
</p:sld>
</file>

<file path=ppt/slides/slide11.xml><?xml version="1.0" encoding="utf-8"?>
<p:sld xmlns:p="http://schemas.openxmlformats.org/presentationml/2006/main" xmlns:a="http://schemas.openxmlformats.org/drawingml/2006/main" xmlns:r="http://schemas.openxmlformats.org/officeDocument/2006/relationships">
  <p:cSld>
    <p:bg>
      <p:bgPr>
        <a:solidFill>
          <a:srgbClr val="F8CF2C"/>
        </a:solidFill>
      </p:bgPr>
    </p:bg>
    <p:spTree>
      <p:nvGrpSpPr>
        <p:cNvPr id="1" name=""/>
        <p:cNvGrpSpPr/>
        <p:nvPr/>
      </p:nvGrpSpPr>
      <p:grpSpPr>
        <a:xfrm>
          <a:off x="0" y="0"/>
          <a:ext cx="0" cy="0"/>
          <a:chOff x="0" y="0"/>
          <a:chExt cx="0" cy="0"/>
        </a:xfrm>
      </p:grpSpPr>
      <p:sp>
        <p:nvSpPr>
          <p:cNvPr name="AutoShape 2" id="2"/>
          <p:cNvSpPr/>
          <p:nvPr/>
        </p:nvSpPr>
        <p:spPr>
          <a:xfrm rot="5400000">
            <a:off x="-3220560" y="2308874"/>
            <a:ext cx="11145172" cy="5669252"/>
          </a:xfrm>
          <a:prstGeom prst="rect">
            <a:avLst/>
          </a:prstGeom>
          <a:solidFill>
            <a:srgbClr val="252827"/>
          </a:solidFill>
        </p:spPr>
      </p:sp>
      <p:pic>
        <p:nvPicPr>
          <p:cNvPr name="Picture 3" id="3"/>
          <p:cNvPicPr>
            <a:picLocks noChangeAspect="true"/>
          </p:cNvPicPr>
          <p:nvPr/>
        </p:nvPicPr>
        <p:blipFill>
          <a:blip r:embed="rId3"/>
          <a:srcRect l="0" t="0" r="0" b="0"/>
          <a:stretch>
            <a:fillRect/>
          </a:stretch>
        </p:blipFill>
        <p:spPr>
          <a:xfrm flipH="false" flipV="false" rot="0">
            <a:off x="5924527" y="4496579"/>
            <a:ext cx="1282914" cy="1872860"/>
          </a:xfrm>
          <a:prstGeom prst="rect">
            <a:avLst/>
          </a:prstGeom>
        </p:spPr>
      </p:pic>
      <p:pic>
        <p:nvPicPr>
          <p:cNvPr name="Picture 4" id="4"/>
          <p:cNvPicPr>
            <a:picLocks noChangeAspect="true"/>
          </p:cNvPicPr>
          <p:nvPr/>
        </p:nvPicPr>
        <p:blipFill>
          <a:blip r:embed="rId4"/>
          <a:srcRect l="0" t="0" r="0" b="0"/>
          <a:stretch>
            <a:fillRect/>
          </a:stretch>
        </p:blipFill>
        <p:spPr>
          <a:xfrm flipH="false" flipV="false" rot="0">
            <a:off x="5629554" y="1607719"/>
            <a:ext cx="1872860" cy="1872860"/>
          </a:xfrm>
          <a:prstGeom prst="rect">
            <a:avLst/>
          </a:prstGeom>
        </p:spPr>
      </p:pic>
      <p:pic>
        <p:nvPicPr>
          <p:cNvPr name="Picture 5" id="5"/>
          <p:cNvPicPr>
            <a:picLocks noChangeAspect="true"/>
          </p:cNvPicPr>
          <p:nvPr/>
        </p:nvPicPr>
        <p:blipFill>
          <a:blip r:embed="rId5"/>
          <a:srcRect l="0" t="0" r="0" b="0"/>
          <a:stretch>
            <a:fillRect/>
          </a:stretch>
        </p:blipFill>
        <p:spPr>
          <a:xfrm flipH="false" flipV="false" rot="0">
            <a:off x="5629554" y="7385440"/>
            <a:ext cx="1872860" cy="1872860"/>
          </a:xfrm>
          <a:prstGeom prst="rect">
            <a:avLst/>
          </a:prstGeom>
        </p:spPr>
      </p:pic>
      <p:sp>
        <p:nvSpPr>
          <p:cNvPr name="TextBox 6" id="6"/>
          <p:cNvSpPr txBox="true"/>
          <p:nvPr/>
        </p:nvSpPr>
        <p:spPr>
          <a:xfrm rot="0">
            <a:off x="8110006" y="1677894"/>
            <a:ext cx="9149294" cy="2120265"/>
          </a:xfrm>
          <a:prstGeom prst="rect">
            <a:avLst/>
          </a:prstGeom>
        </p:spPr>
        <p:txBody>
          <a:bodyPr anchor="t" rtlCol="false" tIns="0" lIns="0" bIns="0" rIns="0">
            <a:spAutoFit/>
          </a:bodyPr>
          <a:lstStyle/>
          <a:p>
            <a:pPr>
              <a:lnSpc>
                <a:spcPts val="3359"/>
              </a:lnSpc>
            </a:pPr>
            <a:r>
              <a:rPr lang="en-US" sz="2400" spc="60">
                <a:solidFill>
                  <a:srgbClr val="252827"/>
                </a:solidFill>
                <a:latin typeface="Montserrat Light Bold"/>
              </a:rPr>
              <a:t>Shadowing:</a:t>
            </a:r>
            <a:r>
              <a:rPr lang="en-US" sz="2400" spc="60">
                <a:solidFill>
                  <a:srgbClr val="252827"/>
                </a:solidFill>
                <a:latin typeface="Montserrat Light"/>
              </a:rPr>
              <a:t> The employee will be trained by someone who's already in the job by seeing how/what they do.</a:t>
            </a:r>
          </a:p>
          <a:p>
            <a:pPr>
              <a:lnSpc>
                <a:spcPts val="3359"/>
              </a:lnSpc>
            </a:pPr>
            <a:r>
              <a:rPr lang="en-US" sz="2400" spc="60">
                <a:solidFill>
                  <a:srgbClr val="252827"/>
                </a:solidFill>
                <a:latin typeface="Montserrat Light Bold"/>
              </a:rPr>
              <a:t>Coaching:</a:t>
            </a:r>
            <a:r>
              <a:rPr lang="en-US" sz="2400" spc="60">
                <a:solidFill>
                  <a:srgbClr val="252827"/>
                </a:solidFill>
                <a:latin typeface="Montserrat Light"/>
              </a:rPr>
              <a:t> This can be by either a manager/supervisor helping out a trainee find solutions to their problem.</a:t>
            </a:r>
          </a:p>
          <a:p>
            <a:pPr algn="l">
              <a:lnSpc>
                <a:spcPts val="3359"/>
              </a:lnSpc>
            </a:pPr>
          </a:p>
        </p:txBody>
      </p:sp>
      <p:sp>
        <p:nvSpPr>
          <p:cNvPr name="TextBox 7" id="7"/>
          <p:cNvSpPr txBox="true"/>
          <p:nvPr/>
        </p:nvSpPr>
        <p:spPr>
          <a:xfrm rot="0">
            <a:off x="8055459" y="7247450"/>
            <a:ext cx="9094746" cy="2101215"/>
          </a:xfrm>
          <a:prstGeom prst="rect">
            <a:avLst/>
          </a:prstGeom>
        </p:spPr>
        <p:txBody>
          <a:bodyPr anchor="t" rtlCol="false" tIns="0" lIns="0" bIns="0" rIns="0">
            <a:spAutoFit/>
          </a:bodyPr>
          <a:lstStyle/>
          <a:p>
            <a:pPr algn="l">
              <a:lnSpc>
                <a:spcPts val="3359"/>
              </a:lnSpc>
            </a:pPr>
            <a:r>
              <a:rPr lang="en-US" sz="2400" spc="60">
                <a:solidFill>
                  <a:srgbClr val="252827"/>
                </a:solidFill>
                <a:latin typeface="Montserrat Light Bold"/>
              </a:rPr>
              <a:t>Vestibule Training: </a:t>
            </a:r>
            <a:r>
              <a:rPr lang="en-US" sz="2400" spc="60">
                <a:solidFill>
                  <a:srgbClr val="252827"/>
                </a:solidFill>
                <a:latin typeface="Montserrat Light"/>
              </a:rPr>
              <a:t>This</a:t>
            </a:r>
            <a:r>
              <a:rPr lang="en-US" sz="2400" spc="60">
                <a:solidFill>
                  <a:srgbClr val="252827"/>
                </a:solidFill>
                <a:latin typeface="Montserrat Light"/>
              </a:rPr>
              <a:t> is when a specific area is set aside to allow the trainee to use all the instruments, resources that they would have access to in the working scenario to ensure they are physically ready. This ensures they do not disturb the actual work scenario. </a:t>
            </a:r>
          </a:p>
        </p:txBody>
      </p:sp>
      <p:sp>
        <p:nvSpPr>
          <p:cNvPr name="TextBox 8" id="8"/>
          <p:cNvSpPr txBox="true"/>
          <p:nvPr/>
        </p:nvSpPr>
        <p:spPr>
          <a:xfrm rot="0">
            <a:off x="8110006" y="4139514"/>
            <a:ext cx="8985650" cy="2539365"/>
          </a:xfrm>
          <a:prstGeom prst="rect">
            <a:avLst/>
          </a:prstGeom>
        </p:spPr>
        <p:txBody>
          <a:bodyPr anchor="t" rtlCol="false" tIns="0" lIns="0" bIns="0" rIns="0">
            <a:spAutoFit/>
          </a:bodyPr>
          <a:lstStyle/>
          <a:p>
            <a:pPr>
              <a:lnSpc>
                <a:spcPts val="3359"/>
              </a:lnSpc>
            </a:pPr>
            <a:r>
              <a:rPr lang="en-US" sz="2400" spc="60">
                <a:solidFill>
                  <a:srgbClr val="252827"/>
                </a:solidFill>
                <a:latin typeface="Montserrat Light Bold"/>
              </a:rPr>
              <a:t>Mentoring:</a:t>
            </a:r>
            <a:r>
              <a:rPr lang="en-US" sz="2400" spc="60">
                <a:solidFill>
                  <a:srgbClr val="252827"/>
                </a:solidFill>
                <a:latin typeface="Montserrat Light"/>
              </a:rPr>
              <a:t> Someone that is more experienced/ higher on the professional ladder will act as an advisor and trainer. </a:t>
            </a:r>
          </a:p>
          <a:p>
            <a:pPr algn="l">
              <a:lnSpc>
                <a:spcPts val="3359"/>
              </a:lnSpc>
            </a:pPr>
            <a:r>
              <a:rPr lang="en-US" sz="2400" spc="60">
                <a:solidFill>
                  <a:srgbClr val="252827"/>
                </a:solidFill>
                <a:latin typeface="Montserrat Light Bold"/>
              </a:rPr>
              <a:t>Q&amp;A Sessions</a:t>
            </a:r>
            <a:r>
              <a:rPr lang="en-US" sz="2400" spc="60">
                <a:solidFill>
                  <a:srgbClr val="252827"/>
                </a:solidFill>
                <a:latin typeface="Montserrat Light"/>
              </a:rPr>
              <a:t>: This is when regular quizzes take place to ensure that the trainee is actually taking in the information and not just 'pretending' to. </a:t>
            </a:r>
          </a:p>
        </p:txBody>
      </p:sp>
      <p:sp>
        <p:nvSpPr>
          <p:cNvPr name="TextBox 9" id="9"/>
          <p:cNvSpPr txBox="true"/>
          <p:nvPr/>
        </p:nvSpPr>
        <p:spPr>
          <a:xfrm rot="0">
            <a:off x="146360" y="230729"/>
            <a:ext cx="4838437" cy="3567430"/>
          </a:xfrm>
          <a:prstGeom prst="rect">
            <a:avLst/>
          </a:prstGeom>
        </p:spPr>
        <p:txBody>
          <a:bodyPr anchor="t" rtlCol="false" tIns="0" lIns="0" bIns="0" rIns="0">
            <a:spAutoFit/>
          </a:bodyPr>
          <a:lstStyle/>
          <a:p>
            <a:pPr algn="l">
              <a:lnSpc>
                <a:spcPts val="7040"/>
              </a:lnSpc>
            </a:pPr>
            <a:r>
              <a:rPr lang="en-US" sz="6400" spc="128">
                <a:solidFill>
                  <a:srgbClr val="F8CF2C"/>
                </a:solidFill>
                <a:latin typeface="Montserrat Classic Bold"/>
              </a:rPr>
              <a:t>Meth</a:t>
            </a:r>
            <a:r>
              <a:rPr lang="en-US" sz="6400" spc="128">
                <a:solidFill>
                  <a:srgbClr val="F8CF2C"/>
                </a:solidFill>
                <a:latin typeface="Montserrat Classic Bold"/>
              </a:rPr>
              <a:t>ods and techniques of training</a:t>
            </a:r>
          </a:p>
        </p:txBody>
      </p:sp>
      <p:sp>
        <p:nvSpPr>
          <p:cNvPr name="TextBox 10" id="10"/>
          <p:cNvSpPr txBox="true"/>
          <p:nvPr/>
        </p:nvSpPr>
        <p:spPr>
          <a:xfrm rot="0">
            <a:off x="146360" y="4037431"/>
            <a:ext cx="4590000" cy="4641850"/>
          </a:xfrm>
          <a:prstGeom prst="rect">
            <a:avLst/>
          </a:prstGeom>
        </p:spPr>
        <p:txBody>
          <a:bodyPr anchor="t" rtlCol="false" tIns="0" lIns="0" bIns="0" rIns="0">
            <a:spAutoFit/>
          </a:bodyPr>
          <a:lstStyle/>
          <a:p>
            <a:pPr algn="l">
              <a:lnSpc>
                <a:spcPts val="4550"/>
              </a:lnSpc>
            </a:pPr>
            <a:r>
              <a:rPr lang="en-US" sz="3500" spc="140">
                <a:solidFill>
                  <a:srgbClr val="FFFEE6"/>
                </a:solidFill>
                <a:latin typeface="Montserrat Classic Bold"/>
              </a:rPr>
              <a:t>How will your company ensure that the method of training you are using is efficient for the environment you desire. </a:t>
            </a:r>
          </a:p>
        </p:txBody>
      </p:sp>
      <p:sp>
        <p:nvSpPr>
          <p:cNvPr name="TextBox 11" id="11"/>
          <p:cNvSpPr txBox="true"/>
          <p:nvPr/>
        </p:nvSpPr>
        <p:spPr>
          <a:xfrm rot="0">
            <a:off x="5263212" y="496570"/>
            <a:ext cx="12720348" cy="1035685"/>
          </a:xfrm>
          <a:prstGeom prst="rect">
            <a:avLst/>
          </a:prstGeom>
        </p:spPr>
        <p:txBody>
          <a:bodyPr anchor="t" rtlCol="false" tIns="0" lIns="0" bIns="0" rIns="0">
            <a:spAutoFit/>
          </a:bodyPr>
          <a:lstStyle/>
          <a:p>
            <a:pPr algn="ctr">
              <a:lnSpc>
                <a:spcPts val="4160"/>
              </a:lnSpc>
            </a:pPr>
            <a:r>
              <a:rPr lang="en-US" sz="3200" spc="128">
                <a:solidFill>
                  <a:srgbClr val="252827"/>
                </a:solidFill>
                <a:latin typeface="Montserrat Classic Bold"/>
              </a:rPr>
              <a:t>Here are some methods and techniques </a:t>
            </a:r>
          </a:p>
          <a:p>
            <a:pPr algn="ctr">
              <a:lnSpc>
                <a:spcPts val="4160"/>
              </a:lnSpc>
            </a:pPr>
            <a:r>
              <a:rPr lang="en-US" sz="3200" spc="128">
                <a:solidFill>
                  <a:srgbClr val="252827"/>
                </a:solidFill>
                <a:latin typeface="Montserrat Classic Bold"/>
              </a:rPr>
              <a:t>MCS use for training</a:t>
            </a:r>
          </a:p>
        </p:txBody>
      </p:sp>
    </p:spTree>
  </p:cSld>
  <p:clrMapOvr>
    <a:masterClrMapping/>
  </p:clrMapOvr>
</p:sld>
</file>

<file path=ppt/slides/slide12.xml><?xml version="1.0" encoding="utf-8"?>
<p:sld xmlns:p="http://schemas.openxmlformats.org/presentationml/2006/main" xmlns:a="http://schemas.openxmlformats.org/drawingml/2006/main" xmlns:r="http://schemas.openxmlformats.org/officeDocument/2006/relationships">
  <p:cSld>
    <p:bg>
      <p:bgPr>
        <a:solidFill>
          <a:srgbClr val="252827"/>
        </a:solidFill>
      </p:bgPr>
    </p:bg>
    <p:spTree>
      <p:nvGrpSpPr>
        <p:cNvPr id="1" name=""/>
        <p:cNvGrpSpPr/>
        <p:nvPr/>
      </p:nvGrpSpPr>
      <p:grpSpPr>
        <a:xfrm>
          <a:off x="0" y="0"/>
          <a:ext cx="0" cy="0"/>
          <a:chOff x="0" y="0"/>
          <a:chExt cx="0" cy="0"/>
        </a:xfrm>
      </p:grpSpPr>
      <p:sp>
        <p:nvSpPr>
          <p:cNvPr name="AutoShape 2" id="2"/>
          <p:cNvSpPr/>
          <p:nvPr/>
        </p:nvSpPr>
        <p:spPr>
          <a:xfrm rot="5400000">
            <a:off x="8019814" y="4809550"/>
            <a:ext cx="11270285" cy="667900"/>
          </a:xfrm>
          <a:prstGeom prst="rect">
            <a:avLst/>
          </a:prstGeom>
          <a:solidFill>
            <a:srgbClr val="F8CF2C"/>
          </a:solidFill>
        </p:spPr>
      </p:sp>
      <p:pic>
        <p:nvPicPr>
          <p:cNvPr name="Picture 3" id="3"/>
          <p:cNvPicPr>
            <a:picLocks noChangeAspect="true"/>
          </p:cNvPicPr>
          <p:nvPr/>
        </p:nvPicPr>
        <p:blipFill>
          <a:blip r:embed="rId3"/>
          <a:srcRect l="36218" t="0" r="35837" b="0"/>
          <a:stretch>
            <a:fillRect/>
          </a:stretch>
        </p:blipFill>
        <p:spPr>
          <a:xfrm flipH="false" flipV="false" rot="0">
            <a:off x="13791751" y="0"/>
            <a:ext cx="4596733" cy="10897821"/>
          </a:xfrm>
          <a:prstGeom prst="rect">
            <a:avLst/>
          </a:prstGeom>
        </p:spPr>
      </p:pic>
      <p:sp>
        <p:nvSpPr>
          <p:cNvPr name="TextBox 4" id="4"/>
          <p:cNvSpPr txBox="true"/>
          <p:nvPr/>
        </p:nvSpPr>
        <p:spPr>
          <a:xfrm rot="0">
            <a:off x="1028700" y="602298"/>
            <a:ext cx="10194263" cy="909955"/>
          </a:xfrm>
          <a:prstGeom prst="rect">
            <a:avLst/>
          </a:prstGeom>
        </p:spPr>
        <p:txBody>
          <a:bodyPr anchor="t" rtlCol="false" tIns="0" lIns="0" bIns="0" rIns="0">
            <a:spAutoFit/>
          </a:bodyPr>
          <a:lstStyle/>
          <a:p>
            <a:pPr algn="l">
              <a:lnSpc>
                <a:spcPts val="7040"/>
              </a:lnSpc>
            </a:pPr>
            <a:r>
              <a:rPr lang="en-US" sz="6400" spc="128">
                <a:solidFill>
                  <a:srgbClr val="F8CF2C"/>
                </a:solidFill>
                <a:latin typeface="Montserrat Classic Bold"/>
              </a:rPr>
              <a:t>Pe</a:t>
            </a:r>
            <a:r>
              <a:rPr lang="en-US" sz="6400" spc="128">
                <a:solidFill>
                  <a:srgbClr val="F8CF2C"/>
                </a:solidFill>
                <a:latin typeface="Montserrat Classic Bold"/>
              </a:rPr>
              <a:t>rformance appraisal</a:t>
            </a:r>
          </a:p>
        </p:txBody>
      </p:sp>
      <p:sp>
        <p:nvSpPr>
          <p:cNvPr name="TextBox 5" id="5"/>
          <p:cNvSpPr txBox="true"/>
          <p:nvPr/>
        </p:nvSpPr>
        <p:spPr>
          <a:xfrm rot="0">
            <a:off x="1169998" y="3757407"/>
            <a:ext cx="11421395" cy="1243965"/>
          </a:xfrm>
          <a:prstGeom prst="rect">
            <a:avLst/>
          </a:prstGeom>
        </p:spPr>
        <p:txBody>
          <a:bodyPr anchor="t" rtlCol="false" tIns="0" lIns="0" bIns="0" rIns="0">
            <a:spAutoFit/>
          </a:bodyPr>
          <a:lstStyle/>
          <a:p>
            <a:pPr algn="l">
              <a:lnSpc>
                <a:spcPts val="3359"/>
              </a:lnSpc>
            </a:pPr>
            <a:r>
              <a:rPr lang="en-US" sz="2400" spc="60">
                <a:solidFill>
                  <a:srgbClr val="FFFEE6"/>
                </a:solidFill>
                <a:latin typeface="Montserrat Light"/>
              </a:rPr>
              <a:t>This occurs when someone is please with themselves therefore appraising and appreciating themselves without a third partie's interference.</a:t>
            </a:r>
          </a:p>
        </p:txBody>
      </p:sp>
      <p:sp>
        <p:nvSpPr>
          <p:cNvPr name="TextBox 6" id="6"/>
          <p:cNvSpPr txBox="true"/>
          <p:nvPr/>
        </p:nvSpPr>
        <p:spPr>
          <a:xfrm rot="0">
            <a:off x="1169998" y="3257662"/>
            <a:ext cx="11421395" cy="547370"/>
          </a:xfrm>
          <a:prstGeom prst="rect">
            <a:avLst/>
          </a:prstGeom>
        </p:spPr>
        <p:txBody>
          <a:bodyPr anchor="t" rtlCol="false" tIns="0" lIns="0" bIns="0" rIns="0">
            <a:spAutoFit/>
          </a:bodyPr>
          <a:lstStyle/>
          <a:p>
            <a:pPr algn="l">
              <a:lnSpc>
                <a:spcPts val="4480"/>
              </a:lnSpc>
            </a:pPr>
            <a:r>
              <a:rPr lang="en-US" sz="3200" spc="80">
                <a:solidFill>
                  <a:srgbClr val="F8CF2C"/>
                </a:solidFill>
                <a:latin typeface="Montserrat Classic"/>
              </a:rPr>
              <a:t>SELF APPRAISAL</a:t>
            </a:r>
          </a:p>
        </p:txBody>
      </p:sp>
      <p:sp>
        <p:nvSpPr>
          <p:cNvPr name="TextBox 7" id="7"/>
          <p:cNvSpPr txBox="true"/>
          <p:nvPr/>
        </p:nvSpPr>
        <p:spPr>
          <a:xfrm rot="0">
            <a:off x="1169998" y="5646395"/>
            <a:ext cx="11421395" cy="1243965"/>
          </a:xfrm>
          <a:prstGeom prst="rect">
            <a:avLst/>
          </a:prstGeom>
        </p:spPr>
        <p:txBody>
          <a:bodyPr anchor="t" rtlCol="false" tIns="0" lIns="0" bIns="0" rIns="0">
            <a:spAutoFit/>
          </a:bodyPr>
          <a:lstStyle/>
          <a:p>
            <a:pPr algn="l">
              <a:lnSpc>
                <a:spcPts val="3359"/>
              </a:lnSpc>
            </a:pPr>
            <a:r>
              <a:rPr lang="en-US" sz="2400" spc="60">
                <a:solidFill>
                  <a:srgbClr val="FFFEE6"/>
                </a:solidFill>
                <a:latin typeface="Montserrat Light"/>
              </a:rPr>
              <a:t>It is key that this form of appraisal is either by their superior or by their immediate boss. This is also intensified as it comes from someone who is familiar with the objectives the employee was attempting to reach.</a:t>
            </a:r>
          </a:p>
        </p:txBody>
      </p:sp>
      <p:sp>
        <p:nvSpPr>
          <p:cNvPr name="TextBox 8" id="8"/>
          <p:cNvSpPr txBox="true"/>
          <p:nvPr/>
        </p:nvSpPr>
        <p:spPr>
          <a:xfrm rot="0">
            <a:off x="1169998" y="5146650"/>
            <a:ext cx="11421395" cy="547370"/>
          </a:xfrm>
          <a:prstGeom prst="rect">
            <a:avLst/>
          </a:prstGeom>
        </p:spPr>
        <p:txBody>
          <a:bodyPr anchor="t" rtlCol="false" tIns="0" lIns="0" bIns="0" rIns="0">
            <a:spAutoFit/>
          </a:bodyPr>
          <a:lstStyle/>
          <a:p>
            <a:pPr algn="l">
              <a:lnSpc>
                <a:spcPts val="4480"/>
              </a:lnSpc>
            </a:pPr>
            <a:r>
              <a:rPr lang="en-US" sz="3200" spc="80">
                <a:solidFill>
                  <a:srgbClr val="F8CF2C"/>
                </a:solidFill>
                <a:latin typeface="Montserrat Classic"/>
              </a:rPr>
              <a:t>SUPERVISOR APPRAISAL</a:t>
            </a:r>
          </a:p>
        </p:txBody>
      </p:sp>
      <p:sp>
        <p:nvSpPr>
          <p:cNvPr name="TextBox 9" id="9"/>
          <p:cNvSpPr txBox="true"/>
          <p:nvPr/>
        </p:nvSpPr>
        <p:spPr>
          <a:xfrm rot="0">
            <a:off x="1028700" y="8420655"/>
            <a:ext cx="11421395" cy="373380"/>
          </a:xfrm>
          <a:prstGeom prst="rect">
            <a:avLst/>
          </a:prstGeom>
        </p:spPr>
        <p:txBody>
          <a:bodyPr anchor="t" rtlCol="false" tIns="0" lIns="0" bIns="0" rIns="0">
            <a:spAutoFit/>
          </a:bodyPr>
          <a:lstStyle/>
          <a:p>
            <a:pPr algn="l">
              <a:lnSpc>
                <a:spcPts val="3045"/>
              </a:lnSpc>
            </a:pPr>
          </a:p>
        </p:txBody>
      </p:sp>
      <p:sp>
        <p:nvSpPr>
          <p:cNvPr name="TextBox 10" id="10"/>
          <p:cNvSpPr txBox="true"/>
          <p:nvPr/>
        </p:nvSpPr>
        <p:spPr>
          <a:xfrm rot="0">
            <a:off x="1028700" y="1726393"/>
            <a:ext cx="11421395" cy="1364615"/>
          </a:xfrm>
          <a:prstGeom prst="rect">
            <a:avLst/>
          </a:prstGeom>
        </p:spPr>
        <p:txBody>
          <a:bodyPr anchor="t" rtlCol="false" tIns="0" lIns="0" bIns="0" rIns="0">
            <a:spAutoFit/>
          </a:bodyPr>
          <a:lstStyle/>
          <a:p>
            <a:pPr algn="l">
              <a:lnSpc>
                <a:spcPts val="3640"/>
              </a:lnSpc>
            </a:pPr>
            <a:r>
              <a:rPr lang="en-US" sz="2800" spc="112">
                <a:solidFill>
                  <a:srgbClr val="FFFEE6"/>
                </a:solidFill>
                <a:latin typeface="Montserrat Classic Bold"/>
              </a:rPr>
              <a:t>Performance appraisal enables you to obtain feedback from the trainees, this can also be used to measure their performance and endurance to the training. </a:t>
            </a:r>
          </a:p>
        </p:txBody>
      </p:sp>
      <p:sp>
        <p:nvSpPr>
          <p:cNvPr name="TextBox 11" id="11"/>
          <p:cNvSpPr txBox="true"/>
          <p:nvPr/>
        </p:nvSpPr>
        <p:spPr>
          <a:xfrm rot="0">
            <a:off x="1169998" y="7612935"/>
            <a:ext cx="11421395" cy="1663065"/>
          </a:xfrm>
          <a:prstGeom prst="rect">
            <a:avLst/>
          </a:prstGeom>
        </p:spPr>
        <p:txBody>
          <a:bodyPr anchor="t" rtlCol="false" tIns="0" lIns="0" bIns="0" rIns="0">
            <a:spAutoFit/>
          </a:bodyPr>
          <a:lstStyle/>
          <a:p>
            <a:pPr algn="l">
              <a:lnSpc>
                <a:spcPts val="3359"/>
              </a:lnSpc>
            </a:pPr>
            <a:r>
              <a:rPr lang="en-US" sz="2400" spc="60">
                <a:solidFill>
                  <a:srgbClr val="FFFEE6"/>
                </a:solidFill>
                <a:latin typeface="Montserrat Light"/>
              </a:rPr>
              <a:t>This form of appraisal takes into account both the self appraisal and the supervisor appraisal. This signifies that the employee being reviewed may reflect and comment on their own performance whilst also receiving feedback from their superior. </a:t>
            </a:r>
          </a:p>
        </p:txBody>
      </p:sp>
      <p:sp>
        <p:nvSpPr>
          <p:cNvPr name="TextBox 12" id="12"/>
          <p:cNvSpPr txBox="true"/>
          <p:nvPr/>
        </p:nvSpPr>
        <p:spPr>
          <a:xfrm rot="0">
            <a:off x="1169998" y="7011647"/>
            <a:ext cx="11421395" cy="547370"/>
          </a:xfrm>
          <a:prstGeom prst="rect">
            <a:avLst/>
          </a:prstGeom>
        </p:spPr>
        <p:txBody>
          <a:bodyPr anchor="t" rtlCol="false" tIns="0" lIns="0" bIns="0" rIns="0">
            <a:spAutoFit/>
          </a:bodyPr>
          <a:lstStyle/>
          <a:p>
            <a:pPr algn="l">
              <a:lnSpc>
                <a:spcPts val="4480"/>
              </a:lnSpc>
            </a:pPr>
            <a:r>
              <a:rPr lang="en-US" sz="3200" spc="80">
                <a:solidFill>
                  <a:srgbClr val="F8CF2C"/>
                </a:solidFill>
                <a:latin typeface="Montserrat Classic"/>
              </a:rPr>
              <a:t>180 DEGREE APPRAISAL</a:t>
            </a:r>
          </a:p>
        </p:txBody>
      </p:sp>
    </p:spTree>
  </p:cSld>
  <p:clrMapOvr>
    <a:masterClrMapping/>
  </p:clrMapOvr>
</p:sld>
</file>

<file path=ppt/slides/slide13.xml><?xml version="1.0" encoding="utf-8"?>
<p:sld xmlns:p="http://schemas.openxmlformats.org/presentationml/2006/main" xmlns:a="http://schemas.openxmlformats.org/drawingml/2006/main">
  <p:cSld>
    <p:bg>
      <p:bgPr>
        <a:solidFill>
          <a:srgbClr val="252827"/>
        </a:solidFill>
      </p:bgPr>
    </p:bg>
    <p:spTree>
      <p:nvGrpSpPr>
        <p:cNvPr id="1" name=""/>
        <p:cNvGrpSpPr/>
        <p:nvPr/>
      </p:nvGrpSpPr>
      <p:grpSpPr>
        <a:xfrm>
          <a:off x="0" y="0"/>
          <a:ext cx="0" cy="0"/>
          <a:chOff x="0" y="0"/>
          <a:chExt cx="0" cy="0"/>
        </a:xfrm>
      </p:grpSpPr>
      <p:sp>
        <p:nvSpPr>
          <p:cNvPr name="AutoShape 2" id="2"/>
          <p:cNvSpPr/>
          <p:nvPr/>
        </p:nvSpPr>
        <p:spPr>
          <a:xfrm rot="0">
            <a:off x="10384880" y="4073678"/>
            <a:ext cx="3910107" cy="4501616"/>
          </a:xfrm>
          <a:prstGeom prst="rect">
            <a:avLst/>
          </a:prstGeom>
          <a:solidFill>
            <a:srgbClr val="F8CF2C"/>
          </a:solidFill>
        </p:spPr>
      </p:sp>
      <p:sp>
        <p:nvSpPr>
          <p:cNvPr name="AutoShape 3" id="3"/>
          <p:cNvSpPr/>
          <p:nvPr/>
        </p:nvSpPr>
        <p:spPr>
          <a:xfrm rot="0">
            <a:off x="4117071" y="4073678"/>
            <a:ext cx="3910107" cy="4501616"/>
          </a:xfrm>
          <a:prstGeom prst="rect">
            <a:avLst/>
          </a:prstGeom>
          <a:solidFill>
            <a:srgbClr val="FFFEE6"/>
          </a:solidFill>
        </p:spPr>
      </p:sp>
      <p:sp>
        <p:nvSpPr>
          <p:cNvPr name="TextBox 4" id="4"/>
          <p:cNvSpPr txBox="true"/>
          <p:nvPr/>
        </p:nvSpPr>
        <p:spPr>
          <a:xfrm rot="0">
            <a:off x="1190800" y="788824"/>
            <a:ext cx="15833063" cy="1000125"/>
          </a:xfrm>
          <a:prstGeom prst="rect">
            <a:avLst/>
          </a:prstGeom>
        </p:spPr>
        <p:txBody>
          <a:bodyPr anchor="t" rtlCol="false" tIns="0" lIns="0" bIns="0" rIns="0">
            <a:spAutoFit/>
          </a:bodyPr>
          <a:lstStyle/>
          <a:p>
            <a:pPr algn="ctr">
              <a:lnSpc>
                <a:spcPts val="7800"/>
              </a:lnSpc>
            </a:pPr>
            <a:r>
              <a:rPr lang="en-US" sz="6500" spc="130">
                <a:solidFill>
                  <a:srgbClr val="F8CF2C"/>
                </a:solidFill>
                <a:latin typeface="Montserrat Classic"/>
              </a:rPr>
              <a:t>HEALTH AND SAFETY</a:t>
            </a:r>
          </a:p>
        </p:txBody>
      </p:sp>
      <p:grpSp>
        <p:nvGrpSpPr>
          <p:cNvPr name="Group 5" id="5"/>
          <p:cNvGrpSpPr/>
          <p:nvPr/>
        </p:nvGrpSpPr>
        <p:grpSpPr>
          <a:xfrm rot="0">
            <a:off x="4442093" y="4676295"/>
            <a:ext cx="3260063" cy="3468377"/>
            <a:chOff x="0" y="0"/>
            <a:chExt cx="4346750" cy="4624502"/>
          </a:xfrm>
        </p:grpSpPr>
        <p:sp>
          <p:nvSpPr>
            <p:cNvPr name="TextBox 6" id="6"/>
            <p:cNvSpPr txBox="true"/>
            <p:nvPr/>
          </p:nvSpPr>
          <p:spPr>
            <a:xfrm rot="0">
              <a:off x="0" y="-57150"/>
              <a:ext cx="4346750" cy="610023"/>
            </a:xfrm>
            <a:prstGeom prst="rect">
              <a:avLst/>
            </a:prstGeom>
          </p:spPr>
          <p:txBody>
            <a:bodyPr anchor="t" rtlCol="false" tIns="0" lIns="0" bIns="0" rIns="0">
              <a:spAutoFit/>
            </a:bodyPr>
            <a:lstStyle/>
            <a:p>
              <a:pPr algn="l">
                <a:lnSpc>
                  <a:spcPts val="3919"/>
                </a:lnSpc>
              </a:pPr>
              <a:r>
                <a:rPr lang="en-US" sz="2800" spc="70">
                  <a:solidFill>
                    <a:srgbClr val="252827"/>
                  </a:solidFill>
                  <a:latin typeface="Montserrat Classic"/>
                </a:rPr>
                <a:t>‘HA</a:t>
              </a:r>
              <a:r>
                <a:rPr lang="en-US" sz="2800" spc="70">
                  <a:solidFill>
                    <a:srgbClr val="252827"/>
                  </a:solidFill>
                  <a:latin typeface="Montserrat Classic"/>
                </a:rPr>
                <a:t>RD’ BENEFITS</a:t>
              </a:r>
            </a:p>
          </p:txBody>
        </p:sp>
        <p:sp>
          <p:nvSpPr>
            <p:cNvPr name="TextBox 7" id="7"/>
            <p:cNvSpPr txBox="true"/>
            <p:nvPr/>
          </p:nvSpPr>
          <p:spPr>
            <a:xfrm rot="0">
              <a:off x="0" y="746557"/>
              <a:ext cx="4295950" cy="3877945"/>
            </a:xfrm>
            <a:prstGeom prst="rect">
              <a:avLst/>
            </a:prstGeom>
          </p:spPr>
          <p:txBody>
            <a:bodyPr anchor="t" rtlCol="false" tIns="0" lIns="0" bIns="0" rIns="0">
              <a:spAutoFit/>
            </a:bodyPr>
            <a:lstStyle/>
            <a:p>
              <a:pPr algn="l">
                <a:lnSpc>
                  <a:spcPts val="3359"/>
                </a:lnSpc>
              </a:pPr>
              <a:r>
                <a:rPr lang="en-US" sz="2400" spc="60">
                  <a:solidFill>
                    <a:srgbClr val="252827"/>
                  </a:solidFill>
                  <a:latin typeface="Montserrat Light"/>
                </a:rPr>
                <a:t>These are results in business and less lack of trouble that usually comes when there are sick absences and staff turnover. </a:t>
              </a:r>
            </a:p>
          </p:txBody>
        </p:sp>
      </p:grpSp>
      <p:grpSp>
        <p:nvGrpSpPr>
          <p:cNvPr name="Group 8" id="8"/>
          <p:cNvGrpSpPr/>
          <p:nvPr/>
        </p:nvGrpSpPr>
        <p:grpSpPr>
          <a:xfrm rot="0">
            <a:off x="10709902" y="4676295"/>
            <a:ext cx="3260063" cy="1791977"/>
            <a:chOff x="0" y="0"/>
            <a:chExt cx="4346750" cy="2389302"/>
          </a:xfrm>
        </p:grpSpPr>
        <p:sp>
          <p:nvSpPr>
            <p:cNvPr name="TextBox 9" id="9"/>
            <p:cNvSpPr txBox="true"/>
            <p:nvPr/>
          </p:nvSpPr>
          <p:spPr>
            <a:xfrm rot="0">
              <a:off x="0" y="-57150"/>
              <a:ext cx="4346750" cy="610023"/>
            </a:xfrm>
            <a:prstGeom prst="rect">
              <a:avLst/>
            </a:prstGeom>
          </p:spPr>
          <p:txBody>
            <a:bodyPr anchor="t" rtlCol="false" tIns="0" lIns="0" bIns="0" rIns="0">
              <a:spAutoFit/>
            </a:bodyPr>
            <a:lstStyle/>
            <a:p>
              <a:pPr algn="l">
                <a:lnSpc>
                  <a:spcPts val="3919"/>
                </a:lnSpc>
              </a:pPr>
              <a:r>
                <a:rPr lang="en-US" sz="2800" spc="70">
                  <a:solidFill>
                    <a:srgbClr val="252827"/>
                  </a:solidFill>
                  <a:latin typeface="Montserrat Classic"/>
                </a:rPr>
                <a:t>‘SOFT’ BENEF</a:t>
              </a:r>
              <a:r>
                <a:rPr lang="en-US" sz="2800" spc="70">
                  <a:solidFill>
                    <a:srgbClr val="252827"/>
                  </a:solidFill>
                  <a:latin typeface="Montserrat Classic"/>
                </a:rPr>
                <a:t>ITS</a:t>
              </a:r>
            </a:p>
          </p:txBody>
        </p:sp>
        <p:sp>
          <p:nvSpPr>
            <p:cNvPr name="TextBox 10" id="10"/>
            <p:cNvSpPr txBox="true"/>
            <p:nvPr/>
          </p:nvSpPr>
          <p:spPr>
            <a:xfrm rot="0">
              <a:off x="0" y="746557"/>
              <a:ext cx="4295950" cy="1642745"/>
            </a:xfrm>
            <a:prstGeom prst="rect">
              <a:avLst/>
            </a:prstGeom>
          </p:spPr>
          <p:txBody>
            <a:bodyPr anchor="t" rtlCol="false" tIns="0" lIns="0" bIns="0" rIns="0">
              <a:spAutoFit/>
            </a:bodyPr>
            <a:lstStyle/>
            <a:p>
              <a:pPr algn="l">
                <a:lnSpc>
                  <a:spcPts val="3359"/>
                </a:lnSpc>
              </a:pPr>
              <a:r>
                <a:rPr lang="en-US" sz="2400" spc="60">
                  <a:solidFill>
                    <a:srgbClr val="252827"/>
                  </a:solidFill>
                  <a:latin typeface="Montserrat Light"/>
                </a:rPr>
                <a:t>A more enhanced/valued corporate image.</a:t>
              </a:r>
            </a:p>
          </p:txBody>
        </p:sp>
      </p:grpSp>
      <p:sp>
        <p:nvSpPr>
          <p:cNvPr name="AutoShape 11" id="11"/>
          <p:cNvSpPr/>
          <p:nvPr/>
        </p:nvSpPr>
        <p:spPr>
          <a:xfrm rot="5400000">
            <a:off x="-5724752" y="4832342"/>
            <a:ext cx="11232185" cy="622316"/>
          </a:xfrm>
          <a:prstGeom prst="rect">
            <a:avLst/>
          </a:prstGeom>
          <a:solidFill>
            <a:srgbClr val="F8CF2C"/>
          </a:solidFill>
        </p:spPr>
      </p:sp>
      <p:sp>
        <p:nvSpPr>
          <p:cNvPr name="TextBox 12" id="12"/>
          <p:cNvSpPr txBox="true"/>
          <p:nvPr/>
        </p:nvSpPr>
        <p:spPr>
          <a:xfrm rot="0">
            <a:off x="1028700" y="1969741"/>
            <a:ext cx="16436371" cy="1597025"/>
          </a:xfrm>
          <a:prstGeom prst="rect">
            <a:avLst/>
          </a:prstGeom>
        </p:spPr>
        <p:txBody>
          <a:bodyPr anchor="t" rtlCol="false" tIns="0" lIns="0" bIns="0" rIns="0">
            <a:spAutoFit/>
          </a:bodyPr>
          <a:lstStyle/>
          <a:p>
            <a:pPr algn="ctr">
              <a:lnSpc>
                <a:spcPts val="3250"/>
              </a:lnSpc>
            </a:pPr>
            <a:r>
              <a:rPr lang="en-US" sz="2500" spc="100">
                <a:solidFill>
                  <a:srgbClr val="FFFEE6"/>
                </a:solidFill>
                <a:latin typeface="Montserrat Classic"/>
              </a:rPr>
              <a:t>"Health and safety are place of work issues through significant managerial and legal propositions for personnel management and other line managers."</a:t>
            </a:r>
          </a:p>
          <a:p>
            <a:pPr algn="ctr">
              <a:lnSpc>
                <a:spcPts val="3250"/>
              </a:lnSpc>
            </a:pPr>
            <a:r>
              <a:rPr lang="en-US" sz="2500" spc="100">
                <a:solidFill>
                  <a:srgbClr val="FFFEE6"/>
                </a:solidFill>
                <a:latin typeface="Montserrat Classic"/>
              </a:rPr>
              <a:t>Naidoo and Wills (2000) identify various benefits to organisations from the promotion of health and safety within the workplace:</a:t>
            </a:r>
          </a:p>
        </p:txBody>
      </p:sp>
    </p:spTree>
  </p:cSld>
  <p:clrMapOvr>
    <a:masterClrMapping/>
  </p:clrMapOvr>
</p:sld>
</file>

<file path=ppt/slides/slide14.xml><?xml version="1.0" encoding="utf-8"?>
<p:sld xmlns:p="http://schemas.openxmlformats.org/presentationml/2006/main" xmlns:a="http://schemas.openxmlformats.org/drawingml/2006/main">
  <p:cSld>
    <p:bg>
      <p:bgPr>
        <a:solidFill>
          <a:srgbClr val="F8CF2C"/>
        </a:solidFill>
      </p:bgPr>
    </p:bg>
    <p:spTree>
      <p:nvGrpSpPr>
        <p:cNvPr id="1" name=""/>
        <p:cNvGrpSpPr/>
        <p:nvPr/>
      </p:nvGrpSpPr>
      <p:grpSpPr>
        <a:xfrm>
          <a:off x="0" y="0"/>
          <a:ext cx="0" cy="0"/>
          <a:chOff x="0" y="0"/>
          <a:chExt cx="0" cy="0"/>
        </a:xfrm>
      </p:grpSpPr>
      <p:sp>
        <p:nvSpPr>
          <p:cNvPr name="AutoShape 2" id="2"/>
          <p:cNvSpPr/>
          <p:nvPr/>
        </p:nvSpPr>
        <p:spPr>
          <a:xfrm rot="5400000">
            <a:off x="-2167608" y="1255922"/>
            <a:ext cx="11145172" cy="7775155"/>
          </a:xfrm>
          <a:prstGeom prst="rect">
            <a:avLst/>
          </a:prstGeom>
          <a:solidFill>
            <a:srgbClr val="252827"/>
          </a:solidFill>
        </p:spPr>
      </p:sp>
      <p:sp>
        <p:nvSpPr>
          <p:cNvPr name="TextBox 3" id="3"/>
          <p:cNvSpPr txBox="true"/>
          <p:nvPr/>
        </p:nvSpPr>
        <p:spPr>
          <a:xfrm rot="0">
            <a:off x="618826" y="346931"/>
            <a:ext cx="3444061" cy="4594823"/>
          </a:xfrm>
          <a:prstGeom prst="rect">
            <a:avLst/>
          </a:prstGeom>
        </p:spPr>
        <p:txBody>
          <a:bodyPr anchor="t" rtlCol="false" tIns="0" lIns="0" bIns="0" rIns="0">
            <a:spAutoFit/>
          </a:bodyPr>
          <a:lstStyle/>
          <a:p>
            <a:pPr>
              <a:lnSpc>
                <a:spcPts val="7260"/>
              </a:lnSpc>
            </a:pPr>
            <a:r>
              <a:rPr lang="en-US" sz="6600" spc="132">
                <a:solidFill>
                  <a:srgbClr val="F8CF2C"/>
                </a:solidFill>
                <a:latin typeface="Montserrat Classic Bold"/>
              </a:rPr>
              <a:t>MCS</a:t>
            </a:r>
          </a:p>
          <a:p>
            <a:pPr>
              <a:lnSpc>
                <a:spcPts val="7260"/>
              </a:lnSpc>
            </a:pPr>
            <a:r>
              <a:rPr lang="en-US" sz="6600" spc="132">
                <a:solidFill>
                  <a:srgbClr val="F8CF2C"/>
                </a:solidFill>
                <a:latin typeface="Montserrat Classic Bold"/>
              </a:rPr>
              <a:t>Health And</a:t>
            </a:r>
          </a:p>
          <a:p>
            <a:pPr>
              <a:lnSpc>
                <a:spcPts val="7260"/>
              </a:lnSpc>
            </a:pPr>
            <a:r>
              <a:rPr lang="en-US" sz="6600" spc="132">
                <a:solidFill>
                  <a:srgbClr val="F8CF2C"/>
                </a:solidFill>
                <a:latin typeface="Montserrat Classic Bold"/>
              </a:rPr>
              <a:t>Safety </a:t>
            </a:r>
          </a:p>
          <a:p>
            <a:pPr algn="l">
              <a:lnSpc>
                <a:spcPts val="7260"/>
              </a:lnSpc>
            </a:pPr>
            <a:r>
              <a:rPr lang="en-US" sz="6600" spc="132">
                <a:solidFill>
                  <a:srgbClr val="F8CF2C"/>
                </a:solidFill>
                <a:latin typeface="Montserrat Classic Bold"/>
              </a:rPr>
              <a:t>Policy</a:t>
            </a:r>
          </a:p>
        </p:txBody>
      </p:sp>
      <p:sp>
        <p:nvSpPr>
          <p:cNvPr name="TextBox 4" id="4"/>
          <p:cNvSpPr txBox="true"/>
          <p:nvPr/>
        </p:nvSpPr>
        <p:spPr>
          <a:xfrm rot="0">
            <a:off x="8054555" y="2169278"/>
            <a:ext cx="9165563" cy="4554220"/>
          </a:xfrm>
          <a:prstGeom prst="rect">
            <a:avLst/>
          </a:prstGeom>
        </p:spPr>
        <p:txBody>
          <a:bodyPr anchor="t" rtlCol="false" tIns="0" lIns="0" bIns="0" rIns="0">
            <a:spAutoFit/>
          </a:bodyPr>
          <a:lstStyle/>
          <a:p>
            <a:pPr marL="474980" indent="-237490" lvl="1">
              <a:lnSpc>
                <a:spcPts val="3079"/>
              </a:lnSpc>
              <a:buFont typeface="Arial"/>
              <a:buChar char="•"/>
            </a:pPr>
            <a:r>
              <a:rPr lang="en-US" sz="2200" spc="54">
                <a:solidFill>
                  <a:srgbClr val="252827"/>
                </a:solidFill>
                <a:latin typeface="Montserrat Light"/>
              </a:rPr>
              <a:t>Ensuring everyone is clear on their responsibilities and have been efficiently trained. </a:t>
            </a:r>
          </a:p>
          <a:p>
            <a:pPr marL="474980" indent="-237490" lvl="1">
              <a:lnSpc>
                <a:spcPts val="3079"/>
              </a:lnSpc>
              <a:buFont typeface="Arial"/>
              <a:buChar char="•"/>
            </a:pPr>
            <a:r>
              <a:rPr lang="en-US" sz="2200" spc="54">
                <a:solidFill>
                  <a:srgbClr val="252827"/>
                </a:solidFill>
                <a:latin typeface="Montserrat Light"/>
              </a:rPr>
              <a:t>All risks being identified in a place of work and therefore ensuring that there are safe methods of working.</a:t>
            </a:r>
          </a:p>
          <a:p>
            <a:pPr marL="474980" indent="-237490" lvl="1">
              <a:lnSpc>
                <a:spcPts val="3079"/>
              </a:lnSpc>
              <a:buFont typeface="Arial"/>
              <a:buChar char="•"/>
            </a:pPr>
            <a:r>
              <a:rPr lang="en-US" sz="2200" spc="54">
                <a:solidFill>
                  <a:srgbClr val="252827"/>
                </a:solidFill>
                <a:latin typeface="Montserrat Light"/>
              </a:rPr>
              <a:t>Learning by reviewing all accidents when they occur, ensure that all accidents are formally registered and can be related to in future. </a:t>
            </a:r>
          </a:p>
          <a:p>
            <a:pPr marL="474980" indent="-237490" lvl="1">
              <a:lnSpc>
                <a:spcPts val="3079"/>
              </a:lnSpc>
              <a:buFont typeface="Arial"/>
              <a:buChar char="•"/>
            </a:pPr>
            <a:r>
              <a:rPr lang="en-US" sz="2200" spc="54">
                <a:solidFill>
                  <a:srgbClr val="252827"/>
                </a:solidFill>
                <a:latin typeface="Montserrat Light"/>
              </a:rPr>
              <a:t>Making it a MUST that all employees have the appropriate PPE and safety procedures in place. </a:t>
            </a:r>
          </a:p>
          <a:p>
            <a:pPr algn="l" marL="474980" indent="-237490" lvl="1">
              <a:lnSpc>
                <a:spcPts val="3079"/>
              </a:lnSpc>
              <a:buFont typeface="Arial"/>
              <a:buChar char="•"/>
            </a:pPr>
            <a:r>
              <a:rPr lang="en-US" sz="2200" spc="54">
                <a:solidFill>
                  <a:srgbClr val="252827"/>
                </a:solidFill>
                <a:latin typeface="Montserrat Light"/>
              </a:rPr>
              <a:t>Giving early notice of feeling unwell and therefore managing to give efficient time off which therefore ensures that the risk of contamination is decreased. </a:t>
            </a:r>
          </a:p>
        </p:txBody>
      </p:sp>
      <p:sp>
        <p:nvSpPr>
          <p:cNvPr name="TextBox 5" id="5"/>
          <p:cNvSpPr txBox="true"/>
          <p:nvPr/>
        </p:nvSpPr>
        <p:spPr>
          <a:xfrm rot="0">
            <a:off x="8216039" y="1126898"/>
            <a:ext cx="9165563" cy="957580"/>
          </a:xfrm>
          <a:prstGeom prst="rect">
            <a:avLst/>
          </a:prstGeom>
        </p:spPr>
        <p:txBody>
          <a:bodyPr anchor="t" rtlCol="false" tIns="0" lIns="0" bIns="0" rIns="0">
            <a:spAutoFit/>
          </a:bodyPr>
          <a:lstStyle/>
          <a:p>
            <a:pPr algn="l">
              <a:lnSpc>
                <a:spcPts val="3919"/>
              </a:lnSpc>
            </a:pPr>
            <a:r>
              <a:rPr lang="en-US" sz="2800" spc="70">
                <a:solidFill>
                  <a:srgbClr val="252827"/>
                </a:solidFill>
                <a:latin typeface="Montserrat Classic"/>
              </a:rPr>
              <a:t>WE E</a:t>
            </a:r>
            <a:r>
              <a:rPr lang="en-US" sz="2800" spc="70">
                <a:solidFill>
                  <a:srgbClr val="252827"/>
                </a:solidFill>
                <a:latin typeface="Montserrat Classic"/>
              </a:rPr>
              <a:t>NSURE THAT SAFETY PROCEDURES ARE BUIL</a:t>
            </a:r>
            <a:r>
              <a:rPr lang="en-US" sz="2775" spc="69">
                <a:solidFill>
                  <a:srgbClr val="252827"/>
                </a:solidFill>
                <a:latin typeface="Montserrat Classic"/>
              </a:rPr>
              <a:t>T INTO OUR SERVICES BY:</a:t>
            </a:r>
          </a:p>
        </p:txBody>
      </p:sp>
      <p:sp>
        <p:nvSpPr>
          <p:cNvPr name="TextBox 6" id="6"/>
          <p:cNvSpPr txBox="true"/>
          <p:nvPr/>
        </p:nvSpPr>
        <p:spPr>
          <a:xfrm rot="0">
            <a:off x="8216039" y="6990684"/>
            <a:ext cx="9165563" cy="471805"/>
          </a:xfrm>
          <a:prstGeom prst="rect">
            <a:avLst/>
          </a:prstGeom>
        </p:spPr>
        <p:txBody>
          <a:bodyPr anchor="t" rtlCol="false" tIns="0" lIns="0" bIns="0" rIns="0">
            <a:spAutoFit/>
          </a:bodyPr>
          <a:lstStyle/>
          <a:p>
            <a:pPr algn="l">
              <a:lnSpc>
                <a:spcPts val="3919"/>
              </a:lnSpc>
            </a:pPr>
            <a:r>
              <a:rPr lang="en-US" sz="2800" spc="70">
                <a:solidFill>
                  <a:srgbClr val="252827"/>
                </a:solidFill>
                <a:latin typeface="Montserrat Classic"/>
              </a:rPr>
              <a:t>OUR HEALTH AND SAFETY OBJECTIVES ARE:</a:t>
            </a:r>
          </a:p>
        </p:txBody>
      </p:sp>
      <p:sp>
        <p:nvSpPr>
          <p:cNvPr name="TextBox 7" id="7"/>
          <p:cNvSpPr txBox="true"/>
          <p:nvPr/>
        </p:nvSpPr>
        <p:spPr>
          <a:xfrm rot="0">
            <a:off x="8054555" y="7547837"/>
            <a:ext cx="9327046" cy="1920783"/>
          </a:xfrm>
          <a:prstGeom prst="rect">
            <a:avLst/>
          </a:prstGeom>
        </p:spPr>
        <p:txBody>
          <a:bodyPr anchor="t" rtlCol="false" tIns="0" lIns="0" bIns="0" rIns="0">
            <a:spAutoFit/>
          </a:bodyPr>
          <a:lstStyle/>
          <a:p>
            <a:pPr marL="474980" indent="-237490" lvl="1">
              <a:lnSpc>
                <a:spcPts val="3079"/>
              </a:lnSpc>
              <a:buFont typeface="Arial"/>
              <a:buChar char="•"/>
            </a:pPr>
            <a:r>
              <a:rPr lang="en-US" sz="2200" spc="54">
                <a:solidFill>
                  <a:srgbClr val="252827"/>
                </a:solidFill>
                <a:latin typeface="Montserrat Light"/>
              </a:rPr>
              <a:t>Constantly reducing accidents and work resulted ill health.</a:t>
            </a:r>
          </a:p>
          <a:p>
            <a:pPr marL="474980" indent="-237490" lvl="1">
              <a:lnSpc>
                <a:spcPts val="3079"/>
              </a:lnSpc>
              <a:buFont typeface="Arial"/>
              <a:buChar char="•"/>
            </a:pPr>
            <a:r>
              <a:rPr lang="en-US" sz="2200" spc="54">
                <a:solidFill>
                  <a:srgbClr val="252827"/>
                </a:solidFill>
                <a:latin typeface="Montserrat Light"/>
              </a:rPr>
              <a:t>Fully comply with health and safety procedures and law.</a:t>
            </a:r>
          </a:p>
          <a:p>
            <a:pPr algn="l" marL="474980" indent="-237490" lvl="1">
              <a:lnSpc>
                <a:spcPts val="3079"/>
              </a:lnSpc>
              <a:buFont typeface="Arial"/>
              <a:buChar char="•"/>
            </a:pPr>
            <a:r>
              <a:rPr lang="en-US" sz="2200" spc="54">
                <a:solidFill>
                  <a:srgbClr val="252827"/>
                </a:solidFill>
                <a:latin typeface="Montserrat Light"/>
              </a:rPr>
              <a:t>Provide full comprehension to accidents and illnesses and never forcing labour onto someone who isn't in condition to handle it either physically or mentally. </a:t>
            </a:r>
          </a:p>
        </p:txBody>
      </p:sp>
      <p:sp>
        <p:nvSpPr>
          <p:cNvPr name="TextBox 8" id="8"/>
          <p:cNvSpPr txBox="true"/>
          <p:nvPr/>
        </p:nvSpPr>
        <p:spPr>
          <a:xfrm rot="0">
            <a:off x="618826" y="5086350"/>
            <a:ext cx="5209218" cy="1118870"/>
          </a:xfrm>
          <a:prstGeom prst="rect">
            <a:avLst/>
          </a:prstGeom>
        </p:spPr>
        <p:txBody>
          <a:bodyPr anchor="t" rtlCol="false" tIns="0" lIns="0" bIns="0" rIns="0">
            <a:spAutoFit/>
          </a:bodyPr>
          <a:lstStyle/>
          <a:p>
            <a:pPr algn="l">
              <a:lnSpc>
                <a:spcPts val="4480"/>
              </a:lnSpc>
            </a:pPr>
            <a:r>
              <a:rPr lang="en-US" sz="3200" spc="80">
                <a:solidFill>
                  <a:srgbClr val="FFFEE6"/>
                </a:solidFill>
                <a:latin typeface="Montserrat Classic"/>
              </a:rPr>
              <a:t>BENEFITS OF EFFICIENT HEALTH &amp; SAFETY:</a:t>
            </a:r>
          </a:p>
        </p:txBody>
      </p:sp>
      <p:sp>
        <p:nvSpPr>
          <p:cNvPr name="TextBox 9" id="9"/>
          <p:cNvSpPr txBox="true"/>
          <p:nvPr/>
        </p:nvSpPr>
        <p:spPr>
          <a:xfrm rot="0">
            <a:off x="406753" y="6271159"/>
            <a:ext cx="5996450" cy="3737785"/>
          </a:xfrm>
          <a:prstGeom prst="rect">
            <a:avLst/>
          </a:prstGeom>
        </p:spPr>
        <p:txBody>
          <a:bodyPr anchor="t" rtlCol="false" tIns="0" lIns="0" bIns="0" rIns="0">
            <a:spAutoFit/>
          </a:bodyPr>
          <a:lstStyle/>
          <a:p>
            <a:pPr marL="518160" indent="-259080" lvl="1">
              <a:lnSpc>
                <a:spcPts val="3359"/>
              </a:lnSpc>
              <a:buFont typeface="Arial"/>
              <a:buChar char="•"/>
            </a:pPr>
            <a:r>
              <a:rPr lang="en-US" sz="2400" spc="60">
                <a:solidFill>
                  <a:srgbClr val="FFFEE6"/>
                </a:solidFill>
                <a:latin typeface="Montserrat Light"/>
              </a:rPr>
              <a:t>Cost effective</a:t>
            </a:r>
          </a:p>
          <a:p>
            <a:pPr marL="518160" indent="-259080" lvl="1">
              <a:lnSpc>
                <a:spcPts val="3359"/>
              </a:lnSpc>
              <a:buFont typeface="Arial"/>
              <a:buChar char="•"/>
            </a:pPr>
            <a:r>
              <a:rPr lang="en-US" sz="2400" spc="60">
                <a:solidFill>
                  <a:srgbClr val="FFFEE6"/>
                </a:solidFill>
                <a:latin typeface="Montserrat Light"/>
              </a:rPr>
              <a:t>Reduction of risk </a:t>
            </a:r>
          </a:p>
          <a:p>
            <a:pPr marL="518160" indent="-259080" lvl="1">
              <a:lnSpc>
                <a:spcPts val="3359"/>
              </a:lnSpc>
              <a:buFont typeface="Arial"/>
              <a:buChar char="•"/>
            </a:pPr>
            <a:r>
              <a:rPr lang="en-US" sz="2400" spc="60">
                <a:solidFill>
                  <a:srgbClr val="FFFEE6"/>
                </a:solidFill>
                <a:latin typeface="Montserrat Light"/>
              </a:rPr>
              <a:t>Lower staff turn over</a:t>
            </a:r>
          </a:p>
          <a:p>
            <a:pPr marL="518160" indent="-259080" lvl="1">
              <a:lnSpc>
                <a:spcPts val="3359"/>
              </a:lnSpc>
              <a:buFont typeface="Arial"/>
              <a:buChar char="•"/>
            </a:pPr>
            <a:r>
              <a:rPr lang="en-US" sz="2400" spc="60">
                <a:solidFill>
                  <a:srgbClr val="FFFEE6"/>
                </a:solidFill>
                <a:latin typeface="Montserrat Light"/>
              </a:rPr>
              <a:t>Lower accidental damage</a:t>
            </a:r>
          </a:p>
          <a:p>
            <a:pPr marL="518160" indent="-259080" lvl="1">
              <a:lnSpc>
                <a:spcPts val="3359"/>
              </a:lnSpc>
              <a:buFont typeface="Arial"/>
              <a:buChar char="•"/>
            </a:pPr>
            <a:r>
              <a:rPr lang="en-US" sz="2400" spc="60">
                <a:solidFill>
                  <a:srgbClr val="FFFEE6"/>
                </a:solidFill>
                <a:latin typeface="Montserrat Light"/>
              </a:rPr>
              <a:t>Less risk of authorised action</a:t>
            </a:r>
          </a:p>
          <a:p>
            <a:pPr marL="518160" indent="-259080" lvl="1">
              <a:lnSpc>
                <a:spcPts val="3359"/>
              </a:lnSpc>
              <a:buFont typeface="Arial"/>
              <a:buChar char="•"/>
            </a:pPr>
            <a:r>
              <a:rPr lang="en-US" sz="2400" spc="60">
                <a:solidFill>
                  <a:srgbClr val="FFFEE6"/>
                </a:solidFill>
                <a:latin typeface="Montserrat Light"/>
              </a:rPr>
              <a:t>Provides good image to clients </a:t>
            </a:r>
          </a:p>
          <a:p>
            <a:pPr marL="518160" indent="-259080" lvl="1">
              <a:lnSpc>
                <a:spcPts val="3359"/>
              </a:lnSpc>
              <a:buFont typeface="Arial"/>
              <a:buChar char="•"/>
            </a:pPr>
            <a:r>
              <a:rPr lang="en-US" sz="2400" spc="60">
                <a:solidFill>
                  <a:srgbClr val="FFFEE6"/>
                </a:solidFill>
                <a:latin typeface="Montserrat Light"/>
              </a:rPr>
              <a:t>Increase of good reputation</a:t>
            </a:r>
          </a:p>
          <a:p>
            <a:pPr algn="l" marL="518160" indent="-259080" lvl="1">
              <a:lnSpc>
                <a:spcPts val="3359"/>
              </a:lnSpc>
              <a:buFont typeface="Arial"/>
              <a:buChar char="•"/>
            </a:pPr>
            <a:r>
              <a:rPr lang="en-US" sz="2400" spc="60">
                <a:solidFill>
                  <a:srgbClr val="FFFEE6"/>
                </a:solidFill>
                <a:latin typeface="Montserrat Light"/>
              </a:rPr>
              <a:t>Higher productivity amongst employees. </a:t>
            </a:r>
          </a:p>
        </p:txBody>
      </p:sp>
    </p:spTree>
  </p:cSld>
  <p:clrMapOvr>
    <a:masterClrMapping/>
  </p:clrMapOvr>
</p:sld>
</file>

<file path=ppt/slides/slide15.xml><?xml version="1.0" encoding="utf-8"?>
<p:sld xmlns:p="http://schemas.openxmlformats.org/presentationml/2006/main" xmlns:a="http://schemas.openxmlformats.org/drawingml/2006/main" xmlns:r="http://schemas.openxmlformats.org/officeDocument/2006/relationships">
  <p:cSld>
    <p:bg>
      <p:bgPr>
        <a:solidFill>
          <a:srgbClr val="F8CF2C"/>
        </a:solidFill>
      </p:bgPr>
    </p:bg>
    <p:spTree>
      <p:nvGrpSpPr>
        <p:cNvPr id="1" name=""/>
        <p:cNvGrpSpPr/>
        <p:nvPr/>
      </p:nvGrpSpPr>
      <p:grpSpPr>
        <a:xfrm>
          <a:off x="0" y="0"/>
          <a:ext cx="0" cy="0"/>
          <a:chOff x="0" y="0"/>
          <a:chExt cx="0" cy="0"/>
        </a:xfrm>
      </p:grpSpPr>
      <p:pic>
        <p:nvPicPr>
          <p:cNvPr name="Picture 2" id="2"/>
          <p:cNvPicPr>
            <a:picLocks noChangeAspect="true"/>
          </p:cNvPicPr>
          <p:nvPr/>
        </p:nvPicPr>
        <p:blipFill>
          <a:blip r:embed="rId2"/>
          <a:srcRect l="0" t="0" r="0" b="0"/>
          <a:stretch>
            <a:fillRect/>
          </a:stretch>
        </p:blipFill>
        <p:spPr>
          <a:xfrm flipH="false" flipV="false" rot="0">
            <a:off x="1817928" y="1143483"/>
            <a:ext cx="6823134" cy="8733611"/>
          </a:xfrm>
          <a:prstGeom prst="rect">
            <a:avLst/>
          </a:prstGeom>
        </p:spPr>
      </p:pic>
      <p:pic>
        <p:nvPicPr>
          <p:cNvPr name="Picture 3" id="3"/>
          <p:cNvPicPr>
            <a:picLocks noChangeAspect="true"/>
          </p:cNvPicPr>
          <p:nvPr/>
        </p:nvPicPr>
        <p:blipFill>
          <a:blip r:embed="rId3"/>
          <a:srcRect l="0" t="0" r="0" b="0"/>
          <a:stretch>
            <a:fillRect/>
          </a:stretch>
        </p:blipFill>
        <p:spPr>
          <a:xfrm flipH="false" flipV="false" rot="0">
            <a:off x="9409145" y="1143483"/>
            <a:ext cx="7030557" cy="8733611"/>
          </a:xfrm>
          <a:prstGeom prst="rect">
            <a:avLst/>
          </a:prstGeom>
        </p:spPr>
      </p:pic>
      <p:sp>
        <p:nvSpPr>
          <p:cNvPr name="TextBox 4" id="4"/>
          <p:cNvSpPr txBox="true"/>
          <p:nvPr/>
        </p:nvSpPr>
        <p:spPr>
          <a:xfrm rot="0">
            <a:off x="5619319" y="366243"/>
            <a:ext cx="7049362" cy="777240"/>
          </a:xfrm>
          <a:prstGeom prst="rect">
            <a:avLst/>
          </a:prstGeom>
        </p:spPr>
        <p:txBody>
          <a:bodyPr anchor="t" rtlCol="false" tIns="0" lIns="0" bIns="0" rIns="0">
            <a:spAutoFit/>
          </a:bodyPr>
          <a:lstStyle/>
          <a:p>
            <a:pPr algn="l">
              <a:lnSpc>
                <a:spcPts val="6240"/>
              </a:lnSpc>
            </a:pPr>
            <a:r>
              <a:rPr lang="en-US" sz="4800" spc="192">
                <a:solidFill>
                  <a:srgbClr val="252827"/>
                </a:solidFill>
                <a:latin typeface="Montserrat Classic Bold"/>
              </a:rPr>
              <a:t>Personal Skills Audit</a:t>
            </a:r>
          </a:p>
        </p:txBody>
      </p:sp>
    </p:spTree>
  </p:cSld>
  <p:clrMapOvr>
    <a:masterClrMapping/>
  </p:clrMapOvr>
</p:sld>
</file>

<file path=ppt/slides/slide16.xml><?xml version="1.0" encoding="utf-8"?>
<p:sld xmlns:p="http://schemas.openxmlformats.org/presentationml/2006/main" xmlns:a="http://schemas.openxmlformats.org/drawingml/2006/main">
  <p:cSld>
    <p:bg>
      <p:bgPr>
        <a:solidFill>
          <a:srgbClr val="F8CF2C"/>
        </a:solidFill>
      </p:bgPr>
    </p:bg>
    <p:spTree>
      <p:nvGrpSpPr>
        <p:cNvPr id="1" name=""/>
        <p:cNvGrpSpPr/>
        <p:nvPr/>
      </p:nvGrpSpPr>
      <p:grpSpPr>
        <a:xfrm>
          <a:off x="0" y="0"/>
          <a:ext cx="0" cy="0"/>
          <a:chOff x="0" y="0"/>
          <a:chExt cx="0" cy="0"/>
        </a:xfrm>
      </p:grpSpPr>
      <p:sp>
        <p:nvSpPr>
          <p:cNvPr name="AutoShape 2" id="2"/>
          <p:cNvSpPr/>
          <p:nvPr/>
        </p:nvSpPr>
        <p:spPr>
          <a:xfrm rot="0">
            <a:off x="-1647863" y="3813228"/>
            <a:ext cx="21583726" cy="103168"/>
          </a:xfrm>
          <a:prstGeom prst="rect">
            <a:avLst/>
          </a:prstGeom>
          <a:solidFill>
            <a:srgbClr val="252827"/>
          </a:solidFill>
        </p:spPr>
      </p:sp>
      <p:grpSp>
        <p:nvGrpSpPr>
          <p:cNvPr name="Group 3" id="3"/>
          <p:cNvGrpSpPr/>
          <p:nvPr/>
        </p:nvGrpSpPr>
        <p:grpSpPr>
          <a:xfrm rot="0">
            <a:off x="1028700" y="3670323"/>
            <a:ext cx="388978" cy="388978"/>
            <a:chOff x="0" y="0"/>
            <a:chExt cx="6350000" cy="6350000"/>
          </a:xfrm>
        </p:grpSpPr>
        <p:sp>
          <p:nvSpPr>
            <p:cNvPr name="Freeform 4" id="4"/>
            <p:cNvSpPr/>
            <p:nvPr/>
          </p:nvSpPr>
          <p:spPr>
            <a:xfrm>
              <a:off x="14167" y="0"/>
              <a:ext cx="6321665" cy="6350000"/>
            </a:xfrm>
            <a:custGeom>
              <a:avLst/>
              <a:gdLst/>
              <a:ahLst/>
              <a:cxnLst/>
              <a:rect r="r" b="b" t="t" l="l"/>
              <a:pathLst>
                <a:path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252827"/>
            </a:solidFill>
          </p:spPr>
        </p:sp>
      </p:grpSp>
      <p:sp>
        <p:nvSpPr>
          <p:cNvPr name="TextBox 5" id="5"/>
          <p:cNvSpPr txBox="true"/>
          <p:nvPr/>
        </p:nvSpPr>
        <p:spPr>
          <a:xfrm rot="0">
            <a:off x="1028700" y="1230759"/>
            <a:ext cx="15413963" cy="1139190"/>
          </a:xfrm>
          <a:prstGeom prst="rect">
            <a:avLst/>
          </a:prstGeom>
        </p:spPr>
        <p:txBody>
          <a:bodyPr anchor="t" rtlCol="false" tIns="0" lIns="0" bIns="0" rIns="0">
            <a:spAutoFit/>
          </a:bodyPr>
          <a:lstStyle/>
          <a:p>
            <a:pPr algn="l">
              <a:lnSpc>
                <a:spcPts val="8745"/>
              </a:lnSpc>
            </a:pPr>
            <a:r>
              <a:rPr lang="en-US" sz="8000" spc="160">
                <a:solidFill>
                  <a:srgbClr val="252827"/>
                </a:solidFill>
                <a:latin typeface="Montserrat Classic Bold"/>
              </a:rPr>
              <a:t>Conclusion</a:t>
            </a:r>
          </a:p>
        </p:txBody>
      </p:sp>
      <p:grpSp>
        <p:nvGrpSpPr>
          <p:cNvPr name="Group 6" id="6"/>
          <p:cNvGrpSpPr/>
          <p:nvPr/>
        </p:nvGrpSpPr>
        <p:grpSpPr>
          <a:xfrm rot="0">
            <a:off x="4356100" y="3670323"/>
            <a:ext cx="388978" cy="388978"/>
            <a:chOff x="0" y="0"/>
            <a:chExt cx="6350000" cy="6350000"/>
          </a:xfrm>
        </p:grpSpPr>
        <p:sp>
          <p:nvSpPr>
            <p:cNvPr name="Freeform 7" id="7"/>
            <p:cNvSpPr/>
            <p:nvPr/>
          </p:nvSpPr>
          <p:spPr>
            <a:xfrm>
              <a:off x="14167" y="0"/>
              <a:ext cx="6321665" cy="6350000"/>
            </a:xfrm>
            <a:custGeom>
              <a:avLst/>
              <a:gdLst/>
              <a:ahLst/>
              <a:cxnLst/>
              <a:rect r="r" b="b" t="t" l="l"/>
              <a:pathLst>
                <a:path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252827"/>
            </a:solidFill>
          </p:spPr>
        </p:sp>
      </p:grpSp>
      <p:grpSp>
        <p:nvGrpSpPr>
          <p:cNvPr name="Group 8" id="8"/>
          <p:cNvGrpSpPr/>
          <p:nvPr/>
        </p:nvGrpSpPr>
        <p:grpSpPr>
          <a:xfrm rot="0">
            <a:off x="7677150" y="3670323"/>
            <a:ext cx="388978" cy="388978"/>
            <a:chOff x="0" y="0"/>
            <a:chExt cx="6350000" cy="6350000"/>
          </a:xfrm>
        </p:grpSpPr>
        <p:sp>
          <p:nvSpPr>
            <p:cNvPr name="Freeform 9" id="9"/>
            <p:cNvSpPr/>
            <p:nvPr/>
          </p:nvSpPr>
          <p:spPr>
            <a:xfrm>
              <a:off x="14167" y="0"/>
              <a:ext cx="6321665" cy="6350000"/>
            </a:xfrm>
            <a:custGeom>
              <a:avLst/>
              <a:gdLst/>
              <a:ahLst/>
              <a:cxnLst/>
              <a:rect r="r" b="b" t="t" l="l"/>
              <a:pathLst>
                <a:path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252827"/>
            </a:solidFill>
          </p:spPr>
        </p:sp>
      </p:grpSp>
      <p:grpSp>
        <p:nvGrpSpPr>
          <p:cNvPr name="Group 10" id="10"/>
          <p:cNvGrpSpPr/>
          <p:nvPr/>
        </p:nvGrpSpPr>
        <p:grpSpPr>
          <a:xfrm rot="0">
            <a:off x="10998200" y="3670323"/>
            <a:ext cx="388978" cy="388978"/>
            <a:chOff x="0" y="0"/>
            <a:chExt cx="6350000" cy="6350000"/>
          </a:xfrm>
        </p:grpSpPr>
        <p:sp>
          <p:nvSpPr>
            <p:cNvPr name="Freeform 11" id="11"/>
            <p:cNvSpPr/>
            <p:nvPr/>
          </p:nvSpPr>
          <p:spPr>
            <a:xfrm>
              <a:off x="14167" y="0"/>
              <a:ext cx="6321665" cy="6350000"/>
            </a:xfrm>
            <a:custGeom>
              <a:avLst/>
              <a:gdLst/>
              <a:ahLst/>
              <a:cxnLst/>
              <a:rect r="r" b="b" t="t" l="l"/>
              <a:pathLst>
                <a:path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252827"/>
            </a:solidFill>
          </p:spPr>
        </p:sp>
      </p:grpSp>
      <p:grpSp>
        <p:nvGrpSpPr>
          <p:cNvPr name="Group 12" id="12"/>
          <p:cNvGrpSpPr/>
          <p:nvPr/>
        </p:nvGrpSpPr>
        <p:grpSpPr>
          <a:xfrm rot="0">
            <a:off x="14325600" y="3670323"/>
            <a:ext cx="388978" cy="388978"/>
            <a:chOff x="0" y="0"/>
            <a:chExt cx="6350000" cy="6350000"/>
          </a:xfrm>
        </p:grpSpPr>
        <p:sp>
          <p:nvSpPr>
            <p:cNvPr name="Freeform 13" id="13"/>
            <p:cNvSpPr/>
            <p:nvPr/>
          </p:nvSpPr>
          <p:spPr>
            <a:xfrm>
              <a:off x="14167" y="0"/>
              <a:ext cx="6321665" cy="6350000"/>
            </a:xfrm>
            <a:custGeom>
              <a:avLst/>
              <a:gdLst/>
              <a:ahLst/>
              <a:cxnLst/>
              <a:rect r="r" b="b" t="t" l="l"/>
              <a:pathLst>
                <a:path h="6350000" w="6321665">
                  <a:moveTo>
                    <a:pt x="3160833" y="0"/>
                  </a:moveTo>
                  <a:lnTo>
                    <a:pt x="3160833" y="0"/>
                  </a:lnTo>
                  <a:cubicBezTo>
                    <a:pt x="4908795" y="7817"/>
                    <a:pt x="6321666" y="1427021"/>
                    <a:pt x="6321666" y="3175000"/>
                  </a:cubicBezTo>
                  <a:cubicBezTo>
                    <a:pt x="6321666" y="4922979"/>
                    <a:pt x="4908795" y="6342183"/>
                    <a:pt x="3160833" y="6350000"/>
                  </a:cubicBezTo>
                  <a:cubicBezTo>
                    <a:pt x="1412871" y="6342183"/>
                    <a:pt x="0" y="4922979"/>
                    <a:pt x="0" y="3175000"/>
                  </a:cubicBezTo>
                  <a:cubicBezTo>
                    <a:pt x="0" y="1427021"/>
                    <a:pt x="1412871" y="7817"/>
                    <a:pt x="3160833" y="0"/>
                  </a:cubicBezTo>
                  <a:close/>
                </a:path>
              </a:pathLst>
            </a:custGeom>
            <a:solidFill>
              <a:srgbClr val="252827"/>
            </a:solidFill>
          </p:spPr>
        </p:sp>
      </p:grpSp>
      <p:grpSp>
        <p:nvGrpSpPr>
          <p:cNvPr name="Group 14" id="14"/>
          <p:cNvGrpSpPr/>
          <p:nvPr/>
        </p:nvGrpSpPr>
        <p:grpSpPr>
          <a:xfrm rot="0">
            <a:off x="1028700" y="4648200"/>
            <a:ext cx="2869096" cy="3628397"/>
            <a:chOff x="0" y="0"/>
            <a:chExt cx="3825462" cy="4837862"/>
          </a:xfrm>
        </p:grpSpPr>
        <p:sp>
          <p:nvSpPr>
            <p:cNvPr name="TextBox 15" id="15"/>
            <p:cNvSpPr txBox="true"/>
            <p:nvPr/>
          </p:nvSpPr>
          <p:spPr>
            <a:xfrm rot="0">
              <a:off x="0" y="-57150"/>
              <a:ext cx="3825462" cy="1257723"/>
            </a:xfrm>
            <a:prstGeom prst="rect">
              <a:avLst/>
            </a:prstGeom>
          </p:spPr>
          <p:txBody>
            <a:bodyPr anchor="t" rtlCol="false" tIns="0" lIns="0" bIns="0" rIns="0">
              <a:spAutoFit/>
            </a:bodyPr>
            <a:lstStyle/>
            <a:p>
              <a:pPr algn="l">
                <a:lnSpc>
                  <a:spcPts val="3919"/>
                </a:lnSpc>
              </a:pPr>
              <a:r>
                <a:rPr lang="en-US" sz="2800" spc="70">
                  <a:solidFill>
                    <a:srgbClr val="252827"/>
                  </a:solidFill>
                  <a:latin typeface="Montserrat Classic"/>
                </a:rPr>
                <a:t>HUMAN RESOURCES</a:t>
              </a:r>
            </a:p>
          </p:txBody>
        </p:sp>
        <p:sp>
          <p:nvSpPr>
            <p:cNvPr name="TextBox 16" id="16"/>
            <p:cNvSpPr txBox="true"/>
            <p:nvPr/>
          </p:nvSpPr>
          <p:spPr>
            <a:xfrm rot="0">
              <a:off x="0" y="1403782"/>
              <a:ext cx="3771632" cy="3434080"/>
            </a:xfrm>
            <a:prstGeom prst="rect">
              <a:avLst/>
            </a:prstGeom>
          </p:spPr>
          <p:txBody>
            <a:bodyPr anchor="t" rtlCol="false" tIns="0" lIns="0" bIns="0" rIns="0">
              <a:spAutoFit/>
            </a:bodyPr>
            <a:lstStyle/>
            <a:p>
              <a:pPr algn="l">
                <a:lnSpc>
                  <a:spcPts val="2940"/>
                </a:lnSpc>
              </a:pPr>
              <a:r>
                <a:rPr lang="en-US" sz="2100" spc="52">
                  <a:solidFill>
                    <a:srgbClr val="252827"/>
                  </a:solidFill>
                  <a:latin typeface="Montserrat Light"/>
                </a:rPr>
                <a:t>Plays a crucial role in the operation of an organisation in which may influence employee's performance.</a:t>
              </a:r>
            </a:p>
          </p:txBody>
        </p:sp>
      </p:grpSp>
      <p:grpSp>
        <p:nvGrpSpPr>
          <p:cNvPr name="Group 17" id="17"/>
          <p:cNvGrpSpPr/>
          <p:nvPr/>
        </p:nvGrpSpPr>
        <p:grpSpPr>
          <a:xfrm rot="0">
            <a:off x="4356100" y="4648200"/>
            <a:ext cx="2707613" cy="3628397"/>
            <a:chOff x="0" y="0"/>
            <a:chExt cx="3610150" cy="4837862"/>
          </a:xfrm>
        </p:grpSpPr>
        <p:sp>
          <p:nvSpPr>
            <p:cNvPr name="TextBox 18" id="18"/>
            <p:cNvSpPr txBox="true"/>
            <p:nvPr/>
          </p:nvSpPr>
          <p:spPr>
            <a:xfrm rot="0">
              <a:off x="0" y="-57150"/>
              <a:ext cx="3610150" cy="1257723"/>
            </a:xfrm>
            <a:prstGeom prst="rect">
              <a:avLst/>
            </a:prstGeom>
          </p:spPr>
          <p:txBody>
            <a:bodyPr anchor="t" rtlCol="false" tIns="0" lIns="0" bIns="0" rIns="0">
              <a:spAutoFit/>
            </a:bodyPr>
            <a:lstStyle/>
            <a:p>
              <a:pPr algn="l">
                <a:lnSpc>
                  <a:spcPts val="3919"/>
                </a:lnSpc>
              </a:pPr>
              <a:r>
                <a:rPr lang="en-US" sz="2800" spc="70">
                  <a:solidFill>
                    <a:srgbClr val="252827"/>
                  </a:solidFill>
                  <a:latin typeface="Montserrat Classic"/>
                </a:rPr>
                <a:t>HRM STRATEGY</a:t>
              </a:r>
            </a:p>
          </p:txBody>
        </p:sp>
        <p:sp>
          <p:nvSpPr>
            <p:cNvPr name="TextBox 19" id="19"/>
            <p:cNvSpPr txBox="true"/>
            <p:nvPr/>
          </p:nvSpPr>
          <p:spPr>
            <a:xfrm rot="0">
              <a:off x="0" y="1403782"/>
              <a:ext cx="3559350" cy="3434080"/>
            </a:xfrm>
            <a:prstGeom prst="rect">
              <a:avLst/>
            </a:prstGeom>
          </p:spPr>
          <p:txBody>
            <a:bodyPr anchor="t" rtlCol="false" tIns="0" lIns="0" bIns="0" rIns="0">
              <a:spAutoFit/>
            </a:bodyPr>
            <a:lstStyle/>
            <a:p>
              <a:pPr algn="l">
                <a:lnSpc>
                  <a:spcPts val="2940"/>
                </a:lnSpc>
              </a:pPr>
              <a:r>
                <a:rPr lang="en-US" sz="2100" spc="52">
                  <a:solidFill>
                    <a:srgbClr val="252827"/>
                  </a:solidFill>
                  <a:latin typeface="Montserrat Light"/>
                </a:rPr>
                <a:t>Is to influence a different mindset on employees to enhance their skills and ability through training and development.</a:t>
              </a:r>
            </a:p>
          </p:txBody>
        </p:sp>
      </p:grpSp>
      <p:grpSp>
        <p:nvGrpSpPr>
          <p:cNvPr name="Group 20" id="20"/>
          <p:cNvGrpSpPr/>
          <p:nvPr/>
        </p:nvGrpSpPr>
        <p:grpSpPr>
          <a:xfrm rot="0">
            <a:off x="7677150" y="4648200"/>
            <a:ext cx="2828725" cy="3999872"/>
            <a:chOff x="0" y="0"/>
            <a:chExt cx="3771634" cy="5333162"/>
          </a:xfrm>
        </p:grpSpPr>
        <p:sp>
          <p:nvSpPr>
            <p:cNvPr name="TextBox 21" id="21"/>
            <p:cNvSpPr txBox="true"/>
            <p:nvPr/>
          </p:nvSpPr>
          <p:spPr>
            <a:xfrm rot="0">
              <a:off x="0" y="-57150"/>
              <a:ext cx="3771634" cy="1257723"/>
            </a:xfrm>
            <a:prstGeom prst="rect">
              <a:avLst/>
            </a:prstGeom>
          </p:spPr>
          <p:txBody>
            <a:bodyPr anchor="t" rtlCol="false" tIns="0" lIns="0" bIns="0" rIns="0">
              <a:spAutoFit/>
            </a:bodyPr>
            <a:lstStyle/>
            <a:p>
              <a:pPr algn="l">
                <a:lnSpc>
                  <a:spcPts val="3919"/>
                </a:lnSpc>
              </a:pPr>
              <a:r>
                <a:rPr lang="en-US" sz="2800" spc="70">
                  <a:solidFill>
                    <a:srgbClr val="252827"/>
                  </a:solidFill>
                  <a:latin typeface="Montserrat Classic"/>
                </a:rPr>
                <a:t>TRAINING &amp; DEVELOPMENT</a:t>
              </a:r>
            </a:p>
          </p:txBody>
        </p:sp>
        <p:sp>
          <p:nvSpPr>
            <p:cNvPr name="TextBox 22" id="22"/>
            <p:cNvSpPr txBox="true"/>
            <p:nvPr/>
          </p:nvSpPr>
          <p:spPr>
            <a:xfrm rot="0">
              <a:off x="0" y="1403782"/>
              <a:ext cx="3718562" cy="3929380"/>
            </a:xfrm>
            <a:prstGeom prst="rect">
              <a:avLst/>
            </a:prstGeom>
          </p:spPr>
          <p:txBody>
            <a:bodyPr anchor="t" rtlCol="false" tIns="0" lIns="0" bIns="0" rIns="0">
              <a:spAutoFit/>
            </a:bodyPr>
            <a:lstStyle/>
            <a:p>
              <a:pPr algn="l">
                <a:lnSpc>
                  <a:spcPts val="2940"/>
                </a:lnSpc>
              </a:pPr>
              <a:r>
                <a:rPr lang="en-US" sz="2100" spc="52">
                  <a:solidFill>
                    <a:srgbClr val="252827"/>
                  </a:solidFill>
                  <a:latin typeface="Montserrat Light"/>
                </a:rPr>
                <a:t>It's a very important contributing factor to enhancing skills and obtaining results but must be combined with appraisal for efficient results. </a:t>
              </a:r>
            </a:p>
          </p:txBody>
        </p:sp>
      </p:grpSp>
      <p:grpSp>
        <p:nvGrpSpPr>
          <p:cNvPr name="Group 23" id="23"/>
          <p:cNvGrpSpPr/>
          <p:nvPr/>
        </p:nvGrpSpPr>
        <p:grpSpPr>
          <a:xfrm rot="0">
            <a:off x="10998200" y="4648200"/>
            <a:ext cx="2970023" cy="3628397"/>
            <a:chOff x="0" y="0"/>
            <a:chExt cx="3960031" cy="4837862"/>
          </a:xfrm>
        </p:grpSpPr>
        <p:sp>
          <p:nvSpPr>
            <p:cNvPr name="TextBox 24" id="24"/>
            <p:cNvSpPr txBox="true"/>
            <p:nvPr/>
          </p:nvSpPr>
          <p:spPr>
            <a:xfrm rot="0">
              <a:off x="0" y="-57150"/>
              <a:ext cx="3960031" cy="1257723"/>
            </a:xfrm>
            <a:prstGeom prst="rect">
              <a:avLst/>
            </a:prstGeom>
          </p:spPr>
          <p:txBody>
            <a:bodyPr anchor="t" rtlCol="false" tIns="0" lIns="0" bIns="0" rIns="0">
              <a:spAutoFit/>
            </a:bodyPr>
            <a:lstStyle/>
            <a:p>
              <a:pPr algn="l">
                <a:lnSpc>
                  <a:spcPts val="3919"/>
                </a:lnSpc>
              </a:pPr>
              <a:r>
                <a:rPr lang="en-US" sz="2800" spc="70">
                  <a:solidFill>
                    <a:srgbClr val="252827"/>
                  </a:solidFill>
                  <a:latin typeface="Montserrat Classic"/>
                </a:rPr>
                <a:t>PERFORMANCE APPRAISAL </a:t>
              </a:r>
            </a:p>
          </p:txBody>
        </p:sp>
        <p:sp>
          <p:nvSpPr>
            <p:cNvPr name="TextBox 25" id="25"/>
            <p:cNvSpPr txBox="true"/>
            <p:nvPr/>
          </p:nvSpPr>
          <p:spPr>
            <a:xfrm rot="0">
              <a:off x="0" y="1403782"/>
              <a:ext cx="3904308" cy="3434080"/>
            </a:xfrm>
            <a:prstGeom prst="rect">
              <a:avLst/>
            </a:prstGeom>
          </p:spPr>
          <p:txBody>
            <a:bodyPr anchor="t" rtlCol="false" tIns="0" lIns="0" bIns="0" rIns="0">
              <a:spAutoFit/>
            </a:bodyPr>
            <a:lstStyle/>
            <a:p>
              <a:pPr algn="l">
                <a:lnSpc>
                  <a:spcPts val="2940"/>
                </a:lnSpc>
              </a:pPr>
              <a:r>
                <a:rPr lang="en-US" sz="2100" spc="52">
                  <a:solidFill>
                    <a:srgbClr val="252827"/>
                  </a:solidFill>
                  <a:latin typeface="Montserrat Light"/>
                </a:rPr>
                <a:t>All training must be both reviewed and appraised by managers to ensure that the training is going on smoothly and effectively,</a:t>
              </a:r>
            </a:p>
          </p:txBody>
        </p:sp>
      </p:grpSp>
      <p:grpSp>
        <p:nvGrpSpPr>
          <p:cNvPr name="Group 26" id="26"/>
          <p:cNvGrpSpPr/>
          <p:nvPr/>
        </p:nvGrpSpPr>
        <p:grpSpPr>
          <a:xfrm rot="0">
            <a:off x="14325600" y="4648200"/>
            <a:ext cx="2933700" cy="3999872"/>
            <a:chOff x="0" y="0"/>
            <a:chExt cx="3911600" cy="5333162"/>
          </a:xfrm>
        </p:grpSpPr>
        <p:sp>
          <p:nvSpPr>
            <p:cNvPr name="TextBox 27" id="27"/>
            <p:cNvSpPr txBox="true"/>
            <p:nvPr/>
          </p:nvSpPr>
          <p:spPr>
            <a:xfrm rot="0">
              <a:off x="0" y="-57150"/>
              <a:ext cx="3911600" cy="1257723"/>
            </a:xfrm>
            <a:prstGeom prst="rect">
              <a:avLst/>
            </a:prstGeom>
          </p:spPr>
          <p:txBody>
            <a:bodyPr anchor="t" rtlCol="false" tIns="0" lIns="0" bIns="0" rIns="0">
              <a:spAutoFit/>
            </a:bodyPr>
            <a:lstStyle/>
            <a:p>
              <a:pPr algn="l">
                <a:lnSpc>
                  <a:spcPts val="3919"/>
                </a:lnSpc>
              </a:pPr>
              <a:r>
                <a:rPr lang="en-US" sz="2800" spc="70">
                  <a:solidFill>
                    <a:srgbClr val="252827"/>
                  </a:solidFill>
                  <a:latin typeface="Montserrat Classic"/>
                </a:rPr>
                <a:t>COMPETITIVE ADVANTAGE</a:t>
              </a:r>
            </a:p>
          </p:txBody>
        </p:sp>
        <p:sp>
          <p:nvSpPr>
            <p:cNvPr name="TextBox 28" id="28"/>
            <p:cNvSpPr txBox="true"/>
            <p:nvPr/>
          </p:nvSpPr>
          <p:spPr>
            <a:xfrm rot="0">
              <a:off x="0" y="1403782"/>
              <a:ext cx="3856558" cy="3929380"/>
            </a:xfrm>
            <a:prstGeom prst="rect">
              <a:avLst/>
            </a:prstGeom>
          </p:spPr>
          <p:txBody>
            <a:bodyPr anchor="t" rtlCol="false" tIns="0" lIns="0" bIns="0" rIns="0">
              <a:spAutoFit/>
            </a:bodyPr>
            <a:lstStyle/>
            <a:p>
              <a:pPr algn="l">
                <a:lnSpc>
                  <a:spcPts val="2940"/>
                </a:lnSpc>
              </a:pPr>
              <a:r>
                <a:rPr lang="en-US" sz="2100" spc="52">
                  <a:solidFill>
                    <a:srgbClr val="252827"/>
                  </a:solidFill>
                  <a:latin typeface="Montserrat Light"/>
                </a:rPr>
                <a:t>All of these factors if combined and performed correctly,  the organisation will uphold a much higher advantage within the competitive market. </a:t>
              </a:r>
            </a:p>
          </p:txBody>
        </p:sp>
      </p:grpSp>
    </p:spTree>
  </p:cSld>
  <p:clrMapOvr>
    <a:masterClrMapping/>
  </p:clrMapOvr>
</p:sld>
</file>

<file path=ppt/slides/slide17.xml><?xml version="1.0" encoding="utf-8"?>
<p:sld xmlns:p="http://schemas.openxmlformats.org/presentationml/2006/main" xmlns:a="http://schemas.openxmlformats.org/drawingml/2006/main">
  <p:cSld>
    <p:bg>
      <p:bgPr>
        <a:solidFill>
          <a:srgbClr val="F8CF2C"/>
        </a:solidFill>
      </p:bgPr>
    </p:bg>
    <p:spTree>
      <p:nvGrpSpPr>
        <p:cNvPr id="1" name=""/>
        <p:cNvGrpSpPr/>
        <p:nvPr/>
      </p:nvGrpSpPr>
      <p:grpSpPr>
        <a:xfrm>
          <a:off x="0" y="0"/>
          <a:ext cx="0" cy="0"/>
          <a:chOff x="0" y="0"/>
          <a:chExt cx="0" cy="0"/>
        </a:xfrm>
      </p:grpSpPr>
      <p:sp>
        <p:nvSpPr>
          <p:cNvPr name="AutoShape 2" id="2"/>
          <p:cNvSpPr/>
          <p:nvPr/>
        </p:nvSpPr>
        <p:spPr>
          <a:xfrm rot="5400000">
            <a:off x="-2288815" y="1484522"/>
            <a:ext cx="11006584" cy="7317955"/>
          </a:xfrm>
          <a:prstGeom prst="rect">
            <a:avLst/>
          </a:prstGeom>
          <a:solidFill>
            <a:srgbClr val="252827"/>
          </a:solidFill>
        </p:spPr>
      </p:sp>
      <p:grpSp>
        <p:nvGrpSpPr>
          <p:cNvPr name="Group 3" id="3"/>
          <p:cNvGrpSpPr/>
          <p:nvPr/>
        </p:nvGrpSpPr>
        <p:grpSpPr>
          <a:xfrm rot="0">
            <a:off x="716536" y="3037963"/>
            <a:ext cx="5393663" cy="4211074"/>
            <a:chOff x="0" y="0"/>
            <a:chExt cx="7191550" cy="5614766"/>
          </a:xfrm>
        </p:grpSpPr>
        <p:sp>
          <p:nvSpPr>
            <p:cNvPr name="TextBox 4" id="4"/>
            <p:cNvSpPr txBox="true"/>
            <p:nvPr/>
          </p:nvSpPr>
          <p:spPr>
            <a:xfrm rot="0">
              <a:off x="0" y="66675"/>
              <a:ext cx="7191550" cy="4526492"/>
            </a:xfrm>
            <a:prstGeom prst="rect">
              <a:avLst/>
            </a:prstGeom>
          </p:spPr>
          <p:txBody>
            <a:bodyPr anchor="t" rtlCol="false" tIns="0" lIns="0" bIns="0" rIns="0">
              <a:spAutoFit/>
            </a:bodyPr>
            <a:lstStyle/>
            <a:p>
              <a:pPr>
                <a:lnSpc>
                  <a:spcPts val="8800"/>
                </a:lnSpc>
              </a:pPr>
              <a:r>
                <a:rPr lang="en-US" sz="8000" spc="160">
                  <a:solidFill>
                    <a:srgbClr val="F8CF2C"/>
                  </a:solidFill>
                  <a:latin typeface="Montserrat Classic Bold"/>
                </a:rPr>
                <a:t>Behind the </a:t>
              </a:r>
            </a:p>
            <a:p>
              <a:pPr algn="l">
                <a:lnSpc>
                  <a:spcPts val="8800"/>
                </a:lnSpc>
              </a:pPr>
              <a:r>
                <a:rPr lang="en-US" sz="8000" spc="160">
                  <a:solidFill>
                    <a:srgbClr val="F8CF2C"/>
                  </a:solidFill>
                  <a:latin typeface="Montserrat Classic Bold"/>
                </a:rPr>
                <a:t>Scenes</a:t>
              </a:r>
            </a:p>
          </p:txBody>
        </p:sp>
        <p:sp>
          <p:nvSpPr>
            <p:cNvPr name="TextBox 5" id="5"/>
            <p:cNvSpPr txBox="true"/>
            <p:nvPr/>
          </p:nvSpPr>
          <p:spPr>
            <a:xfrm rot="0">
              <a:off x="0" y="4861232"/>
              <a:ext cx="7039150" cy="753533"/>
            </a:xfrm>
            <a:prstGeom prst="rect">
              <a:avLst/>
            </a:prstGeom>
          </p:spPr>
          <p:txBody>
            <a:bodyPr anchor="t" rtlCol="false" tIns="0" lIns="0" bIns="0" rIns="0">
              <a:spAutoFit/>
            </a:bodyPr>
            <a:lstStyle/>
            <a:p>
              <a:pPr algn="l">
                <a:lnSpc>
                  <a:spcPts val="4550"/>
                </a:lnSpc>
              </a:pPr>
              <a:r>
                <a:rPr lang="en-US" sz="3500" spc="140">
                  <a:solidFill>
                    <a:srgbClr val="FFFEE6"/>
                  </a:solidFill>
                  <a:latin typeface="Montserrat Classic Bold"/>
                </a:rPr>
                <a:t>Bibliography </a:t>
              </a:r>
            </a:p>
          </p:txBody>
        </p:sp>
      </p:grpSp>
      <p:sp>
        <p:nvSpPr>
          <p:cNvPr name="TextBox 6" id="6"/>
          <p:cNvSpPr txBox="true"/>
          <p:nvPr/>
        </p:nvSpPr>
        <p:spPr>
          <a:xfrm rot="0">
            <a:off x="8186338" y="1788795"/>
            <a:ext cx="8628883" cy="6671310"/>
          </a:xfrm>
          <a:prstGeom prst="rect">
            <a:avLst/>
          </a:prstGeom>
        </p:spPr>
        <p:txBody>
          <a:bodyPr anchor="t" rtlCol="false" tIns="0" lIns="0" bIns="0" rIns="0">
            <a:spAutoFit/>
          </a:bodyPr>
          <a:lstStyle/>
          <a:p>
            <a:pPr marL="453390" indent="-226695" lvl="1">
              <a:lnSpc>
                <a:spcPts val="2940"/>
              </a:lnSpc>
              <a:buFont typeface="Arial"/>
              <a:buChar char="•"/>
            </a:pPr>
            <a:r>
              <a:rPr lang="en-US" sz="2100" spc="52">
                <a:solidFill>
                  <a:srgbClr val="252827"/>
                </a:solidFill>
                <a:latin typeface="Montserrat Classic"/>
              </a:rPr>
              <a:t>HTTP://WWW.THETIMES100.CO.UK/CASE-STUDY–HOW-TRAINING-AND-DEVELOPMENT-SUPPORTS-BUSINESS-GROWTH</a:t>
            </a:r>
          </a:p>
          <a:p>
            <a:pPr marL="453390" indent="-226695" lvl="1">
              <a:lnSpc>
                <a:spcPts val="2940"/>
              </a:lnSpc>
              <a:buFont typeface="Arial"/>
              <a:buChar char="•"/>
            </a:pPr>
            <a:r>
              <a:rPr lang="en-US" sz="2100" spc="52">
                <a:solidFill>
                  <a:srgbClr val="252827"/>
                </a:solidFill>
                <a:latin typeface="Montserrat Classic"/>
              </a:rPr>
              <a:t>HTTP://WWW.CITY.AC.UK/HR/DPS/GENERAL/HR-STRATEGY-2008-2011.PDF</a:t>
            </a:r>
          </a:p>
          <a:p>
            <a:pPr marL="453390" indent="-226695" lvl="1">
              <a:lnSpc>
                <a:spcPts val="2940"/>
              </a:lnSpc>
              <a:buFont typeface="Arial"/>
              <a:buChar char="•"/>
            </a:pPr>
            <a:r>
              <a:rPr lang="en-US" sz="2100" spc="52">
                <a:solidFill>
                  <a:srgbClr val="252827"/>
                </a:solidFill>
                <a:latin typeface="Montserrat Classic"/>
              </a:rPr>
              <a:t>HTTP://WWW.GOOGLE.CO.UK/URL?SA=T&amp;SOURCE=WEB&amp;CD=3&amp;SQI=2&amp;VED=0CCQQFJAC&amp;URL=</a:t>
            </a:r>
          </a:p>
          <a:p>
            <a:pPr marL="453390" indent="-226695" lvl="1">
              <a:lnSpc>
                <a:spcPts val="2940"/>
              </a:lnSpc>
              <a:buFont typeface="Arial"/>
              <a:buChar char="•"/>
            </a:pPr>
            <a:r>
              <a:rPr lang="en-US" sz="2100" spc="52">
                <a:solidFill>
                  <a:srgbClr val="252827"/>
                </a:solidFill>
                <a:latin typeface="Montserrat Classic"/>
              </a:rPr>
              <a:t>HTTPS://WWW.UKESSAYS.COM/ESSAYS/MANAGEMENT/TRAINING-AND-DEVELOPMENT-IN-HRM-MANAGEMENT-ESSAY.PHP?VREF=1</a:t>
            </a:r>
          </a:p>
          <a:p>
            <a:pPr marL="453390" indent="-226695" lvl="1">
              <a:lnSpc>
                <a:spcPts val="2940"/>
              </a:lnSpc>
              <a:buFont typeface="Arial"/>
              <a:buChar char="•"/>
            </a:pPr>
            <a:r>
              <a:rPr lang="en-US" sz="2100" spc="52">
                <a:solidFill>
                  <a:srgbClr val="252827"/>
                </a:solidFill>
                <a:latin typeface="Montserrat Classic"/>
              </a:rPr>
              <a:t>HTTPS://WWW.EDGETRAININGSYSTEMS.COM/WHAT-IS-A-180-DEGREE-PERFORMANCE-APPRAISAL/</a:t>
            </a:r>
          </a:p>
          <a:p>
            <a:pPr marL="453390" indent="-226695" lvl="1">
              <a:lnSpc>
                <a:spcPts val="2940"/>
              </a:lnSpc>
              <a:buFont typeface="Arial"/>
              <a:buChar char="•"/>
            </a:pPr>
            <a:r>
              <a:rPr lang="en-US" sz="2100" spc="52">
                <a:solidFill>
                  <a:srgbClr val="252827"/>
                </a:solidFill>
                <a:latin typeface="Montserrat Classic"/>
              </a:rPr>
              <a:t>MCSCLEANING-GROUP.CO.UK</a:t>
            </a:r>
          </a:p>
          <a:p>
            <a:pPr marL="453390" indent="-226695" lvl="1">
              <a:lnSpc>
                <a:spcPts val="2940"/>
              </a:lnSpc>
              <a:buFont typeface="Arial"/>
              <a:buChar char="•"/>
            </a:pPr>
            <a:r>
              <a:rPr lang="en-US" sz="2100" spc="52">
                <a:solidFill>
                  <a:srgbClr val="252827"/>
                </a:solidFill>
                <a:latin typeface="Montserrat Classic"/>
              </a:rPr>
              <a:t>HTTPS://WWW.NATURALHR.COM/2017/02/10/GUIDE-COMMON-WORKPLACE-HR-ISSUES-DEAL/</a:t>
            </a:r>
          </a:p>
          <a:p>
            <a:pPr algn="l" marL="453390" indent="-226695" lvl="1">
              <a:lnSpc>
                <a:spcPts val="2940"/>
              </a:lnSpc>
              <a:buFont typeface="Arial"/>
              <a:buChar char="•"/>
            </a:pPr>
            <a:r>
              <a:rPr lang="en-US" sz="2100" spc="52">
                <a:solidFill>
                  <a:srgbClr val="252827"/>
                </a:solidFill>
                <a:latin typeface="Montserrat Classic"/>
              </a:rPr>
              <a:t>HTTPS://CRONER.CO.UK/RESOURCES/BUSINESS-ADVICE/HR-RESPONSIBILITIES/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(4:3)</PresentationFormat>
  <Paragraphs>0</Paragraphs>
  <Slides>0</Slides>
  <Notes>0</Notes>
  <HiddenSlides>0</HiddenSlides>
  <MMClips>0</MMClips>
  <ScaleCrop>false</ScaleCrop>
  <HeadingPairs>
    <vt:vector size="4" baseType="variant">
      <vt:variant>
        <vt:lpstr>Theme</vt:lpstr>
      </vt:variant>
      <vt:variant>
        <vt:i4>1</vt:i4>
      </vt:variant>
      <vt:variant>
        <vt:lpstr>Slide Titles</vt:lpstr>
      </vt:variant>
      <vt:variant>
        <vt:i4>0</vt:i4>
      </vt:variant>
    </vt:vector>
  </HeadingPairs>
  <TitlesOfParts>
    <vt:vector size="1" baseType="lpstr">
      <vt:lpstr>Office Theme</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xsi="http://www.w3.org/2001/XMLSchema-instance">
  <dcterms:created xsi:type="dcterms:W3CDTF">2006-08-16T00:00:00Z</dcterms:created>
  <dc:identifier>DAEGGC31jpg</dc:identifier>
  <dcterms:modified xsi:type="dcterms:W3CDTF">2011-08-01T06:04:30Z</dcterms:modified>
  <cp:revision>1</cp:revision>
  <dc:title>Yellow Modern Business Presentation</dc:title>
</cp:coreProperties>
</file>