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380" r:id="rId5"/>
    <p:sldId id="258" r:id="rId6"/>
    <p:sldId id="383" r:id="rId7"/>
    <p:sldId id="329" r:id="rId8"/>
    <p:sldId id="330" r:id="rId9"/>
    <p:sldId id="331" r:id="rId10"/>
    <p:sldId id="257" r:id="rId11"/>
    <p:sldId id="278" r:id="rId12"/>
    <p:sldId id="279" r:id="rId13"/>
    <p:sldId id="280" r:id="rId14"/>
    <p:sldId id="287" r:id="rId15"/>
    <p:sldId id="288" r:id="rId16"/>
    <p:sldId id="289" r:id="rId17"/>
    <p:sldId id="385" r:id="rId18"/>
    <p:sldId id="290" r:id="rId19"/>
    <p:sldId id="265" r:id="rId20"/>
    <p:sldId id="282" r:id="rId21"/>
    <p:sldId id="283" r:id="rId22"/>
    <p:sldId id="285" r:id="rId23"/>
    <p:sldId id="284" r:id="rId24"/>
    <p:sldId id="384" r:id="rId25"/>
    <p:sldId id="277" r:id="rId26"/>
    <p:sldId id="308" r:id="rId27"/>
    <p:sldId id="259" r:id="rId28"/>
    <p:sldId id="327" r:id="rId29"/>
    <p:sldId id="373" r:id="rId30"/>
    <p:sldId id="260" r:id="rId31"/>
    <p:sldId id="324" r:id="rId32"/>
    <p:sldId id="347" r:id="rId33"/>
    <p:sldId id="348" r:id="rId34"/>
    <p:sldId id="334" r:id="rId35"/>
    <p:sldId id="374" r:id="rId36"/>
    <p:sldId id="360" r:id="rId37"/>
    <p:sldId id="361" r:id="rId38"/>
    <p:sldId id="362" r:id="rId39"/>
    <p:sldId id="363" r:id="rId40"/>
    <p:sldId id="364" r:id="rId41"/>
    <p:sldId id="358" r:id="rId42"/>
    <p:sldId id="350" r:id="rId43"/>
    <p:sldId id="351" r:id="rId44"/>
    <p:sldId id="352" r:id="rId45"/>
    <p:sldId id="353" r:id="rId46"/>
    <p:sldId id="354" r:id="rId47"/>
    <p:sldId id="275" r:id="rId48"/>
    <p:sldId id="291"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4660"/>
  </p:normalViewPr>
  <p:slideViewPr>
    <p:cSldViewPr>
      <p:cViewPr varScale="1">
        <p:scale>
          <a:sx n="65" d="100"/>
          <a:sy n="65" d="100"/>
        </p:scale>
        <p:origin x="1518"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han Mendis" userId="c590b05b-806f-48e0-8880-74553b9cb7e4" providerId="ADAL" clId="{9B510710-D3AB-4BC8-A173-9345201A0268}"/>
    <pc:docChg chg="custSel addSld delSld modSld">
      <pc:chgData name="Yohan Mendis" userId="c590b05b-806f-48e0-8880-74553b9cb7e4" providerId="ADAL" clId="{9B510710-D3AB-4BC8-A173-9345201A0268}" dt="2019-08-22T11:49:02.565" v="510" actId="20577"/>
      <pc:docMkLst>
        <pc:docMk/>
      </pc:docMkLst>
      <pc:sldChg chg="add del">
        <pc:chgData name="Yohan Mendis" userId="c590b05b-806f-48e0-8880-74553b9cb7e4" providerId="ADAL" clId="{9B510710-D3AB-4BC8-A173-9345201A0268}" dt="2019-08-22T10:42:47.667" v="228"/>
        <pc:sldMkLst>
          <pc:docMk/>
          <pc:sldMk cId="2011787625" sldId="275"/>
        </pc:sldMkLst>
      </pc:sldChg>
      <pc:sldChg chg="add del">
        <pc:chgData name="Yohan Mendis" userId="c590b05b-806f-48e0-8880-74553b9cb7e4" providerId="ADAL" clId="{9B510710-D3AB-4BC8-A173-9345201A0268}" dt="2019-08-22T10:42:47.667" v="228"/>
        <pc:sldMkLst>
          <pc:docMk/>
          <pc:sldMk cId="3155882856" sldId="291"/>
        </pc:sldMkLst>
      </pc:sldChg>
      <pc:sldChg chg="modAnim">
        <pc:chgData name="Yohan Mendis" userId="c590b05b-806f-48e0-8880-74553b9cb7e4" providerId="ADAL" clId="{9B510710-D3AB-4BC8-A173-9345201A0268}" dt="2019-08-22T11:01:37.176" v="390"/>
        <pc:sldMkLst>
          <pc:docMk/>
          <pc:sldMk cId="2324076837" sldId="329"/>
        </pc:sldMkLst>
      </pc:sldChg>
      <pc:sldChg chg="modAnim">
        <pc:chgData name="Yohan Mendis" userId="c590b05b-806f-48e0-8880-74553b9cb7e4" providerId="ADAL" clId="{9B510710-D3AB-4BC8-A173-9345201A0268}" dt="2019-08-22T11:01:58.932" v="391"/>
        <pc:sldMkLst>
          <pc:docMk/>
          <pc:sldMk cId="682246219" sldId="330"/>
        </pc:sldMkLst>
      </pc:sldChg>
      <pc:sldChg chg="modAnim">
        <pc:chgData name="Yohan Mendis" userId="c590b05b-806f-48e0-8880-74553b9cb7e4" providerId="ADAL" clId="{9B510710-D3AB-4BC8-A173-9345201A0268}" dt="2019-08-22T11:01:25.524" v="389"/>
        <pc:sldMkLst>
          <pc:docMk/>
          <pc:sldMk cId="1605493573" sldId="347"/>
        </pc:sldMkLst>
      </pc:sldChg>
      <pc:sldChg chg="modSp add del">
        <pc:chgData name="Yohan Mendis" userId="c590b05b-806f-48e0-8880-74553b9cb7e4" providerId="ADAL" clId="{9B510710-D3AB-4BC8-A173-9345201A0268}" dt="2019-08-22T10:42:47.784" v="231" actId="27636"/>
        <pc:sldMkLst>
          <pc:docMk/>
          <pc:sldMk cId="735308612" sldId="350"/>
        </pc:sldMkLst>
        <pc:spChg chg="mod">
          <ac:chgData name="Yohan Mendis" userId="c590b05b-806f-48e0-8880-74553b9cb7e4" providerId="ADAL" clId="{9B510710-D3AB-4BC8-A173-9345201A0268}" dt="2019-08-22T10:42:47.784" v="231" actId="27636"/>
          <ac:spMkLst>
            <pc:docMk/>
            <pc:sldMk cId="735308612" sldId="350"/>
            <ac:spMk id="3" creationId="{00000000-0000-0000-0000-000000000000}"/>
          </ac:spMkLst>
        </pc:spChg>
      </pc:sldChg>
      <pc:sldChg chg="modSp add del">
        <pc:chgData name="Yohan Mendis" userId="c590b05b-806f-48e0-8880-74553b9cb7e4" providerId="ADAL" clId="{9B510710-D3AB-4BC8-A173-9345201A0268}" dt="2019-08-22T10:42:47.795" v="232" actId="27636"/>
        <pc:sldMkLst>
          <pc:docMk/>
          <pc:sldMk cId="3320066901" sldId="351"/>
        </pc:sldMkLst>
        <pc:spChg chg="mod">
          <ac:chgData name="Yohan Mendis" userId="c590b05b-806f-48e0-8880-74553b9cb7e4" providerId="ADAL" clId="{9B510710-D3AB-4BC8-A173-9345201A0268}" dt="2019-08-22T10:42:47.795" v="232" actId="27636"/>
          <ac:spMkLst>
            <pc:docMk/>
            <pc:sldMk cId="3320066901" sldId="351"/>
            <ac:spMk id="3" creationId="{00000000-0000-0000-0000-000000000000}"/>
          </ac:spMkLst>
        </pc:spChg>
      </pc:sldChg>
      <pc:sldChg chg="modSp add del">
        <pc:chgData name="Yohan Mendis" userId="c590b05b-806f-48e0-8880-74553b9cb7e4" providerId="ADAL" clId="{9B510710-D3AB-4BC8-A173-9345201A0268}" dt="2019-08-22T10:42:47.807" v="233" actId="27636"/>
        <pc:sldMkLst>
          <pc:docMk/>
          <pc:sldMk cId="3619639771" sldId="352"/>
        </pc:sldMkLst>
        <pc:spChg chg="mod">
          <ac:chgData name="Yohan Mendis" userId="c590b05b-806f-48e0-8880-74553b9cb7e4" providerId="ADAL" clId="{9B510710-D3AB-4BC8-A173-9345201A0268}" dt="2019-08-22T10:42:47.807" v="233" actId="27636"/>
          <ac:spMkLst>
            <pc:docMk/>
            <pc:sldMk cId="3619639771" sldId="352"/>
            <ac:spMk id="3" creationId="{00000000-0000-0000-0000-000000000000}"/>
          </ac:spMkLst>
        </pc:spChg>
      </pc:sldChg>
      <pc:sldChg chg="modSp add del">
        <pc:chgData name="Yohan Mendis" userId="c590b05b-806f-48e0-8880-74553b9cb7e4" providerId="ADAL" clId="{9B510710-D3AB-4BC8-A173-9345201A0268}" dt="2019-08-22T10:42:47.820" v="234" actId="27636"/>
        <pc:sldMkLst>
          <pc:docMk/>
          <pc:sldMk cId="3425839861" sldId="353"/>
        </pc:sldMkLst>
        <pc:spChg chg="mod">
          <ac:chgData name="Yohan Mendis" userId="c590b05b-806f-48e0-8880-74553b9cb7e4" providerId="ADAL" clId="{9B510710-D3AB-4BC8-A173-9345201A0268}" dt="2019-08-22T10:42:47.820" v="234" actId="27636"/>
          <ac:spMkLst>
            <pc:docMk/>
            <pc:sldMk cId="3425839861" sldId="353"/>
            <ac:spMk id="3" creationId="{00000000-0000-0000-0000-000000000000}"/>
          </ac:spMkLst>
        </pc:spChg>
      </pc:sldChg>
      <pc:sldChg chg="modSp add del">
        <pc:chgData name="Yohan Mendis" userId="c590b05b-806f-48e0-8880-74553b9cb7e4" providerId="ADAL" clId="{9B510710-D3AB-4BC8-A173-9345201A0268}" dt="2019-08-22T10:42:47.825" v="235" actId="27636"/>
        <pc:sldMkLst>
          <pc:docMk/>
          <pc:sldMk cId="1892772338" sldId="354"/>
        </pc:sldMkLst>
        <pc:spChg chg="mod">
          <ac:chgData name="Yohan Mendis" userId="c590b05b-806f-48e0-8880-74553b9cb7e4" providerId="ADAL" clId="{9B510710-D3AB-4BC8-A173-9345201A0268}" dt="2019-08-22T10:42:47.825" v="235" actId="27636"/>
          <ac:spMkLst>
            <pc:docMk/>
            <pc:sldMk cId="1892772338" sldId="354"/>
            <ac:spMk id="3" creationId="{00000000-0000-0000-0000-000000000000}"/>
          </ac:spMkLst>
        </pc:spChg>
      </pc:sldChg>
      <pc:sldChg chg="modSp add del">
        <pc:chgData name="Yohan Mendis" userId="c590b05b-806f-48e0-8880-74553b9cb7e4" providerId="ADAL" clId="{9B510710-D3AB-4BC8-A173-9345201A0268}" dt="2019-08-22T10:42:47.836" v="237" actId="27636"/>
        <pc:sldMkLst>
          <pc:docMk/>
          <pc:sldMk cId="1064040904" sldId="356"/>
        </pc:sldMkLst>
        <pc:spChg chg="mod">
          <ac:chgData name="Yohan Mendis" userId="c590b05b-806f-48e0-8880-74553b9cb7e4" providerId="ADAL" clId="{9B510710-D3AB-4BC8-A173-9345201A0268}" dt="2019-08-22T10:42:47.827" v="236" actId="27636"/>
          <ac:spMkLst>
            <pc:docMk/>
            <pc:sldMk cId="1064040904" sldId="356"/>
            <ac:spMk id="2" creationId="{00000000-0000-0000-0000-000000000000}"/>
          </ac:spMkLst>
        </pc:spChg>
        <pc:spChg chg="mod">
          <ac:chgData name="Yohan Mendis" userId="c590b05b-806f-48e0-8880-74553b9cb7e4" providerId="ADAL" clId="{9B510710-D3AB-4BC8-A173-9345201A0268}" dt="2019-08-22T10:42:47.836" v="237" actId="27636"/>
          <ac:spMkLst>
            <pc:docMk/>
            <pc:sldMk cId="1064040904" sldId="356"/>
            <ac:spMk id="3" creationId="{00000000-0000-0000-0000-000000000000}"/>
          </ac:spMkLst>
        </pc:spChg>
      </pc:sldChg>
      <pc:sldChg chg="modSp add del">
        <pc:chgData name="Yohan Mendis" userId="c590b05b-806f-48e0-8880-74553b9cb7e4" providerId="ADAL" clId="{9B510710-D3AB-4BC8-A173-9345201A0268}" dt="2019-08-22T10:42:47.844" v="239" actId="27636"/>
        <pc:sldMkLst>
          <pc:docMk/>
          <pc:sldMk cId="4126370438" sldId="357"/>
        </pc:sldMkLst>
        <pc:spChg chg="mod">
          <ac:chgData name="Yohan Mendis" userId="c590b05b-806f-48e0-8880-74553b9cb7e4" providerId="ADAL" clId="{9B510710-D3AB-4BC8-A173-9345201A0268}" dt="2019-08-22T10:42:47.839" v="238" actId="27636"/>
          <ac:spMkLst>
            <pc:docMk/>
            <pc:sldMk cId="4126370438" sldId="357"/>
            <ac:spMk id="2" creationId="{00000000-0000-0000-0000-000000000000}"/>
          </ac:spMkLst>
        </pc:spChg>
        <pc:spChg chg="mod">
          <ac:chgData name="Yohan Mendis" userId="c590b05b-806f-48e0-8880-74553b9cb7e4" providerId="ADAL" clId="{9B510710-D3AB-4BC8-A173-9345201A0268}" dt="2019-08-22T10:42:47.844" v="239" actId="27636"/>
          <ac:spMkLst>
            <pc:docMk/>
            <pc:sldMk cId="4126370438" sldId="357"/>
            <ac:spMk id="3" creationId="{00000000-0000-0000-0000-000000000000}"/>
          </ac:spMkLst>
        </pc:spChg>
      </pc:sldChg>
      <pc:sldChg chg="modSp add del">
        <pc:chgData name="Yohan Mendis" userId="c590b05b-806f-48e0-8880-74553b9cb7e4" providerId="ADAL" clId="{9B510710-D3AB-4BC8-A173-9345201A0268}" dt="2019-08-22T10:54:22.661" v="385" actId="403"/>
        <pc:sldMkLst>
          <pc:docMk/>
          <pc:sldMk cId="3059470527" sldId="358"/>
        </pc:sldMkLst>
        <pc:spChg chg="mod">
          <ac:chgData name="Yohan Mendis" userId="c590b05b-806f-48e0-8880-74553b9cb7e4" providerId="ADAL" clId="{9B510710-D3AB-4BC8-A173-9345201A0268}" dt="2019-08-22T10:54:22.661" v="385" actId="403"/>
          <ac:spMkLst>
            <pc:docMk/>
            <pc:sldMk cId="3059470527" sldId="358"/>
            <ac:spMk id="3" creationId="{92550952-BE6B-46D5-B01D-0D952675AE8F}"/>
          </ac:spMkLst>
        </pc:spChg>
      </pc:sldChg>
      <pc:sldChg chg="modSp add del">
        <pc:chgData name="Yohan Mendis" userId="c590b05b-806f-48e0-8880-74553b9cb7e4" providerId="ADAL" clId="{9B510710-D3AB-4BC8-A173-9345201A0268}" dt="2019-08-22T10:48:19.394" v="352" actId="14100"/>
        <pc:sldMkLst>
          <pc:docMk/>
          <pc:sldMk cId="425078220" sldId="360"/>
        </pc:sldMkLst>
        <pc:picChg chg="mod">
          <ac:chgData name="Yohan Mendis" userId="c590b05b-806f-48e0-8880-74553b9cb7e4" providerId="ADAL" clId="{9B510710-D3AB-4BC8-A173-9345201A0268}" dt="2019-08-22T10:48:19.394" v="352" actId="14100"/>
          <ac:picMkLst>
            <pc:docMk/>
            <pc:sldMk cId="425078220" sldId="360"/>
            <ac:picMk id="4" creationId="{00000000-0000-0000-0000-000000000000}"/>
          </ac:picMkLst>
        </pc:picChg>
      </pc:sldChg>
      <pc:sldChg chg="addSp modSp add del">
        <pc:chgData name="Yohan Mendis" userId="c590b05b-806f-48e0-8880-74553b9cb7e4" providerId="ADAL" clId="{9B510710-D3AB-4BC8-A173-9345201A0268}" dt="2019-08-22T11:11:03.743" v="405" actId="164"/>
        <pc:sldMkLst>
          <pc:docMk/>
          <pc:sldMk cId="1869346591" sldId="361"/>
        </pc:sldMkLst>
        <pc:spChg chg="mod">
          <ac:chgData name="Yohan Mendis" userId="c590b05b-806f-48e0-8880-74553b9cb7e4" providerId="ADAL" clId="{9B510710-D3AB-4BC8-A173-9345201A0268}" dt="2019-08-22T11:11:03.743" v="405" actId="164"/>
          <ac:spMkLst>
            <pc:docMk/>
            <pc:sldMk cId="1869346591" sldId="361"/>
            <ac:spMk id="5" creationId="{00000000-0000-0000-0000-000000000000}"/>
          </ac:spMkLst>
        </pc:spChg>
        <pc:spChg chg="mod">
          <ac:chgData name="Yohan Mendis" userId="c590b05b-806f-48e0-8880-74553b9cb7e4" providerId="ADAL" clId="{9B510710-D3AB-4BC8-A173-9345201A0268}" dt="2019-08-22T10:48:41.377" v="366" actId="1038"/>
          <ac:spMkLst>
            <pc:docMk/>
            <pc:sldMk cId="1869346591" sldId="361"/>
            <ac:spMk id="8" creationId="{00000000-0000-0000-0000-000000000000}"/>
          </ac:spMkLst>
        </pc:spChg>
        <pc:grpChg chg="add mod">
          <ac:chgData name="Yohan Mendis" userId="c590b05b-806f-48e0-8880-74553b9cb7e4" providerId="ADAL" clId="{9B510710-D3AB-4BC8-A173-9345201A0268}" dt="2019-08-22T11:11:03.743" v="405" actId="164"/>
          <ac:grpSpMkLst>
            <pc:docMk/>
            <pc:sldMk cId="1869346591" sldId="361"/>
            <ac:grpSpMk id="10" creationId="{E0D43872-25A8-4C71-8B24-F1894556AA45}"/>
          </ac:grpSpMkLst>
        </pc:grpChg>
        <pc:picChg chg="mod">
          <ac:chgData name="Yohan Mendis" userId="c590b05b-806f-48e0-8880-74553b9cb7e4" providerId="ADAL" clId="{9B510710-D3AB-4BC8-A173-9345201A0268}" dt="2019-08-22T11:11:03.743" v="405" actId="164"/>
          <ac:picMkLst>
            <pc:docMk/>
            <pc:sldMk cId="1869346591" sldId="361"/>
            <ac:picMk id="4" creationId="{00000000-0000-0000-0000-000000000000}"/>
          </ac:picMkLst>
        </pc:picChg>
      </pc:sldChg>
      <pc:sldChg chg="addSp modSp add del">
        <pc:chgData name="Yohan Mendis" userId="c590b05b-806f-48e0-8880-74553b9cb7e4" providerId="ADAL" clId="{9B510710-D3AB-4BC8-A173-9345201A0268}" dt="2019-08-22T11:09:43.401" v="399" actId="164"/>
        <pc:sldMkLst>
          <pc:docMk/>
          <pc:sldMk cId="2641255782" sldId="362"/>
        </pc:sldMkLst>
        <pc:spChg chg="mod">
          <ac:chgData name="Yohan Mendis" userId="c590b05b-806f-48e0-8880-74553b9cb7e4" providerId="ADAL" clId="{9B510710-D3AB-4BC8-A173-9345201A0268}" dt="2019-08-22T11:09:43.401" v="399" actId="164"/>
          <ac:spMkLst>
            <pc:docMk/>
            <pc:sldMk cId="2641255782" sldId="362"/>
            <ac:spMk id="5" creationId="{00000000-0000-0000-0000-000000000000}"/>
          </ac:spMkLst>
        </pc:spChg>
        <pc:grpChg chg="add mod">
          <ac:chgData name="Yohan Mendis" userId="c590b05b-806f-48e0-8880-74553b9cb7e4" providerId="ADAL" clId="{9B510710-D3AB-4BC8-A173-9345201A0268}" dt="2019-08-22T11:09:43.401" v="399" actId="164"/>
          <ac:grpSpMkLst>
            <pc:docMk/>
            <pc:sldMk cId="2641255782" sldId="362"/>
            <ac:grpSpMk id="8" creationId="{A8551650-4F4D-4B76-894A-50A8EC782C62}"/>
          </ac:grpSpMkLst>
        </pc:grpChg>
        <pc:picChg chg="mod">
          <ac:chgData name="Yohan Mendis" userId="c590b05b-806f-48e0-8880-74553b9cb7e4" providerId="ADAL" clId="{9B510710-D3AB-4BC8-A173-9345201A0268}" dt="2019-08-22T11:09:43.401" v="399" actId="164"/>
          <ac:picMkLst>
            <pc:docMk/>
            <pc:sldMk cId="2641255782" sldId="362"/>
            <ac:picMk id="4" creationId="{00000000-0000-0000-0000-000000000000}"/>
          </ac:picMkLst>
        </pc:picChg>
      </pc:sldChg>
      <pc:sldChg chg="addSp modSp add del">
        <pc:chgData name="Yohan Mendis" userId="c590b05b-806f-48e0-8880-74553b9cb7e4" providerId="ADAL" clId="{9B510710-D3AB-4BC8-A173-9345201A0268}" dt="2019-08-22T11:10:01.199" v="400" actId="164"/>
        <pc:sldMkLst>
          <pc:docMk/>
          <pc:sldMk cId="138442615" sldId="363"/>
        </pc:sldMkLst>
        <pc:spChg chg="mod">
          <ac:chgData name="Yohan Mendis" userId="c590b05b-806f-48e0-8880-74553b9cb7e4" providerId="ADAL" clId="{9B510710-D3AB-4BC8-A173-9345201A0268}" dt="2019-08-22T11:10:01.199" v="400" actId="164"/>
          <ac:spMkLst>
            <pc:docMk/>
            <pc:sldMk cId="138442615" sldId="363"/>
            <ac:spMk id="6" creationId="{00000000-0000-0000-0000-000000000000}"/>
          </ac:spMkLst>
        </pc:spChg>
        <pc:spChg chg="mod">
          <ac:chgData name="Yohan Mendis" userId="c590b05b-806f-48e0-8880-74553b9cb7e4" providerId="ADAL" clId="{9B510710-D3AB-4BC8-A173-9345201A0268}" dt="2019-08-22T10:54:44.617" v="388" actId="14100"/>
          <ac:spMkLst>
            <pc:docMk/>
            <pc:sldMk cId="138442615" sldId="363"/>
            <ac:spMk id="10" creationId="{00000000-0000-0000-0000-000000000000}"/>
          </ac:spMkLst>
        </pc:spChg>
        <pc:grpChg chg="add mod">
          <ac:chgData name="Yohan Mendis" userId="c590b05b-806f-48e0-8880-74553b9cb7e4" providerId="ADAL" clId="{9B510710-D3AB-4BC8-A173-9345201A0268}" dt="2019-08-22T11:10:01.199" v="400" actId="164"/>
          <ac:grpSpMkLst>
            <pc:docMk/>
            <pc:sldMk cId="138442615" sldId="363"/>
            <ac:grpSpMk id="4" creationId="{40ED8145-A8C4-45BD-9179-5D73E801BD4D}"/>
          </ac:grpSpMkLst>
        </pc:grpChg>
        <pc:picChg chg="mod">
          <ac:chgData name="Yohan Mendis" userId="c590b05b-806f-48e0-8880-74553b9cb7e4" providerId="ADAL" clId="{9B510710-D3AB-4BC8-A173-9345201A0268}" dt="2019-08-22T11:10:01.199" v="400" actId="164"/>
          <ac:picMkLst>
            <pc:docMk/>
            <pc:sldMk cId="138442615" sldId="363"/>
            <ac:picMk id="5" creationId="{00000000-0000-0000-0000-000000000000}"/>
          </ac:picMkLst>
        </pc:picChg>
      </pc:sldChg>
      <pc:sldChg chg="addSp modSp add del">
        <pc:chgData name="Yohan Mendis" userId="c590b05b-806f-48e0-8880-74553b9cb7e4" providerId="ADAL" clId="{9B510710-D3AB-4BC8-A173-9345201A0268}" dt="2019-08-22T11:10:27.649" v="403" actId="14100"/>
        <pc:sldMkLst>
          <pc:docMk/>
          <pc:sldMk cId="3866371210" sldId="364"/>
        </pc:sldMkLst>
        <pc:spChg chg="mod">
          <ac:chgData name="Yohan Mendis" userId="c590b05b-806f-48e0-8880-74553b9cb7e4" providerId="ADAL" clId="{9B510710-D3AB-4BC8-A173-9345201A0268}" dt="2019-08-22T11:10:17.867" v="401" actId="164"/>
          <ac:spMkLst>
            <pc:docMk/>
            <pc:sldMk cId="3866371210" sldId="364"/>
            <ac:spMk id="5" creationId="{00000000-0000-0000-0000-000000000000}"/>
          </ac:spMkLst>
        </pc:spChg>
        <pc:spChg chg="mod">
          <ac:chgData name="Yohan Mendis" userId="c590b05b-806f-48e0-8880-74553b9cb7e4" providerId="ADAL" clId="{9B510710-D3AB-4BC8-A173-9345201A0268}" dt="2019-08-22T10:50:07.256" v="378" actId="122"/>
          <ac:spMkLst>
            <pc:docMk/>
            <pc:sldMk cId="3866371210" sldId="364"/>
            <ac:spMk id="9" creationId="{00000000-0000-0000-0000-000000000000}"/>
          </ac:spMkLst>
        </pc:spChg>
        <pc:grpChg chg="add mod">
          <ac:chgData name="Yohan Mendis" userId="c590b05b-806f-48e0-8880-74553b9cb7e4" providerId="ADAL" clId="{9B510710-D3AB-4BC8-A173-9345201A0268}" dt="2019-08-22T11:10:27.649" v="403" actId="14100"/>
          <ac:grpSpMkLst>
            <pc:docMk/>
            <pc:sldMk cId="3866371210" sldId="364"/>
            <ac:grpSpMk id="8" creationId="{F3F48882-04E4-477D-95E1-131BBD672259}"/>
          </ac:grpSpMkLst>
        </pc:grpChg>
        <pc:picChg chg="mod">
          <ac:chgData name="Yohan Mendis" userId="c590b05b-806f-48e0-8880-74553b9cb7e4" providerId="ADAL" clId="{9B510710-D3AB-4BC8-A173-9345201A0268}" dt="2019-08-22T11:10:17.867" v="401" actId="164"/>
          <ac:picMkLst>
            <pc:docMk/>
            <pc:sldMk cId="3866371210" sldId="364"/>
            <ac:picMk id="4" creationId="{00000000-0000-0000-0000-000000000000}"/>
          </ac:picMkLst>
        </pc:picChg>
      </pc:sldChg>
      <pc:sldChg chg="modAnim">
        <pc:chgData name="Yohan Mendis" userId="c590b05b-806f-48e0-8880-74553b9cb7e4" providerId="ADAL" clId="{9B510710-D3AB-4BC8-A173-9345201A0268}" dt="2019-08-22T11:06:10.141" v="395"/>
        <pc:sldMkLst>
          <pc:docMk/>
          <pc:sldMk cId="2326717310" sldId="365"/>
        </pc:sldMkLst>
      </pc:sldChg>
      <pc:sldChg chg="del">
        <pc:chgData name="Yohan Mendis" userId="c590b05b-806f-48e0-8880-74553b9cb7e4" providerId="ADAL" clId="{9B510710-D3AB-4BC8-A173-9345201A0268}" dt="2019-08-22T10:39:04.595" v="225" actId="2696"/>
        <pc:sldMkLst>
          <pc:docMk/>
          <pc:sldMk cId="2922387866" sldId="368"/>
        </pc:sldMkLst>
      </pc:sldChg>
      <pc:sldChg chg="add del">
        <pc:chgData name="Yohan Mendis" userId="c590b05b-806f-48e0-8880-74553b9cb7e4" providerId="ADAL" clId="{9B510710-D3AB-4BC8-A173-9345201A0268}" dt="2019-08-22T10:42:47.667" v="228"/>
        <pc:sldMkLst>
          <pc:docMk/>
          <pc:sldMk cId="1915642301" sldId="369"/>
        </pc:sldMkLst>
      </pc:sldChg>
      <pc:sldChg chg="add del">
        <pc:chgData name="Yohan Mendis" userId="c590b05b-806f-48e0-8880-74553b9cb7e4" providerId="ADAL" clId="{9B510710-D3AB-4BC8-A173-9345201A0268}" dt="2019-08-22T10:42:47.667" v="228"/>
        <pc:sldMkLst>
          <pc:docMk/>
          <pc:sldMk cId="2229907269" sldId="370"/>
        </pc:sldMkLst>
      </pc:sldChg>
      <pc:sldChg chg="add del">
        <pc:chgData name="Yohan Mendis" userId="c590b05b-806f-48e0-8880-74553b9cb7e4" providerId="ADAL" clId="{9B510710-D3AB-4BC8-A173-9345201A0268}" dt="2019-08-22T10:42:47.667" v="228"/>
        <pc:sldMkLst>
          <pc:docMk/>
          <pc:sldMk cId="3098087962" sldId="371"/>
        </pc:sldMkLst>
      </pc:sldChg>
      <pc:sldChg chg="add del">
        <pc:chgData name="Yohan Mendis" userId="c590b05b-806f-48e0-8880-74553b9cb7e4" providerId="ADAL" clId="{9B510710-D3AB-4BC8-A173-9345201A0268}" dt="2019-08-22T10:42:47.667" v="228"/>
        <pc:sldMkLst>
          <pc:docMk/>
          <pc:sldMk cId="261505667" sldId="372"/>
        </pc:sldMkLst>
      </pc:sldChg>
      <pc:sldChg chg="modSp add del">
        <pc:chgData name="Yohan Mendis" userId="c590b05b-806f-48e0-8880-74553b9cb7e4" providerId="ADAL" clId="{9B510710-D3AB-4BC8-A173-9345201A0268}" dt="2019-08-22T10:42:47.723" v="229" actId="27636"/>
        <pc:sldMkLst>
          <pc:docMk/>
          <pc:sldMk cId="3852682355" sldId="373"/>
        </pc:sldMkLst>
        <pc:spChg chg="mod">
          <ac:chgData name="Yohan Mendis" userId="c590b05b-806f-48e0-8880-74553b9cb7e4" providerId="ADAL" clId="{9B510710-D3AB-4BC8-A173-9345201A0268}" dt="2019-08-22T10:42:47.723" v="229" actId="27636"/>
          <ac:spMkLst>
            <pc:docMk/>
            <pc:sldMk cId="3852682355" sldId="373"/>
            <ac:spMk id="3" creationId="{00000000-0000-0000-0000-000000000000}"/>
          </ac:spMkLst>
        </pc:spChg>
      </pc:sldChg>
      <pc:sldChg chg="modSp add del modAnim">
        <pc:chgData name="Yohan Mendis" userId="c590b05b-806f-48e0-8880-74553b9cb7e4" providerId="ADAL" clId="{9B510710-D3AB-4BC8-A173-9345201A0268}" dt="2019-08-22T10:42:47.769" v="230" actId="27636"/>
        <pc:sldMkLst>
          <pc:docMk/>
          <pc:sldMk cId="2921121985" sldId="374"/>
        </pc:sldMkLst>
        <pc:spChg chg="mod">
          <ac:chgData name="Yohan Mendis" userId="c590b05b-806f-48e0-8880-74553b9cb7e4" providerId="ADAL" clId="{9B510710-D3AB-4BC8-A173-9345201A0268}" dt="2019-08-22T10:42:47.769" v="230" actId="27636"/>
          <ac:spMkLst>
            <pc:docMk/>
            <pc:sldMk cId="2921121985" sldId="374"/>
            <ac:spMk id="3" creationId="{00000000-0000-0000-0000-000000000000}"/>
          </ac:spMkLst>
        </pc:spChg>
      </pc:sldChg>
      <pc:sldChg chg="delSp modSp add del">
        <pc:chgData name="Yohan Mendis" userId="c590b05b-806f-48e0-8880-74553b9cb7e4" providerId="ADAL" clId="{9B510710-D3AB-4BC8-A173-9345201A0268}" dt="2019-08-22T10:39:10.344" v="226" actId="2696"/>
        <pc:sldMkLst>
          <pc:docMk/>
          <pc:sldMk cId="1972678770" sldId="375"/>
        </pc:sldMkLst>
        <pc:spChg chg="del">
          <ac:chgData name="Yohan Mendis" userId="c590b05b-806f-48e0-8880-74553b9cb7e4" providerId="ADAL" clId="{9B510710-D3AB-4BC8-A173-9345201A0268}" dt="2019-08-22T10:22:21.498" v="109" actId="478"/>
          <ac:spMkLst>
            <pc:docMk/>
            <pc:sldMk cId="1972678770" sldId="375"/>
            <ac:spMk id="2" creationId="{103B1837-80C9-4790-AF20-7D662D0B19DA}"/>
          </ac:spMkLst>
        </pc:spChg>
        <pc:spChg chg="mod">
          <ac:chgData name="Yohan Mendis" userId="c590b05b-806f-48e0-8880-74553b9cb7e4" providerId="ADAL" clId="{9B510710-D3AB-4BC8-A173-9345201A0268}" dt="2019-08-22T10:22:55.606" v="121" actId="6549"/>
          <ac:spMkLst>
            <pc:docMk/>
            <pc:sldMk cId="1972678770" sldId="375"/>
            <ac:spMk id="3" creationId="{C92C8CD3-C870-4063-AE23-93DA1DA53F52}"/>
          </ac:spMkLst>
        </pc:spChg>
      </pc:sldChg>
      <pc:sldChg chg="delSp modSp add del">
        <pc:chgData name="Yohan Mendis" userId="c590b05b-806f-48e0-8880-74553b9cb7e4" providerId="ADAL" clId="{9B510710-D3AB-4BC8-A173-9345201A0268}" dt="2019-08-22T11:12:39.298" v="406" actId="2696"/>
        <pc:sldMkLst>
          <pc:docMk/>
          <pc:sldMk cId="2565068599" sldId="376"/>
        </pc:sldMkLst>
        <pc:spChg chg="del">
          <ac:chgData name="Yohan Mendis" userId="c590b05b-806f-48e0-8880-74553b9cb7e4" providerId="ADAL" clId="{9B510710-D3AB-4BC8-A173-9345201A0268}" dt="2019-08-22T10:37:51.960" v="129" actId="478"/>
          <ac:spMkLst>
            <pc:docMk/>
            <pc:sldMk cId="2565068599" sldId="376"/>
            <ac:spMk id="2" creationId="{634CD7AD-D823-4860-9FED-AEB200B316EC}"/>
          </ac:spMkLst>
        </pc:spChg>
        <pc:spChg chg="mod">
          <ac:chgData name="Yohan Mendis" userId="c590b05b-806f-48e0-8880-74553b9cb7e4" providerId="ADAL" clId="{9B510710-D3AB-4BC8-A173-9345201A0268}" dt="2019-08-22T10:38:51.318" v="224" actId="20577"/>
          <ac:spMkLst>
            <pc:docMk/>
            <pc:sldMk cId="2565068599" sldId="376"/>
            <ac:spMk id="3" creationId="{E47AFCB4-F207-4644-BFBE-3430A198A7F6}"/>
          </ac:spMkLst>
        </pc:spChg>
      </pc:sldChg>
      <pc:sldChg chg="addSp delSp modSp add modNotesTx">
        <pc:chgData name="Yohan Mendis" userId="c590b05b-806f-48e0-8880-74553b9cb7e4" providerId="ADAL" clId="{9B510710-D3AB-4BC8-A173-9345201A0268}" dt="2019-08-22T11:49:02.565" v="510" actId="20577"/>
        <pc:sldMkLst>
          <pc:docMk/>
          <pc:sldMk cId="1281238718" sldId="377"/>
        </pc:sldMkLst>
        <pc:spChg chg="mod">
          <ac:chgData name="Yohan Mendis" userId="c590b05b-806f-48e0-8880-74553b9cb7e4" providerId="ADAL" clId="{9B510710-D3AB-4BC8-A173-9345201A0268}" dt="2019-08-22T10:46:11.909" v="342" actId="14100"/>
          <ac:spMkLst>
            <pc:docMk/>
            <pc:sldMk cId="1281238718" sldId="377"/>
            <ac:spMk id="2" creationId="{4C14FD26-BB49-47DF-B49F-0D13C5DF15EE}"/>
          </ac:spMkLst>
        </pc:spChg>
        <pc:spChg chg="mod">
          <ac:chgData name="Yohan Mendis" userId="c590b05b-806f-48e0-8880-74553b9cb7e4" providerId="ADAL" clId="{9B510710-D3AB-4BC8-A173-9345201A0268}" dt="2019-08-22T11:47:49.302" v="412" actId="20577"/>
          <ac:spMkLst>
            <pc:docMk/>
            <pc:sldMk cId="1281238718" sldId="377"/>
            <ac:spMk id="3" creationId="{B17F7F4B-C85E-44F4-BEC7-18A42ACE393D}"/>
          </ac:spMkLst>
        </pc:spChg>
        <pc:picChg chg="add del mod">
          <ac:chgData name="Yohan Mendis" userId="c590b05b-806f-48e0-8880-74553b9cb7e4" providerId="ADAL" clId="{9B510710-D3AB-4BC8-A173-9345201A0268}" dt="2019-08-22T10:46:12.474" v="343"/>
          <ac:picMkLst>
            <pc:docMk/>
            <pc:sldMk cId="1281238718" sldId="377"/>
            <ac:picMk id="1026" creationId="{0A661940-EA08-4560-8012-FEF829D969C6}"/>
          </ac:picMkLst>
        </pc:picChg>
        <pc:picChg chg="add mod">
          <ac:chgData name="Yohan Mendis" userId="c590b05b-806f-48e0-8880-74553b9cb7e4" providerId="ADAL" clId="{9B510710-D3AB-4BC8-A173-9345201A0268}" dt="2019-08-22T10:47:01.851" v="349" actId="14100"/>
          <ac:picMkLst>
            <pc:docMk/>
            <pc:sldMk cId="1281238718" sldId="377"/>
            <ac:picMk id="1028" creationId="{6E396850-BF1D-4A64-BB58-71B072DDF04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31/01/2022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1/31/2022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FAB9FD5E-4D32-4027-8F7F-BD108CFAFF3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C5D6488-46A6-408C-B288-6B59DEC7098C}" type="slidenum">
              <a:rPr lang="en-GB" altLang="en-US" smtClean="0"/>
              <a:pPr/>
              <a:t>2</a:t>
            </a:fld>
            <a:endParaRPr lang="en-GB" altLang="en-US"/>
          </a:p>
        </p:txBody>
      </p:sp>
      <p:sp>
        <p:nvSpPr>
          <p:cNvPr id="19459" name="Slide Image Placeholder 1">
            <a:extLst>
              <a:ext uri="{FF2B5EF4-FFF2-40B4-BE49-F238E27FC236}">
                <a16:creationId xmlns:a16="http://schemas.microsoft.com/office/drawing/2014/main" id="{B8392764-096C-4F3E-9DF3-3C6F323C7DD4}"/>
              </a:ext>
            </a:extLst>
          </p:cNvPr>
          <p:cNvSpPr>
            <a:spLocks noGrp="1" noRot="1" noChangeAspect="1" noChangeArrowheads="1" noTextEdit="1"/>
          </p:cNvSpPr>
          <p:nvPr>
            <p:ph type="sldImg"/>
          </p:nvPr>
        </p:nvSpPr>
        <p:spPr>
          <a:ln/>
        </p:spPr>
      </p:sp>
      <p:sp>
        <p:nvSpPr>
          <p:cNvPr id="19460" name="Notes Placeholder 2">
            <a:extLst>
              <a:ext uri="{FF2B5EF4-FFF2-40B4-BE49-F238E27FC236}">
                <a16:creationId xmlns:a16="http://schemas.microsoft.com/office/drawing/2014/main" id="{2D7073F9-D5ED-4E19-9D4F-CE5ED25A4600}"/>
              </a:ext>
            </a:extLst>
          </p:cNvPr>
          <p:cNvSpPr>
            <a:spLocks noGrp="1" noChangeArrowheads="1"/>
          </p:cNvSpPr>
          <p:nvPr>
            <p:ph type="body" idx="1"/>
          </p:nvPr>
        </p:nvSpPr>
        <p:spPr>
          <a:xfrm>
            <a:off x="914400" y="4343400"/>
            <a:ext cx="5029200" cy="4114800"/>
          </a:xfrm>
          <a:noFill/>
        </p:spPr>
        <p:txBody>
          <a:bodyPr lIns="91428" tIns="45714" rIns="91428" bIns="45714"/>
          <a:lstStyle/>
          <a:p>
            <a:pPr eaLnBrk="1" hangingPunct="1"/>
            <a:endParaRPr lang="en-GB" altLang="en-US" dirty="0"/>
          </a:p>
        </p:txBody>
      </p:sp>
      <p:sp>
        <p:nvSpPr>
          <p:cNvPr id="19461" name="Slide Number Placeholder 3">
            <a:extLst>
              <a:ext uri="{FF2B5EF4-FFF2-40B4-BE49-F238E27FC236}">
                <a16:creationId xmlns:a16="http://schemas.microsoft.com/office/drawing/2014/main" id="{154E03D6-FC1B-4732-AC3F-6DDEF53D7BFE}"/>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8" tIns="45714" rIns="91428" bIns="45714" anchor="b"/>
          <a:lstStyle>
            <a:lvl1pPr>
              <a:defRPr>
                <a:solidFill>
                  <a:schemeClr val="tx1"/>
                </a:solidFill>
                <a:latin typeface="Arial" panose="020B0604020202020204" pitchFamily="34" charset="0"/>
              </a:defRPr>
            </a:lvl1pPr>
            <a:lvl2pPr marL="701675" indent="-269875">
              <a:defRPr>
                <a:solidFill>
                  <a:schemeClr val="tx1"/>
                </a:solidFill>
                <a:latin typeface="Arial" panose="020B0604020202020204" pitchFamily="34" charset="0"/>
              </a:defRPr>
            </a:lvl2pPr>
            <a:lvl3pPr marL="1079500" indent="-215900">
              <a:defRPr>
                <a:solidFill>
                  <a:schemeClr val="tx1"/>
                </a:solidFill>
                <a:latin typeface="Arial" panose="020B0604020202020204" pitchFamily="34" charset="0"/>
              </a:defRPr>
            </a:lvl3pPr>
            <a:lvl4pPr marL="1511300" indent="-215900">
              <a:defRPr>
                <a:solidFill>
                  <a:schemeClr val="tx1"/>
                </a:solidFill>
                <a:latin typeface="Arial" panose="020B0604020202020204" pitchFamily="34" charset="0"/>
              </a:defRPr>
            </a:lvl4pPr>
            <a:lvl5pPr marL="1943100" indent="-215900">
              <a:defRPr>
                <a:solidFill>
                  <a:schemeClr val="tx1"/>
                </a:solidFill>
                <a:latin typeface="Arial" panose="020B0604020202020204" pitchFamily="34" charset="0"/>
              </a:defRPr>
            </a:lvl5pPr>
            <a:lvl6pPr marL="2400300" indent="-215900" eaLnBrk="0" fontAlgn="base" hangingPunct="0">
              <a:spcBef>
                <a:spcPct val="0"/>
              </a:spcBef>
              <a:spcAft>
                <a:spcPct val="0"/>
              </a:spcAft>
              <a:defRPr>
                <a:solidFill>
                  <a:schemeClr val="tx1"/>
                </a:solidFill>
                <a:latin typeface="Arial" panose="020B0604020202020204" pitchFamily="34" charset="0"/>
              </a:defRPr>
            </a:lvl6pPr>
            <a:lvl7pPr marL="2857500" indent="-215900" eaLnBrk="0" fontAlgn="base" hangingPunct="0">
              <a:spcBef>
                <a:spcPct val="0"/>
              </a:spcBef>
              <a:spcAft>
                <a:spcPct val="0"/>
              </a:spcAft>
              <a:defRPr>
                <a:solidFill>
                  <a:schemeClr val="tx1"/>
                </a:solidFill>
                <a:latin typeface="Arial" panose="020B0604020202020204" pitchFamily="34" charset="0"/>
              </a:defRPr>
            </a:lvl7pPr>
            <a:lvl8pPr marL="3314700" indent="-215900" eaLnBrk="0" fontAlgn="base" hangingPunct="0">
              <a:spcBef>
                <a:spcPct val="0"/>
              </a:spcBef>
              <a:spcAft>
                <a:spcPct val="0"/>
              </a:spcAft>
              <a:defRPr>
                <a:solidFill>
                  <a:schemeClr val="tx1"/>
                </a:solidFill>
                <a:latin typeface="Arial" panose="020B0604020202020204" pitchFamily="34" charset="0"/>
              </a:defRPr>
            </a:lvl8pPr>
            <a:lvl9pPr marL="3771900" indent="-2159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E5D0C7F-5ACD-4DAB-BEB3-7D930098D0E1}" type="slidenum">
              <a:rPr lang="en-GB" altLang="en-US" sz="1200">
                <a:latin typeface="Times New Roman" panose="02020603050405020304" pitchFamily="18" charset="0"/>
              </a:rPr>
              <a:pPr algn="r" eaLnBrk="1" hangingPunct="1"/>
              <a:t>2</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542704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148843DB-F29E-4C6D-8EF8-48E187213071}"/>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C82D08B7-F831-455B-910A-77F587CB272F}"/>
              </a:ext>
            </a:extLst>
          </p:cNvPr>
          <p:cNvSpPr>
            <a:spLocks noGrp="1" noChangeArrowheads="1"/>
          </p:cNvSpPr>
          <p:nvPr>
            <p:ph type="body" idx="1"/>
          </p:nvPr>
        </p:nvSpPr>
        <p:spPr>
          <a:noFill/>
        </p:spPr>
        <p:txBody>
          <a:bodyPr/>
          <a:lstStyle/>
          <a:p>
            <a:endParaRPr lang="en-GB" altLang="en-US" dirty="0"/>
          </a:p>
        </p:txBody>
      </p:sp>
      <p:sp>
        <p:nvSpPr>
          <p:cNvPr id="17412" name="Slide Number Placeholder 3">
            <a:extLst>
              <a:ext uri="{FF2B5EF4-FFF2-40B4-BE49-F238E27FC236}">
                <a16:creationId xmlns:a16="http://schemas.microsoft.com/office/drawing/2014/main" id="{41E499A9-E37E-4BF6-A7E6-E962DBE929A7}"/>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121D27D-F703-4EFD-B88F-63CFA87BE8BB}" type="slidenum">
              <a:rPr lang="en-GB" altLang="en-US" smtClean="0"/>
              <a:pPr/>
              <a:t>3</a:t>
            </a:fld>
            <a:endParaRPr lang="en-GB" altLang="en-US"/>
          </a:p>
        </p:txBody>
      </p:sp>
    </p:spTree>
    <p:extLst>
      <p:ext uri="{BB962C8B-B14F-4D97-AF65-F5344CB8AC3E}">
        <p14:creationId xmlns:p14="http://schemas.microsoft.com/office/powerpoint/2010/main" val="1619877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E4F3367D-3D97-42F5-9F3E-D69C766991B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09BB5D5-4BF8-45AD-9355-A2AD3AB15378}" type="slidenum">
              <a:rPr lang="en-GB" altLang="en-US" smtClean="0"/>
              <a:pPr/>
              <a:t>7</a:t>
            </a:fld>
            <a:endParaRPr lang="en-GB" altLang="en-US"/>
          </a:p>
        </p:txBody>
      </p:sp>
      <p:sp>
        <p:nvSpPr>
          <p:cNvPr id="21507" name="Rectangle 2">
            <a:extLst>
              <a:ext uri="{FF2B5EF4-FFF2-40B4-BE49-F238E27FC236}">
                <a16:creationId xmlns:a16="http://schemas.microsoft.com/office/drawing/2014/main" id="{9C0D4D35-02D7-47B8-BF06-FDDB6E1429E3}"/>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4B70A854-9C8A-427F-B416-832C83842EB3}"/>
              </a:ext>
            </a:extLst>
          </p:cNvPr>
          <p:cNvSpPr>
            <a:spLocks noGrp="1" noChangeArrowheads="1"/>
          </p:cNvSpPr>
          <p:nvPr>
            <p:ph type="body" idx="1"/>
          </p:nvPr>
        </p:nvSpPr>
        <p:spPr>
          <a:noFill/>
        </p:spPr>
        <p:txBody>
          <a:bodyPr/>
          <a:lstStyle/>
          <a:p>
            <a:pPr eaLnBrk="1" hangingPunct="1"/>
            <a:r>
              <a:rPr lang="en-GB" altLang="en-US" dirty="0"/>
              <a:t>Share link to video in the Teams chat as well as showing on screen. </a:t>
            </a:r>
          </a:p>
        </p:txBody>
      </p:sp>
    </p:spTree>
    <p:extLst>
      <p:ext uri="{BB962C8B-B14F-4D97-AF65-F5344CB8AC3E}">
        <p14:creationId xmlns:p14="http://schemas.microsoft.com/office/powerpoint/2010/main" val="3980241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0F1B72E-D04E-470C-B08E-41E48B773B3B}"/>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619AC19C-C6A2-48DD-B5C8-BC7BF3BBF628}"/>
              </a:ext>
            </a:extLst>
          </p:cNvPr>
          <p:cNvSpPr>
            <a:spLocks noGrp="1" noChangeArrowheads="1"/>
          </p:cNvSpPr>
          <p:nvPr>
            <p:ph type="body" idx="1"/>
          </p:nvPr>
        </p:nvSpPr>
        <p:spPr>
          <a:noFill/>
        </p:spPr>
        <p:txBody>
          <a:bodyPr/>
          <a:lstStyle/>
          <a:p>
            <a:endParaRPr lang="en-GB" altLang="en-US" dirty="0"/>
          </a:p>
        </p:txBody>
      </p:sp>
      <p:sp>
        <p:nvSpPr>
          <p:cNvPr id="34820" name="Slide Number Placeholder 3">
            <a:extLst>
              <a:ext uri="{FF2B5EF4-FFF2-40B4-BE49-F238E27FC236}">
                <a16:creationId xmlns:a16="http://schemas.microsoft.com/office/drawing/2014/main" id="{CE099B4D-748B-45DD-B876-5825C2AB647A}"/>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3E1E8ED-0D5C-4051-8667-C1B75E920333}" type="slidenum">
              <a:rPr lang="en-GB" altLang="en-US" smtClean="0"/>
              <a:pPr/>
              <a:t>8</a:t>
            </a:fld>
            <a:endParaRPr lang="en-GB" altLang="en-US"/>
          </a:p>
        </p:txBody>
      </p:sp>
    </p:spTree>
    <p:extLst>
      <p:ext uri="{BB962C8B-B14F-4D97-AF65-F5344CB8AC3E}">
        <p14:creationId xmlns:p14="http://schemas.microsoft.com/office/powerpoint/2010/main" val="9375662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701B73FF-862C-4E01-AACA-1479588BAB65}"/>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89D183AC-680D-4D8F-A6FA-D3AA5F31DDF9}"/>
              </a:ext>
            </a:extLst>
          </p:cNvPr>
          <p:cNvSpPr>
            <a:spLocks noGrp="1" noChangeArrowheads="1"/>
          </p:cNvSpPr>
          <p:nvPr>
            <p:ph type="body" idx="1"/>
          </p:nvPr>
        </p:nvSpPr>
        <p:spPr>
          <a:noFill/>
        </p:spPr>
        <p:txBody>
          <a:bodyPr/>
          <a:lstStyle/>
          <a:p>
            <a:endParaRPr lang="en-GB" altLang="en-US" dirty="0"/>
          </a:p>
        </p:txBody>
      </p:sp>
      <p:sp>
        <p:nvSpPr>
          <p:cNvPr id="36868" name="Slide Number Placeholder 3">
            <a:extLst>
              <a:ext uri="{FF2B5EF4-FFF2-40B4-BE49-F238E27FC236}">
                <a16:creationId xmlns:a16="http://schemas.microsoft.com/office/drawing/2014/main" id="{6C3DD4F0-A4AA-4F2A-89ED-B534570719E3}"/>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6329E50-9A2E-461C-8580-6CE7F17A213D}" type="slidenum">
              <a:rPr lang="en-GB" altLang="en-US" smtClean="0"/>
              <a:pPr/>
              <a:t>9</a:t>
            </a:fld>
            <a:endParaRPr lang="en-GB" altLang="en-US"/>
          </a:p>
        </p:txBody>
      </p:sp>
    </p:spTree>
    <p:extLst>
      <p:ext uri="{BB962C8B-B14F-4D97-AF65-F5344CB8AC3E}">
        <p14:creationId xmlns:p14="http://schemas.microsoft.com/office/powerpoint/2010/main" val="3357698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dirty="0"/>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10</a:t>
            </a:fld>
            <a:endParaRPr lang="en-GB" altLang="en-US"/>
          </a:p>
        </p:txBody>
      </p:sp>
    </p:spTree>
    <p:extLst>
      <p:ext uri="{BB962C8B-B14F-4D97-AF65-F5344CB8AC3E}">
        <p14:creationId xmlns:p14="http://schemas.microsoft.com/office/powerpoint/2010/main" val="900909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visiting the UWTSD library site, conducting a search and showing the process in </a:t>
            </a:r>
            <a:r>
              <a:rPr lang="en-GB" dirty="0" err="1"/>
              <a:t>realtime</a:t>
            </a:r>
            <a:r>
              <a:rPr lang="en-GB" dirty="0"/>
              <a:t>. Here you can also highlight to students how to ‘pin’ and email articles and sources.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11</a:t>
            </a:fld>
            <a:endParaRPr lang="en-US"/>
          </a:p>
        </p:txBody>
      </p:sp>
    </p:spTree>
    <p:extLst>
      <p:ext uri="{BB962C8B-B14F-4D97-AF65-F5344CB8AC3E}">
        <p14:creationId xmlns:p14="http://schemas.microsoft.com/office/powerpoint/2010/main" val="17181223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0F0F48CB-C407-423E-AAA7-5850608ED3FC}"/>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4FCA30B-56E6-4A58-9C9A-95D30994C8C2}" type="slidenum">
              <a:rPr lang="en-GB" altLang="en-US" smtClean="0"/>
              <a:pPr/>
              <a:t>16</a:t>
            </a:fld>
            <a:endParaRPr lang="en-GB" altLang="en-US"/>
          </a:p>
        </p:txBody>
      </p:sp>
      <p:sp>
        <p:nvSpPr>
          <p:cNvPr id="43011" name="Rectangle 2">
            <a:extLst>
              <a:ext uri="{FF2B5EF4-FFF2-40B4-BE49-F238E27FC236}">
                <a16:creationId xmlns:a16="http://schemas.microsoft.com/office/drawing/2014/main" id="{15D9081B-4E2D-4083-8014-F5AB0C414979}"/>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10775C7-4515-4AB3-A435-5BD82792D0DE}"/>
              </a:ext>
            </a:extLst>
          </p:cNvPr>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11806963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0F0F48CB-C407-423E-AAA7-5850608ED3FC}"/>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4FCA30B-56E6-4A58-9C9A-95D30994C8C2}" type="slidenum">
              <a:rPr lang="en-GB" altLang="en-US" smtClean="0"/>
              <a:pPr/>
              <a:t>17</a:t>
            </a:fld>
            <a:endParaRPr lang="en-GB" altLang="en-US"/>
          </a:p>
        </p:txBody>
      </p:sp>
      <p:sp>
        <p:nvSpPr>
          <p:cNvPr id="43011" name="Rectangle 2">
            <a:extLst>
              <a:ext uri="{FF2B5EF4-FFF2-40B4-BE49-F238E27FC236}">
                <a16:creationId xmlns:a16="http://schemas.microsoft.com/office/drawing/2014/main" id="{15D9081B-4E2D-4083-8014-F5AB0C414979}"/>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10775C7-4515-4AB3-A435-5BD82792D0DE}"/>
              </a:ext>
            </a:extLst>
          </p:cNvPr>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14079168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E0BCF72D-F4BB-4E85-8FFC-836446CD09ED}"/>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65F06E4-E5BA-4918-9276-7C57971750B4}" type="slidenum">
              <a:rPr lang="en-GB" altLang="en-US" smtClean="0"/>
              <a:pPr/>
              <a:t>18</a:t>
            </a:fld>
            <a:endParaRPr lang="en-GB" altLang="en-US"/>
          </a:p>
        </p:txBody>
      </p:sp>
      <p:sp>
        <p:nvSpPr>
          <p:cNvPr id="47107" name="Rectangle 2">
            <a:extLst>
              <a:ext uri="{FF2B5EF4-FFF2-40B4-BE49-F238E27FC236}">
                <a16:creationId xmlns:a16="http://schemas.microsoft.com/office/drawing/2014/main" id="{C9BE1FF4-29FB-4711-AF6E-E38A7A85563B}"/>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BA737833-D1A9-48F7-ADA7-BE4C59B4B158}"/>
              </a:ext>
            </a:extLst>
          </p:cNvPr>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4222217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28CCFF4-88C0-4190-AC70-A8403D07E254}" type="slidenum">
              <a:rPr lang="en-GB" altLang="en-US" smtClean="0"/>
              <a:pPr>
                <a:defRPr/>
              </a:pPr>
              <a:t>19</a:t>
            </a:fld>
            <a:endParaRPr lang="en-GB" altLang="en-US"/>
          </a:p>
        </p:txBody>
      </p:sp>
    </p:spTree>
    <p:extLst>
      <p:ext uri="{BB962C8B-B14F-4D97-AF65-F5344CB8AC3E}">
        <p14:creationId xmlns:p14="http://schemas.microsoft.com/office/powerpoint/2010/main" val="35348277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spcBef>
                <a:spcPct val="30000"/>
              </a:spcBef>
              <a:defRPr sz="1200">
                <a:solidFill>
                  <a:schemeClr val="tx1"/>
                </a:solidFill>
                <a:latin typeface="Times New Roman" panose="02020603050405020304" pitchFamily="18" charset="0"/>
              </a:defRPr>
            </a:lvl1pPr>
            <a:lvl2pPr marL="742950" indent="-285750" defTabSz="949325">
              <a:spcBef>
                <a:spcPct val="30000"/>
              </a:spcBef>
              <a:defRPr sz="1200">
                <a:solidFill>
                  <a:schemeClr val="tx1"/>
                </a:solidFill>
                <a:latin typeface="Times New Roman" panose="02020603050405020304" pitchFamily="18" charset="0"/>
              </a:defRPr>
            </a:lvl2pPr>
            <a:lvl3pPr marL="1143000" indent="-228600" defTabSz="949325">
              <a:spcBef>
                <a:spcPct val="30000"/>
              </a:spcBef>
              <a:defRPr sz="1200">
                <a:solidFill>
                  <a:schemeClr val="tx1"/>
                </a:solidFill>
                <a:latin typeface="Times New Roman" panose="02020603050405020304" pitchFamily="18" charset="0"/>
              </a:defRPr>
            </a:lvl3pPr>
            <a:lvl4pPr marL="1600200" indent="-228600" defTabSz="949325">
              <a:spcBef>
                <a:spcPct val="30000"/>
              </a:spcBef>
              <a:defRPr sz="1200">
                <a:solidFill>
                  <a:schemeClr val="tx1"/>
                </a:solidFill>
                <a:latin typeface="Times New Roman" panose="02020603050405020304" pitchFamily="18" charset="0"/>
              </a:defRPr>
            </a:lvl4pPr>
            <a:lvl5pPr marL="2057400" indent="-228600" defTabSz="949325">
              <a:spcBef>
                <a:spcPct val="30000"/>
              </a:spcBef>
              <a:defRPr sz="1200">
                <a:solidFill>
                  <a:schemeClr val="tx1"/>
                </a:solidFill>
                <a:latin typeface="Times New Roman" panose="02020603050405020304" pitchFamily="18" charset="0"/>
              </a:defRPr>
            </a:lvl5pPr>
            <a:lvl6pPr marL="2514600" indent="-228600" defTabSz="949325"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49325"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49325"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4932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DACA39D-F0C3-4A4F-90AF-B04EBADA23AA}" type="slidenum">
              <a:rPr lang="en-GB" altLang="en-US" sz="1300"/>
              <a:pPr>
                <a:spcBef>
                  <a:spcPct val="0"/>
                </a:spcBef>
              </a:pPr>
              <a:t>20</a:t>
            </a:fld>
            <a:endParaRPr lang="en-GB" altLang="en-US" sz="130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81067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775D9F76-647E-4942-BAE9-076F388770B8}"/>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10B5DC1-1849-4DBA-99DF-50980C3B4F0E}" type="slidenum">
              <a:rPr lang="en-GB" altLang="en-US" smtClean="0"/>
              <a:pPr/>
              <a:t>27</a:t>
            </a:fld>
            <a:endParaRPr lang="en-GB" altLang="en-US"/>
          </a:p>
        </p:txBody>
      </p:sp>
      <p:sp>
        <p:nvSpPr>
          <p:cNvPr id="24579" name="Rectangle 2">
            <a:extLst>
              <a:ext uri="{FF2B5EF4-FFF2-40B4-BE49-F238E27FC236}">
                <a16:creationId xmlns:a16="http://schemas.microsoft.com/office/drawing/2014/main" id="{64400CA9-7604-4FE4-8900-6895CF6113D6}"/>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C9078EBE-8004-46A2-9E95-BCFF1D0EB0BC}"/>
              </a:ext>
            </a:extLst>
          </p:cNvPr>
          <p:cNvSpPr>
            <a:spLocks noGrp="1" noChangeArrowheads="1"/>
          </p:cNvSpPr>
          <p:nvPr>
            <p:ph type="body" idx="1"/>
          </p:nvPr>
        </p:nvSpPr>
        <p:spPr>
          <a:noFill/>
        </p:spPr>
        <p:txBody>
          <a:bodyPr/>
          <a:lstStyle/>
          <a:p>
            <a:pPr marL="228600" indent="-228600" eaLnBrk="1" hangingPunct="1"/>
            <a:endParaRPr lang="en-GB" altLang="en-US" dirty="0"/>
          </a:p>
        </p:txBody>
      </p:sp>
    </p:spTree>
    <p:extLst>
      <p:ext uri="{BB962C8B-B14F-4D97-AF65-F5344CB8AC3E}">
        <p14:creationId xmlns:p14="http://schemas.microsoft.com/office/powerpoint/2010/main" val="40465321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 a printed version of Pdf for students in class, allow students to work in pairs or individually. </a:t>
            </a:r>
          </a:p>
          <a:p>
            <a:r>
              <a:rPr lang="en-GB" dirty="0"/>
              <a:t>The task allows them to develop a full reference and citation for one of their four sources provided last week. </a:t>
            </a:r>
          </a:p>
        </p:txBody>
      </p:sp>
      <p:sp>
        <p:nvSpPr>
          <p:cNvPr id="4" name="Slide Number Placeholder 3"/>
          <p:cNvSpPr>
            <a:spLocks noGrp="1"/>
          </p:cNvSpPr>
          <p:nvPr>
            <p:ph type="sldNum" sz="quarter" idx="5"/>
          </p:nvPr>
        </p:nvSpPr>
        <p:spPr/>
        <p:txBody>
          <a:bodyPr/>
          <a:lstStyle/>
          <a:p>
            <a:fld id="{6936E1E2-17D2-5E4C-B96D-EEDAC0EF77DB}" type="slidenum">
              <a:rPr lang="en-US" smtClean="0"/>
              <a:pPr/>
              <a:t>31</a:t>
            </a:fld>
            <a:endParaRPr lang="en-US"/>
          </a:p>
        </p:txBody>
      </p:sp>
    </p:spTree>
    <p:extLst>
      <p:ext uri="{BB962C8B-B14F-4D97-AF65-F5344CB8AC3E}">
        <p14:creationId xmlns:p14="http://schemas.microsoft.com/office/powerpoint/2010/main" val="24752356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 if</a:t>
            </a:r>
            <a:r>
              <a:rPr lang="en-GB" baseline="0" dirty="0"/>
              <a:t> the work shown in the following slides are good practices or bad practices.</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33</a:t>
            </a:fld>
            <a:endParaRPr lang="en-US"/>
          </a:p>
        </p:txBody>
      </p:sp>
    </p:spTree>
    <p:extLst>
      <p:ext uri="{BB962C8B-B14F-4D97-AF65-F5344CB8AC3E}">
        <p14:creationId xmlns:p14="http://schemas.microsoft.com/office/powerpoint/2010/main" val="19140812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Direct copy and paste</a:t>
            </a:r>
          </a:p>
        </p:txBody>
      </p:sp>
      <p:sp>
        <p:nvSpPr>
          <p:cNvPr id="4" name="Slide Number Placeholder 3"/>
          <p:cNvSpPr>
            <a:spLocks noGrp="1"/>
          </p:cNvSpPr>
          <p:nvPr>
            <p:ph type="sldNum" sz="quarter" idx="10"/>
          </p:nvPr>
        </p:nvSpPr>
        <p:spPr/>
        <p:txBody>
          <a:bodyPr/>
          <a:lstStyle/>
          <a:p>
            <a:fld id="{B21BDCD9-72DD-4437-A61F-FD26426DECBD}" type="slidenum">
              <a:rPr lang="en-GB" smtClean="0"/>
              <a:pPr/>
              <a:t>34</a:t>
            </a:fld>
            <a:endParaRPr lang="en-GB"/>
          </a:p>
        </p:txBody>
      </p:sp>
    </p:spTree>
    <p:extLst>
      <p:ext uri="{BB962C8B-B14F-4D97-AF65-F5344CB8AC3E}">
        <p14:creationId xmlns:p14="http://schemas.microsoft.com/office/powerpoint/2010/main" val="14173195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a thesaurus to change few words with few words added here and there</a:t>
            </a:r>
            <a:r>
              <a:rPr lang="en-GB" baseline="0" dirty="0"/>
              <a:t> to reduce the similarity. This is unacceptable practice. Will be penalised for plagiarism.</a:t>
            </a:r>
            <a:endParaRPr lang="en-GB" dirty="0"/>
          </a:p>
        </p:txBody>
      </p:sp>
      <p:sp>
        <p:nvSpPr>
          <p:cNvPr id="4" name="Slide Number Placeholder 3"/>
          <p:cNvSpPr>
            <a:spLocks noGrp="1"/>
          </p:cNvSpPr>
          <p:nvPr>
            <p:ph type="sldNum" sz="quarter" idx="10"/>
          </p:nvPr>
        </p:nvSpPr>
        <p:spPr/>
        <p:txBody>
          <a:bodyPr/>
          <a:lstStyle/>
          <a:p>
            <a:fld id="{B21BDCD9-72DD-4437-A61F-FD26426DECBD}" type="slidenum">
              <a:rPr lang="en-GB" smtClean="0"/>
              <a:pPr/>
              <a:t>35</a:t>
            </a:fld>
            <a:endParaRPr lang="en-GB"/>
          </a:p>
        </p:txBody>
      </p:sp>
    </p:spTree>
    <p:extLst>
      <p:ext uri="{BB962C8B-B14F-4D97-AF65-F5344CB8AC3E}">
        <p14:creationId xmlns:p14="http://schemas.microsoft.com/office/powerpoint/2010/main" val="16884075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Information obtained form external sources have been acknowledge with appropriate references.</a:t>
            </a:r>
            <a:r>
              <a:rPr lang="en-GB" baseline="0" dirty="0"/>
              <a:t> Demonstrated good practice.</a:t>
            </a:r>
            <a:endParaRPr lang="en-GB" dirty="0"/>
          </a:p>
        </p:txBody>
      </p:sp>
      <p:sp>
        <p:nvSpPr>
          <p:cNvPr id="4" name="Slide Number Placeholder 3"/>
          <p:cNvSpPr>
            <a:spLocks noGrp="1"/>
          </p:cNvSpPr>
          <p:nvPr>
            <p:ph type="sldNum" sz="quarter" idx="10"/>
          </p:nvPr>
        </p:nvSpPr>
        <p:spPr/>
        <p:txBody>
          <a:bodyPr/>
          <a:lstStyle/>
          <a:p>
            <a:fld id="{B21BDCD9-72DD-4437-A61F-FD26426DECBD}" type="slidenum">
              <a:rPr lang="en-GB" smtClean="0"/>
              <a:pPr/>
              <a:t>36</a:t>
            </a:fld>
            <a:endParaRPr lang="en-GB"/>
          </a:p>
        </p:txBody>
      </p:sp>
    </p:spTree>
    <p:extLst>
      <p:ext uri="{BB962C8B-B14F-4D97-AF65-F5344CB8AC3E}">
        <p14:creationId xmlns:p14="http://schemas.microsoft.com/office/powerpoint/2010/main" val="32144960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Best quality work</a:t>
            </a:r>
          </a:p>
        </p:txBody>
      </p:sp>
      <p:sp>
        <p:nvSpPr>
          <p:cNvPr id="4" name="Slide Number Placeholder 3"/>
          <p:cNvSpPr>
            <a:spLocks noGrp="1"/>
          </p:cNvSpPr>
          <p:nvPr>
            <p:ph type="sldNum" sz="quarter" idx="10"/>
          </p:nvPr>
        </p:nvSpPr>
        <p:spPr/>
        <p:txBody>
          <a:bodyPr/>
          <a:lstStyle/>
          <a:p>
            <a:fld id="{B21BDCD9-72DD-4437-A61F-FD26426DECBD}" type="slidenum">
              <a:rPr lang="en-GB" smtClean="0"/>
              <a:pPr/>
              <a:t>37</a:t>
            </a:fld>
            <a:endParaRPr lang="en-GB"/>
          </a:p>
        </p:txBody>
      </p:sp>
    </p:spTree>
    <p:extLst>
      <p:ext uri="{BB962C8B-B14F-4D97-AF65-F5344CB8AC3E}">
        <p14:creationId xmlns:p14="http://schemas.microsoft.com/office/powerpoint/2010/main" val="24070636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31/01/2022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31/01/2022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31/01/2022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31/01/2022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NDgqqPvMn0U"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hyperlink" Target="http://www.citethemrightonline.com/" TargetMode="External"/><Relationship Id="rId4" Type="http://schemas.openxmlformats.org/officeDocument/2006/relationships/hyperlink" Target="https://www.uwtsd.ac.uk/library/infoskills/referencing-and-plagiarism-the-basic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skillshub.northampton.ac.uk/2013/04/18/harvard-referencing-interactive-tutorial/" TargetMode="Externa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youtube.com/watch?v=ptHIA5bMnio" TargetMode="Externa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4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4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Academic and Employability Skills</a:t>
            </a:r>
            <a:br>
              <a:rPr lang="en-GB" sz="4000" b="1" dirty="0">
                <a:solidFill>
                  <a:schemeClr val="accent2">
                    <a:lumMod val="20000"/>
                    <a:lumOff val="80000"/>
                  </a:schemeClr>
                </a:solidFill>
              </a:rPr>
            </a:br>
            <a:r>
              <a:rPr lang="en-GB" sz="3100" b="1" dirty="0">
                <a:solidFill>
                  <a:schemeClr val="accent2">
                    <a:lumMod val="20000"/>
                    <a:lumOff val="80000"/>
                  </a:schemeClr>
                </a:solidFill>
              </a:rPr>
              <a:t>(BMSW 4001)</a:t>
            </a:r>
            <a:br>
              <a:rPr lang="en-GB" sz="3200" b="1" dirty="0">
                <a:solidFill>
                  <a:schemeClr val="accent2">
                    <a:lumMod val="20000"/>
                    <a:lumOff val="80000"/>
                  </a:schemeClr>
                </a:solidFill>
              </a:rPr>
            </a:br>
            <a:r>
              <a:rPr lang="en-GB" sz="7300" b="1" dirty="0">
                <a:solidFill>
                  <a:schemeClr val="accent2">
                    <a:lumMod val="20000"/>
                    <a:lumOff val="80000"/>
                  </a:schemeClr>
                </a:solidFill>
              </a:rPr>
              <a:t>Understanding Referencing  &amp; Plagiarism</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5D95875-3B43-4584-AEF1-50037EC7CEE7}"/>
              </a:ext>
            </a:extLst>
          </p:cNvPr>
          <p:cNvSpPr>
            <a:spLocks noGrp="1"/>
          </p:cNvSpPr>
          <p:nvPr>
            <p:ph type="title" idx="4294967295"/>
          </p:nvPr>
        </p:nvSpPr>
        <p:spPr>
          <a:xfrm>
            <a:off x="0" y="274638"/>
            <a:ext cx="8229600" cy="1143000"/>
          </a:xfrm>
        </p:spPr>
        <p:txBody>
          <a:bodyPr/>
          <a:lstStyle/>
          <a:p>
            <a:pPr eaLnBrk="1" hangingPunct="1"/>
            <a:r>
              <a:rPr lang="en-GB" altLang="en-US" dirty="0">
                <a:ln>
                  <a:noFill/>
                </a:ln>
                <a:solidFill>
                  <a:schemeClr val="accent3">
                    <a:lumMod val="75000"/>
                  </a:schemeClr>
                </a:solidFill>
                <a:effectLst/>
                <a:latin typeface="Arial" panose="020B0604020202020204" pitchFamily="34" charset="0"/>
                <a:cs typeface="Arial" panose="020B0604020202020204" pitchFamily="34" charset="0"/>
              </a:rPr>
              <a:t>Aims of the session</a:t>
            </a:r>
          </a:p>
        </p:txBody>
      </p:sp>
      <p:sp>
        <p:nvSpPr>
          <p:cNvPr id="18435" name="Rectangle 3">
            <a:extLst>
              <a:ext uri="{FF2B5EF4-FFF2-40B4-BE49-F238E27FC236}">
                <a16:creationId xmlns:a16="http://schemas.microsoft.com/office/drawing/2014/main" id="{F4639A8F-AEB2-4A26-A11C-F928D1C64C7B}"/>
              </a:ext>
            </a:extLst>
          </p:cNvPr>
          <p:cNvSpPr>
            <a:spLocks noGrp="1"/>
          </p:cNvSpPr>
          <p:nvPr>
            <p:ph type="body" idx="4294967295"/>
          </p:nvPr>
        </p:nvSpPr>
        <p:spPr>
          <a:xfrm>
            <a:off x="341784" y="1628800"/>
            <a:ext cx="8460432" cy="3298825"/>
          </a:xfrm>
        </p:spPr>
        <p:txBody>
          <a:bodyPr>
            <a:normAutofit/>
          </a:bodyPr>
          <a:lstStyle/>
          <a:p>
            <a:pPr eaLnBrk="1" hangingPunct="1"/>
            <a:r>
              <a:rPr lang="en-GB" altLang="en-US" dirty="0">
                <a:solidFill>
                  <a:schemeClr val="accent3">
                    <a:lumMod val="75000"/>
                  </a:schemeClr>
                </a:solidFill>
                <a:effectLst/>
                <a:latin typeface="Arial" panose="020B0604020202020204" pitchFamily="34" charset="0"/>
                <a:cs typeface="Arial" panose="020B0604020202020204" pitchFamily="34" charset="0"/>
              </a:rPr>
              <a:t>To understand referencing and citation in the context of this module</a:t>
            </a:r>
          </a:p>
          <a:p>
            <a:pPr eaLnBrk="1" hangingPunct="1"/>
            <a:r>
              <a:rPr lang="en-GB" altLang="en-US" dirty="0">
                <a:solidFill>
                  <a:schemeClr val="accent3">
                    <a:lumMod val="75000"/>
                  </a:schemeClr>
                </a:solidFill>
                <a:effectLst/>
                <a:latin typeface="Arial" panose="020B0604020202020204" pitchFamily="34" charset="0"/>
                <a:cs typeface="Arial" panose="020B0604020202020204" pitchFamily="34" charset="0"/>
              </a:rPr>
              <a:t>To understand the serious nature of committing an academic offence.</a:t>
            </a:r>
          </a:p>
          <a:p>
            <a:pPr eaLnBrk="1" hangingPunct="1"/>
            <a:r>
              <a:rPr lang="en-GB" altLang="en-US" dirty="0">
                <a:solidFill>
                  <a:schemeClr val="accent3">
                    <a:lumMod val="75000"/>
                  </a:schemeClr>
                </a:solidFill>
                <a:effectLst/>
                <a:latin typeface="Arial" panose="020B0604020202020204" pitchFamily="34" charset="0"/>
                <a:cs typeface="Arial" panose="020B0604020202020204" pitchFamily="34" charset="0"/>
              </a:rPr>
              <a:t>To practise constructing references for books, journals and websites</a:t>
            </a:r>
          </a:p>
        </p:txBody>
      </p:sp>
      <p:pic>
        <p:nvPicPr>
          <p:cNvPr id="3" name="Picture 2">
            <a:extLst>
              <a:ext uri="{FF2B5EF4-FFF2-40B4-BE49-F238E27FC236}">
                <a16:creationId xmlns:a16="http://schemas.microsoft.com/office/drawing/2014/main" id="{5866BF1D-FA55-4E1C-BFC1-590C9FB41A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16924" y="4807425"/>
            <a:ext cx="1425352" cy="94837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500"/>
                                        <p:tgtEl>
                                          <p:spTgt spid="184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fade">
                                      <p:cBhvr>
                                        <p:cTn id="17" dur="500"/>
                                        <p:tgtEl>
                                          <p:spTgt spid="184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Text Box 5">
            <a:extLst>
              <a:ext uri="{FF2B5EF4-FFF2-40B4-BE49-F238E27FC236}">
                <a16:creationId xmlns:a16="http://schemas.microsoft.com/office/drawing/2014/main" id="{A048FF48-08B3-4D41-8AD3-C48DCF955BB8}"/>
              </a:ext>
            </a:extLst>
          </p:cNvPr>
          <p:cNvSpPr txBox="1">
            <a:spLocks noChangeArrowheads="1"/>
          </p:cNvSpPr>
          <p:nvPr/>
        </p:nvSpPr>
        <p:spPr bwMode="auto">
          <a:xfrm>
            <a:off x="1259681" y="61501"/>
            <a:ext cx="6624638"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defRPr/>
            </a:pPr>
            <a:r>
              <a:rPr lang="en-GB" altLang="en-US" sz="4000" dirty="0">
                <a:solidFill>
                  <a:schemeClr val="tx2">
                    <a:lumMod val="50000"/>
                  </a:schemeClr>
                </a:solidFill>
                <a:cs typeface="Arial" panose="020B0604020202020204" pitchFamily="34" charset="0"/>
              </a:rPr>
              <a:t>Referencing:  </a:t>
            </a:r>
          </a:p>
          <a:p>
            <a:pPr algn="ctr" eaLnBrk="1" hangingPunct="1">
              <a:spcBef>
                <a:spcPct val="50000"/>
              </a:spcBef>
              <a:buFontTx/>
              <a:buNone/>
              <a:defRPr/>
            </a:pPr>
            <a:r>
              <a:rPr lang="en-GB" altLang="en-US" sz="4000" dirty="0">
                <a:solidFill>
                  <a:schemeClr val="tx2">
                    <a:lumMod val="50000"/>
                  </a:schemeClr>
                </a:solidFill>
                <a:cs typeface="Arial" panose="020B0604020202020204" pitchFamily="34" charset="0"/>
              </a:rPr>
              <a:t>the who, what, when, where, why and how </a:t>
            </a:r>
          </a:p>
        </p:txBody>
      </p:sp>
      <p:sp>
        <p:nvSpPr>
          <p:cNvPr id="2" name="TextBox 1">
            <a:extLst>
              <a:ext uri="{FF2B5EF4-FFF2-40B4-BE49-F238E27FC236}">
                <a16:creationId xmlns:a16="http://schemas.microsoft.com/office/drawing/2014/main" id="{53A7F858-B897-4191-8C74-C0BE98B400F1}"/>
              </a:ext>
            </a:extLst>
          </p:cNvPr>
          <p:cNvSpPr txBox="1"/>
          <p:nvPr/>
        </p:nvSpPr>
        <p:spPr>
          <a:xfrm>
            <a:off x="377739" y="6317680"/>
            <a:ext cx="8820472" cy="738664"/>
          </a:xfrm>
          <a:prstGeom prst="rect">
            <a:avLst/>
          </a:prstGeom>
          <a:noFill/>
        </p:spPr>
        <p:txBody>
          <a:bodyPr wrap="square" rtlCol="0">
            <a:spAutoFit/>
          </a:bodyPr>
          <a:lstStyle/>
          <a:p>
            <a:r>
              <a:rPr lang="en-GB" sz="1200" dirty="0"/>
              <a:t>Copyright clearance: unless otherwise attributed all images are downloaded from </a:t>
            </a:r>
            <a:r>
              <a:rPr lang="en-GB" sz="1200" dirty="0" err="1"/>
              <a:t>Pixabay</a:t>
            </a:r>
            <a:r>
              <a:rPr lang="en-GB" sz="1200" dirty="0"/>
              <a:t>: CC0, Wikimedia Commons and Wikipedia: Public Domain Free for commercial use, no attribution required </a:t>
            </a:r>
          </a:p>
          <a:p>
            <a:endParaRPr lang="en-GB" dirty="0"/>
          </a:p>
        </p:txBody>
      </p:sp>
      <p:pic>
        <p:nvPicPr>
          <p:cNvPr id="4" name="Picture 3">
            <a:extLst>
              <a:ext uri="{FF2B5EF4-FFF2-40B4-BE49-F238E27FC236}">
                <a16:creationId xmlns:a16="http://schemas.microsoft.com/office/drawing/2014/main" id="{67A9C426-E4EC-4B33-8B48-0740556AE1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3125" y="2342174"/>
            <a:ext cx="4857750" cy="3238500"/>
          </a:xfrm>
          <a:prstGeom prst="rect">
            <a:avLst/>
          </a:prstGeom>
        </p:spPr>
      </p:pic>
    </p:spTree>
    <p:extLst>
      <p:ext uri="{BB962C8B-B14F-4D97-AF65-F5344CB8AC3E}">
        <p14:creationId xmlns:p14="http://schemas.microsoft.com/office/powerpoint/2010/main" val="3761284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0"/>
            <a:ext cx="8229600" cy="1152128"/>
          </a:xfrm>
        </p:spPr>
        <p:txBody>
          <a:bodyPr>
            <a:normAutofit fontScale="90000"/>
          </a:bodyPr>
          <a:lstStyle/>
          <a:p>
            <a:br>
              <a:rPr lang="en-GB" dirty="0">
                <a:latin typeface="Arial Rounded MT Bold" panose="020F0704030504030204" pitchFamily="34" charset="0"/>
              </a:rPr>
            </a:br>
            <a:r>
              <a:rPr lang="en-GB" dirty="0">
                <a:latin typeface="Arial Rounded MT Bold" panose="020F0704030504030204" pitchFamily="34" charset="0"/>
              </a:rPr>
              <a:t>What is Referencing?</a:t>
            </a:r>
            <a:br>
              <a:rPr lang="en-GB" dirty="0">
                <a:latin typeface="Arial Rounded MT Bold" panose="020F0704030504030204" pitchFamily="34" charset="0"/>
              </a:rPr>
            </a:br>
            <a:endParaRPr lang="en-GB" dirty="0"/>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457200" y="1700808"/>
            <a:ext cx="8229600" cy="3816424"/>
          </a:xfrm>
        </p:spPr>
        <p:txBody>
          <a:bodyPr>
            <a:normAutofit fontScale="85000" lnSpcReduction="20000"/>
          </a:bodyPr>
          <a:lstStyle/>
          <a:p>
            <a:pPr marL="0" indent="0">
              <a:lnSpc>
                <a:spcPct val="107000"/>
              </a:lnSpc>
              <a:spcAft>
                <a:spcPts val="800"/>
              </a:spcAft>
              <a:buNone/>
            </a:pPr>
            <a:r>
              <a:rPr lang="en-GB" dirty="0">
                <a:latin typeface="Calibri" panose="020F0502020204030204" pitchFamily="34" charset="0"/>
                <a:ea typeface="Calibri" panose="020F0502020204030204" pitchFamily="34" charset="0"/>
                <a:cs typeface="Calibri" panose="020F0502020204030204" pitchFamily="34" charset="0"/>
              </a:rPr>
              <a:t>When you are asked to write an assignment  on a topic, you will therefore begin your research by reading books, journal articles, articles on websites and so on to find the information you need.</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Calibri" panose="020F0502020204030204" pitchFamily="34" charset="0"/>
              </a:rPr>
              <a:t>Your assignment will contain </a:t>
            </a:r>
            <a:r>
              <a:rPr lang="en-GB" i="1" dirty="0">
                <a:latin typeface="Calibri" panose="020F0502020204030204" pitchFamily="34" charset="0"/>
                <a:ea typeface="Calibri" panose="020F0502020204030204" pitchFamily="34" charset="0"/>
                <a:cs typeface="Calibri" panose="020F0502020204030204" pitchFamily="34" charset="0"/>
              </a:rPr>
              <a:t>‘references’</a:t>
            </a:r>
            <a:r>
              <a:rPr lang="en-GB" dirty="0">
                <a:latin typeface="Calibri" panose="020F0502020204030204" pitchFamily="34" charset="0"/>
                <a:ea typeface="Calibri" panose="020F0502020204030204" pitchFamily="34" charset="0"/>
                <a:cs typeface="Calibri" panose="020F0502020204030204" pitchFamily="34" charset="0"/>
              </a:rPr>
              <a:t> to these </a:t>
            </a:r>
            <a:r>
              <a:rPr lang="en-GB" i="1" dirty="0">
                <a:latin typeface="Calibri" panose="020F0502020204030204" pitchFamily="34" charset="0"/>
                <a:ea typeface="Calibri" panose="020F0502020204030204" pitchFamily="34" charset="0"/>
                <a:cs typeface="Calibri" panose="020F0502020204030204" pitchFamily="34" charset="0"/>
              </a:rPr>
              <a:t>‘sources of information’</a:t>
            </a:r>
            <a:r>
              <a:rPr lang="en-GB" dirty="0">
                <a:latin typeface="Calibri" panose="020F0502020204030204" pitchFamily="34" charset="0"/>
                <a:ea typeface="Calibri" panose="020F0502020204030204" pitchFamily="34" charset="0"/>
                <a:cs typeface="Calibri" panose="020F0502020204030204" pitchFamily="34" charset="0"/>
              </a:rPr>
              <a:t> which will show your tutors where you discovered this information and whether you have understood what you have been reading about.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7" name="Graphic 6" descr="Books with solid fill">
            <a:extLst>
              <a:ext uri="{FF2B5EF4-FFF2-40B4-BE49-F238E27FC236}">
                <a16:creationId xmlns:a16="http://schemas.microsoft.com/office/drawing/2014/main" id="{55DCD4E1-E80E-4F83-8405-78FDDC7444A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8592" y="237728"/>
            <a:ext cx="914400" cy="914400"/>
          </a:xfrm>
          <a:prstGeom prst="rect">
            <a:avLst/>
          </a:prstGeom>
        </p:spPr>
      </p:pic>
      <p:pic>
        <p:nvPicPr>
          <p:cNvPr id="9" name="Graphic 8" descr="Storytelling outline">
            <a:extLst>
              <a:ext uri="{FF2B5EF4-FFF2-40B4-BE49-F238E27FC236}">
                <a16:creationId xmlns:a16="http://schemas.microsoft.com/office/drawing/2014/main" id="{ED96DA06-F48C-487B-BE13-B8E5283EE78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924736" y="237728"/>
            <a:ext cx="914400" cy="914400"/>
          </a:xfrm>
          <a:prstGeom prst="rect">
            <a:avLst/>
          </a:prstGeom>
        </p:spPr>
      </p:pic>
    </p:spTree>
    <p:extLst>
      <p:ext uri="{BB962C8B-B14F-4D97-AF65-F5344CB8AC3E}">
        <p14:creationId xmlns:p14="http://schemas.microsoft.com/office/powerpoint/2010/main" val="2324076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0"/>
            <a:ext cx="8229600" cy="1152128"/>
          </a:xfrm>
        </p:spPr>
        <p:txBody>
          <a:bodyPr>
            <a:normAutofit fontScale="90000"/>
          </a:bodyPr>
          <a:lstStyle/>
          <a:p>
            <a:br>
              <a:rPr lang="en-GB" dirty="0">
                <a:latin typeface="Arial Rounded MT Bold" panose="020F0704030504030204" pitchFamily="34" charset="0"/>
              </a:rPr>
            </a:br>
            <a:r>
              <a:rPr lang="en-GB" dirty="0">
                <a:latin typeface="Arial Rounded MT Bold" panose="020F0704030504030204" pitchFamily="34" charset="0"/>
              </a:rPr>
              <a:t>What is Referencing?</a:t>
            </a:r>
            <a:br>
              <a:rPr lang="en-GB" dirty="0">
                <a:latin typeface="Arial Rounded MT Bold" panose="020F0704030504030204" pitchFamily="34" charset="0"/>
              </a:rPr>
            </a:br>
            <a:endParaRPr lang="en-GB" dirty="0"/>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31132" y="1152128"/>
            <a:ext cx="8633355" cy="4365104"/>
          </a:xfrm>
        </p:spPr>
        <p:txBody>
          <a:bodyPr>
            <a:normAutofit fontScale="92500" lnSpcReduction="10000"/>
          </a:bodyPr>
          <a:lstStyle/>
          <a:p>
            <a:pPr marL="0" indent="0">
              <a:buNone/>
            </a:pPr>
            <a:r>
              <a:rPr lang="en-GB" sz="2800" dirty="0">
                <a:latin typeface="Calibri" panose="020F0502020204030204" pitchFamily="34" charset="0"/>
                <a:cs typeface="Calibri" panose="020F0502020204030204" pitchFamily="34" charset="0"/>
              </a:rPr>
              <a:t>Never make statements of fact without supporting evidence – if you think something is true or false, you will probably have read about it somewhere or seen it on the tv or internet.  Go and find the source of what you are saying and tell us where you found the information.</a:t>
            </a:r>
          </a:p>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When you reference your assignment correctly you are demonstrating that you have read widely on a topic and can support the theme of your work with evidence and comments from experts - which in turn gives your work ‘credibility’ and will help you gain higher marks for your efforts.</a:t>
            </a:r>
          </a:p>
          <a:p>
            <a:endParaRPr lang="en-GB" dirty="0"/>
          </a:p>
        </p:txBody>
      </p:sp>
    </p:spTree>
    <p:extLst>
      <p:ext uri="{BB962C8B-B14F-4D97-AF65-F5344CB8AC3E}">
        <p14:creationId xmlns:p14="http://schemas.microsoft.com/office/powerpoint/2010/main" val="682246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D35ADC-2466-4797-92DD-20C16AA786D7}"/>
              </a:ext>
            </a:extLst>
          </p:cNvPr>
          <p:cNvSpPr/>
          <p:nvPr/>
        </p:nvSpPr>
        <p:spPr>
          <a:xfrm>
            <a:off x="2915816" y="908720"/>
            <a:ext cx="2952328" cy="1440160"/>
          </a:xfrm>
          <a:prstGeom prst="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sz="3600" dirty="0"/>
              <a:t>Referencing in your work</a:t>
            </a:r>
          </a:p>
        </p:txBody>
      </p:sp>
      <p:cxnSp>
        <p:nvCxnSpPr>
          <p:cNvPr id="6" name="Connector: Elbow 5">
            <a:extLst>
              <a:ext uri="{FF2B5EF4-FFF2-40B4-BE49-F238E27FC236}">
                <a16:creationId xmlns:a16="http://schemas.microsoft.com/office/drawing/2014/main" id="{B46011FA-39B6-43B6-80AB-55721C063E3B}"/>
              </a:ext>
            </a:extLst>
          </p:cNvPr>
          <p:cNvCxnSpPr>
            <a:cxnSpLocks/>
          </p:cNvCxnSpPr>
          <p:nvPr/>
        </p:nvCxnSpPr>
        <p:spPr>
          <a:xfrm rot="5400000">
            <a:off x="2195736" y="2527155"/>
            <a:ext cx="1440160" cy="1440160"/>
          </a:xfrm>
          <a:prstGeom prst="bentConnector3">
            <a:avLst>
              <a:gd name="adj1" fmla="val 50000"/>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9" name="Connector: Elbow 8">
            <a:extLst>
              <a:ext uri="{FF2B5EF4-FFF2-40B4-BE49-F238E27FC236}">
                <a16:creationId xmlns:a16="http://schemas.microsoft.com/office/drawing/2014/main" id="{3ECEAC7D-0FC1-46E8-ACA2-39852EE0CEA8}"/>
              </a:ext>
            </a:extLst>
          </p:cNvPr>
          <p:cNvCxnSpPr>
            <a:cxnSpLocks/>
          </p:cNvCxnSpPr>
          <p:nvPr/>
        </p:nvCxnSpPr>
        <p:spPr>
          <a:xfrm rot="16200000" flipH="1">
            <a:off x="5148064" y="2527155"/>
            <a:ext cx="1440159" cy="1440159"/>
          </a:xfrm>
          <a:prstGeom prst="bentConnector3">
            <a:avLst>
              <a:gd name="adj1" fmla="val 50000"/>
            </a:avLst>
          </a:prstGeom>
          <a:ln>
            <a:tailEnd type="triangle"/>
          </a:ln>
        </p:spPr>
        <p:style>
          <a:lnRef idx="3">
            <a:schemeClr val="accent4"/>
          </a:lnRef>
          <a:fillRef idx="0">
            <a:schemeClr val="accent4"/>
          </a:fillRef>
          <a:effectRef idx="2">
            <a:schemeClr val="accent4"/>
          </a:effectRef>
          <a:fontRef idx="minor">
            <a:schemeClr val="tx1"/>
          </a:fontRef>
        </p:style>
      </p:cxnSp>
      <p:sp>
        <p:nvSpPr>
          <p:cNvPr id="13" name="Rectangle: Rounded Corners 12">
            <a:extLst>
              <a:ext uri="{FF2B5EF4-FFF2-40B4-BE49-F238E27FC236}">
                <a16:creationId xmlns:a16="http://schemas.microsoft.com/office/drawing/2014/main" id="{8D3AA3C6-6798-4AE4-86BE-0FF50FC36054}"/>
              </a:ext>
            </a:extLst>
          </p:cNvPr>
          <p:cNvSpPr/>
          <p:nvPr/>
        </p:nvSpPr>
        <p:spPr>
          <a:xfrm>
            <a:off x="827584" y="3967314"/>
            <a:ext cx="2952328" cy="1440160"/>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GB" sz="4000" dirty="0">
                <a:solidFill>
                  <a:schemeClr val="tx1"/>
                </a:solidFill>
              </a:rPr>
              <a:t>In-text citations</a:t>
            </a:r>
          </a:p>
        </p:txBody>
      </p:sp>
      <p:sp>
        <p:nvSpPr>
          <p:cNvPr id="14" name="Rectangle: Rounded Corners 13">
            <a:extLst>
              <a:ext uri="{FF2B5EF4-FFF2-40B4-BE49-F238E27FC236}">
                <a16:creationId xmlns:a16="http://schemas.microsoft.com/office/drawing/2014/main" id="{4C9D1259-6598-43EF-A2D5-7B3B1588E3B0}"/>
              </a:ext>
            </a:extLst>
          </p:cNvPr>
          <p:cNvSpPr/>
          <p:nvPr/>
        </p:nvSpPr>
        <p:spPr>
          <a:xfrm>
            <a:off x="5148064" y="3967314"/>
            <a:ext cx="2952328" cy="1440160"/>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sz="3200" dirty="0">
                <a:solidFill>
                  <a:schemeClr val="tx1"/>
                </a:solidFill>
              </a:rPr>
              <a:t>Reference list / Bibliography</a:t>
            </a:r>
          </a:p>
        </p:txBody>
      </p:sp>
    </p:spTree>
    <p:extLst>
      <p:ext uri="{BB962C8B-B14F-4D97-AF65-F5344CB8AC3E}">
        <p14:creationId xmlns:p14="http://schemas.microsoft.com/office/powerpoint/2010/main" val="342760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up)">
                                      <p:cBhvr>
                                        <p:cTn id="11" dur="5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up)">
                                      <p:cBhvr>
                                        <p:cTn id="16" dur="500"/>
                                        <p:tgtEl>
                                          <p:spTgt spid="9"/>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wipe(up)">
                                      <p:cBhvr>
                                        <p:cTn id="2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FA49FC92-B0D9-4515-B888-43F536DC216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3688" y="1349536"/>
            <a:ext cx="5226516" cy="3618358"/>
          </a:xfrm>
          <a:prstGeom prst="rect">
            <a:avLst/>
          </a:prstGeom>
        </p:spPr>
      </p:pic>
      <p:sp>
        <p:nvSpPr>
          <p:cNvPr id="5" name="TextBox 4">
            <a:extLst>
              <a:ext uri="{FF2B5EF4-FFF2-40B4-BE49-F238E27FC236}">
                <a16:creationId xmlns:a16="http://schemas.microsoft.com/office/drawing/2014/main" id="{11FF310F-9DB3-45B9-B17D-602C5A578360}"/>
              </a:ext>
            </a:extLst>
          </p:cNvPr>
          <p:cNvSpPr txBox="1"/>
          <p:nvPr/>
        </p:nvSpPr>
        <p:spPr>
          <a:xfrm>
            <a:off x="899592" y="503670"/>
            <a:ext cx="7200800" cy="523220"/>
          </a:xfrm>
          <a:prstGeom prst="rect">
            <a:avLst/>
          </a:prstGeom>
          <a:noFill/>
        </p:spPr>
        <p:txBody>
          <a:bodyPr wrap="square" rtlCol="0">
            <a:spAutoFit/>
          </a:bodyPr>
          <a:lstStyle/>
          <a:p>
            <a:r>
              <a:rPr lang="en-GB" sz="2800" dirty="0">
                <a:solidFill>
                  <a:schemeClr val="accent3">
                    <a:lumMod val="75000"/>
                  </a:schemeClr>
                </a:solidFill>
              </a:rPr>
              <a:t>A handy video guide to Harvard referencing. </a:t>
            </a:r>
          </a:p>
        </p:txBody>
      </p:sp>
      <p:sp>
        <p:nvSpPr>
          <p:cNvPr id="2" name="TextBox 1">
            <a:extLst>
              <a:ext uri="{FF2B5EF4-FFF2-40B4-BE49-F238E27FC236}">
                <a16:creationId xmlns:a16="http://schemas.microsoft.com/office/drawing/2014/main" id="{A80E9A7F-5863-4699-AFDA-001D7A4F7981}"/>
              </a:ext>
            </a:extLst>
          </p:cNvPr>
          <p:cNvSpPr txBox="1"/>
          <p:nvPr/>
        </p:nvSpPr>
        <p:spPr>
          <a:xfrm>
            <a:off x="683568" y="4967894"/>
            <a:ext cx="8064896" cy="646331"/>
          </a:xfrm>
          <a:prstGeom prst="rect">
            <a:avLst/>
          </a:prstGeom>
          <a:noFill/>
          <a:ln w="57150">
            <a:solidFill>
              <a:schemeClr val="tx1"/>
            </a:solidFill>
          </a:ln>
        </p:spPr>
        <p:txBody>
          <a:bodyPr wrap="square" rtlCol="0">
            <a:spAutoFit/>
          </a:bodyPr>
          <a:lstStyle/>
          <a:p>
            <a:r>
              <a:rPr lang="en-GB" dirty="0"/>
              <a:t>Let’s watch this together, you may wish to bookmark this video for future reference.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557748-8E35-43E6-B2B3-A90DF103FBD1}"/>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defRPr/>
            </a:pPr>
            <a:r>
              <a:rPr lang="en-GB" sz="4400">
                <a:latin typeface="+mj-lt"/>
                <a:ea typeface="+mj-ea"/>
                <a:cs typeface="+mj-cs"/>
              </a:rPr>
              <a:t>How to Reference</a:t>
            </a:r>
          </a:p>
        </p:txBody>
      </p:sp>
      <p:pic>
        <p:nvPicPr>
          <p:cNvPr id="6" name="Picture 5">
            <a:extLst>
              <a:ext uri="{FF2B5EF4-FFF2-40B4-BE49-F238E27FC236}">
                <a16:creationId xmlns:a16="http://schemas.microsoft.com/office/drawing/2014/main" id="{7E407E13-197F-4CC9-AC8C-6596B6043FD8}"/>
              </a:ext>
            </a:extLst>
          </p:cNvPr>
          <p:cNvPicPr>
            <a:picLocks noChangeAspect="1"/>
          </p:cNvPicPr>
          <p:nvPr/>
        </p:nvPicPr>
        <p:blipFill>
          <a:blip r:embed="rId3"/>
          <a:stretch>
            <a:fillRect/>
          </a:stretch>
        </p:blipFill>
        <p:spPr>
          <a:xfrm>
            <a:off x="323528" y="2320327"/>
            <a:ext cx="4038600" cy="1847659"/>
          </a:xfrm>
          <a:prstGeom prst="rect">
            <a:avLst/>
          </a:prstGeom>
          <a:noFill/>
        </p:spPr>
      </p:pic>
      <p:sp>
        <p:nvSpPr>
          <p:cNvPr id="3" name="TextBox 2">
            <a:extLst>
              <a:ext uri="{FF2B5EF4-FFF2-40B4-BE49-F238E27FC236}">
                <a16:creationId xmlns:a16="http://schemas.microsoft.com/office/drawing/2014/main" id="{D054DD04-6B67-43D0-9CDC-D6214549FCAD}"/>
              </a:ext>
            </a:extLst>
          </p:cNvPr>
          <p:cNvSpPr txBox="1"/>
          <p:nvPr/>
        </p:nvSpPr>
        <p:spPr>
          <a:xfrm>
            <a:off x="4648200" y="1415358"/>
            <a:ext cx="4038600" cy="4173882"/>
          </a:xfrm>
          <a:prstGeom prst="rect">
            <a:avLst/>
          </a:prstGeom>
        </p:spPr>
        <p:txBody>
          <a:bodyPr vert="horz" lIns="91440" tIns="45720" rIns="91440" bIns="45720" rtlCol="0">
            <a:normAutofit fontScale="92500" lnSpcReduction="10000"/>
          </a:bodyPr>
          <a:lstStyle/>
          <a:p>
            <a:pPr>
              <a:lnSpc>
                <a:spcPct val="90000"/>
              </a:lnSpc>
              <a:spcBef>
                <a:spcPct val="20000"/>
              </a:spcBef>
              <a:buFont typeface="Arial" pitchFamily="34" charset="0"/>
              <a:defRPr/>
            </a:pPr>
            <a:r>
              <a:rPr lang="en-GB" sz="1600" dirty="0"/>
              <a:t>There are different ways to reference but we will use Harvard (sometimes called the author, date system)</a:t>
            </a:r>
          </a:p>
          <a:p>
            <a:pPr>
              <a:lnSpc>
                <a:spcPct val="90000"/>
              </a:lnSpc>
              <a:spcBef>
                <a:spcPct val="20000"/>
              </a:spcBef>
              <a:buFont typeface="Arial" pitchFamily="34" charset="0"/>
              <a:defRPr/>
            </a:pPr>
            <a:endParaRPr lang="en-GB" sz="1600" dirty="0"/>
          </a:p>
          <a:p>
            <a:pPr>
              <a:lnSpc>
                <a:spcPct val="90000"/>
              </a:lnSpc>
              <a:spcBef>
                <a:spcPct val="20000"/>
              </a:spcBef>
              <a:buFont typeface="Arial" pitchFamily="34" charset="0"/>
              <a:defRPr/>
            </a:pPr>
            <a:r>
              <a:rPr lang="en-GB" sz="1600" dirty="0"/>
              <a:t>You can find a full and detailed guide on the UWTSD website by following this link:</a:t>
            </a:r>
          </a:p>
          <a:p>
            <a:pPr>
              <a:lnSpc>
                <a:spcPct val="90000"/>
              </a:lnSpc>
              <a:spcBef>
                <a:spcPct val="20000"/>
              </a:spcBef>
              <a:buFont typeface="Arial" pitchFamily="34" charset="0"/>
              <a:defRPr/>
            </a:pPr>
            <a:endParaRPr lang="en-GB" sz="1600" dirty="0"/>
          </a:p>
          <a:p>
            <a:pPr>
              <a:lnSpc>
                <a:spcPct val="90000"/>
              </a:lnSpc>
              <a:spcBef>
                <a:spcPct val="20000"/>
              </a:spcBef>
              <a:buFont typeface="Arial" pitchFamily="34" charset="0"/>
              <a:defRPr/>
            </a:pPr>
            <a:r>
              <a:rPr lang="en-GB" sz="1600" dirty="0">
                <a:hlinkClick r:id="rId4"/>
              </a:rPr>
              <a:t>Referencing and Plagiarism: The Basics | UWTSD</a:t>
            </a:r>
            <a:r>
              <a:rPr lang="en-GB" sz="1600" dirty="0"/>
              <a:t> </a:t>
            </a:r>
          </a:p>
          <a:p>
            <a:pPr>
              <a:lnSpc>
                <a:spcPct val="90000"/>
              </a:lnSpc>
              <a:spcBef>
                <a:spcPct val="20000"/>
              </a:spcBef>
              <a:buFont typeface="Arial" pitchFamily="34" charset="0"/>
              <a:defRPr/>
            </a:pPr>
            <a:endParaRPr lang="en-GB" sz="1600" dirty="0"/>
          </a:p>
          <a:p>
            <a:pPr>
              <a:lnSpc>
                <a:spcPct val="90000"/>
              </a:lnSpc>
              <a:spcBef>
                <a:spcPct val="20000"/>
              </a:spcBef>
              <a:buFont typeface="Arial" pitchFamily="34" charset="0"/>
              <a:defRPr/>
            </a:pPr>
            <a:r>
              <a:rPr lang="en-GB" sz="1600" dirty="0"/>
              <a:t>There is also a handy guide ‘Cite them Right’ which is available in the library and online:</a:t>
            </a:r>
          </a:p>
          <a:p>
            <a:pPr>
              <a:lnSpc>
                <a:spcPct val="90000"/>
              </a:lnSpc>
              <a:spcBef>
                <a:spcPct val="20000"/>
              </a:spcBef>
              <a:buFont typeface="Arial" pitchFamily="34" charset="0"/>
              <a:defRPr/>
            </a:pPr>
            <a:endParaRPr lang="en-GB" sz="1600" dirty="0"/>
          </a:p>
          <a:p>
            <a:pPr>
              <a:lnSpc>
                <a:spcPct val="90000"/>
              </a:lnSpc>
              <a:spcBef>
                <a:spcPct val="20000"/>
              </a:spcBef>
              <a:buFont typeface="Arial" pitchFamily="34" charset="0"/>
              <a:defRPr/>
            </a:pPr>
            <a:r>
              <a:rPr lang="en-GB" sz="1600" dirty="0">
                <a:hlinkClick r:id="rId5">
                  <a:extLst>
                    <a:ext uri="{A12FA001-AC4F-418D-AE19-62706E023703}">
                      <ahyp:hlinkClr xmlns:ahyp="http://schemas.microsoft.com/office/drawing/2018/hyperlinkcolor" val="tx"/>
                    </a:ext>
                  </a:extLst>
                </a:hlinkClick>
              </a:rPr>
              <a:t>http://www.citethemrightonline.com/</a:t>
            </a:r>
            <a:endParaRPr lang="en-GB" sz="1600" dirty="0"/>
          </a:p>
          <a:p>
            <a:pPr>
              <a:lnSpc>
                <a:spcPct val="90000"/>
              </a:lnSpc>
              <a:spcBef>
                <a:spcPct val="20000"/>
              </a:spcBef>
              <a:buFont typeface="Arial" pitchFamily="34" charset="0"/>
              <a:defRPr/>
            </a:pPr>
            <a:endParaRPr lang="en-GB" sz="1600" dirty="0"/>
          </a:p>
          <a:p>
            <a:pPr>
              <a:lnSpc>
                <a:spcPct val="90000"/>
              </a:lnSpc>
              <a:spcBef>
                <a:spcPct val="20000"/>
              </a:spcBef>
              <a:buFont typeface="Arial" pitchFamily="34" charset="0"/>
              <a:defRPr/>
            </a:pPr>
            <a:r>
              <a:rPr lang="en-GB" sz="1600" dirty="0"/>
              <a:t>You will have noticed that on the mark scheme, correct referencing is essential for a good mark.</a:t>
            </a:r>
          </a:p>
          <a:p>
            <a:pPr>
              <a:lnSpc>
                <a:spcPct val="90000"/>
              </a:lnSpc>
              <a:spcBef>
                <a:spcPct val="20000"/>
              </a:spcBef>
              <a:buFont typeface="Arial" pitchFamily="34" charset="0"/>
              <a:defRPr/>
            </a:pPr>
            <a:endParaRPr lang="en-GB" sz="13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500"/>
                                        <p:tgtEl>
                                          <p:spTgt spid="3">
                                            <p:txEl>
                                              <p:pRg st="6" end="6"/>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animEffect transition="in" filter="fade">
                                      <p:cBhvr>
                                        <p:cTn id="26" dur="500"/>
                                        <p:tgtEl>
                                          <p:spTgt spid="3">
                                            <p:txEl>
                                              <p:pRg st="8" end="8"/>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animEffect transition="in" filter="fade">
                                      <p:cBhvr>
                                        <p:cTn id="29"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03BBAF0-D8FD-4E4C-97AE-0706D2621A05}"/>
              </a:ext>
            </a:extLst>
          </p:cNvPr>
          <p:cNvSpPr/>
          <p:nvPr/>
        </p:nvSpPr>
        <p:spPr>
          <a:xfrm>
            <a:off x="5585284" y="1541889"/>
            <a:ext cx="3240360" cy="36575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034" name="Title 1">
            <a:extLst>
              <a:ext uri="{FF2B5EF4-FFF2-40B4-BE49-F238E27FC236}">
                <a16:creationId xmlns:a16="http://schemas.microsoft.com/office/drawing/2014/main" id="{FD08F5B6-2849-49C9-B3FA-1A5C4827B303}"/>
              </a:ext>
            </a:extLst>
          </p:cNvPr>
          <p:cNvSpPr>
            <a:spLocks noGrp="1"/>
          </p:cNvSpPr>
          <p:nvPr>
            <p:ph type="title"/>
          </p:nvPr>
        </p:nvSpPr>
        <p:spPr/>
        <p:txBody>
          <a:bodyPr/>
          <a:lstStyle/>
          <a:p>
            <a:r>
              <a:rPr lang="en-GB" altLang="en-US" dirty="0">
                <a:ln>
                  <a:noFill/>
                </a:ln>
                <a:solidFill>
                  <a:schemeClr val="accent3">
                    <a:lumMod val="75000"/>
                  </a:schemeClr>
                </a:solidFill>
                <a:effectLst/>
                <a:latin typeface="Arial" panose="020B0604020202020204" pitchFamily="34" charset="0"/>
                <a:cs typeface="Arial" panose="020B0604020202020204" pitchFamily="34" charset="0"/>
              </a:rPr>
              <a:t>The Reference List</a:t>
            </a:r>
          </a:p>
        </p:txBody>
      </p:sp>
      <p:sp>
        <p:nvSpPr>
          <p:cNvPr id="44035" name="Content Placeholder 2">
            <a:extLst>
              <a:ext uri="{FF2B5EF4-FFF2-40B4-BE49-F238E27FC236}">
                <a16:creationId xmlns:a16="http://schemas.microsoft.com/office/drawing/2014/main" id="{EC43221A-2E54-4E3E-8FE6-B475957E55FF}"/>
              </a:ext>
            </a:extLst>
          </p:cNvPr>
          <p:cNvSpPr>
            <a:spLocks noGrp="1"/>
          </p:cNvSpPr>
          <p:nvPr>
            <p:ph idx="1"/>
          </p:nvPr>
        </p:nvSpPr>
        <p:spPr>
          <a:xfrm>
            <a:off x="5737273" y="1844824"/>
            <a:ext cx="2962672" cy="3074639"/>
          </a:xfrm>
        </p:spPr>
        <p:txBody>
          <a:bodyPr>
            <a:normAutofit/>
          </a:bodyPr>
          <a:lstStyle/>
          <a:p>
            <a:pPr marL="0" indent="0">
              <a:buNone/>
            </a:pPr>
            <a:r>
              <a:rPr lang="en-GB" altLang="en-US" sz="2400" dirty="0">
                <a:effectLst/>
                <a:latin typeface="Arial" panose="020B0604020202020204" pitchFamily="34" charset="0"/>
                <a:cs typeface="Arial" panose="020B0604020202020204" pitchFamily="34" charset="0"/>
              </a:rPr>
              <a:t>You need to include a reference list at the end of every assignment which details all of the sources you have used in the body of your text.</a:t>
            </a:r>
          </a:p>
        </p:txBody>
      </p:sp>
      <p:pic>
        <p:nvPicPr>
          <p:cNvPr id="5" name="Picture 4">
            <a:extLst>
              <a:ext uri="{FF2B5EF4-FFF2-40B4-BE49-F238E27FC236}">
                <a16:creationId xmlns:a16="http://schemas.microsoft.com/office/drawing/2014/main" id="{3D79CFF9-5866-4BEF-867D-ABFDA1BC8324}"/>
              </a:ext>
            </a:extLst>
          </p:cNvPr>
          <p:cNvPicPr>
            <a:picLocks noChangeAspect="1"/>
          </p:cNvPicPr>
          <p:nvPr/>
        </p:nvPicPr>
        <p:blipFill>
          <a:blip r:embed="rId3"/>
          <a:stretch>
            <a:fillRect/>
          </a:stretch>
        </p:blipFill>
        <p:spPr>
          <a:xfrm>
            <a:off x="457200" y="2132856"/>
            <a:ext cx="5064049" cy="3542457"/>
          </a:xfrm>
          <a:prstGeom prst="rect">
            <a:avLst/>
          </a:prstGeom>
        </p:spPr>
      </p:pic>
      <p:sp>
        <p:nvSpPr>
          <p:cNvPr id="6" name="TextBox 5">
            <a:extLst>
              <a:ext uri="{FF2B5EF4-FFF2-40B4-BE49-F238E27FC236}">
                <a16:creationId xmlns:a16="http://schemas.microsoft.com/office/drawing/2014/main" id="{0B7A3A40-0F1E-408E-AD71-4D61884F638E}"/>
              </a:ext>
            </a:extLst>
          </p:cNvPr>
          <p:cNvSpPr txBox="1"/>
          <p:nvPr/>
        </p:nvSpPr>
        <p:spPr>
          <a:xfrm>
            <a:off x="457200" y="1417638"/>
            <a:ext cx="4546848" cy="369332"/>
          </a:xfrm>
          <a:prstGeom prst="rect">
            <a:avLst/>
          </a:prstGeom>
          <a:noFill/>
        </p:spPr>
        <p:txBody>
          <a:bodyPr wrap="square" rtlCol="0">
            <a:spAutoFit/>
          </a:bodyPr>
          <a:lstStyle/>
          <a:p>
            <a:r>
              <a:rPr lang="en-GB" dirty="0"/>
              <a:t>Here is an example for a student report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4035">
                                            <p:txEl>
                                              <p:pRg st="0" end="0"/>
                                            </p:txEl>
                                          </p:spTgt>
                                        </p:tgtEl>
                                        <p:attrNameLst>
                                          <p:attrName>style.visibility</p:attrName>
                                        </p:attrNameLst>
                                      </p:cBhvr>
                                      <p:to>
                                        <p:strVal val="visible"/>
                                      </p:to>
                                    </p:set>
                                    <p:animEffect transition="in" filter="fade">
                                      <p:cBhvr>
                                        <p:cTn id="11" dur="500"/>
                                        <p:tgtEl>
                                          <p:spTgt spid="44035">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par>
                                <p:cTn id="20" presetID="10" presetClass="entr" presetSubtype="0" fill="hold"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4034" grpId="0"/>
      <p:bldP spid="44035" grpId="0" build="p"/>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06AA86C-4398-479B-8069-B336F614B5DF}"/>
              </a:ext>
            </a:extLst>
          </p:cNvPr>
          <p:cNvSpPr/>
          <p:nvPr/>
        </p:nvSpPr>
        <p:spPr>
          <a:xfrm>
            <a:off x="107504" y="5713326"/>
            <a:ext cx="8902965" cy="106754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fontScale="90000"/>
          </a:bodyPr>
          <a:lstStyle/>
          <a:p>
            <a:r>
              <a:rPr lang="en-GB" altLang="en-US" sz="3100" dirty="0">
                <a:ln>
                  <a:noFill/>
                </a:ln>
                <a:solidFill>
                  <a:schemeClr val="accent3">
                    <a:lumMod val="75000"/>
                  </a:schemeClr>
                </a:solidFill>
                <a:effectLst/>
                <a:latin typeface="Arial" panose="020B0604020202020204" pitchFamily="34" charset="0"/>
                <a:cs typeface="Arial" panose="020B0604020202020204" pitchFamily="34" charset="0"/>
              </a:rPr>
              <a:t>Referencing a Book (one author</a:t>
            </a:r>
            <a:r>
              <a:rPr lang="en-GB" altLang="en-US" dirty="0">
                <a:ln>
                  <a:noFill/>
                </a:ln>
                <a:solidFill>
                  <a:schemeClr val="accent3">
                    <a:lumMod val="75000"/>
                  </a:schemeClr>
                </a:solidFill>
                <a:effectLst/>
                <a:latin typeface="Arial" panose="020B0604020202020204" pitchFamily="34" charset="0"/>
                <a:cs typeface="Arial" panose="020B0604020202020204" pitchFamily="34" charset="0"/>
              </a:rPr>
              <a:t>)</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724346" y="2085766"/>
            <a:ext cx="8135126" cy="1889934"/>
          </a:xfrm>
        </p:spPr>
        <p:txBody>
          <a:bodyPr>
            <a:normAutofit fontScale="92500" lnSpcReduction="10000"/>
          </a:bodyPr>
          <a:lstStyle/>
          <a:p>
            <a:pPr marL="0" indent="0">
              <a:buFont typeface="Arial" panose="020B0604020202020204" pitchFamily="34" charset="0"/>
              <a:buNone/>
            </a:pPr>
            <a:endParaRPr lang="en-GB" altLang="en-US" dirty="0"/>
          </a:p>
          <a:p>
            <a:pPr marL="0" indent="0">
              <a:buFont typeface="Arial" panose="020B0604020202020204" pitchFamily="34" charset="0"/>
              <a:buNone/>
            </a:pPr>
            <a:endParaRPr lang="en-GB" altLang="en-US" dirty="0"/>
          </a:p>
          <a:p>
            <a:pPr marL="0" indent="0">
              <a:buFont typeface="Arial" panose="020B0604020202020204" pitchFamily="34" charset="0"/>
              <a:buNone/>
            </a:pPr>
            <a:r>
              <a:rPr lang="en-GB" altLang="en-US" sz="3000" dirty="0">
                <a:effectLst/>
              </a:rPr>
              <a:t>Bell, J. (2010) </a:t>
            </a:r>
            <a:r>
              <a:rPr lang="en-GB" altLang="en-US" sz="3000" i="1" dirty="0">
                <a:effectLst/>
              </a:rPr>
              <a:t>Doing your research project. 5</a:t>
            </a:r>
            <a:r>
              <a:rPr lang="en-GB" altLang="en-US" sz="3000" i="1" baseline="30000" dirty="0">
                <a:effectLst/>
              </a:rPr>
              <a:t>th</a:t>
            </a:r>
            <a:r>
              <a:rPr lang="en-GB" altLang="en-US" sz="3000" i="1" dirty="0">
                <a:effectLst/>
              </a:rPr>
              <a:t> </a:t>
            </a:r>
            <a:r>
              <a:rPr lang="en-GB" altLang="en-US" sz="3000" i="1" dirty="0" err="1">
                <a:effectLst/>
              </a:rPr>
              <a:t>edn</a:t>
            </a:r>
            <a:r>
              <a:rPr lang="en-GB" altLang="en-US" sz="3000" i="1" dirty="0">
                <a:effectLst/>
              </a:rPr>
              <a:t>. </a:t>
            </a:r>
            <a:r>
              <a:rPr lang="en-GB" altLang="en-US" sz="3000" dirty="0">
                <a:effectLst/>
              </a:rPr>
              <a:t>Maidenhead: Open University Press</a:t>
            </a:r>
          </a:p>
          <a:p>
            <a:pPr marL="0" indent="0">
              <a:buFont typeface="Arial" panose="020B0604020202020204" pitchFamily="34" charset="0"/>
              <a:buNone/>
            </a:pPr>
            <a:endParaRPr lang="en-GB" altLang="en-US" dirty="0"/>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1647782" y="191080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569870" y="1358186"/>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chemeClr val="accent3">
                    <a:lumMod val="75000"/>
                  </a:schemeClr>
                </a:solidFill>
              </a:rPr>
              <a:t>Surname/ comma</a:t>
            </a:r>
          </a:p>
          <a:p>
            <a:r>
              <a:rPr lang="en-GB" altLang="en-US" dirty="0">
                <a:solidFill>
                  <a:schemeClr val="accent3">
                    <a:lumMod val="75000"/>
                  </a:schemeClr>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728870" y="2377175"/>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2347294" y="1731063"/>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chemeClr val="accent3">
                    <a:lumMod val="75000"/>
                  </a:schemeClr>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350654" y="2054120"/>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083454" y="1842910"/>
            <a:ext cx="43195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chemeClr val="accent3">
                    <a:lumMod val="75000"/>
                  </a:schemeClr>
                </a:solidFill>
              </a:rPr>
              <a:t>Title in italics (with edition if applicable)</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136792" y="449776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chemeClr val="accent3">
                    <a:lumMod val="75000"/>
                  </a:schemeClr>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6062314" y="3901481"/>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5651928"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chemeClr val="accent3">
                    <a:lumMod val="75000"/>
                  </a:schemeClr>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843808" y="3889413"/>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523886" y="4339343"/>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chemeClr val="accent3">
                    <a:lumMod val="75000"/>
                  </a:schemeClr>
                </a:solidFill>
              </a:rPr>
              <a:t>colon</a:t>
            </a:r>
          </a:p>
        </p:txBody>
      </p:sp>
      <p:sp>
        <p:nvSpPr>
          <p:cNvPr id="11" name="TextBox 10">
            <a:extLst>
              <a:ext uri="{FF2B5EF4-FFF2-40B4-BE49-F238E27FC236}">
                <a16:creationId xmlns:a16="http://schemas.microsoft.com/office/drawing/2014/main" id="{D362B02E-084C-4644-BC7A-00C30FB6EC69}"/>
              </a:ext>
            </a:extLst>
          </p:cNvPr>
          <p:cNvSpPr txBox="1"/>
          <p:nvPr/>
        </p:nvSpPr>
        <p:spPr>
          <a:xfrm>
            <a:off x="577238" y="5823938"/>
            <a:ext cx="8429342" cy="954107"/>
          </a:xfrm>
          <a:prstGeom prst="rect">
            <a:avLst/>
          </a:prstGeom>
          <a:noFill/>
        </p:spPr>
        <p:txBody>
          <a:bodyPr wrap="square" rtlCol="0">
            <a:spAutoFit/>
          </a:bodyPr>
          <a:lstStyle/>
          <a:p>
            <a:r>
              <a:rPr lang="en-GB" sz="2800" u="sng" dirty="0">
                <a:solidFill>
                  <a:schemeClr val="accent3">
                    <a:lumMod val="75000"/>
                  </a:schemeClr>
                </a:solidFill>
                <a:latin typeface="Arial" panose="020B0604020202020204" pitchFamily="34" charset="0"/>
                <a:cs typeface="Arial" panose="020B0604020202020204" pitchFamily="34" charset="0"/>
              </a:rPr>
              <a:t>Now have a go a writing out the reference for the book that you find on the UWTSD library site.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fade">
                                      <p:cBhvr>
                                        <p:cTn id="38" dur="500"/>
                                        <p:tgtEl>
                                          <p:spTgt spid="15"/>
                                        </p:tgtEl>
                                      </p:cBhvr>
                                    </p:animEffect>
                                  </p:childTnLst>
                                </p:cTn>
                              </p:par>
                              <p:par>
                                <p:cTn id="39" presetID="10" presetClass="entr" presetSubtype="0" fill="hold" nodeType="with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46095"/>
                                        </p:tgtEl>
                                        <p:attrNameLst>
                                          <p:attrName>style.visibility</p:attrName>
                                        </p:attrNameLst>
                                      </p:cBhvr>
                                      <p:to>
                                        <p:strVal val="visible"/>
                                      </p:to>
                                    </p:set>
                                    <p:animEffect transition="in" filter="fade">
                                      <p:cBhvr>
                                        <p:cTn id="50" dur="500"/>
                                        <p:tgtEl>
                                          <p:spTgt spid="46095"/>
                                        </p:tgtEl>
                                      </p:cBhvr>
                                    </p:animEffect>
                                  </p:childTnLst>
                                </p:cTn>
                              </p:par>
                              <p:par>
                                <p:cTn id="51" presetID="10" presetClass="entr" presetSubtype="0" fill="hold" nodeType="withEffect">
                                  <p:stCondLst>
                                    <p:cond delay="0"/>
                                  </p:stCondLst>
                                  <p:childTnLst>
                                    <p:set>
                                      <p:cBhvr>
                                        <p:cTn id="52" dur="1" fill="hold">
                                          <p:stCondLst>
                                            <p:cond delay="0"/>
                                          </p:stCondLst>
                                        </p:cTn>
                                        <p:tgtEl>
                                          <p:spTgt spid="21"/>
                                        </p:tgtEl>
                                        <p:attrNameLst>
                                          <p:attrName>style.visibility</p:attrName>
                                        </p:attrNameLst>
                                      </p:cBhvr>
                                      <p:to>
                                        <p:strVal val="visible"/>
                                      </p:to>
                                    </p:set>
                                    <p:animEffect transition="in" filter="fade">
                                      <p:cBhvr>
                                        <p:cTn id="53" dur="500"/>
                                        <p:tgtEl>
                                          <p:spTgt spid="21"/>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46093"/>
                                        </p:tgtEl>
                                        <p:attrNameLst>
                                          <p:attrName>style.visibility</p:attrName>
                                        </p:attrNameLst>
                                      </p:cBhvr>
                                      <p:to>
                                        <p:strVal val="visible"/>
                                      </p:to>
                                    </p:set>
                                    <p:animEffect transition="in" filter="fade">
                                      <p:cBhvr>
                                        <p:cTn id="58" dur="500"/>
                                        <p:tgtEl>
                                          <p:spTgt spid="46093"/>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11"/>
                                        </p:tgtEl>
                                        <p:attrNameLst>
                                          <p:attrName>style.visibility</p:attrName>
                                        </p:attrNameLst>
                                      </p:cBhvr>
                                      <p:to>
                                        <p:strVal val="visible"/>
                                      </p:to>
                                    </p:set>
                                    <p:animEffect transition="in" filter="fade">
                                      <p:cBhvr>
                                        <p:cTn id="63" dur="500"/>
                                        <p:tgtEl>
                                          <p:spTgt spid="11"/>
                                        </p:tgtEl>
                                      </p:cBhvr>
                                    </p:animEffect>
                                  </p:childTnLst>
                                </p:cTn>
                              </p:par>
                              <p:par>
                                <p:cTn id="64" presetID="10" presetClass="entr" presetSubtype="0" fill="hold" nodeType="withEffect">
                                  <p:stCondLst>
                                    <p:cond delay="0"/>
                                  </p:stCondLst>
                                  <p:childTnLst>
                                    <p:set>
                                      <p:cBhvr>
                                        <p:cTn id="65" dur="1" fill="hold">
                                          <p:stCondLst>
                                            <p:cond delay="0"/>
                                          </p:stCondLst>
                                        </p:cTn>
                                        <p:tgtEl>
                                          <p:spTgt spid="18"/>
                                        </p:tgtEl>
                                        <p:attrNameLst>
                                          <p:attrName>style.visibility</p:attrName>
                                        </p:attrNameLst>
                                      </p:cBhvr>
                                      <p:to>
                                        <p:strVal val="visible"/>
                                      </p:to>
                                    </p:set>
                                    <p:animEffect transition="in" filter="fade">
                                      <p:cBhvr>
                                        <p:cTn id="6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F8961-0D52-44CA-94D3-17D94A8E8CDC}"/>
              </a:ext>
            </a:extLst>
          </p:cNvPr>
          <p:cNvSpPr>
            <a:spLocks noGrp="1"/>
          </p:cNvSpPr>
          <p:nvPr>
            <p:ph type="title"/>
          </p:nvPr>
        </p:nvSpPr>
        <p:spPr/>
        <p:txBody>
          <a:bodyPr>
            <a:normAutofit fontScale="90000"/>
          </a:bodyPr>
          <a:lstStyle/>
          <a:p>
            <a:r>
              <a:rPr lang="en-GB" b="0" dirty="0">
                <a:effectLst/>
                <a:latin typeface="Arial" panose="020B0604020202020204" pitchFamily="34" charset="0"/>
                <a:cs typeface="Arial" panose="020B0604020202020204" pitchFamily="34" charset="0"/>
              </a:rPr>
              <a:t>The ‘cite’ tool on the library website. </a:t>
            </a:r>
          </a:p>
        </p:txBody>
      </p:sp>
      <p:pic>
        <p:nvPicPr>
          <p:cNvPr id="9" name="Picture 8">
            <a:hlinkClick r:id="rId3"/>
            <a:extLst>
              <a:ext uri="{FF2B5EF4-FFF2-40B4-BE49-F238E27FC236}">
                <a16:creationId xmlns:a16="http://schemas.microsoft.com/office/drawing/2014/main" id="{D2DF2C31-8D40-42B5-8666-83946FE3721C}"/>
              </a:ext>
            </a:extLst>
          </p:cNvPr>
          <p:cNvPicPr>
            <a:picLocks noChangeAspect="1"/>
          </p:cNvPicPr>
          <p:nvPr/>
        </p:nvPicPr>
        <p:blipFill>
          <a:blip r:embed="rId4"/>
          <a:stretch>
            <a:fillRect/>
          </a:stretch>
        </p:blipFill>
        <p:spPr>
          <a:xfrm>
            <a:off x="1043608" y="1722723"/>
            <a:ext cx="6632849" cy="3412553"/>
          </a:xfrm>
          <a:prstGeom prst="rect">
            <a:avLst/>
          </a:prstGeom>
        </p:spPr>
      </p:pic>
    </p:spTree>
    <p:extLst>
      <p:ext uri="{BB962C8B-B14F-4D97-AF65-F5344CB8AC3E}">
        <p14:creationId xmlns:p14="http://schemas.microsoft.com/office/powerpoint/2010/main" val="23959258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9E4951C-7A78-400F-A87A-DEF0814ADB12}"/>
              </a:ext>
            </a:extLst>
          </p:cNvPr>
          <p:cNvPicPr>
            <a:picLocks noChangeAspect="1"/>
          </p:cNvPicPr>
          <p:nvPr/>
        </p:nvPicPr>
        <p:blipFill rotWithShape="1">
          <a:blip r:embed="rId2"/>
          <a:srcRect l="26947" r="6197"/>
          <a:stretch/>
        </p:blipFill>
        <p:spPr>
          <a:xfrm>
            <a:off x="323528" y="404664"/>
            <a:ext cx="7913300" cy="5184576"/>
          </a:xfrm>
          <a:prstGeom prst="rect">
            <a:avLst/>
          </a:prstGeom>
        </p:spPr>
      </p:pic>
      <p:cxnSp>
        <p:nvCxnSpPr>
          <p:cNvPr id="9" name="Straight Arrow Connector 8">
            <a:extLst>
              <a:ext uri="{FF2B5EF4-FFF2-40B4-BE49-F238E27FC236}">
                <a16:creationId xmlns:a16="http://schemas.microsoft.com/office/drawing/2014/main" id="{A0F260FC-982A-4A3F-B1C0-DE077EF84197}"/>
              </a:ext>
            </a:extLst>
          </p:cNvPr>
          <p:cNvCxnSpPr>
            <a:cxnSpLocks/>
          </p:cNvCxnSpPr>
          <p:nvPr/>
        </p:nvCxnSpPr>
        <p:spPr>
          <a:xfrm flipH="1">
            <a:off x="7740352" y="2679216"/>
            <a:ext cx="590022" cy="38974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59ECD120-5AC2-4F7C-B8A0-E7239A7D51D1}"/>
              </a:ext>
            </a:extLst>
          </p:cNvPr>
          <p:cNvSpPr txBox="1"/>
          <p:nvPr/>
        </p:nvSpPr>
        <p:spPr>
          <a:xfrm>
            <a:off x="6665245" y="2309884"/>
            <a:ext cx="2478755" cy="369332"/>
          </a:xfrm>
          <a:prstGeom prst="rect">
            <a:avLst/>
          </a:prstGeom>
          <a:noFill/>
          <a:ln w="19050">
            <a:solidFill>
              <a:schemeClr val="tx2"/>
            </a:solidFill>
          </a:ln>
        </p:spPr>
        <p:txBody>
          <a:bodyPr wrap="none" rtlCol="0">
            <a:spAutoFit/>
          </a:bodyPr>
          <a:lstStyle/>
          <a:p>
            <a:r>
              <a:rPr lang="en-GB" dirty="0"/>
              <a:t>Click on the three dots</a:t>
            </a:r>
          </a:p>
        </p:txBody>
      </p:sp>
    </p:spTree>
    <p:extLst>
      <p:ext uri="{BB962C8B-B14F-4D97-AF65-F5344CB8AC3E}">
        <p14:creationId xmlns:p14="http://schemas.microsoft.com/office/powerpoint/2010/main" val="1602863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6EDDD06-00A9-46D7-92AB-DE77026CD900}"/>
              </a:ext>
            </a:extLst>
          </p:cNvPr>
          <p:cNvPicPr>
            <a:picLocks noChangeAspect="1"/>
          </p:cNvPicPr>
          <p:nvPr/>
        </p:nvPicPr>
        <p:blipFill rotWithShape="1">
          <a:blip r:embed="rId2"/>
          <a:srcRect t="11311"/>
          <a:stretch/>
        </p:blipFill>
        <p:spPr>
          <a:xfrm>
            <a:off x="467544" y="1700808"/>
            <a:ext cx="7992888" cy="2452886"/>
          </a:xfrm>
          <a:prstGeom prst="rect">
            <a:avLst/>
          </a:prstGeom>
        </p:spPr>
      </p:pic>
      <p:cxnSp>
        <p:nvCxnSpPr>
          <p:cNvPr id="9" name="Straight Arrow Connector 8">
            <a:extLst>
              <a:ext uri="{FF2B5EF4-FFF2-40B4-BE49-F238E27FC236}">
                <a16:creationId xmlns:a16="http://schemas.microsoft.com/office/drawing/2014/main" id="{F7C4A784-3555-4FE1-8059-76E1542339C4}"/>
              </a:ext>
            </a:extLst>
          </p:cNvPr>
          <p:cNvCxnSpPr>
            <a:cxnSpLocks/>
          </p:cNvCxnSpPr>
          <p:nvPr/>
        </p:nvCxnSpPr>
        <p:spPr>
          <a:xfrm flipV="1">
            <a:off x="5076056" y="4005064"/>
            <a:ext cx="0" cy="64745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67682FC-2AC5-4607-9D5A-46863BC84172}"/>
              </a:ext>
            </a:extLst>
          </p:cNvPr>
          <p:cNvSpPr txBox="1"/>
          <p:nvPr/>
        </p:nvSpPr>
        <p:spPr>
          <a:xfrm>
            <a:off x="4716016" y="4652517"/>
            <a:ext cx="1368152" cy="369332"/>
          </a:xfrm>
          <a:prstGeom prst="rect">
            <a:avLst/>
          </a:prstGeom>
          <a:noFill/>
        </p:spPr>
        <p:txBody>
          <a:bodyPr wrap="square" rtlCol="0">
            <a:spAutoFit/>
          </a:bodyPr>
          <a:lstStyle/>
          <a:p>
            <a:r>
              <a:rPr lang="en-GB" dirty="0"/>
              <a:t>Click here </a:t>
            </a:r>
          </a:p>
        </p:txBody>
      </p:sp>
      <p:pic>
        <p:nvPicPr>
          <p:cNvPr id="13" name="Picture 12">
            <a:extLst>
              <a:ext uri="{FF2B5EF4-FFF2-40B4-BE49-F238E27FC236}">
                <a16:creationId xmlns:a16="http://schemas.microsoft.com/office/drawing/2014/main" id="{5E418F07-5B4F-4B09-8F6F-7367F7AE2778}"/>
              </a:ext>
            </a:extLst>
          </p:cNvPr>
          <p:cNvPicPr>
            <a:picLocks noChangeAspect="1"/>
          </p:cNvPicPr>
          <p:nvPr/>
        </p:nvPicPr>
        <p:blipFill>
          <a:blip r:embed="rId3"/>
          <a:stretch>
            <a:fillRect/>
          </a:stretch>
        </p:blipFill>
        <p:spPr>
          <a:xfrm>
            <a:off x="6114292" y="4153694"/>
            <a:ext cx="1816484" cy="1433004"/>
          </a:xfrm>
          <a:prstGeom prst="rect">
            <a:avLst/>
          </a:prstGeom>
        </p:spPr>
      </p:pic>
    </p:spTree>
    <p:extLst>
      <p:ext uri="{BB962C8B-B14F-4D97-AF65-F5344CB8AC3E}">
        <p14:creationId xmlns:p14="http://schemas.microsoft.com/office/powerpoint/2010/main" val="148990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55004B-AE72-4CE3-A038-2F2C8DE018E9}"/>
              </a:ext>
            </a:extLst>
          </p:cNvPr>
          <p:cNvPicPr>
            <a:picLocks noChangeAspect="1"/>
          </p:cNvPicPr>
          <p:nvPr/>
        </p:nvPicPr>
        <p:blipFill>
          <a:blip r:embed="rId2"/>
          <a:stretch>
            <a:fillRect/>
          </a:stretch>
        </p:blipFill>
        <p:spPr>
          <a:xfrm>
            <a:off x="38100" y="260648"/>
            <a:ext cx="9067800" cy="4943475"/>
          </a:xfrm>
          <a:prstGeom prst="rect">
            <a:avLst/>
          </a:prstGeom>
        </p:spPr>
      </p:pic>
      <p:cxnSp>
        <p:nvCxnSpPr>
          <p:cNvPr id="4" name="Straight Arrow Connector 3">
            <a:extLst>
              <a:ext uri="{FF2B5EF4-FFF2-40B4-BE49-F238E27FC236}">
                <a16:creationId xmlns:a16="http://schemas.microsoft.com/office/drawing/2014/main" id="{5AEA28C6-C23D-42B9-ACB0-97E5CBD463C4}"/>
              </a:ext>
            </a:extLst>
          </p:cNvPr>
          <p:cNvCxnSpPr>
            <a:cxnSpLocks/>
            <a:stCxn id="6" idx="1"/>
          </p:cNvCxnSpPr>
          <p:nvPr/>
        </p:nvCxnSpPr>
        <p:spPr>
          <a:xfrm flipH="1" flipV="1">
            <a:off x="971600" y="3861051"/>
            <a:ext cx="864096" cy="152773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A288A4F-8645-478F-A7FA-C7C00F0D4912}"/>
              </a:ext>
            </a:extLst>
          </p:cNvPr>
          <p:cNvSpPr txBox="1"/>
          <p:nvPr/>
        </p:nvSpPr>
        <p:spPr>
          <a:xfrm>
            <a:off x="1835696" y="5204123"/>
            <a:ext cx="5040560" cy="369332"/>
          </a:xfrm>
          <a:prstGeom prst="rect">
            <a:avLst/>
          </a:prstGeom>
          <a:noFill/>
          <a:ln w="19050">
            <a:solidFill>
              <a:schemeClr val="tx2">
                <a:lumMod val="75000"/>
              </a:schemeClr>
            </a:solidFill>
          </a:ln>
        </p:spPr>
        <p:txBody>
          <a:bodyPr wrap="square" rtlCol="0">
            <a:spAutoFit/>
          </a:bodyPr>
          <a:lstStyle/>
          <a:p>
            <a:r>
              <a:rPr lang="en-GB" dirty="0"/>
              <a:t>Make sure that you select </a:t>
            </a:r>
            <a:r>
              <a:rPr lang="en-GB" b="1" dirty="0"/>
              <a:t>Harvard</a:t>
            </a:r>
            <a:r>
              <a:rPr lang="en-GB" dirty="0"/>
              <a:t>. </a:t>
            </a:r>
          </a:p>
        </p:txBody>
      </p:sp>
    </p:spTree>
    <p:extLst>
      <p:ext uri="{BB962C8B-B14F-4D97-AF65-F5344CB8AC3E}">
        <p14:creationId xmlns:p14="http://schemas.microsoft.com/office/powerpoint/2010/main" val="2989232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69CE4-A26C-4EC1-A0DF-5C48A32C6380}"/>
              </a:ext>
            </a:extLst>
          </p:cNvPr>
          <p:cNvSpPr>
            <a:spLocks noGrp="1"/>
          </p:cNvSpPr>
          <p:nvPr>
            <p:ph type="title"/>
          </p:nvPr>
        </p:nvSpPr>
        <p:spPr/>
        <p:txBody>
          <a:bodyPr/>
          <a:lstStyle/>
          <a:p>
            <a:r>
              <a:rPr lang="en-GB" dirty="0">
                <a:solidFill>
                  <a:schemeClr val="accent3">
                    <a:lumMod val="75000"/>
                  </a:schemeClr>
                </a:solidFill>
                <a:effectLst/>
                <a:latin typeface="Arial" panose="020B0604020202020204" pitchFamily="34" charset="0"/>
                <a:cs typeface="Arial" panose="020B0604020202020204" pitchFamily="34" charset="0"/>
              </a:rPr>
              <a:t>Remember to check</a:t>
            </a:r>
          </a:p>
        </p:txBody>
      </p:sp>
      <p:sp>
        <p:nvSpPr>
          <p:cNvPr id="3" name="Content Placeholder 2">
            <a:extLst>
              <a:ext uri="{FF2B5EF4-FFF2-40B4-BE49-F238E27FC236}">
                <a16:creationId xmlns:a16="http://schemas.microsoft.com/office/drawing/2014/main" id="{F353F578-9CC4-46C8-9970-305836413B98}"/>
              </a:ext>
            </a:extLst>
          </p:cNvPr>
          <p:cNvSpPr>
            <a:spLocks noGrp="1"/>
          </p:cNvSpPr>
          <p:nvPr>
            <p:ph idx="1"/>
          </p:nvPr>
        </p:nvSpPr>
        <p:spPr>
          <a:xfrm>
            <a:off x="251520" y="1449286"/>
            <a:ext cx="8640960" cy="4133055"/>
          </a:xfrm>
          <a:ln w="38100">
            <a:solidFill>
              <a:srgbClr val="00B0F0"/>
            </a:solidFill>
          </a:ln>
        </p:spPr>
        <p:txBody>
          <a:bodyPr>
            <a:normAutofit/>
          </a:bodyPr>
          <a:lstStyle/>
          <a:p>
            <a:pPr marL="0" indent="0">
              <a:buNone/>
            </a:pPr>
            <a:r>
              <a:rPr lang="en-GB" sz="2800" dirty="0">
                <a:solidFill>
                  <a:schemeClr val="accent3">
                    <a:lumMod val="75000"/>
                  </a:schemeClr>
                </a:solidFill>
                <a:effectLst/>
                <a:latin typeface="Arial" panose="020B0604020202020204" pitchFamily="34" charset="0"/>
                <a:cs typeface="Arial" panose="020B0604020202020204" pitchFamily="34" charset="0"/>
              </a:rPr>
              <a:t>If you use the ‘cite’ tool on the library website then you must CHECK FOR ERRORS. </a:t>
            </a:r>
          </a:p>
          <a:p>
            <a:pPr marL="0" indent="0">
              <a:buNone/>
            </a:pPr>
            <a:endParaRPr lang="en-GB" sz="2800" dirty="0">
              <a:solidFill>
                <a:schemeClr val="accent3">
                  <a:lumMod val="75000"/>
                </a:schemeClr>
              </a:solidFill>
              <a:effectLst/>
              <a:latin typeface="Arial" panose="020B0604020202020204" pitchFamily="34" charset="0"/>
              <a:cs typeface="Arial" panose="020B0604020202020204" pitchFamily="34" charset="0"/>
            </a:endParaRPr>
          </a:p>
          <a:p>
            <a:pPr marL="0" indent="0">
              <a:buNone/>
            </a:pPr>
            <a:r>
              <a:rPr lang="en-GB" sz="2800" dirty="0">
                <a:solidFill>
                  <a:schemeClr val="accent3">
                    <a:lumMod val="75000"/>
                  </a:schemeClr>
                </a:solidFill>
                <a:effectLst/>
                <a:latin typeface="Arial" panose="020B0604020202020204" pitchFamily="34" charset="0"/>
                <a:cs typeface="Arial" panose="020B0604020202020204" pitchFamily="34" charset="0"/>
              </a:rPr>
              <a:t>The tool will generate a correctly formatted reference provided all of the information is available. </a:t>
            </a:r>
          </a:p>
          <a:p>
            <a:pPr marL="0" indent="0">
              <a:buNone/>
            </a:pPr>
            <a:endParaRPr lang="en-GB" sz="2800" dirty="0">
              <a:solidFill>
                <a:schemeClr val="accent3">
                  <a:lumMod val="75000"/>
                </a:schemeClr>
              </a:solidFill>
              <a:effectLst/>
              <a:latin typeface="Arial" panose="020B0604020202020204" pitchFamily="34" charset="0"/>
              <a:cs typeface="Arial" panose="020B0604020202020204" pitchFamily="34" charset="0"/>
            </a:endParaRPr>
          </a:p>
          <a:p>
            <a:pPr marL="0" indent="0">
              <a:buNone/>
            </a:pPr>
            <a:r>
              <a:rPr lang="en-GB" sz="2800" dirty="0">
                <a:solidFill>
                  <a:schemeClr val="accent3">
                    <a:lumMod val="75000"/>
                  </a:schemeClr>
                </a:solidFill>
                <a:effectLst/>
                <a:latin typeface="Arial" panose="020B0604020202020204" pitchFamily="34" charset="0"/>
                <a:cs typeface="Arial" panose="020B0604020202020204" pitchFamily="34" charset="0"/>
              </a:rPr>
              <a:t>By knowing how to manually write a Harvard reference you will be able to ensure all are correct. </a:t>
            </a:r>
          </a:p>
        </p:txBody>
      </p:sp>
    </p:spTree>
    <p:extLst>
      <p:ext uri="{BB962C8B-B14F-4D97-AF65-F5344CB8AC3E}">
        <p14:creationId xmlns:p14="http://schemas.microsoft.com/office/powerpoint/2010/main" val="4051572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6D3B4-5906-476B-8D9C-778DA6FE3EBF}"/>
              </a:ext>
            </a:extLst>
          </p:cNvPr>
          <p:cNvSpPr>
            <a:spLocks noGrp="1"/>
          </p:cNvSpPr>
          <p:nvPr>
            <p:ph type="title" idx="4294967295"/>
          </p:nvPr>
        </p:nvSpPr>
        <p:spPr>
          <a:xfrm>
            <a:off x="0" y="510381"/>
            <a:ext cx="7848600" cy="1303337"/>
          </a:xfrm>
        </p:spPr>
        <p:txBody>
          <a:bodyPr>
            <a:normAutofit fontScale="90000"/>
          </a:bodyPr>
          <a:lstStyle/>
          <a:p>
            <a:r>
              <a:rPr lang="en-GB" altLang="en-US" dirty="0">
                <a:solidFill>
                  <a:schemeClr val="accent3">
                    <a:lumMod val="75000"/>
                  </a:schemeClr>
                </a:solidFill>
                <a:effectLst/>
                <a:latin typeface="Arial" panose="020B0604020202020204" pitchFamily="34" charset="0"/>
                <a:cs typeface="Arial" panose="020B0604020202020204" pitchFamily="34" charset="0"/>
              </a:rPr>
              <a:t> Using citations</a:t>
            </a:r>
            <a:br>
              <a:rPr lang="en-GB" altLang="en-US" dirty="0"/>
            </a:br>
            <a:endParaRPr lang="en-GB" dirty="0"/>
          </a:p>
        </p:txBody>
      </p:sp>
      <p:sp>
        <p:nvSpPr>
          <p:cNvPr id="3" name="Content Placeholder 2">
            <a:extLst>
              <a:ext uri="{FF2B5EF4-FFF2-40B4-BE49-F238E27FC236}">
                <a16:creationId xmlns:a16="http://schemas.microsoft.com/office/drawing/2014/main" id="{9C9DC71B-C11F-402C-87AB-42CDD833CFFA}"/>
              </a:ext>
            </a:extLst>
          </p:cNvPr>
          <p:cNvSpPr>
            <a:spLocks noGrp="1"/>
          </p:cNvSpPr>
          <p:nvPr>
            <p:ph idx="4294967295"/>
          </p:nvPr>
        </p:nvSpPr>
        <p:spPr>
          <a:xfrm>
            <a:off x="395536" y="1628800"/>
            <a:ext cx="8568952" cy="3943585"/>
          </a:xfrm>
        </p:spPr>
        <p:txBody>
          <a:bodyPr>
            <a:normAutofit lnSpcReduction="10000"/>
          </a:bodyPr>
          <a:lstStyle/>
          <a:p>
            <a:pPr marL="457200" lvl="1" indent="0" eaLnBrk="1" hangingPunct="1">
              <a:buNone/>
              <a:defRPr/>
            </a:pPr>
            <a:r>
              <a:rPr lang="en-GB" altLang="en-US" sz="2400" dirty="0">
                <a:solidFill>
                  <a:schemeClr val="tx2">
                    <a:lumMod val="50000"/>
                  </a:schemeClr>
                </a:solidFill>
                <a:effectLst/>
                <a:latin typeface="Arial" panose="020B0604020202020204" pitchFamily="34" charset="0"/>
                <a:cs typeface="Arial" panose="020B0604020202020204" pitchFamily="34" charset="0"/>
              </a:rPr>
              <a:t>Short, direct quotations </a:t>
            </a:r>
            <a:r>
              <a:rPr lang="en-GB" altLang="en-US" sz="2400" b="1" dirty="0">
                <a:solidFill>
                  <a:schemeClr val="tx2">
                    <a:lumMod val="50000"/>
                  </a:schemeClr>
                </a:solidFill>
                <a:effectLst/>
                <a:latin typeface="Arial" panose="020B0604020202020204" pitchFamily="34" charset="0"/>
                <a:cs typeface="Arial" panose="020B0604020202020204" pitchFamily="34" charset="0"/>
              </a:rPr>
              <a:t>(up to fifteen words) </a:t>
            </a:r>
            <a:r>
              <a:rPr lang="en-GB" altLang="en-US" sz="2400" dirty="0">
                <a:solidFill>
                  <a:schemeClr val="tx2">
                    <a:lumMod val="50000"/>
                  </a:schemeClr>
                </a:solidFill>
                <a:effectLst/>
                <a:latin typeface="Arial" panose="020B0604020202020204" pitchFamily="34" charset="0"/>
                <a:cs typeface="Arial" panose="020B0604020202020204" pitchFamily="34" charset="0"/>
              </a:rPr>
              <a:t>should be put  in the body of your text.</a:t>
            </a:r>
          </a:p>
          <a:p>
            <a:pPr marL="457200" lvl="1" indent="0" eaLnBrk="1" hangingPunct="1">
              <a:buNone/>
              <a:defRPr/>
            </a:pPr>
            <a:endParaRPr lang="en-GB" altLang="en-US" sz="2400" dirty="0">
              <a:effectLst/>
              <a:latin typeface="Arial" panose="020B0604020202020204" pitchFamily="34" charset="0"/>
              <a:cs typeface="Arial" panose="020B0604020202020204" pitchFamily="34" charset="0"/>
            </a:endParaRPr>
          </a:p>
          <a:p>
            <a:pPr marL="457200" lvl="1" indent="0" eaLnBrk="1" hangingPunct="1">
              <a:buNone/>
              <a:defRPr/>
            </a:pPr>
            <a:r>
              <a:rPr lang="en-GB" altLang="en-US" sz="2400" dirty="0">
                <a:solidFill>
                  <a:srgbClr val="002060"/>
                </a:solidFill>
                <a:effectLst/>
                <a:latin typeface="Arial" panose="020B0604020202020204" pitchFamily="34" charset="0"/>
                <a:cs typeface="Arial" panose="020B0604020202020204" pitchFamily="34" charset="0"/>
              </a:rPr>
              <a:t>‘All children develop at their own speed’ (Sharman, 2004, p.1) </a:t>
            </a:r>
          </a:p>
          <a:p>
            <a:pPr marL="457200" lvl="1" indent="0" eaLnBrk="1" hangingPunct="1">
              <a:buNone/>
              <a:defRPr/>
            </a:pPr>
            <a:endParaRPr lang="en-GB" altLang="en-US" sz="2400" dirty="0">
              <a:solidFill>
                <a:srgbClr val="002060"/>
              </a:solidFill>
              <a:effectLst/>
              <a:latin typeface="Arial" panose="020B0604020202020204" pitchFamily="34" charset="0"/>
              <a:cs typeface="Arial" panose="020B0604020202020204" pitchFamily="34" charset="0"/>
            </a:endParaRPr>
          </a:p>
          <a:p>
            <a:pPr marL="457200" lvl="1" indent="0" eaLnBrk="1" hangingPunct="1">
              <a:buNone/>
              <a:defRPr/>
            </a:pPr>
            <a:r>
              <a:rPr lang="en-GB" altLang="en-US" sz="2400" dirty="0">
                <a:solidFill>
                  <a:srgbClr val="002060"/>
                </a:solidFill>
                <a:effectLst/>
                <a:latin typeface="Arial" panose="020B0604020202020204" pitchFamily="34" charset="0"/>
                <a:cs typeface="Arial" panose="020B0604020202020204" pitchFamily="34" charset="0"/>
              </a:rPr>
              <a:t>Sharman (2004, p.1) states that ‘all children develop at their own speed.’ </a:t>
            </a:r>
          </a:p>
          <a:p>
            <a:pPr marL="457200" lvl="1" indent="0" eaLnBrk="1" hangingPunct="1">
              <a:buNone/>
              <a:defRPr/>
            </a:pPr>
            <a:endParaRPr lang="en-GB" altLang="en-US" sz="2400" dirty="0">
              <a:solidFill>
                <a:srgbClr val="002060"/>
              </a:solidFill>
              <a:effectLst/>
              <a:latin typeface="Arial" panose="020B0604020202020204" pitchFamily="34" charset="0"/>
              <a:cs typeface="Arial" panose="020B0604020202020204" pitchFamily="34" charset="0"/>
            </a:endParaRPr>
          </a:p>
          <a:p>
            <a:pPr lvl="1" eaLnBrk="1" hangingPunct="1">
              <a:defRPr/>
            </a:pPr>
            <a:r>
              <a:rPr lang="en-GB" altLang="en-US" sz="2400" dirty="0">
                <a:solidFill>
                  <a:schemeClr val="tx2">
                    <a:lumMod val="50000"/>
                  </a:schemeClr>
                </a:solidFill>
                <a:effectLst/>
                <a:latin typeface="Arial" panose="020B0604020202020204" pitchFamily="34" charset="0"/>
                <a:cs typeface="Arial" panose="020B0604020202020204" pitchFamily="34" charset="0"/>
              </a:rPr>
              <a:t>author name, date, page number</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6D3B4-5906-476B-8D9C-778DA6FE3EBF}"/>
              </a:ext>
            </a:extLst>
          </p:cNvPr>
          <p:cNvSpPr>
            <a:spLocks noGrp="1"/>
          </p:cNvSpPr>
          <p:nvPr>
            <p:ph type="title" idx="4294967295"/>
          </p:nvPr>
        </p:nvSpPr>
        <p:spPr>
          <a:xfrm>
            <a:off x="306368" y="116632"/>
            <a:ext cx="7848600" cy="1303337"/>
          </a:xfrm>
        </p:spPr>
        <p:txBody>
          <a:bodyPr>
            <a:normAutofit fontScale="90000"/>
          </a:bodyPr>
          <a:lstStyle/>
          <a:p>
            <a:r>
              <a:rPr lang="en-GB" altLang="en-US" dirty="0">
                <a:solidFill>
                  <a:schemeClr val="accent3">
                    <a:lumMod val="75000"/>
                  </a:schemeClr>
                </a:solidFill>
                <a:latin typeface="Arial" panose="020B0604020202020204" pitchFamily="34" charset="0"/>
                <a:cs typeface="Arial" panose="020B0604020202020204" pitchFamily="34" charset="0"/>
              </a:rPr>
              <a:t> U</a:t>
            </a:r>
            <a:r>
              <a:rPr lang="en-GB" altLang="en-US" dirty="0">
                <a:solidFill>
                  <a:schemeClr val="accent3">
                    <a:lumMod val="75000"/>
                  </a:schemeClr>
                </a:solidFill>
                <a:effectLst/>
                <a:latin typeface="Arial" panose="020B0604020202020204" pitchFamily="34" charset="0"/>
                <a:cs typeface="Arial" panose="020B0604020202020204" pitchFamily="34" charset="0"/>
              </a:rPr>
              <a:t>sing citations</a:t>
            </a:r>
            <a:br>
              <a:rPr lang="en-GB" altLang="en-US" dirty="0"/>
            </a:br>
            <a:endParaRPr lang="en-GB" dirty="0"/>
          </a:p>
        </p:txBody>
      </p:sp>
      <p:sp>
        <p:nvSpPr>
          <p:cNvPr id="3" name="Content Placeholder 2">
            <a:extLst>
              <a:ext uri="{FF2B5EF4-FFF2-40B4-BE49-F238E27FC236}">
                <a16:creationId xmlns:a16="http://schemas.microsoft.com/office/drawing/2014/main" id="{9C9DC71B-C11F-402C-87AB-42CDD833CFFA}"/>
              </a:ext>
            </a:extLst>
          </p:cNvPr>
          <p:cNvSpPr>
            <a:spLocks noGrp="1"/>
          </p:cNvSpPr>
          <p:nvPr>
            <p:ph idx="4294967295"/>
          </p:nvPr>
        </p:nvSpPr>
        <p:spPr>
          <a:xfrm>
            <a:off x="306368" y="1124744"/>
            <a:ext cx="8686950" cy="4742582"/>
          </a:xfrm>
        </p:spPr>
        <p:txBody>
          <a:bodyPr>
            <a:normAutofit fontScale="92500" lnSpcReduction="10000"/>
          </a:bodyPr>
          <a:lstStyle/>
          <a:p>
            <a:pPr marL="0" lvl="0" indent="0" eaLnBrk="1" hangingPunct="1">
              <a:buNone/>
              <a:defRPr/>
            </a:pPr>
            <a:r>
              <a:rPr lang="en-GB" altLang="en-US" dirty="0">
                <a:solidFill>
                  <a:prstClr val="black"/>
                </a:solidFill>
                <a:effectLst/>
                <a:latin typeface="Arial" panose="020B0604020202020204" pitchFamily="34" charset="0"/>
                <a:cs typeface="Arial" panose="020B0604020202020204" pitchFamily="34" charset="0"/>
              </a:rPr>
              <a:t>Longer quotations should be entered as a separate paragraph:</a:t>
            </a:r>
          </a:p>
          <a:p>
            <a:pPr marL="0" lvl="0" indent="0" eaLnBrk="1" hangingPunct="1">
              <a:buNone/>
              <a:defRPr/>
            </a:pPr>
            <a:endParaRPr lang="en-GB" altLang="en-US" dirty="0">
              <a:solidFill>
                <a:prstClr val="black"/>
              </a:solidFill>
              <a:effectLst/>
              <a:latin typeface="Arial" panose="020B0604020202020204" pitchFamily="34" charset="0"/>
              <a:cs typeface="Arial" panose="020B0604020202020204" pitchFamily="34" charset="0"/>
            </a:endParaRPr>
          </a:p>
          <a:p>
            <a:pPr marL="0" lvl="0" indent="0" eaLnBrk="1" hangingPunct="1">
              <a:buNone/>
              <a:defRPr/>
            </a:pPr>
            <a:r>
              <a:rPr lang="en-GB" altLang="en-US" dirty="0">
                <a:solidFill>
                  <a:srgbClr val="002060"/>
                </a:solidFill>
                <a:effectLst/>
                <a:latin typeface="Arial" panose="020B0604020202020204" pitchFamily="34" charset="0"/>
                <a:cs typeface="Arial" panose="020B0604020202020204" pitchFamily="34" charset="0"/>
              </a:rPr>
              <a:t>      	</a:t>
            </a:r>
            <a:r>
              <a:rPr lang="en-GB" altLang="en-US" sz="2200" dirty="0">
                <a:solidFill>
                  <a:srgbClr val="002060"/>
                </a:solidFill>
                <a:effectLst/>
                <a:latin typeface="Arial" panose="020B0604020202020204" pitchFamily="34" charset="0"/>
                <a:cs typeface="Arial" panose="020B0604020202020204" pitchFamily="34" charset="0"/>
              </a:rPr>
              <a:t>All children develop at their own speed. There are genetic and           	environmental factors  which will affect this and these need to be      	considered in some depth. (Sharman, 2004, p.12) </a:t>
            </a:r>
            <a:r>
              <a:rPr lang="en-GB" altLang="en-US" dirty="0">
                <a:solidFill>
                  <a:srgbClr val="002060"/>
                </a:solidFill>
                <a:effectLst/>
                <a:latin typeface="Arial" panose="020B0604020202020204" pitchFamily="34" charset="0"/>
                <a:cs typeface="Arial" panose="020B0604020202020204" pitchFamily="34" charset="0"/>
              </a:rPr>
              <a:t>				</a:t>
            </a:r>
          </a:p>
          <a:p>
            <a:pPr eaLnBrk="1" hangingPunct="1">
              <a:defRPr/>
            </a:pPr>
            <a:r>
              <a:rPr lang="en-GB" altLang="en-US" sz="2600" dirty="0">
                <a:solidFill>
                  <a:prstClr val="black"/>
                </a:solidFill>
                <a:effectLst/>
                <a:latin typeface="Arial" panose="020B0604020202020204" pitchFamily="34" charset="0"/>
                <a:cs typeface="Arial" panose="020B0604020202020204" pitchFamily="34" charset="0"/>
              </a:rPr>
              <a:t>indented right and left </a:t>
            </a:r>
          </a:p>
          <a:p>
            <a:pPr eaLnBrk="1" hangingPunct="1">
              <a:defRPr/>
            </a:pPr>
            <a:r>
              <a:rPr lang="en-GB" altLang="en-US" sz="2600" dirty="0">
                <a:solidFill>
                  <a:prstClr val="black"/>
                </a:solidFill>
                <a:effectLst/>
                <a:latin typeface="Arial" panose="020B0604020202020204" pitchFamily="34" charset="0"/>
                <a:cs typeface="Arial" panose="020B0604020202020204" pitchFamily="34" charset="0"/>
              </a:rPr>
              <a:t>has a line space above and below </a:t>
            </a:r>
          </a:p>
          <a:p>
            <a:pPr eaLnBrk="1" hangingPunct="1">
              <a:defRPr/>
            </a:pPr>
            <a:r>
              <a:rPr lang="en-GB" altLang="en-US" sz="2600" dirty="0">
                <a:solidFill>
                  <a:prstClr val="black"/>
                </a:solidFill>
                <a:effectLst/>
                <a:latin typeface="Arial" panose="020B0604020202020204" pitchFamily="34" charset="0"/>
                <a:cs typeface="Arial" panose="020B0604020202020204" pitchFamily="34" charset="0"/>
              </a:rPr>
              <a:t>use the Tab key </a:t>
            </a:r>
          </a:p>
          <a:p>
            <a:pPr eaLnBrk="1" hangingPunct="1">
              <a:defRPr/>
            </a:pPr>
            <a:r>
              <a:rPr lang="en-GB" altLang="en-US" sz="2600" dirty="0">
                <a:solidFill>
                  <a:prstClr val="black"/>
                </a:solidFill>
                <a:effectLst/>
                <a:latin typeface="Arial" panose="020B0604020202020204" pitchFamily="34" charset="0"/>
                <a:cs typeface="Arial" panose="020B0604020202020204" pitchFamily="34" charset="0"/>
              </a:rPr>
              <a:t>quotation marks not required</a:t>
            </a:r>
          </a:p>
          <a:p>
            <a:endParaRPr lang="en-GB" dirty="0"/>
          </a:p>
        </p:txBody>
      </p:sp>
    </p:spTree>
    <p:extLst>
      <p:ext uri="{BB962C8B-B14F-4D97-AF65-F5344CB8AC3E}">
        <p14:creationId xmlns:p14="http://schemas.microsoft.com/office/powerpoint/2010/main" val="2431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4">
            <a:extLst>
              <a:ext uri="{FF2B5EF4-FFF2-40B4-BE49-F238E27FC236}">
                <a16:creationId xmlns:a16="http://schemas.microsoft.com/office/drawing/2014/main" id="{8DF21ED9-071C-4C68-8C4C-EB422D8F80E5}"/>
              </a:ext>
            </a:extLst>
          </p:cNvPr>
          <p:cNvSpPr txBox="1">
            <a:spLocks noChangeArrowheads="1"/>
          </p:cNvSpPr>
          <p:nvPr/>
        </p:nvSpPr>
        <p:spPr bwMode="auto">
          <a:xfrm>
            <a:off x="467928" y="285616"/>
            <a:ext cx="8208143"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defRPr/>
            </a:pPr>
            <a:r>
              <a:rPr lang="en-GB" altLang="en-US" dirty="0">
                <a:solidFill>
                  <a:schemeClr val="accent3">
                    <a:lumMod val="75000"/>
                  </a:schemeClr>
                </a:solidFill>
                <a:cs typeface="Arial" panose="020B0604020202020204" pitchFamily="34" charset="0"/>
              </a:rPr>
              <a:t>What’s the point of using citations and quotations?</a:t>
            </a:r>
          </a:p>
          <a:p>
            <a:pPr eaLnBrk="1" hangingPunct="1">
              <a:spcBef>
                <a:spcPct val="50000"/>
              </a:spcBef>
              <a:buFontTx/>
              <a:buNone/>
              <a:defRPr/>
            </a:pPr>
            <a:endParaRPr lang="en-GB" altLang="en-US" sz="2400" dirty="0">
              <a:latin typeface="+mn-lt"/>
            </a:endParaRPr>
          </a:p>
        </p:txBody>
      </p:sp>
      <p:sp>
        <p:nvSpPr>
          <p:cNvPr id="55304" name="Text Box 8">
            <a:extLst>
              <a:ext uri="{FF2B5EF4-FFF2-40B4-BE49-F238E27FC236}">
                <a16:creationId xmlns:a16="http://schemas.microsoft.com/office/drawing/2014/main" id="{F9997F65-5E67-4146-B326-1D4AE02C1439}"/>
              </a:ext>
            </a:extLst>
          </p:cNvPr>
          <p:cNvSpPr txBox="1">
            <a:spLocks noChangeArrowheads="1"/>
          </p:cNvSpPr>
          <p:nvPr/>
        </p:nvSpPr>
        <p:spPr bwMode="auto">
          <a:xfrm>
            <a:off x="755575" y="1140488"/>
            <a:ext cx="7920495"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a:solidFill>
                  <a:schemeClr val="tx1"/>
                </a:solidFill>
                <a:latin typeface="Arial" panose="020B0604020202020204" pitchFamily="34" charset="0"/>
              </a:defRPr>
            </a:lvl1pPr>
            <a:lvl2pPr marL="800100" indent="-342900">
              <a:defRPr>
                <a:solidFill>
                  <a:schemeClr val="tx1"/>
                </a:solidFill>
                <a:latin typeface="Arial" panose="020B0604020202020204" pitchFamily="34" charset="0"/>
              </a:defRPr>
            </a:lvl2pPr>
            <a:lvl3pPr marL="1257300" indent="-342900">
              <a:defRPr>
                <a:solidFill>
                  <a:schemeClr val="tx1"/>
                </a:solidFill>
                <a:latin typeface="Arial" panose="020B0604020202020204" pitchFamily="34" charset="0"/>
              </a:defRPr>
            </a:lvl3pPr>
            <a:lvl4pPr marL="1714500" indent="-342900">
              <a:defRPr>
                <a:solidFill>
                  <a:schemeClr val="tx1"/>
                </a:solidFill>
                <a:latin typeface="Arial" panose="020B0604020202020204" pitchFamily="34" charset="0"/>
              </a:defRPr>
            </a:lvl4pPr>
            <a:lvl5pPr marL="2171700" indent="-342900">
              <a:defRPr>
                <a:solidFill>
                  <a:schemeClr val="tx1"/>
                </a:solidFill>
                <a:latin typeface="Arial" panose="020B0604020202020204" pitchFamily="34" charset="0"/>
              </a:defRPr>
            </a:lvl5pPr>
            <a:lvl6pPr marL="2628900" indent="-342900" eaLnBrk="0" fontAlgn="base" hangingPunct="0">
              <a:spcBef>
                <a:spcPct val="0"/>
              </a:spcBef>
              <a:spcAft>
                <a:spcPct val="0"/>
              </a:spcAft>
              <a:defRPr>
                <a:solidFill>
                  <a:schemeClr val="tx1"/>
                </a:solidFill>
                <a:latin typeface="Arial" panose="020B0604020202020204" pitchFamily="34" charset="0"/>
              </a:defRPr>
            </a:lvl6pPr>
            <a:lvl7pPr marL="3086100" indent="-342900" eaLnBrk="0" fontAlgn="base" hangingPunct="0">
              <a:spcBef>
                <a:spcPct val="0"/>
              </a:spcBef>
              <a:spcAft>
                <a:spcPct val="0"/>
              </a:spcAft>
              <a:defRPr>
                <a:solidFill>
                  <a:schemeClr val="tx1"/>
                </a:solidFill>
                <a:latin typeface="Arial" panose="020B0604020202020204" pitchFamily="34" charset="0"/>
              </a:defRPr>
            </a:lvl7pPr>
            <a:lvl8pPr marL="3543300" indent="-342900" eaLnBrk="0" fontAlgn="base" hangingPunct="0">
              <a:spcBef>
                <a:spcPct val="0"/>
              </a:spcBef>
              <a:spcAft>
                <a:spcPct val="0"/>
              </a:spcAft>
              <a:defRPr>
                <a:solidFill>
                  <a:schemeClr val="tx1"/>
                </a:solidFill>
                <a:latin typeface="Arial" panose="020B0604020202020204" pitchFamily="34" charset="0"/>
              </a:defRPr>
            </a:lvl8pPr>
            <a:lvl9pPr marL="4000500" indent="-342900" eaLnBrk="0" fontAlgn="base" hangingPunct="0">
              <a:spcBef>
                <a:spcPct val="0"/>
              </a:spcBef>
              <a:spcAft>
                <a:spcPct val="0"/>
              </a:spcAft>
              <a:defRPr>
                <a:solidFill>
                  <a:schemeClr val="tx1"/>
                </a:solidFill>
                <a:latin typeface="Arial" panose="020B0604020202020204" pitchFamily="34" charset="0"/>
              </a:defRPr>
            </a:lvl9pPr>
          </a:lstStyle>
          <a:p>
            <a:pPr marL="0" indent="0" eaLnBrk="1" hangingPunct="1">
              <a:spcBef>
                <a:spcPct val="50000"/>
              </a:spcBef>
              <a:defRPr/>
            </a:pPr>
            <a:endParaRPr lang="en-GB" altLang="en-US" sz="2400" b="1" dirty="0">
              <a:solidFill>
                <a:srgbClr val="FF0000"/>
              </a:solidFill>
              <a:latin typeface="+mj-lt"/>
            </a:endParaRPr>
          </a:p>
          <a:p>
            <a:pPr eaLnBrk="1" hangingPunct="1">
              <a:spcBef>
                <a:spcPct val="50000"/>
              </a:spcBef>
              <a:buFont typeface="Arial" panose="020B0604020202020204" pitchFamily="34" charset="0"/>
              <a:buChar char="•"/>
              <a:defRPr/>
            </a:pPr>
            <a:r>
              <a:rPr lang="en-GB" altLang="en-US" sz="2400" b="1" dirty="0">
                <a:solidFill>
                  <a:schemeClr val="accent3">
                    <a:lumMod val="75000"/>
                  </a:schemeClr>
                </a:solidFill>
                <a:cs typeface="Arial" panose="020B0604020202020204" pitchFamily="34" charset="0"/>
              </a:rPr>
              <a:t>academic substantiation of your arguments</a:t>
            </a:r>
          </a:p>
          <a:p>
            <a:pPr eaLnBrk="1" hangingPunct="1">
              <a:spcBef>
                <a:spcPct val="50000"/>
              </a:spcBef>
              <a:buFont typeface="Arial" panose="020B0604020202020204" pitchFamily="34" charset="0"/>
              <a:buChar char="•"/>
              <a:defRPr/>
            </a:pPr>
            <a:r>
              <a:rPr lang="en-GB" altLang="en-US" sz="2400" b="1" dirty="0">
                <a:solidFill>
                  <a:schemeClr val="accent3">
                    <a:lumMod val="75000"/>
                  </a:schemeClr>
                </a:solidFill>
                <a:cs typeface="Arial" panose="020B0604020202020204" pitchFamily="34" charset="0"/>
              </a:rPr>
              <a:t>one writer supports or contrasts with another</a:t>
            </a:r>
          </a:p>
          <a:p>
            <a:pPr eaLnBrk="1" hangingPunct="1">
              <a:spcBef>
                <a:spcPct val="50000"/>
              </a:spcBef>
              <a:buFont typeface="Arial" panose="020B0604020202020204" pitchFamily="34" charset="0"/>
              <a:buChar char="•"/>
              <a:defRPr/>
            </a:pPr>
            <a:r>
              <a:rPr lang="en-GB" altLang="en-US" sz="2400" b="1" dirty="0">
                <a:solidFill>
                  <a:schemeClr val="accent3">
                    <a:lumMod val="75000"/>
                  </a:schemeClr>
                </a:solidFill>
                <a:cs typeface="Arial" panose="020B0604020202020204" pitchFamily="34" charset="0"/>
              </a:rPr>
              <a:t>widespread reading</a:t>
            </a:r>
          </a:p>
          <a:p>
            <a:pPr eaLnBrk="1" hangingPunct="1">
              <a:spcBef>
                <a:spcPct val="50000"/>
              </a:spcBef>
              <a:buFont typeface="Arial" panose="020B0604020202020204" pitchFamily="34" charset="0"/>
              <a:buChar char="•"/>
              <a:defRPr/>
            </a:pPr>
            <a:r>
              <a:rPr lang="en-GB" altLang="en-US" sz="2400" b="1" dirty="0">
                <a:solidFill>
                  <a:schemeClr val="accent3">
                    <a:lumMod val="75000"/>
                  </a:schemeClr>
                </a:solidFill>
                <a:cs typeface="Arial" panose="020B0604020202020204" pitchFamily="34" charset="0"/>
              </a:rPr>
              <a:t>academic sources</a:t>
            </a:r>
          </a:p>
          <a:p>
            <a:pPr eaLnBrk="1" hangingPunct="1">
              <a:spcBef>
                <a:spcPct val="50000"/>
              </a:spcBef>
              <a:buFont typeface="Arial" panose="020B0604020202020204" pitchFamily="34" charset="0"/>
              <a:buChar char="•"/>
              <a:defRPr/>
            </a:pPr>
            <a:endParaRPr lang="en-GB" altLang="en-US" sz="2400" b="1" dirty="0">
              <a:latin typeface="+mj-lt"/>
            </a:endParaRPr>
          </a:p>
          <a:p>
            <a:pPr marL="0" indent="0" eaLnBrk="1" hangingPunct="1">
              <a:spcBef>
                <a:spcPct val="50000"/>
              </a:spcBef>
              <a:defRPr/>
            </a:pPr>
            <a:r>
              <a:rPr lang="en-GB" altLang="en-US" sz="2400" b="1" dirty="0">
                <a:solidFill>
                  <a:schemeClr val="accent3">
                    <a:lumMod val="75000"/>
                  </a:schemeClr>
                </a:solidFill>
              </a:rPr>
              <a:t>Most important: comment on the quote so it doesn’t just ‘hang’ there. </a:t>
            </a:r>
          </a:p>
          <a:p>
            <a:pPr marL="0" indent="0" eaLnBrk="1" hangingPunct="1">
              <a:spcBef>
                <a:spcPct val="50000"/>
              </a:spcBef>
              <a:defRPr/>
            </a:pPr>
            <a:endParaRPr lang="en-GB" altLang="en-US" sz="2400" b="1" dirty="0">
              <a:latin typeface="+mj-lt"/>
            </a:endParaRPr>
          </a:p>
        </p:txBody>
      </p:sp>
    </p:spTree>
    <p:extLst>
      <p:ext uri="{BB962C8B-B14F-4D97-AF65-F5344CB8AC3E}">
        <p14:creationId xmlns:p14="http://schemas.microsoft.com/office/powerpoint/2010/main" val="4569324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55304"/>
                                        </p:tgtEl>
                                        <p:attrNameLst>
                                          <p:attrName>style.visibility</p:attrName>
                                        </p:attrNameLst>
                                      </p:cBhvr>
                                      <p:to>
                                        <p:strVal val="visible"/>
                                      </p:to>
                                    </p:set>
                                    <p:animEffect transition="in" filter="diamond(in)">
                                      <p:cBhvr>
                                        <p:cTn id="7" dur="2000"/>
                                        <p:tgtEl>
                                          <p:spTgt spid="5530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304">
                                            <p:txEl>
                                              <p:pRg st="1" end="1"/>
                                            </p:txEl>
                                          </p:spTgt>
                                        </p:tgtEl>
                                        <p:attrNameLst>
                                          <p:attrName>style.visibility</p:attrName>
                                        </p:attrNameLst>
                                      </p:cBhvr>
                                      <p:to>
                                        <p:strVal val="visible"/>
                                      </p:to>
                                    </p:set>
                                    <p:animEffect transition="in" filter="fade">
                                      <p:cBhvr>
                                        <p:cTn id="12" dur="500"/>
                                        <p:tgtEl>
                                          <p:spTgt spid="5530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5304">
                                            <p:txEl>
                                              <p:pRg st="2" end="2"/>
                                            </p:txEl>
                                          </p:spTgt>
                                        </p:tgtEl>
                                        <p:attrNameLst>
                                          <p:attrName>style.visibility</p:attrName>
                                        </p:attrNameLst>
                                      </p:cBhvr>
                                      <p:to>
                                        <p:strVal val="visible"/>
                                      </p:to>
                                    </p:set>
                                    <p:animEffect transition="in" filter="fade">
                                      <p:cBhvr>
                                        <p:cTn id="17" dur="500"/>
                                        <p:tgtEl>
                                          <p:spTgt spid="5530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5304">
                                            <p:txEl>
                                              <p:pRg st="3" end="3"/>
                                            </p:txEl>
                                          </p:spTgt>
                                        </p:tgtEl>
                                        <p:attrNameLst>
                                          <p:attrName>style.visibility</p:attrName>
                                        </p:attrNameLst>
                                      </p:cBhvr>
                                      <p:to>
                                        <p:strVal val="visible"/>
                                      </p:to>
                                    </p:set>
                                    <p:animEffect transition="in" filter="fade">
                                      <p:cBhvr>
                                        <p:cTn id="22" dur="500"/>
                                        <p:tgtEl>
                                          <p:spTgt spid="5530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5304">
                                            <p:txEl>
                                              <p:pRg st="4" end="4"/>
                                            </p:txEl>
                                          </p:spTgt>
                                        </p:tgtEl>
                                        <p:attrNameLst>
                                          <p:attrName>style.visibility</p:attrName>
                                        </p:attrNameLst>
                                      </p:cBhvr>
                                      <p:to>
                                        <p:strVal val="visible"/>
                                      </p:to>
                                    </p:set>
                                    <p:animEffect transition="in" filter="fade">
                                      <p:cBhvr>
                                        <p:cTn id="27" dur="500"/>
                                        <p:tgtEl>
                                          <p:spTgt spid="5530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5304">
                                            <p:txEl>
                                              <p:pRg st="6" end="6"/>
                                            </p:txEl>
                                          </p:spTgt>
                                        </p:tgtEl>
                                        <p:attrNameLst>
                                          <p:attrName>style.visibility</p:attrName>
                                        </p:attrNameLst>
                                      </p:cBhvr>
                                      <p:to>
                                        <p:strVal val="visible"/>
                                      </p:to>
                                    </p:set>
                                    <p:animEffect transition="in" filter="fade">
                                      <p:cBhvr>
                                        <p:cTn id="32" dur="500"/>
                                        <p:tgtEl>
                                          <p:spTgt spid="5530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30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accent3">
                    <a:lumMod val="75000"/>
                  </a:schemeClr>
                </a:solidFill>
                <a:effectLst/>
                <a:latin typeface="Arial" panose="020B0604020202020204" pitchFamily="34" charset="0"/>
                <a:cs typeface="Arial" panose="020B0604020202020204" pitchFamily="34" charset="0"/>
              </a:rPr>
              <a:t>Activity - Have a practice – 40mins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508104" y="3170585"/>
            <a:ext cx="3190875" cy="3238500"/>
          </a:xfrm>
        </p:spPr>
      </p:pic>
      <p:sp>
        <p:nvSpPr>
          <p:cNvPr id="5" name="TextBox 4"/>
          <p:cNvSpPr txBox="1"/>
          <p:nvPr/>
        </p:nvSpPr>
        <p:spPr>
          <a:xfrm>
            <a:off x="685347" y="1997780"/>
            <a:ext cx="6840760" cy="1569660"/>
          </a:xfrm>
          <a:prstGeom prst="rect">
            <a:avLst/>
          </a:prstGeom>
          <a:noFill/>
        </p:spPr>
        <p:txBody>
          <a:bodyPr wrap="square" rtlCol="0">
            <a:spAutoFit/>
          </a:bodyPr>
          <a:lstStyle/>
          <a:p>
            <a:r>
              <a:rPr lang="en-GB" sz="3200" dirty="0">
                <a:hlinkClick r:id="rId4"/>
              </a:rPr>
              <a:t>https://skillshub.northampton.ac.uk/2013/04/18/harvard-referencing-interactive-tutorial/</a:t>
            </a:r>
            <a:endParaRPr lang="en-GB" sz="3200" dirty="0"/>
          </a:p>
        </p:txBody>
      </p:sp>
    </p:spTree>
    <p:extLst>
      <p:ext uri="{BB962C8B-B14F-4D97-AF65-F5344CB8AC3E}">
        <p14:creationId xmlns:p14="http://schemas.microsoft.com/office/powerpoint/2010/main" val="12429218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6337EC8-AE85-4CA5-80F9-C203A80A9F41}"/>
              </a:ext>
            </a:extLst>
          </p:cNvPr>
          <p:cNvSpPr/>
          <p:nvPr/>
        </p:nvSpPr>
        <p:spPr>
          <a:xfrm>
            <a:off x="443589" y="3001644"/>
            <a:ext cx="8256822" cy="1421606"/>
          </a:xfrm>
          <a:prstGeom prst="rect">
            <a:avLst/>
          </a:prstGeom>
          <a:solidFill>
            <a:srgbClr val="00B050">
              <a:alpha val="1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eaLnBrk="1" fontAlgn="auto" hangingPunct="1">
              <a:lnSpc>
                <a:spcPct val="90000"/>
              </a:lnSpc>
              <a:spcBef>
                <a:spcPct val="50000"/>
              </a:spcBef>
              <a:buClrTx/>
              <a:defRPr/>
            </a:pPr>
            <a:r>
              <a:rPr lang="en-GB" sz="1800" b="1" dirty="0">
                <a:solidFill>
                  <a:schemeClr val="accent3">
                    <a:lumMod val="75000"/>
                  </a:schemeClr>
                </a:solidFill>
                <a:latin typeface="Arial" panose="020B0604020202020204" pitchFamily="34" charset="0"/>
                <a:cs typeface="Arial" panose="020B0604020202020204" pitchFamily="34" charset="0"/>
              </a:rPr>
              <a:t>Paraphrase:</a:t>
            </a:r>
            <a:r>
              <a:rPr lang="en-GB" sz="1800" dirty="0">
                <a:solidFill>
                  <a:schemeClr val="accent3">
                    <a:lumMod val="75000"/>
                  </a:schemeClr>
                </a:solidFill>
                <a:latin typeface="Arial" panose="020B0604020202020204" pitchFamily="34" charset="0"/>
                <a:cs typeface="Arial" panose="020B0604020202020204" pitchFamily="34" charset="0"/>
              </a:rPr>
              <a:t> </a:t>
            </a:r>
          </a:p>
          <a:p>
            <a:pPr marL="838200" lvl="1" indent="-381000" eaLnBrk="1" fontAlgn="auto" hangingPunct="1">
              <a:lnSpc>
                <a:spcPct val="90000"/>
              </a:lnSpc>
              <a:spcBef>
                <a:spcPct val="50000"/>
              </a:spcBef>
              <a:buClrTx/>
              <a:buFontTx/>
              <a:buAutoNum type="alphaLcParenR"/>
              <a:defRPr/>
            </a:pPr>
            <a:r>
              <a:rPr lang="en-GB" dirty="0">
                <a:solidFill>
                  <a:schemeClr val="accent3">
                    <a:lumMod val="75000"/>
                  </a:schemeClr>
                </a:solidFill>
                <a:latin typeface="Arial" panose="020B0604020202020204" pitchFamily="34" charset="0"/>
                <a:cs typeface="Arial" panose="020B0604020202020204" pitchFamily="34" charset="0"/>
              </a:rPr>
              <a:t>Brown (2004) is a keen advocate of learning styles.</a:t>
            </a:r>
          </a:p>
          <a:p>
            <a:pPr marL="838200" lvl="1" indent="-381000" eaLnBrk="1" fontAlgn="auto" hangingPunct="1">
              <a:lnSpc>
                <a:spcPct val="90000"/>
              </a:lnSpc>
              <a:spcBef>
                <a:spcPct val="50000"/>
              </a:spcBef>
              <a:buClrTx/>
              <a:buFontTx/>
              <a:buAutoNum type="alphaLcParenR"/>
              <a:defRPr/>
            </a:pPr>
            <a:r>
              <a:rPr lang="en-GB" dirty="0">
                <a:solidFill>
                  <a:schemeClr val="accent3">
                    <a:lumMod val="75000"/>
                  </a:schemeClr>
                </a:solidFill>
                <a:latin typeface="Arial" panose="020B0604020202020204" pitchFamily="34" charset="0"/>
                <a:cs typeface="Arial" panose="020B0604020202020204" pitchFamily="34" charset="0"/>
              </a:rPr>
              <a:t>Learning styles are critical to reaching learners (Brown, 2004).</a:t>
            </a:r>
          </a:p>
        </p:txBody>
      </p:sp>
      <p:sp>
        <p:nvSpPr>
          <p:cNvPr id="3" name="Rectangle 2">
            <a:extLst>
              <a:ext uri="{FF2B5EF4-FFF2-40B4-BE49-F238E27FC236}">
                <a16:creationId xmlns:a16="http://schemas.microsoft.com/office/drawing/2014/main" id="{90BE8F3F-92ED-4597-A7EE-088AF23DB212}"/>
              </a:ext>
            </a:extLst>
          </p:cNvPr>
          <p:cNvSpPr/>
          <p:nvPr/>
        </p:nvSpPr>
        <p:spPr>
          <a:xfrm>
            <a:off x="465448" y="2122528"/>
            <a:ext cx="8136904" cy="720081"/>
          </a:xfrm>
          <a:prstGeom prst="rect">
            <a:avLst/>
          </a:prstGeom>
          <a:solidFill>
            <a:srgbClr val="FF0000">
              <a:alpha val="3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eaLnBrk="1" fontAlgn="auto" hangingPunct="1">
              <a:lnSpc>
                <a:spcPct val="90000"/>
              </a:lnSpc>
              <a:spcBef>
                <a:spcPct val="50000"/>
              </a:spcBef>
              <a:buClrTx/>
              <a:defRPr/>
            </a:pPr>
            <a:r>
              <a:rPr lang="en-GB" sz="1800" b="1" dirty="0">
                <a:solidFill>
                  <a:schemeClr val="tx1"/>
                </a:solidFill>
                <a:effectLst/>
                <a:latin typeface="Arial" panose="020B0604020202020204" pitchFamily="34" charset="0"/>
                <a:cs typeface="Arial" panose="020B0604020202020204" pitchFamily="34" charset="0"/>
              </a:rPr>
              <a:t>Direct quote:</a:t>
            </a:r>
            <a:r>
              <a:rPr lang="en-GB" sz="1800" dirty="0">
                <a:solidFill>
                  <a:schemeClr val="tx1"/>
                </a:solidFill>
                <a:effectLst/>
                <a:latin typeface="Arial" panose="020B0604020202020204" pitchFamily="34" charset="0"/>
                <a:cs typeface="Arial" panose="020B0604020202020204" pitchFamily="34" charset="0"/>
              </a:rPr>
              <a:t>  Brown (2004, p.72) argues that “ascertaining learning styles is essential to facilitate learning”.</a:t>
            </a:r>
          </a:p>
        </p:txBody>
      </p:sp>
      <p:sp>
        <p:nvSpPr>
          <p:cNvPr id="37890" name="Rectangle 2"/>
          <p:cNvSpPr>
            <a:spLocks noGrp="1" noChangeArrowheads="1"/>
          </p:cNvSpPr>
          <p:nvPr>
            <p:ph type="title"/>
          </p:nvPr>
        </p:nvSpPr>
        <p:spPr>
          <a:xfrm>
            <a:off x="971550" y="404813"/>
            <a:ext cx="7124700" cy="923925"/>
          </a:xfrm>
        </p:spPr>
        <p:txBody>
          <a:bodyPr>
            <a:normAutofit/>
          </a:bodyPr>
          <a:lstStyle/>
          <a:p>
            <a:pPr eaLnBrk="1" hangingPunct="1"/>
            <a:r>
              <a:rPr lang="en-GB" altLang="en-US" sz="3600" dirty="0">
                <a:solidFill>
                  <a:srgbClr val="002060"/>
                </a:solidFill>
                <a:effectLst/>
                <a:latin typeface="Arial" panose="020B0604020202020204" pitchFamily="34" charset="0"/>
                <a:cs typeface="Arial" panose="020B0604020202020204" pitchFamily="34" charset="0"/>
              </a:rPr>
              <a:t>Paraphrasing</a:t>
            </a:r>
          </a:p>
        </p:txBody>
      </p:sp>
      <p:sp>
        <p:nvSpPr>
          <p:cNvPr id="2" name="Rectangle 1">
            <a:extLst>
              <a:ext uri="{FF2B5EF4-FFF2-40B4-BE49-F238E27FC236}">
                <a16:creationId xmlns:a16="http://schemas.microsoft.com/office/drawing/2014/main" id="{A4843FF9-7262-4383-8D34-739F3CC1E70C}"/>
              </a:ext>
            </a:extLst>
          </p:cNvPr>
          <p:cNvSpPr/>
          <p:nvPr/>
        </p:nvSpPr>
        <p:spPr>
          <a:xfrm>
            <a:off x="465448" y="1309269"/>
            <a:ext cx="8136904" cy="720082"/>
          </a:xfrm>
          <a:prstGeom prst="rect">
            <a:avLst/>
          </a:prstGeom>
          <a:solidFill>
            <a:schemeClr val="accent1">
              <a:alpha val="3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19100" indent="-419100" eaLnBrk="1" fontAlgn="auto" hangingPunct="1">
              <a:lnSpc>
                <a:spcPct val="90000"/>
              </a:lnSpc>
              <a:buClr>
                <a:schemeClr val="tx1">
                  <a:lumMod val="75000"/>
                  <a:lumOff val="25000"/>
                </a:schemeClr>
              </a:buClr>
              <a:buFont typeface="Wingdings 2" charset="2"/>
              <a:buChar char=""/>
              <a:defRPr/>
            </a:pPr>
            <a:r>
              <a:rPr lang="en-GB" sz="1800">
                <a:solidFill>
                  <a:srgbClr val="002060"/>
                </a:solidFill>
              </a:rPr>
              <a:t>Putting something into your own words </a:t>
            </a:r>
          </a:p>
          <a:p>
            <a:pPr marL="419100" indent="-419100" eaLnBrk="1" fontAlgn="auto" hangingPunct="1">
              <a:lnSpc>
                <a:spcPct val="90000"/>
              </a:lnSpc>
              <a:buClr>
                <a:schemeClr val="tx1">
                  <a:lumMod val="75000"/>
                  <a:lumOff val="25000"/>
                </a:schemeClr>
              </a:buClr>
              <a:buFont typeface="Wingdings 2" charset="2"/>
              <a:buChar char=""/>
              <a:defRPr/>
            </a:pPr>
            <a:r>
              <a:rPr lang="en-GB" sz="1800">
                <a:solidFill>
                  <a:srgbClr val="002060"/>
                </a:solidFill>
              </a:rPr>
              <a:t>No page number</a:t>
            </a:r>
            <a:endParaRPr lang="en-GB" sz="1800" dirty="0">
              <a:solidFill>
                <a:srgbClr val="002060"/>
              </a:solidFill>
            </a:endParaRPr>
          </a:p>
        </p:txBody>
      </p:sp>
      <p:sp>
        <p:nvSpPr>
          <p:cNvPr id="9" name="TextBox 8">
            <a:extLst>
              <a:ext uri="{FF2B5EF4-FFF2-40B4-BE49-F238E27FC236}">
                <a16:creationId xmlns:a16="http://schemas.microsoft.com/office/drawing/2014/main" id="{932ECDC6-0BF1-4EDE-AD90-B53D9A4FF112}"/>
              </a:ext>
            </a:extLst>
          </p:cNvPr>
          <p:cNvSpPr txBox="1"/>
          <p:nvPr/>
        </p:nvSpPr>
        <p:spPr>
          <a:xfrm>
            <a:off x="251520" y="4542055"/>
            <a:ext cx="9036496" cy="1200329"/>
          </a:xfrm>
          <a:prstGeom prst="rect">
            <a:avLst/>
          </a:prstGeom>
          <a:noFill/>
        </p:spPr>
        <p:txBody>
          <a:bodyPr wrap="square">
            <a:spAutoFit/>
          </a:bodyPr>
          <a:lstStyle/>
          <a:p>
            <a:pPr marL="419100" indent="-419100" eaLnBrk="1" fontAlgn="auto" hangingPunct="1">
              <a:spcBef>
                <a:spcPct val="50000"/>
              </a:spcBef>
              <a:buClrTx/>
              <a:buFont typeface="Wingdings 2" charset="2"/>
              <a:buChar char=""/>
              <a:defRPr/>
            </a:pPr>
            <a:r>
              <a:rPr lang="en-GB" sz="1600" dirty="0">
                <a:solidFill>
                  <a:srgbClr val="002060"/>
                </a:solidFill>
                <a:latin typeface="Arial" panose="020B0604020202020204" pitchFamily="34" charset="0"/>
                <a:cs typeface="Arial" panose="020B0604020202020204" pitchFamily="34" charset="0"/>
              </a:rPr>
              <a:t>Note that the brackets depend upon whether the emphasis is on the author (a) or the information (b)</a:t>
            </a:r>
          </a:p>
          <a:p>
            <a:pPr marL="419100" indent="-419100" eaLnBrk="1" fontAlgn="auto" hangingPunct="1">
              <a:spcBef>
                <a:spcPct val="50000"/>
              </a:spcBef>
              <a:buClrTx/>
              <a:buFont typeface="Wingdings 2" charset="2"/>
              <a:buChar char=""/>
              <a:defRPr/>
            </a:pPr>
            <a:r>
              <a:rPr lang="en-GB" sz="1600" dirty="0">
                <a:solidFill>
                  <a:srgbClr val="002060"/>
                </a:solidFill>
                <a:latin typeface="Arial" panose="020B0604020202020204" pitchFamily="34" charset="0"/>
                <a:cs typeface="Arial" panose="020B0604020202020204" pitchFamily="34" charset="0"/>
              </a:rPr>
              <a:t>Note that in (b) the full stop comes after the citation – the citation is always part of the sentence.</a:t>
            </a:r>
          </a:p>
        </p:txBody>
      </p:sp>
    </p:spTree>
    <p:custDataLst>
      <p:tags r:id="rId1"/>
    </p:custDataLst>
    <p:extLst>
      <p:ext uri="{BB962C8B-B14F-4D97-AF65-F5344CB8AC3E}">
        <p14:creationId xmlns:p14="http://schemas.microsoft.com/office/powerpoint/2010/main" val="1840949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xEl>
                                              <p:pRg st="1" end="1"/>
                                            </p:txEl>
                                          </p:spTgt>
                                        </p:tgtEl>
                                        <p:attrNameLst>
                                          <p:attrName>style.visibility</p:attrName>
                                        </p:attrNameLst>
                                      </p:cBhvr>
                                      <p:to>
                                        <p:strVal val="visible"/>
                                      </p:to>
                                    </p:set>
                                    <p:animEffect transition="in" filter="fade">
                                      <p:cBhvr>
                                        <p:cTn id="27"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animBg="1"/>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5">
            <a:extLst>
              <a:ext uri="{FF2B5EF4-FFF2-40B4-BE49-F238E27FC236}">
                <a16:creationId xmlns:a16="http://schemas.microsoft.com/office/drawing/2014/main" id="{C05D7965-CA75-404D-ADAD-FCDB5A1860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3848" b="26541"/>
          <a:stretch>
            <a:fillRect/>
          </a:stretch>
        </p:blipFill>
        <p:spPr bwMode="auto">
          <a:xfrm>
            <a:off x="424183" y="2963707"/>
            <a:ext cx="8208962" cy="1944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7652" name="Line 7">
            <a:extLst>
              <a:ext uri="{FF2B5EF4-FFF2-40B4-BE49-F238E27FC236}">
                <a16:creationId xmlns:a16="http://schemas.microsoft.com/office/drawing/2014/main" id="{92A0B26D-F04C-4AD8-B299-08BAF38A91DE}"/>
              </a:ext>
            </a:extLst>
          </p:cNvPr>
          <p:cNvSpPr>
            <a:spLocks noChangeShapeType="1"/>
          </p:cNvSpPr>
          <p:nvPr/>
        </p:nvSpPr>
        <p:spPr bwMode="auto">
          <a:xfrm>
            <a:off x="3995936" y="1772816"/>
            <a:ext cx="792088" cy="2520280"/>
          </a:xfrm>
          <a:prstGeom prst="line">
            <a:avLst/>
          </a:prstGeom>
          <a:noFill/>
          <a:ln w="57150">
            <a:solidFill>
              <a:schemeClr val="accent3">
                <a:lumMod val="75000"/>
              </a:schemeClr>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2" name="TextBox 1">
            <a:extLst>
              <a:ext uri="{FF2B5EF4-FFF2-40B4-BE49-F238E27FC236}">
                <a16:creationId xmlns:a16="http://schemas.microsoft.com/office/drawing/2014/main" id="{5E343DF4-497F-43D5-9AAD-3CE5472EEA7A}"/>
              </a:ext>
            </a:extLst>
          </p:cNvPr>
          <p:cNvSpPr txBox="1"/>
          <p:nvPr/>
        </p:nvSpPr>
        <p:spPr>
          <a:xfrm rot="10800000" flipV="1">
            <a:off x="431800" y="764704"/>
            <a:ext cx="8496945" cy="1384995"/>
          </a:xfrm>
          <a:prstGeom prst="rect">
            <a:avLst/>
          </a:prstGeom>
          <a:noFill/>
        </p:spPr>
        <p:txBody>
          <a:bodyPr wrap="square" rtlCol="0">
            <a:spAutoFit/>
          </a:bodyPr>
          <a:lstStyle/>
          <a:p>
            <a:r>
              <a:rPr lang="en-GB" sz="2800" dirty="0">
                <a:solidFill>
                  <a:schemeClr val="accent3">
                    <a:lumMod val="75000"/>
                  </a:schemeClr>
                </a:solidFill>
                <a:latin typeface="Arial" panose="020B0604020202020204" pitchFamily="34" charset="0"/>
                <a:cs typeface="Arial" panose="020B0604020202020204" pitchFamily="34" charset="0"/>
              </a:rPr>
              <a:t>When you submit your work on Turnitin</a:t>
            </a:r>
            <a:r>
              <a:rPr lang="en-GB" altLang="en-US" sz="2800" dirty="0">
                <a:solidFill>
                  <a:schemeClr val="accent3">
                    <a:lumMod val="75000"/>
                  </a:schemeClr>
                </a:solidFill>
                <a:latin typeface="Arial" panose="020B0604020202020204" pitchFamily="34" charset="0"/>
              </a:rPr>
              <a:t> You will get a receipt  when your work is submitted with an originality report</a:t>
            </a:r>
            <a:r>
              <a:rPr lang="en-GB" sz="2800" dirty="0">
                <a:solidFill>
                  <a:schemeClr val="accent3">
                    <a:lumMod val="75000"/>
                  </a:schemeClr>
                </a:solidFill>
                <a:latin typeface="Arial" panose="020B0604020202020204" pitchFamily="34" charset="0"/>
                <a:cs typeface="Arial" panose="020B0604020202020204" pitchFamily="34" charset="0"/>
              </a:rPr>
              <a:t>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a:extLst>
              <a:ext uri="{FF2B5EF4-FFF2-40B4-BE49-F238E27FC236}">
                <a16:creationId xmlns:a16="http://schemas.microsoft.com/office/drawing/2014/main" id="{56516261-92F8-476B-BA07-545CBB348F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636912"/>
            <a:ext cx="8424936" cy="273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339" name="Text Box 3">
            <a:extLst>
              <a:ext uri="{FF2B5EF4-FFF2-40B4-BE49-F238E27FC236}">
                <a16:creationId xmlns:a16="http://schemas.microsoft.com/office/drawing/2014/main" id="{6B7DA90F-6AC7-4B23-8568-595F09CA1B41}"/>
              </a:ext>
            </a:extLst>
          </p:cNvPr>
          <p:cNvSpPr txBox="1">
            <a:spLocks noChangeArrowheads="1"/>
          </p:cNvSpPr>
          <p:nvPr/>
        </p:nvSpPr>
        <p:spPr bwMode="auto">
          <a:xfrm>
            <a:off x="395536" y="1052736"/>
            <a:ext cx="8280920" cy="1892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defRPr/>
            </a:pPr>
            <a:r>
              <a:rPr lang="en-GB" altLang="en-US" sz="2000" dirty="0">
                <a:solidFill>
                  <a:schemeClr val="accent3">
                    <a:lumMod val="75000"/>
                  </a:schemeClr>
                </a:solidFill>
                <a:cs typeface="Arial" panose="020B0604020202020204" pitchFamily="34" charset="0"/>
              </a:rPr>
              <a:t>You are aiming for the report icon (your work) to be </a:t>
            </a:r>
            <a:r>
              <a:rPr lang="en-GB" altLang="en-US" sz="2000" dirty="0">
                <a:solidFill>
                  <a:schemeClr val="accent1"/>
                </a:solidFill>
                <a:cs typeface="Arial" panose="020B0604020202020204" pitchFamily="34" charset="0"/>
              </a:rPr>
              <a:t>blue</a:t>
            </a:r>
            <a:r>
              <a:rPr lang="en-GB" altLang="en-US" sz="2000" dirty="0">
                <a:solidFill>
                  <a:schemeClr val="accent2"/>
                </a:solidFill>
                <a:cs typeface="Arial" panose="020B0604020202020204" pitchFamily="34" charset="0"/>
              </a:rPr>
              <a:t>, </a:t>
            </a:r>
            <a:r>
              <a:rPr lang="en-GB" altLang="en-US" sz="2000" dirty="0">
                <a:solidFill>
                  <a:srgbClr val="33CC33"/>
                </a:solidFill>
                <a:cs typeface="Arial" panose="020B0604020202020204" pitchFamily="34" charset="0"/>
              </a:rPr>
              <a:t>green </a:t>
            </a:r>
            <a:r>
              <a:rPr lang="en-GB" altLang="en-US" sz="2000" dirty="0">
                <a:solidFill>
                  <a:schemeClr val="accent3">
                    <a:lumMod val="75000"/>
                  </a:schemeClr>
                </a:solidFill>
                <a:cs typeface="Arial" panose="020B0604020202020204" pitchFamily="34" charset="0"/>
              </a:rPr>
              <a:t>or</a:t>
            </a:r>
            <a:r>
              <a:rPr lang="en-GB" altLang="en-US" sz="2000" dirty="0">
                <a:cs typeface="Arial" panose="020B0604020202020204" pitchFamily="34" charset="0"/>
              </a:rPr>
              <a:t>  </a:t>
            </a:r>
            <a:r>
              <a:rPr lang="en-GB" altLang="en-US" sz="2000" dirty="0">
                <a:highlight>
                  <a:srgbClr val="FFFF00"/>
                </a:highlight>
                <a:cs typeface="Arial" panose="020B0604020202020204" pitchFamily="34" charset="0"/>
              </a:rPr>
              <a:t>yellow.  </a:t>
            </a:r>
            <a:r>
              <a:rPr lang="en-GB" altLang="en-US" sz="2000" dirty="0">
                <a:solidFill>
                  <a:schemeClr val="accent3">
                    <a:lumMod val="75000"/>
                  </a:schemeClr>
                </a:solidFill>
                <a:cs typeface="Arial" panose="020B0604020202020204" pitchFamily="34" charset="0"/>
              </a:rPr>
              <a:t>If it is </a:t>
            </a:r>
            <a:r>
              <a:rPr lang="en-GB" altLang="en-US" sz="2000" dirty="0">
                <a:solidFill>
                  <a:srgbClr val="FF6600"/>
                </a:solidFill>
                <a:cs typeface="Arial" panose="020B0604020202020204" pitchFamily="34" charset="0"/>
              </a:rPr>
              <a:t>orange</a:t>
            </a:r>
            <a:r>
              <a:rPr lang="en-GB" altLang="en-US" sz="2000" dirty="0">
                <a:cs typeface="Arial" panose="020B0604020202020204" pitchFamily="34" charset="0"/>
              </a:rPr>
              <a:t> or </a:t>
            </a:r>
            <a:r>
              <a:rPr lang="en-GB" altLang="en-US" sz="2000" dirty="0">
                <a:solidFill>
                  <a:srgbClr val="FF0000"/>
                </a:solidFill>
                <a:cs typeface="Arial" panose="020B0604020202020204" pitchFamily="34" charset="0"/>
              </a:rPr>
              <a:t>red</a:t>
            </a:r>
            <a:r>
              <a:rPr lang="en-GB" altLang="en-US" sz="2000" dirty="0">
                <a:cs typeface="Arial" panose="020B0604020202020204" pitchFamily="34" charset="0"/>
              </a:rPr>
              <a:t> </a:t>
            </a:r>
            <a:r>
              <a:rPr lang="en-GB" altLang="en-US" sz="2000" dirty="0">
                <a:solidFill>
                  <a:schemeClr val="accent3">
                    <a:lumMod val="75000"/>
                  </a:schemeClr>
                </a:solidFill>
                <a:cs typeface="Arial" panose="020B0604020202020204" pitchFamily="34" charset="0"/>
              </a:rPr>
              <a:t>it means you need to review your writing and resubmit it to Turnitin as it is too similar to others’ work. </a:t>
            </a:r>
          </a:p>
          <a:p>
            <a:pPr eaLnBrk="1" hangingPunct="1">
              <a:spcBef>
                <a:spcPct val="50000"/>
              </a:spcBef>
              <a:buFontTx/>
              <a:buNone/>
              <a:defRPr/>
            </a:pPr>
            <a:r>
              <a:rPr lang="en-GB" altLang="en-US" sz="2000" dirty="0">
                <a:solidFill>
                  <a:schemeClr val="accent3">
                    <a:lumMod val="75000"/>
                  </a:schemeClr>
                </a:solidFill>
                <a:cs typeface="Arial" panose="020B0604020202020204" pitchFamily="34" charset="0"/>
              </a:rPr>
              <a:t>You are aiming for a low percentage on the originality report</a:t>
            </a:r>
            <a:r>
              <a:rPr lang="en-GB" altLang="en-US" sz="2000" dirty="0">
                <a:solidFill>
                  <a:schemeClr val="accent3">
                    <a:lumMod val="75000"/>
                  </a:schemeClr>
                </a:solidFill>
                <a:latin typeface="+mn-lt"/>
              </a:rPr>
              <a:t>.</a:t>
            </a:r>
          </a:p>
          <a:p>
            <a:pPr eaLnBrk="1" hangingPunct="1">
              <a:spcBef>
                <a:spcPct val="50000"/>
              </a:spcBef>
              <a:buFontTx/>
              <a:buNone/>
              <a:defRPr/>
            </a:pPr>
            <a:endParaRPr lang="en-GB" altLang="en-US" sz="1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500"/>
                                        <p:tgtEl>
                                          <p:spTgt spid="143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339">
                                            <p:txEl>
                                              <p:pRg st="1" end="1"/>
                                            </p:txEl>
                                          </p:spTgt>
                                        </p:tgtEl>
                                        <p:attrNameLst>
                                          <p:attrName>style.visibility</p:attrName>
                                        </p:attrNameLst>
                                      </p:cBhvr>
                                      <p:to>
                                        <p:strVal val="visible"/>
                                      </p:to>
                                    </p:set>
                                    <p:animEffect transition="in" filter="fade">
                                      <p:cBhvr>
                                        <p:cTn id="12" dur="500"/>
                                        <p:tgtEl>
                                          <p:spTgt spid="1433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8674"/>
                                        </p:tgtEl>
                                        <p:attrNameLst>
                                          <p:attrName>style.visibility</p:attrName>
                                        </p:attrNameLst>
                                      </p:cBhvr>
                                      <p:to>
                                        <p:strVal val="visible"/>
                                      </p:to>
                                    </p:set>
                                    <p:animEffect transition="in" filter="fade">
                                      <p:cBhvr>
                                        <p:cTn id="17" dur="500"/>
                                        <p:tgtEl>
                                          <p:spTgt spid="286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9512" y="188640"/>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What is Plagiarism?</a:t>
            </a:r>
          </a:p>
        </p:txBody>
      </p:sp>
    </p:spTree>
    <p:extLst>
      <p:ext uri="{BB962C8B-B14F-4D97-AF65-F5344CB8AC3E}">
        <p14:creationId xmlns:p14="http://schemas.microsoft.com/office/powerpoint/2010/main" val="4694176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5">
            <a:extLst>
              <a:ext uri="{FF2B5EF4-FFF2-40B4-BE49-F238E27FC236}">
                <a16:creationId xmlns:a16="http://schemas.microsoft.com/office/drawing/2014/main" id="{1B327046-3BB3-4478-8E20-122A32C83E59}"/>
              </a:ext>
            </a:extLst>
          </p:cNvPr>
          <p:cNvSpPr>
            <a:spLocks noChangeArrowheads="1"/>
          </p:cNvSpPr>
          <p:nvPr/>
        </p:nvSpPr>
        <p:spPr bwMode="auto">
          <a:xfrm>
            <a:off x="3419872" y="615950"/>
            <a:ext cx="2890417"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defRPr/>
            </a:pPr>
            <a:r>
              <a:rPr lang="en-GB" altLang="en-US" sz="4000" dirty="0">
                <a:solidFill>
                  <a:schemeClr val="accent3">
                    <a:lumMod val="75000"/>
                  </a:schemeClr>
                </a:solidFill>
                <a:cs typeface="Arial" panose="020B0604020202020204" pitchFamily="34" charset="0"/>
              </a:rPr>
              <a:t>Plagiarism</a:t>
            </a:r>
          </a:p>
        </p:txBody>
      </p:sp>
      <p:sp>
        <p:nvSpPr>
          <p:cNvPr id="27654" name="Text Box 6">
            <a:extLst>
              <a:ext uri="{FF2B5EF4-FFF2-40B4-BE49-F238E27FC236}">
                <a16:creationId xmlns:a16="http://schemas.microsoft.com/office/drawing/2014/main" id="{27EFA00A-D9E8-4F83-BD0F-B3FABC56FD39}"/>
              </a:ext>
            </a:extLst>
          </p:cNvPr>
          <p:cNvSpPr txBox="1">
            <a:spLocks noChangeArrowheads="1"/>
          </p:cNvSpPr>
          <p:nvPr/>
        </p:nvSpPr>
        <p:spPr bwMode="auto">
          <a:xfrm>
            <a:off x="3347303" y="1491099"/>
            <a:ext cx="4464050" cy="158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Clr>
                <a:schemeClr val="accent2"/>
              </a:buClr>
              <a:buFontTx/>
              <a:buNone/>
              <a:defRPr/>
            </a:pPr>
            <a:r>
              <a:rPr lang="en-GB" altLang="en-US" sz="2800" dirty="0">
                <a:solidFill>
                  <a:schemeClr val="accent3">
                    <a:lumMod val="75000"/>
                  </a:schemeClr>
                </a:solidFill>
                <a:cs typeface="Arial" panose="020B0604020202020204" pitchFamily="34" charset="0"/>
              </a:rPr>
              <a:t>What is it and why is it an academic offence?</a:t>
            </a:r>
          </a:p>
          <a:p>
            <a:pPr eaLnBrk="1" hangingPunct="1">
              <a:spcBef>
                <a:spcPct val="50000"/>
              </a:spcBef>
              <a:buFontTx/>
              <a:buNone/>
              <a:defRPr/>
            </a:pPr>
            <a:endParaRPr lang="en-GB" altLang="en-US" sz="2800" dirty="0">
              <a:latin typeface="Comic Sans MS" panose="030F0702030302020204" pitchFamily="66" charset="0"/>
            </a:endParaRPr>
          </a:p>
        </p:txBody>
      </p:sp>
      <p:sp>
        <p:nvSpPr>
          <p:cNvPr id="27655" name="Text Box 7">
            <a:extLst>
              <a:ext uri="{FF2B5EF4-FFF2-40B4-BE49-F238E27FC236}">
                <a16:creationId xmlns:a16="http://schemas.microsoft.com/office/drawing/2014/main" id="{873E572E-E8FE-498E-A791-16EA87C5A27D}"/>
              </a:ext>
            </a:extLst>
          </p:cNvPr>
          <p:cNvSpPr txBox="1">
            <a:spLocks noChangeArrowheads="1"/>
          </p:cNvSpPr>
          <p:nvPr/>
        </p:nvSpPr>
        <p:spPr bwMode="auto">
          <a:xfrm>
            <a:off x="1042988" y="2781300"/>
            <a:ext cx="7129462"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defRPr/>
            </a:pPr>
            <a:r>
              <a:rPr lang="en-GB" altLang="en-US" sz="2800" b="1" dirty="0">
                <a:solidFill>
                  <a:schemeClr val="accent3">
                    <a:lumMod val="75000"/>
                  </a:schemeClr>
                </a:solidFill>
                <a:cs typeface="Arial" panose="020B0604020202020204" pitchFamily="34" charset="0"/>
              </a:rPr>
              <a:t>Plagiarism, is the deliberate or </a:t>
            </a:r>
            <a:r>
              <a:rPr lang="en-GB" altLang="en-US" sz="2800" b="1" u="sng" dirty="0">
                <a:solidFill>
                  <a:schemeClr val="accent3">
                    <a:lumMod val="75000"/>
                  </a:schemeClr>
                </a:solidFill>
                <a:cs typeface="Arial" panose="020B0604020202020204" pitchFamily="34" charset="0"/>
              </a:rPr>
              <a:t>inadvertent</a:t>
            </a:r>
            <a:r>
              <a:rPr lang="en-GB" altLang="en-US" sz="2800" b="1" dirty="0">
                <a:solidFill>
                  <a:schemeClr val="accent3">
                    <a:lumMod val="75000"/>
                  </a:schemeClr>
                </a:solidFill>
                <a:cs typeface="Arial" panose="020B0604020202020204" pitchFamily="34" charset="0"/>
              </a:rPr>
              <a:t> theft of intellectual property.</a:t>
            </a:r>
          </a:p>
        </p:txBody>
      </p:sp>
      <p:sp>
        <p:nvSpPr>
          <p:cNvPr id="22533" name="AutoShape 9">
            <a:extLst>
              <a:ext uri="{FF2B5EF4-FFF2-40B4-BE49-F238E27FC236}">
                <a16:creationId xmlns:a16="http://schemas.microsoft.com/office/drawing/2014/main" id="{383ECFDC-4E6D-4913-B3C0-67028BA1A750}"/>
              </a:ext>
            </a:extLst>
          </p:cNvPr>
          <p:cNvSpPr>
            <a:spLocks noChangeArrowheads="1"/>
          </p:cNvSpPr>
          <p:nvPr/>
        </p:nvSpPr>
        <p:spPr bwMode="auto">
          <a:xfrm>
            <a:off x="2230438" y="3778250"/>
            <a:ext cx="5905500" cy="2087563"/>
          </a:xfrm>
          <a:prstGeom prst="wedgeEllipseCallout">
            <a:avLst>
              <a:gd name="adj1" fmla="val -43750"/>
              <a:gd name="adj2" fmla="val 70000"/>
            </a:avLst>
          </a:prstGeom>
          <a:solidFill>
            <a:srgbClr val="76F0D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spcAft>
                <a:spcPts val="600"/>
              </a:spcAft>
              <a:buClr>
                <a:schemeClr val="accent1"/>
              </a:buClr>
              <a:buSzPct val="115000"/>
              <a:buFont typeface="Arial" panose="020B0604020202020204" pitchFamily="34" charset="0"/>
              <a:buChar char="•"/>
              <a:defRPr sz="2400">
                <a:solidFill>
                  <a:srgbClr val="262626"/>
                </a:solidFill>
                <a:latin typeface="Garamond" panose="02020404030301010803" pitchFamily="18" charset="0"/>
              </a:defRPr>
            </a:lvl1pPr>
            <a:lvl2pPr marL="742950" indent="-285750">
              <a:spcBef>
                <a:spcPct val="20000"/>
              </a:spcBef>
              <a:spcAft>
                <a:spcPts val="600"/>
              </a:spcAft>
              <a:buClr>
                <a:schemeClr val="accent1"/>
              </a:buClr>
              <a:buSzPct val="115000"/>
              <a:buFont typeface="Arial" panose="020B0604020202020204" pitchFamily="34" charset="0"/>
              <a:buChar char="•"/>
              <a:defRPr sz="2000">
                <a:solidFill>
                  <a:srgbClr val="262626"/>
                </a:solidFill>
                <a:latin typeface="Garamond" panose="02020404030301010803" pitchFamily="18" charset="0"/>
              </a:defRPr>
            </a:lvl2pPr>
            <a:lvl3pPr marL="1143000" indent="-228600">
              <a:spcBef>
                <a:spcPct val="20000"/>
              </a:spcBef>
              <a:spcAft>
                <a:spcPts val="600"/>
              </a:spcAft>
              <a:buClr>
                <a:schemeClr val="accent1"/>
              </a:buClr>
              <a:buSzPct val="115000"/>
              <a:buFont typeface="Arial" panose="020B0604020202020204" pitchFamily="34" charset="0"/>
              <a:buChar char="•"/>
              <a:defRPr>
                <a:solidFill>
                  <a:srgbClr val="262626"/>
                </a:solidFill>
                <a:latin typeface="Garamond" panose="02020404030301010803" pitchFamily="18" charset="0"/>
              </a:defRPr>
            </a:lvl3pPr>
            <a:lvl4pPr marL="1600200" indent="-228600">
              <a:spcBef>
                <a:spcPct val="20000"/>
              </a:spcBef>
              <a:spcAft>
                <a:spcPts val="600"/>
              </a:spcAft>
              <a:buClr>
                <a:schemeClr val="accent1"/>
              </a:buClr>
              <a:buSzPct val="115000"/>
              <a:buFont typeface="Arial" panose="020B0604020202020204" pitchFamily="34" charset="0"/>
              <a:buChar char="•"/>
              <a:defRPr sz="1600">
                <a:solidFill>
                  <a:srgbClr val="262626"/>
                </a:solidFill>
                <a:latin typeface="Garamond" panose="02020404030301010803" pitchFamily="18" charset="0"/>
              </a:defRPr>
            </a:lvl4pPr>
            <a:lvl5pPr marL="2057400" indent="-22860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5pPr>
            <a:lvl6pPr marL="25146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6pPr>
            <a:lvl7pPr marL="29718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7pPr>
            <a:lvl8pPr marL="34290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8pPr>
            <a:lvl9pPr marL="38862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9pPr>
          </a:lstStyle>
          <a:p>
            <a:pPr algn="ctr" eaLnBrk="1" hangingPunct="1">
              <a:spcBef>
                <a:spcPct val="0"/>
              </a:spcBef>
              <a:spcAft>
                <a:spcPct val="0"/>
              </a:spcAft>
              <a:buClrTx/>
              <a:buSzTx/>
              <a:buFontTx/>
              <a:buNone/>
            </a:pPr>
            <a:endParaRPr lang="en-US" altLang="en-US" sz="1800">
              <a:solidFill>
                <a:schemeClr val="tx1"/>
              </a:solidFill>
              <a:latin typeface="Comic Sans MS" panose="030F0702030302020204" pitchFamily="66" charset="0"/>
            </a:endParaRPr>
          </a:p>
        </p:txBody>
      </p:sp>
      <p:sp>
        <p:nvSpPr>
          <p:cNvPr id="27658" name="Text Box 10">
            <a:extLst>
              <a:ext uri="{FF2B5EF4-FFF2-40B4-BE49-F238E27FC236}">
                <a16:creationId xmlns:a16="http://schemas.microsoft.com/office/drawing/2014/main" id="{C5835B34-4ACF-4496-AFFB-15C68186213D}"/>
              </a:ext>
            </a:extLst>
          </p:cNvPr>
          <p:cNvSpPr txBox="1">
            <a:spLocks noChangeArrowheads="1"/>
          </p:cNvSpPr>
          <p:nvPr/>
        </p:nvSpPr>
        <p:spPr bwMode="auto">
          <a:xfrm>
            <a:off x="2843213" y="4170363"/>
            <a:ext cx="4679950" cy="1892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defRPr/>
            </a:pPr>
            <a:r>
              <a:rPr lang="en-GB" altLang="en-US" sz="1800" dirty="0">
                <a:solidFill>
                  <a:schemeClr val="accent3">
                    <a:lumMod val="75000"/>
                  </a:schemeClr>
                </a:solidFill>
                <a:latin typeface="+mn-lt"/>
              </a:rPr>
              <a:t>Note the use of the word “inadvertent” – it is your responsibility to ensure that you understand what constitutes the academic offence of plagiarism – ignorance is no defence!</a:t>
            </a:r>
          </a:p>
          <a:p>
            <a:pPr eaLnBrk="1" hangingPunct="1">
              <a:spcBef>
                <a:spcPct val="50000"/>
              </a:spcBef>
              <a:buFontTx/>
              <a:buNone/>
              <a:defRPr/>
            </a:pPr>
            <a:endParaRPr lang="en-GB" altLang="en-US" sz="1800" dirty="0">
              <a:latin typeface="Comic Sans MS" panose="030F0702030302020204" pitchFamily="66" charset="0"/>
            </a:endParaRPr>
          </a:p>
        </p:txBody>
      </p:sp>
      <p:pic>
        <p:nvPicPr>
          <p:cNvPr id="22535" name="Picture 11">
            <a:extLst>
              <a:ext uri="{FF2B5EF4-FFF2-40B4-BE49-F238E27FC236}">
                <a16:creationId xmlns:a16="http://schemas.microsoft.com/office/drawing/2014/main" id="{87006D2C-CC48-4DDF-9903-77ACBF1383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2988" y="615950"/>
            <a:ext cx="1906587" cy="180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500"/>
                                        <p:tgtEl>
                                          <p:spTgt spid="819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7654"/>
                                        </p:tgtEl>
                                        <p:attrNameLst>
                                          <p:attrName>style.visibility</p:attrName>
                                        </p:attrNameLst>
                                      </p:cBhvr>
                                      <p:to>
                                        <p:strVal val="visible"/>
                                      </p:to>
                                    </p:set>
                                    <p:animEffect transition="in" filter="fade">
                                      <p:cBhvr>
                                        <p:cTn id="12" dur="500"/>
                                        <p:tgtEl>
                                          <p:spTgt spid="2765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7655"/>
                                        </p:tgtEl>
                                        <p:attrNameLst>
                                          <p:attrName>style.visibility</p:attrName>
                                        </p:attrNameLst>
                                      </p:cBhvr>
                                      <p:to>
                                        <p:strVal val="visible"/>
                                      </p:to>
                                    </p:set>
                                    <p:animEffect transition="in" filter="fade">
                                      <p:cBhvr>
                                        <p:cTn id="17" dur="500"/>
                                        <p:tgtEl>
                                          <p:spTgt spid="27655"/>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2533"/>
                                        </p:tgtEl>
                                        <p:attrNameLst>
                                          <p:attrName>style.visibility</p:attrName>
                                        </p:attrNameLst>
                                      </p:cBhvr>
                                      <p:to>
                                        <p:strVal val="visible"/>
                                      </p:to>
                                    </p:set>
                                    <p:animEffect transition="in" filter="fade">
                                      <p:cBhvr>
                                        <p:cTn id="20" dur="500"/>
                                        <p:tgtEl>
                                          <p:spTgt spid="2253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7658"/>
                                        </p:tgtEl>
                                        <p:attrNameLst>
                                          <p:attrName>style.visibility</p:attrName>
                                        </p:attrNameLst>
                                      </p:cBhvr>
                                      <p:to>
                                        <p:strVal val="visible"/>
                                      </p:to>
                                    </p:set>
                                    <p:animEffect transition="in" filter="fade">
                                      <p:cBhvr>
                                        <p:cTn id="23" dur="500"/>
                                        <p:tgtEl>
                                          <p:spTgt spid="276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27654" grpId="0"/>
      <p:bldP spid="27655" grpId="0"/>
      <p:bldP spid="22533" grpId="0" animBg="1"/>
      <p:bldP spid="2765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normAutofit/>
          </a:bodyPr>
          <a:lstStyle/>
          <a:p>
            <a:r>
              <a:rPr lang="en-GB" dirty="0"/>
              <a:t>What is Plagiarism?</a:t>
            </a:r>
          </a:p>
        </p:txBody>
      </p:sp>
      <p:pic>
        <p:nvPicPr>
          <p:cNvPr id="5" name="Picture 4">
            <a:hlinkClick r:id="rId2"/>
            <a:extLst>
              <a:ext uri="{FF2B5EF4-FFF2-40B4-BE49-F238E27FC236}">
                <a16:creationId xmlns:a16="http://schemas.microsoft.com/office/drawing/2014/main" id="{7F9BEACD-24B2-4777-A4CA-BC4D687DD594}"/>
              </a:ext>
            </a:extLst>
          </p:cNvPr>
          <p:cNvPicPr>
            <a:picLocks noChangeAspect="1"/>
          </p:cNvPicPr>
          <p:nvPr/>
        </p:nvPicPr>
        <p:blipFill rotWithShape="1">
          <a:blip r:embed="rId3"/>
          <a:srcRect l="4607" r="42518"/>
          <a:stretch/>
        </p:blipFill>
        <p:spPr>
          <a:xfrm>
            <a:off x="3575050" y="273050"/>
            <a:ext cx="5111750" cy="5172173"/>
          </a:xfrm>
          <a:prstGeom prst="rect">
            <a:avLst/>
          </a:prstGeom>
          <a:noFill/>
        </p:spPr>
      </p:pic>
      <p:sp>
        <p:nvSpPr>
          <p:cNvPr id="3" name="Content Placeholder 2"/>
          <p:cNvSpPr>
            <a:spLocks noGrp="1"/>
          </p:cNvSpPr>
          <p:nvPr>
            <p:ph type="body" sz="half" idx="2"/>
          </p:nvPr>
        </p:nvSpPr>
        <p:spPr>
          <a:xfrm>
            <a:off x="457200" y="1435100"/>
            <a:ext cx="3008313" cy="4029891"/>
          </a:xfrm>
        </p:spPr>
        <p:txBody>
          <a:bodyPr>
            <a:normAutofit/>
          </a:bodyPr>
          <a:lstStyle/>
          <a:p>
            <a:pPr marL="0" indent="0">
              <a:buNone/>
            </a:pPr>
            <a:r>
              <a:rPr lang="en-GB" dirty="0"/>
              <a:t>Watch this video;</a:t>
            </a:r>
          </a:p>
          <a:p>
            <a:pPr marL="0" indent="0">
              <a:buNone/>
            </a:pPr>
            <a:endParaRPr lang="en-GB" dirty="0"/>
          </a:p>
        </p:txBody>
      </p:sp>
    </p:spTree>
    <p:extLst>
      <p:ext uri="{BB962C8B-B14F-4D97-AF65-F5344CB8AC3E}">
        <p14:creationId xmlns:p14="http://schemas.microsoft.com/office/powerpoint/2010/main" val="36465283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Unfair Practice</a:t>
            </a:r>
          </a:p>
        </p:txBody>
      </p:sp>
      <p:sp>
        <p:nvSpPr>
          <p:cNvPr id="3" name="Content Placeholder 2"/>
          <p:cNvSpPr>
            <a:spLocks noGrp="1"/>
          </p:cNvSpPr>
          <p:nvPr>
            <p:ph idx="1"/>
          </p:nvPr>
        </p:nvSpPr>
        <p:spPr/>
        <p:txBody>
          <a:bodyPr>
            <a:normAutofit/>
          </a:bodyPr>
          <a:lstStyle/>
          <a:p>
            <a:pPr marL="0" indent="0">
              <a:buNone/>
            </a:pPr>
            <a:r>
              <a:rPr lang="en-GB" sz="2400" dirty="0"/>
              <a:t>Don’t forget that plagiarism and similarity to other sources is not the only thing the University look for in assessing submissions for “unfair practice”!</a:t>
            </a:r>
          </a:p>
          <a:p>
            <a:endParaRPr lang="en-GB" sz="2600" dirty="0"/>
          </a:p>
          <a:p>
            <a:pPr marL="0" indent="0">
              <a:buNone/>
            </a:pPr>
            <a:r>
              <a:rPr lang="en-GB" sz="2400" dirty="0"/>
              <a:t>It is also not permitted to:</a:t>
            </a:r>
          </a:p>
          <a:p>
            <a:pPr lvl="1"/>
            <a:r>
              <a:rPr lang="en-GB" sz="2000" dirty="0"/>
              <a:t>Submit work that was done by someone else</a:t>
            </a:r>
          </a:p>
          <a:p>
            <a:pPr lvl="1"/>
            <a:r>
              <a:rPr lang="en-GB" sz="2000" dirty="0"/>
              <a:t>Allow a friend or relative to write your paper for you, or dictate to you what you should write</a:t>
            </a:r>
          </a:p>
          <a:p>
            <a:pPr lvl="1"/>
            <a:r>
              <a:rPr lang="en-GB" sz="2000" dirty="0"/>
              <a:t>Use an essay commissioning service</a:t>
            </a:r>
          </a:p>
        </p:txBody>
      </p:sp>
    </p:spTree>
    <p:extLst>
      <p:ext uri="{BB962C8B-B14F-4D97-AF65-F5344CB8AC3E}">
        <p14:creationId xmlns:p14="http://schemas.microsoft.com/office/powerpoint/2010/main" val="3852682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2">
            <a:extLst>
              <a:ext uri="{FF2B5EF4-FFF2-40B4-BE49-F238E27FC236}">
                <a16:creationId xmlns:a16="http://schemas.microsoft.com/office/drawing/2014/main" id="{E3427B83-2D8A-4AC4-954B-CE979DD4929F}"/>
              </a:ext>
            </a:extLst>
          </p:cNvPr>
          <p:cNvSpPr>
            <a:spLocks/>
          </p:cNvSpPr>
          <p:nvPr/>
        </p:nvSpPr>
        <p:spPr bwMode="auto">
          <a:xfrm>
            <a:off x="250825" y="404813"/>
            <a:ext cx="7772400" cy="1143000"/>
          </a:xfrm>
          <a:prstGeom prst="rect">
            <a:avLst/>
          </a:prstGeom>
          <a:noFill/>
          <a:ln>
            <a:noFill/>
          </a:ln>
          <a:extLst>
            <a:ext uri="{909E8E84-426E-40DD-AFC4-6F175D3DCCD1}">
              <a14:hiddenFill xmlns:a14="http://schemas.microsoft.com/office/drawing/2010/main">
                <a:solidFill>
                  <a:schemeClr val="accent2"/>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defRPr/>
            </a:pPr>
            <a:r>
              <a:rPr lang="en-GB" altLang="en-US" sz="3600" dirty="0">
                <a:solidFill>
                  <a:schemeClr val="tx2"/>
                </a:solidFill>
                <a:latin typeface="+mj-lt"/>
              </a:rPr>
              <a:t>Is this ever legitimate?</a:t>
            </a:r>
          </a:p>
        </p:txBody>
      </p:sp>
      <p:pic>
        <p:nvPicPr>
          <p:cNvPr id="23555" name="Picture 5">
            <a:extLst>
              <a:ext uri="{FF2B5EF4-FFF2-40B4-BE49-F238E27FC236}">
                <a16:creationId xmlns:a16="http://schemas.microsoft.com/office/drawing/2014/main" id="{114C1966-5533-44B7-9B94-0D5469370E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8600" y="4684713"/>
            <a:ext cx="1717675" cy="1289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6" name="Picture 6">
            <a:extLst>
              <a:ext uri="{FF2B5EF4-FFF2-40B4-BE49-F238E27FC236}">
                <a16:creationId xmlns:a16="http://schemas.microsoft.com/office/drawing/2014/main" id="{610544A4-CD1C-4700-A815-351430328C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9898">
            <a:off x="6618288" y="4684713"/>
            <a:ext cx="1343025" cy="137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79" name="Rectangle 7">
            <a:extLst>
              <a:ext uri="{FF2B5EF4-FFF2-40B4-BE49-F238E27FC236}">
                <a16:creationId xmlns:a16="http://schemas.microsoft.com/office/drawing/2014/main" id="{F1522B73-8221-43EF-AD28-0740B4AB35A6}"/>
              </a:ext>
            </a:extLst>
          </p:cNvPr>
          <p:cNvSpPr>
            <a:spLocks noChangeArrowheads="1"/>
          </p:cNvSpPr>
          <p:nvPr/>
        </p:nvSpPr>
        <p:spPr bwMode="auto">
          <a:xfrm>
            <a:off x="196056" y="1509002"/>
            <a:ext cx="5741987" cy="267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panose="020B0604020202020204" pitchFamily="34" charset="0"/>
              </a:defRPr>
            </a:lvl1pPr>
            <a:lvl2pPr marL="800100" indent="-342900">
              <a:defRPr>
                <a:solidFill>
                  <a:schemeClr val="tx1"/>
                </a:solidFill>
                <a:latin typeface="Arial" panose="020B0604020202020204" pitchFamily="34" charset="0"/>
              </a:defRPr>
            </a:lvl2pPr>
            <a:lvl3pPr marL="1257300" indent="-342900">
              <a:defRPr>
                <a:solidFill>
                  <a:schemeClr val="tx1"/>
                </a:solidFill>
                <a:latin typeface="Arial" panose="020B0604020202020204" pitchFamily="34" charset="0"/>
              </a:defRPr>
            </a:lvl3pPr>
            <a:lvl4pPr marL="1714500" indent="-342900">
              <a:defRPr>
                <a:solidFill>
                  <a:schemeClr val="tx1"/>
                </a:solidFill>
                <a:latin typeface="Arial" panose="020B0604020202020204" pitchFamily="34" charset="0"/>
              </a:defRPr>
            </a:lvl4pPr>
            <a:lvl5pPr marL="2171700" indent="-342900">
              <a:defRPr>
                <a:solidFill>
                  <a:schemeClr val="tx1"/>
                </a:solidFill>
                <a:latin typeface="Arial" panose="020B0604020202020204" pitchFamily="34" charset="0"/>
              </a:defRPr>
            </a:lvl5pPr>
            <a:lvl6pPr marL="2628900" indent="-342900" eaLnBrk="0" fontAlgn="base" hangingPunct="0">
              <a:spcBef>
                <a:spcPct val="0"/>
              </a:spcBef>
              <a:spcAft>
                <a:spcPct val="0"/>
              </a:spcAft>
              <a:defRPr>
                <a:solidFill>
                  <a:schemeClr val="tx1"/>
                </a:solidFill>
                <a:latin typeface="Arial" panose="020B0604020202020204" pitchFamily="34" charset="0"/>
              </a:defRPr>
            </a:lvl6pPr>
            <a:lvl7pPr marL="3086100" indent="-342900" eaLnBrk="0" fontAlgn="base" hangingPunct="0">
              <a:spcBef>
                <a:spcPct val="0"/>
              </a:spcBef>
              <a:spcAft>
                <a:spcPct val="0"/>
              </a:spcAft>
              <a:defRPr>
                <a:solidFill>
                  <a:schemeClr val="tx1"/>
                </a:solidFill>
                <a:latin typeface="Arial" panose="020B0604020202020204" pitchFamily="34" charset="0"/>
              </a:defRPr>
            </a:lvl7pPr>
            <a:lvl8pPr marL="3543300" indent="-342900" eaLnBrk="0" fontAlgn="base" hangingPunct="0">
              <a:spcBef>
                <a:spcPct val="0"/>
              </a:spcBef>
              <a:spcAft>
                <a:spcPct val="0"/>
              </a:spcAft>
              <a:defRPr>
                <a:solidFill>
                  <a:schemeClr val="tx1"/>
                </a:solidFill>
                <a:latin typeface="Arial" panose="020B0604020202020204" pitchFamily="34" charset="0"/>
              </a:defRPr>
            </a:lvl8pPr>
            <a:lvl9pPr marL="4000500" indent="-342900" eaLnBrk="0" fontAlgn="base" hangingPunct="0">
              <a:spcBef>
                <a:spcPct val="0"/>
              </a:spcBef>
              <a:spcAft>
                <a:spcPct val="0"/>
              </a:spcAft>
              <a:defRPr>
                <a:solidFill>
                  <a:schemeClr val="tx1"/>
                </a:solidFill>
                <a:latin typeface="Arial" panose="020B0604020202020204" pitchFamily="34" charset="0"/>
              </a:defRPr>
            </a:lvl9pPr>
          </a:lstStyle>
          <a:p>
            <a:pPr lvl="1" eaLnBrk="1" hangingPunct="1">
              <a:defRPr/>
            </a:pPr>
            <a:r>
              <a:rPr lang="en-GB" altLang="en-US" sz="2400" b="1" dirty="0">
                <a:solidFill>
                  <a:schemeClr val="accent3">
                    <a:lumMod val="75000"/>
                  </a:schemeClr>
                </a:solidFill>
                <a:latin typeface="+mn-lt"/>
              </a:rPr>
              <a:t>Cheating</a:t>
            </a:r>
          </a:p>
          <a:p>
            <a:pPr lvl="1" eaLnBrk="1" hangingPunct="1">
              <a:defRPr/>
            </a:pPr>
            <a:endParaRPr lang="en-GB" altLang="en-US" sz="2400" b="1" dirty="0">
              <a:solidFill>
                <a:schemeClr val="accent3">
                  <a:lumMod val="75000"/>
                </a:schemeClr>
              </a:solidFill>
              <a:latin typeface="+mn-lt"/>
            </a:endParaRPr>
          </a:p>
          <a:p>
            <a:pPr lvl="1" eaLnBrk="1" hangingPunct="1">
              <a:defRPr/>
            </a:pPr>
            <a:r>
              <a:rPr lang="en-GB" altLang="en-US" sz="2400" b="1" dirty="0">
                <a:solidFill>
                  <a:schemeClr val="accent3">
                    <a:lumMod val="75000"/>
                  </a:schemeClr>
                </a:solidFill>
                <a:latin typeface="+mn-lt"/>
              </a:rPr>
              <a:t>Copying</a:t>
            </a:r>
          </a:p>
          <a:p>
            <a:pPr lvl="1" eaLnBrk="1" hangingPunct="1">
              <a:defRPr/>
            </a:pPr>
            <a:endParaRPr lang="en-GB" altLang="en-US" sz="2400" b="1" dirty="0">
              <a:solidFill>
                <a:schemeClr val="accent3">
                  <a:lumMod val="75000"/>
                </a:schemeClr>
              </a:solidFill>
              <a:latin typeface="+mn-lt"/>
            </a:endParaRPr>
          </a:p>
          <a:p>
            <a:pPr lvl="1" eaLnBrk="1" hangingPunct="1">
              <a:defRPr/>
            </a:pPr>
            <a:r>
              <a:rPr lang="en-GB" altLang="en-US" sz="2400" b="1" dirty="0">
                <a:solidFill>
                  <a:schemeClr val="accent3">
                    <a:lumMod val="75000"/>
                  </a:schemeClr>
                </a:solidFill>
                <a:latin typeface="+mn-lt"/>
              </a:rPr>
              <a:t>Collusion</a:t>
            </a:r>
          </a:p>
          <a:p>
            <a:pPr lvl="1" eaLnBrk="1" hangingPunct="1">
              <a:defRPr/>
            </a:pPr>
            <a:endParaRPr lang="en-GB" altLang="en-US" sz="2400" b="1" dirty="0">
              <a:solidFill>
                <a:schemeClr val="accent3">
                  <a:lumMod val="75000"/>
                </a:schemeClr>
              </a:solidFill>
              <a:latin typeface="+mn-lt"/>
            </a:endParaRPr>
          </a:p>
          <a:p>
            <a:pPr lvl="1" eaLnBrk="1" hangingPunct="1">
              <a:defRPr/>
            </a:pPr>
            <a:r>
              <a:rPr lang="en-GB" altLang="en-US" sz="2400" b="1" dirty="0">
                <a:solidFill>
                  <a:schemeClr val="accent3">
                    <a:lumMod val="75000"/>
                  </a:schemeClr>
                </a:solidFill>
                <a:latin typeface="+mn-lt"/>
              </a:rPr>
              <a:t>Paraphrasing</a:t>
            </a:r>
          </a:p>
        </p:txBody>
      </p:sp>
      <p:sp>
        <p:nvSpPr>
          <p:cNvPr id="28680" name="Text Box 8">
            <a:extLst>
              <a:ext uri="{FF2B5EF4-FFF2-40B4-BE49-F238E27FC236}">
                <a16:creationId xmlns:a16="http://schemas.microsoft.com/office/drawing/2014/main" id="{0D3A780D-5BE5-4697-8D70-D20752CF06E5}"/>
              </a:ext>
            </a:extLst>
          </p:cNvPr>
          <p:cNvSpPr txBox="1">
            <a:spLocks noChangeArrowheads="1"/>
          </p:cNvSpPr>
          <p:nvPr/>
        </p:nvSpPr>
        <p:spPr bwMode="auto">
          <a:xfrm>
            <a:off x="2620087" y="1460493"/>
            <a:ext cx="5184775" cy="1054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defRPr/>
            </a:pPr>
            <a:r>
              <a:rPr lang="en-GB" altLang="en-US" sz="1800" dirty="0">
                <a:solidFill>
                  <a:schemeClr val="accent3">
                    <a:lumMod val="75000"/>
                  </a:schemeClr>
                </a:solidFill>
                <a:latin typeface="+mn-lt"/>
              </a:rPr>
              <a:t>The deliberate use of deceit to pass someone else's work off as your own </a:t>
            </a:r>
          </a:p>
          <a:p>
            <a:pPr eaLnBrk="1" hangingPunct="1">
              <a:spcBef>
                <a:spcPct val="50000"/>
              </a:spcBef>
              <a:buFontTx/>
              <a:buNone/>
              <a:defRPr/>
            </a:pPr>
            <a:endParaRPr lang="en-GB" altLang="en-US" sz="1800" dirty="0">
              <a:latin typeface="Comic Sans MS" panose="030F0702030302020204" pitchFamily="66" charset="0"/>
            </a:endParaRPr>
          </a:p>
        </p:txBody>
      </p:sp>
      <p:sp>
        <p:nvSpPr>
          <p:cNvPr id="23559" name="Text Box 9">
            <a:extLst>
              <a:ext uri="{FF2B5EF4-FFF2-40B4-BE49-F238E27FC236}">
                <a16:creationId xmlns:a16="http://schemas.microsoft.com/office/drawing/2014/main" id="{B900CE81-E4EA-42BB-ACB4-4EA0C1D4A413}"/>
              </a:ext>
            </a:extLst>
          </p:cNvPr>
          <p:cNvSpPr txBox="1">
            <a:spLocks noChangeArrowheads="1"/>
          </p:cNvSpPr>
          <p:nvPr/>
        </p:nvSpPr>
        <p:spPr bwMode="auto">
          <a:xfrm>
            <a:off x="2843213" y="2781300"/>
            <a:ext cx="29527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spcAft>
                <a:spcPts val="600"/>
              </a:spcAft>
              <a:buClr>
                <a:schemeClr val="accent1"/>
              </a:buClr>
              <a:buSzPct val="115000"/>
              <a:buFont typeface="Arial" panose="020B0604020202020204" pitchFamily="34" charset="0"/>
              <a:buChar char="•"/>
              <a:defRPr sz="2400">
                <a:solidFill>
                  <a:srgbClr val="262626"/>
                </a:solidFill>
                <a:latin typeface="Garamond" panose="02020404030301010803" pitchFamily="18" charset="0"/>
              </a:defRPr>
            </a:lvl1pPr>
            <a:lvl2pPr marL="742950" indent="-285750">
              <a:spcBef>
                <a:spcPct val="20000"/>
              </a:spcBef>
              <a:spcAft>
                <a:spcPts val="600"/>
              </a:spcAft>
              <a:buClr>
                <a:schemeClr val="accent1"/>
              </a:buClr>
              <a:buSzPct val="115000"/>
              <a:buFont typeface="Arial" panose="020B0604020202020204" pitchFamily="34" charset="0"/>
              <a:buChar char="•"/>
              <a:defRPr sz="2000">
                <a:solidFill>
                  <a:srgbClr val="262626"/>
                </a:solidFill>
                <a:latin typeface="Garamond" panose="02020404030301010803" pitchFamily="18" charset="0"/>
              </a:defRPr>
            </a:lvl2pPr>
            <a:lvl3pPr marL="1143000" indent="-228600">
              <a:spcBef>
                <a:spcPct val="20000"/>
              </a:spcBef>
              <a:spcAft>
                <a:spcPts val="600"/>
              </a:spcAft>
              <a:buClr>
                <a:schemeClr val="accent1"/>
              </a:buClr>
              <a:buSzPct val="115000"/>
              <a:buFont typeface="Arial" panose="020B0604020202020204" pitchFamily="34" charset="0"/>
              <a:buChar char="•"/>
              <a:defRPr>
                <a:solidFill>
                  <a:srgbClr val="262626"/>
                </a:solidFill>
                <a:latin typeface="Garamond" panose="02020404030301010803" pitchFamily="18" charset="0"/>
              </a:defRPr>
            </a:lvl3pPr>
            <a:lvl4pPr marL="1600200" indent="-228600">
              <a:spcBef>
                <a:spcPct val="20000"/>
              </a:spcBef>
              <a:spcAft>
                <a:spcPts val="600"/>
              </a:spcAft>
              <a:buClr>
                <a:schemeClr val="accent1"/>
              </a:buClr>
              <a:buSzPct val="115000"/>
              <a:buFont typeface="Arial" panose="020B0604020202020204" pitchFamily="34" charset="0"/>
              <a:buChar char="•"/>
              <a:defRPr sz="1600">
                <a:solidFill>
                  <a:srgbClr val="262626"/>
                </a:solidFill>
                <a:latin typeface="Garamond" panose="02020404030301010803" pitchFamily="18" charset="0"/>
              </a:defRPr>
            </a:lvl4pPr>
            <a:lvl5pPr marL="2057400" indent="-22860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5pPr>
            <a:lvl6pPr marL="25146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6pPr>
            <a:lvl7pPr marL="29718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7pPr>
            <a:lvl8pPr marL="34290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8pPr>
            <a:lvl9pPr marL="38862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9pPr>
          </a:lstStyle>
          <a:p>
            <a:pPr eaLnBrk="1" hangingPunct="1">
              <a:spcBef>
                <a:spcPct val="0"/>
              </a:spcBef>
              <a:spcAft>
                <a:spcPct val="0"/>
              </a:spcAft>
              <a:buClrTx/>
              <a:buSzTx/>
              <a:buFontTx/>
              <a:buNone/>
            </a:pPr>
            <a:endParaRPr lang="en-US" altLang="en-US" sz="1800">
              <a:solidFill>
                <a:schemeClr val="tx1"/>
              </a:solidFill>
              <a:latin typeface="Comic Sans MS" panose="030F0702030302020204" pitchFamily="66" charset="0"/>
            </a:endParaRPr>
          </a:p>
        </p:txBody>
      </p:sp>
      <p:sp>
        <p:nvSpPr>
          <p:cNvPr id="28682" name="Rectangle 3">
            <a:extLst>
              <a:ext uri="{FF2B5EF4-FFF2-40B4-BE49-F238E27FC236}">
                <a16:creationId xmlns:a16="http://schemas.microsoft.com/office/drawing/2014/main" id="{27005A2C-61A7-4A6E-9910-BFA1BE726979}"/>
              </a:ext>
            </a:extLst>
          </p:cNvPr>
          <p:cNvSpPr>
            <a:spLocks noChangeArrowheads="1"/>
          </p:cNvSpPr>
          <p:nvPr/>
        </p:nvSpPr>
        <p:spPr bwMode="auto">
          <a:xfrm>
            <a:off x="2620087" y="2924161"/>
            <a:ext cx="5256213" cy="646112"/>
          </a:xfrm>
          <a:prstGeom prst="rect">
            <a:avLst/>
          </a:prstGeom>
          <a:noFill/>
          <a:ln>
            <a:noFill/>
          </a:ln>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defRPr/>
            </a:pPr>
            <a:r>
              <a:rPr lang="en-GB" altLang="en-US" sz="1800" dirty="0">
                <a:solidFill>
                  <a:schemeClr val="accent3">
                    <a:lumMod val="75000"/>
                  </a:schemeClr>
                </a:solidFill>
                <a:latin typeface="+mn-lt"/>
                <a:cs typeface="Times New Roman" panose="02020603050405020304" pitchFamily="18" charset="0"/>
              </a:rPr>
              <a:t>Secret or illegal co-operation to deceive by two or more people </a:t>
            </a:r>
          </a:p>
        </p:txBody>
      </p:sp>
      <p:sp>
        <p:nvSpPr>
          <p:cNvPr id="28683" name="Text Box 11">
            <a:extLst>
              <a:ext uri="{FF2B5EF4-FFF2-40B4-BE49-F238E27FC236}">
                <a16:creationId xmlns:a16="http://schemas.microsoft.com/office/drawing/2014/main" id="{862CA120-0C60-42C2-8BC7-1BDC9376F087}"/>
              </a:ext>
            </a:extLst>
          </p:cNvPr>
          <p:cNvSpPr txBox="1">
            <a:spLocks noChangeArrowheads="1"/>
          </p:cNvSpPr>
          <p:nvPr/>
        </p:nvSpPr>
        <p:spPr bwMode="auto">
          <a:xfrm>
            <a:off x="2591046" y="2319342"/>
            <a:ext cx="56165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defRPr/>
            </a:pPr>
            <a:r>
              <a:rPr lang="en-GB" altLang="en-US" sz="1800" dirty="0">
                <a:solidFill>
                  <a:schemeClr val="accent3">
                    <a:lumMod val="75000"/>
                  </a:schemeClr>
                </a:solidFill>
                <a:latin typeface="+mn-lt"/>
              </a:rPr>
              <a:t>Making something similar or identical</a:t>
            </a:r>
          </a:p>
        </p:txBody>
      </p:sp>
      <p:sp>
        <p:nvSpPr>
          <p:cNvPr id="28684" name="Text Box 12">
            <a:extLst>
              <a:ext uri="{FF2B5EF4-FFF2-40B4-BE49-F238E27FC236}">
                <a16:creationId xmlns:a16="http://schemas.microsoft.com/office/drawing/2014/main" id="{B369FC8C-2B32-4DFF-9078-46F050D1F019}"/>
              </a:ext>
            </a:extLst>
          </p:cNvPr>
          <p:cNvSpPr txBox="1">
            <a:spLocks noChangeArrowheads="1"/>
          </p:cNvSpPr>
          <p:nvPr/>
        </p:nvSpPr>
        <p:spPr bwMode="auto">
          <a:xfrm>
            <a:off x="3147437" y="3729339"/>
            <a:ext cx="41052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defRPr/>
            </a:pPr>
            <a:r>
              <a:rPr lang="en-GB" altLang="en-US" sz="1800" dirty="0">
                <a:solidFill>
                  <a:schemeClr val="accent3">
                    <a:lumMod val="75000"/>
                  </a:schemeClr>
                </a:solidFill>
                <a:latin typeface="+mn-lt"/>
              </a:rPr>
              <a:t>To express meaning using different words; a very important skill!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8679"/>
                                        </p:tgtEl>
                                        <p:attrNameLst>
                                          <p:attrName>style.visibility</p:attrName>
                                        </p:attrNameLst>
                                      </p:cBhvr>
                                      <p:to>
                                        <p:strVal val="visible"/>
                                      </p:to>
                                    </p:set>
                                    <p:anim calcmode="lin" valueType="num">
                                      <p:cBhvr additive="base">
                                        <p:cTn id="7" dur="500" fill="hold"/>
                                        <p:tgtEl>
                                          <p:spTgt spid="28679"/>
                                        </p:tgtEl>
                                        <p:attrNameLst>
                                          <p:attrName>ppt_x</p:attrName>
                                        </p:attrNameLst>
                                      </p:cBhvr>
                                      <p:tavLst>
                                        <p:tav tm="0">
                                          <p:val>
                                            <p:strVal val="#ppt_x"/>
                                          </p:val>
                                        </p:tav>
                                        <p:tav tm="100000">
                                          <p:val>
                                            <p:strVal val="#ppt_x"/>
                                          </p:val>
                                        </p:tav>
                                      </p:tavLst>
                                    </p:anim>
                                    <p:anim calcmode="lin" valueType="num">
                                      <p:cBhvr additive="base">
                                        <p:cTn id="8" dur="500" fill="hold"/>
                                        <p:tgtEl>
                                          <p:spTgt spid="2867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28680"/>
                                        </p:tgtEl>
                                        <p:attrNameLst>
                                          <p:attrName>style.visibility</p:attrName>
                                        </p:attrNameLst>
                                      </p:cBhvr>
                                      <p:to>
                                        <p:strVal val="visible"/>
                                      </p:to>
                                    </p:set>
                                    <p:animEffect transition="in" filter="fade">
                                      <p:cBhvr>
                                        <p:cTn id="13" dur="500"/>
                                        <p:tgtEl>
                                          <p:spTgt spid="28680"/>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8683"/>
                                        </p:tgtEl>
                                        <p:attrNameLst>
                                          <p:attrName>style.visibility</p:attrName>
                                        </p:attrNameLst>
                                      </p:cBhvr>
                                      <p:to>
                                        <p:strVal val="visible"/>
                                      </p:to>
                                    </p:set>
                                    <p:animEffect transition="in" filter="fade">
                                      <p:cBhvr>
                                        <p:cTn id="18" dur="500"/>
                                        <p:tgtEl>
                                          <p:spTgt spid="28683"/>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8682"/>
                                        </p:tgtEl>
                                        <p:attrNameLst>
                                          <p:attrName>style.visibility</p:attrName>
                                        </p:attrNameLst>
                                      </p:cBhvr>
                                      <p:to>
                                        <p:strVal val="visible"/>
                                      </p:to>
                                    </p:set>
                                    <p:animEffect transition="in" filter="fade">
                                      <p:cBhvr>
                                        <p:cTn id="23" dur="500"/>
                                        <p:tgtEl>
                                          <p:spTgt spid="2868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8684"/>
                                        </p:tgtEl>
                                        <p:attrNameLst>
                                          <p:attrName>style.visibility</p:attrName>
                                        </p:attrNameLst>
                                      </p:cBhvr>
                                      <p:to>
                                        <p:strVal val="visible"/>
                                      </p:to>
                                    </p:set>
                                    <p:animEffect transition="in" filter="fade">
                                      <p:cBhvr>
                                        <p:cTn id="28" dur="500"/>
                                        <p:tgtEl>
                                          <p:spTgt spid="286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9" grpId="0"/>
      <p:bldP spid="28680" grpId="0"/>
      <p:bldP spid="28682" grpId="0"/>
      <p:bldP spid="28683" grpId="0"/>
      <p:bldP spid="2868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9512" y="188640"/>
            <a:ext cx="8784976" cy="5328593"/>
          </a:xfrm>
        </p:spPr>
        <p:style>
          <a:lnRef idx="0">
            <a:schemeClr val="dk1"/>
          </a:lnRef>
          <a:fillRef idx="3">
            <a:schemeClr val="dk1"/>
          </a:fillRef>
          <a:effectRef idx="3">
            <a:schemeClr val="dk1"/>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How to avoid plagiarism?</a:t>
            </a:r>
          </a:p>
        </p:txBody>
      </p:sp>
    </p:spTree>
    <p:extLst>
      <p:ext uri="{BB962C8B-B14F-4D97-AF65-F5344CB8AC3E}">
        <p14:creationId xmlns:p14="http://schemas.microsoft.com/office/powerpoint/2010/main" val="37909505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avoid plagiarism?</a:t>
            </a:r>
          </a:p>
        </p:txBody>
      </p:sp>
      <p:sp>
        <p:nvSpPr>
          <p:cNvPr id="3" name="Content Placeholder 2"/>
          <p:cNvSpPr>
            <a:spLocks noGrp="1"/>
          </p:cNvSpPr>
          <p:nvPr>
            <p:ph idx="1"/>
          </p:nvPr>
        </p:nvSpPr>
        <p:spPr/>
        <p:txBody>
          <a:bodyPr/>
          <a:lstStyle/>
          <a:p>
            <a:pPr marL="514350" indent="-514350">
              <a:buFont typeface="+mj-lt"/>
              <a:buAutoNum type="arabicPeriod"/>
            </a:pPr>
            <a:r>
              <a:rPr lang="en-GB" dirty="0"/>
              <a:t>Acknowledge the source of information - Referencing</a:t>
            </a:r>
          </a:p>
          <a:p>
            <a:pPr marL="514350" indent="-514350">
              <a:buFont typeface="+mj-lt"/>
              <a:buAutoNum type="arabicPeriod"/>
            </a:pPr>
            <a:r>
              <a:rPr lang="en-GB" dirty="0"/>
              <a:t>Improve paraphrasing skills (Helps to reduce similarity, but does not eliminate the need for referencing)</a:t>
            </a:r>
          </a:p>
        </p:txBody>
      </p:sp>
    </p:spTree>
    <p:extLst>
      <p:ext uri="{BB962C8B-B14F-4D97-AF65-F5344CB8AC3E}">
        <p14:creationId xmlns:p14="http://schemas.microsoft.com/office/powerpoint/2010/main" val="1605493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9512" y="188640"/>
            <a:ext cx="8784976" cy="5328593"/>
          </a:xfrm>
        </p:spPr>
        <p:style>
          <a:lnRef idx="0">
            <a:schemeClr val="accent3"/>
          </a:lnRef>
          <a:fillRef idx="3">
            <a:schemeClr val="accent3"/>
          </a:fillRef>
          <a:effectRef idx="3">
            <a:schemeClr val="accent3"/>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Referencing skills</a:t>
            </a:r>
          </a:p>
        </p:txBody>
      </p:sp>
    </p:spTree>
    <p:extLst>
      <p:ext uri="{BB962C8B-B14F-4D97-AF65-F5344CB8AC3E}">
        <p14:creationId xmlns:p14="http://schemas.microsoft.com/office/powerpoint/2010/main" val="33369335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690C4-1E96-4152-A28C-DCB05BCBD4A5}"/>
              </a:ext>
            </a:extLst>
          </p:cNvPr>
          <p:cNvSpPr>
            <a:spLocks noGrp="1"/>
          </p:cNvSpPr>
          <p:nvPr>
            <p:ph type="title"/>
          </p:nvPr>
        </p:nvSpPr>
        <p:spPr/>
        <p:txBody>
          <a:bodyPr/>
          <a:lstStyle/>
          <a:p>
            <a:r>
              <a:rPr lang="en-GB" dirty="0"/>
              <a:t>Practice activity</a:t>
            </a:r>
          </a:p>
        </p:txBody>
      </p:sp>
      <p:sp>
        <p:nvSpPr>
          <p:cNvPr id="3" name="Content Placeholder 2">
            <a:extLst>
              <a:ext uri="{FF2B5EF4-FFF2-40B4-BE49-F238E27FC236}">
                <a16:creationId xmlns:a16="http://schemas.microsoft.com/office/drawing/2014/main" id="{FC3582BD-429D-4D24-B83C-01735FFE8540}"/>
              </a:ext>
            </a:extLst>
          </p:cNvPr>
          <p:cNvSpPr>
            <a:spLocks noGrp="1"/>
          </p:cNvSpPr>
          <p:nvPr>
            <p:ph idx="1"/>
          </p:nvPr>
        </p:nvSpPr>
        <p:spPr>
          <a:xfrm>
            <a:off x="457200" y="1600201"/>
            <a:ext cx="8229600" cy="2188839"/>
          </a:xfrm>
          <a:ln w="38100">
            <a:solidFill>
              <a:schemeClr val="accent4">
                <a:lumMod val="75000"/>
              </a:schemeClr>
            </a:solidFill>
          </a:ln>
        </p:spPr>
        <p:txBody>
          <a:bodyPr>
            <a:normAutofit fontScale="92500" lnSpcReduction="20000"/>
          </a:bodyPr>
          <a:lstStyle/>
          <a:p>
            <a:pPr marL="0" indent="0">
              <a:buNone/>
            </a:pPr>
            <a:r>
              <a:rPr lang="en-GB" dirty="0"/>
              <a:t>Complete the </a:t>
            </a:r>
            <a:r>
              <a:rPr lang="en-GB" b="1" dirty="0"/>
              <a:t>Referencing Activity </a:t>
            </a:r>
            <a:r>
              <a:rPr lang="en-GB" dirty="0"/>
              <a:t>on Moodle in week 3.</a:t>
            </a:r>
          </a:p>
          <a:p>
            <a:pPr marL="0" indent="0">
              <a:buNone/>
            </a:pPr>
            <a:endParaRPr lang="en-GB" dirty="0"/>
          </a:p>
          <a:p>
            <a:pPr marL="0" indent="0">
              <a:buNone/>
            </a:pPr>
            <a:r>
              <a:rPr lang="en-GB" dirty="0"/>
              <a:t>- Attempt to create the correct reference for an   article. </a:t>
            </a:r>
          </a:p>
        </p:txBody>
      </p:sp>
    </p:spTree>
    <p:extLst>
      <p:ext uri="{BB962C8B-B14F-4D97-AF65-F5344CB8AC3E}">
        <p14:creationId xmlns:p14="http://schemas.microsoft.com/office/powerpoint/2010/main" val="21368640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Don’t forget!</a:t>
            </a:r>
          </a:p>
        </p:txBody>
      </p:sp>
      <p:sp>
        <p:nvSpPr>
          <p:cNvPr id="3" name="Content Placeholder 2"/>
          <p:cNvSpPr>
            <a:spLocks noGrp="1"/>
          </p:cNvSpPr>
          <p:nvPr>
            <p:ph idx="1"/>
          </p:nvPr>
        </p:nvSpPr>
        <p:spPr/>
        <p:txBody>
          <a:bodyPr>
            <a:normAutofit fontScale="92500" lnSpcReduction="20000"/>
          </a:bodyPr>
          <a:lstStyle/>
          <a:p>
            <a:r>
              <a:rPr lang="en-GB" dirty="0"/>
              <a:t>All of your submissions from home, must be submitted via Turnitin.</a:t>
            </a:r>
          </a:p>
          <a:p>
            <a:r>
              <a:rPr lang="en-GB" dirty="0"/>
              <a:t>All of your submissions MUST be uploaded to Turnitin by 15:00 pm on the due date!</a:t>
            </a:r>
          </a:p>
          <a:p>
            <a:pPr lvl="1"/>
            <a:r>
              <a:rPr lang="en-GB" dirty="0"/>
              <a:t>Any work submitted after the submission deadline – even if it is only a few moments – will be marked as “late” by the University and will be capped at 40%</a:t>
            </a:r>
          </a:p>
          <a:p>
            <a:pPr lvl="1"/>
            <a:r>
              <a:rPr lang="en-GB" b="1" dirty="0"/>
              <a:t>IT issues are NOT a valid reason for a late submission</a:t>
            </a:r>
          </a:p>
        </p:txBody>
      </p:sp>
    </p:spTree>
    <p:extLst>
      <p:ext uri="{BB962C8B-B14F-4D97-AF65-F5344CB8AC3E}">
        <p14:creationId xmlns:p14="http://schemas.microsoft.com/office/powerpoint/2010/main" val="2921121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lum bright="70000" contrast="-70000"/>
          </a:blip>
          <a:stretch>
            <a:fillRect/>
          </a:stretch>
        </p:blipFill>
        <p:spPr>
          <a:xfrm>
            <a:off x="0" y="0"/>
            <a:ext cx="9144000" cy="5661248"/>
          </a:xfrm>
          <a:prstGeom prst="rect">
            <a:avLst/>
          </a:prstGeom>
        </p:spPr>
      </p:pic>
      <p:sp>
        <p:nvSpPr>
          <p:cNvPr id="2" name="Title 1"/>
          <p:cNvSpPr>
            <a:spLocks noGrp="1"/>
          </p:cNvSpPr>
          <p:nvPr>
            <p:ph type="title"/>
          </p:nvPr>
        </p:nvSpPr>
        <p:spPr>
          <a:xfrm>
            <a:off x="1485900" y="1063228"/>
            <a:ext cx="6172200" cy="4093964"/>
          </a:xfrm>
        </p:spPr>
        <p:txBody>
          <a:bodyPr>
            <a:noAutofit/>
          </a:bodyPr>
          <a:lstStyle/>
          <a:p>
            <a:r>
              <a:rPr lang="en-GB" sz="4950" b="1" dirty="0"/>
              <a:t>Can you explain what each of these students have done?</a:t>
            </a:r>
          </a:p>
        </p:txBody>
      </p:sp>
    </p:spTree>
    <p:extLst>
      <p:ext uri="{BB962C8B-B14F-4D97-AF65-F5344CB8AC3E}">
        <p14:creationId xmlns:p14="http://schemas.microsoft.com/office/powerpoint/2010/main" val="425078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pSp>
        <p:nvGrpSpPr>
          <p:cNvPr id="10" name="Group 9">
            <a:extLst>
              <a:ext uri="{FF2B5EF4-FFF2-40B4-BE49-F238E27FC236}">
                <a16:creationId xmlns:a16="http://schemas.microsoft.com/office/drawing/2014/main" id="{E0D43872-25A8-4C71-8B24-F1894556AA45}"/>
              </a:ext>
            </a:extLst>
          </p:cNvPr>
          <p:cNvGrpSpPr/>
          <p:nvPr/>
        </p:nvGrpSpPr>
        <p:grpSpPr>
          <a:xfrm>
            <a:off x="1143001" y="116632"/>
            <a:ext cx="6857999" cy="5530573"/>
            <a:chOff x="1143001" y="116632"/>
            <a:chExt cx="6857999" cy="5530573"/>
          </a:xfrm>
        </p:grpSpPr>
        <p:pic>
          <p:nvPicPr>
            <p:cNvPr id="4" name="Picture 3"/>
            <p:cNvPicPr>
              <a:picLocks noChangeAspect="1"/>
            </p:cNvPicPr>
            <p:nvPr/>
          </p:nvPicPr>
          <p:blipFill>
            <a:blip r:embed="rId3" cstate="print"/>
            <a:stretch>
              <a:fillRect/>
            </a:stretch>
          </p:blipFill>
          <p:spPr>
            <a:xfrm>
              <a:off x="1143001" y="116632"/>
              <a:ext cx="6857999" cy="5530573"/>
            </a:xfrm>
            <a:prstGeom prst="rect">
              <a:avLst/>
            </a:prstGeom>
          </p:spPr>
        </p:pic>
        <p:sp>
          <p:nvSpPr>
            <p:cNvPr id="5" name="TextBox 4"/>
            <p:cNvSpPr txBox="1"/>
            <p:nvPr/>
          </p:nvSpPr>
          <p:spPr>
            <a:xfrm>
              <a:off x="3133536" y="144666"/>
              <a:ext cx="1769364" cy="178960"/>
            </a:xfrm>
            <a:prstGeom prst="rect">
              <a:avLst/>
            </a:prstGeom>
            <a:solidFill>
              <a:schemeClr val="bg1"/>
            </a:solidFill>
          </p:spPr>
          <p:txBody>
            <a:bodyPr wrap="square" rtlCol="0">
              <a:spAutoFit/>
            </a:bodyPr>
            <a:lstStyle/>
            <a:p>
              <a:endParaRPr lang="en-GB" sz="563" dirty="0"/>
            </a:p>
          </p:txBody>
        </p:sp>
      </p:grpSp>
      <p:sp>
        <p:nvSpPr>
          <p:cNvPr id="6" name="TextBox 5"/>
          <p:cNvSpPr txBox="1"/>
          <p:nvPr/>
        </p:nvSpPr>
        <p:spPr>
          <a:xfrm>
            <a:off x="6389370" y="1537009"/>
            <a:ext cx="504063" cy="187615"/>
          </a:xfrm>
          <a:prstGeom prst="rect">
            <a:avLst/>
          </a:prstGeom>
          <a:solidFill>
            <a:schemeClr val="bg1"/>
          </a:solidFill>
        </p:spPr>
        <p:txBody>
          <a:bodyPr wrap="square" rtlCol="0">
            <a:spAutoFit/>
          </a:bodyPr>
          <a:lstStyle/>
          <a:p>
            <a:endParaRPr lang="en-GB" sz="619" dirty="0"/>
          </a:p>
        </p:txBody>
      </p:sp>
      <p:sp>
        <p:nvSpPr>
          <p:cNvPr id="7" name="TextBox 6"/>
          <p:cNvSpPr txBox="1"/>
          <p:nvPr/>
        </p:nvSpPr>
        <p:spPr>
          <a:xfrm>
            <a:off x="1235584" y="1918957"/>
            <a:ext cx="5200936" cy="2048702"/>
          </a:xfrm>
          <a:prstGeom prst="rect">
            <a:avLst/>
          </a:prstGeom>
          <a:solidFill>
            <a:schemeClr val="bg1">
              <a:alpha val="77000"/>
            </a:schemeClr>
          </a:solidFill>
        </p:spPr>
        <p:txBody>
          <a:bodyPr wrap="square" rtlCol="0">
            <a:spAutoFit/>
          </a:bodyPr>
          <a:lstStyle/>
          <a:p>
            <a:r>
              <a:rPr lang="en-GB" sz="2700" cap="all" dirty="0">
                <a:solidFill>
                  <a:srgbClr val="002060"/>
                </a:solidFill>
                <a:latin typeface="Rockwell Condensed" panose="02060603050405020104"/>
                <a:ea typeface="+mj-ea"/>
                <a:cs typeface="+mj-cs"/>
              </a:rPr>
              <a:t>Did you note:</a:t>
            </a:r>
          </a:p>
          <a:p>
            <a:pPr lvl="2"/>
            <a:r>
              <a:rPr lang="en-GB" cap="all" dirty="0">
                <a:solidFill>
                  <a:srgbClr val="002060"/>
                </a:solidFill>
                <a:latin typeface="Rockwell Condensed" panose="02060603050405020104"/>
                <a:ea typeface="+mj-ea"/>
                <a:cs typeface="+mj-cs"/>
              </a:rPr>
              <a:t>Very high similarity index</a:t>
            </a:r>
          </a:p>
          <a:p>
            <a:pPr lvl="2"/>
            <a:endParaRPr lang="en-GB" cap="all" dirty="0">
              <a:solidFill>
                <a:srgbClr val="002060"/>
              </a:solidFill>
              <a:latin typeface="Rockwell Condensed" panose="02060603050405020104"/>
              <a:ea typeface="+mj-ea"/>
              <a:cs typeface="+mj-cs"/>
            </a:endParaRPr>
          </a:p>
          <a:p>
            <a:pPr lvl="2"/>
            <a:r>
              <a:rPr lang="en-GB" cap="all" dirty="0">
                <a:solidFill>
                  <a:srgbClr val="002060"/>
                </a:solidFill>
                <a:latin typeface="Rockwell Condensed" panose="02060603050405020104"/>
                <a:ea typeface="+mj-ea"/>
                <a:cs typeface="+mj-cs"/>
              </a:rPr>
              <a:t>Almost all the text are highlighted</a:t>
            </a:r>
          </a:p>
          <a:p>
            <a:pPr lvl="2"/>
            <a:endParaRPr lang="en-GB" cap="all" dirty="0">
              <a:solidFill>
                <a:srgbClr val="002060"/>
              </a:solidFill>
              <a:latin typeface="Rockwell Condensed" panose="02060603050405020104"/>
              <a:ea typeface="+mj-ea"/>
              <a:cs typeface="+mj-cs"/>
            </a:endParaRPr>
          </a:p>
          <a:p>
            <a:pPr lvl="2"/>
            <a:r>
              <a:rPr lang="en-GB" cap="all" dirty="0">
                <a:solidFill>
                  <a:srgbClr val="002060"/>
                </a:solidFill>
                <a:latin typeface="Rockwell Condensed" panose="02060603050405020104"/>
                <a:ea typeface="+mj-ea"/>
                <a:cs typeface="+mj-cs"/>
              </a:rPr>
              <a:t>No in-text citations were provided</a:t>
            </a:r>
            <a:endParaRPr lang="en-GB" sz="2700" cap="all" dirty="0">
              <a:solidFill>
                <a:srgbClr val="002060"/>
              </a:solidFill>
              <a:latin typeface="Rockwell Condensed" panose="02060603050405020104"/>
              <a:ea typeface="+mj-ea"/>
              <a:cs typeface="+mj-cs"/>
            </a:endParaRPr>
          </a:p>
          <a:p>
            <a:endParaRPr lang="en-GB" sz="1013" dirty="0"/>
          </a:p>
        </p:txBody>
      </p:sp>
      <p:sp>
        <p:nvSpPr>
          <p:cNvPr id="9" name="TextBox 8"/>
          <p:cNvSpPr txBox="1"/>
          <p:nvPr/>
        </p:nvSpPr>
        <p:spPr>
          <a:xfrm rot="20232657">
            <a:off x="2402838" y="3634807"/>
            <a:ext cx="3230761" cy="868323"/>
          </a:xfrm>
          <a:prstGeom prst="roundRect">
            <a:avLst/>
          </a:prstGeom>
          <a:solidFill>
            <a:schemeClr val="bg1">
              <a:alpha val="88000"/>
            </a:schemeClr>
          </a:solidFill>
          <a:ln w="76200">
            <a:solidFill>
              <a:srgbClr val="C00000"/>
            </a:solidFill>
          </a:ln>
        </p:spPr>
        <p:txBody>
          <a:bodyPr wrap="square" rtlCol="0">
            <a:spAutoFit/>
          </a:bodyPr>
          <a:lstStyle/>
          <a:p>
            <a:r>
              <a:rPr lang="en-GB" sz="4500" cap="all" dirty="0">
                <a:solidFill>
                  <a:srgbClr val="C00000"/>
                </a:solidFill>
                <a:latin typeface="Rockwell Condensed" panose="02060603050405020104"/>
                <a:ea typeface="+mj-ea"/>
                <a:cs typeface="+mj-cs"/>
              </a:rPr>
              <a:t>Bad Practice</a:t>
            </a:r>
          </a:p>
        </p:txBody>
      </p:sp>
      <p:sp>
        <p:nvSpPr>
          <p:cNvPr id="8" name="Oval 7"/>
          <p:cNvSpPr/>
          <p:nvPr/>
        </p:nvSpPr>
        <p:spPr>
          <a:xfrm>
            <a:off x="7011417" y="536630"/>
            <a:ext cx="808265" cy="597633"/>
          </a:xfrm>
          <a:prstGeom prst="ellipse">
            <a:avLst/>
          </a:prstGeom>
          <a:noFill/>
          <a:ln w="76200">
            <a:solidFill>
              <a:srgbClr val="B9F9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a:p>
        </p:txBody>
      </p:sp>
    </p:spTree>
    <p:extLst>
      <p:ext uri="{BB962C8B-B14F-4D97-AF65-F5344CB8AC3E}">
        <p14:creationId xmlns:p14="http://schemas.microsoft.com/office/powerpoint/2010/main" val="1869346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fade">
                                      <p:cBhvr>
                                        <p:cTn id="11" dur="5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Effect transition="in" filter="fade">
                                      <p:cBhvr>
                                        <p:cTn id="16" dur="500"/>
                                        <p:tgtEl>
                                          <p:spTgt spid="7">
                                            <p:txEl>
                                              <p:pRg st="1" end="1"/>
                                            </p:txEl>
                                          </p:spTgt>
                                        </p:tgtEl>
                                      </p:cBhvr>
                                    </p:animEffect>
                                  </p:childTnLst>
                                </p:cTn>
                              </p:par>
                            </p:childTnLst>
                          </p:cTn>
                        </p:par>
                        <p:par>
                          <p:cTn id="17" fill="hold">
                            <p:stCondLst>
                              <p:cond delay="500"/>
                            </p:stCondLst>
                            <p:childTnLst>
                              <p:par>
                                <p:cTn id="18" presetID="23" presetClass="entr" presetSubtype="36" fill="hold" grpId="0" nodeType="after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p:cTn id="20" dur="500" fill="hold"/>
                                        <p:tgtEl>
                                          <p:spTgt spid="8"/>
                                        </p:tgtEl>
                                        <p:attrNameLst>
                                          <p:attrName>ppt_w</p:attrName>
                                        </p:attrNameLst>
                                      </p:cBhvr>
                                      <p:tavLst>
                                        <p:tav tm="0">
                                          <p:val>
                                            <p:strVal val="(6*min(max(#ppt_w*#ppt_h,.3),1)-7.4)/-.7*#ppt_w"/>
                                          </p:val>
                                        </p:tav>
                                        <p:tav tm="100000">
                                          <p:val>
                                            <p:strVal val="#ppt_w"/>
                                          </p:val>
                                        </p:tav>
                                      </p:tavLst>
                                    </p:anim>
                                    <p:anim calcmode="lin" valueType="num">
                                      <p:cBhvr>
                                        <p:cTn id="21" dur="500" fill="hold"/>
                                        <p:tgtEl>
                                          <p:spTgt spid="8"/>
                                        </p:tgtEl>
                                        <p:attrNameLst>
                                          <p:attrName>ppt_h</p:attrName>
                                        </p:attrNameLst>
                                      </p:cBhvr>
                                      <p:tavLst>
                                        <p:tav tm="0">
                                          <p:val>
                                            <p:strVal val="(6*min(max(#ppt_w*#ppt_h,.3),1)-7.4)/-.7*#ppt_h"/>
                                          </p:val>
                                        </p:tav>
                                        <p:tav tm="100000">
                                          <p:val>
                                            <p:strVal val="#ppt_h"/>
                                          </p:val>
                                        </p:tav>
                                      </p:tavLst>
                                    </p:anim>
                                    <p:anim calcmode="lin" valueType="num">
                                      <p:cBhvr>
                                        <p:cTn id="22" dur="500" fill="hold"/>
                                        <p:tgtEl>
                                          <p:spTgt spid="8"/>
                                        </p:tgtEl>
                                        <p:attrNameLst>
                                          <p:attrName>ppt_x</p:attrName>
                                        </p:attrNameLst>
                                      </p:cBhvr>
                                      <p:tavLst>
                                        <p:tav tm="0">
                                          <p:val>
                                            <p:fltVal val="0.5"/>
                                          </p:val>
                                        </p:tav>
                                        <p:tav tm="100000">
                                          <p:val>
                                            <p:strVal val="#ppt_x"/>
                                          </p:val>
                                        </p:tav>
                                      </p:tavLst>
                                    </p:anim>
                                    <p:anim calcmode="lin" valueType="num">
                                      <p:cBhvr>
                                        <p:cTn id="23" dur="500" fill="hold"/>
                                        <p:tgtEl>
                                          <p:spTgt spid="8"/>
                                        </p:tgtEl>
                                        <p:attrNameLst>
                                          <p:attrName>ppt_y</p:attrName>
                                        </p:attrNameLst>
                                      </p:cBhvr>
                                      <p:tavLst>
                                        <p:tav tm="0">
                                          <p:val>
                                            <p:strVal val="1+(6*min(max(#ppt_w*#ppt_h,.3),1)-7.4)/-.7*#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7">
                                            <p:txEl>
                                              <p:pRg st="3" end="3"/>
                                            </p:txEl>
                                          </p:spTgt>
                                        </p:tgtEl>
                                        <p:attrNameLst>
                                          <p:attrName>style.visibility</p:attrName>
                                        </p:attrNameLst>
                                      </p:cBhvr>
                                      <p:to>
                                        <p:strVal val="visible"/>
                                      </p:to>
                                    </p:set>
                                    <p:animEffect transition="in" filter="fade">
                                      <p:cBhvr>
                                        <p:cTn id="28" dur="500"/>
                                        <p:tgtEl>
                                          <p:spTgt spid="7">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7">
                                            <p:txEl>
                                              <p:pRg st="5" end="5"/>
                                            </p:txEl>
                                          </p:spTgt>
                                        </p:tgtEl>
                                        <p:attrNameLst>
                                          <p:attrName>style.visibility</p:attrName>
                                        </p:attrNameLst>
                                      </p:cBhvr>
                                      <p:to>
                                        <p:strVal val="visible"/>
                                      </p:to>
                                    </p:set>
                                    <p:animEffect transition="in" filter="fade">
                                      <p:cBhvr>
                                        <p:cTn id="33" dur="500"/>
                                        <p:tgtEl>
                                          <p:spTgt spid="7">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6" presetClass="entr" presetSubtype="0" fill="hold" grpId="0" nodeType="click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wipe(down)">
                                      <p:cBhvr>
                                        <p:cTn id="38" dur="290">
                                          <p:stCondLst>
                                            <p:cond delay="0"/>
                                          </p:stCondLst>
                                        </p:cTn>
                                        <p:tgtEl>
                                          <p:spTgt spid="9"/>
                                        </p:tgtEl>
                                      </p:cBhvr>
                                    </p:animEffect>
                                    <p:anim calcmode="lin" valueType="num">
                                      <p:cBhvr>
                                        <p:cTn id="39" dur="911"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40" dur="332"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41" dur="332" tmFilter="0, 0; 0.125,0.2665; 0.25,0.4; 0.375,0.465; 0.5,0.5;  0.625,0.535; 0.75,0.6; 0.875,0.7335; 1,1">
                                          <p:stCondLst>
                                            <p:cond delay="332"/>
                                          </p:stCondLst>
                                        </p:cTn>
                                        <p:tgtEl>
                                          <p:spTgt spid="9"/>
                                        </p:tgtEl>
                                        <p:attrNameLst>
                                          <p:attrName>ppt_y</p:attrName>
                                        </p:attrNameLst>
                                      </p:cBhvr>
                                      <p:tavLst>
                                        <p:tav tm="0" fmla="#ppt_y-sin(pi*$)/9">
                                          <p:val>
                                            <p:fltVal val="0"/>
                                          </p:val>
                                        </p:tav>
                                        <p:tav tm="100000">
                                          <p:val>
                                            <p:fltVal val="1"/>
                                          </p:val>
                                        </p:tav>
                                      </p:tavLst>
                                    </p:anim>
                                    <p:anim calcmode="lin" valueType="num">
                                      <p:cBhvr>
                                        <p:cTn id="42" dur="166" tmFilter="0, 0; 0.125,0.2665; 0.25,0.4; 0.375,0.465; 0.5,0.5;  0.625,0.535; 0.75,0.6; 0.875,0.7335; 1,1">
                                          <p:stCondLst>
                                            <p:cond delay="662"/>
                                          </p:stCondLst>
                                        </p:cTn>
                                        <p:tgtEl>
                                          <p:spTgt spid="9"/>
                                        </p:tgtEl>
                                        <p:attrNameLst>
                                          <p:attrName>ppt_y</p:attrName>
                                        </p:attrNameLst>
                                      </p:cBhvr>
                                      <p:tavLst>
                                        <p:tav tm="0" fmla="#ppt_y-sin(pi*$)/27">
                                          <p:val>
                                            <p:fltVal val="0"/>
                                          </p:val>
                                        </p:tav>
                                        <p:tav tm="100000">
                                          <p:val>
                                            <p:fltVal val="1"/>
                                          </p:val>
                                        </p:tav>
                                      </p:tavLst>
                                    </p:anim>
                                    <p:anim calcmode="lin" valueType="num">
                                      <p:cBhvr>
                                        <p:cTn id="43" dur="82" tmFilter="0, 0; 0.125,0.2665; 0.25,0.4; 0.375,0.465; 0.5,0.5;  0.625,0.535; 0.75,0.6; 0.875,0.7335; 1,1">
                                          <p:stCondLst>
                                            <p:cond delay="828"/>
                                          </p:stCondLst>
                                        </p:cTn>
                                        <p:tgtEl>
                                          <p:spTgt spid="9"/>
                                        </p:tgtEl>
                                        <p:attrNameLst>
                                          <p:attrName>ppt_y</p:attrName>
                                        </p:attrNameLst>
                                      </p:cBhvr>
                                      <p:tavLst>
                                        <p:tav tm="0" fmla="#ppt_y-sin(pi*$)/81">
                                          <p:val>
                                            <p:fltVal val="0"/>
                                          </p:val>
                                        </p:tav>
                                        <p:tav tm="100000">
                                          <p:val>
                                            <p:fltVal val="1"/>
                                          </p:val>
                                        </p:tav>
                                      </p:tavLst>
                                    </p:anim>
                                    <p:animScale>
                                      <p:cBhvr>
                                        <p:cTn id="44" dur="13">
                                          <p:stCondLst>
                                            <p:cond delay="325"/>
                                          </p:stCondLst>
                                        </p:cTn>
                                        <p:tgtEl>
                                          <p:spTgt spid="9"/>
                                        </p:tgtEl>
                                      </p:cBhvr>
                                      <p:to x="100000" y="60000"/>
                                    </p:animScale>
                                    <p:animScale>
                                      <p:cBhvr>
                                        <p:cTn id="45" dur="83" decel="50000">
                                          <p:stCondLst>
                                            <p:cond delay="338"/>
                                          </p:stCondLst>
                                        </p:cTn>
                                        <p:tgtEl>
                                          <p:spTgt spid="9"/>
                                        </p:tgtEl>
                                      </p:cBhvr>
                                      <p:to x="100000" y="100000"/>
                                    </p:animScale>
                                    <p:animScale>
                                      <p:cBhvr>
                                        <p:cTn id="46" dur="13">
                                          <p:stCondLst>
                                            <p:cond delay="656"/>
                                          </p:stCondLst>
                                        </p:cTn>
                                        <p:tgtEl>
                                          <p:spTgt spid="9"/>
                                        </p:tgtEl>
                                      </p:cBhvr>
                                      <p:to x="100000" y="80000"/>
                                    </p:animScale>
                                    <p:animScale>
                                      <p:cBhvr>
                                        <p:cTn id="47" dur="83" decel="50000">
                                          <p:stCondLst>
                                            <p:cond delay="669"/>
                                          </p:stCondLst>
                                        </p:cTn>
                                        <p:tgtEl>
                                          <p:spTgt spid="9"/>
                                        </p:tgtEl>
                                      </p:cBhvr>
                                      <p:to x="100000" y="100000"/>
                                    </p:animScale>
                                    <p:animScale>
                                      <p:cBhvr>
                                        <p:cTn id="48" dur="13">
                                          <p:stCondLst>
                                            <p:cond delay="821"/>
                                          </p:stCondLst>
                                        </p:cTn>
                                        <p:tgtEl>
                                          <p:spTgt spid="9"/>
                                        </p:tgtEl>
                                      </p:cBhvr>
                                      <p:to x="100000" y="90000"/>
                                    </p:animScale>
                                    <p:animScale>
                                      <p:cBhvr>
                                        <p:cTn id="49" dur="83" decel="50000">
                                          <p:stCondLst>
                                            <p:cond delay="834"/>
                                          </p:stCondLst>
                                        </p:cTn>
                                        <p:tgtEl>
                                          <p:spTgt spid="9"/>
                                        </p:tgtEl>
                                      </p:cBhvr>
                                      <p:to x="100000" y="100000"/>
                                    </p:animScale>
                                    <p:animScale>
                                      <p:cBhvr>
                                        <p:cTn id="50" dur="13">
                                          <p:stCondLst>
                                            <p:cond delay="904"/>
                                          </p:stCondLst>
                                        </p:cTn>
                                        <p:tgtEl>
                                          <p:spTgt spid="9"/>
                                        </p:tgtEl>
                                      </p:cBhvr>
                                      <p:to x="100000" y="95000"/>
                                    </p:animScale>
                                    <p:animScale>
                                      <p:cBhvr>
                                        <p:cTn id="51" dur="83" decel="50000">
                                          <p:stCondLst>
                                            <p:cond delay="917"/>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pSp>
        <p:nvGrpSpPr>
          <p:cNvPr id="8" name="Group 7">
            <a:extLst>
              <a:ext uri="{FF2B5EF4-FFF2-40B4-BE49-F238E27FC236}">
                <a16:creationId xmlns:a16="http://schemas.microsoft.com/office/drawing/2014/main" id="{A8551650-4F4D-4B76-894A-50A8EC782C62}"/>
              </a:ext>
            </a:extLst>
          </p:cNvPr>
          <p:cNvGrpSpPr/>
          <p:nvPr/>
        </p:nvGrpSpPr>
        <p:grpSpPr>
          <a:xfrm>
            <a:off x="1143000" y="0"/>
            <a:ext cx="6858000" cy="5629653"/>
            <a:chOff x="1143000" y="0"/>
            <a:chExt cx="6858000" cy="5629653"/>
          </a:xfrm>
        </p:grpSpPr>
        <p:pic>
          <p:nvPicPr>
            <p:cNvPr id="4" name="Picture 3"/>
            <p:cNvPicPr>
              <a:picLocks noChangeAspect="1"/>
            </p:cNvPicPr>
            <p:nvPr/>
          </p:nvPicPr>
          <p:blipFill>
            <a:blip r:embed="rId3" cstate="print"/>
            <a:stretch>
              <a:fillRect/>
            </a:stretch>
          </p:blipFill>
          <p:spPr>
            <a:xfrm>
              <a:off x="1143000" y="0"/>
              <a:ext cx="6858000" cy="5629653"/>
            </a:xfrm>
            <a:prstGeom prst="rect">
              <a:avLst/>
            </a:prstGeom>
          </p:spPr>
        </p:pic>
        <p:sp>
          <p:nvSpPr>
            <p:cNvPr id="5" name="TextBox 4"/>
            <p:cNvSpPr txBox="1"/>
            <p:nvPr/>
          </p:nvSpPr>
          <p:spPr>
            <a:xfrm>
              <a:off x="3275856" y="47839"/>
              <a:ext cx="1769364" cy="178960"/>
            </a:xfrm>
            <a:prstGeom prst="rect">
              <a:avLst/>
            </a:prstGeom>
            <a:solidFill>
              <a:schemeClr val="bg1"/>
            </a:solidFill>
          </p:spPr>
          <p:txBody>
            <a:bodyPr wrap="square" rtlCol="0">
              <a:spAutoFit/>
            </a:bodyPr>
            <a:lstStyle/>
            <a:p>
              <a:endParaRPr lang="en-GB" sz="563" dirty="0"/>
            </a:p>
          </p:txBody>
        </p:sp>
      </p:grpSp>
      <p:sp>
        <p:nvSpPr>
          <p:cNvPr id="6" name="TextBox 5"/>
          <p:cNvSpPr txBox="1"/>
          <p:nvPr/>
        </p:nvSpPr>
        <p:spPr>
          <a:xfrm>
            <a:off x="6389370" y="1537009"/>
            <a:ext cx="504063" cy="187615"/>
          </a:xfrm>
          <a:prstGeom prst="rect">
            <a:avLst/>
          </a:prstGeom>
          <a:solidFill>
            <a:schemeClr val="bg1"/>
          </a:solidFill>
        </p:spPr>
        <p:txBody>
          <a:bodyPr wrap="square" rtlCol="0">
            <a:spAutoFit/>
          </a:bodyPr>
          <a:lstStyle/>
          <a:p>
            <a:endParaRPr lang="en-GB" sz="619" dirty="0"/>
          </a:p>
        </p:txBody>
      </p:sp>
      <p:sp>
        <p:nvSpPr>
          <p:cNvPr id="7" name="TextBox 6"/>
          <p:cNvSpPr txBox="1"/>
          <p:nvPr/>
        </p:nvSpPr>
        <p:spPr>
          <a:xfrm>
            <a:off x="1235584" y="1918957"/>
            <a:ext cx="5200936" cy="3710696"/>
          </a:xfrm>
          <a:prstGeom prst="rect">
            <a:avLst/>
          </a:prstGeom>
          <a:solidFill>
            <a:schemeClr val="bg1">
              <a:alpha val="77000"/>
            </a:schemeClr>
          </a:solidFill>
        </p:spPr>
        <p:txBody>
          <a:bodyPr wrap="square" rtlCol="0">
            <a:spAutoFit/>
          </a:bodyPr>
          <a:lstStyle/>
          <a:p>
            <a:r>
              <a:rPr lang="en-GB" sz="2700" cap="all" dirty="0">
                <a:solidFill>
                  <a:srgbClr val="002060"/>
                </a:solidFill>
                <a:latin typeface="Rockwell Condensed" panose="02060603050405020104"/>
                <a:ea typeface="+mj-ea"/>
                <a:cs typeface="+mj-cs"/>
              </a:rPr>
              <a:t>Did you note:</a:t>
            </a:r>
          </a:p>
          <a:p>
            <a:pPr lvl="2"/>
            <a:r>
              <a:rPr lang="en-GB" cap="all" dirty="0">
                <a:solidFill>
                  <a:srgbClr val="002060"/>
                </a:solidFill>
                <a:latin typeface="Rockwell Condensed" panose="02060603050405020104"/>
                <a:ea typeface="+mj-ea"/>
                <a:cs typeface="+mj-cs"/>
              </a:rPr>
              <a:t>Overall similarity index is relatively high</a:t>
            </a:r>
          </a:p>
          <a:p>
            <a:pPr lvl="2"/>
            <a:endParaRPr lang="en-GB" cap="all" dirty="0">
              <a:solidFill>
                <a:srgbClr val="002060"/>
              </a:solidFill>
              <a:latin typeface="Rockwell Condensed" panose="02060603050405020104"/>
              <a:ea typeface="+mj-ea"/>
              <a:cs typeface="+mj-cs"/>
            </a:endParaRPr>
          </a:p>
          <a:p>
            <a:pPr lvl="2"/>
            <a:r>
              <a:rPr lang="en-GB" cap="all" dirty="0">
                <a:solidFill>
                  <a:srgbClr val="002060"/>
                </a:solidFill>
                <a:latin typeface="Rockwell Condensed" panose="02060603050405020104"/>
                <a:ea typeface="+mj-ea"/>
                <a:cs typeface="+mj-cs"/>
              </a:rPr>
              <a:t>Bits of almost all the sentences were highlighted</a:t>
            </a:r>
          </a:p>
          <a:p>
            <a:pPr lvl="2"/>
            <a:endParaRPr lang="en-GB" cap="all" dirty="0">
              <a:solidFill>
                <a:srgbClr val="002060"/>
              </a:solidFill>
              <a:latin typeface="Rockwell Condensed" panose="02060603050405020104"/>
              <a:ea typeface="+mj-ea"/>
              <a:cs typeface="+mj-cs"/>
            </a:endParaRPr>
          </a:p>
          <a:p>
            <a:pPr lvl="2"/>
            <a:r>
              <a:rPr lang="en-GB" cap="all" dirty="0">
                <a:solidFill>
                  <a:srgbClr val="002060"/>
                </a:solidFill>
                <a:latin typeface="Rockwell Condensed" panose="02060603050405020104"/>
                <a:ea typeface="+mj-ea"/>
                <a:cs typeface="+mj-cs"/>
              </a:rPr>
              <a:t>This is an example of a student copying chunks of work and attempting to change some words</a:t>
            </a:r>
          </a:p>
          <a:p>
            <a:pPr lvl="2"/>
            <a:endParaRPr lang="en-GB" cap="all" dirty="0">
              <a:solidFill>
                <a:srgbClr val="002060"/>
              </a:solidFill>
              <a:latin typeface="Rockwell Condensed" panose="02060603050405020104"/>
              <a:ea typeface="+mj-ea"/>
              <a:cs typeface="+mj-cs"/>
            </a:endParaRPr>
          </a:p>
          <a:p>
            <a:pPr lvl="2"/>
            <a:r>
              <a:rPr lang="en-GB" cap="all" dirty="0">
                <a:solidFill>
                  <a:srgbClr val="002060"/>
                </a:solidFill>
                <a:latin typeface="Rockwell Condensed" panose="02060603050405020104"/>
                <a:ea typeface="+mj-ea"/>
                <a:cs typeface="+mj-cs"/>
              </a:rPr>
              <a:t>To make it look authentic the student has added in-text citations</a:t>
            </a:r>
            <a:endParaRPr lang="en-GB" sz="2700" cap="all" dirty="0">
              <a:solidFill>
                <a:srgbClr val="002060"/>
              </a:solidFill>
              <a:latin typeface="Rockwell Condensed" panose="02060603050405020104"/>
              <a:ea typeface="+mj-ea"/>
              <a:cs typeface="+mj-cs"/>
            </a:endParaRPr>
          </a:p>
          <a:p>
            <a:endParaRPr lang="en-GB" sz="1013" dirty="0"/>
          </a:p>
        </p:txBody>
      </p:sp>
      <p:sp>
        <p:nvSpPr>
          <p:cNvPr id="9" name="TextBox 8"/>
          <p:cNvSpPr txBox="1"/>
          <p:nvPr/>
        </p:nvSpPr>
        <p:spPr>
          <a:xfrm rot="20232657">
            <a:off x="2402838" y="3634807"/>
            <a:ext cx="3230761" cy="868323"/>
          </a:xfrm>
          <a:prstGeom prst="roundRect">
            <a:avLst/>
          </a:prstGeom>
          <a:solidFill>
            <a:schemeClr val="bg1">
              <a:alpha val="88000"/>
            </a:schemeClr>
          </a:solidFill>
          <a:ln w="76200">
            <a:solidFill>
              <a:srgbClr val="C00000"/>
            </a:solidFill>
          </a:ln>
        </p:spPr>
        <p:txBody>
          <a:bodyPr wrap="square" rtlCol="0">
            <a:spAutoFit/>
          </a:bodyPr>
          <a:lstStyle/>
          <a:p>
            <a:r>
              <a:rPr lang="en-GB" sz="4500" cap="all" dirty="0">
                <a:solidFill>
                  <a:srgbClr val="C00000"/>
                </a:solidFill>
                <a:latin typeface="Rockwell Condensed" panose="02060603050405020104"/>
                <a:ea typeface="+mj-ea"/>
                <a:cs typeface="+mj-cs"/>
              </a:rPr>
              <a:t>Bad Practice</a:t>
            </a:r>
          </a:p>
        </p:txBody>
      </p:sp>
    </p:spTree>
    <p:extLst>
      <p:ext uri="{BB962C8B-B14F-4D97-AF65-F5344CB8AC3E}">
        <p14:creationId xmlns:p14="http://schemas.microsoft.com/office/powerpoint/2010/main" val="264125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fade">
                                      <p:cBhvr>
                                        <p:cTn id="11" dur="5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Effect transition="in" filter="fade">
                                      <p:cBhvr>
                                        <p:cTn id="16" dur="500"/>
                                        <p:tgtEl>
                                          <p:spTgt spid="7">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animEffect transition="in" filter="fade">
                                      <p:cBhvr>
                                        <p:cTn id="21" dur="500"/>
                                        <p:tgtEl>
                                          <p:spTgt spid="7">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7">
                                            <p:txEl>
                                              <p:pRg st="5" end="5"/>
                                            </p:txEl>
                                          </p:spTgt>
                                        </p:tgtEl>
                                        <p:attrNameLst>
                                          <p:attrName>style.visibility</p:attrName>
                                        </p:attrNameLst>
                                      </p:cBhvr>
                                      <p:to>
                                        <p:strVal val="visible"/>
                                      </p:to>
                                    </p:set>
                                    <p:animEffect transition="in" filter="fade">
                                      <p:cBhvr>
                                        <p:cTn id="26" dur="500"/>
                                        <p:tgtEl>
                                          <p:spTgt spid="7">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7">
                                            <p:txEl>
                                              <p:pRg st="7" end="7"/>
                                            </p:txEl>
                                          </p:spTgt>
                                        </p:tgtEl>
                                        <p:attrNameLst>
                                          <p:attrName>style.visibility</p:attrName>
                                        </p:attrNameLst>
                                      </p:cBhvr>
                                      <p:to>
                                        <p:strVal val="visible"/>
                                      </p:to>
                                    </p:set>
                                    <p:animEffect transition="in" filter="fade">
                                      <p:cBhvr>
                                        <p:cTn id="31" dur="500"/>
                                        <p:tgtEl>
                                          <p:spTgt spid="7">
                                            <p:txEl>
                                              <p:pRg st="7" end="7"/>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6" presetClass="entr" presetSubtype="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wipe(down)">
                                      <p:cBhvr>
                                        <p:cTn id="36" dur="290">
                                          <p:stCondLst>
                                            <p:cond delay="0"/>
                                          </p:stCondLst>
                                        </p:cTn>
                                        <p:tgtEl>
                                          <p:spTgt spid="9"/>
                                        </p:tgtEl>
                                      </p:cBhvr>
                                    </p:animEffect>
                                    <p:anim calcmode="lin" valueType="num">
                                      <p:cBhvr>
                                        <p:cTn id="37" dur="911"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38" dur="332"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39" dur="332" tmFilter="0, 0; 0.125,0.2665; 0.25,0.4; 0.375,0.465; 0.5,0.5;  0.625,0.535; 0.75,0.6; 0.875,0.7335; 1,1">
                                          <p:stCondLst>
                                            <p:cond delay="332"/>
                                          </p:stCondLst>
                                        </p:cTn>
                                        <p:tgtEl>
                                          <p:spTgt spid="9"/>
                                        </p:tgtEl>
                                        <p:attrNameLst>
                                          <p:attrName>ppt_y</p:attrName>
                                        </p:attrNameLst>
                                      </p:cBhvr>
                                      <p:tavLst>
                                        <p:tav tm="0" fmla="#ppt_y-sin(pi*$)/9">
                                          <p:val>
                                            <p:fltVal val="0"/>
                                          </p:val>
                                        </p:tav>
                                        <p:tav tm="100000">
                                          <p:val>
                                            <p:fltVal val="1"/>
                                          </p:val>
                                        </p:tav>
                                      </p:tavLst>
                                    </p:anim>
                                    <p:anim calcmode="lin" valueType="num">
                                      <p:cBhvr>
                                        <p:cTn id="40" dur="166" tmFilter="0, 0; 0.125,0.2665; 0.25,0.4; 0.375,0.465; 0.5,0.5;  0.625,0.535; 0.75,0.6; 0.875,0.7335; 1,1">
                                          <p:stCondLst>
                                            <p:cond delay="662"/>
                                          </p:stCondLst>
                                        </p:cTn>
                                        <p:tgtEl>
                                          <p:spTgt spid="9"/>
                                        </p:tgtEl>
                                        <p:attrNameLst>
                                          <p:attrName>ppt_y</p:attrName>
                                        </p:attrNameLst>
                                      </p:cBhvr>
                                      <p:tavLst>
                                        <p:tav tm="0" fmla="#ppt_y-sin(pi*$)/27">
                                          <p:val>
                                            <p:fltVal val="0"/>
                                          </p:val>
                                        </p:tav>
                                        <p:tav tm="100000">
                                          <p:val>
                                            <p:fltVal val="1"/>
                                          </p:val>
                                        </p:tav>
                                      </p:tavLst>
                                    </p:anim>
                                    <p:anim calcmode="lin" valueType="num">
                                      <p:cBhvr>
                                        <p:cTn id="41" dur="82" tmFilter="0, 0; 0.125,0.2665; 0.25,0.4; 0.375,0.465; 0.5,0.5;  0.625,0.535; 0.75,0.6; 0.875,0.7335; 1,1">
                                          <p:stCondLst>
                                            <p:cond delay="828"/>
                                          </p:stCondLst>
                                        </p:cTn>
                                        <p:tgtEl>
                                          <p:spTgt spid="9"/>
                                        </p:tgtEl>
                                        <p:attrNameLst>
                                          <p:attrName>ppt_y</p:attrName>
                                        </p:attrNameLst>
                                      </p:cBhvr>
                                      <p:tavLst>
                                        <p:tav tm="0" fmla="#ppt_y-sin(pi*$)/81">
                                          <p:val>
                                            <p:fltVal val="0"/>
                                          </p:val>
                                        </p:tav>
                                        <p:tav tm="100000">
                                          <p:val>
                                            <p:fltVal val="1"/>
                                          </p:val>
                                        </p:tav>
                                      </p:tavLst>
                                    </p:anim>
                                    <p:animScale>
                                      <p:cBhvr>
                                        <p:cTn id="42" dur="13">
                                          <p:stCondLst>
                                            <p:cond delay="325"/>
                                          </p:stCondLst>
                                        </p:cTn>
                                        <p:tgtEl>
                                          <p:spTgt spid="9"/>
                                        </p:tgtEl>
                                      </p:cBhvr>
                                      <p:to x="100000" y="60000"/>
                                    </p:animScale>
                                    <p:animScale>
                                      <p:cBhvr>
                                        <p:cTn id="43" dur="83" decel="50000">
                                          <p:stCondLst>
                                            <p:cond delay="338"/>
                                          </p:stCondLst>
                                        </p:cTn>
                                        <p:tgtEl>
                                          <p:spTgt spid="9"/>
                                        </p:tgtEl>
                                      </p:cBhvr>
                                      <p:to x="100000" y="100000"/>
                                    </p:animScale>
                                    <p:animScale>
                                      <p:cBhvr>
                                        <p:cTn id="44" dur="13">
                                          <p:stCondLst>
                                            <p:cond delay="656"/>
                                          </p:stCondLst>
                                        </p:cTn>
                                        <p:tgtEl>
                                          <p:spTgt spid="9"/>
                                        </p:tgtEl>
                                      </p:cBhvr>
                                      <p:to x="100000" y="80000"/>
                                    </p:animScale>
                                    <p:animScale>
                                      <p:cBhvr>
                                        <p:cTn id="45" dur="83" decel="50000">
                                          <p:stCondLst>
                                            <p:cond delay="669"/>
                                          </p:stCondLst>
                                        </p:cTn>
                                        <p:tgtEl>
                                          <p:spTgt spid="9"/>
                                        </p:tgtEl>
                                      </p:cBhvr>
                                      <p:to x="100000" y="100000"/>
                                    </p:animScale>
                                    <p:animScale>
                                      <p:cBhvr>
                                        <p:cTn id="46" dur="13">
                                          <p:stCondLst>
                                            <p:cond delay="821"/>
                                          </p:stCondLst>
                                        </p:cTn>
                                        <p:tgtEl>
                                          <p:spTgt spid="9"/>
                                        </p:tgtEl>
                                      </p:cBhvr>
                                      <p:to x="100000" y="90000"/>
                                    </p:animScale>
                                    <p:animScale>
                                      <p:cBhvr>
                                        <p:cTn id="47" dur="83" decel="50000">
                                          <p:stCondLst>
                                            <p:cond delay="834"/>
                                          </p:stCondLst>
                                        </p:cTn>
                                        <p:tgtEl>
                                          <p:spTgt spid="9"/>
                                        </p:tgtEl>
                                      </p:cBhvr>
                                      <p:to x="100000" y="100000"/>
                                    </p:animScale>
                                    <p:animScale>
                                      <p:cBhvr>
                                        <p:cTn id="48" dur="13">
                                          <p:stCondLst>
                                            <p:cond delay="904"/>
                                          </p:stCondLst>
                                        </p:cTn>
                                        <p:tgtEl>
                                          <p:spTgt spid="9"/>
                                        </p:tgtEl>
                                      </p:cBhvr>
                                      <p:to x="100000" y="95000"/>
                                    </p:animScale>
                                    <p:animScale>
                                      <p:cBhvr>
                                        <p:cTn id="49" dur="83" decel="50000">
                                          <p:stCondLst>
                                            <p:cond delay="917"/>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pSp>
        <p:nvGrpSpPr>
          <p:cNvPr id="4" name="Group 3">
            <a:extLst>
              <a:ext uri="{FF2B5EF4-FFF2-40B4-BE49-F238E27FC236}">
                <a16:creationId xmlns:a16="http://schemas.microsoft.com/office/drawing/2014/main" id="{40ED8145-A8C4-45BD-9179-5D73E801BD4D}"/>
              </a:ext>
            </a:extLst>
          </p:cNvPr>
          <p:cNvGrpSpPr/>
          <p:nvPr/>
        </p:nvGrpSpPr>
        <p:grpSpPr>
          <a:xfrm>
            <a:off x="1143000" y="0"/>
            <a:ext cx="6858000" cy="5661247"/>
            <a:chOff x="1143000" y="0"/>
            <a:chExt cx="6858000" cy="5661247"/>
          </a:xfrm>
        </p:grpSpPr>
        <p:pic>
          <p:nvPicPr>
            <p:cNvPr id="5" name="Picture 4"/>
            <p:cNvPicPr>
              <a:picLocks noChangeAspect="1"/>
            </p:cNvPicPr>
            <p:nvPr/>
          </p:nvPicPr>
          <p:blipFill>
            <a:blip r:embed="rId3" cstate="print"/>
            <a:stretch>
              <a:fillRect/>
            </a:stretch>
          </p:blipFill>
          <p:spPr>
            <a:xfrm>
              <a:off x="1143000" y="0"/>
              <a:ext cx="6858000" cy="5661247"/>
            </a:xfrm>
            <a:prstGeom prst="rect">
              <a:avLst/>
            </a:prstGeom>
          </p:spPr>
        </p:pic>
        <p:sp>
          <p:nvSpPr>
            <p:cNvPr id="6" name="TextBox 5"/>
            <p:cNvSpPr txBox="1"/>
            <p:nvPr/>
          </p:nvSpPr>
          <p:spPr>
            <a:xfrm>
              <a:off x="3203848" y="87991"/>
              <a:ext cx="1769364" cy="178960"/>
            </a:xfrm>
            <a:prstGeom prst="rect">
              <a:avLst/>
            </a:prstGeom>
            <a:solidFill>
              <a:schemeClr val="bg1"/>
            </a:solidFill>
          </p:spPr>
          <p:txBody>
            <a:bodyPr wrap="square" rtlCol="0">
              <a:spAutoFit/>
            </a:bodyPr>
            <a:lstStyle/>
            <a:p>
              <a:endParaRPr lang="en-GB" sz="563" dirty="0"/>
            </a:p>
          </p:txBody>
        </p:sp>
      </p:grpSp>
      <p:sp>
        <p:nvSpPr>
          <p:cNvPr id="7" name="TextBox 6"/>
          <p:cNvSpPr txBox="1"/>
          <p:nvPr/>
        </p:nvSpPr>
        <p:spPr>
          <a:xfrm>
            <a:off x="6389370" y="1537009"/>
            <a:ext cx="504063" cy="187615"/>
          </a:xfrm>
          <a:prstGeom prst="rect">
            <a:avLst/>
          </a:prstGeom>
          <a:solidFill>
            <a:schemeClr val="bg1"/>
          </a:solidFill>
        </p:spPr>
        <p:txBody>
          <a:bodyPr wrap="square" rtlCol="0">
            <a:spAutoFit/>
          </a:bodyPr>
          <a:lstStyle/>
          <a:p>
            <a:endParaRPr lang="en-GB" sz="619" dirty="0"/>
          </a:p>
        </p:txBody>
      </p:sp>
      <p:sp>
        <p:nvSpPr>
          <p:cNvPr id="8" name="TextBox 7"/>
          <p:cNvSpPr txBox="1"/>
          <p:nvPr/>
        </p:nvSpPr>
        <p:spPr>
          <a:xfrm>
            <a:off x="1235584" y="1918958"/>
            <a:ext cx="5200936" cy="2602700"/>
          </a:xfrm>
          <a:prstGeom prst="rect">
            <a:avLst/>
          </a:prstGeom>
          <a:solidFill>
            <a:schemeClr val="bg1">
              <a:alpha val="77000"/>
            </a:schemeClr>
          </a:solidFill>
        </p:spPr>
        <p:txBody>
          <a:bodyPr wrap="square" rtlCol="0">
            <a:spAutoFit/>
          </a:bodyPr>
          <a:lstStyle/>
          <a:p>
            <a:r>
              <a:rPr lang="en-GB" sz="2700" cap="all" dirty="0">
                <a:solidFill>
                  <a:srgbClr val="002060"/>
                </a:solidFill>
                <a:latin typeface="Rockwell Condensed" panose="02060603050405020104"/>
                <a:ea typeface="+mj-ea"/>
                <a:cs typeface="+mj-cs"/>
              </a:rPr>
              <a:t>Did you note:</a:t>
            </a:r>
          </a:p>
          <a:p>
            <a:pPr lvl="2"/>
            <a:r>
              <a:rPr lang="en-GB" cap="all" dirty="0">
                <a:solidFill>
                  <a:srgbClr val="002060"/>
                </a:solidFill>
                <a:latin typeface="Rockwell Condensed" panose="02060603050405020104"/>
                <a:ea typeface="+mj-ea"/>
                <a:cs typeface="+mj-cs"/>
              </a:rPr>
              <a:t>Moderate level of Similarity index</a:t>
            </a:r>
          </a:p>
          <a:p>
            <a:pPr lvl="2"/>
            <a:endParaRPr lang="en-GB" cap="all" dirty="0">
              <a:solidFill>
                <a:srgbClr val="002060"/>
              </a:solidFill>
              <a:latin typeface="Rockwell Condensed" panose="02060603050405020104"/>
              <a:ea typeface="+mj-ea"/>
              <a:cs typeface="+mj-cs"/>
            </a:endParaRPr>
          </a:p>
          <a:p>
            <a:pPr lvl="2"/>
            <a:r>
              <a:rPr lang="en-GB" cap="all" dirty="0">
                <a:solidFill>
                  <a:srgbClr val="002060"/>
                </a:solidFill>
                <a:latin typeface="Rockwell Condensed" panose="02060603050405020104"/>
                <a:ea typeface="+mj-ea"/>
                <a:cs typeface="+mj-cs"/>
              </a:rPr>
              <a:t>Bits of sentences were highlighted</a:t>
            </a:r>
          </a:p>
          <a:p>
            <a:pPr lvl="2"/>
            <a:endParaRPr lang="en-GB" cap="all" dirty="0">
              <a:solidFill>
                <a:srgbClr val="002060"/>
              </a:solidFill>
              <a:latin typeface="Rockwell Condensed" panose="02060603050405020104"/>
              <a:ea typeface="+mj-ea"/>
              <a:cs typeface="+mj-cs"/>
            </a:endParaRPr>
          </a:p>
          <a:p>
            <a:pPr lvl="2"/>
            <a:r>
              <a:rPr lang="en-GB" cap="all" dirty="0">
                <a:solidFill>
                  <a:srgbClr val="002060"/>
                </a:solidFill>
                <a:latin typeface="Rockwell Condensed" panose="02060603050405020104"/>
                <a:ea typeface="+mj-ea"/>
                <a:cs typeface="+mj-cs"/>
              </a:rPr>
              <a:t>This is an example of poor paraphrasing skills</a:t>
            </a:r>
          </a:p>
          <a:p>
            <a:pPr lvl="2"/>
            <a:endParaRPr lang="en-GB" cap="all" dirty="0">
              <a:solidFill>
                <a:srgbClr val="002060"/>
              </a:solidFill>
              <a:latin typeface="Rockwell Condensed" panose="02060603050405020104"/>
              <a:ea typeface="+mj-ea"/>
              <a:cs typeface="+mj-cs"/>
            </a:endParaRPr>
          </a:p>
          <a:p>
            <a:endParaRPr lang="en-GB" sz="1013" dirty="0"/>
          </a:p>
        </p:txBody>
      </p:sp>
      <p:sp>
        <p:nvSpPr>
          <p:cNvPr id="10" name="TextBox 9"/>
          <p:cNvSpPr txBox="1"/>
          <p:nvPr/>
        </p:nvSpPr>
        <p:spPr>
          <a:xfrm rot="20232657">
            <a:off x="2412365" y="2784419"/>
            <a:ext cx="3031281" cy="1634490"/>
          </a:xfrm>
          <a:prstGeom prst="roundRect">
            <a:avLst/>
          </a:prstGeom>
          <a:solidFill>
            <a:schemeClr val="bg1">
              <a:alpha val="88000"/>
            </a:schemeClr>
          </a:solidFill>
          <a:ln w="76200">
            <a:solidFill>
              <a:srgbClr val="C00000"/>
            </a:solidFill>
          </a:ln>
        </p:spPr>
        <p:txBody>
          <a:bodyPr wrap="square" rtlCol="0">
            <a:spAutoFit/>
          </a:bodyPr>
          <a:lstStyle/>
          <a:p>
            <a:pPr algn="ctr"/>
            <a:r>
              <a:rPr lang="en-GB" sz="4500" cap="all" dirty="0">
                <a:solidFill>
                  <a:srgbClr val="C00000"/>
                </a:solidFill>
                <a:latin typeface="Rockwell Condensed" panose="02060603050405020104"/>
                <a:ea typeface="+mj-ea"/>
                <a:cs typeface="+mj-cs"/>
              </a:rPr>
              <a:t>Poor Practice</a:t>
            </a:r>
          </a:p>
        </p:txBody>
      </p:sp>
    </p:spTree>
    <p:extLst>
      <p:ext uri="{BB962C8B-B14F-4D97-AF65-F5344CB8AC3E}">
        <p14:creationId xmlns:p14="http://schemas.microsoft.com/office/powerpoint/2010/main" val="138442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Effect transition="in" filter="fade">
                                      <p:cBhvr>
                                        <p:cTn id="11" dur="500"/>
                                        <p:tgtEl>
                                          <p:spTgt spid="8">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8">
                                            <p:txEl>
                                              <p:pRg st="1" end="1"/>
                                            </p:txEl>
                                          </p:spTgt>
                                        </p:tgtEl>
                                        <p:attrNameLst>
                                          <p:attrName>style.visibility</p:attrName>
                                        </p:attrNameLst>
                                      </p:cBhvr>
                                      <p:to>
                                        <p:strVal val="visible"/>
                                      </p:to>
                                    </p:set>
                                    <p:animEffect transition="in" filter="fade">
                                      <p:cBhvr>
                                        <p:cTn id="16" dur="500"/>
                                        <p:tgtEl>
                                          <p:spTgt spid="8">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8">
                                            <p:txEl>
                                              <p:pRg st="3" end="3"/>
                                            </p:txEl>
                                          </p:spTgt>
                                        </p:tgtEl>
                                        <p:attrNameLst>
                                          <p:attrName>style.visibility</p:attrName>
                                        </p:attrNameLst>
                                      </p:cBhvr>
                                      <p:to>
                                        <p:strVal val="visible"/>
                                      </p:to>
                                    </p:set>
                                    <p:animEffect transition="in" filter="fade">
                                      <p:cBhvr>
                                        <p:cTn id="21" dur="500"/>
                                        <p:tgtEl>
                                          <p:spTgt spid="8">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8">
                                            <p:txEl>
                                              <p:pRg st="5" end="5"/>
                                            </p:txEl>
                                          </p:spTgt>
                                        </p:tgtEl>
                                        <p:attrNameLst>
                                          <p:attrName>style.visibility</p:attrName>
                                        </p:attrNameLst>
                                      </p:cBhvr>
                                      <p:to>
                                        <p:strVal val="visible"/>
                                      </p:to>
                                    </p:set>
                                    <p:animEffect transition="in" filter="fade">
                                      <p:cBhvr>
                                        <p:cTn id="26" dur="500"/>
                                        <p:tgtEl>
                                          <p:spTgt spid="8">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6"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wipe(down)">
                                      <p:cBhvr>
                                        <p:cTn id="31" dur="290">
                                          <p:stCondLst>
                                            <p:cond delay="0"/>
                                          </p:stCondLst>
                                        </p:cTn>
                                        <p:tgtEl>
                                          <p:spTgt spid="10"/>
                                        </p:tgtEl>
                                      </p:cBhvr>
                                    </p:animEffect>
                                    <p:anim calcmode="lin" valueType="num">
                                      <p:cBhvr>
                                        <p:cTn id="32" dur="911"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33" dur="332"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34" dur="332" tmFilter="0, 0; 0.125,0.2665; 0.25,0.4; 0.375,0.465; 0.5,0.5;  0.625,0.535; 0.75,0.6; 0.875,0.7335; 1,1">
                                          <p:stCondLst>
                                            <p:cond delay="332"/>
                                          </p:stCondLst>
                                        </p:cTn>
                                        <p:tgtEl>
                                          <p:spTgt spid="10"/>
                                        </p:tgtEl>
                                        <p:attrNameLst>
                                          <p:attrName>ppt_y</p:attrName>
                                        </p:attrNameLst>
                                      </p:cBhvr>
                                      <p:tavLst>
                                        <p:tav tm="0" fmla="#ppt_y-sin(pi*$)/9">
                                          <p:val>
                                            <p:fltVal val="0"/>
                                          </p:val>
                                        </p:tav>
                                        <p:tav tm="100000">
                                          <p:val>
                                            <p:fltVal val="1"/>
                                          </p:val>
                                        </p:tav>
                                      </p:tavLst>
                                    </p:anim>
                                    <p:anim calcmode="lin" valueType="num">
                                      <p:cBhvr>
                                        <p:cTn id="35" dur="166" tmFilter="0, 0; 0.125,0.2665; 0.25,0.4; 0.375,0.465; 0.5,0.5;  0.625,0.535; 0.75,0.6; 0.875,0.7335; 1,1">
                                          <p:stCondLst>
                                            <p:cond delay="662"/>
                                          </p:stCondLst>
                                        </p:cTn>
                                        <p:tgtEl>
                                          <p:spTgt spid="10"/>
                                        </p:tgtEl>
                                        <p:attrNameLst>
                                          <p:attrName>ppt_y</p:attrName>
                                        </p:attrNameLst>
                                      </p:cBhvr>
                                      <p:tavLst>
                                        <p:tav tm="0" fmla="#ppt_y-sin(pi*$)/27">
                                          <p:val>
                                            <p:fltVal val="0"/>
                                          </p:val>
                                        </p:tav>
                                        <p:tav tm="100000">
                                          <p:val>
                                            <p:fltVal val="1"/>
                                          </p:val>
                                        </p:tav>
                                      </p:tavLst>
                                    </p:anim>
                                    <p:anim calcmode="lin" valueType="num">
                                      <p:cBhvr>
                                        <p:cTn id="36" dur="82" tmFilter="0, 0; 0.125,0.2665; 0.25,0.4; 0.375,0.465; 0.5,0.5;  0.625,0.535; 0.75,0.6; 0.875,0.7335; 1,1">
                                          <p:stCondLst>
                                            <p:cond delay="828"/>
                                          </p:stCondLst>
                                        </p:cTn>
                                        <p:tgtEl>
                                          <p:spTgt spid="10"/>
                                        </p:tgtEl>
                                        <p:attrNameLst>
                                          <p:attrName>ppt_y</p:attrName>
                                        </p:attrNameLst>
                                      </p:cBhvr>
                                      <p:tavLst>
                                        <p:tav tm="0" fmla="#ppt_y-sin(pi*$)/81">
                                          <p:val>
                                            <p:fltVal val="0"/>
                                          </p:val>
                                        </p:tav>
                                        <p:tav tm="100000">
                                          <p:val>
                                            <p:fltVal val="1"/>
                                          </p:val>
                                        </p:tav>
                                      </p:tavLst>
                                    </p:anim>
                                    <p:animScale>
                                      <p:cBhvr>
                                        <p:cTn id="37" dur="13">
                                          <p:stCondLst>
                                            <p:cond delay="325"/>
                                          </p:stCondLst>
                                        </p:cTn>
                                        <p:tgtEl>
                                          <p:spTgt spid="10"/>
                                        </p:tgtEl>
                                      </p:cBhvr>
                                      <p:to x="100000" y="60000"/>
                                    </p:animScale>
                                    <p:animScale>
                                      <p:cBhvr>
                                        <p:cTn id="38" dur="83" decel="50000">
                                          <p:stCondLst>
                                            <p:cond delay="338"/>
                                          </p:stCondLst>
                                        </p:cTn>
                                        <p:tgtEl>
                                          <p:spTgt spid="10"/>
                                        </p:tgtEl>
                                      </p:cBhvr>
                                      <p:to x="100000" y="100000"/>
                                    </p:animScale>
                                    <p:animScale>
                                      <p:cBhvr>
                                        <p:cTn id="39" dur="13">
                                          <p:stCondLst>
                                            <p:cond delay="656"/>
                                          </p:stCondLst>
                                        </p:cTn>
                                        <p:tgtEl>
                                          <p:spTgt spid="10"/>
                                        </p:tgtEl>
                                      </p:cBhvr>
                                      <p:to x="100000" y="80000"/>
                                    </p:animScale>
                                    <p:animScale>
                                      <p:cBhvr>
                                        <p:cTn id="40" dur="83" decel="50000">
                                          <p:stCondLst>
                                            <p:cond delay="669"/>
                                          </p:stCondLst>
                                        </p:cTn>
                                        <p:tgtEl>
                                          <p:spTgt spid="10"/>
                                        </p:tgtEl>
                                      </p:cBhvr>
                                      <p:to x="100000" y="100000"/>
                                    </p:animScale>
                                    <p:animScale>
                                      <p:cBhvr>
                                        <p:cTn id="41" dur="13">
                                          <p:stCondLst>
                                            <p:cond delay="821"/>
                                          </p:stCondLst>
                                        </p:cTn>
                                        <p:tgtEl>
                                          <p:spTgt spid="10"/>
                                        </p:tgtEl>
                                      </p:cBhvr>
                                      <p:to x="100000" y="90000"/>
                                    </p:animScale>
                                    <p:animScale>
                                      <p:cBhvr>
                                        <p:cTn id="42" dur="83" decel="50000">
                                          <p:stCondLst>
                                            <p:cond delay="834"/>
                                          </p:stCondLst>
                                        </p:cTn>
                                        <p:tgtEl>
                                          <p:spTgt spid="10"/>
                                        </p:tgtEl>
                                      </p:cBhvr>
                                      <p:to x="100000" y="100000"/>
                                    </p:animScale>
                                    <p:animScale>
                                      <p:cBhvr>
                                        <p:cTn id="43" dur="13">
                                          <p:stCondLst>
                                            <p:cond delay="904"/>
                                          </p:stCondLst>
                                        </p:cTn>
                                        <p:tgtEl>
                                          <p:spTgt spid="10"/>
                                        </p:tgtEl>
                                      </p:cBhvr>
                                      <p:to x="100000" y="95000"/>
                                    </p:animScale>
                                    <p:animScale>
                                      <p:cBhvr>
                                        <p:cTn id="44" dur="83" decel="50000">
                                          <p:stCondLst>
                                            <p:cond delay="917"/>
                                          </p:stCondLst>
                                        </p:cTn>
                                        <p:tgtEl>
                                          <p:spTgt spid="1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pSp>
        <p:nvGrpSpPr>
          <p:cNvPr id="8" name="Group 7">
            <a:extLst>
              <a:ext uri="{FF2B5EF4-FFF2-40B4-BE49-F238E27FC236}">
                <a16:creationId xmlns:a16="http://schemas.microsoft.com/office/drawing/2014/main" id="{F3F48882-04E4-477D-95E1-131BBD672259}"/>
              </a:ext>
            </a:extLst>
          </p:cNvPr>
          <p:cNvGrpSpPr/>
          <p:nvPr/>
        </p:nvGrpSpPr>
        <p:grpSpPr>
          <a:xfrm>
            <a:off x="1143000" y="116632"/>
            <a:ext cx="6858000" cy="5544616"/>
            <a:chOff x="1143000" y="0"/>
            <a:chExt cx="6858000" cy="5661248"/>
          </a:xfrm>
        </p:grpSpPr>
        <p:pic>
          <p:nvPicPr>
            <p:cNvPr id="4" name="Picture 3"/>
            <p:cNvPicPr>
              <a:picLocks noChangeAspect="1"/>
            </p:cNvPicPr>
            <p:nvPr/>
          </p:nvPicPr>
          <p:blipFill>
            <a:blip r:embed="rId3" cstate="print"/>
            <a:stretch>
              <a:fillRect/>
            </a:stretch>
          </p:blipFill>
          <p:spPr>
            <a:xfrm>
              <a:off x="1143000" y="0"/>
              <a:ext cx="6858000" cy="5661248"/>
            </a:xfrm>
            <a:prstGeom prst="rect">
              <a:avLst/>
            </a:prstGeom>
          </p:spPr>
        </p:pic>
        <p:sp>
          <p:nvSpPr>
            <p:cNvPr id="5" name="TextBox 4"/>
            <p:cNvSpPr txBox="1"/>
            <p:nvPr/>
          </p:nvSpPr>
          <p:spPr>
            <a:xfrm>
              <a:off x="2951370" y="87992"/>
              <a:ext cx="1769364" cy="178960"/>
            </a:xfrm>
            <a:prstGeom prst="rect">
              <a:avLst/>
            </a:prstGeom>
            <a:solidFill>
              <a:schemeClr val="bg1"/>
            </a:solidFill>
          </p:spPr>
          <p:txBody>
            <a:bodyPr wrap="square" rtlCol="0">
              <a:spAutoFit/>
            </a:bodyPr>
            <a:lstStyle/>
            <a:p>
              <a:endParaRPr lang="en-GB" sz="563" dirty="0"/>
            </a:p>
          </p:txBody>
        </p:sp>
      </p:grpSp>
      <p:sp>
        <p:nvSpPr>
          <p:cNvPr id="6" name="TextBox 5"/>
          <p:cNvSpPr txBox="1"/>
          <p:nvPr/>
        </p:nvSpPr>
        <p:spPr>
          <a:xfrm>
            <a:off x="6389370" y="1537009"/>
            <a:ext cx="504063" cy="187615"/>
          </a:xfrm>
          <a:prstGeom prst="rect">
            <a:avLst/>
          </a:prstGeom>
          <a:solidFill>
            <a:schemeClr val="bg1"/>
          </a:solidFill>
        </p:spPr>
        <p:txBody>
          <a:bodyPr wrap="square" rtlCol="0">
            <a:spAutoFit/>
          </a:bodyPr>
          <a:lstStyle/>
          <a:p>
            <a:endParaRPr lang="en-GB" sz="619" dirty="0"/>
          </a:p>
        </p:txBody>
      </p:sp>
      <p:sp>
        <p:nvSpPr>
          <p:cNvPr id="7" name="TextBox 6"/>
          <p:cNvSpPr txBox="1"/>
          <p:nvPr/>
        </p:nvSpPr>
        <p:spPr>
          <a:xfrm>
            <a:off x="1235584" y="1918957"/>
            <a:ext cx="5200936" cy="1615827"/>
          </a:xfrm>
          <a:prstGeom prst="rect">
            <a:avLst/>
          </a:prstGeom>
          <a:solidFill>
            <a:schemeClr val="bg1">
              <a:alpha val="77000"/>
            </a:schemeClr>
          </a:solidFill>
        </p:spPr>
        <p:txBody>
          <a:bodyPr wrap="square" rtlCol="0">
            <a:spAutoFit/>
          </a:bodyPr>
          <a:lstStyle/>
          <a:p>
            <a:r>
              <a:rPr lang="en-GB" sz="2700" cap="all" dirty="0">
                <a:solidFill>
                  <a:srgbClr val="002060"/>
                </a:solidFill>
                <a:latin typeface="Rockwell Condensed" panose="02060603050405020104"/>
                <a:ea typeface="+mj-ea"/>
                <a:cs typeface="+mj-cs"/>
              </a:rPr>
              <a:t>Did you note:</a:t>
            </a:r>
          </a:p>
          <a:p>
            <a:pPr lvl="2"/>
            <a:r>
              <a:rPr lang="en-GB" cap="all" dirty="0">
                <a:solidFill>
                  <a:srgbClr val="002060"/>
                </a:solidFill>
                <a:latin typeface="Rockwell Condensed" panose="02060603050405020104"/>
                <a:ea typeface="+mj-ea"/>
                <a:cs typeface="+mj-cs"/>
              </a:rPr>
              <a:t>The similarity index is very low</a:t>
            </a:r>
          </a:p>
          <a:p>
            <a:pPr lvl="2"/>
            <a:endParaRPr lang="en-GB" cap="all" dirty="0">
              <a:solidFill>
                <a:srgbClr val="002060"/>
              </a:solidFill>
              <a:latin typeface="Rockwell Condensed" panose="02060603050405020104"/>
              <a:ea typeface="+mj-ea"/>
              <a:cs typeface="+mj-cs"/>
            </a:endParaRPr>
          </a:p>
          <a:p>
            <a:pPr lvl="2"/>
            <a:r>
              <a:rPr lang="en-GB" cap="all" dirty="0">
                <a:solidFill>
                  <a:srgbClr val="002060"/>
                </a:solidFill>
                <a:latin typeface="Rockwell Condensed" panose="02060603050405020104"/>
                <a:ea typeface="+mj-ea"/>
                <a:cs typeface="+mj-cs"/>
              </a:rPr>
              <a:t>Very small parts have been highlighted</a:t>
            </a:r>
          </a:p>
          <a:p>
            <a:pPr lvl="2"/>
            <a:endParaRPr lang="en-GB" cap="all" dirty="0">
              <a:solidFill>
                <a:srgbClr val="002060"/>
              </a:solidFill>
              <a:latin typeface="Rockwell Condensed" panose="02060603050405020104"/>
              <a:ea typeface="+mj-ea"/>
              <a:cs typeface="+mj-cs"/>
            </a:endParaRPr>
          </a:p>
        </p:txBody>
      </p:sp>
      <p:sp>
        <p:nvSpPr>
          <p:cNvPr id="9" name="TextBox 8"/>
          <p:cNvSpPr txBox="1"/>
          <p:nvPr/>
        </p:nvSpPr>
        <p:spPr>
          <a:xfrm rot="20232657">
            <a:off x="2021779" y="2413589"/>
            <a:ext cx="3230761" cy="1634490"/>
          </a:xfrm>
          <a:prstGeom prst="roundRect">
            <a:avLst/>
          </a:prstGeom>
          <a:solidFill>
            <a:schemeClr val="bg1">
              <a:alpha val="88000"/>
            </a:schemeClr>
          </a:solidFill>
          <a:ln w="76200">
            <a:solidFill>
              <a:srgbClr val="C00000"/>
            </a:solidFill>
          </a:ln>
        </p:spPr>
        <p:txBody>
          <a:bodyPr wrap="square" rtlCol="0">
            <a:spAutoFit/>
          </a:bodyPr>
          <a:lstStyle/>
          <a:p>
            <a:pPr algn="ctr"/>
            <a:r>
              <a:rPr lang="en-GB" sz="4500" cap="all" dirty="0">
                <a:solidFill>
                  <a:srgbClr val="C00000"/>
                </a:solidFill>
                <a:latin typeface="Rockwell Condensed" panose="02060603050405020104"/>
                <a:ea typeface="+mj-ea"/>
                <a:cs typeface="+mj-cs"/>
              </a:rPr>
              <a:t>Good</a:t>
            </a:r>
          </a:p>
          <a:p>
            <a:pPr algn="ctr"/>
            <a:r>
              <a:rPr lang="en-GB" sz="4500" cap="all" dirty="0">
                <a:solidFill>
                  <a:srgbClr val="C00000"/>
                </a:solidFill>
                <a:latin typeface="Rockwell Condensed" panose="02060603050405020104"/>
                <a:ea typeface="+mj-ea"/>
                <a:cs typeface="+mj-cs"/>
              </a:rPr>
              <a:t>Practice</a:t>
            </a:r>
          </a:p>
        </p:txBody>
      </p:sp>
    </p:spTree>
    <p:extLst>
      <p:ext uri="{BB962C8B-B14F-4D97-AF65-F5344CB8AC3E}">
        <p14:creationId xmlns:p14="http://schemas.microsoft.com/office/powerpoint/2010/main" val="386637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fade">
                                      <p:cBhvr>
                                        <p:cTn id="11" dur="5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Effect transition="in" filter="fade">
                                      <p:cBhvr>
                                        <p:cTn id="16" dur="500"/>
                                        <p:tgtEl>
                                          <p:spTgt spid="7">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animEffect transition="in" filter="fade">
                                      <p:cBhvr>
                                        <p:cTn id="21" dur="500"/>
                                        <p:tgtEl>
                                          <p:spTgt spid="7">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6"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ipe(down)">
                                      <p:cBhvr>
                                        <p:cTn id="26" dur="290">
                                          <p:stCondLst>
                                            <p:cond delay="0"/>
                                          </p:stCondLst>
                                        </p:cTn>
                                        <p:tgtEl>
                                          <p:spTgt spid="9"/>
                                        </p:tgtEl>
                                      </p:cBhvr>
                                    </p:animEffect>
                                    <p:anim calcmode="lin" valueType="num">
                                      <p:cBhvr>
                                        <p:cTn id="27" dur="911"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28" dur="332"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29" dur="332" tmFilter="0, 0; 0.125,0.2665; 0.25,0.4; 0.375,0.465; 0.5,0.5;  0.625,0.535; 0.75,0.6; 0.875,0.7335; 1,1">
                                          <p:stCondLst>
                                            <p:cond delay="332"/>
                                          </p:stCondLst>
                                        </p:cTn>
                                        <p:tgtEl>
                                          <p:spTgt spid="9"/>
                                        </p:tgtEl>
                                        <p:attrNameLst>
                                          <p:attrName>ppt_y</p:attrName>
                                        </p:attrNameLst>
                                      </p:cBhvr>
                                      <p:tavLst>
                                        <p:tav tm="0" fmla="#ppt_y-sin(pi*$)/9">
                                          <p:val>
                                            <p:fltVal val="0"/>
                                          </p:val>
                                        </p:tav>
                                        <p:tav tm="100000">
                                          <p:val>
                                            <p:fltVal val="1"/>
                                          </p:val>
                                        </p:tav>
                                      </p:tavLst>
                                    </p:anim>
                                    <p:anim calcmode="lin" valueType="num">
                                      <p:cBhvr>
                                        <p:cTn id="30" dur="166" tmFilter="0, 0; 0.125,0.2665; 0.25,0.4; 0.375,0.465; 0.5,0.5;  0.625,0.535; 0.75,0.6; 0.875,0.7335; 1,1">
                                          <p:stCondLst>
                                            <p:cond delay="662"/>
                                          </p:stCondLst>
                                        </p:cTn>
                                        <p:tgtEl>
                                          <p:spTgt spid="9"/>
                                        </p:tgtEl>
                                        <p:attrNameLst>
                                          <p:attrName>ppt_y</p:attrName>
                                        </p:attrNameLst>
                                      </p:cBhvr>
                                      <p:tavLst>
                                        <p:tav tm="0" fmla="#ppt_y-sin(pi*$)/27">
                                          <p:val>
                                            <p:fltVal val="0"/>
                                          </p:val>
                                        </p:tav>
                                        <p:tav tm="100000">
                                          <p:val>
                                            <p:fltVal val="1"/>
                                          </p:val>
                                        </p:tav>
                                      </p:tavLst>
                                    </p:anim>
                                    <p:anim calcmode="lin" valueType="num">
                                      <p:cBhvr>
                                        <p:cTn id="31" dur="82" tmFilter="0, 0; 0.125,0.2665; 0.25,0.4; 0.375,0.465; 0.5,0.5;  0.625,0.535; 0.75,0.6; 0.875,0.7335; 1,1">
                                          <p:stCondLst>
                                            <p:cond delay="828"/>
                                          </p:stCondLst>
                                        </p:cTn>
                                        <p:tgtEl>
                                          <p:spTgt spid="9"/>
                                        </p:tgtEl>
                                        <p:attrNameLst>
                                          <p:attrName>ppt_y</p:attrName>
                                        </p:attrNameLst>
                                      </p:cBhvr>
                                      <p:tavLst>
                                        <p:tav tm="0" fmla="#ppt_y-sin(pi*$)/81">
                                          <p:val>
                                            <p:fltVal val="0"/>
                                          </p:val>
                                        </p:tav>
                                        <p:tav tm="100000">
                                          <p:val>
                                            <p:fltVal val="1"/>
                                          </p:val>
                                        </p:tav>
                                      </p:tavLst>
                                    </p:anim>
                                    <p:animScale>
                                      <p:cBhvr>
                                        <p:cTn id="32" dur="13">
                                          <p:stCondLst>
                                            <p:cond delay="325"/>
                                          </p:stCondLst>
                                        </p:cTn>
                                        <p:tgtEl>
                                          <p:spTgt spid="9"/>
                                        </p:tgtEl>
                                      </p:cBhvr>
                                      <p:to x="100000" y="60000"/>
                                    </p:animScale>
                                    <p:animScale>
                                      <p:cBhvr>
                                        <p:cTn id="33" dur="83" decel="50000">
                                          <p:stCondLst>
                                            <p:cond delay="338"/>
                                          </p:stCondLst>
                                        </p:cTn>
                                        <p:tgtEl>
                                          <p:spTgt spid="9"/>
                                        </p:tgtEl>
                                      </p:cBhvr>
                                      <p:to x="100000" y="100000"/>
                                    </p:animScale>
                                    <p:animScale>
                                      <p:cBhvr>
                                        <p:cTn id="34" dur="13">
                                          <p:stCondLst>
                                            <p:cond delay="656"/>
                                          </p:stCondLst>
                                        </p:cTn>
                                        <p:tgtEl>
                                          <p:spTgt spid="9"/>
                                        </p:tgtEl>
                                      </p:cBhvr>
                                      <p:to x="100000" y="80000"/>
                                    </p:animScale>
                                    <p:animScale>
                                      <p:cBhvr>
                                        <p:cTn id="35" dur="83" decel="50000">
                                          <p:stCondLst>
                                            <p:cond delay="669"/>
                                          </p:stCondLst>
                                        </p:cTn>
                                        <p:tgtEl>
                                          <p:spTgt spid="9"/>
                                        </p:tgtEl>
                                      </p:cBhvr>
                                      <p:to x="100000" y="100000"/>
                                    </p:animScale>
                                    <p:animScale>
                                      <p:cBhvr>
                                        <p:cTn id="36" dur="13">
                                          <p:stCondLst>
                                            <p:cond delay="821"/>
                                          </p:stCondLst>
                                        </p:cTn>
                                        <p:tgtEl>
                                          <p:spTgt spid="9"/>
                                        </p:tgtEl>
                                      </p:cBhvr>
                                      <p:to x="100000" y="90000"/>
                                    </p:animScale>
                                    <p:animScale>
                                      <p:cBhvr>
                                        <p:cTn id="37" dur="83" decel="50000">
                                          <p:stCondLst>
                                            <p:cond delay="834"/>
                                          </p:stCondLst>
                                        </p:cTn>
                                        <p:tgtEl>
                                          <p:spTgt spid="9"/>
                                        </p:tgtEl>
                                      </p:cBhvr>
                                      <p:to x="100000" y="100000"/>
                                    </p:animScale>
                                    <p:animScale>
                                      <p:cBhvr>
                                        <p:cTn id="38" dur="13">
                                          <p:stCondLst>
                                            <p:cond delay="904"/>
                                          </p:stCondLst>
                                        </p:cTn>
                                        <p:tgtEl>
                                          <p:spTgt spid="9"/>
                                        </p:tgtEl>
                                      </p:cBhvr>
                                      <p:to x="100000" y="95000"/>
                                    </p:animScale>
                                    <p:animScale>
                                      <p:cBhvr>
                                        <p:cTn id="39" dur="83" decel="50000">
                                          <p:stCondLst>
                                            <p:cond delay="917"/>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0" y="0"/>
            <a:ext cx="9144000" cy="5733255"/>
          </a:xfrm>
        </p:spPr>
        <p:style>
          <a:lnRef idx="1">
            <a:schemeClr val="accent5"/>
          </a:lnRef>
          <a:fillRef idx="3">
            <a:schemeClr val="accent5"/>
          </a:fillRef>
          <a:effectRef idx="2">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endParaRPr lang="en-GB" sz="4050" b="1" dirty="0"/>
          </a:p>
          <a:p>
            <a:pPr marL="0" indent="0" algn="ctr">
              <a:buNone/>
            </a:pPr>
            <a:r>
              <a:rPr lang="en-GB" sz="4800" b="1" dirty="0"/>
              <a:t>Paraphrasing skills Quiz</a:t>
            </a:r>
          </a:p>
        </p:txBody>
      </p:sp>
    </p:spTree>
    <p:extLst>
      <p:ext uri="{BB962C8B-B14F-4D97-AF65-F5344CB8AC3E}">
        <p14:creationId xmlns:p14="http://schemas.microsoft.com/office/powerpoint/2010/main" val="30594705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5900" y="2564904"/>
            <a:ext cx="6542484" cy="2430271"/>
          </a:xfrm>
        </p:spPr>
        <p:txBody>
          <a:bodyPr>
            <a:normAutofit lnSpcReduction="10000"/>
          </a:bodyPr>
          <a:lstStyle/>
          <a:p>
            <a:pPr marL="0" indent="0">
              <a:buNone/>
            </a:pPr>
            <a:r>
              <a:rPr lang="en-GB" dirty="0"/>
              <a:t>1.	</a:t>
            </a:r>
            <a:r>
              <a:rPr lang="en-GB" sz="2600" dirty="0"/>
              <a:t>Paraphrasing means expressing 	another person’s ideas in your own 	words.</a:t>
            </a:r>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1485901" y="1063230"/>
            <a:ext cx="1878806" cy="1364456"/>
          </a:xfrm>
          <a:prstGeom prst="rect">
            <a:avLst/>
          </a:prstGeom>
        </p:spPr>
      </p:pic>
      <p:sp>
        <p:nvSpPr>
          <p:cNvPr id="5" name="TextBox 4"/>
          <p:cNvSpPr txBox="1"/>
          <p:nvPr/>
        </p:nvSpPr>
        <p:spPr>
          <a:xfrm>
            <a:off x="3599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t>Group Quiz</a:t>
            </a:r>
          </a:p>
        </p:txBody>
      </p:sp>
      <p:pic>
        <p:nvPicPr>
          <p:cNvPr id="6" name="Picture 5"/>
          <p:cNvPicPr>
            <a:picLocks noChangeAspect="1"/>
          </p:cNvPicPr>
          <p:nvPr/>
        </p:nvPicPr>
        <p:blipFill>
          <a:blip r:embed="rId3" cstate="print"/>
          <a:stretch>
            <a:fillRect/>
          </a:stretch>
        </p:blipFill>
        <p:spPr>
          <a:xfrm>
            <a:off x="2260628" y="3863138"/>
            <a:ext cx="1115430" cy="1132037"/>
          </a:xfrm>
          <a:prstGeom prst="rect">
            <a:avLst/>
          </a:prstGeom>
        </p:spPr>
      </p:pic>
      <p:pic>
        <p:nvPicPr>
          <p:cNvPr id="7" name="Picture 6"/>
          <p:cNvPicPr>
            <a:picLocks noChangeAspect="1"/>
          </p:cNvPicPr>
          <p:nvPr/>
        </p:nvPicPr>
        <p:blipFill>
          <a:blip r:embed="rId4" cstate="print"/>
          <a:stretch>
            <a:fillRect/>
          </a:stretch>
        </p:blipFill>
        <p:spPr>
          <a:xfrm>
            <a:off x="5625157" y="3818595"/>
            <a:ext cx="1173674" cy="1176579"/>
          </a:xfrm>
          <a:prstGeom prst="rect">
            <a:avLst/>
          </a:prstGeom>
        </p:spPr>
      </p:pic>
      <p:sp>
        <p:nvSpPr>
          <p:cNvPr id="8" name="TextBox 7"/>
          <p:cNvSpPr txBox="1"/>
          <p:nvPr/>
        </p:nvSpPr>
        <p:spPr>
          <a:xfrm>
            <a:off x="3491881" y="3979032"/>
            <a:ext cx="3179125" cy="923330"/>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US" dirty="0">
                <a:solidFill>
                  <a:schemeClr val="bg2">
                    <a:lumMod val="75000"/>
                  </a:schemeClr>
                </a:solidFill>
              </a:rPr>
              <a:t>Paraphrasing is often defined as putting a passage from an author into your own words.</a:t>
            </a:r>
            <a:endParaRPr lang="en-GB" dirty="0">
              <a:solidFill>
                <a:schemeClr val="bg2">
                  <a:lumMod val="75000"/>
                </a:schemeClr>
              </a:solidFill>
            </a:endParaRPr>
          </a:p>
        </p:txBody>
      </p:sp>
    </p:spTree>
    <p:extLst>
      <p:ext uri="{BB962C8B-B14F-4D97-AF65-F5344CB8AC3E}">
        <p14:creationId xmlns:p14="http://schemas.microsoft.com/office/powerpoint/2010/main" val="735308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7"/>
                                        </p:tgtEl>
                                      </p:cBhvr>
                                    </p:animEffect>
                                    <p:set>
                                      <p:cBhvr>
                                        <p:cTn id="15" dur="1" fill="hold">
                                          <p:stCondLst>
                                            <p:cond delay="1999"/>
                                          </p:stCondLst>
                                        </p:cTn>
                                        <p:tgtEl>
                                          <p:spTgt spid="7"/>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5900" y="2348881"/>
            <a:ext cx="6614492" cy="2430271"/>
          </a:xfrm>
        </p:spPr>
        <p:txBody>
          <a:bodyPr>
            <a:normAutofit fontScale="92500"/>
          </a:bodyPr>
          <a:lstStyle/>
          <a:p>
            <a:pPr marL="0" indent="0">
              <a:buNone/>
            </a:pPr>
            <a:r>
              <a:rPr lang="en-GB" dirty="0"/>
              <a:t>2.	</a:t>
            </a:r>
            <a:r>
              <a:rPr lang="en-US" sz="2200" dirty="0"/>
              <a:t>If you have read something and then 	expressed it in your own words, you do not need 	to reference where the original idea came from.</a:t>
            </a:r>
            <a:endParaRPr lang="en-GB" sz="2200" dirty="0"/>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1485901" y="1063230"/>
            <a:ext cx="1878806" cy="1364456"/>
          </a:xfrm>
          <a:prstGeom prst="rect">
            <a:avLst/>
          </a:prstGeom>
        </p:spPr>
      </p:pic>
      <p:sp>
        <p:nvSpPr>
          <p:cNvPr id="5" name="TextBox 4"/>
          <p:cNvSpPr txBox="1"/>
          <p:nvPr/>
        </p:nvSpPr>
        <p:spPr>
          <a:xfrm>
            <a:off x="3599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t>Group Quiz</a:t>
            </a:r>
          </a:p>
        </p:txBody>
      </p:sp>
      <p:pic>
        <p:nvPicPr>
          <p:cNvPr id="6" name="Picture 5"/>
          <p:cNvPicPr>
            <a:picLocks noChangeAspect="1"/>
          </p:cNvPicPr>
          <p:nvPr/>
        </p:nvPicPr>
        <p:blipFill>
          <a:blip r:embed="rId3" cstate="print"/>
          <a:stretch>
            <a:fillRect/>
          </a:stretch>
        </p:blipFill>
        <p:spPr>
          <a:xfrm>
            <a:off x="2260628" y="3863138"/>
            <a:ext cx="1115430" cy="1132037"/>
          </a:xfrm>
          <a:prstGeom prst="rect">
            <a:avLst/>
          </a:prstGeom>
        </p:spPr>
      </p:pic>
      <p:pic>
        <p:nvPicPr>
          <p:cNvPr id="7" name="Picture 6"/>
          <p:cNvPicPr>
            <a:picLocks noChangeAspect="1"/>
          </p:cNvPicPr>
          <p:nvPr/>
        </p:nvPicPr>
        <p:blipFill>
          <a:blip r:embed="rId4" cstate="print"/>
          <a:stretch>
            <a:fillRect/>
          </a:stretch>
        </p:blipFill>
        <p:spPr>
          <a:xfrm>
            <a:off x="5625157" y="3818595"/>
            <a:ext cx="1173674" cy="1176579"/>
          </a:xfrm>
          <a:prstGeom prst="rect">
            <a:avLst/>
          </a:prstGeom>
        </p:spPr>
      </p:pic>
      <p:sp>
        <p:nvSpPr>
          <p:cNvPr id="2" name="TextBox 1"/>
          <p:cNvSpPr txBox="1"/>
          <p:nvPr/>
        </p:nvSpPr>
        <p:spPr>
          <a:xfrm>
            <a:off x="1601670" y="3969060"/>
            <a:ext cx="3780420" cy="120032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solidFill>
                  <a:schemeClr val="bg2">
                    <a:lumMod val="75000"/>
                  </a:schemeClr>
                </a:solidFill>
              </a:rPr>
              <a:t>Even if you write it in your own words if the ‘idea’ belongs to another person you need to provide reference for it</a:t>
            </a:r>
            <a:r>
              <a:rPr lang="en-GB" dirty="0"/>
              <a:t>.</a:t>
            </a:r>
          </a:p>
        </p:txBody>
      </p:sp>
    </p:spTree>
    <p:extLst>
      <p:ext uri="{BB962C8B-B14F-4D97-AF65-F5344CB8AC3E}">
        <p14:creationId xmlns:p14="http://schemas.microsoft.com/office/powerpoint/2010/main" val="332006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6"/>
                                        </p:tgtEl>
                                      </p:cBhvr>
                                    </p:animEffect>
                                    <p:set>
                                      <p:cBhvr>
                                        <p:cTn id="15" dur="1" fill="hold">
                                          <p:stCondLst>
                                            <p:cond delay="1999"/>
                                          </p:stCondLst>
                                        </p:cTn>
                                        <p:tgtEl>
                                          <p:spTgt spid="6"/>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5900" y="2564904"/>
            <a:ext cx="6542484" cy="2430271"/>
          </a:xfrm>
        </p:spPr>
        <p:txBody>
          <a:bodyPr>
            <a:normAutofit lnSpcReduction="10000"/>
          </a:bodyPr>
          <a:lstStyle/>
          <a:p>
            <a:pPr marL="0" indent="0">
              <a:buNone/>
            </a:pPr>
            <a:r>
              <a:rPr lang="en-GB" dirty="0"/>
              <a:t>3.	</a:t>
            </a:r>
            <a:r>
              <a:rPr lang="en-GB" sz="2400" dirty="0"/>
              <a:t>You should paraphrase a section of text 	by using a thesaurus to change some 	of the words.</a:t>
            </a:r>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1485901" y="1063230"/>
            <a:ext cx="1878806" cy="1364456"/>
          </a:xfrm>
          <a:prstGeom prst="rect">
            <a:avLst/>
          </a:prstGeom>
        </p:spPr>
      </p:pic>
      <p:sp>
        <p:nvSpPr>
          <p:cNvPr id="5" name="TextBox 4"/>
          <p:cNvSpPr txBox="1"/>
          <p:nvPr/>
        </p:nvSpPr>
        <p:spPr>
          <a:xfrm>
            <a:off x="3599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t>Group Quiz</a:t>
            </a:r>
          </a:p>
        </p:txBody>
      </p:sp>
      <p:pic>
        <p:nvPicPr>
          <p:cNvPr id="6" name="Picture 5"/>
          <p:cNvPicPr>
            <a:picLocks noChangeAspect="1"/>
          </p:cNvPicPr>
          <p:nvPr/>
        </p:nvPicPr>
        <p:blipFill>
          <a:blip r:embed="rId3" cstate="print"/>
          <a:stretch>
            <a:fillRect/>
          </a:stretch>
        </p:blipFill>
        <p:spPr>
          <a:xfrm>
            <a:off x="2260628" y="3863138"/>
            <a:ext cx="1115430" cy="1132037"/>
          </a:xfrm>
          <a:prstGeom prst="rect">
            <a:avLst/>
          </a:prstGeom>
        </p:spPr>
      </p:pic>
      <p:pic>
        <p:nvPicPr>
          <p:cNvPr id="7" name="Picture 6"/>
          <p:cNvPicPr>
            <a:picLocks noChangeAspect="1"/>
          </p:cNvPicPr>
          <p:nvPr/>
        </p:nvPicPr>
        <p:blipFill>
          <a:blip r:embed="rId4" cstate="print"/>
          <a:stretch>
            <a:fillRect/>
          </a:stretch>
        </p:blipFill>
        <p:spPr>
          <a:xfrm>
            <a:off x="5625157" y="3818595"/>
            <a:ext cx="1173674" cy="1176579"/>
          </a:xfrm>
          <a:prstGeom prst="rect">
            <a:avLst/>
          </a:prstGeom>
        </p:spPr>
      </p:pic>
      <p:sp>
        <p:nvSpPr>
          <p:cNvPr id="2" name="TextBox 1"/>
          <p:cNvSpPr txBox="1"/>
          <p:nvPr/>
        </p:nvSpPr>
        <p:spPr>
          <a:xfrm>
            <a:off x="2789802" y="3915055"/>
            <a:ext cx="2835356" cy="923330"/>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solidFill>
                  <a:schemeClr val="bg2">
                    <a:lumMod val="75000"/>
                  </a:schemeClr>
                </a:solidFill>
              </a:rPr>
              <a:t>This is a poor practice and still may increase the level of similarity of your work.</a:t>
            </a:r>
          </a:p>
        </p:txBody>
      </p:sp>
    </p:spTree>
    <p:extLst>
      <p:ext uri="{BB962C8B-B14F-4D97-AF65-F5344CB8AC3E}">
        <p14:creationId xmlns:p14="http://schemas.microsoft.com/office/powerpoint/2010/main" val="3619639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6"/>
                                        </p:tgtEl>
                                      </p:cBhvr>
                                    </p:animEffect>
                                    <p:set>
                                      <p:cBhvr>
                                        <p:cTn id="15" dur="1" fill="hold">
                                          <p:stCondLst>
                                            <p:cond delay="1999"/>
                                          </p:stCondLst>
                                        </p:cTn>
                                        <p:tgtEl>
                                          <p:spTgt spid="6"/>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5900" y="2564904"/>
            <a:ext cx="6172200" cy="2430271"/>
          </a:xfrm>
        </p:spPr>
        <p:txBody>
          <a:bodyPr>
            <a:normAutofit fontScale="77500" lnSpcReduction="20000"/>
          </a:bodyPr>
          <a:lstStyle/>
          <a:p>
            <a:pPr marL="0" indent="0">
              <a:buNone/>
            </a:pPr>
            <a:r>
              <a:rPr lang="en-GB" dirty="0"/>
              <a:t>4.	</a:t>
            </a:r>
            <a:r>
              <a:rPr lang="en-US" sz="2625" dirty="0"/>
              <a:t>You should paraphrase a section of text 	by expressing it in a different way, 	highlighting key ideas and getting to the 	heart of what the writer is saying.</a:t>
            </a:r>
            <a:endParaRPr lang="en-GB" sz="2625" dirty="0"/>
          </a:p>
          <a:p>
            <a:pPr marL="0" indent="0">
              <a:buNone/>
            </a:pPr>
            <a:endParaRPr lang="en-GB" dirty="0"/>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1485901" y="1063230"/>
            <a:ext cx="1878806" cy="1364456"/>
          </a:xfrm>
          <a:prstGeom prst="rect">
            <a:avLst/>
          </a:prstGeom>
        </p:spPr>
      </p:pic>
      <p:sp>
        <p:nvSpPr>
          <p:cNvPr id="5" name="TextBox 4"/>
          <p:cNvSpPr txBox="1"/>
          <p:nvPr/>
        </p:nvSpPr>
        <p:spPr>
          <a:xfrm>
            <a:off x="3599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t>Group Quiz</a:t>
            </a:r>
          </a:p>
        </p:txBody>
      </p:sp>
      <p:pic>
        <p:nvPicPr>
          <p:cNvPr id="6" name="Picture 5"/>
          <p:cNvPicPr>
            <a:picLocks noChangeAspect="1"/>
          </p:cNvPicPr>
          <p:nvPr/>
        </p:nvPicPr>
        <p:blipFill>
          <a:blip r:embed="rId3" cstate="print"/>
          <a:stretch>
            <a:fillRect/>
          </a:stretch>
        </p:blipFill>
        <p:spPr>
          <a:xfrm>
            <a:off x="2260628" y="3863138"/>
            <a:ext cx="1115430" cy="1132037"/>
          </a:xfrm>
          <a:prstGeom prst="rect">
            <a:avLst/>
          </a:prstGeom>
        </p:spPr>
      </p:pic>
      <p:pic>
        <p:nvPicPr>
          <p:cNvPr id="7" name="Picture 6"/>
          <p:cNvPicPr>
            <a:picLocks noChangeAspect="1"/>
          </p:cNvPicPr>
          <p:nvPr/>
        </p:nvPicPr>
        <p:blipFill>
          <a:blip r:embed="rId4" cstate="print"/>
          <a:stretch>
            <a:fillRect/>
          </a:stretch>
        </p:blipFill>
        <p:spPr>
          <a:xfrm>
            <a:off x="5625157" y="3818595"/>
            <a:ext cx="1173674" cy="1176579"/>
          </a:xfrm>
          <a:prstGeom prst="rect">
            <a:avLst/>
          </a:prstGeom>
        </p:spPr>
      </p:pic>
      <p:sp>
        <p:nvSpPr>
          <p:cNvPr id="2" name="TextBox 1"/>
          <p:cNvSpPr txBox="1"/>
          <p:nvPr/>
        </p:nvSpPr>
        <p:spPr>
          <a:xfrm>
            <a:off x="3545886" y="3780038"/>
            <a:ext cx="4347524" cy="1477328"/>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US" dirty="0">
                <a:solidFill>
                  <a:schemeClr val="bg2">
                    <a:lumMod val="75000"/>
                  </a:schemeClr>
                </a:solidFill>
              </a:rPr>
              <a:t>The whole point of paraphrasing is to show you have read and understood another person’s ideas, and can </a:t>
            </a:r>
            <a:r>
              <a:rPr lang="en-US" dirty="0" err="1">
                <a:solidFill>
                  <a:schemeClr val="bg2">
                    <a:lumMod val="75000"/>
                  </a:schemeClr>
                </a:solidFill>
              </a:rPr>
              <a:t>summarise</a:t>
            </a:r>
            <a:r>
              <a:rPr lang="en-US" dirty="0">
                <a:solidFill>
                  <a:schemeClr val="bg2">
                    <a:lumMod val="75000"/>
                  </a:schemeClr>
                </a:solidFill>
              </a:rPr>
              <a:t> them in your own writing style</a:t>
            </a:r>
            <a:endParaRPr lang="en-GB" dirty="0">
              <a:solidFill>
                <a:schemeClr val="bg2">
                  <a:lumMod val="75000"/>
                </a:schemeClr>
              </a:solidFill>
            </a:endParaRPr>
          </a:p>
        </p:txBody>
      </p:sp>
    </p:spTree>
    <p:extLst>
      <p:ext uri="{BB962C8B-B14F-4D97-AF65-F5344CB8AC3E}">
        <p14:creationId xmlns:p14="http://schemas.microsoft.com/office/powerpoint/2010/main" val="342583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7"/>
                                        </p:tgtEl>
                                      </p:cBhvr>
                                    </p:animEffect>
                                    <p:set>
                                      <p:cBhvr>
                                        <p:cTn id="15" dur="1" fill="hold">
                                          <p:stCondLst>
                                            <p:cond delay="1999"/>
                                          </p:stCondLst>
                                        </p:cTn>
                                        <p:tgtEl>
                                          <p:spTgt spid="7"/>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5900" y="2564904"/>
            <a:ext cx="6172200" cy="2430271"/>
          </a:xfrm>
        </p:spPr>
        <p:txBody>
          <a:bodyPr>
            <a:normAutofit lnSpcReduction="10000"/>
          </a:bodyPr>
          <a:lstStyle/>
          <a:p>
            <a:pPr marL="0" indent="0">
              <a:buNone/>
            </a:pPr>
            <a:r>
              <a:rPr lang="en-GB" dirty="0"/>
              <a:t>5.	</a:t>
            </a:r>
            <a:r>
              <a:rPr lang="en-GB" sz="2400" dirty="0"/>
              <a:t>Good paraphrasing shows that you 	understand another writer’s point of 	view.</a:t>
            </a:r>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1485901" y="1063230"/>
            <a:ext cx="1878806" cy="1364456"/>
          </a:xfrm>
          <a:prstGeom prst="rect">
            <a:avLst/>
          </a:prstGeom>
        </p:spPr>
      </p:pic>
      <p:sp>
        <p:nvSpPr>
          <p:cNvPr id="5" name="TextBox 4"/>
          <p:cNvSpPr txBox="1"/>
          <p:nvPr/>
        </p:nvSpPr>
        <p:spPr>
          <a:xfrm>
            <a:off x="3599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t>Group Quiz</a:t>
            </a:r>
          </a:p>
        </p:txBody>
      </p:sp>
      <p:pic>
        <p:nvPicPr>
          <p:cNvPr id="2" name="Picture 1"/>
          <p:cNvPicPr>
            <a:picLocks noChangeAspect="1"/>
          </p:cNvPicPr>
          <p:nvPr/>
        </p:nvPicPr>
        <p:blipFill>
          <a:blip r:embed="rId3" cstate="print"/>
          <a:stretch>
            <a:fillRect/>
          </a:stretch>
        </p:blipFill>
        <p:spPr>
          <a:xfrm>
            <a:off x="2260628" y="3863138"/>
            <a:ext cx="1115430" cy="1132037"/>
          </a:xfrm>
          <a:prstGeom prst="rect">
            <a:avLst/>
          </a:prstGeom>
        </p:spPr>
      </p:pic>
      <p:pic>
        <p:nvPicPr>
          <p:cNvPr id="6" name="Picture 5"/>
          <p:cNvPicPr>
            <a:picLocks noChangeAspect="1"/>
          </p:cNvPicPr>
          <p:nvPr/>
        </p:nvPicPr>
        <p:blipFill>
          <a:blip r:embed="rId4" cstate="print"/>
          <a:stretch>
            <a:fillRect/>
          </a:stretch>
        </p:blipFill>
        <p:spPr>
          <a:xfrm>
            <a:off x="5625157" y="3818595"/>
            <a:ext cx="1173674" cy="1176579"/>
          </a:xfrm>
          <a:prstGeom prst="rect">
            <a:avLst/>
          </a:prstGeom>
        </p:spPr>
      </p:pic>
      <p:sp>
        <p:nvSpPr>
          <p:cNvPr id="7" name="TextBox 6"/>
          <p:cNvSpPr txBox="1"/>
          <p:nvPr/>
        </p:nvSpPr>
        <p:spPr>
          <a:xfrm>
            <a:off x="3491880" y="3780038"/>
            <a:ext cx="2655911" cy="120032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US" dirty="0">
                <a:solidFill>
                  <a:schemeClr val="bg2">
                    <a:lumMod val="75000"/>
                  </a:schemeClr>
                </a:solidFill>
              </a:rPr>
              <a:t>In order to paraphrase well, you must understand the essence of a writer’s argument.</a:t>
            </a:r>
            <a:endParaRPr lang="en-GB" dirty="0">
              <a:solidFill>
                <a:schemeClr val="bg2">
                  <a:lumMod val="75000"/>
                </a:schemeClr>
              </a:solidFill>
            </a:endParaRPr>
          </a:p>
        </p:txBody>
      </p:sp>
    </p:spTree>
    <p:extLst>
      <p:ext uri="{BB962C8B-B14F-4D97-AF65-F5344CB8AC3E}">
        <p14:creationId xmlns:p14="http://schemas.microsoft.com/office/powerpoint/2010/main" val="189277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6"/>
                                        </p:tgtEl>
                                      </p:cBhvr>
                                    </p:animEffect>
                                    <p:set>
                                      <p:cBhvr>
                                        <p:cTn id="15" dur="1" fill="hold">
                                          <p:stCondLst>
                                            <p:cond delay="1999"/>
                                          </p:stCondLst>
                                        </p:cTn>
                                        <p:tgtEl>
                                          <p:spTgt spid="6"/>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r>
              <a:rPr lang="en-GB" dirty="0"/>
              <a:t>Can you explain what is Plagiarism?</a:t>
            </a:r>
          </a:p>
          <a:p>
            <a:r>
              <a:rPr lang="en-GB" dirty="0"/>
              <a:t>What is referencing?</a:t>
            </a:r>
          </a:p>
          <a:p>
            <a:r>
              <a:rPr lang="en-GB" dirty="0"/>
              <a:t>What is paraphrasing?</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rcRect/>
          <a:stretch>
            <a:fillRect/>
          </a:stretch>
        </p:blipFill>
        <p:spPr bwMode="auto">
          <a:xfrm>
            <a:off x="7092280" y="4365104"/>
            <a:ext cx="2422861" cy="1334683"/>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lum bright="70000" contrast="-70000"/>
          </a:blip>
          <a:stretch>
            <a:fillRect/>
          </a:stretch>
        </p:blipFill>
        <p:spPr>
          <a:xfrm>
            <a:off x="1164444" y="871830"/>
            <a:ext cx="6836556" cy="4274359"/>
          </a:xfrm>
          <a:prstGeom prst="rect">
            <a:avLst/>
          </a:prstGeom>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a:t>Next session…..</a:t>
            </a:r>
            <a:endParaRPr lang="en-GB" dirty="0"/>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1439652" y="1970838"/>
            <a:ext cx="6243342" cy="2912678"/>
          </a:xfrm>
          <a:noFill/>
          <a:effectLst>
            <a:softEdge rad="127000"/>
          </a:effectLst>
        </p:spPr>
        <p:txBody>
          <a:bodyPr>
            <a:normAutofit/>
          </a:bodyPr>
          <a:lstStyle/>
          <a:p>
            <a:pPr marL="0" indent="0">
              <a:buNone/>
            </a:pPr>
            <a:r>
              <a:rPr lang="en-GB" b="1" dirty="0"/>
              <a:t>We will look at;</a:t>
            </a:r>
          </a:p>
          <a:p>
            <a:pPr marL="0" indent="0" algn="r">
              <a:buNone/>
            </a:pPr>
            <a:endParaRPr lang="en-GB" sz="2100" b="1" dirty="0"/>
          </a:p>
          <a:p>
            <a:pPr marL="0" indent="0" algn="r">
              <a:buNone/>
            </a:pPr>
            <a:endParaRPr lang="en-GB" sz="2100" b="1" dirty="0"/>
          </a:p>
          <a:p>
            <a:pPr marL="0" indent="0" algn="ctr">
              <a:buNone/>
            </a:pPr>
            <a:r>
              <a:rPr lang="en-GB" sz="3900" b="1" dirty="0">
                <a:solidFill>
                  <a:srgbClr val="FF0000"/>
                </a:solidFill>
              </a:rPr>
              <a:t>Structuring academic work</a:t>
            </a:r>
          </a:p>
        </p:txBody>
      </p:sp>
    </p:spTree>
    <p:extLst>
      <p:ext uri="{BB962C8B-B14F-4D97-AF65-F5344CB8AC3E}">
        <p14:creationId xmlns:p14="http://schemas.microsoft.com/office/powerpoint/2010/main" val="315588285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40539</TotalTime>
  <Words>1932</Words>
  <Application>Microsoft Office PowerPoint</Application>
  <PresentationFormat>On-screen Show (4:3)</PresentationFormat>
  <Paragraphs>240</Paragraphs>
  <Slides>45</Slides>
  <Notes>19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Arial</vt:lpstr>
      <vt:lpstr>Arial Rounded MT Bold</vt:lpstr>
      <vt:lpstr>Calibri</vt:lpstr>
      <vt:lpstr>Comic Sans MS</vt:lpstr>
      <vt:lpstr>Myriad Pro</vt:lpstr>
      <vt:lpstr>Rockwell Condensed</vt:lpstr>
      <vt:lpstr>Times New Roman</vt:lpstr>
      <vt:lpstr>Wingdings 2</vt:lpstr>
      <vt:lpstr>20140311PresentationUWTSDTemplate</vt:lpstr>
      <vt:lpstr>Certificate of Higher Education in Skills for the Workplace   Academic and Employability Skills (BMSW 4001) Understanding Referencing  &amp; Plagiarism</vt:lpstr>
      <vt:lpstr>Aims of the session</vt:lpstr>
      <vt:lpstr>PowerPoint Presentation</vt:lpstr>
      <vt:lpstr> What is Referencing? </vt:lpstr>
      <vt:lpstr> What is Referencing? </vt:lpstr>
      <vt:lpstr>PowerPoint Presentation</vt:lpstr>
      <vt:lpstr>PowerPoint Presentation</vt:lpstr>
      <vt:lpstr>PowerPoint Presentation</vt:lpstr>
      <vt:lpstr>The Reference List</vt:lpstr>
      <vt:lpstr>Referencing a Book (one author)</vt:lpstr>
      <vt:lpstr>The ‘cite’ tool on the library website. </vt:lpstr>
      <vt:lpstr>PowerPoint Presentation</vt:lpstr>
      <vt:lpstr>PowerPoint Presentation</vt:lpstr>
      <vt:lpstr>PowerPoint Presentation</vt:lpstr>
      <vt:lpstr>Remember to check</vt:lpstr>
      <vt:lpstr> Using citations </vt:lpstr>
      <vt:lpstr> Using citations </vt:lpstr>
      <vt:lpstr>PowerPoint Presentation</vt:lpstr>
      <vt:lpstr>Activity - Have a practice – 40mins</vt:lpstr>
      <vt:lpstr>Paraphrasing</vt:lpstr>
      <vt:lpstr>PowerPoint Presentation</vt:lpstr>
      <vt:lpstr>PowerPoint Presentation</vt:lpstr>
      <vt:lpstr>PowerPoint Presentation</vt:lpstr>
      <vt:lpstr>PowerPoint Presentation</vt:lpstr>
      <vt:lpstr>What is Plagiarism?</vt:lpstr>
      <vt:lpstr>Unfair Practice</vt:lpstr>
      <vt:lpstr>PowerPoint Presentation</vt:lpstr>
      <vt:lpstr>PowerPoint Presentation</vt:lpstr>
      <vt:lpstr>How to avoid plagiarism?</vt:lpstr>
      <vt:lpstr>PowerPoint Presentation</vt:lpstr>
      <vt:lpstr>Practice activity</vt:lpstr>
      <vt:lpstr>Don’t forget!</vt:lpstr>
      <vt:lpstr>Can you explain what each of these students have done?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Rebecca Kavanagh</cp:lastModifiedBy>
  <cp:revision>181</cp:revision>
  <dcterms:created xsi:type="dcterms:W3CDTF">2015-04-14T15:21:28Z</dcterms:created>
  <dcterms:modified xsi:type="dcterms:W3CDTF">2022-01-31T09:25:23Z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