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63" r:id="rId3"/>
    <p:sldId id="264" r:id="rId4"/>
    <p:sldId id="270" r:id="rId5"/>
    <p:sldId id="267" r:id="rId6"/>
    <p:sldId id="268" r:id="rId7"/>
    <p:sldId id="269" r:id="rId8"/>
    <p:sldId id="271" r:id="rId9"/>
    <p:sldId id="261" r:id="rId10"/>
    <p:sldId id="259" r:id="rId11"/>
    <p:sldId id="260" r:id="rId12"/>
    <p:sldId id="262" r:id="rId13"/>
    <p:sldId id="275" r:id="rId14"/>
    <p:sldId id="266" r:id="rId15"/>
    <p:sldId id="273" r:id="rId16"/>
  </p:sldIdLst>
  <p:sldSz cx="12192000" cy="6858000"/>
  <p:notesSz cx="6881813" cy="100028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233" autoAdjust="0"/>
    <p:restoredTop sz="94660"/>
  </p:normalViewPr>
  <p:slideViewPr>
    <p:cSldViewPr snapToGrid="0">
      <p:cViewPr varScale="1">
        <p:scale>
          <a:sx n="72" d="100"/>
          <a:sy n="72" d="100"/>
        </p:scale>
        <p:origin x="69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5/15/2018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5/15/2018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5/15/2018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5/15/2018</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5/15/2018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5/15/2018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5/15/2018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5/15/2018</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5/15/2018</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5/15/2018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5/15/2018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5/15/2018</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www.chronicwriter.com/2014/01/609-emma-noble-hearted-lady.html" TargetMode="External"/><Relationship Id="rId2" Type="http://schemas.openxmlformats.org/officeDocument/2006/relationships/hyperlink" Target="https://www.medicalnewstoday.com/articles/319439.php" TargetMode="External"/><Relationship Id="rId1" Type="http://schemas.openxmlformats.org/officeDocument/2006/relationships/slideLayout" Target="../slideLayouts/slideLayout1.xml"/><Relationship Id="rId5" Type="http://schemas.openxmlformats.org/officeDocument/2006/relationships/hyperlink" Target="https://www.thoughtco.com/patriarchal-society-feminism-definition-3528978" TargetMode="External"/><Relationship Id="rId4" Type="http://schemas.openxmlformats.org/officeDocument/2006/relationships/hyperlink" Target="https://www.flickr.com/photos/51788543@N00/18971320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dx.doi.org/10.1038/srep32550" TargetMode="External"/><Relationship Id="rId2" Type="http://schemas.openxmlformats.org/officeDocument/2006/relationships/hyperlink" Target="https://flipboard.com/@jesusagonza42sl/relationships-b2d1uvsqz" TargetMode="External"/><Relationship Id="rId1" Type="http://schemas.openxmlformats.org/officeDocument/2006/relationships/slideLayout" Target="../slideLayouts/slideLayout1.xml"/><Relationship Id="rId4" Type="http://schemas.openxmlformats.org/officeDocument/2006/relationships/hyperlink" Target="http://dx.doi.org/10.1037/0033-2909.126.3.39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0ABB7-A018-419C-9CD6-14CFFC1CFEAE}"/>
              </a:ext>
            </a:extLst>
          </p:cNvPr>
          <p:cNvSpPr>
            <a:spLocks noGrp="1"/>
          </p:cNvSpPr>
          <p:nvPr>
            <p:ph type="ctrTitle"/>
          </p:nvPr>
        </p:nvSpPr>
        <p:spPr>
          <a:xfrm>
            <a:off x="1600200" y="1219200"/>
            <a:ext cx="8991600" cy="2452255"/>
          </a:xfrm>
        </p:spPr>
        <p:txBody>
          <a:bodyPr>
            <a:normAutofit/>
          </a:bodyPr>
          <a:lstStyle/>
          <a:p>
            <a:r>
              <a:rPr lang="en-GB" sz="4400" i="1"/>
              <a:t>Do birds of a feather flock together or do opposites attract? </a:t>
            </a:r>
            <a:br>
              <a:rPr lang="en-GB" i="1"/>
            </a:br>
            <a:endParaRPr lang="en-GB" sz="1600" dirty="0"/>
          </a:p>
        </p:txBody>
      </p:sp>
      <p:sp>
        <p:nvSpPr>
          <p:cNvPr id="3" name="Subtitle 2">
            <a:extLst>
              <a:ext uri="{FF2B5EF4-FFF2-40B4-BE49-F238E27FC236}">
                <a16:creationId xmlns:a16="http://schemas.microsoft.com/office/drawing/2014/main" id="{F40A0E3F-6D64-40C2-B1EA-4F9CC30E7AD0}"/>
              </a:ext>
            </a:extLst>
          </p:cNvPr>
          <p:cNvSpPr>
            <a:spLocks noGrp="1"/>
          </p:cNvSpPr>
          <p:nvPr>
            <p:ph type="subTitle" idx="1"/>
          </p:nvPr>
        </p:nvSpPr>
        <p:spPr>
          <a:xfrm>
            <a:off x="2695194" y="4184073"/>
            <a:ext cx="6801612" cy="1274617"/>
          </a:xfrm>
        </p:spPr>
        <p:txBody>
          <a:bodyPr/>
          <a:lstStyle/>
          <a:p>
            <a:r>
              <a:rPr lang="en-GB"/>
              <a:t>Alys Lewis,  Laura Boyling,  Rosie Hemming </a:t>
            </a:r>
          </a:p>
          <a:p>
            <a:r>
              <a:rPr lang="en-GB"/>
              <a:t>Social and Developmental Psychology</a:t>
            </a:r>
            <a:br>
              <a:rPr lang="en-GB"/>
            </a:br>
            <a:r>
              <a:rPr lang="en-GB"/>
              <a:t>group presentation, SSAP4002</a:t>
            </a:r>
            <a:endParaRPr lang="en-GB" dirty="0"/>
          </a:p>
        </p:txBody>
      </p:sp>
    </p:spTree>
    <p:extLst>
      <p:ext uri="{BB962C8B-B14F-4D97-AF65-F5344CB8AC3E}">
        <p14:creationId xmlns:p14="http://schemas.microsoft.com/office/powerpoint/2010/main" val="1344001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9FAEA17-9AA0-4FA0-ABA5-905DAC5ED59C}"/>
              </a:ext>
            </a:extLst>
          </p:cNvPr>
          <p:cNvSpPr>
            <a:spLocks noGrp="1"/>
          </p:cNvSpPr>
          <p:nvPr>
            <p:ph type="ctrTitle"/>
          </p:nvPr>
        </p:nvSpPr>
        <p:spPr>
          <a:xfrm>
            <a:off x="2920447" y="867334"/>
            <a:ext cx="6033053" cy="822960"/>
          </a:xfrm>
        </p:spPr>
        <p:txBody>
          <a:bodyPr>
            <a:normAutofit fontScale="90000"/>
          </a:bodyPr>
          <a:lstStyle/>
          <a:p>
            <a:r>
              <a:rPr lang="en-GB" dirty="0"/>
              <a:t>Introduction</a:t>
            </a:r>
          </a:p>
        </p:txBody>
      </p:sp>
      <p:sp>
        <p:nvSpPr>
          <p:cNvPr id="5" name="Subtitle 4">
            <a:extLst>
              <a:ext uri="{FF2B5EF4-FFF2-40B4-BE49-F238E27FC236}">
                <a16:creationId xmlns:a16="http://schemas.microsoft.com/office/drawing/2014/main" id="{F301DED2-B5B3-4470-A50C-4390D4D27957}"/>
              </a:ext>
            </a:extLst>
          </p:cNvPr>
          <p:cNvSpPr>
            <a:spLocks noGrp="1"/>
          </p:cNvSpPr>
          <p:nvPr>
            <p:ph type="subTitle" idx="1"/>
          </p:nvPr>
        </p:nvSpPr>
        <p:spPr>
          <a:xfrm>
            <a:off x="974033" y="2229678"/>
            <a:ext cx="10290315" cy="3787492"/>
          </a:xfrm>
          <a:solidFill>
            <a:schemeClr val="tx1">
              <a:lumMod val="95000"/>
            </a:schemeClr>
          </a:solidFill>
          <a:ln>
            <a:solidFill>
              <a:schemeClr val="bg1"/>
            </a:solidFill>
          </a:ln>
        </p:spPr>
        <p:txBody>
          <a:bodyPr>
            <a:normAutofit fontScale="92500"/>
          </a:bodyPr>
          <a:lstStyle/>
          <a:p>
            <a:pPr>
              <a:lnSpc>
                <a:spcPct val="150000"/>
              </a:lnSpc>
            </a:pPr>
            <a:r>
              <a:rPr lang="en-GB" sz="2400" dirty="0">
                <a:solidFill>
                  <a:schemeClr val="bg1"/>
                </a:solidFill>
              </a:rPr>
              <a:t>This presentation is going to explore the argument of whether birds of a feather flock together, or whether opposites attract.  </a:t>
            </a:r>
          </a:p>
          <a:p>
            <a:pPr>
              <a:lnSpc>
                <a:spcPct val="150000"/>
              </a:lnSpc>
            </a:pPr>
            <a:r>
              <a:rPr lang="en-GB" sz="2400" dirty="0">
                <a:solidFill>
                  <a:schemeClr val="bg1"/>
                </a:solidFill>
              </a:rPr>
              <a:t>It will also explore psychological explanations of relationship formation and affiliation. </a:t>
            </a:r>
          </a:p>
          <a:p>
            <a:pPr>
              <a:lnSpc>
                <a:spcPct val="150000"/>
              </a:lnSpc>
            </a:pPr>
            <a:r>
              <a:rPr lang="en-GB" sz="2400" dirty="0">
                <a:solidFill>
                  <a:schemeClr val="bg1"/>
                </a:solidFill>
              </a:rPr>
              <a:t>In relation to birds of a feather, these psychological explanations will include the propinquity effect, reciprocal liking and the matching hypothesis and in relation to opposites attract, social exchange theory, social biological reasoning </a:t>
            </a:r>
            <a:r>
              <a:rPr lang="en-GB" sz="1700" dirty="0">
                <a:solidFill>
                  <a:schemeClr val="bg1"/>
                </a:solidFill>
              </a:rPr>
              <a:t>.</a:t>
            </a:r>
            <a:endParaRPr lang="en-GB" dirty="0"/>
          </a:p>
        </p:txBody>
      </p:sp>
    </p:spTree>
    <p:extLst>
      <p:ext uri="{BB962C8B-B14F-4D97-AF65-F5344CB8AC3E}">
        <p14:creationId xmlns:p14="http://schemas.microsoft.com/office/powerpoint/2010/main" val="9624575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1A0DED-B1EC-4B1B-BFDB-3E83B82063B1}"/>
              </a:ext>
            </a:extLst>
          </p:cNvPr>
          <p:cNvSpPr>
            <a:spLocks noGrp="1"/>
          </p:cNvSpPr>
          <p:nvPr>
            <p:ph type="ctrTitle"/>
          </p:nvPr>
        </p:nvSpPr>
        <p:spPr>
          <a:xfrm>
            <a:off x="1796716" y="318329"/>
            <a:ext cx="8598567" cy="900871"/>
          </a:xfrm>
        </p:spPr>
        <p:txBody>
          <a:bodyPr>
            <a:normAutofit/>
          </a:bodyPr>
          <a:lstStyle/>
          <a:p>
            <a:r>
              <a:rPr lang="en-GB" dirty="0"/>
              <a:t>The propinquity effect</a:t>
            </a:r>
          </a:p>
        </p:txBody>
      </p:sp>
      <p:sp>
        <p:nvSpPr>
          <p:cNvPr id="6" name="TextBox 5">
            <a:extLst>
              <a:ext uri="{FF2B5EF4-FFF2-40B4-BE49-F238E27FC236}">
                <a16:creationId xmlns:a16="http://schemas.microsoft.com/office/drawing/2014/main" id="{1735665E-429C-4019-AF2C-7027E81D7B1B}"/>
              </a:ext>
            </a:extLst>
          </p:cNvPr>
          <p:cNvSpPr txBox="1"/>
          <p:nvPr/>
        </p:nvSpPr>
        <p:spPr>
          <a:xfrm>
            <a:off x="545431" y="1636292"/>
            <a:ext cx="5374105" cy="4788000"/>
          </a:xfrm>
          <a:prstGeom prst="rect">
            <a:avLst/>
          </a:prstGeom>
          <a:noFill/>
          <a:ln w="60325">
            <a:solidFill>
              <a:schemeClr val="tx1"/>
            </a:solidFill>
          </a:ln>
        </p:spPr>
        <p:txBody>
          <a:bodyPr wrap="square" rtlCol="0">
            <a:spAutoFit/>
          </a:bodyPr>
          <a:lstStyle/>
          <a:p>
            <a:pPr marL="342900" indent="-342900">
              <a:buFont typeface="Wingdings" panose="05000000000000000000" pitchFamily="2" charset="2"/>
              <a:buChar char="Ø"/>
            </a:pPr>
            <a:r>
              <a:rPr lang="en-GB" sz="2000" dirty="0">
                <a:solidFill>
                  <a:schemeClr val="bg1"/>
                </a:solidFill>
              </a:rPr>
              <a:t>Propinquity, or otherwise known as proximity, is the minimum requirement needed for attraction. </a:t>
            </a:r>
          </a:p>
          <a:p>
            <a:pPr marL="342900" indent="-342900">
              <a:buFont typeface="Wingdings" panose="05000000000000000000" pitchFamily="2" charset="2"/>
              <a:buChar char="Ø"/>
            </a:pPr>
            <a:r>
              <a:rPr lang="en-GB" sz="2000" dirty="0">
                <a:solidFill>
                  <a:schemeClr val="bg1"/>
                </a:solidFill>
              </a:rPr>
              <a:t>The propinquity effect, originally produced by Festinger, 1950,  is the tendency for people to form friendships or relationships with the people they see often, therefore forming a bond. </a:t>
            </a:r>
          </a:p>
          <a:p>
            <a:pPr marL="342900" indent="-342900">
              <a:buFont typeface="Wingdings" panose="05000000000000000000" pitchFamily="2" charset="2"/>
              <a:buChar char="Ø"/>
            </a:pPr>
            <a:r>
              <a:rPr lang="en-GB" sz="2000" dirty="0">
                <a:solidFill>
                  <a:schemeClr val="bg1"/>
                </a:solidFill>
              </a:rPr>
              <a:t>Festinger, 1950, looked at university students and their friendship patterns. </a:t>
            </a:r>
          </a:p>
          <a:p>
            <a:pPr marL="342900" indent="-342900">
              <a:buFont typeface="Wingdings" panose="05000000000000000000" pitchFamily="2" charset="2"/>
              <a:buChar char="Ø"/>
            </a:pPr>
            <a:r>
              <a:rPr lang="en-GB" sz="2000" dirty="0">
                <a:solidFill>
                  <a:schemeClr val="bg1"/>
                </a:solidFill>
              </a:rPr>
              <a:t>It was found that the students were more friendly with who they lived next door to, next most friendly with the students who lived two doors down and least friendly with the students who lived at the end of the corridor. </a:t>
            </a:r>
          </a:p>
        </p:txBody>
      </p:sp>
      <p:sp>
        <p:nvSpPr>
          <p:cNvPr id="7" name="TextBox 6">
            <a:extLst>
              <a:ext uri="{FF2B5EF4-FFF2-40B4-BE49-F238E27FC236}">
                <a16:creationId xmlns:a16="http://schemas.microsoft.com/office/drawing/2014/main" id="{391526C2-2D2C-4291-AC34-EF802A877990}"/>
              </a:ext>
            </a:extLst>
          </p:cNvPr>
          <p:cNvSpPr txBox="1"/>
          <p:nvPr/>
        </p:nvSpPr>
        <p:spPr>
          <a:xfrm>
            <a:off x="6336632" y="1588167"/>
            <a:ext cx="5036398" cy="3477875"/>
          </a:xfrm>
          <a:prstGeom prst="rect">
            <a:avLst/>
          </a:prstGeom>
          <a:solidFill>
            <a:schemeClr val="tx1"/>
          </a:solidFill>
          <a:ln>
            <a:noFill/>
          </a:ln>
        </p:spPr>
        <p:txBody>
          <a:bodyPr wrap="square" rtlCol="0">
            <a:spAutoFit/>
          </a:bodyPr>
          <a:lstStyle/>
          <a:p>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As cited by Gross, 2015, propinquity increases the opportunity for exposure, and in turn, increases familiarity. </a:t>
            </a:r>
          </a:p>
          <a:p>
            <a:pPr marL="285750" indent="-285750">
              <a:buFont typeface="Arial" panose="020B0604020202020204" pitchFamily="34" charset="0"/>
              <a:buChar char="•"/>
            </a:pPr>
            <a:r>
              <a:rPr lang="en-GB" sz="2000" dirty="0">
                <a:solidFill>
                  <a:schemeClr val="bg1"/>
                </a:solidFill>
              </a:rPr>
              <a:t>Research conducted by Norton, Frost and </a:t>
            </a:r>
            <a:r>
              <a:rPr lang="en-GB" sz="2000" dirty="0" err="1">
                <a:solidFill>
                  <a:schemeClr val="bg1"/>
                </a:solidFill>
              </a:rPr>
              <a:t>Ariely</a:t>
            </a:r>
            <a:r>
              <a:rPr lang="en-GB" sz="2000" dirty="0">
                <a:solidFill>
                  <a:schemeClr val="bg1"/>
                </a:solidFill>
              </a:rPr>
              <a:t>, 2007, challenged the assumption that familiarity influences attraction. </a:t>
            </a:r>
          </a:p>
          <a:p>
            <a:pPr marL="285750" indent="-285750">
              <a:buFont typeface="Arial" panose="020B0604020202020204" pitchFamily="34" charset="0"/>
              <a:buChar char="•"/>
            </a:pPr>
            <a:r>
              <a:rPr lang="en-GB" sz="2000" dirty="0">
                <a:solidFill>
                  <a:schemeClr val="bg1"/>
                </a:solidFill>
              </a:rPr>
              <a:t>Their results did not support this assumption and this lead to more research being conducted.(</a:t>
            </a:r>
            <a:r>
              <a:rPr lang="en-GB" sz="2000" dirty="0" err="1">
                <a:solidFill>
                  <a:schemeClr val="bg1"/>
                </a:solidFill>
              </a:rPr>
              <a:t>Ries</a:t>
            </a:r>
            <a:r>
              <a:rPr lang="en-GB" sz="2000" dirty="0">
                <a:solidFill>
                  <a:schemeClr val="bg1"/>
                </a:solidFill>
              </a:rPr>
              <a:t>  et al, 2011). </a:t>
            </a:r>
          </a:p>
          <a:p>
            <a:pPr marL="285750" indent="-285750">
              <a:buFont typeface="Arial" panose="020B0604020202020204" pitchFamily="34" charset="0"/>
              <a:buChar char="•"/>
            </a:pPr>
            <a:endParaRPr lang="en-GB" sz="2000" dirty="0">
              <a:solidFill>
                <a:schemeClr val="bg1"/>
              </a:solidFill>
            </a:endParaRPr>
          </a:p>
        </p:txBody>
      </p:sp>
      <p:pic>
        <p:nvPicPr>
          <p:cNvPr id="1026" name="Picture 2" descr="Image result for relationship clipart">
            <a:extLst>
              <a:ext uri="{FF2B5EF4-FFF2-40B4-BE49-F238E27FC236}">
                <a16:creationId xmlns:a16="http://schemas.microsoft.com/office/drawing/2014/main" id="{56026783-95BD-4A31-8B4A-F22A58929F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36632" y="4648321"/>
            <a:ext cx="5036398" cy="17974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064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2365232-FA7C-425A-92A2-2643D3AB90B7}"/>
              </a:ext>
            </a:extLst>
          </p:cNvPr>
          <p:cNvSpPr>
            <a:spLocks noGrp="1"/>
          </p:cNvSpPr>
          <p:nvPr>
            <p:ph type="ctrTitle"/>
          </p:nvPr>
        </p:nvSpPr>
        <p:spPr>
          <a:xfrm>
            <a:off x="2289343" y="240632"/>
            <a:ext cx="7613314" cy="922565"/>
          </a:xfrm>
        </p:spPr>
        <p:txBody>
          <a:bodyPr>
            <a:normAutofit/>
          </a:bodyPr>
          <a:lstStyle/>
          <a:p>
            <a:r>
              <a:rPr lang="en-GB" dirty="0"/>
              <a:t>Reciprocal liking</a:t>
            </a:r>
          </a:p>
        </p:txBody>
      </p:sp>
      <p:sp>
        <p:nvSpPr>
          <p:cNvPr id="8" name="TextBox 7">
            <a:extLst>
              <a:ext uri="{FF2B5EF4-FFF2-40B4-BE49-F238E27FC236}">
                <a16:creationId xmlns:a16="http://schemas.microsoft.com/office/drawing/2014/main" id="{287F4D6A-ED56-4AC6-9D29-ACE63EFE33B0}"/>
              </a:ext>
            </a:extLst>
          </p:cNvPr>
          <p:cNvSpPr txBox="1"/>
          <p:nvPr/>
        </p:nvSpPr>
        <p:spPr>
          <a:xfrm>
            <a:off x="272716" y="1355476"/>
            <a:ext cx="5823284" cy="5155257"/>
          </a:xfrm>
          <a:prstGeom prst="rect">
            <a:avLst/>
          </a:prstGeom>
          <a:solidFill>
            <a:schemeClr val="accent2"/>
          </a:solidFill>
          <a:ln>
            <a:noFill/>
          </a:ln>
          <a:effectLst>
            <a:outerShdw blurRad="50800" dist="38100" dir="5400000" algn="t" rotWithShape="0">
              <a:prstClr val="black">
                <a:alpha val="40000"/>
              </a:prstClr>
            </a:outerShdw>
          </a:effectLst>
        </p:spPr>
        <p:txBody>
          <a:bodyPr wrap="square" rtlCol="0">
            <a:spAutoFit/>
          </a:bodyPr>
          <a:lstStyle/>
          <a:p>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Reciprocal liking is a psychological term used to explain how individuals tend to like people more who also like them. (Lowe, 1970). </a:t>
            </a:r>
          </a:p>
          <a:p>
            <a:pPr marL="285750" indent="-285750">
              <a:buFont typeface="Arial" panose="020B0604020202020204" pitchFamily="34" charset="0"/>
              <a:buChar char="•"/>
            </a:pPr>
            <a:r>
              <a:rPr lang="en-GB" sz="2400" dirty="0">
                <a:solidFill>
                  <a:schemeClr val="bg1"/>
                </a:solidFill>
              </a:rPr>
              <a:t>It explains that individuals will feel better about themselves, knowing that they are likable and enjoy being with people who give them positive ideas of themselves. </a:t>
            </a:r>
          </a:p>
          <a:p>
            <a:pPr marL="285750" indent="-285750">
              <a:buFont typeface="Arial" panose="020B0604020202020204" pitchFamily="34" charset="0"/>
              <a:buChar char="•"/>
            </a:pPr>
            <a:r>
              <a:rPr lang="en-GB" sz="2400" dirty="0">
                <a:solidFill>
                  <a:schemeClr val="bg1"/>
                </a:solidFill>
              </a:rPr>
              <a:t>It is the belief that when an individual likes a person, it can override influential factors and can positively influence our feelings to other people.</a:t>
            </a:r>
          </a:p>
          <a:p>
            <a:r>
              <a:rPr lang="en-GB" sz="1700" dirty="0">
                <a:solidFill>
                  <a:schemeClr val="bg1"/>
                </a:solidFill>
              </a:rPr>
              <a:t> </a:t>
            </a:r>
          </a:p>
        </p:txBody>
      </p:sp>
      <p:sp>
        <p:nvSpPr>
          <p:cNvPr id="9" name="TextBox 8">
            <a:extLst>
              <a:ext uri="{FF2B5EF4-FFF2-40B4-BE49-F238E27FC236}">
                <a16:creationId xmlns:a16="http://schemas.microsoft.com/office/drawing/2014/main" id="{824F36F8-30A7-4665-84B0-4FDF23D81920}"/>
              </a:ext>
            </a:extLst>
          </p:cNvPr>
          <p:cNvSpPr txBox="1"/>
          <p:nvPr/>
        </p:nvSpPr>
        <p:spPr>
          <a:xfrm>
            <a:off x="6647294" y="1363415"/>
            <a:ext cx="5133474" cy="3785652"/>
          </a:xfrm>
          <a:prstGeom prst="rect">
            <a:avLst/>
          </a:prstGeom>
          <a:solidFill>
            <a:schemeClr val="bg2"/>
          </a:solidFill>
          <a:ln w="47625">
            <a:solidFill>
              <a:schemeClr val="bg2"/>
            </a:solidFill>
          </a:ln>
        </p:spPr>
        <p:txBody>
          <a:bodyPr wrap="square" rtlCol="0">
            <a:spAutoFit/>
          </a:bodyPr>
          <a:lstStyle/>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A study was conducted by Gold, </a:t>
            </a:r>
            <a:r>
              <a:rPr lang="en-GB" sz="2000" dirty="0" err="1"/>
              <a:t>Ryckman</a:t>
            </a:r>
            <a:r>
              <a:rPr lang="en-GB" sz="2000" dirty="0"/>
              <a:t> and Mosely (1984) to look at the effect reciprocal liking has on attractiveness. </a:t>
            </a:r>
          </a:p>
          <a:p>
            <a:pPr marL="285750" indent="-285750">
              <a:buFont typeface="Arial" panose="020B0604020202020204" pitchFamily="34" charset="0"/>
              <a:buChar char="•"/>
            </a:pPr>
            <a:r>
              <a:rPr lang="en-GB" sz="2000" dirty="0"/>
              <a:t>They found that the women expressed interest towards the men as they kept eye contact, leant towards them and listened to them. </a:t>
            </a:r>
          </a:p>
          <a:p>
            <a:pPr marL="285750" indent="-285750">
              <a:buFont typeface="Arial" panose="020B0604020202020204" pitchFamily="34" charset="0"/>
              <a:buChar char="•"/>
            </a:pPr>
            <a:r>
              <a:rPr lang="en-GB" sz="2000" dirty="0"/>
              <a:t>This resulted in the men expressing a greater liking for the women, even when disagreements were made. </a:t>
            </a:r>
          </a:p>
          <a:p>
            <a:pPr marL="285750" indent="-285750">
              <a:buFont typeface="Arial" panose="020B0604020202020204" pitchFamily="34" charset="0"/>
              <a:buChar char="•"/>
            </a:pPr>
            <a:endParaRPr lang="en-GB" sz="2000" dirty="0"/>
          </a:p>
        </p:txBody>
      </p:sp>
      <p:pic>
        <p:nvPicPr>
          <p:cNvPr id="2050" name="Picture 2" descr="Image result for you scratch my back i'll scratch yours">
            <a:extLst>
              <a:ext uri="{FF2B5EF4-FFF2-40B4-BE49-F238E27FC236}">
                <a16:creationId xmlns:a16="http://schemas.microsoft.com/office/drawing/2014/main" id="{A3BA9587-A2F2-4C71-A941-3BDD7291BC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9199" y="5025630"/>
            <a:ext cx="5089664" cy="1485103"/>
          </a:xfrm>
          <a:prstGeom prst="rect">
            <a:avLst/>
          </a:prstGeom>
          <a:noFill/>
          <a:ln w="44450">
            <a:solidFill>
              <a:schemeClr val="bg2"/>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4069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660E788-AFA9-4A1B-9991-6AA74632A1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67D4867-5BA7-4462-B2F6-A23F4A622AA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pic>
        <p:nvPicPr>
          <p:cNvPr id="11" name="Content Placeholder 3">
            <a:extLst>
              <a:ext uri="{FF2B5EF4-FFF2-40B4-BE49-F238E27FC236}">
                <a16:creationId xmlns:a16="http://schemas.microsoft.com/office/drawing/2014/main" id="{3A53F040-FC13-4039-9DB9-AF2A89D1AB2E}"/>
              </a:ext>
            </a:extLst>
          </p:cNvPr>
          <p:cNvPicPr>
            <a:picLocks noChangeAspect="1"/>
          </p:cNvPicPr>
          <p:nvPr/>
        </p:nvPicPr>
        <p:blipFill>
          <a:blip r:embed="rId2"/>
          <a:stretch>
            <a:fillRect/>
          </a:stretch>
        </p:blipFill>
        <p:spPr>
          <a:xfrm>
            <a:off x="5297763" y="715430"/>
            <a:ext cx="6250769" cy="5266272"/>
          </a:xfrm>
          <a:prstGeom prst="rect">
            <a:avLst/>
          </a:prstGeom>
        </p:spPr>
      </p:pic>
      <p:sp>
        <p:nvSpPr>
          <p:cNvPr id="2" name="Title 1">
            <a:extLst>
              <a:ext uri="{FF2B5EF4-FFF2-40B4-BE49-F238E27FC236}">
                <a16:creationId xmlns:a16="http://schemas.microsoft.com/office/drawing/2014/main" id="{9F20D9AB-EFB6-444D-97CC-B1BC8BADA40C}"/>
              </a:ext>
            </a:extLst>
          </p:cNvPr>
          <p:cNvSpPr>
            <a:spLocks noGrp="1"/>
          </p:cNvSpPr>
          <p:nvPr>
            <p:ph type="title"/>
          </p:nvPr>
        </p:nvSpPr>
        <p:spPr>
          <a:xfrm>
            <a:off x="493486" y="449943"/>
            <a:ext cx="3846285" cy="1175657"/>
          </a:xfrm>
          <a:noFill/>
          <a:ln>
            <a:solidFill>
              <a:schemeClr val="bg1"/>
            </a:solidFill>
          </a:ln>
        </p:spPr>
        <p:txBody>
          <a:bodyPr wrap="square">
            <a:normAutofit/>
          </a:bodyPr>
          <a:lstStyle/>
          <a:p>
            <a:r>
              <a:rPr lang="en-GB" dirty="0">
                <a:solidFill>
                  <a:schemeClr val="bg1"/>
                </a:solidFill>
              </a:rPr>
              <a:t>The matching hypothesis</a:t>
            </a:r>
          </a:p>
        </p:txBody>
      </p:sp>
      <p:sp>
        <p:nvSpPr>
          <p:cNvPr id="13" name="Content Placeholder 8">
            <a:extLst>
              <a:ext uri="{FF2B5EF4-FFF2-40B4-BE49-F238E27FC236}">
                <a16:creationId xmlns:a16="http://schemas.microsoft.com/office/drawing/2014/main" id="{14E90062-9BA3-46FE-97ED-447B7B2799F2}"/>
              </a:ext>
            </a:extLst>
          </p:cNvPr>
          <p:cNvSpPr>
            <a:spLocks noGrp="1"/>
          </p:cNvSpPr>
          <p:nvPr>
            <p:ph idx="1"/>
          </p:nvPr>
        </p:nvSpPr>
        <p:spPr>
          <a:xfrm>
            <a:off x="280634" y="1695798"/>
            <a:ext cx="4093027" cy="4824272"/>
          </a:xfrm>
        </p:spPr>
        <p:txBody>
          <a:bodyPr>
            <a:normAutofit fontScale="40000" lnSpcReduction="20000"/>
          </a:bodyPr>
          <a:lstStyle/>
          <a:p>
            <a:pPr algn="just"/>
            <a:endParaRPr lang="en-GB" sz="3400" dirty="0">
              <a:solidFill>
                <a:schemeClr val="bg1"/>
              </a:solidFill>
            </a:endParaRPr>
          </a:p>
          <a:p>
            <a:pPr algn="just"/>
            <a:r>
              <a:rPr lang="en-GB" sz="3400" b="1" dirty="0">
                <a:solidFill>
                  <a:schemeClr val="bg1"/>
                </a:solidFill>
              </a:rPr>
              <a:t>The Matching Hypothesis argues that humans are more likely to be attracted to others who are most like themselves, this includes having similar backgrounds, upbringings, norms, values and similar levels of attractiveness. </a:t>
            </a:r>
          </a:p>
          <a:p>
            <a:pPr algn="just"/>
            <a:endParaRPr lang="en-GB" sz="3400" b="1" dirty="0">
              <a:solidFill>
                <a:schemeClr val="bg1"/>
              </a:solidFill>
            </a:endParaRPr>
          </a:p>
          <a:p>
            <a:pPr algn="just"/>
            <a:r>
              <a:rPr lang="en-GB" sz="3400" b="1" dirty="0" err="1">
                <a:solidFill>
                  <a:schemeClr val="bg1"/>
                </a:solidFill>
              </a:rPr>
              <a:t>Walster</a:t>
            </a:r>
            <a:r>
              <a:rPr lang="en-GB" sz="3400" b="1" dirty="0">
                <a:solidFill>
                  <a:schemeClr val="bg1"/>
                </a:solidFill>
              </a:rPr>
              <a:t>, Aronson, Abrahams, &amp; </a:t>
            </a:r>
            <a:r>
              <a:rPr lang="en-GB" sz="3400" b="1" dirty="0" err="1">
                <a:solidFill>
                  <a:schemeClr val="bg1"/>
                </a:solidFill>
              </a:rPr>
              <a:t>Rottman</a:t>
            </a:r>
            <a:r>
              <a:rPr lang="en-GB" sz="3400" b="1" dirty="0">
                <a:solidFill>
                  <a:schemeClr val="bg1"/>
                </a:solidFill>
              </a:rPr>
              <a:t> (1966) stated that people are more likely to have committed relationships with others who are equally as socially desirable as themselves. </a:t>
            </a:r>
          </a:p>
          <a:p>
            <a:pPr algn="just"/>
            <a:endParaRPr lang="en-GB" sz="3400" b="1" dirty="0">
              <a:solidFill>
                <a:schemeClr val="bg1"/>
              </a:solidFill>
            </a:endParaRPr>
          </a:p>
          <a:p>
            <a:pPr algn="just"/>
            <a:r>
              <a:rPr lang="en-GB" sz="3400" b="1" dirty="0">
                <a:solidFill>
                  <a:schemeClr val="bg1"/>
                </a:solidFill>
              </a:rPr>
              <a:t>Humans will display the most likeness to others who share the same social desirability, when humans meet during social situations, e.g. parties, then they will often try to date those who are most similar to them (</a:t>
            </a:r>
            <a:r>
              <a:rPr lang="en-GB" sz="3400" b="1" dirty="0" err="1">
                <a:solidFill>
                  <a:schemeClr val="bg1"/>
                </a:solidFill>
              </a:rPr>
              <a:t>Walster</a:t>
            </a:r>
            <a:r>
              <a:rPr lang="en-GB" sz="3400" b="1" dirty="0">
                <a:solidFill>
                  <a:schemeClr val="bg1"/>
                </a:solidFill>
              </a:rPr>
              <a:t>, Aronson, Abrahams, &amp; </a:t>
            </a:r>
            <a:r>
              <a:rPr lang="en-GB" sz="3400" b="1" dirty="0" err="1">
                <a:solidFill>
                  <a:schemeClr val="bg1"/>
                </a:solidFill>
              </a:rPr>
              <a:t>Rottman</a:t>
            </a:r>
            <a:r>
              <a:rPr lang="en-GB" sz="3400" b="1" dirty="0">
                <a:solidFill>
                  <a:schemeClr val="bg1"/>
                </a:solidFill>
              </a:rPr>
              <a:t> 1966).   </a:t>
            </a:r>
          </a:p>
          <a:p>
            <a:pPr algn="just"/>
            <a:endParaRPr lang="en-GB" dirty="0">
              <a:solidFill>
                <a:schemeClr val="bg1"/>
              </a:solidFill>
            </a:endParaRPr>
          </a:p>
          <a:p>
            <a:pPr algn="just"/>
            <a:endParaRPr lang="en-US" dirty="0">
              <a:solidFill>
                <a:schemeClr val="bg1"/>
              </a:solidFill>
            </a:endParaRPr>
          </a:p>
        </p:txBody>
      </p:sp>
    </p:spTree>
    <p:extLst>
      <p:ext uri="{BB962C8B-B14F-4D97-AF65-F5344CB8AC3E}">
        <p14:creationId xmlns:p14="http://schemas.microsoft.com/office/powerpoint/2010/main" val="388745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1026" name="Picture 2" descr="beautifulpeople homepage">
            <a:extLst>
              <a:ext uri="{FF2B5EF4-FFF2-40B4-BE49-F238E27FC236}">
                <a16:creationId xmlns:a16="http://schemas.microsoft.com/office/drawing/2014/main" id="{8D7061DB-FFB0-45CA-BA8A-2FD2D1992E1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693" r="2" b="2"/>
          <a:stretch/>
        </p:blipFill>
        <p:spPr bwMode="auto">
          <a:xfrm>
            <a:off x="1" y="10"/>
            <a:ext cx="6741621"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AD03D5C4-617C-4C39-8056-31DE6A817E23}"/>
              </a:ext>
            </a:extLst>
          </p:cNvPr>
          <p:cNvSpPr>
            <a:spLocks noGrp="1"/>
          </p:cNvSpPr>
          <p:nvPr>
            <p:ph type="title"/>
          </p:nvPr>
        </p:nvSpPr>
        <p:spPr>
          <a:xfrm>
            <a:off x="3866147" y="160421"/>
            <a:ext cx="7860631" cy="924839"/>
          </a:xfrm>
        </p:spPr>
        <p:txBody>
          <a:bodyPr vert="horz" lIns="182880" tIns="182880" rIns="182880" bIns="182880" rtlCol="0" anchor="ctr">
            <a:normAutofit/>
          </a:bodyPr>
          <a:lstStyle/>
          <a:p>
            <a:r>
              <a:rPr lang="en-GB" sz="2000" b="1" dirty="0"/>
              <a:t>Importance of physical attractiveness in dating behaviour</a:t>
            </a:r>
            <a:endParaRPr lang="en-US" sz="2000" kern="1200" cap="all" spc="200" baseline="0" dirty="0">
              <a:solidFill>
                <a:srgbClr val="262626"/>
              </a:solidFill>
              <a:latin typeface="+mj-lt"/>
              <a:ea typeface="+mj-ea"/>
              <a:cs typeface="+mj-cs"/>
            </a:endParaRPr>
          </a:p>
        </p:txBody>
      </p:sp>
      <p:sp>
        <p:nvSpPr>
          <p:cNvPr id="3" name="TextBox 2"/>
          <p:cNvSpPr txBox="1"/>
          <p:nvPr/>
        </p:nvSpPr>
        <p:spPr>
          <a:xfrm>
            <a:off x="6974378" y="1085260"/>
            <a:ext cx="4954386" cy="5262979"/>
          </a:xfrm>
          <a:prstGeom prst="rect">
            <a:avLst/>
          </a:prstGeom>
          <a:noFill/>
        </p:spPr>
        <p:txBody>
          <a:bodyPr wrap="square" rtlCol="0">
            <a:spAutoFit/>
          </a:bodyPr>
          <a:lstStyle/>
          <a:p>
            <a:r>
              <a:rPr lang="en-GB" u="sng" dirty="0" err="1"/>
              <a:t>Walster</a:t>
            </a:r>
            <a:r>
              <a:rPr lang="en-GB" u="sng" dirty="0"/>
              <a:t>, Aronson, Abrahams, &amp; </a:t>
            </a:r>
            <a:r>
              <a:rPr lang="en-GB" u="sng" dirty="0" err="1"/>
              <a:t>Rottman</a:t>
            </a:r>
            <a:r>
              <a:rPr lang="en-GB" u="sng" dirty="0"/>
              <a:t> (1966)</a:t>
            </a:r>
          </a:p>
          <a:p>
            <a:r>
              <a:rPr lang="en-GB" u="sng" dirty="0"/>
              <a:t> </a:t>
            </a:r>
          </a:p>
          <a:p>
            <a:r>
              <a:rPr lang="en-GB" sz="1600" dirty="0"/>
              <a:t>The aim of the research was to measure the hypothesis that the more socially desirable someone is, the more they would expect their dates to share similar traits. </a:t>
            </a:r>
          </a:p>
          <a:p>
            <a:r>
              <a:rPr lang="en-GB" sz="1600" dirty="0"/>
              <a:t> </a:t>
            </a:r>
          </a:p>
          <a:p>
            <a:r>
              <a:rPr lang="en-GB" sz="1600" dirty="0"/>
              <a:t>By using a physical attractiveness rating, </a:t>
            </a:r>
            <a:r>
              <a:rPr lang="en-GB" sz="1600" dirty="0" err="1"/>
              <a:t>Walster</a:t>
            </a:r>
            <a:r>
              <a:rPr lang="en-GB" sz="1600" dirty="0"/>
              <a:t>, Aronson, Abrahams, &amp; </a:t>
            </a:r>
            <a:r>
              <a:rPr lang="en-GB" sz="1600" dirty="0" err="1"/>
              <a:t>Rottman</a:t>
            </a:r>
            <a:r>
              <a:rPr lang="en-GB" sz="1600" dirty="0"/>
              <a:t> (1966) measured how attractive a subject expected their date to be. </a:t>
            </a:r>
          </a:p>
          <a:p>
            <a:endParaRPr lang="en-GB" sz="1600" dirty="0"/>
          </a:p>
          <a:p>
            <a:r>
              <a:rPr lang="en-GB" sz="1600" dirty="0"/>
              <a:t>It was concluded that the more attractive the subject was, the more socially desirable they expected their date to be.  Attractive subjects judged their dates considerably more harshly in comparison with unattractive subjects. </a:t>
            </a:r>
          </a:p>
          <a:p>
            <a:endParaRPr lang="en-GB" sz="1600" dirty="0"/>
          </a:p>
          <a:p>
            <a:r>
              <a:rPr lang="en-GB" sz="1600" dirty="0"/>
              <a:t>This research shows how important physical attractiveness was to the subjects. It also demonstrates how birds of a feather flock together as subjects would chose dates who shared similar attributes to them, such as physical attractiveness. </a:t>
            </a:r>
          </a:p>
        </p:txBody>
      </p:sp>
    </p:spTree>
    <p:extLst>
      <p:ext uri="{BB962C8B-B14F-4D97-AF65-F5344CB8AC3E}">
        <p14:creationId xmlns:p14="http://schemas.microsoft.com/office/powerpoint/2010/main" val="3987351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AB7DD660-A1DD-421A-B409-F3621C91B882}"/>
              </a:ext>
            </a:extLst>
          </p:cNvPr>
          <p:cNvPicPr>
            <a:picLocks noGrp="1" noChangeAspect="1"/>
          </p:cNvPicPr>
          <p:nvPr>
            <p:ph type="pic" idx="1"/>
          </p:nvPr>
        </p:nvPicPr>
        <p:blipFill rotWithShape="1">
          <a:blip r:embed="rId2"/>
          <a:srcRect l="10995"/>
          <a:stretch/>
        </p:blipFill>
        <p:spPr>
          <a:xfrm>
            <a:off x="7537723" y="10"/>
            <a:ext cx="4654277" cy="6857990"/>
          </a:xfrm>
          <a:prstGeom prst="rect">
            <a:avLst/>
          </a:prstGeom>
        </p:spPr>
      </p:pic>
      <p:sp>
        <p:nvSpPr>
          <p:cNvPr id="4" name="Title 3">
            <a:extLst>
              <a:ext uri="{FF2B5EF4-FFF2-40B4-BE49-F238E27FC236}">
                <a16:creationId xmlns:a16="http://schemas.microsoft.com/office/drawing/2014/main" id="{BCF4D123-2E17-470D-A444-8806EA25C4EF}"/>
              </a:ext>
            </a:extLst>
          </p:cNvPr>
          <p:cNvSpPr>
            <a:spLocks noGrp="1"/>
          </p:cNvSpPr>
          <p:nvPr>
            <p:ph type="title"/>
          </p:nvPr>
        </p:nvSpPr>
        <p:spPr>
          <a:xfrm>
            <a:off x="659662" y="263471"/>
            <a:ext cx="6299894" cy="1126477"/>
          </a:xfrm>
        </p:spPr>
        <p:txBody>
          <a:bodyPr vert="horz" lIns="274320" tIns="182880" rIns="274320" bIns="182880" rtlCol="0" anchor="ctr" anchorCtr="1">
            <a:normAutofit/>
          </a:bodyPr>
          <a:lstStyle/>
          <a:p>
            <a:r>
              <a:rPr lang="en-GB" dirty="0"/>
              <a:t>The ‘marriage market’ hypothesis </a:t>
            </a:r>
            <a:endParaRPr lang="en-US" sz="3800" dirty="0"/>
          </a:p>
        </p:txBody>
      </p:sp>
      <p:sp>
        <p:nvSpPr>
          <p:cNvPr id="6" name="Text Placeholder 5">
            <a:extLst>
              <a:ext uri="{FF2B5EF4-FFF2-40B4-BE49-F238E27FC236}">
                <a16:creationId xmlns:a16="http://schemas.microsoft.com/office/drawing/2014/main" id="{AECED6AF-7B91-4C7F-8CDB-9014E3CF02A7}"/>
              </a:ext>
            </a:extLst>
          </p:cNvPr>
          <p:cNvSpPr>
            <a:spLocks noGrp="1"/>
          </p:cNvSpPr>
          <p:nvPr>
            <p:ph type="body" sz="half" idx="2"/>
          </p:nvPr>
        </p:nvSpPr>
        <p:spPr>
          <a:xfrm>
            <a:off x="415636" y="1512916"/>
            <a:ext cx="6816437" cy="4502873"/>
          </a:xfrm>
        </p:spPr>
        <p:txBody>
          <a:bodyPr/>
          <a:lstStyle/>
          <a:p>
            <a:r>
              <a:rPr lang="en-GB" sz="1600" u="sng" dirty="0" err="1"/>
              <a:t>Cavior</a:t>
            </a:r>
            <a:r>
              <a:rPr lang="en-GB" sz="1600" u="sng" dirty="0"/>
              <a:t> and </a:t>
            </a:r>
            <a:r>
              <a:rPr lang="en-GB" sz="1600" u="sng" dirty="0" err="1"/>
              <a:t>Boblett</a:t>
            </a:r>
            <a:r>
              <a:rPr lang="en-GB" sz="1600" u="sng" dirty="0"/>
              <a:t> 1972</a:t>
            </a:r>
          </a:p>
          <a:p>
            <a:r>
              <a:rPr lang="en-GB" sz="1600" dirty="0"/>
              <a:t>Extensive research has shown that members of romantic couples often share similar physical attractiveness.</a:t>
            </a:r>
            <a:endParaRPr lang="en-GB" sz="1600" u="sng" dirty="0"/>
          </a:p>
          <a:p>
            <a:r>
              <a:rPr lang="en-GB" sz="1600" dirty="0" err="1"/>
              <a:t>Cavior</a:t>
            </a:r>
            <a:r>
              <a:rPr lang="en-GB" sz="1600" dirty="0"/>
              <a:t> and </a:t>
            </a:r>
            <a:r>
              <a:rPr lang="en-GB" sz="1600" dirty="0" err="1"/>
              <a:t>Boblett</a:t>
            </a:r>
            <a:r>
              <a:rPr lang="en-GB" sz="1600" dirty="0"/>
              <a:t> (1972) found that similar physical attractiveness was more profound in married couples rather that those who were just dating. </a:t>
            </a:r>
          </a:p>
          <a:p>
            <a:r>
              <a:rPr lang="en-GB" sz="1600" dirty="0"/>
              <a:t>This suggests that similar physical attractiveness may mean that relationships are most successful. </a:t>
            </a:r>
          </a:p>
          <a:p>
            <a:endParaRPr lang="en-GB" sz="1600" u="sng" dirty="0"/>
          </a:p>
          <a:p>
            <a:endParaRPr lang="en-GB" sz="1600" u="sng" dirty="0"/>
          </a:p>
          <a:p>
            <a:r>
              <a:rPr lang="en-GB" sz="1600" u="sng" dirty="0"/>
              <a:t>Marriage Market Hypothesis </a:t>
            </a:r>
          </a:p>
          <a:p>
            <a:r>
              <a:rPr lang="en-GB" sz="1600" dirty="0"/>
              <a:t>This is when attractive individuals select those of the same attractiveness, leaving less attractive individuals to choose from individuals of their own attractiveness levels. </a:t>
            </a:r>
          </a:p>
          <a:p>
            <a:endParaRPr lang="en-GB" dirty="0"/>
          </a:p>
        </p:txBody>
      </p:sp>
    </p:spTree>
    <p:extLst>
      <p:ext uri="{BB962C8B-B14F-4D97-AF65-F5344CB8AC3E}">
        <p14:creationId xmlns:p14="http://schemas.microsoft.com/office/powerpoint/2010/main" val="3998818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2366726" y="5020887"/>
            <a:ext cx="7300416" cy="1730872"/>
          </a:xfrm>
          <a:prstGeom prst="rect">
            <a:avLst/>
          </a:prstGeom>
        </p:spPr>
      </p:pic>
      <p:sp>
        <p:nvSpPr>
          <p:cNvPr id="13" name="TextBox 12"/>
          <p:cNvSpPr txBox="1"/>
          <p:nvPr/>
        </p:nvSpPr>
        <p:spPr>
          <a:xfrm>
            <a:off x="1180406" y="1439825"/>
            <a:ext cx="9742517" cy="3077766"/>
          </a:xfrm>
          <a:prstGeom prst="rect">
            <a:avLst/>
          </a:prstGeom>
          <a:noFill/>
        </p:spPr>
        <p:txBody>
          <a:bodyPr wrap="square" rtlCol="0">
            <a:spAutoFit/>
          </a:bodyPr>
          <a:lstStyle/>
          <a:p>
            <a:pPr algn="ctr"/>
            <a:r>
              <a:rPr lang="en-GB" u="sng" dirty="0" err="1"/>
              <a:t>Gangstead</a:t>
            </a:r>
            <a:r>
              <a:rPr lang="en-GB" u="sng" dirty="0"/>
              <a:t> and Thornhill (1997)</a:t>
            </a:r>
          </a:p>
          <a:p>
            <a:pPr algn="ctr"/>
            <a:endParaRPr lang="en-GB" sz="1600" u="sng" dirty="0"/>
          </a:p>
          <a:p>
            <a:r>
              <a:rPr lang="en-GB" sz="1600" dirty="0" err="1"/>
              <a:t>Gangstead</a:t>
            </a:r>
            <a:r>
              <a:rPr lang="en-GB" sz="1600" dirty="0"/>
              <a:t> and Thornhill (1997) suggested that having a more symmetrical face meant being more attractive to others. Those with more symmetrical faces show signs of good health and developmental stability. </a:t>
            </a:r>
          </a:p>
          <a:p>
            <a:endParaRPr lang="en-GB" sz="1600" dirty="0"/>
          </a:p>
          <a:p>
            <a:r>
              <a:rPr lang="en-GB" sz="1600" dirty="0"/>
              <a:t>A symmetrical face also has the evolutionary benefit of being less likely to pass on diseases to offspring. </a:t>
            </a:r>
          </a:p>
          <a:p>
            <a:endParaRPr lang="en-GB" sz="1600" dirty="0"/>
          </a:p>
          <a:p>
            <a:r>
              <a:rPr lang="en-GB" sz="1600" dirty="0"/>
              <a:t>Having a more symmetrical face meant being more physically attractive which is an adaptive trait as it means that someone will more easily find a partner and reproduce. </a:t>
            </a:r>
          </a:p>
          <a:p>
            <a:endParaRPr lang="en-GB" sz="1600" dirty="0"/>
          </a:p>
          <a:p>
            <a:r>
              <a:rPr lang="en-GB" sz="1600" dirty="0"/>
              <a:t>This supports the argument that birds of a feather flock together as it shows why attractive people choose to be partnered with others who are equally as attractive. </a:t>
            </a:r>
          </a:p>
        </p:txBody>
      </p:sp>
      <p:sp>
        <p:nvSpPr>
          <p:cNvPr id="14" name="Title 3">
            <a:extLst>
              <a:ext uri="{FF2B5EF4-FFF2-40B4-BE49-F238E27FC236}">
                <a16:creationId xmlns:a16="http://schemas.microsoft.com/office/drawing/2014/main" id="{BCF4D123-2E17-470D-A444-8806EA25C4EF}"/>
              </a:ext>
            </a:extLst>
          </p:cNvPr>
          <p:cNvSpPr>
            <a:spLocks noGrp="1"/>
          </p:cNvSpPr>
          <p:nvPr>
            <p:ph type="title"/>
          </p:nvPr>
        </p:nvSpPr>
        <p:spPr>
          <a:xfrm>
            <a:off x="1903613" y="122155"/>
            <a:ext cx="8027138" cy="1126477"/>
          </a:xfrm>
        </p:spPr>
        <p:txBody>
          <a:bodyPr vert="horz" lIns="274320" tIns="182880" rIns="274320" bIns="182880" rtlCol="0" anchor="ctr" anchorCtr="1">
            <a:normAutofit fontScale="90000"/>
          </a:bodyPr>
          <a:lstStyle/>
          <a:p>
            <a:r>
              <a:rPr lang="en-US" sz="3800" dirty="0"/>
              <a:t>Social Biological reasoning</a:t>
            </a:r>
          </a:p>
        </p:txBody>
      </p:sp>
    </p:spTree>
    <p:extLst>
      <p:ext uri="{BB962C8B-B14F-4D97-AF65-F5344CB8AC3E}">
        <p14:creationId xmlns:p14="http://schemas.microsoft.com/office/powerpoint/2010/main" val="4163894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B994F-FB95-4EB8-A1FE-5DC465FEFF18}"/>
              </a:ext>
            </a:extLst>
          </p:cNvPr>
          <p:cNvSpPr>
            <a:spLocks noGrp="1"/>
          </p:cNvSpPr>
          <p:nvPr>
            <p:ph type="title"/>
          </p:nvPr>
        </p:nvSpPr>
        <p:spPr>
          <a:xfrm>
            <a:off x="2231136" y="323849"/>
            <a:ext cx="7729728" cy="1485901"/>
          </a:xfrm>
        </p:spPr>
        <p:txBody>
          <a:bodyPr>
            <a:normAutofit/>
          </a:bodyPr>
          <a:lstStyle/>
          <a:p>
            <a:r>
              <a:rPr lang="en-US" i="1" dirty="0"/>
              <a:t>I would like to argue that opposites attract.</a:t>
            </a:r>
            <a:br>
              <a:rPr lang="en-US" i="1" dirty="0"/>
            </a:br>
            <a:r>
              <a:rPr lang="en-GB" sz="1800" dirty="0"/>
              <a:t>Social-Biological psychological </a:t>
            </a:r>
            <a:endParaRPr lang="en-GB" dirty="0"/>
          </a:p>
        </p:txBody>
      </p:sp>
      <p:pic>
        <p:nvPicPr>
          <p:cNvPr id="4" name="Picture Placeholder 8">
            <a:extLst>
              <a:ext uri="{FF2B5EF4-FFF2-40B4-BE49-F238E27FC236}">
                <a16:creationId xmlns:a16="http://schemas.microsoft.com/office/drawing/2014/main" id="{AF84A73A-1390-4991-BC32-08182639E6D0}"/>
              </a:ext>
            </a:extLst>
          </p:cNvPr>
          <p:cNvPicPr>
            <a:picLocks noGrp="1" noChangeAspect="1"/>
          </p:cNvPicPr>
          <p:nvPr>
            <p:ph idx="1"/>
          </p:nvPr>
        </p:nvPicPr>
        <p:blipFill>
          <a:blip r:embed="rId2"/>
          <a:srcRect l="1455" r="1455"/>
          <a:stretch>
            <a:fillRect/>
          </a:stretch>
        </p:blipFill>
        <p:spPr>
          <a:xfrm>
            <a:off x="4715896" y="2321182"/>
            <a:ext cx="2760207" cy="3101975"/>
          </a:xfrm>
          <a:prstGeom prst="rect">
            <a:avLst/>
          </a:prstGeom>
        </p:spPr>
      </p:pic>
      <p:sp>
        <p:nvSpPr>
          <p:cNvPr id="5" name="TextBox 4">
            <a:extLst>
              <a:ext uri="{FF2B5EF4-FFF2-40B4-BE49-F238E27FC236}">
                <a16:creationId xmlns:a16="http://schemas.microsoft.com/office/drawing/2014/main" id="{D533B93A-DF9A-4F6A-ABF5-6F25BAF6B3EA}"/>
              </a:ext>
            </a:extLst>
          </p:cNvPr>
          <p:cNvSpPr txBox="1"/>
          <p:nvPr/>
        </p:nvSpPr>
        <p:spPr>
          <a:xfrm>
            <a:off x="7924800" y="2025511"/>
            <a:ext cx="3801497" cy="3693319"/>
          </a:xfrm>
          <a:prstGeom prst="rect">
            <a:avLst/>
          </a:prstGeom>
          <a:noFill/>
          <a:ln>
            <a:solidFill>
              <a:schemeClr val="tx1">
                <a:lumMod val="65000"/>
                <a:lumOff val="35000"/>
              </a:schemeClr>
            </a:solidFill>
          </a:ln>
        </p:spPr>
        <p:txBody>
          <a:bodyPr wrap="square" rtlCol="0">
            <a:spAutoFit/>
          </a:bodyPr>
          <a:lstStyle/>
          <a:p>
            <a:pPr marL="285750" indent="-285750">
              <a:buFont typeface="Wingdings" panose="05000000000000000000" pitchFamily="2" charset="2"/>
              <a:buChar char="Ø"/>
            </a:pPr>
            <a:r>
              <a:rPr lang="en-GB" dirty="0">
                <a:solidFill>
                  <a:schemeClr val="bg1"/>
                </a:solidFill>
              </a:rPr>
              <a:t>Adaptive traits - survival,  successful reproduction - propagation of their genes.</a:t>
            </a:r>
          </a:p>
          <a:p>
            <a:pPr marL="285750" indent="-285750">
              <a:buFont typeface="Wingdings" panose="05000000000000000000" pitchFamily="2" charset="2"/>
              <a:buChar char="Ø"/>
            </a:pPr>
            <a:r>
              <a:rPr lang="en-GB" dirty="0">
                <a:solidFill>
                  <a:schemeClr val="bg1"/>
                </a:solidFill>
              </a:rPr>
              <a:t>These traits are consciously or subconsciously attractive </a:t>
            </a:r>
          </a:p>
          <a:p>
            <a:pPr marL="285750" indent="-285750">
              <a:buFont typeface="Wingdings" panose="05000000000000000000" pitchFamily="2" charset="2"/>
              <a:buChar char="Ø"/>
            </a:pPr>
            <a:r>
              <a:rPr lang="en-GB" dirty="0">
                <a:solidFill>
                  <a:schemeClr val="bg1"/>
                </a:solidFill>
              </a:rPr>
              <a:t>Males prefer females who have a large waist to hip ratio (7 to 10).</a:t>
            </a:r>
          </a:p>
          <a:p>
            <a:pPr marL="285750" indent="-285750">
              <a:buFont typeface="Wingdings" panose="05000000000000000000" pitchFamily="2" charset="2"/>
              <a:buChar char="Ø"/>
            </a:pPr>
            <a:r>
              <a:rPr lang="en-GB" dirty="0">
                <a:solidFill>
                  <a:schemeClr val="bg1"/>
                </a:solidFill>
              </a:rPr>
              <a:t>Survive child birth &amp; produce healthy children..</a:t>
            </a:r>
          </a:p>
          <a:p>
            <a:pPr marL="285750" indent="-285750">
              <a:buFont typeface="Wingdings" panose="05000000000000000000" pitchFamily="2" charset="2"/>
              <a:buChar char="Ø"/>
            </a:pPr>
            <a:r>
              <a:rPr lang="en-GB" dirty="0">
                <a:solidFill>
                  <a:schemeClr val="bg1"/>
                </a:solidFill>
              </a:rPr>
              <a:t>Health benefits : low cholesterol levels, less diabetes, cancer &amp; heart disease (Burgess, 2017; Langlois et al., 2000). </a:t>
            </a:r>
          </a:p>
        </p:txBody>
      </p:sp>
      <p:sp>
        <p:nvSpPr>
          <p:cNvPr id="6" name="Rectangle 5">
            <a:extLst>
              <a:ext uri="{FF2B5EF4-FFF2-40B4-BE49-F238E27FC236}">
                <a16:creationId xmlns:a16="http://schemas.microsoft.com/office/drawing/2014/main" id="{29E04815-863F-4A65-BA27-8D0525D068EA}"/>
              </a:ext>
            </a:extLst>
          </p:cNvPr>
          <p:cNvSpPr/>
          <p:nvPr/>
        </p:nvSpPr>
        <p:spPr>
          <a:xfrm>
            <a:off x="8690782" y="5990908"/>
            <a:ext cx="2269532" cy="276999"/>
          </a:xfrm>
          <a:prstGeom prst="rect">
            <a:avLst/>
          </a:prstGeom>
        </p:spPr>
        <p:txBody>
          <a:bodyPr wrap="none">
            <a:spAutoFit/>
          </a:bodyPr>
          <a:lstStyle/>
          <a:p>
            <a:r>
              <a:rPr lang="en-GB" sz="1200" dirty="0"/>
              <a:t>(Buss, 2016; Langlois et al., 2000). </a:t>
            </a:r>
          </a:p>
        </p:txBody>
      </p:sp>
      <p:sp>
        <p:nvSpPr>
          <p:cNvPr id="7" name="TextBox 6">
            <a:extLst>
              <a:ext uri="{FF2B5EF4-FFF2-40B4-BE49-F238E27FC236}">
                <a16:creationId xmlns:a16="http://schemas.microsoft.com/office/drawing/2014/main" id="{72C7C7E2-4D5A-4DE4-8605-6F4572BA0A7A}"/>
              </a:ext>
            </a:extLst>
          </p:cNvPr>
          <p:cNvSpPr txBox="1"/>
          <p:nvPr/>
        </p:nvSpPr>
        <p:spPr>
          <a:xfrm>
            <a:off x="342900" y="2025511"/>
            <a:ext cx="3924301" cy="3693319"/>
          </a:xfrm>
          <a:prstGeom prst="rect">
            <a:avLst/>
          </a:prstGeom>
          <a:solidFill>
            <a:schemeClr val="accent2"/>
          </a:solidFill>
          <a:ln w="12700">
            <a:solidFill>
              <a:schemeClr val="tx1">
                <a:lumMod val="65000"/>
                <a:lumOff val="35000"/>
              </a:schemeClr>
            </a:solidFill>
          </a:ln>
        </p:spPr>
        <p:txBody>
          <a:bodyPr wrap="square" rtlCol="0">
            <a:spAutoFit/>
          </a:bodyPr>
          <a:lstStyle/>
          <a:p>
            <a:pPr marL="285750" indent="-285750">
              <a:buFont typeface="Wingdings" panose="05000000000000000000" pitchFamily="2" charset="2"/>
              <a:buChar char="Ø"/>
            </a:pPr>
            <a:r>
              <a:rPr lang="en-GB" dirty="0">
                <a:solidFill>
                  <a:schemeClr val="bg1"/>
                </a:solidFill>
              </a:rPr>
              <a:t>Male and female have evolved different reproductive strategies,</a:t>
            </a:r>
          </a:p>
          <a:p>
            <a:pPr marL="285750" indent="-285750">
              <a:buFont typeface="Wingdings" panose="05000000000000000000" pitchFamily="2" charset="2"/>
              <a:buChar char="Ø"/>
            </a:pPr>
            <a:r>
              <a:rPr lang="en-GB" dirty="0">
                <a:solidFill>
                  <a:schemeClr val="bg1"/>
                </a:solidFill>
              </a:rPr>
              <a:t>Female invests : birth is painful &amp; risk of death, vulnerable child </a:t>
            </a:r>
            <a:r>
              <a:rPr lang="en-GB" sz="1400" dirty="0">
                <a:solidFill>
                  <a:schemeClr val="bg1"/>
                </a:solidFill>
              </a:rPr>
              <a:t>(</a:t>
            </a:r>
            <a:r>
              <a:rPr lang="en-GB" sz="1400" dirty="0" err="1">
                <a:solidFill>
                  <a:schemeClr val="bg1"/>
                </a:solidFill>
              </a:rPr>
              <a:t>Gray</a:t>
            </a:r>
            <a:r>
              <a:rPr lang="en-GB" sz="1400" dirty="0">
                <a:solidFill>
                  <a:schemeClr val="bg1"/>
                </a:solidFill>
              </a:rPr>
              <a:t>, 2013).</a:t>
            </a:r>
          </a:p>
          <a:p>
            <a:pPr marL="285750" indent="-285750">
              <a:buFont typeface="Wingdings" panose="05000000000000000000" pitchFamily="2" charset="2"/>
              <a:buChar char="Ø"/>
            </a:pPr>
            <a:r>
              <a:rPr lang="en-GB" dirty="0">
                <a:solidFill>
                  <a:schemeClr val="bg1"/>
                </a:solidFill>
              </a:rPr>
              <a:t>The costs incentivise the female to look for a partner with benefits that offset risks. </a:t>
            </a:r>
          </a:p>
          <a:p>
            <a:pPr marL="285750" indent="-285750">
              <a:buFont typeface="Wingdings" panose="05000000000000000000" pitchFamily="2" charset="2"/>
              <a:buChar char="Ø"/>
            </a:pPr>
            <a:r>
              <a:rPr lang="en-GB" dirty="0">
                <a:solidFill>
                  <a:schemeClr val="bg1"/>
                </a:solidFill>
              </a:rPr>
              <a:t>It is evolutionarily advantageous to have a farther who is strong and able to provide food and protection </a:t>
            </a:r>
            <a:endParaRPr lang="en-GB" sz="1400" dirty="0">
              <a:solidFill>
                <a:schemeClr val="bg1"/>
              </a:solidFill>
            </a:endParaRPr>
          </a:p>
          <a:p>
            <a:pPr marL="285750" indent="-285750">
              <a:buFont typeface="Wingdings" panose="05000000000000000000" pitchFamily="2" charset="2"/>
              <a:buChar char="Ø"/>
            </a:pPr>
            <a:r>
              <a:rPr lang="en-GB" dirty="0">
                <a:solidFill>
                  <a:schemeClr val="bg1"/>
                </a:solidFill>
              </a:rPr>
              <a:t>Wide shoulder to hip ratio: adaptive trait that signposts good health &amp; physical strength, </a:t>
            </a:r>
          </a:p>
        </p:txBody>
      </p:sp>
      <p:sp>
        <p:nvSpPr>
          <p:cNvPr id="8" name="Rectangle 7">
            <a:extLst>
              <a:ext uri="{FF2B5EF4-FFF2-40B4-BE49-F238E27FC236}">
                <a16:creationId xmlns:a16="http://schemas.microsoft.com/office/drawing/2014/main" id="{0E6A1E28-8DEF-4102-A97B-E9C37D0AAEED}"/>
              </a:ext>
            </a:extLst>
          </p:cNvPr>
          <p:cNvSpPr/>
          <p:nvPr/>
        </p:nvSpPr>
        <p:spPr>
          <a:xfrm>
            <a:off x="342899" y="5990908"/>
            <a:ext cx="4372997" cy="276999"/>
          </a:xfrm>
          <a:prstGeom prst="rect">
            <a:avLst/>
          </a:prstGeom>
        </p:spPr>
        <p:txBody>
          <a:bodyPr wrap="square">
            <a:spAutoFit/>
          </a:bodyPr>
          <a:lstStyle/>
          <a:p>
            <a:r>
              <a:rPr lang="en-GB" sz="1200" dirty="0"/>
              <a:t>(Buss, 2016; Meyer &amp; Thompson, 2001; 2004 Baumeister &amp; </a:t>
            </a:r>
            <a:r>
              <a:rPr lang="en-GB" sz="1200" dirty="0" err="1"/>
              <a:t>Vohs</a:t>
            </a:r>
            <a:r>
              <a:rPr lang="en-GB" sz="1200" dirty="0"/>
              <a:t>)</a:t>
            </a:r>
          </a:p>
        </p:txBody>
      </p:sp>
      <p:sp>
        <p:nvSpPr>
          <p:cNvPr id="9" name="TextBox 8">
            <a:extLst>
              <a:ext uri="{FF2B5EF4-FFF2-40B4-BE49-F238E27FC236}">
                <a16:creationId xmlns:a16="http://schemas.microsoft.com/office/drawing/2014/main" id="{2EF6EFE4-2F45-4C60-8FA9-190FB1F6DDAD}"/>
              </a:ext>
            </a:extLst>
          </p:cNvPr>
          <p:cNvSpPr txBox="1"/>
          <p:nvPr/>
        </p:nvSpPr>
        <p:spPr>
          <a:xfrm>
            <a:off x="6177671" y="5423157"/>
            <a:ext cx="1298432" cy="369332"/>
          </a:xfrm>
          <a:prstGeom prst="rect">
            <a:avLst/>
          </a:prstGeom>
          <a:noFill/>
        </p:spPr>
        <p:txBody>
          <a:bodyPr wrap="none" rtlCol="0">
            <a:spAutoFit/>
          </a:bodyPr>
          <a:lstStyle/>
          <a:p>
            <a:r>
              <a:rPr lang="en-GB" sz="1200" dirty="0"/>
              <a:t>Flickr.com, 2016</a:t>
            </a:r>
            <a:r>
              <a:rPr lang="en-GB" dirty="0"/>
              <a:t>)</a:t>
            </a:r>
          </a:p>
        </p:txBody>
      </p:sp>
    </p:spTree>
    <p:extLst>
      <p:ext uri="{BB962C8B-B14F-4D97-AF65-F5344CB8AC3E}">
        <p14:creationId xmlns:p14="http://schemas.microsoft.com/office/powerpoint/2010/main" val="41504099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52F47AA-BCD6-459E-943A-C0F2D1CF1B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4B4B292-1E22-44FD-81FD-DB5989CE1B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640080"/>
            <a:ext cx="5455920"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55C1FFDE-D473-471B-84F4-B89AD8B6C9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9069" y="802767"/>
            <a:ext cx="5129784" cy="4937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3062367E-DADD-4A22-B67E-492BE3570C30}"/>
              </a:ext>
            </a:extLst>
          </p:cNvPr>
          <p:cNvPicPr>
            <a:picLocks noChangeAspect="1"/>
          </p:cNvPicPr>
          <p:nvPr/>
        </p:nvPicPr>
        <p:blipFill>
          <a:blip r:embed="rId2"/>
          <a:stretch>
            <a:fillRect/>
          </a:stretch>
        </p:blipFill>
        <p:spPr>
          <a:xfrm>
            <a:off x="6579109" y="1776014"/>
            <a:ext cx="4489704" cy="2991265"/>
          </a:xfrm>
          <a:prstGeom prst="rect">
            <a:avLst/>
          </a:prstGeom>
        </p:spPr>
      </p:pic>
      <p:sp>
        <p:nvSpPr>
          <p:cNvPr id="6" name="Content Placeholder 5">
            <a:extLst>
              <a:ext uri="{FF2B5EF4-FFF2-40B4-BE49-F238E27FC236}">
                <a16:creationId xmlns:a16="http://schemas.microsoft.com/office/drawing/2014/main" id="{C8B590C9-4432-4047-BCD6-A5C9F5E62CA7}"/>
              </a:ext>
            </a:extLst>
          </p:cNvPr>
          <p:cNvSpPr>
            <a:spLocks noGrp="1"/>
          </p:cNvSpPr>
          <p:nvPr>
            <p:ph idx="1"/>
          </p:nvPr>
        </p:nvSpPr>
        <p:spPr>
          <a:xfrm>
            <a:off x="657468" y="664634"/>
            <a:ext cx="4781066" cy="5263134"/>
          </a:xfrm>
        </p:spPr>
        <p:txBody>
          <a:bodyPr vert="horz" lIns="91440" tIns="45720" rIns="91440" bIns="45720" rtlCol="0">
            <a:noAutofit/>
          </a:bodyPr>
          <a:lstStyle/>
          <a:p>
            <a:pPr>
              <a:buClrTx/>
            </a:pPr>
            <a:r>
              <a:rPr lang="en-GB" sz="2000" dirty="0"/>
              <a:t>Physical attraction may be influenced by your partners genotype.</a:t>
            </a:r>
          </a:p>
          <a:p>
            <a:pPr>
              <a:buClrTx/>
            </a:pPr>
            <a:r>
              <a:rPr lang="en-GB" sz="2000" dirty="0"/>
              <a:t>The human immune system has a genetic component that is </a:t>
            </a:r>
            <a:r>
              <a:rPr lang="en-GB" sz="2000"/>
              <a:t>called Human Leukocyte </a:t>
            </a:r>
            <a:r>
              <a:rPr lang="en-GB" sz="2000" dirty="0"/>
              <a:t>A</a:t>
            </a:r>
            <a:r>
              <a:rPr lang="en-GB" sz="2000"/>
              <a:t>ntigens </a:t>
            </a:r>
            <a:r>
              <a:rPr lang="en-GB" sz="2000" dirty="0"/>
              <a:t>(HLA).</a:t>
            </a:r>
          </a:p>
          <a:p>
            <a:pPr>
              <a:buClrTx/>
            </a:pPr>
            <a:r>
              <a:rPr lang="en-GB" sz="2000" dirty="0"/>
              <a:t>Research has shown that HLA code can be subconsciously determined by the opposite sex through the smell of one’s body odour (Meyer &amp; Thompson, 2001).</a:t>
            </a:r>
          </a:p>
          <a:p>
            <a:pPr>
              <a:buClrTx/>
            </a:pPr>
            <a:r>
              <a:rPr lang="en-GB" sz="2000" dirty="0"/>
              <a:t>Increased HLA gene variation in a individual produces an efficient immune system so it is an adaptive trait.</a:t>
            </a:r>
          </a:p>
          <a:p>
            <a:pPr>
              <a:buClrTx/>
            </a:pPr>
            <a:r>
              <a:rPr lang="en-GB" sz="2000" dirty="0"/>
              <a:t>HLA difference positively corelates with sexual attraction, </a:t>
            </a:r>
            <a:r>
              <a:rPr lang="en-GB" sz="2000" dirty="0" err="1"/>
              <a:t>ie</a:t>
            </a:r>
            <a:r>
              <a:rPr lang="en-GB" sz="2000" dirty="0"/>
              <a:t> : </a:t>
            </a:r>
            <a:r>
              <a:rPr lang="en-GB" sz="2000" b="1" dirty="0"/>
              <a:t>opposites attract</a:t>
            </a:r>
            <a:endParaRPr lang="en-US" sz="2000" b="1" kern="1200" dirty="0">
              <a:solidFill>
                <a:srgbClr val="FFFFFF"/>
              </a:solidFill>
              <a:latin typeface="+mn-lt"/>
              <a:ea typeface="+mn-ea"/>
              <a:cs typeface="+mn-cs"/>
            </a:endParaRPr>
          </a:p>
        </p:txBody>
      </p:sp>
      <p:sp>
        <p:nvSpPr>
          <p:cNvPr id="12" name="TextBox 11">
            <a:extLst>
              <a:ext uri="{FF2B5EF4-FFF2-40B4-BE49-F238E27FC236}">
                <a16:creationId xmlns:a16="http://schemas.microsoft.com/office/drawing/2014/main" id="{9A7C8C2D-73E5-408C-8E6B-55D608BB3C22}"/>
              </a:ext>
            </a:extLst>
          </p:cNvPr>
          <p:cNvSpPr txBox="1"/>
          <p:nvPr/>
        </p:nvSpPr>
        <p:spPr>
          <a:xfrm>
            <a:off x="9946667" y="4352544"/>
            <a:ext cx="1442185" cy="646331"/>
          </a:xfrm>
          <a:prstGeom prst="rect">
            <a:avLst/>
          </a:prstGeom>
          <a:noFill/>
        </p:spPr>
        <p:txBody>
          <a:bodyPr wrap="square" rtlCol="0">
            <a:spAutoFit/>
          </a:bodyPr>
          <a:lstStyle/>
          <a:p>
            <a:r>
              <a:rPr lang="en-US" dirty="0">
                <a:solidFill>
                  <a:schemeClr val="tx1">
                    <a:lumMod val="65000"/>
                    <a:lumOff val="35000"/>
                  </a:schemeClr>
                </a:solidFill>
              </a:rPr>
              <a:t>(</a:t>
            </a:r>
            <a:r>
              <a:rPr lang="en-US" sz="1200" dirty="0">
                <a:solidFill>
                  <a:schemeClr val="tx1">
                    <a:lumMod val="65000"/>
                    <a:lumOff val="35000"/>
                  </a:schemeClr>
                </a:solidFill>
              </a:rPr>
              <a:t>Hurly, 2016). </a:t>
            </a:r>
          </a:p>
          <a:p>
            <a:endParaRPr lang="en-GB" dirty="0"/>
          </a:p>
        </p:txBody>
      </p:sp>
      <p:sp>
        <p:nvSpPr>
          <p:cNvPr id="15" name="Rectangle 14">
            <a:extLst>
              <a:ext uri="{FF2B5EF4-FFF2-40B4-BE49-F238E27FC236}">
                <a16:creationId xmlns:a16="http://schemas.microsoft.com/office/drawing/2014/main" id="{84CF66AF-ADC6-4562-9E5A-086933467BEE}"/>
              </a:ext>
            </a:extLst>
          </p:cNvPr>
          <p:cNvSpPr/>
          <p:nvPr/>
        </p:nvSpPr>
        <p:spPr>
          <a:xfrm>
            <a:off x="2185411" y="5878805"/>
            <a:ext cx="3270511" cy="369332"/>
          </a:xfrm>
          <a:prstGeom prst="rect">
            <a:avLst/>
          </a:prstGeom>
        </p:spPr>
        <p:txBody>
          <a:bodyPr wrap="none">
            <a:spAutoFit/>
          </a:bodyPr>
          <a:lstStyle/>
          <a:p>
            <a:r>
              <a:rPr lang="en-GB" sz="1200" dirty="0"/>
              <a:t>(Meyer &amp; Thompson, 2001; Kromer et al., 2016</a:t>
            </a:r>
            <a:r>
              <a:rPr lang="en-GB" dirty="0"/>
              <a:t>). </a:t>
            </a:r>
          </a:p>
        </p:txBody>
      </p:sp>
      <p:sp>
        <p:nvSpPr>
          <p:cNvPr id="17" name="TextBox 16">
            <a:extLst>
              <a:ext uri="{FF2B5EF4-FFF2-40B4-BE49-F238E27FC236}">
                <a16:creationId xmlns:a16="http://schemas.microsoft.com/office/drawing/2014/main" id="{6A8DA4B8-47DA-4906-AE59-8FA7CAF56FAD}"/>
              </a:ext>
            </a:extLst>
          </p:cNvPr>
          <p:cNvSpPr txBox="1"/>
          <p:nvPr/>
        </p:nvSpPr>
        <p:spPr>
          <a:xfrm>
            <a:off x="6534623" y="1036076"/>
            <a:ext cx="4578675" cy="739938"/>
          </a:xfrm>
          <a:prstGeom prst="rect">
            <a:avLst/>
          </a:prstGeom>
          <a:noFill/>
        </p:spPr>
        <p:txBody>
          <a:bodyPr wrap="square" rtlCol="0">
            <a:spAutoFit/>
          </a:bodyPr>
          <a:lstStyle/>
          <a:p>
            <a:pPr algn="ctr"/>
            <a:r>
              <a:rPr lang="en-GB" sz="2400" b="1" u="sng" dirty="0"/>
              <a:t>Social-biological psychological</a:t>
            </a:r>
          </a:p>
          <a:p>
            <a:pPr algn="ctr"/>
            <a:endParaRPr lang="en-GB" dirty="0"/>
          </a:p>
        </p:txBody>
      </p:sp>
    </p:spTree>
    <p:extLst>
      <p:ext uri="{BB962C8B-B14F-4D97-AF65-F5344CB8AC3E}">
        <p14:creationId xmlns:p14="http://schemas.microsoft.com/office/powerpoint/2010/main" val="28771925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660E788-AFA9-4A1B-9991-6AA74632A1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67D4867-5BA7-4462-B2F6-A23F4A622AA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AD575811-96D6-480B-8899-1E1F076342C0}"/>
              </a:ext>
            </a:extLst>
          </p:cNvPr>
          <p:cNvPicPr>
            <a:picLocks noGrp="1" noChangeAspect="1"/>
          </p:cNvPicPr>
          <p:nvPr>
            <p:ph idx="1"/>
          </p:nvPr>
        </p:nvPicPr>
        <p:blipFill>
          <a:blip r:embed="rId2"/>
          <a:stretch>
            <a:fillRect/>
          </a:stretch>
        </p:blipFill>
        <p:spPr>
          <a:xfrm>
            <a:off x="5297763" y="1797321"/>
            <a:ext cx="6250769" cy="4387946"/>
          </a:xfrm>
          <a:prstGeom prst="rect">
            <a:avLst/>
          </a:prstGeom>
        </p:spPr>
      </p:pic>
      <p:sp>
        <p:nvSpPr>
          <p:cNvPr id="2" name="Title 1">
            <a:extLst>
              <a:ext uri="{FF2B5EF4-FFF2-40B4-BE49-F238E27FC236}">
                <a16:creationId xmlns:a16="http://schemas.microsoft.com/office/drawing/2014/main" id="{EA79117B-AE13-4060-9E87-0CA2F4CF0259}"/>
              </a:ext>
            </a:extLst>
          </p:cNvPr>
          <p:cNvSpPr>
            <a:spLocks noGrp="1"/>
          </p:cNvSpPr>
          <p:nvPr>
            <p:ph type="title"/>
          </p:nvPr>
        </p:nvSpPr>
        <p:spPr>
          <a:xfrm>
            <a:off x="5297763" y="243345"/>
            <a:ext cx="6250769" cy="899655"/>
          </a:xfrm>
          <a:noFill/>
          <a:ln>
            <a:solidFill>
              <a:schemeClr val="bg1"/>
            </a:solidFill>
          </a:ln>
        </p:spPr>
        <p:txBody>
          <a:bodyPr vert="horz" wrap="square" lIns="182880" tIns="182880" rIns="182880" bIns="182880" rtlCol="0" anchor="ctr">
            <a:normAutofit/>
          </a:bodyPr>
          <a:lstStyle/>
          <a:p>
            <a:r>
              <a:rPr lang="en-GB" sz="1800" b="1" dirty="0">
                <a:solidFill>
                  <a:schemeClr val="tx1">
                    <a:lumMod val="50000"/>
                    <a:lumOff val="50000"/>
                  </a:schemeClr>
                </a:solidFill>
              </a:rPr>
              <a:t>Social Exchange Theory</a:t>
            </a:r>
            <a:br>
              <a:rPr lang="en-GB" sz="1800" b="1" dirty="0">
                <a:solidFill>
                  <a:schemeClr val="tx1">
                    <a:lumMod val="50000"/>
                    <a:lumOff val="50000"/>
                  </a:schemeClr>
                </a:solidFill>
              </a:rPr>
            </a:br>
            <a:r>
              <a:rPr lang="en-GB" sz="1800" b="1" dirty="0">
                <a:solidFill>
                  <a:schemeClr val="tx1">
                    <a:lumMod val="50000"/>
                    <a:lumOff val="50000"/>
                  </a:schemeClr>
                </a:solidFill>
              </a:rPr>
              <a:t>(Homans, 1961)</a:t>
            </a:r>
            <a:endParaRPr lang="en-US" sz="1800" b="1" dirty="0">
              <a:solidFill>
                <a:schemeClr val="tx1">
                  <a:lumMod val="50000"/>
                  <a:lumOff val="50000"/>
                </a:schemeClr>
              </a:solidFill>
            </a:endParaRPr>
          </a:p>
        </p:txBody>
      </p:sp>
      <p:sp>
        <p:nvSpPr>
          <p:cNvPr id="4" name="Text Placeholder 3">
            <a:extLst>
              <a:ext uri="{FF2B5EF4-FFF2-40B4-BE49-F238E27FC236}">
                <a16:creationId xmlns:a16="http://schemas.microsoft.com/office/drawing/2014/main" id="{406F5DAA-8DAA-4744-806F-2D53717D388B}"/>
              </a:ext>
            </a:extLst>
          </p:cNvPr>
          <p:cNvSpPr>
            <a:spLocks noGrp="1"/>
          </p:cNvSpPr>
          <p:nvPr>
            <p:ph type="body" sz="half" idx="2"/>
          </p:nvPr>
        </p:nvSpPr>
        <p:spPr>
          <a:xfrm>
            <a:off x="0" y="84221"/>
            <a:ext cx="4654297" cy="6353559"/>
          </a:xfrm>
        </p:spPr>
        <p:txBody>
          <a:bodyPr vert="horz" lIns="91440" tIns="45720" rIns="91440" bIns="45720" rtlCol="0">
            <a:noAutofit/>
          </a:bodyPr>
          <a:lstStyle/>
          <a:p>
            <a:pPr>
              <a:buClr>
                <a:schemeClr val="bg2"/>
              </a:buClr>
            </a:pPr>
            <a:r>
              <a:rPr lang="en-GB" sz="2400" dirty="0"/>
              <a:t>A relationship is an exchange of activities that are evaluated, so costs and rewards drive relationship decisions.</a:t>
            </a:r>
          </a:p>
          <a:p>
            <a:pPr>
              <a:buClr>
                <a:schemeClr val="bg2"/>
              </a:buClr>
            </a:pPr>
            <a:endParaRPr lang="en-GB" sz="2000" dirty="0"/>
          </a:p>
          <a:p>
            <a:pPr marL="342900" indent="-342900" algn="l">
              <a:buClr>
                <a:schemeClr val="bg2"/>
              </a:buClr>
              <a:buFont typeface="Wingdings" panose="05000000000000000000" pitchFamily="2" charset="2"/>
              <a:buChar char="Ø"/>
            </a:pPr>
            <a:r>
              <a:rPr lang="en-GB" sz="1600" dirty="0"/>
              <a:t>In this social exchange,  the only operating premise is that if you do  something for someone, some reciprocal favour or reward of equal value would be returned. </a:t>
            </a:r>
          </a:p>
          <a:p>
            <a:pPr algn="l">
              <a:buClr>
                <a:schemeClr val="bg2"/>
              </a:buClr>
            </a:pPr>
            <a:endParaRPr lang="en-GB" sz="1600" dirty="0"/>
          </a:p>
          <a:p>
            <a:pPr marL="342900" indent="-342900" algn="l">
              <a:buClr>
                <a:schemeClr val="bg2"/>
              </a:buClr>
              <a:buFont typeface="Wingdings" panose="05000000000000000000" pitchFamily="2" charset="2"/>
              <a:buChar char="Ø"/>
            </a:pPr>
            <a:r>
              <a:rPr lang="en-GB" sz="1600" dirty="0"/>
              <a:t>If the reward is stopped then the individual will cease the reciprocal reward  activity and move on to a more rewarding situation.</a:t>
            </a:r>
          </a:p>
          <a:p>
            <a:pPr marL="342900" indent="-342900" algn="l">
              <a:buClr>
                <a:schemeClr val="bg2"/>
              </a:buClr>
              <a:buFont typeface="Wingdings" panose="05000000000000000000" pitchFamily="2" charset="2"/>
              <a:buChar char="Ø"/>
            </a:pPr>
            <a:endParaRPr lang="en-GB" sz="1600" dirty="0"/>
          </a:p>
          <a:p>
            <a:pPr algn="l">
              <a:buClr>
                <a:schemeClr val="bg2"/>
              </a:buClr>
            </a:pPr>
            <a:endParaRPr lang="en-GB" sz="1600" dirty="0"/>
          </a:p>
          <a:p>
            <a:pPr marL="342900" indent="-342900" algn="l">
              <a:buClr>
                <a:schemeClr val="bg2"/>
              </a:buClr>
              <a:buFont typeface="Wingdings" panose="05000000000000000000" pitchFamily="2" charset="2"/>
              <a:buChar char="Ø"/>
            </a:pPr>
            <a:r>
              <a:rPr lang="en-GB" sz="1600" dirty="0"/>
              <a:t>When an individual does not receive the expected reward they exhibit signs of </a:t>
            </a:r>
            <a:r>
              <a:rPr lang="en-GB" sz="1800" dirty="0"/>
              <a:t>frustration and aggression.</a:t>
            </a:r>
            <a:endParaRPr lang="en-US" sz="1800" dirty="0">
              <a:solidFill>
                <a:schemeClr val="bg1"/>
              </a:solidFill>
            </a:endParaRPr>
          </a:p>
        </p:txBody>
      </p:sp>
      <p:sp>
        <p:nvSpPr>
          <p:cNvPr id="9" name="TextBox 8">
            <a:extLst>
              <a:ext uri="{FF2B5EF4-FFF2-40B4-BE49-F238E27FC236}">
                <a16:creationId xmlns:a16="http://schemas.microsoft.com/office/drawing/2014/main" id="{0D2476A0-F9FF-4B11-A010-63C810A5C7A6}"/>
              </a:ext>
            </a:extLst>
          </p:cNvPr>
          <p:cNvSpPr txBox="1"/>
          <p:nvPr/>
        </p:nvSpPr>
        <p:spPr>
          <a:xfrm>
            <a:off x="10133781" y="5825870"/>
            <a:ext cx="2556932" cy="261610"/>
          </a:xfrm>
          <a:prstGeom prst="rect">
            <a:avLst/>
          </a:prstGeom>
          <a:noFill/>
        </p:spPr>
        <p:txBody>
          <a:bodyPr wrap="square" rtlCol="0">
            <a:spAutoFit/>
          </a:bodyPr>
          <a:lstStyle/>
          <a:p>
            <a:r>
              <a:rPr lang="en-GB" sz="1100" dirty="0">
                <a:solidFill>
                  <a:schemeClr val="bg1"/>
                </a:solidFill>
              </a:rPr>
              <a:t>(Getty Images, 2017)</a:t>
            </a:r>
          </a:p>
        </p:txBody>
      </p:sp>
      <p:sp>
        <p:nvSpPr>
          <p:cNvPr id="10" name="Rectangle 9">
            <a:extLst>
              <a:ext uri="{FF2B5EF4-FFF2-40B4-BE49-F238E27FC236}">
                <a16:creationId xmlns:a16="http://schemas.microsoft.com/office/drawing/2014/main" id="{0A32ED29-0EC0-4270-B56C-6235164C4BC7}"/>
              </a:ext>
            </a:extLst>
          </p:cNvPr>
          <p:cNvSpPr/>
          <p:nvPr/>
        </p:nvSpPr>
        <p:spPr>
          <a:xfrm>
            <a:off x="970412" y="6383501"/>
            <a:ext cx="3463256" cy="276999"/>
          </a:xfrm>
          <a:prstGeom prst="rect">
            <a:avLst/>
          </a:prstGeom>
        </p:spPr>
        <p:txBody>
          <a:bodyPr wrap="none">
            <a:spAutoFit/>
          </a:bodyPr>
          <a:lstStyle/>
          <a:p>
            <a:r>
              <a:rPr lang="en-GB" sz="1200" dirty="0">
                <a:solidFill>
                  <a:schemeClr val="bg2"/>
                </a:solidFill>
              </a:rPr>
              <a:t>(Skinner 1939; </a:t>
            </a:r>
            <a:r>
              <a:rPr lang="en-GB" sz="1200" dirty="0" err="1">
                <a:solidFill>
                  <a:schemeClr val="bg2"/>
                </a:solidFill>
              </a:rPr>
              <a:t>Hamans</a:t>
            </a:r>
            <a:r>
              <a:rPr lang="en-GB" sz="1200" dirty="0">
                <a:solidFill>
                  <a:schemeClr val="bg2"/>
                </a:solidFill>
              </a:rPr>
              <a:t>, 1962; Brehm &amp; </a:t>
            </a:r>
            <a:r>
              <a:rPr lang="en-GB" sz="1200" dirty="0" err="1">
                <a:solidFill>
                  <a:schemeClr val="bg2"/>
                </a:solidFill>
              </a:rPr>
              <a:t>Kassin</a:t>
            </a:r>
            <a:r>
              <a:rPr lang="en-GB" sz="1200" dirty="0">
                <a:solidFill>
                  <a:schemeClr val="bg2"/>
                </a:solidFill>
              </a:rPr>
              <a:t>, 1996).</a:t>
            </a:r>
          </a:p>
        </p:txBody>
      </p:sp>
    </p:spTree>
    <p:extLst>
      <p:ext uri="{BB962C8B-B14F-4D97-AF65-F5344CB8AC3E}">
        <p14:creationId xmlns:p14="http://schemas.microsoft.com/office/powerpoint/2010/main" val="41069199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12" name="Content Placeholder 11">
            <a:extLst>
              <a:ext uri="{FF2B5EF4-FFF2-40B4-BE49-F238E27FC236}">
                <a16:creationId xmlns:a16="http://schemas.microsoft.com/office/drawing/2014/main" id="{AA3B2C62-2BB4-48A1-9C5F-9382C4390FC0}"/>
              </a:ext>
            </a:extLst>
          </p:cNvPr>
          <p:cNvPicPr>
            <a:picLocks noGrp="1" noChangeAspect="1"/>
          </p:cNvPicPr>
          <p:nvPr>
            <p:ph idx="1"/>
          </p:nvPr>
        </p:nvPicPr>
        <p:blipFill rotWithShape="1">
          <a:blip r:embed="rId2"/>
          <a:srcRect r="21334" b="1"/>
          <a:stretch/>
        </p:blipFill>
        <p:spPr>
          <a:xfrm>
            <a:off x="6096000" y="10"/>
            <a:ext cx="6096000" cy="6857990"/>
          </a:xfrm>
          <a:prstGeom prst="rect">
            <a:avLst/>
          </a:prstGeom>
        </p:spPr>
      </p:pic>
      <p:sp>
        <p:nvSpPr>
          <p:cNvPr id="9" name="Title 8">
            <a:extLst>
              <a:ext uri="{FF2B5EF4-FFF2-40B4-BE49-F238E27FC236}">
                <a16:creationId xmlns:a16="http://schemas.microsoft.com/office/drawing/2014/main" id="{1BB6BD54-DE48-4A4A-A07C-B65286F165EF}"/>
              </a:ext>
            </a:extLst>
          </p:cNvPr>
          <p:cNvSpPr>
            <a:spLocks noGrp="1"/>
          </p:cNvSpPr>
          <p:nvPr>
            <p:ph type="title"/>
          </p:nvPr>
        </p:nvSpPr>
        <p:spPr>
          <a:xfrm>
            <a:off x="171450" y="140577"/>
            <a:ext cx="11677650" cy="850023"/>
          </a:xfrm>
        </p:spPr>
        <p:txBody>
          <a:bodyPr vert="horz" lIns="182880" tIns="182880" rIns="182880" bIns="182880" rtlCol="0" anchor="ctr">
            <a:normAutofit fontScale="90000"/>
          </a:bodyPr>
          <a:lstStyle/>
          <a:p>
            <a:r>
              <a:rPr lang="en-GB" sz="2000" b="1" dirty="0">
                <a:solidFill>
                  <a:schemeClr val="tx1"/>
                </a:solidFill>
              </a:rPr>
              <a:t>Different adaptive  reproductive strategies &amp; Social Exchange Theory </a:t>
            </a:r>
            <a:endParaRPr lang="en-US" sz="2000" dirty="0"/>
          </a:p>
        </p:txBody>
      </p:sp>
      <p:sp>
        <p:nvSpPr>
          <p:cNvPr id="11" name="Text Placeholder 10">
            <a:extLst>
              <a:ext uri="{FF2B5EF4-FFF2-40B4-BE49-F238E27FC236}">
                <a16:creationId xmlns:a16="http://schemas.microsoft.com/office/drawing/2014/main" id="{0F69F860-42BC-4ED9-98C0-00899BBA3B11}"/>
              </a:ext>
            </a:extLst>
          </p:cNvPr>
          <p:cNvSpPr>
            <a:spLocks noGrp="1"/>
          </p:cNvSpPr>
          <p:nvPr>
            <p:ph type="body" sz="half" idx="2"/>
          </p:nvPr>
        </p:nvSpPr>
        <p:spPr>
          <a:xfrm>
            <a:off x="171450" y="1131167"/>
            <a:ext cx="5924550" cy="5955433"/>
          </a:xfrm>
        </p:spPr>
        <p:txBody>
          <a:bodyPr vert="horz" lIns="91440" tIns="45720" rIns="91440" bIns="45720" rtlCol="0">
            <a:noAutofit/>
          </a:bodyPr>
          <a:lstStyle/>
          <a:p>
            <a:pPr indent="457200" algn="l">
              <a:buClrTx/>
              <a:buFont typeface="Arial" panose="020B0604020202020204" pitchFamily="34" charset="0"/>
              <a:buChar char="•"/>
            </a:pPr>
            <a:r>
              <a:rPr lang="en-GB" sz="1600" dirty="0">
                <a:solidFill>
                  <a:schemeClr val="tx1"/>
                </a:solidFill>
              </a:rPr>
              <a:t>The physical costs of child birth incentivise the female to look for a partner with benefits that offset these risks and compare that with the Social exchange theory – costs &amp; rewards drive relationship decisions.</a:t>
            </a:r>
          </a:p>
          <a:p>
            <a:pPr algn="l">
              <a:buClrTx/>
            </a:pPr>
            <a:endParaRPr lang="en-GB" sz="1600" dirty="0">
              <a:solidFill>
                <a:schemeClr val="tx1"/>
              </a:solidFill>
            </a:endParaRPr>
          </a:p>
          <a:p>
            <a:pPr indent="457200" algn="l">
              <a:buClrTx/>
              <a:buFont typeface="Arial" panose="020B0604020202020204" pitchFamily="34" charset="0"/>
              <a:buChar char="•"/>
            </a:pPr>
            <a:r>
              <a:rPr lang="en-GB" sz="1600" dirty="0">
                <a:solidFill>
                  <a:schemeClr val="tx1"/>
                </a:solidFill>
              </a:rPr>
              <a:t>In today’s society broad shoulders no longer indicate an ability to provide food and protection, however, a good suit, a Rolex watch and an expensive car do.</a:t>
            </a:r>
          </a:p>
          <a:p>
            <a:pPr algn="l">
              <a:buClrTx/>
            </a:pPr>
            <a:endParaRPr lang="en-GB" sz="1600" dirty="0">
              <a:solidFill>
                <a:schemeClr val="tx1"/>
              </a:solidFill>
            </a:endParaRPr>
          </a:p>
          <a:p>
            <a:pPr indent="457200" algn="l">
              <a:buClrTx/>
              <a:buFont typeface="Arial" panose="020B0604020202020204" pitchFamily="34" charset="0"/>
              <a:buChar char="•"/>
            </a:pPr>
            <a:r>
              <a:rPr lang="en-GB" sz="1600" dirty="0">
                <a:solidFill>
                  <a:schemeClr val="tx1"/>
                </a:solidFill>
              </a:rPr>
              <a:t>Reproduction is a female  resource,  A very attractive young individual may have physical capital in the form of adaptive traits that represent reproductive value.</a:t>
            </a:r>
          </a:p>
          <a:p>
            <a:pPr algn="l">
              <a:buClrTx/>
            </a:pPr>
            <a:endParaRPr lang="en-GB" sz="1600" dirty="0">
              <a:solidFill>
                <a:schemeClr val="tx1"/>
              </a:solidFill>
            </a:endParaRPr>
          </a:p>
          <a:p>
            <a:pPr indent="457200" algn="l">
              <a:buClrTx/>
              <a:buFont typeface="Arial" panose="020B0604020202020204" pitchFamily="34" charset="0"/>
              <a:buChar char="•"/>
            </a:pPr>
            <a:r>
              <a:rPr lang="en-GB" sz="1600" dirty="0">
                <a:solidFill>
                  <a:schemeClr val="tx1"/>
                </a:solidFill>
              </a:rPr>
              <a:t>The older less physically fit individual may have low physical capital but will have high economic capital &amp; so be a good prospective provider and protector.</a:t>
            </a:r>
          </a:p>
          <a:p>
            <a:pPr>
              <a:buClrTx/>
            </a:pPr>
            <a:r>
              <a:rPr lang="en-US" sz="2400" b="1" dirty="0">
                <a:solidFill>
                  <a:schemeClr val="tx1"/>
                </a:solidFill>
              </a:rPr>
              <a:t>Once again opposites can attract.</a:t>
            </a:r>
          </a:p>
        </p:txBody>
      </p:sp>
      <p:sp>
        <p:nvSpPr>
          <p:cNvPr id="13" name="Rectangle 12">
            <a:extLst>
              <a:ext uri="{FF2B5EF4-FFF2-40B4-BE49-F238E27FC236}">
                <a16:creationId xmlns:a16="http://schemas.microsoft.com/office/drawing/2014/main" id="{B327371C-2E8D-4E0D-8476-C2276503365D}"/>
              </a:ext>
            </a:extLst>
          </p:cNvPr>
          <p:cNvSpPr/>
          <p:nvPr/>
        </p:nvSpPr>
        <p:spPr>
          <a:xfrm>
            <a:off x="3210149" y="6475511"/>
            <a:ext cx="2426946" cy="276999"/>
          </a:xfrm>
          <a:prstGeom prst="rect">
            <a:avLst/>
          </a:prstGeom>
        </p:spPr>
        <p:txBody>
          <a:bodyPr wrap="none">
            <a:spAutoFit/>
          </a:bodyPr>
          <a:lstStyle/>
          <a:p>
            <a:r>
              <a:rPr lang="en-GB" sz="1200" dirty="0"/>
              <a:t>(Homans,1961; Baumeister &amp; </a:t>
            </a:r>
            <a:r>
              <a:rPr lang="en-GB" sz="1200" dirty="0" err="1"/>
              <a:t>Vohs</a:t>
            </a:r>
            <a:r>
              <a:rPr lang="en-GB" sz="1200" dirty="0"/>
              <a:t>). </a:t>
            </a:r>
          </a:p>
        </p:txBody>
      </p:sp>
      <p:sp>
        <p:nvSpPr>
          <p:cNvPr id="14" name="Rectangle 13">
            <a:extLst>
              <a:ext uri="{FF2B5EF4-FFF2-40B4-BE49-F238E27FC236}">
                <a16:creationId xmlns:a16="http://schemas.microsoft.com/office/drawing/2014/main" id="{924BE4C4-D639-4D49-A59A-FEAB5E0F67C4}"/>
              </a:ext>
            </a:extLst>
          </p:cNvPr>
          <p:cNvSpPr/>
          <p:nvPr/>
        </p:nvSpPr>
        <p:spPr>
          <a:xfrm>
            <a:off x="10290839" y="6475511"/>
            <a:ext cx="1901161" cy="276999"/>
          </a:xfrm>
          <a:prstGeom prst="rect">
            <a:avLst/>
          </a:prstGeom>
        </p:spPr>
        <p:txBody>
          <a:bodyPr wrap="none">
            <a:spAutoFit/>
          </a:bodyPr>
          <a:lstStyle/>
          <a:p>
            <a:r>
              <a:rPr lang="en-GB" sz="1200" dirty="0"/>
              <a:t>(Chronicwriter.com. 2014). </a:t>
            </a:r>
          </a:p>
        </p:txBody>
      </p:sp>
    </p:spTree>
    <p:extLst>
      <p:ext uri="{BB962C8B-B14F-4D97-AF65-F5344CB8AC3E}">
        <p14:creationId xmlns:p14="http://schemas.microsoft.com/office/powerpoint/2010/main" val="4008104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DEB3C44-EA34-4F29-81BF-0ECBF8866547}"/>
              </a:ext>
            </a:extLst>
          </p:cNvPr>
          <p:cNvSpPr>
            <a:spLocks noGrp="1"/>
          </p:cNvSpPr>
          <p:nvPr>
            <p:ph type="subTitle" idx="1"/>
          </p:nvPr>
        </p:nvSpPr>
        <p:spPr>
          <a:xfrm>
            <a:off x="1496291" y="2092036"/>
            <a:ext cx="8936181" cy="2549236"/>
          </a:xfrm>
          <a:solidFill>
            <a:srgbClr val="FFFFFF">
              <a:alpha val="84000"/>
            </a:srgbClr>
          </a:solidFill>
        </p:spPr>
        <p:txBody>
          <a:bodyPr>
            <a:normAutofit/>
          </a:bodyPr>
          <a:lstStyle/>
          <a:p>
            <a:r>
              <a:rPr lang="en-GB" b="1" dirty="0">
                <a:solidFill>
                  <a:schemeClr val="bg1"/>
                </a:solidFill>
              </a:rPr>
              <a:t>We have shown you research that suggests humans prefer a partner that is similar to themselves in looks, character and proximity, this supports the statement that “ birds of a feather flock together”.  However, there are several strong arguments which support that argument that “opposites attract.”. </a:t>
            </a:r>
          </a:p>
          <a:p>
            <a:r>
              <a:rPr lang="en-GB" b="1" dirty="0">
                <a:solidFill>
                  <a:schemeClr val="bg1"/>
                </a:solidFill>
              </a:rPr>
              <a:t>Therefore, in conclusion, it cannot be said that one of these statements is totally correct. It’s a mixture of both points of </a:t>
            </a:r>
            <a:r>
              <a:rPr lang="en-GB" b="1" dirty="0" err="1">
                <a:solidFill>
                  <a:schemeClr val="bg1"/>
                </a:solidFill>
              </a:rPr>
              <a:t>veiw</a:t>
            </a:r>
            <a:r>
              <a:rPr lang="en-GB" b="1" dirty="0">
                <a:solidFill>
                  <a:schemeClr val="bg1"/>
                </a:solidFill>
              </a:rPr>
              <a:t>.</a:t>
            </a:r>
          </a:p>
          <a:p>
            <a:endParaRPr lang="en-GB" dirty="0">
              <a:solidFill>
                <a:schemeClr val="bg1"/>
              </a:solidFill>
            </a:endParaRPr>
          </a:p>
          <a:p>
            <a:endParaRPr lang="en-GB" dirty="0">
              <a:solidFill>
                <a:schemeClr val="bg1"/>
              </a:solidFill>
            </a:endParaRPr>
          </a:p>
        </p:txBody>
      </p:sp>
      <p:sp>
        <p:nvSpPr>
          <p:cNvPr id="4" name="TextBox 3">
            <a:extLst>
              <a:ext uri="{FF2B5EF4-FFF2-40B4-BE49-F238E27FC236}">
                <a16:creationId xmlns:a16="http://schemas.microsoft.com/office/drawing/2014/main" id="{DA0C4C04-E225-4F88-890F-98A7D897EDA9}"/>
              </a:ext>
            </a:extLst>
          </p:cNvPr>
          <p:cNvSpPr txBox="1"/>
          <p:nvPr/>
        </p:nvSpPr>
        <p:spPr>
          <a:xfrm>
            <a:off x="3906982" y="290944"/>
            <a:ext cx="4890654" cy="461665"/>
          </a:xfrm>
          <a:prstGeom prst="rect">
            <a:avLst/>
          </a:prstGeom>
          <a:solidFill>
            <a:schemeClr val="tx1"/>
          </a:solidFill>
          <a:ln w="31750">
            <a:solidFill>
              <a:schemeClr val="bg1">
                <a:lumMod val="85000"/>
                <a:lumOff val="15000"/>
              </a:schemeClr>
            </a:solidFill>
          </a:ln>
        </p:spPr>
        <p:txBody>
          <a:bodyPr wrap="square" rtlCol="0">
            <a:spAutoFit/>
          </a:bodyPr>
          <a:lstStyle/>
          <a:p>
            <a:pPr algn="ctr"/>
            <a:r>
              <a:rPr lang="en-GB" sz="2400" b="1" dirty="0">
                <a:solidFill>
                  <a:schemeClr val="bg1"/>
                </a:solidFill>
              </a:rPr>
              <a:t>Conclusion</a:t>
            </a:r>
          </a:p>
        </p:txBody>
      </p:sp>
    </p:spTree>
    <p:extLst>
      <p:ext uri="{BB962C8B-B14F-4D97-AF65-F5344CB8AC3E}">
        <p14:creationId xmlns:p14="http://schemas.microsoft.com/office/powerpoint/2010/main" val="13498204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46EA9E-EDDC-409A-85C7-F653A8FC3F1B}"/>
              </a:ext>
            </a:extLst>
          </p:cNvPr>
          <p:cNvSpPr>
            <a:spLocks noGrp="1"/>
          </p:cNvSpPr>
          <p:nvPr>
            <p:ph type="ctrTitle"/>
          </p:nvPr>
        </p:nvSpPr>
        <p:spPr>
          <a:xfrm>
            <a:off x="775855" y="252924"/>
            <a:ext cx="10598727" cy="661475"/>
          </a:xfrm>
        </p:spPr>
        <p:txBody>
          <a:bodyPr>
            <a:normAutofit fontScale="90000"/>
          </a:bodyPr>
          <a:lstStyle/>
          <a:p>
            <a:pPr>
              <a:lnSpc>
                <a:spcPct val="150000"/>
              </a:lnSpc>
            </a:pPr>
            <a:r>
              <a:rPr lang="en-GB" sz="2700" dirty="0"/>
              <a:t>References</a:t>
            </a:r>
            <a:r>
              <a:rPr lang="en-GB" dirty="0"/>
              <a:t> </a:t>
            </a:r>
          </a:p>
        </p:txBody>
      </p:sp>
      <p:sp>
        <p:nvSpPr>
          <p:cNvPr id="5" name="Subtitle 4">
            <a:extLst>
              <a:ext uri="{FF2B5EF4-FFF2-40B4-BE49-F238E27FC236}">
                <a16:creationId xmlns:a16="http://schemas.microsoft.com/office/drawing/2014/main" id="{76BF1E1B-17E7-412D-B86F-A344F5EE460C}"/>
              </a:ext>
            </a:extLst>
          </p:cNvPr>
          <p:cNvSpPr>
            <a:spLocks noGrp="1"/>
          </p:cNvSpPr>
          <p:nvPr>
            <p:ph type="subTitle" idx="1"/>
          </p:nvPr>
        </p:nvSpPr>
        <p:spPr>
          <a:xfrm>
            <a:off x="775855" y="1099930"/>
            <a:ext cx="10598728" cy="5247862"/>
          </a:xfrm>
          <a:solidFill>
            <a:schemeClr val="tx1">
              <a:lumMod val="95000"/>
            </a:schemeClr>
          </a:solidFill>
          <a:ln>
            <a:solidFill>
              <a:schemeClr val="bg1"/>
            </a:solidFill>
          </a:ln>
        </p:spPr>
        <p:txBody>
          <a:bodyPr>
            <a:normAutofit fontScale="70000" lnSpcReduction="20000"/>
          </a:bodyPr>
          <a:lstStyle/>
          <a:p>
            <a:pPr algn="l" fontAlgn="base"/>
            <a:endParaRPr lang="en-GB" dirty="0">
              <a:solidFill>
                <a:schemeClr val="bg1"/>
              </a:solidFill>
            </a:endParaRPr>
          </a:p>
          <a:p>
            <a:pPr marL="342900" indent="-342900" algn="l" fontAlgn="base">
              <a:buFont typeface="Wingdings" panose="05000000000000000000" pitchFamily="2" charset="2"/>
              <a:buChar char="Ø"/>
            </a:pPr>
            <a:r>
              <a:rPr lang="en-GB" sz="1900" dirty="0">
                <a:solidFill>
                  <a:schemeClr val="bg1"/>
                </a:solidFill>
              </a:rPr>
              <a:t>Baumeister, R., &amp; </a:t>
            </a:r>
            <a:r>
              <a:rPr lang="en-GB" sz="1900" dirty="0" err="1">
                <a:solidFill>
                  <a:schemeClr val="bg1"/>
                </a:solidFill>
              </a:rPr>
              <a:t>Vohs</a:t>
            </a:r>
            <a:r>
              <a:rPr lang="en-GB" sz="1900" dirty="0">
                <a:solidFill>
                  <a:schemeClr val="bg1"/>
                </a:solidFill>
              </a:rPr>
              <a:t>, K. (2004). Sexual Economics: Sex as Female Resource for Social Exchange in Heterosexual Interactions. </a:t>
            </a:r>
            <a:r>
              <a:rPr lang="en-GB" sz="1900" i="1" dirty="0">
                <a:solidFill>
                  <a:schemeClr val="bg1"/>
                </a:solidFill>
              </a:rPr>
              <a:t>Personality And Social Psychology Review</a:t>
            </a:r>
            <a:r>
              <a:rPr lang="en-GB" sz="1900" dirty="0">
                <a:solidFill>
                  <a:schemeClr val="bg1"/>
                </a:solidFill>
              </a:rPr>
              <a:t>, </a:t>
            </a:r>
            <a:r>
              <a:rPr lang="en-GB" sz="1900" i="1" dirty="0">
                <a:solidFill>
                  <a:schemeClr val="bg1"/>
                </a:solidFill>
              </a:rPr>
              <a:t>8</a:t>
            </a:r>
            <a:r>
              <a:rPr lang="en-GB" sz="1900" dirty="0">
                <a:solidFill>
                  <a:schemeClr val="bg1"/>
                </a:solidFill>
              </a:rPr>
              <a:t>(4), 339-363. </a:t>
            </a:r>
            <a:r>
              <a:rPr lang="en-GB" sz="1900" dirty="0" err="1">
                <a:solidFill>
                  <a:schemeClr val="bg1"/>
                </a:solidFill>
              </a:rPr>
              <a:t>doi</a:t>
            </a:r>
            <a:r>
              <a:rPr lang="en-GB" sz="1900" dirty="0">
                <a:solidFill>
                  <a:schemeClr val="bg1"/>
                </a:solidFill>
              </a:rPr>
              <a:t>: 10.1207/s15327957pspr0804_2 [Accessed: 12/05/2018].</a:t>
            </a:r>
          </a:p>
          <a:p>
            <a:pPr marL="342900" indent="-342900" algn="l" fontAlgn="base">
              <a:buFont typeface="Wingdings" panose="05000000000000000000" pitchFamily="2" charset="2"/>
              <a:buChar char="Ø"/>
            </a:pPr>
            <a:r>
              <a:rPr lang="en-GB" sz="1900" dirty="0" err="1">
                <a:solidFill>
                  <a:schemeClr val="bg1"/>
                </a:solidFill>
              </a:rPr>
              <a:t>Berscheid</a:t>
            </a:r>
            <a:r>
              <a:rPr lang="en-GB" sz="1900" dirty="0">
                <a:solidFill>
                  <a:schemeClr val="bg1"/>
                </a:solidFill>
              </a:rPr>
              <a:t>, E., &amp; Hatfield, E. (1978). </a:t>
            </a:r>
            <a:r>
              <a:rPr lang="en-GB" sz="1900" i="1" dirty="0">
                <a:solidFill>
                  <a:schemeClr val="bg1"/>
                </a:solidFill>
              </a:rPr>
              <a:t>Interpersonal attraction</a:t>
            </a:r>
            <a:r>
              <a:rPr lang="en-GB" sz="1900" dirty="0">
                <a:solidFill>
                  <a:schemeClr val="bg1"/>
                </a:solidFill>
              </a:rPr>
              <a:t> (p. 2). Reading, MA: Addison-Wesley.</a:t>
            </a:r>
          </a:p>
          <a:p>
            <a:pPr marL="342900" indent="-342900" algn="l" fontAlgn="base">
              <a:buFont typeface="Wingdings" panose="05000000000000000000" pitchFamily="2" charset="2"/>
              <a:buChar char="Ø"/>
            </a:pPr>
            <a:r>
              <a:rPr lang="en-GB" sz="1900" dirty="0">
                <a:solidFill>
                  <a:schemeClr val="bg1"/>
                </a:solidFill>
              </a:rPr>
              <a:t>Brehm, S., &amp; </a:t>
            </a:r>
            <a:r>
              <a:rPr lang="en-GB" sz="1900" dirty="0" err="1">
                <a:solidFill>
                  <a:schemeClr val="bg1"/>
                </a:solidFill>
              </a:rPr>
              <a:t>Kassin</a:t>
            </a:r>
            <a:r>
              <a:rPr lang="en-GB" sz="1900" dirty="0">
                <a:solidFill>
                  <a:schemeClr val="bg1"/>
                </a:solidFill>
              </a:rPr>
              <a:t>, S. (1996). </a:t>
            </a:r>
            <a:r>
              <a:rPr lang="en-GB" sz="1900" i="1" dirty="0">
                <a:solidFill>
                  <a:schemeClr val="bg1"/>
                </a:solidFill>
              </a:rPr>
              <a:t>Social Psychology</a:t>
            </a:r>
            <a:r>
              <a:rPr lang="en-GB" sz="1900" dirty="0">
                <a:solidFill>
                  <a:schemeClr val="bg1"/>
                </a:solidFill>
              </a:rPr>
              <a:t> Toronto: Houghton Mifflin Company. 3rd ed., pp. 203-206.</a:t>
            </a:r>
          </a:p>
          <a:p>
            <a:pPr marL="342900" indent="-342900" algn="l" fontAlgn="base">
              <a:buFont typeface="Wingdings" panose="05000000000000000000" pitchFamily="2" charset="2"/>
              <a:buChar char="Ø"/>
            </a:pPr>
            <a:r>
              <a:rPr lang="en-GB" sz="1900" dirty="0">
                <a:solidFill>
                  <a:schemeClr val="bg1"/>
                </a:solidFill>
              </a:rPr>
              <a:t>Burgess, L. (2017) </a:t>
            </a:r>
            <a:r>
              <a:rPr lang="en-GB" sz="1900" i="1" dirty="0">
                <a:solidFill>
                  <a:schemeClr val="bg1"/>
                </a:solidFill>
              </a:rPr>
              <a:t>Why is the hip-waist ratio important</a:t>
            </a:r>
            <a:r>
              <a:rPr lang="en-GB" sz="1900" dirty="0">
                <a:solidFill>
                  <a:schemeClr val="bg1"/>
                </a:solidFill>
              </a:rPr>
              <a:t>? Medical News Today. [Online] Retrieved from; </a:t>
            </a:r>
            <a:r>
              <a:rPr lang="en-GB" sz="1900" u="sng" dirty="0">
                <a:solidFill>
                  <a:schemeClr val="bg1"/>
                </a:solidFill>
                <a:hlinkClick r:id="rId2"/>
              </a:rPr>
              <a:t>https://www.medicalnewstoday.com/articles/319439.php</a:t>
            </a:r>
            <a:r>
              <a:rPr lang="en-GB" sz="1900" dirty="0">
                <a:solidFill>
                  <a:schemeClr val="bg1"/>
                </a:solidFill>
              </a:rPr>
              <a:t> [Accessed: 02/05/2018].</a:t>
            </a:r>
          </a:p>
          <a:p>
            <a:pPr marL="342900" indent="-342900" algn="l" fontAlgn="base">
              <a:buFont typeface="Wingdings" panose="05000000000000000000" pitchFamily="2" charset="2"/>
              <a:buChar char="Ø"/>
            </a:pPr>
            <a:r>
              <a:rPr lang="en-GB" sz="1900" dirty="0">
                <a:solidFill>
                  <a:schemeClr val="bg1"/>
                </a:solidFill>
              </a:rPr>
              <a:t>Burleson, B. R., &amp; </a:t>
            </a:r>
            <a:r>
              <a:rPr lang="en-GB" sz="1900" dirty="0" err="1">
                <a:solidFill>
                  <a:schemeClr val="bg1"/>
                </a:solidFill>
              </a:rPr>
              <a:t>Samter</a:t>
            </a:r>
            <a:r>
              <a:rPr lang="en-GB" sz="1900" dirty="0">
                <a:solidFill>
                  <a:schemeClr val="bg1"/>
                </a:solidFill>
              </a:rPr>
              <a:t>, W. (1985). Individual differences in the perception of comforting messages: An exploratory investigation. </a:t>
            </a:r>
            <a:r>
              <a:rPr lang="en-GB" sz="1900" i="1" dirty="0">
                <a:solidFill>
                  <a:schemeClr val="bg1"/>
                </a:solidFill>
              </a:rPr>
              <a:t>Communication Studies</a:t>
            </a:r>
            <a:r>
              <a:rPr lang="en-GB" sz="1900" dirty="0">
                <a:solidFill>
                  <a:schemeClr val="bg1"/>
                </a:solidFill>
              </a:rPr>
              <a:t>, </a:t>
            </a:r>
            <a:r>
              <a:rPr lang="en-GB" sz="1900" i="1" dirty="0">
                <a:solidFill>
                  <a:schemeClr val="bg1"/>
                </a:solidFill>
              </a:rPr>
              <a:t>36</a:t>
            </a:r>
            <a:r>
              <a:rPr lang="en-GB" sz="1900" dirty="0">
                <a:solidFill>
                  <a:schemeClr val="bg1"/>
                </a:solidFill>
              </a:rPr>
              <a:t>(1-2), 39-50.</a:t>
            </a:r>
          </a:p>
          <a:p>
            <a:pPr marL="342900" indent="-342900" algn="l">
              <a:buFont typeface="Wingdings" panose="05000000000000000000" pitchFamily="2" charset="2"/>
              <a:buChar char="Ø"/>
            </a:pPr>
            <a:r>
              <a:rPr lang="en-GB" sz="1900" dirty="0">
                <a:solidFill>
                  <a:schemeClr val="bg1"/>
                </a:solidFill>
              </a:rPr>
              <a:t>Buss, D. (2016). </a:t>
            </a:r>
            <a:r>
              <a:rPr lang="en-GB" sz="1900" i="1" dirty="0">
                <a:solidFill>
                  <a:schemeClr val="bg1"/>
                </a:solidFill>
              </a:rPr>
              <a:t>Evolutionary psychology</a:t>
            </a:r>
            <a:r>
              <a:rPr lang="en-GB" sz="1900" dirty="0">
                <a:solidFill>
                  <a:schemeClr val="bg1"/>
                </a:solidFill>
              </a:rPr>
              <a:t>. 5th ed. London: Routledge, pp.12-43.</a:t>
            </a:r>
          </a:p>
          <a:p>
            <a:pPr marL="342900" indent="-342900" algn="l">
              <a:buFont typeface="Wingdings" panose="05000000000000000000" pitchFamily="2" charset="2"/>
              <a:buChar char="Ø"/>
            </a:pPr>
            <a:r>
              <a:rPr lang="en-GB" sz="1900" dirty="0">
                <a:solidFill>
                  <a:schemeClr val="bg1"/>
                </a:solidFill>
              </a:rPr>
              <a:t> Chronicwriter.com. (2014). </a:t>
            </a:r>
            <a:r>
              <a:rPr lang="en-GB" sz="1900" i="1" dirty="0">
                <a:solidFill>
                  <a:schemeClr val="bg1"/>
                </a:solidFill>
              </a:rPr>
              <a:t>Beautiful girl marries ugly man</a:t>
            </a:r>
            <a:r>
              <a:rPr lang="en-GB" sz="1900" dirty="0">
                <a:solidFill>
                  <a:schemeClr val="bg1"/>
                </a:solidFill>
              </a:rPr>
              <a:t> [photo]. Retrieved from </a:t>
            </a:r>
            <a:r>
              <a:rPr lang="en-GB" sz="1900" u="sng" dirty="0">
                <a:solidFill>
                  <a:schemeClr val="bg1"/>
                </a:solidFill>
                <a:hlinkClick r:id="rId3"/>
              </a:rPr>
              <a:t>http://www.chronicwriter.com/2014/01/609-emma-noble-hearted-lady.html</a:t>
            </a:r>
            <a:r>
              <a:rPr lang="en-GB" sz="1900" dirty="0">
                <a:solidFill>
                  <a:schemeClr val="bg1"/>
                </a:solidFill>
              </a:rPr>
              <a:t> [Accessed: 11/05/2018].</a:t>
            </a:r>
          </a:p>
          <a:p>
            <a:pPr marL="342900" indent="-342900" algn="l">
              <a:buFont typeface="Wingdings" panose="05000000000000000000" pitchFamily="2" charset="2"/>
              <a:buChar char="Ø"/>
            </a:pPr>
            <a:r>
              <a:rPr lang="en-GB" sz="1900" dirty="0">
                <a:solidFill>
                  <a:schemeClr val="bg1"/>
                </a:solidFill>
              </a:rPr>
              <a:t>Feingold, A. (1988). Matching for attractiveness in romantic partners and same-sex friends: A meta-analysis and theoretical critique. </a:t>
            </a:r>
            <a:r>
              <a:rPr lang="en-GB" sz="1900" i="1" dirty="0">
                <a:solidFill>
                  <a:schemeClr val="bg1"/>
                </a:solidFill>
              </a:rPr>
              <a:t>Psychological Bulletin</a:t>
            </a:r>
            <a:r>
              <a:rPr lang="en-GB" sz="1900" dirty="0">
                <a:solidFill>
                  <a:schemeClr val="bg1"/>
                </a:solidFill>
              </a:rPr>
              <a:t>, </a:t>
            </a:r>
            <a:r>
              <a:rPr lang="en-GB" sz="1900" i="1" dirty="0">
                <a:solidFill>
                  <a:schemeClr val="bg1"/>
                </a:solidFill>
              </a:rPr>
              <a:t>104</a:t>
            </a:r>
            <a:r>
              <a:rPr lang="en-GB" sz="1900" dirty="0">
                <a:solidFill>
                  <a:schemeClr val="bg1"/>
                </a:solidFill>
              </a:rPr>
              <a:t>(2), 226.</a:t>
            </a:r>
          </a:p>
          <a:p>
            <a:pPr marL="342900" indent="-342900" algn="l">
              <a:buFont typeface="Wingdings" panose="05000000000000000000" pitchFamily="2" charset="2"/>
              <a:buChar char="Ø"/>
            </a:pPr>
            <a:r>
              <a:rPr lang="en-GB" sz="1900" dirty="0">
                <a:solidFill>
                  <a:schemeClr val="bg1"/>
                </a:solidFill>
              </a:rPr>
              <a:t>Feingold, A. (1990). Gender differences in effects of physical attractiveness on romantic attraction: A comparison across five research paradigms. </a:t>
            </a:r>
            <a:r>
              <a:rPr lang="en-GB" sz="1900" i="1" dirty="0">
                <a:solidFill>
                  <a:schemeClr val="bg1"/>
                </a:solidFill>
              </a:rPr>
              <a:t>Journal of Personality and Social Psychology</a:t>
            </a:r>
            <a:r>
              <a:rPr lang="en-GB" sz="1900" dirty="0">
                <a:solidFill>
                  <a:schemeClr val="bg1"/>
                </a:solidFill>
              </a:rPr>
              <a:t>, </a:t>
            </a:r>
            <a:r>
              <a:rPr lang="en-GB" sz="1900" i="1" dirty="0">
                <a:solidFill>
                  <a:schemeClr val="bg1"/>
                </a:solidFill>
              </a:rPr>
              <a:t>59</a:t>
            </a:r>
            <a:r>
              <a:rPr lang="en-GB" sz="1900" dirty="0">
                <a:solidFill>
                  <a:schemeClr val="bg1"/>
                </a:solidFill>
              </a:rPr>
              <a:t>(5), 981.</a:t>
            </a:r>
          </a:p>
          <a:p>
            <a:pPr marL="342900" indent="-342900" algn="l">
              <a:buFont typeface="Wingdings" panose="05000000000000000000" pitchFamily="2" charset="2"/>
              <a:buChar char="Ø"/>
            </a:pPr>
            <a:r>
              <a:rPr lang="en-GB" sz="1900" dirty="0">
                <a:solidFill>
                  <a:schemeClr val="bg1"/>
                </a:solidFill>
              </a:rPr>
              <a:t> Flickr.com. (2016). </a:t>
            </a:r>
            <a:r>
              <a:rPr lang="en-GB" sz="1900" i="1" dirty="0">
                <a:solidFill>
                  <a:schemeClr val="bg1"/>
                </a:solidFill>
              </a:rPr>
              <a:t>A happy couple</a:t>
            </a:r>
            <a:r>
              <a:rPr lang="en-GB" sz="1900" dirty="0">
                <a:solidFill>
                  <a:schemeClr val="bg1"/>
                </a:solidFill>
              </a:rPr>
              <a:t> [Image]. Retrieved from </a:t>
            </a:r>
            <a:r>
              <a:rPr lang="en-GB" sz="1900" u="sng" dirty="0">
                <a:solidFill>
                  <a:schemeClr val="bg1"/>
                </a:solidFill>
                <a:hlinkClick r:id="rId4"/>
              </a:rPr>
              <a:t>https://www.flickr.com/photos/51788543@N00/189713200</a:t>
            </a:r>
            <a:r>
              <a:rPr lang="en-GB" sz="1900" dirty="0">
                <a:solidFill>
                  <a:schemeClr val="bg1"/>
                </a:solidFill>
              </a:rPr>
              <a:t> [Accessed: 01/05/2018].</a:t>
            </a:r>
          </a:p>
          <a:p>
            <a:pPr marL="342900" indent="-342900" algn="l" fontAlgn="base">
              <a:buFont typeface="Wingdings" panose="05000000000000000000" pitchFamily="2" charset="2"/>
              <a:buChar char="Ø"/>
            </a:pPr>
            <a:r>
              <a:rPr lang="en-GB" sz="1900" dirty="0">
                <a:solidFill>
                  <a:schemeClr val="bg1"/>
                </a:solidFill>
              </a:rPr>
              <a:t>Getty Images, (2017). </a:t>
            </a:r>
            <a:r>
              <a:rPr lang="en-GB" sz="1900" i="1" dirty="0">
                <a:solidFill>
                  <a:schemeClr val="bg1"/>
                </a:solidFill>
              </a:rPr>
              <a:t>The Scales,</a:t>
            </a:r>
            <a:r>
              <a:rPr lang="en-GB" sz="1900" dirty="0">
                <a:solidFill>
                  <a:schemeClr val="bg1"/>
                </a:solidFill>
              </a:rPr>
              <a:t> [Image]. Retrieved from </a:t>
            </a:r>
            <a:r>
              <a:rPr lang="en-GB" sz="1900" u="sng" dirty="0">
                <a:solidFill>
                  <a:schemeClr val="bg1"/>
                </a:solidFill>
                <a:hlinkClick r:id="rId5"/>
              </a:rPr>
              <a:t>https://www.thoughtco.com/patriarchal-society-feminism-definition-3528978</a:t>
            </a:r>
            <a:r>
              <a:rPr lang="en-GB" sz="1900" dirty="0">
                <a:solidFill>
                  <a:schemeClr val="bg1"/>
                </a:solidFill>
              </a:rPr>
              <a:t> [Accessed: 02/05/2018].</a:t>
            </a:r>
          </a:p>
          <a:p>
            <a:pPr marL="342900" indent="-342900" algn="l" fontAlgn="base">
              <a:buFont typeface="Wingdings" panose="05000000000000000000" pitchFamily="2" charset="2"/>
              <a:buChar char="Ø"/>
            </a:pPr>
            <a:r>
              <a:rPr lang="en-GB" sz="1900" dirty="0">
                <a:solidFill>
                  <a:schemeClr val="bg1"/>
                </a:solidFill>
              </a:rPr>
              <a:t>Gold, J. A., </a:t>
            </a:r>
            <a:r>
              <a:rPr lang="en-GB" sz="1900" dirty="0" err="1">
                <a:solidFill>
                  <a:schemeClr val="bg1"/>
                </a:solidFill>
              </a:rPr>
              <a:t>Ryckman</a:t>
            </a:r>
            <a:r>
              <a:rPr lang="en-GB" sz="1900" dirty="0">
                <a:solidFill>
                  <a:schemeClr val="bg1"/>
                </a:solidFill>
              </a:rPr>
              <a:t>, R. M., &amp; Mosley, N. R. (1984). Romantic mood induction and attraction to a dissimilar other: Is love blind?. </a:t>
            </a:r>
            <a:r>
              <a:rPr lang="en-GB" sz="1900" i="1" dirty="0">
                <a:solidFill>
                  <a:schemeClr val="bg1"/>
                </a:solidFill>
              </a:rPr>
              <a:t>Personality and Social Psychology Bulletin</a:t>
            </a:r>
            <a:r>
              <a:rPr lang="en-GB" sz="1900" dirty="0">
                <a:solidFill>
                  <a:schemeClr val="bg1"/>
                </a:solidFill>
              </a:rPr>
              <a:t>, </a:t>
            </a:r>
            <a:r>
              <a:rPr lang="en-GB" sz="1900" i="1" dirty="0">
                <a:solidFill>
                  <a:schemeClr val="bg1"/>
                </a:solidFill>
              </a:rPr>
              <a:t>10</a:t>
            </a:r>
            <a:r>
              <a:rPr lang="en-GB" sz="1900" dirty="0">
                <a:solidFill>
                  <a:schemeClr val="bg1"/>
                </a:solidFill>
              </a:rPr>
              <a:t>(3), 358-368.</a:t>
            </a:r>
          </a:p>
          <a:p>
            <a:pPr algn="l"/>
            <a:endParaRPr lang="en-GB" dirty="0"/>
          </a:p>
        </p:txBody>
      </p:sp>
    </p:spTree>
    <p:extLst>
      <p:ext uri="{BB962C8B-B14F-4D97-AF65-F5344CB8AC3E}">
        <p14:creationId xmlns:p14="http://schemas.microsoft.com/office/powerpoint/2010/main" val="28574749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7412B-96F6-45D9-9AD2-A5F9867E87EC}"/>
              </a:ext>
            </a:extLst>
          </p:cNvPr>
          <p:cNvSpPr>
            <a:spLocks noGrp="1"/>
          </p:cNvSpPr>
          <p:nvPr>
            <p:ph type="ctrTitle"/>
          </p:nvPr>
        </p:nvSpPr>
        <p:spPr>
          <a:xfrm>
            <a:off x="844825" y="226639"/>
            <a:ext cx="10525539" cy="568491"/>
          </a:xfrm>
        </p:spPr>
        <p:txBody>
          <a:bodyPr>
            <a:normAutofit fontScale="90000"/>
          </a:bodyPr>
          <a:lstStyle/>
          <a:p>
            <a:r>
              <a:rPr lang="en-GB" sz="2400" dirty="0"/>
              <a:t>References</a:t>
            </a:r>
          </a:p>
        </p:txBody>
      </p:sp>
      <p:sp>
        <p:nvSpPr>
          <p:cNvPr id="3" name="Subtitle 2">
            <a:extLst>
              <a:ext uri="{FF2B5EF4-FFF2-40B4-BE49-F238E27FC236}">
                <a16:creationId xmlns:a16="http://schemas.microsoft.com/office/drawing/2014/main" id="{A6332F10-2DD6-458B-88EB-8321890E70AC}"/>
              </a:ext>
            </a:extLst>
          </p:cNvPr>
          <p:cNvSpPr>
            <a:spLocks noGrp="1"/>
          </p:cNvSpPr>
          <p:nvPr>
            <p:ph type="subTitle" idx="1"/>
          </p:nvPr>
        </p:nvSpPr>
        <p:spPr>
          <a:xfrm>
            <a:off x="844825" y="1025236"/>
            <a:ext cx="10525539" cy="5335807"/>
          </a:xfrm>
          <a:solidFill>
            <a:schemeClr val="tx1"/>
          </a:solidFill>
          <a:ln w="12700">
            <a:solidFill>
              <a:schemeClr val="bg1"/>
            </a:solidFill>
          </a:ln>
        </p:spPr>
        <p:txBody>
          <a:bodyPr>
            <a:normAutofit fontScale="70000" lnSpcReduction="20000"/>
          </a:bodyPr>
          <a:lstStyle/>
          <a:p>
            <a:pPr marL="342900" indent="-342900" algn="l" fontAlgn="base">
              <a:buFont typeface="Wingdings" panose="05000000000000000000" pitchFamily="2" charset="2"/>
              <a:buChar char="Ø"/>
            </a:pPr>
            <a:endParaRPr lang="en-GB" dirty="0">
              <a:solidFill>
                <a:schemeClr val="bg1"/>
              </a:solidFill>
            </a:endParaRPr>
          </a:p>
          <a:p>
            <a:pPr marL="342900" indent="-342900" algn="l" fontAlgn="base">
              <a:buFont typeface="Wingdings" panose="05000000000000000000" pitchFamily="2" charset="2"/>
              <a:buChar char="Ø"/>
            </a:pPr>
            <a:r>
              <a:rPr lang="en-GB" dirty="0" err="1">
                <a:solidFill>
                  <a:schemeClr val="bg1"/>
                </a:solidFill>
              </a:rPr>
              <a:t>Gray</a:t>
            </a:r>
            <a:r>
              <a:rPr lang="en-GB" dirty="0">
                <a:solidFill>
                  <a:schemeClr val="bg1"/>
                </a:solidFill>
              </a:rPr>
              <a:t>, P. (2013). </a:t>
            </a:r>
            <a:r>
              <a:rPr lang="en-GB" i="1" dirty="0">
                <a:solidFill>
                  <a:schemeClr val="bg1"/>
                </a:solidFill>
              </a:rPr>
              <a:t>Evolution and human sexuality</a:t>
            </a:r>
            <a:r>
              <a:rPr lang="en-GB" dirty="0">
                <a:solidFill>
                  <a:schemeClr val="bg1"/>
                </a:solidFill>
              </a:rPr>
              <a:t>. American Journal Of Physical Anthropology, 152, 94-118. </a:t>
            </a:r>
            <a:r>
              <a:rPr lang="en-GB" dirty="0" err="1">
                <a:solidFill>
                  <a:schemeClr val="bg1"/>
                </a:solidFill>
              </a:rPr>
              <a:t>doi</a:t>
            </a:r>
            <a:r>
              <a:rPr lang="en-GB" dirty="0">
                <a:solidFill>
                  <a:schemeClr val="bg1"/>
                </a:solidFill>
              </a:rPr>
              <a:t>: 10.1002/ajpa.22394 </a:t>
            </a:r>
          </a:p>
          <a:p>
            <a:pPr marL="342900" indent="-342900" algn="l">
              <a:buFont typeface="Wingdings" panose="05000000000000000000" pitchFamily="2" charset="2"/>
              <a:buChar char="Ø"/>
            </a:pPr>
            <a:r>
              <a:rPr lang="en-GB" dirty="0">
                <a:solidFill>
                  <a:schemeClr val="bg1"/>
                </a:solidFill>
              </a:rPr>
              <a:t>Gross, R. (2010). </a:t>
            </a:r>
            <a:r>
              <a:rPr lang="en-GB" i="1" dirty="0">
                <a:solidFill>
                  <a:schemeClr val="bg1"/>
                </a:solidFill>
              </a:rPr>
              <a:t>Psychology:</a:t>
            </a:r>
            <a:r>
              <a:rPr lang="en-GB" dirty="0">
                <a:solidFill>
                  <a:schemeClr val="bg1"/>
                </a:solidFill>
              </a:rPr>
              <a:t> </a:t>
            </a:r>
            <a:r>
              <a:rPr lang="en-GB" i="1" dirty="0">
                <a:solidFill>
                  <a:schemeClr val="bg1"/>
                </a:solidFill>
              </a:rPr>
              <a:t>The Science of Mind and Behaviour</a:t>
            </a:r>
            <a:r>
              <a:rPr lang="en-GB" dirty="0">
                <a:solidFill>
                  <a:schemeClr val="bg1"/>
                </a:solidFill>
              </a:rPr>
              <a:t>. 6</a:t>
            </a:r>
            <a:r>
              <a:rPr lang="en-GB" baseline="30000" dirty="0">
                <a:solidFill>
                  <a:schemeClr val="bg1"/>
                </a:solidFill>
              </a:rPr>
              <a:t>th</a:t>
            </a:r>
            <a:r>
              <a:rPr lang="en-GB" dirty="0">
                <a:solidFill>
                  <a:schemeClr val="bg1"/>
                </a:solidFill>
              </a:rPr>
              <a:t> ed. London: Hodder &amp; Stoughton, pp.45-46, 261-269.</a:t>
            </a:r>
          </a:p>
          <a:p>
            <a:pPr marL="342900" indent="-342900" algn="l">
              <a:buFont typeface="Wingdings" panose="05000000000000000000" pitchFamily="2" charset="2"/>
              <a:buChar char="Ø"/>
            </a:pPr>
            <a:r>
              <a:rPr lang="en-GB" dirty="0">
                <a:solidFill>
                  <a:schemeClr val="bg1"/>
                </a:solidFill>
              </a:rPr>
              <a:t> Gross, R. (2015). </a:t>
            </a:r>
            <a:r>
              <a:rPr lang="en-GB" i="1" dirty="0">
                <a:solidFill>
                  <a:schemeClr val="bg1"/>
                </a:solidFill>
              </a:rPr>
              <a:t>Psychology: The science of mind and behaviour. </a:t>
            </a:r>
            <a:r>
              <a:rPr lang="en-GB" dirty="0">
                <a:solidFill>
                  <a:schemeClr val="bg1"/>
                </a:solidFill>
              </a:rPr>
              <a:t>(7ed). (pp 469) UK: Hodder Education.</a:t>
            </a:r>
          </a:p>
          <a:p>
            <a:pPr marL="342900" indent="-342900" algn="l">
              <a:buFont typeface="Wingdings" panose="05000000000000000000" pitchFamily="2" charset="2"/>
              <a:buChar char="Ø"/>
            </a:pPr>
            <a:r>
              <a:rPr lang="en-GB" dirty="0">
                <a:solidFill>
                  <a:schemeClr val="bg1"/>
                </a:solidFill>
              </a:rPr>
              <a:t>Homans, G. (1961).</a:t>
            </a:r>
            <a:r>
              <a:rPr lang="en-GB" i="1" dirty="0">
                <a:solidFill>
                  <a:schemeClr val="bg1"/>
                </a:solidFill>
              </a:rPr>
              <a:t> Social Behaviour: Its Elementary Forms. </a:t>
            </a:r>
            <a:r>
              <a:rPr lang="en-GB" dirty="0">
                <a:solidFill>
                  <a:schemeClr val="bg1"/>
                </a:solidFill>
              </a:rPr>
              <a:t>New York: Harcourt Brace Jovanovich. p. 13.</a:t>
            </a:r>
          </a:p>
          <a:p>
            <a:pPr marL="342900" indent="-342900" algn="l">
              <a:buFont typeface="Wingdings" panose="05000000000000000000" pitchFamily="2" charset="2"/>
              <a:buChar char="Ø"/>
            </a:pPr>
            <a:r>
              <a:rPr lang="en-GB" dirty="0">
                <a:solidFill>
                  <a:schemeClr val="bg1"/>
                </a:solidFill>
              </a:rPr>
              <a:t>Hurly, A. (2016). </a:t>
            </a:r>
            <a:r>
              <a:rPr lang="en-GB" i="1" dirty="0">
                <a:solidFill>
                  <a:schemeClr val="bg1"/>
                </a:solidFill>
              </a:rPr>
              <a:t>You might not agree but science says your attracted to my body odour</a:t>
            </a:r>
            <a:r>
              <a:rPr lang="en-GB" dirty="0">
                <a:solidFill>
                  <a:schemeClr val="bg1"/>
                </a:solidFill>
              </a:rPr>
              <a:t> [photo]. Retrieved from; </a:t>
            </a:r>
            <a:r>
              <a:rPr lang="en-GB" u="sng" dirty="0">
                <a:solidFill>
                  <a:schemeClr val="bg1"/>
                </a:solidFill>
                <a:hlinkClick r:id="rId2"/>
              </a:rPr>
              <a:t>https://flipboard.com/@jesusagonza42sl/relationships-b2d1uvsqz</a:t>
            </a:r>
            <a:r>
              <a:rPr lang="en-GB" dirty="0">
                <a:solidFill>
                  <a:schemeClr val="bg1"/>
                </a:solidFill>
              </a:rPr>
              <a:t> [Accessed: 04/05/2018].</a:t>
            </a:r>
          </a:p>
          <a:p>
            <a:pPr marL="342900" indent="-342900" algn="l">
              <a:buFont typeface="Wingdings" panose="05000000000000000000" pitchFamily="2" charset="2"/>
              <a:buChar char="Ø"/>
            </a:pPr>
            <a:r>
              <a:rPr lang="en-GB" dirty="0">
                <a:solidFill>
                  <a:schemeClr val="bg1"/>
                </a:solidFill>
              </a:rPr>
              <a:t>Kromer, J., Hummel, T., </a:t>
            </a:r>
            <a:r>
              <a:rPr lang="en-GB" dirty="0" err="1">
                <a:solidFill>
                  <a:schemeClr val="bg1"/>
                </a:solidFill>
              </a:rPr>
              <a:t>Pietrowski</a:t>
            </a:r>
            <a:r>
              <a:rPr lang="en-GB" dirty="0">
                <a:solidFill>
                  <a:schemeClr val="bg1"/>
                </a:solidFill>
              </a:rPr>
              <a:t>, D., </a:t>
            </a:r>
            <a:r>
              <a:rPr lang="en-GB" dirty="0" err="1">
                <a:solidFill>
                  <a:schemeClr val="bg1"/>
                </a:solidFill>
              </a:rPr>
              <a:t>Giani</a:t>
            </a:r>
            <a:r>
              <a:rPr lang="en-GB" dirty="0">
                <a:solidFill>
                  <a:schemeClr val="bg1"/>
                </a:solidFill>
              </a:rPr>
              <a:t>, A., Sauter, J., &amp; </a:t>
            </a:r>
            <a:r>
              <a:rPr lang="en-GB" dirty="0" err="1">
                <a:solidFill>
                  <a:schemeClr val="bg1"/>
                </a:solidFill>
              </a:rPr>
              <a:t>Ehninger</a:t>
            </a:r>
            <a:r>
              <a:rPr lang="en-GB" dirty="0">
                <a:solidFill>
                  <a:schemeClr val="bg1"/>
                </a:solidFill>
              </a:rPr>
              <a:t>, G. et al. (2016). Influence of HLA on human partnership and sexual satisfaction. </a:t>
            </a:r>
            <a:r>
              <a:rPr lang="en-GB" i="1" dirty="0">
                <a:solidFill>
                  <a:schemeClr val="bg1"/>
                </a:solidFill>
              </a:rPr>
              <a:t>Scientific Reports</a:t>
            </a:r>
            <a:r>
              <a:rPr lang="en-GB" dirty="0">
                <a:solidFill>
                  <a:schemeClr val="bg1"/>
                </a:solidFill>
              </a:rPr>
              <a:t>, </a:t>
            </a:r>
            <a:r>
              <a:rPr lang="en-GB" i="1" dirty="0">
                <a:solidFill>
                  <a:schemeClr val="bg1"/>
                </a:solidFill>
              </a:rPr>
              <a:t>6</a:t>
            </a:r>
            <a:r>
              <a:rPr lang="en-GB" dirty="0">
                <a:solidFill>
                  <a:schemeClr val="bg1"/>
                </a:solidFill>
              </a:rPr>
              <a:t>(1). </a:t>
            </a:r>
            <a:r>
              <a:rPr lang="en-GB" u="sng" dirty="0">
                <a:solidFill>
                  <a:schemeClr val="bg1"/>
                </a:solidFill>
                <a:hlinkClick r:id="rId3"/>
              </a:rPr>
              <a:t>http://dx.doi.org/10.1038/srep32550</a:t>
            </a:r>
            <a:r>
              <a:rPr lang="en-GB" dirty="0">
                <a:solidFill>
                  <a:schemeClr val="bg1"/>
                </a:solidFill>
              </a:rPr>
              <a:t> [Accessed: 12/05/2018].</a:t>
            </a:r>
          </a:p>
          <a:p>
            <a:pPr marL="342900" indent="-342900" algn="l">
              <a:buFont typeface="Wingdings" panose="05000000000000000000" pitchFamily="2" charset="2"/>
              <a:buChar char="Ø"/>
            </a:pPr>
            <a:r>
              <a:rPr lang="en-GB" dirty="0">
                <a:solidFill>
                  <a:schemeClr val="bg1"/>
                </a:solidFill>
              </a:rPr>
              <a:t> Langlois, J., </a:t>
            </a:r>
            <a:r>
              <a:rPr lang="en-GB" dirty="0" err="1">
                <a:solidFill>
                  <a:schemeClr val="bg1"/>
                </a:solidFill>
              </a:rPr>
              <a:t>Kalakanis</a:t>
            </a:r>
            <a:r>
              <a:rPr lang="en-GB" dirty="0">
                <a:solidFill>
                  <a:schemeClr val="bg1"/>
                </a:solidFill>
              </a:rPr>
              <a:t>, L., Rubenstein, A., Larson, A., Hallam, M., &amp; Smoot, M. (2000). Maxims or myths of beauty? A meta-analytic and theoretical review. </a:t>
            </a:r>
            <a:r>
              <a:rPr lang="en-GB" i="1" dirty="0">
                <a:solidFill>
                  <a:schemeClr val="bg1"/>
                </a:solidFill>
              </a:rPr>
              <a:t>Psychological Bulletin</a:t>
            </a:r>
            <a:r>
              <a:rPr lang="en-GB" dirty="0">
                <a:solidFill>
                  <a:schemeClr val="bg1"/>
                </a:solidFill>
              </a:rPr>
              <a:t>, </a:t>
            </a:r>
            <a:r>
              <a:rPr lang="en-GB" i="1" dirty="0">
                <a:solidFill>
                  <a:schemeClr val="bg1"/>
                </a:solidFill>
              </a:rPr>
              <a:t>126</a:t>
            </a:r>
            <a:r>
              <a:rPr lang="en-GB" dirty="0">
                <a:solidFill>
                  <a:schemeClr val="bg1"/>
                </a:solidFill>
              </a:rPr>
              <a:t>(3), 390-423. </a:t>
            </a:r>
            <a:r>
              <a:rPr lang="en-GB" u="sng" dirty="0">
                <a:solidFill>
                  <a:schemeClr val="bg1"/>
                </a:solidFill>
                <a:hlinkClick r:id="rId4"/>
              </a:rPr>
              <a:t>http://dx.doi.org/10.1037//0033-2909.126.3.390</a:t>
            </a:r>
            <a:r>
              <a:rPr lang="en-GB" dirty="0">
                <a:solidFill>
                  <a:schemeClr val="bg1"/>
                </a:solidFill>
              </a:rPr>
              <a:t> [Accessed: 02/05/2018].</a:t>
            </a:r>
          </a:p>
          <a:p>
            <a:pPr marL="342900" indent="-342900" algn="l">
              <a:buFont typeface="Wingdings" panose="05000000000000000000" pitchFamily="2" charset="2"/>
              <a:buChar char="Ø"/>
            </a:pPr>
            <a:r>
              <a:rPr lang="en-GB" dirty="0">
                <a:solidFill>
                  <a:schemeClr val="bg1"/>
                </a:solidFill>
              </a:rPr>
              <a:t> Lowe, C. A., &amp; Goldstein, J. W. (1970). Reciprocal liking and attributions of ability: Mediating effects of perceived intent and personal involvement. </a:t>
            </a:r>
            <a:r>
              <a:rPr lang="en-GB" i="1" dirty="0">
                <a:solidFill>
                  <a:schemeClr val="bg1"/>
                </a:solidFill>
              </a:rPr>
              <a:t>Journal of Personality and Social Psychology</a:t>
            </a:r>
            <a:r>
              <a:rPr lang="en-GB" dirty="0">
                <a:solidFill>
                  <a:schemeClr val="bg1"/>
                </a:solidFill>
              </a:rPr>
              <a:t>, </a:t>
            </a:r>
            <a:r>
              <a:rPr lang="en-GB" i="1" dirty="0">
                <a:solidFill>
                  <a:schemeClr val="bg1"/>
                </a:solidFill>
              </a:rPr>
              <a:t>16</a:t>
            </a:r>
            <a:r>
              <a:rPr lang="en-GB" dirty="0">
                <a:solidFill>
                  <a:schemeClr val="bg1"/>
                </a:solidFill>
              </a:rPr>
              <a:t>(2), 291.</a:t>
            </a:r>
          </a:p>
          <a:p>
            <a:pPr marL="342900" indent="-342900" algn="l" fontAlgn="base">
              <a:buFont typeface="Wingdings" panose="05000000000000000000" pitchFamily="2" charset="2"/>
              <a:buChar char="Ø"/>
            </a:pPr>
            <a:r>
              <a:rPr lang="en-GB" dirty="0">
                <a:solidFill>
                  <a:schemeClr val="bg1"/>
                </a:solidFill>
              </a:rPr>
              <a:t>Meyer, D., &amp; Thompson, G. (2001). How selection shapes variation of the human major histocompatibility complex: a review. </a:t>
            </a:r>
            <a:r>
              <a:rPr lang="en-GB" i="1" dirty="0">
                <a:solidFill>
                  <a:schemeClr val="bg1"/>
                </a:solidFill>
              </a:rPr>
              <a:t>Annals Of Human Genetics</a:t>
            </a:r>
            <a:r>
              <a:rPr lang="en-GB" dirty="0">
                <a:solidFill>
                  <a:schemeClr val="bg1"/>
                </a:solidFill>
              </a:rPr>
              <a:t>, </a:t>
            </a:r>
            <a:r>
              <a:rPr lang="en-GB" i="1" dirty="0">
                <a:solidFill>
                  <a:schemeClr val="bg1"/>
                </a:solidFill>
              </a:rPr>
              <a:t>65</a:t>
            </a:r>
            <a:r>
              <a:rPr lang="en-GB" dirty="0">
                <a:solidFill>
                  <a:schemeClr val="bg1"/>
                </a:solidFill>
              </a:rPr>
              <a:t>(1), 1-26. http://dx.doi.org/10.1046/j.1469-1809.2001.6510001.x [Accessed: 12/05/2018].</a:t>
            </a:r>
          </a:p>
          <a:p>
            <a:pPr marL="342900" indent="-342900" algn="l" fontAlgn="base">
              <a:buFont typeface="Wingdings" panose="05000000000000000000" pitchFamily="2" charset="2"/>
              <a:buChar char="Ø"/>
            </a:pPr>
            <a:r>
              <a:rPr lang="en-GB" dirty="0">
                <a:solidFill>
                  <a:schemeClr val="bg1"/>
                </a:solidFill>
              </a:rPr>
              <a:t>Price, R. A., &amp; Vandenberg, S. G. (1979). Matching for physical attractiveness in married couples. </a:t>
            </a:r>
            <a:r>
              <a:rPr lang="en-GB" i="1" dirty="0">
                <a:solidFill>
                  <a:schemeClr val="bg1"/>
                </a:solidFill>
              </a:rPr>
              <a:t>Personality and Social Psychology Bulletin</a:t>
            </a:r>
            <a:r>
              <a:rPr lang="en-GB" dirty="0">
                <a:solidFill>
                  <a:schemeClr val="bg1"/>
                </a:solidFill>
              </a:rPr>
              <a:t>, </a:t>
            </a:r>
            <a:r>
              <a:rPr lang="en-GB" i="1" dirty="0">
                <a:solidFill>
                  <a:schemeClr val="bg1"/>
                </a:solidFill>
              </a:rPr>
              <a:t>5</a:t>
            </a:r>
            <a:r>
              <a:rPr lang="en-GB" dirty="0">
                <a:solidFill>
                  <a:schemeClr val="bg1"/>
                </a:solidFill>
              </a:rPr>
              <a:t>(3), 398-400.</a:t>
            </a:r>
          </a:p>
          <a:p>
            <a:pPr marL="342900" indent="-342900" algn="l" fontAlgn="base">
              <a:buFont typeface="Wingdings" panose="05000000000000000000" pitchFamily="2" charset="2"/>
              <a:buChar char="Ø"/>
            </a:pPr>
            <a:r>
              <a:rPr lang="en-GB" dirty="0">
                <a:solidFill>
                  <a:schemeClr val="bg1"/>
                </a:solidFill>
              </a:rPr>
              <a:t>Reis, H. T., </a:t>
            </a:r>
            <a:r>
              <a:rPr lang="en-GB" dirty="0" err="1">
                <a:solidFill>
                  <a:schemeClr val="bg1"/>
                </a:solidFill>
              </a:rPr>
              <a:t>Maniaci</a:t>
            </a:r>
            <a:r>
              <a:rPr lang="en-GB" dirty="0">
                <a:solidFill>
                  <a:schemeClr val="bg1"/>
                </a:solidFill>
              </a:rPr>
              <a:t>, M. R., </a:t>
            </a:r>
            <a:r>
              <a:rPr lang="en-GB" dirty="0" err="1">
                <a:solidFill>
                  <a:schemeClr val="bg1"/>
                </a:solidFill>
              </a:rPr>
              <a:t>Caprariello</a:t>
            </a:r>
            <a:r>
              <a:rPr lang="en-GB" dirty="0">
                <a:solidFill>
                  <a:schemeClr val="bg1"/>
                </a:solidFill>
              </a:rPr>
              <a:t>, P. A., Eastwick, P. W., &amp; Finkel, E. J. (2011). Familiarity does indeed promote attraction in live interaction. </a:t>
            </a:r>
            <a:r>
              <a:rPr lang="en-GB" i="1" dirty="0">
                <a:solidFill>
                  <a:schemeClr val="bg1"/>
                </a:solidFill>
              </a:rPr>
              <a:t>Journal of personality and social psychology</a:t>
            </a:r>
            <a:r>
              <a:rPr lang="en-GB" dirty="0">
                <a:solidFill>
                  <a:schemeClr val="bg1"/>
                </a:solidFill>
              </a:rPr>
              <a:t>, </a:t>
            </a:r>
            <a:r>
              <a:rPr lang="en-GB" i="1" dirty="0">
                <a:solidFill>
                  <a:schemeClr val="bg1"/>
                </a:solidFill>
              </a:rPr>
              <a:t>101</a:t>
            </a:r>
            <a:r>
              <a:rPr lang="en-GB" dirty="0">
                <a:solidFill>
                  <a:schemeClr val="bg1"/>
                </a:solidFill>
              </a:rPr>
              <a:t>(3), 557.</a:t>
            </a:r>
          </a:p>
          <a:p>
            <a:pPr marL="342900" indent="-342900" algn="l" fontAlgn="base">
              <a:buFont typeface="Wingdings" panose="05000000000000000000" pitchFamily="2" charset="2"/>
              <a:buChar char="Ø"/>
            </a:pPr>
            <a:r>
              <a:rPr lang="en-GB" dirty="0" err="1">
                <a:solidFill>
                  <a:schemeClr val="bg1"/>
                </a:solidFill>
              </a:rPr>
              <a:t>Walster</a:t>
            </a:r>
            <a:r>
              <a:rPr lang="en-GB" dirty="0">
                <a:solidFill>
                  <a:schemeClr val="bg1"/>
                </a:solidFill>
              </a:rPr>
              <a:t>, E., Aronson, V., Abrahams, D., &amp; </a:t>
            </a:r>
            <a:r>
              <a:rPr lang="en-GB" dirty="0" err="1">
                <a:solidFill>
                  <a:schemeClr val="bg1"/>
                </a:solidFill>
              </a:rPr>
              <a:t>Rottman</a:t>
            </a:r>
            <a:r>
              <a:rPr lang="en-GB" dirty="0">
                <a:solidFill>
                  <a:schemeClr val="bg1"/>
                </a:solidFill>
              </a:rPr>
              <a:t>, L. (1966). Importance of physical attractiveness in dating </a:t>
            </a:r>
            <a:r>
              <a:rPr lang="en-GB" dirty="0" err="1">
                <a:solidFill>
                  <a:schemeClr val="bg1"/>
                </a:solidFill>
              </a:rPr>
              <a:t>behavior</a:t>
            </a:r>
            <a:r>
              <a:rPr lang="en-GB" dirty="0">
                <a:solidFill>
                  <a:schemeClr val="bg1"/>
                </a:solidFill>
              </a:rPr>
              <a:t>. </a:t>
            </a:r>
            <a:r>
              <a:rPr lang="en-GB" i="1" dirty="0">
                <a:solidFill>
                  <a:schemeClr val="bg1"/>
                </a:solidFill>
              </a:rPr>
              <a:t>Journal of personality and social psychology</a:t>
            </a:r>
            <a:r>
              <a:rPr lang="en-GB" dirty="0">
                <a:solidFill>
                  <a:schemeClr val="bg1"/>
                </a:solidFill>
              </a:rPr>
              <a:t>, </a:t>
            </a:r>
            <a:r>
              <a:rPr lang="en-GB" i="1" dirty="0">
                <a:solidFill>
                  <a:schemeClr val="bg1"/>
                </a:solidFill>
              </a:rPr>
              <a:t>4</a:t>
            </a:r>
            <a:r>
              <a:rPr lang="en-GB" dirty="0">
                <a:solidFill>
                  <a:schemeClr val="bg1"/>
                </a:solidFill>
              </a:rPr>
              <a:t>(5), 508.</a:t>
            </a:r>
          </a:p>
          <a:p>
            <a:endParaRPr lang="en-GB" dirty="0"/>
          </a:p>
        </p:txBody>
      </p:sp>
    </p:spTree>
    <p:extLst>
      <p:ext uri="{BB962C8B-B14F-4D97-AF65-F5344CB8AC3E}">
        <p14:creationId xmlns:p14="http://schemas.microsoft.com/office/powerpoint/2010/main" val="220755449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6118</TotalTime>
  <Words>1586</Words>
  <Application>Microsoft Office PowerPoint</Application>
  <PresentationFormat>Widescreen</PresentationFormat>
  <Paragraphs>137</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Gill Sans MT</vt:lpstr>
      <vt:lpstr>Wingdings</vt:lpstr>
      <vt:lpstr>Parcel</vt:lpstr>
      <vt:lpstr>Do birds of a feather flock together or do opposites attract?  </vt:lpstr>
      <vt:lpstr>Introduction</vt:lpstr>
      <vt:lpstr>The propinquity effect</vt:lpstr>
      <vt:lpstr>Reciprocal liking</vt:lpstr>
      <vt:lpstr>The matching hypothesis</vt:lpstr>
      <vt:lpstr>Importance of physical attractiveness in dating behaviour</vt:lpstr>
      <vt:lpstr>The ‘marriage market’ hypothesis </vt:lpstr>
      <vt:lpstr>Social Biological reasoning</vt:lpstr>
      <vt:lpstr>I would like to argue that opposites attract. Social-Biological psychological </vt:lpstr>
      <vt:lpstr>PowerPoint Presentation</vt:lpstr>
      <vt:lpstr>Social Exchange Theory (Homans, 1961)</vt:lpstr>
      <vt:lpstr>Different adaptive  reproductive strategies &amp; Social Exchange Theory </vt:lpstr>
      <vt:lpstr>PowerPoint Presentation</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 birds of a feather flock together or do opposites attract?</dc:title>
  <dc:creator>rosie hemming</dc:creator>
  <cp:lastModifiedBy>rosie hemming</cp:lastModifiedBy>
  <cp:revision>78</cp:revision>
  <cp:lastPrinted>2018-05-15T10:25:36Z</cp:lastPrinted>
  <dcterms:created xsi:type="dcterms:W3CDTF">2018-05-09T11:43:53Z</dcterms:created>
  <dcterms:modified xsi:type="dcterms:W3CDTF">2018-05-15T10:28:45Z</dcterms:modified>
</cp:coreProperties>
</file>