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84" r:id="rId4"/>
    <p:sldId id="287" r:id="rId5"/>
    <p:sldId id="275" r:id="rId6"/>
    <p:sldId id="280" r:id="rId7"/>
    <p:sldId id="277" r:id="rId8"/>
    <p:sldId id="279" r:id="rId9"/>
    <p:sldId id="293" r:id="rId10"/>
    <p:sldId id="278" r:id="rId11"/>
    <p:sldId id="286" r:id="rId12"/>
    <p:sldId id="285" r:id="rId13"/>
    <p:sldId id="348" r:id="rId14"/>
    <p:sldId id="290" r:id="rId15"/>
    <p:sldId id="345" r:id="rId16"/>
    <p:sldId id="297" r:id="rId17"/>
    <p:sldId id="273" r:id="rId18"/>
    <p:sldId id="294" r:id="rId19"/>
    <p:sldId id="260" r:id="rId20"/>
    <p:sldId id="272" r:id="rId21"/>
    <p:sldId id="309" r:id="rId22"/>
    <p:sldId id="259" r:id="rId23"/>
    <p:sldId id="299" r:id="rId24"/>
    <p:sldId id="310" r:id="rId25"/>
    <p:sldId id="300" r:id="rId26"/>
    <p:sldId id="308" r:id="rId27"/>
    <p:sldId id="349" r:id="rId28"/>
    <p:sldId id="351" r:id="rId29"/>
    <p:sldId id="352" r:id="rId30"/>
    <p:sldId id="302" r:id="rId31"/>
    <p:sldId id="303" r:id="rId32"/>
    <p:sldId id="304" r:id="rId33"/>
    <p:sldId id="305" r:id="rId34"/>
    <p:sldId id="306" r:id="rId35"/>
    <p:sldId id="307" r:id="rId36"/>
    <p:sldId id="323" r:id="rId37"/>
    <p:sldId id="332" r:id="rId38"/>
    <p:sldId id="335" r:id="rId39"/>
    <p:sldId id="336" r:id="rId40"/>
    <p:sldId id="315" r:id="rId41"/>
    <p:sldId id="330" r:id="rId42"/>
    <p:sldId id="328" r:id="rId43"/>
    <p:sldId id="329" r:id="rId44"/>
    <p:sldId id="325" r:id="rId45"/>
    <p:sldId id="331" r:id="rId46"/>
    <p:sldId id="333" r:id="rId47"/>
    <p:sldId id="346" r:id="rId48"/>
    <p:sldId id="347" r:id="rId49"/>
    <p:sldId id="342" r:id="rId50"/>
    <p:sldId id="344" r:id="rId51"/>
    <p:sldId id="343" r:id="rId52"/>
    <p:sldId id="341" r:id="rId53"/>
    <p:sldId id="339" r:id="rId5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  <a:srgbClr val="F5BC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39C2F3-F4C8-B7B7-299B-9EAA9EF668C3}" v="54" dt="2026-02-24T12:50:21.227"/>
    <p1510:client id="{1DAB0BD5-7047-8923-2272-664896562D2F}" v="1468" dt="2026-02-23T18:38:28.842"/>
    <p1510:client id="{2E7F7F3F-B52F-DC77-890B-2985557D09EC}" v="3101" dt="2026-02-24T02:22:56.626"/>
    <p1510:client id="{40DABD06-DD92-8579-D2B9-66E094F0C361}" v="699" dt="2026-02-22T21:38:34.494"/>
    <p1510:client id="{6016B80F-D278-0F76-CDDC-F41B0B77BDB5}" v="783" dt="2026-02-24T10:24:15.562"/>
    <p1510:client id="{650F5BCA-5070-4428-090E-9F3D676B4F02}" v="2315" dt="2026-02-23T01:24:59.642"/>
    <p1510:client id="{7A71B657-C3F7-ECCB-99EB-B4BB2E4B6510}" v="2786" dt="2026-02-22T16:24:14.340"/>
    <p1510:client id="{A64726CD-BEE9-972C-A8A5-B5DE37E1346C}" v="3645" dt="2026-02-22T13:11:23.308"/>
    <p1510:client id="{A76FF317-809E-0CAA-9CDF-7870EDC3CE1A}" v="556" dt="2026-02-24T11:13:42.161"/>
    <p1510:client id="{C98251D8-5450-F3B9-A38C-8507360E711A}" v="590" dt="2026-02-22T17:03:18.093"/>
    <p1510:client id="{F644DEE8-664E-F999-3794-7339798718E4}" v="134" dt="2026-02-24T11:59:23.6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berystwyth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b20100.ch/billets/avons-nous-faim-oui-ou-non/" TargetMode="External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wakeningwithplanetearth.com/a-fix-for-heart-chakra-front-funnel-shorts-and-battery-drains-by-alice-b-clagett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7.png"/><Relationship Id="rId7" Type="http://schemas.openxmlformats.org/officeDocument/2006/relationships/image" Target="../media/image70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iki.sugarlabs.org/go/Mind_map" TargetMode="External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CA16F22E-4716-CA29-1F53-4AAD52955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60503" y="-18309"/>
            <a:ext cx="4438566" cy="6883029"/>
            <a:chOff x="7760503" y="-18309"/>
            <a:chExt cx="4438566" cy="688302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9412336-19ED-F153-443B-C46CDBED6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512" y="-11580"/>
              <a:ext cx="4431490" cy="6876300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506AA53-E761-6881-5941-313119CC7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7760503" y="1713600"/>
              <a:ext cx="4431496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44707E7-29B6-36B5-B4C4-6160DFDB9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509" y="-11586"/>
              <a:ext cx="3264743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C1A8476-48ED-D7D6-F383-338B2F00A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547151" y="1202115"/>
              <a:ext cx="6872341" cy="4431494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8214" y="1489364"/>
            <a:ext cx="3310215" cy="3136500"/>
          </a:xfrm>
        </p:spPr>
        <p:txBody>
          <a:bodyPr anchor="t">
            <a:normAutofit/>
          </a:bodyPr>
          <a:lstStyle/>
          <a:p>
            <a:pPr algn="l"/>
            <a:r>
              <a:rPr lang="en-GB" sz="3200" err="1">
                <a:solidFill>
                  <a:srgbClr val="FFFFFF"/>
                </a:solidFill>
              </a:rPr>
              <a:t>Asesu</a:t>
            </a:r>
            <a:r>
              <a:rPr lang="en-GB" sz="3200">
                <a:solidFill>
                  <a:srgbClr val="FFFFFF"/>
                </a:solidFill>
              </a:rPr>
              <a:t> </a:t>
            </a:r>
            <a:r>
              <a:rPr lang="en-GB" sz="3200" err="1">
                <a:solidFill>
                  <a:srgbClr val="FFFFFF"/>
                </a:solidFill>
              </a:rPr>
              <a:t>Portffolio</a:t>
            </a:r>
            <a:r>
              <a:rPr lang="en-GB" sz="3200">
                <a:solidFill>
                  <a:srgbClr val="FFFFFF"/>
                </a:solidFill>
              </a:rPr>
              <a:t> 2 </a:t>
            </a:r>
            <a:br>
              <a:rPr lang="en-GB" sz="3200"/>
            </a:br>
            <a:r>
              <a:rPr lang="en-GB" sz="3200">
                <a:solidFill>
                  <a:srgbClr val="FFFFFF"/>
                </a:solidFill>
              </a:rPr>
              <a:t>Rhan 2 </a:t>
            </a:r>
            <a:r>
              <a:rPr lang="en-GB" sz="3200" err="1">
                <a:solidFill>
                  <a:srgbClr val="FFFFFF"/>
                </a:solidFill>
              </a:rPr>
              <a:t>Pecyn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Yr Ardal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28214" y="4763729"/>
            <a:ext cx="3310215" cy="1217971"/>
          </a:xfrm>
        </p:spPr>
        <p:txBody>
          <a:bodyPr anchor="ctr">
            <a:normAutofit/>
          </a:bodyPr>
          <a:lstStyle/>
          <a:p>
            <a:pPr algn="l"/>
            <a:r>
              <a:rPr lang="en-US" sz="2000">
                <a:solidFill>
                  <a:srgbClr val="FFFFFF"/>
                </a:solidFill>
              </a:rPr>
              <a:t>Nicola Thomas </a:t>
            </a:r>
          </a:p>
          <a:p>
            <a:pPr algn="l"/>
            <a:r>
              <a:rPr lang="en-US" sz="2000">
                <a:solidFill>
                  <a:srgbClr val="FFFFFF"/>
                </a:solidFill>
              </a:rPr>
              <a:t>2515016</a:t>
            </a:r>
          </a:p>
        </p:txBody>
      </p:sp>
      <p:pic>
        <p:nvPicPr>
          <p:cNvPr id="4" name="Picture 3" descr="A city on a hill next to a body of water&#10;&#10;AI-generated content may be incorrect.">
            <a:extLst>
              <a:ext uri="{FF2B5EF4-FFF2-40B4-BE49-F238E27FC236}">
                <a16:creationId xmlns:a16="http://schemas.microsoft.com/office/drawing/2014/main" id="{B9760C26-A536-10EF-9D9E-1A7A75704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5308" b="1"/>
          <a:stretch>
            <a:fillRect/>
          </a:stretch>
        </p:blipFill>
        <p:spPr>
          <a:xfrm>
            <a:off x="1" y="-7623"/>
            <a:ext cx="7760508" cy="687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6A46DEE-A106-25D0-6CFA-9217E9227F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4500172"/>
              </p:ext>
            </p:extLst>
          </p:nvPr>
        </p:nvGraphicFramePr>
        <p:xfrm>
          <a:off x="1000741" y="643467"/>
          <a:ext cx="10190518" cy="5642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9161">
                  <a:extLst>
                    <a:ext uri="{9D8B030D-6E8A-4147-A177-3AD203B41FA5}">
                      <a16:colId xmlns:a16="http://schemas.microsoft.com/office/drawing/2014/main" val="2441576707"/>
                    </a:ext>
                  </a:extLst>
                </a:gridCol>
                <a:gridCol w="3421173">
                  <a:extLst>
                    <a:ext uri="{9D8B030D-6E8A-4147-A177-3AD203B41FA5}">
                      <a16:colId xmlns:a16="http://schemas.microsoft.com/office/drawing/2014/main" val="2778375970"/>
                    </a:ext>
                  </a:extLst>
                </a:gridCol>
                <a:gridCol w="3360184">
                  <a:extLst>
                    <a:ext uri="{9D8B030D-6E8A-4147-A177-3AD203B41FA5}">
                      <a16:colId xmlns:a16="http://schemas.microsoft.com/office/drawing/2014/main" val="3942709139"/>
                    </a:ext>
                  </a:extLst>
                </a:gridCol>
              </a:tblGrid>
              <a:tr h="2780270">
                <a:tc>
                  <a:txBody>
                    <a:bodyPr/>
                    <a:lstStyle/>
                    <a:p>
                      <a:r>
                        <a:rPr lang="cy-GB" sz="1200" b="1" noProof="0"/>
                        <a:t>Y Celfyddydau Mynegiannol</a:t>
                      </a:r>
                    </a:p>
                    <a:p>
                      <a:pPr lvl="0">
                        <a:buNone/>
                      </a:pPr>
                      <a:r>
                        <a:rPr lang="cy-GB" sz="1200" b="1" noProof="0"/>
                        <a:t>Thema: </a:t>
                      </a:r>
                      <a:r>
                        <a:rPr lang="cy-GB" sz="1200" b="1" noProof="0" err="1"/>
                        <a:t>Lizzie</a:t>
                      </a:r>
                      <a:r>
                        <a:rPr lang="cy-GB" sz="1200" b="1" noProof="0" dirty="0"/>
                        <a:t> </a:t>
                      </a:r>
                      <a:r>
                        <a:rPr lang="cy-GB" sz="1200" b="1" noProof="0" err="1"/>
                        <a:t>Spikes</a:t>
                      </a:r>
                      <a:r>
                        <a:rPr lang="cy-GB" sz="1200" b="1" noProof="0"/>
                        <a:t> - Trafod Lluniau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sng" noProof="0"/>
                        <a:t>Patrwm/Patrymau/Ffocws Iaith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none" noProof="0"/>
                        <a:t>Beth sy yn/beth sy ar......?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sng" noProof="0"/>
                        <a:t>Geirfa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none" noProof="0"/>
                        <a:t>Cefndir, blaendir, chwith, dde, gornel,  gwaelod.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sng" noProof="0"/>
                        <a:t>Gweithgareddau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none" noProof="0"/>
                        <a:t>Drilio geirfa newydd ac adolygu 'Beth ydy hwn/hon?', chwarae gêm 'Beth sydd yn y bag'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none" noProof="0" dirty="0"/>
                        <a:t>Rydw i eisiau i'r plant edrych ar llawer o lluniau a </a:t>
                      </a:r>
                      <a:r>
                        <a:rPr lang="cy-GB" sz="1200" b="0" u="none" noProof="0"/>
                        <a:t>disgrifio, defnyddio'r patrwm.  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u="none" noProof="0"/>
                        <a:t>Hoffwn i weld y plant yn chaware 'Gweld y gwahaniaeth'  ar ddiwedd yr wers. </a:t>
                      </a:r>
                      <a:endParaRPr lang="cy-GB"/>
                    </a:p>
                  </a:txBody>
                  <a:tcPr marL="88711" marR="88711" marT="44356" marB="44356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Iechyd a </a:t>
                      </a:r>
                      <a:r>
                        <a:rPr lang="en-GB" sz="1100" b="1" dirty="0" err="1"/>
                        <a:t>Lles</a:t>
                      </a:r>
                    </a:p>
                    <a:p>
                      <a:pPr lvl="0">
                        <a:buNone/>
                      </a:pPr>
                      <a:r>
                        <a:rPr lang="cy-GB" sz="1100" b="1" noProof="0"/>
                        <a:t>Thema Bwyty yn Aberystwyth 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Patrwm/Patrymau/Ffocws Iaith</a:t>
                      </a:r>
                      <a:endParaRPr lang="cy-GB" sz="11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Beth ydy dy/ei hoff bwyty di/e/hi?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Fy hoff fwyty i ydy......achos mae'r bwyd yn......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Ei/Ei hoff fwyty e/hi ydy....achos mae'r bwyd yn......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Geirfa</a:t>
                      </a:r>
                      <a:endParaRPr lang="cy-GB" sz="11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Bywty, yn iach, yn flasus, yn felys, yn _wych, yn ffres, yn boeth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Gweithgareddau</a:t>
                      </a:r>
                      <a:endParaRPr lang="en-US" sz="1100" b="0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Byddwn ni'n ymarfer patrwm hoff. Rydw i eisiau i chi darllen sgwrs, chwarae gêmau gyda cardiau, gêm bwrdd a  'Darllen fy meddwl' gyda ffrindiau. </a:t>
                      </a:r>
                      <a:endParaRPr lang="cy-GB" sz="1100" b="0"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Erbyn diwedd y wers dylai chi'n teimlo'n hyderus gyda phatrymau hoff.</a:t>
                      </a:r>
                      <a:endParaRPr lang="cy-GB" sz="1100" b="0">
                        <a:latin typeface="Aptos"/>
                      </a:endParaRPr>
                    </a:p>
                  </a:txBody>
                  <a:tcPr marL="88711" marR="88711" marT="44356" marB="44356"/>
                </a:tc>
                <a:tc>
                  <a:txBody>
                    <a:bodyPr/>
                    <a:lstStyle/>
                    <a:p>
                      <a:r>
                        <a:rPr lang="cy-GB" sz="1200" noProof="0"/>
                        <a:t>Y Dyniaethau</a:t>
                      </a:r>
                    </a:p>
                    <a:p>
                      <a:pPr lvl="0">
                        <a:buNone/>
                      </a:pPr>
                      <a:r>
                        <a:rPr lang="cy-GB" sz="1200" noProof="0"/>
                        <a:t>Thema – Hanes Adeiladau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Patrwm/Patrymau/Ffocws Iaith</a:t>
                      </a:r>
                      <a:endParaRPr lang="cy-GB" sz="12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2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Pryd cafodd ….....ei hadaeladu?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Cafodd …..... ei hadaeladu yn ….......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Geirfa</a:t>
                      </a:r>
                      <a:endParaRPr lang="cy-GB" sz="12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200" b="0" i="0" u="none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Castell(m), pier(m), llyfrgell Genedlaethol Cymru (f) amgueddfa (f), hen goleg (m),  Rheilffordd y Graig (f)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i="0" u="sng" strike="noStrike" noProof="0">
                          <a:solidFill>
                            <a:srgbClr val="FFFFFF"/>
                          </a:solidFill>
                          <a:latin typeface="Aptos"/>
                        </a:rPr>
                        <a:t>Gweithgareddau</a:t>
                      </a:r>
                    </a:p>
                    <a:p>
                      <a:pPr lvl="0"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chemeClr val="bg1"/>
                          </a:solidFill>
                          <a:latin typeface="Aptos"/>
                        </a:rPr>
                        <a:t>Rhaid i chi ddrilio ac ymarfer yr eirfa a chwarae </a:t>
                      </a:r>
                      <a:r>
                        <a:rPr lang="cy-GB" sz="12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gemau i helpu'r plant siarad  a defnyddio'r </a:t>
                      </a:r>
                      <a:r>
                        <a:rPr lang="cy-GB" sz="1200" b="0" i="0" u="none" strike="noStrike" noProof="0" dirty="0">
                          <a:solidFill>
                            <a:schemeClr val="bg1"/>
                          </a:solidFill>
                          <a:latin typeface="Aptos"/>
                        </a:rPr>
                        <a:t>patrymau newydd cyn tasg 'Ysgrifennu Mosaig '.</a:t>
                      </a:r>
                      <a:endParaRPr lang="cy-GB" sz="16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 marL="88711" marR="88711" marT="44356" marB="44356"/>
                </a:tc>
                <a:extLst>
                  <a:ext uri="{0D108BD9-81ED-4DB2-BD59-A6C34878D82A}">
                    <a16:rowId xmlns:a16="http://schemas.microsoft.com/office/drawing/2014/main" val="4144633783"/>
                  </a:ext>
                </a:extLst>
              </a:tr>
              <a:tr h="2430688">
                <a:tc>
                  <a:txBody>
                    <a:bodyPr/>
                    <a:lstStyle/>
                    <a:p>
                      <a:r>
                        <a:rPr lang="cy-GB" sz="1100" b="1" noProof="0"/>
                        <a:t>Ieithoedd, Llythrennedd a Chyfathrebu</a:t>
                      </a:r>
                    </a:p>
                    <a:p>
                      <a:pPr lvl="0">
                        <a:buNone/>
                      </a:pPr>
                      <a:r>
                        <a:rPr lang="cy-GB" sz="1100" b="1" noProof="0"/>
                        <a:t>Thema - Cyfeiriadau 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Patrwm/Patrymau/Ffocws Iaith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Ewch yn syth ymlaen. 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Trowch i'r chwith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Trowch i'r dde 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Stopiwch yma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Croeswch y ffordd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Ewch heibio'r siop.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Gweithgareddau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Rydyn ni'n mynd i ddysgu am cyfeiriadau. Rydw i eisiau datblygu sgiliau'r gwrando a siarad cyn tasg ysgrifennu.  </a:t>
                      </a:r>
                    </a:p>
                  </a:txBody>
                  <a:tcPr marL="88711" marR="88711" marT="44356" marB="44356"/>
                </a:tc>
                <a:tc>
                  <a:txBody>
                    <a:bodyPr/>
                    <a:lstStyle/>
                    <a:p>
                      <a:r>
                        <a:rPr lang="cy-GB" sz="1100" b="1" noProof="0"/>
                        <a:t>Mathemateg a Rhifedd</a:t>
                      </a:r>
                      <a:endParaRPr lang="cy-GB" sz="11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1" noProof="0"/>
                        <a:t>Thema: Rheilffordd Dyffryn Rheidol - Amser Trên  </a:t>
                      </a:r>
                      <a:endParaRPr lang="cy-GB" sz="1100" b="0" i="0" u="none" strike="noStrike" noProof="0">
                        <a:solidFill>
                          <a:srgbClr val="1F1F1F"/>
                        </a:solidFill>
                        <a:highlight>
                          <a:srgbClr val="F8F9FA"/>
                        </a:highlight>
                        <a:latin typeface="Consola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Patrwm/Patrymau/Ffocws Iaith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Faint o'r gloch fydd y trên yn cyrraedd?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Bydd trên yn cyrraedd am........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Geirfa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Cyrraedd, rheilffordd, gorsaf, amserlen, hanner awr wedi, chwarter wedi 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Gweithgareddau</a:t>
                      </a:r>
                      <a:endParaRPr lang="cy-GB" sz="110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cy-GB" sz="1200" b="0" i="0" u="none" strike="noStrike" noProof="0">
                          <a:solidFill>
                            <a:schemeClr val="tx1"/>
                          </a:solidFill>
                        </a:rPr>
                        <a:t>Rydw i eisiau i'r plant chwarae gêm 'Faint o gloch yw hi, Mr Blaidd?' Drilio patrwm, chware gêm 'Darllen, pen i fyny a dweud' a 'Gweld y gwahaniaeth' cyn 'Gair ar goll' gydag amserlen trenau.</a:t>
                      </a:r>
                      <a:endParaRPr lang="cy-GB"/>
                    </a:p>
                    <a:p>
                      <a:pPr lvl="0">
                        <a:buNone/>
                      </a:pPr>
                      <a:endParaRPr lang="cy-GB" sz="1200" b="0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GB" sz="1100"/>
                    </a:p>
                  </a:txBody>
                  <a:tcPr marL="88711" marR="88711" marT="44356" marB="44356"/>
                </a:tc>
                <a:tc>
                  <a:txBody>
                    <a:bodyPr/>
                    <a:lstStyle/>
                    <a:p>
                      <a:r>
                        <a:rPr lang="cy-GB" sz="1100" b="1" noProof="0"/>
                        <a:t>Gwyddoniaeth a Thechnoleg</a:t>
                      </a:r>
                    </a:p>
                    <a:p>
                      <a:pPr lvl="0">
                        <a:buNone/>
                      </a:pPr>
                      <a:r>
                        <a:rPr lang="cy-GB" sz="1100" b="1" noProof="0"/>
                        <a:t>Thema – Model Castell - Cymharu</a:t>
                      </a:r>
                      <a:endParaRPr lang="cy-GB" sz="11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Patrwm/Patrymau/Ffocws Iaith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Mae.....na/nag.......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Geirfa</a:t>
                      </a:r>
                      <a:endParaRPr lang="cy-GB" sz="1100" b="1" i="0" u="none" strike="noStrike" noProof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Yn fwy, yn llai, yn galetach, yn gwannach,  yn gryfach, yn meddalach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sng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Gweithgareddau</a:t>
                      </a:r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</a:rPr>
                        <a:t>Rhaid i chi ddrilio ac ymarfer yr eirfa. </a:t>
                      </a:r>
                      <a:endParaRPr lang="cy-GB"/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</a:rPr>
                        <a:t>Rydw i eisiau i chi ofyn y cwestiwn: </a:t>
                      </a:r>
                      <a:endParaRPr lang="cy-GB"/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</a:rPr>
                        <a:t>Beth sydd wedi ddigwydd? </a:t>
                      </a:r>
                      <a:endParaRPr lang="cy-GB"/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</a:rPr>
                        <a:t>Edrychwch ar canlyniadau o'r wers diwethaf. </a:t>
                      </a:r>
                      <a:endParaRPr lang="cy-GB"/>
                    </a:p>
                    <a:p>
                      <a:pPr lvl="0">
                        <a:buNone/>
                      </a:pPr>
                      <a:r>
                        <a:rPr lang="cy-GB" sz="1100" b="0" i="0" u="none" strike="noStrike" noProof="0">
                          <a:solidFill>
                            <a:schemeClr val="tx1"/>
                          </a:solidFill>
                        </a:rPr>
                        <a:t>Rhaid i'r plant ddefnydio'r patrwm pan yn cymharu'r model castell. </a:t>
                      </a:r>
                      <a:endParaRPr lang="cy-GB"/>
                    </a:p>
                  </a:txBody>
                  <a:tcPr marL="88711" marR="88711" marT="44356" marB="44356"/>
                </a:tc>
                <a:extLst>
                  <a:ext uri="{0D108BD9-81ED-4DB2-BD59-A6C34878D82A}">
                    <a16:rowId xmlns:a16="http://schemas.microsoft.com/office/drawing/2014/main" val="37552532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990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C19B36-BB23-5D17-1BAF-43E9B9A213F4}"/>
              </a:ext>
            </a:extLst>
          </p:cNvPr>
          <p:cNvSpPr txBox="1"/>
          <p:nvPr/>
        </p:nvSpPr>
        <p:spPr>
          <a:xfrm>
            <a:off x="977418" y="624017"/>
            <a:ext cx="741323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cy-GB" b="1" u="sng"/>
              <a:t>Iechyd a Lles</a:t>
            </a:r>
          </a:p>
          <a:p>
            <a:pPr>
              <a:spcAft>
                <a:spcPts val="600"/>
              </a:spcAft>
            </a:pPr>
            <a:r>
              <a:rPr lang="cy-GB" sz="1600" b="1"/>
              <a:t>Thema</a:t>
            </a:r>
            <a:r>
              <a:rPr lang="cy-GB" sz="1600"/>
              <a:t> – Bwyty yn Aberystwyth </a:t>
            </a:r>
            <a:endParaRPr lang="en-US" sz="1600"/>
          </a:p>
          <a:p>
            <a:pPr>
              <a:spcAft>
                <a:spcPts val="600"/>
              </a:spcAft>
            </a:pPr>
            <a:r>
              <a:rPr lang="cy-GB" sz="1600" b="1"/>
              <a:t>Ffocws Iaith / Patrymau:</a:t>
            </a:r>
            <a:endParaRPr lang="cy-GB" sz="1600"/>
          </a:p>
          <a:p>
            <a:pPr marL="285750" indent="-285750">
              <a:spcAft>
                <a:spcPts val="600"/>
              </a:spcAft>
              <a:buFont typeface="Arial,Sans-Serif"/>
              <a:buChar char="•"/>
            </a:pPr>
            <a:r>
              <a:rPr lang="cy-GB" sz="1600"/>
              <a:t>Beth ydy dy hoff fwyty di? Fy hoff fwyty i ydy …...</a:t>
            </a:r>
            <a:endParaRPr lang="en-US" sz="1600"/>
          </a:p>
          <a:p>
            <a:pPr marL="285750" indent="-285750">
              <a:spcAft>
                <a:spcPts val="600"/>
              </a:spcAft>
              <a:buFont typeface="Arial,Sans-Serif"/>
              <a:buChar char="•"/>
            </a:pPr>
            <a:r>
              <a:rPr lang="cy-GB" sz="1600"/>
              <a:t>Beth ydy ei hoff fwyty e? Ei hoff fwyty e ydy.......</a:t>
            </a:r>
            <a:endParaRPr lang="en-US" sz="1600"/>
          </a:p>
          <a:p>
            <a:pPr marL="285750" indent="-285750">
              <a:spcAft>
                <a:spcPts val="600"/>
              </a:spcAft>
              <a:buFont typeface="Arial,Sans-Serif"/>
              <a:buChar char="•"/>
            </a:pPr>
            <a:r>
              <a:rPr lang="cy-GB" sz="1600"/>
              <a:t>Beth ydy ei hoff fwyty hi? Ei hoff fwyty hi ydy …..</a:t>
            </a:r>
          </a:p>
          <a:p>
            <a:pPr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</a:rPr>
              <a:t>angel S</a:t>
            </a:r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5FBECC-9A36-AD2E-BAEC-A3C55F398CA6}"/>
              </a:ext>
            </a:extLst>
          </p:cNvPr>
          <p:cNvSpPr txBox="1"/>
          <p:nvPr/>
        </p:nvSpPr>
        <p:spPr>
          <a:xfrm>
            <a:off x="981839" y="2474060"/>
            <a:ext cx="8118388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cy-GB" b="1"/>
          </a:p>
          <a:p>
            <a:pPr>
              <a:spcAft>
                <a:spcPts val="600"/>
              </a:spcAft>
            </a:pPr>
            <a:r>
              <a:rPr lang="cy-GB" sz="1600"/>
              <a:t>Nod y wers heddiw dysgu geirfa newydd a gofyn ac ateb y cwestiwn am dy hoff fwyty di yn Aberyswyth. </a:t>
            </a:r>
          </a:p>
          <a:p>
            <a:pPr>
              <a:spcAft>
                <a:spcPts val="600"/>
              </a:spcAft>
            </a:pPr>
            <a:r>
              <a:rPr lang="cy-GB" sz="1600"/>
              <a:t>Drilio 1: cardiau flach, ymarfer geirfa a dysgu geirfa newydd.</a:t>
            </a:r>
          </a:p>
          <a:p>
            <a:pPr>
              <a:spcAft>
                <a:spcPts val="600"/>
              </a:spcAft>
            </a:pPr>
            <a:r>
              <a:rPr lang="cy-GB" sz="1600"/>
              <a:t>Drilio 2: patrymau newydd – clapio a bwrw ar dy goes.</a:t>
            </a:r>
          </a:p>
          <a:p>
            <a:pPr>
              <a:spcAft>
                <a:spcPts val="600"/>
              </a:spcAft>
            </a:pPr>
            <a:r>
              <a:rPr lang="cy-GB" sz="1600"/>
              <a:t>Drilio 3: achos... - chwarae piff paff. </a:t>
            </a:r>
          </a:p>
          <a:p>
            <a:pPr>
              <a:spcAft>
                <a:spcPts val="600"/>
              </a:spcAft>
            </a:pPr>
            <a:r>
              <a:rPr lang="cy-GB" sz="1600"/>
              <a:t>Tasg 1: Swgrs 1 – Tasg 1 darllen, Tasg 2 'Gair ar goll', Tasg 3 'Cyfieithu Craff'</a:t>
            </a:r>
          </a:p>
          <a:p>
            <a:pPr>
              <a:spcAft>
                <a:spcPts val="600"/>
              </a:spcAft>
            </a:pPr>
            <a:r>
              <a:rPr lang="cy-GB" sz="1600"/>
              <a:t>Tasg 2: Dim nadredd – Dim ysgolion - Ymarfer y patrymau newydd.</a:t>
            </a:r>
          </a:p>
          <a:p>
            <a:pPr>
              <a:spcAft>
                <a:spcPts val="600"/>
              </a:spcAft>
            </a:pPr>
            <a:r>
              <a:rPr lang="cy-GB" sz="1600">
                <a:highlight>
                  <a:srgbClr val="F5F5F5"/>
                </a:highlight>
              </a:rPr>
              <a:t>Tasg 4:  Gêm 'Darllen fy meddwl'. Rhaid i'r plant ysgrifennu </a:t>
            </a:r>
            <a:r>
              <a:rPr lang="cy-GB" sz="1600">
                <a:solidFill>
                  <a:srgbClr val="000000"/>
                </a:solidFill>
                <a:highlight>
                  <a:srgbClr val="F5F5F5"/>
                </a:highlight>
              </a:rPr>
              <a:t>yn defnyddio'r patrwm</a:t>
            </a:r>
          </a:p>
          <a:p>
            <a:pPr>
              <a:spcAft>
                <a:spcPts val="600"/>
              </a:spcAft>
            </a:pPr>
            <a:endParaRPr lang="cy-GB" sz="1600"/>
          </a:p>
        </p:txBody>
      </p:sp>
    </p:spTree>
    <p:extLst>
      <p:ext uri="{BB962C8B-B14F-4D97-AF65-F5344CB8AC3E}">
        <p14:creationId xmlns:p14="http://schemas.microsoft.com/office/powerpoint/2010/main" val="1093165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zza with a slice missing&#10;&#10;AI-generated content may be incorrect.">
            <a:extLst>
              <a:ext uri="{FF2B5EF4-FFF2-40B4-BE49-F238E27FC236}">
                <a16:creationId xmlns:a16="http://schemas.microsoft.com/office/drawing/2014/main" id="{34B9357E-5BEA-8D74-1415-37187BA73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594" y="2876497"/>
            <a:ext cx="1694797" cy="18775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 descr="A cupcake with pink frosting and a strawberry on top&#10;&#10;AI-generated content may be incorrect.">
            <a:extLst>
              <a:ext uri="{FF2B5EF4-FFF2-40B4-BE49-F238E27FC236}">
                <a16:creationId xmlns:a16="http://schemas.microsoft.com/office/drawing/2014/main" id="{C5DE86B5-3FE4-FF94-3C8C-02384F7FD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1292" y="778927"/>
            <a:ext cx="1701191" cy="18871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bowl of salad with two spoons&#10;&#10;AI-generated content may be incorrect.">
            <a:extLst>
              <a:ext uri="{FF2B5EF4-FFF2-40B4-BE49-F238E27FC236}">
                <a16:creationId xmlns:a16="http://schemas.microsoft.com/office/drawing/2014/main" id="{792F64AF-24BF-6DCF-E47A-870A55311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9823" y="778953"/>
            <a:ext cx="1551922" cy="188581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 descr="A close up of food&#10;&#10;AI-generated content may be incorrect.">
            <a:extLst>
              <a:ext uri="{FF2B5EF4-FFF2-40B4-BE49-F238E27FC236}">
                <a16:creationId xmlns:a16="http://schemas.microsoft.com/office/drawing/2014/main" id="{8566D732-FCBF-D1BA-719B-3E823BB290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7344" y="2889614"/>
            <a:ext cx="1553706" cy="186958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 descr="A sandwich with text on it&#10;&#10;AI-generated content may be incorrect.">
            <a:extLst>
              <a:ext uri="{FF2B5EF4-FFF2-40B4-BE49-F238E27FC236}">
                <a16:creationId xmlns:a16="http://schemas.microsoft.com/office/drawing/2014/main" id="{E41B918C-7867-A4C7-CABD-5897189103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4158" y="2884367"/>
            <a:ext cx="1705834" cy="188497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 descr="A cartoon of a burger&#10;&#10;AI-generated content may be incorrect.">
            <a:extLst>
              <a:ext uri="{FF2B5EF4-FFF2-40B4-BE49-F238E27FC236}">
                <a16:creationId xmlns:a16="http://schemas.microsoft.com/office/drawing/2014/main" id="{AB7BC6A5-B132-A6FB-CA59-4B023C7E7C7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81637" y="781923"/>
            <a:ext cx="1360868" cy="188125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FA02C5-DC88-B1EF-7563-EC2CD91E1C3A}"/>
              </a:ext>
            </a:extLst>
          </p:cNvPr>
          <p:cNvSpPr txBox="1"/>
          <p:nvPr/>
        </p:nvSpPr>
        <p:spPr>
          <a:xfrm>
            <a:off x="675843" y="354013"/>
            <a:ext cx="47072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Cardiau fflach</a:t>
            </a:r>
            <a:r>
              <a:rPr lang="cy-GB"/>
              <a:t> - Adolygu geirfa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4095C8-F8EF-C8E2-A48A-7933508B287E}"/>
              </a:ext>
            </a:extLst>
          </p:cNvPr>
          <p:cNvSpPr txBox="1"/>
          <p:nvPr/>
        </p:nvSpPr>
        <p:spPr>
          <a:xfrm>
            <a:off x="7321634" y="767032"/>
            <a:ext cx="4428184" cy="31393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Rydw i eisiau i chi drilio gyda'r plant.</a:t>
            </a:r>
          </a:p>
          <a:p>
            <a:r>
              <a:rPr lang="cy-GB"/>
              <a:t>Dweud wrth bawb, "Ydych chi'n barod i ddysgu bore 'ma?"</a:t>
            </a:r>
          </a:p>
          <a:p>
            <a:r>
              <a:rPr lang="cy-GB"/>
              <a:t>Defnyddiwch y gardiau fflach yn araf.</a:t>
            </a:r>
          </a:p>
          <a:p>
            <a:r>
              <a:rPr lang="cy-GB"/>
              <a:t>Cofiwch, pan fyddwch chi'n dweud y gair, clapiwch gyda'r plant </a:t>
            </a:r>
          </a:p>
          <a:p>
            <a:r>
              <a:rPr lang="cy-GB"/>
              <a:t>e.e. 'byr-gyr' </a:t>
            </a:r>
          </a:p>
          <a:p>
            <a:r>
              <a:rPr lang="cy-GB"/>
              <a:t>Nesaf, dywedwch y geirfa yn gyflym, yn uchel, yn dawel eto ac eto.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F9EA25-46D1-3AE0-FA1C-54AFEAE5987A}"/>
              </a:ext>
            </a:extLst>
          </p:cNvPr>
          <p:cNvSpPr txBox="1"/>
          <p:nvPr/>
        </p:nvSpPr>
        <p:spPr>
          <a:xfrm>
            <a:off x="1199095" y="5511873"/>
            <a:ext cx="94570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+mn-lt"/>
                <a:cs typeface="+mn-lt"/>
              </a:rPr>
              <a:t>Dewisais i ymarfer chwe gair newydd achos rydw i wedi dysgu mae'n bwysig meddwl am y llwyth gwybyddol fel Gianfranco Conti. 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0896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103A5-BD5E-4C95-4EA8-16BEA24E8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Hoff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E7D80-7A3D-0774-E893-40A42E70B7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Cwestiwn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D6790-8C37-1493-278A-5F4A176B68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3759" y="2505075"/>
            <a:ext cx="5034522" cy="15554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Beth ydy dy hoff</a:t>
            </a:r>
            <a:r>
              <a:rPr lang="cy-GB">
                <a:solidFill>
                  <a:srgbClr val="FF0000"/>
                </a:solidFill>
              </a:rPr>
              <a:t> f</a:t>
            </a:r>
            <a:r>
              <a:rPr lang="cy-GB"/>
              <a:t>wyty di?</a:t>
            </a:r>
          </a:p>
          <a:p>
            <a:r>
              <a:rPr lang="cy-GB"/>
              <a:t>Beth ydy ei hoff</a:t>
            </a:r>
            <a:r>
              <a:rPr lang="cy-GB">
                <a:solidFill>
                  <a:srgbClr val="FF0000"/>
                </a:solidFill>
              </a:rPr>
              <a:t> f</a:t>
            </a:r>
            <a:r>
              <a:rPr lang="cy-GB"/>
              <a:t>wyty e?</a:t>
            </a:r>
          </a:p>
          <a:p>
            <a:r>
              <a:rPr lang="cy-GB"/>
              <a:t>Beth ydy ei hoff</a:t>
            </a:r>
            <a:r>
              <a:rPr lang="cy-GB">
                <a:solidFill>
                  <a:srgbClr val="FF0000"/>
                </a:solidFill>
              </a:rPr>
              <a:t> f</a:t>
            </a:r>
            <a:r>
              <a:rPr lang="cy-GB"/>
              <a:t>wyty hi?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8D0364-34BE-A373-189E-4BADDF124E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/>
              <a:t>Ateb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3D2D64-D189-C7B7-BC49-49AA46D72F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4964" y="2505075"/>
            <a:ext cx="5026306" cy="15666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Fy hoff</a:t>
            </a:r>
            <a:r>
              <a:rPr lang="cy-GB">
                <a:solidFill>
                  <a:srgbClr val="FF0000"/>
                </a:solidFill>
              </a:rPr>
              <a:t> f</a:t>
            </a:r>
            <a:r>
              <a:rPr lang="cy-GB"/>
              <a:t>wyty i ydy …....</a:t>
            </a:r>
          </a:p>
          <a:p>
            <a:r>
              <a:rPr lang="cy-GB"/>
              <a:t>Ei hoff</a:t>
            </a:r>
            <a:r>
              <a:rPr lang="cy-GB">
                <a:solidFill>
                  <a:srgbClr val="FF0000"/>
                </a:solidFill>
              </a:rPr>
              <a:t> f</a:t>
            </a:r>
            <a:r>
              <a:rPr lang="cy-GB"/>
              <a:t>wyty e ydy.........</a:t>
            </a:r>
          </a:p>
          <a:p>
            <a:r>
              <a:rPr lang="cy-GB"/>
              <a:t>Ei hoff</a:t>
            </a:r>
            <a:r>
              <a:rPr lang="cy-GB">
                <a:solidFill>
                  <a:srgbClr val="FF0000"/>
                </a:solidFill>
              </a:rPr>
              <a:t> f</a:t>
            </a:r>
            <a:r>
              <a:rPr lang="cy-GB"/>
              <a:t>wyty hi ydy …....</a:t>
            </a:r>
          </a:p>
          <a:p>
            <a:pPr marL="0" indent="0">
              <a:buNone/>
            </a:pP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7734E7-14D2-C78F-409A-AB988894B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D650-1342-46B7-81DF-F4C657D30316}" type="datetime1">
              <a:t>2/24/2026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201F34-B969-0083-6064-1AC966425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0F3AD9-BD3A-05EC-0F77-EA186025C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C1B7D4-2F9F-B16D-1751-5C428EF42DAE}"/>
              </a:ext>
            </a:extLst>
          </p:cNvPr>
          <p:cNvSpPr txBox="1"/>
          <p:nvPr/>
        </p:nvSpPr>
        <p:spPr>
          <a:xfrm>
            <a:off x="8162482" y="366804"/>
            <a:ext cx="3194390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600"/>
              <a:t>Cofwch y wers olaf!</a:t>
            </a:r>
          </a:p>
          <a:p>
            <a:r>
              <a:rPr lang="cy-GB" sz="1600"/>
              <a:t>Hoff yn achosi</a:t>
            </a:r>
            <a:r>
              <a:rPr lang="cy-GB" sz="1600">
                <a:solidFill>
                  <a:srgbClr val="FF0000"/>
                </a:solidFill>
              </a:rPr>
              <a:t> Treglad Meddal</a:t>
            </a:r>
            <a:r>
              <a:rPr lang="cy-GB" sz="1600"/>
              <a:t>!</a:t>
            </a:r>
          </a:p>
          <a:p>
            <a:r>
              <a:rPr lang="cy-GB" sz="1600"/>
              <a:t>Bwyd + hoff =</a:t>
            </a:r>
            <a:r>
              <a:rPr lang="cy-GB" sz="1600">
                <a:solidFill>
                  <a:srgbClr val="FF0000"/>
                </a:solidFill>
              </a:rPr>
              <a:t> f</a:t>
            </a:r>
            <a:r>
              <a:rPr lang="cy-GB" sz="1600"/>
              <a:t>wyd </a:t>
            </a:r>
          </a:p>
          <a:p>
            <a:r>
              <a:rPr lang="cy-GB" sz="1600"/>
              <a:t>Diod + hoff = </a:t>
            </a:r>
            <a:r>
              <a:rPr lang="cy-GB" sz="1600">
                <a:solidFill>
                  <a:srgbClr val="FF0000"/>
                </a:solidFill>
              </a:rPr>
              <a:t>dd</a:t>
            </a:r>
            <a:r>
              <a:rPr lang="cy-GB" sz="1600"/>
              <a:t>iod </a:t>
            </a:r>
          </a:p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6430D2-49EF-3A15-520A-DD45BAA292B0}"/>
              </a:ext>
            </a:extLst>
          </p:cNvPr>
          <p:cNvSpPr txBox="1"/>
          <p:nvPr/>
        </p:nvSpPr>
        <p:spPr>
          <a:xfrm>
            <a:off x="751898" y="4078890"/>
            <a:ext cx="10489781" cy="24622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err="1"/>
              <a:t>Drilio</a:t>
            </a:r>
            <a:endParaRPr lang="en-GB" sz="1400" b="1"/>
          </a:p>
          <a:p>
            <a:r>
              <a:rPr lang="cy-GB" sz="1400"/>
              <a:t>Rhaid i ti drilio y frawddeg newydd. Hoffwn i addysgu y brawddeg ar yr un pryd.  Clapio rhythm y brawddeg ar dy goes fel bod y </a:t>
            </a:r>
            <a:r>
              <a:rPr lang="cy-GB" sz="1400" dirty="0"/>
              <a:t>plant yn cofio.  Ailadrodd y brawddeg.  Yn gyntaf, dechrau gyda</a:t>
            </a:r>
            <a:r>
              <a:rPr lang="cy-GB" sz="1400" i="1" dirty="0"/>
              <a:t> dy/di</a:t>
            </a:r>
            <a:r>
              <a:rPr lang="cy-GB" sz="1400" dirty="0"/>
              <a:t>,   wedyn  </a:t>
            </a:r>
            <a:r>
              <a:rPr lang="cy-GB" sz="1400" i="1" dirty="0"/>
              <a:t>ei/e</a:t>
            </a:r>
            <a:r>
              <a:rPr lang="cy-GB" sz="1400" dirty="0"/>
              <a:t> a </a:t>
            </a:r>
            <a:r>
              <a:rPr lang="cy-GB" sz="1400" i="1" dirty="0"/>
              <a:t>ei/hi</a:t>
            </a:r>
            <a:r>
              <a:rPr lang="cy-GB" sz="1400" dirty="0"/>
              <a:t>. </a:t>
            </a:r>
          </a:p>
          <a:p>
            <a:endParaRPr lang="en-GB" sz="1400" b="1"/>
          </a:p>
          <a:p>
            <a:r>
              <a:rPr lang="cy-GB" sz="1400" b="1"/>
              <a:t>Cwestiwn</a:t>
            </a:r>
            <a:r>
              <a:rPr lang="en-GB" sz="1400" b="1"/>
              <a:t>:</a:t>
            </a:r>
          </a:p>
          <a:p>
            <a:r>
              <a:rPr lang="cy-GB" sz="1400" u="sng"/>
              <a:t>Clap, clap (</a:t>
            </a:r>
            <a:r>
              <a:rPr lang="cy-GB" sz="1400" i="1" u="sng"/>
              <a:t>yn araf</a:t>
            </a:r>
            <a:r>
              <a:rPr lang="cy-GB" sz="1400" u="sng"/>
              <a:t>)/ clap, clap (</a:t>
            </a:r>
            <a:r>
              <a:rPr lang="cy-GB" sz="1400" i="1" u="sng"/>
              <a:t>yn gyflym</a:t>
            </a:r>
            <a:r>
              <a:rPr lang="cy-GB" sz="1400" u="sng"/>
              <a:t>) / clap, clap (</a:t>
            </a:r>
            <a:r>
              <a:rPr lang="cy-GB" sz="1400" i="1" u="sng"/>
              <a:t>yn araf</a:t>
            </a:r>
            <a:r>
              <a:rPr lang="cy-GB" sz="1400" u="sng"/>
              <a:t>)</a:t>
            </a:r>
          </a:p>
          <a:p>
            <a:r>
              <a:rPr lang="cy-GB" sz="1400"/>
              <a:t>Beth  ydy                   / dy hoff                                /</a:t>
            </a:r>
            <a:r>
              <a:rPr lang="cy-GB" sz="1400">
                <a:solidFill>
                  <a:srgbClr val="FF0000"/>
                </a:solidFill>
              </a:rPr>
              <a:t> f</a:t>
            </a:r>
            <a:r>
              <a:rPr lang="cy-GB" sz="1400"/>
              <a:t>wyta di?</a:t>
            </a:r>
          </a:p>
          <a:p>
            <a:r>
              <a:rPr lang="cy-GB" sz="1400" b="1"/>
              <a:t>Ateb: </a:t>
            </a:r>
          </a:p>
          <a:p>
            <a:r>
              <a:rPr lang="cy-GB" sz="1400" u="sng"/>
              <a:t>Bwrw ar y coes x2 /   clap   /  bwrw ar y coes x 2 / clap </a:t>
            </a:r>
            <a:endParaRPr lang="cy-GB" sz="1400"/>
          </a:p>
          <a:p>
            <a:r>
              <a:rPr lang="cy-GB" sz="1400"/>
              <a:t>Fy hoff                        /   </a:t>
            </a:r>
            <a:r>
              <a:rPr lang="cy-GB" sz="1400">
                <a:solidFill>
                  <a:srgbClr val="FF0000"/>
                </a:solidFill>
              </a:rPr>
              <a:t>f</a:t>
            </a:r>
            <a:r>
              <a:rPr lang="cy-GB" sz="1400"/>
              <a:t>wyty /               i ydy                 / enw e.e </a:t>
            </a:r>
            <a:r>
              <a:rPr lang="cy-GB" sz="1400" i="1"/>
              <a:t>Baravin</a:t>
            </a:r>
          </a:p>
          <a:p>
            <a:endParaRPr lang="en-GB" sz="14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3BC5818-96EE-2B16-C97B-4125A5C960B6}"/>
              </a:ext>
            </a:extLst>
          </p:cNvPr>
          <p:cNvSpPr/>
          <p:nvPr/>
        </p:nvSpPr>
        <p:spPr>
          <a:xfrm>
            <a:off x="7697708" y="147423"/>
            <a:ext cx="3436511" cy="168712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319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2BDDC-5B3B-56DC-3EF2-C48C8A1CE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B83752-CDD3-7F7B-78EA-1BA592A27A27}"/>
              </a:ext>
            </a:extLst>
          </p:cNvPr>
          <p:cNvSpPr txBox="1"/>
          <p:nvPr/>
        </p:nvSpPr>
        <p:spPr>
          <a:xfrm>
            <a:off x="534768" y="797658"/>
            <a:ext cx="37388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/>
              <a:t>Beth ydy </a:t>
            </a:r>
            <a:r>
              <a:rPr lang="cy-GB" sz="2400" b="1"/>
              <a:t>dy</a:t>
            </a:r>
            <a:r>
              <a:rPr lang="cy-GB" sz="2400"/>
              <a:t> hoff</a:t>
            </a:r>
            <a:r>
              <a:rPr lang="cy-GB" sz="2400">
                <a:solidFill>
                  <a:srgbClr val="FF0000"/>
                </a:solidFill>
              </a:rPr>
              <a:t> f</a:t>
            </a:r>
            <a:r>
              <a:rPr lang="cy-GB" sz="2400"/>
              <a:t>wyty </a:t>
            </a:r>
            <a:r>
              <a:rPr lang="cy-GB" sz="2400" b="1"/>
              <a:t>di</a:t>
            </a:r>
            <a:r>
              <a:rPr lang="cy-GB" sz="240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14802-B765-460C-3EE2-09E63BDEFFE6}"/>
              </a:ext>
            </a:extLst>
          </p:cNvPr>
          <p:cNvSpPr txBox="1"/>
          <p:nvPr/>
        </p:nvSpPr>
        <p:spPr>
          <a:xfrm>
            <a:off x="2407920" y="4953000"/>
            <a:ext cx="73761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800" b="1" baseline="0">
                <a:latin typeface="Aptos"/>
              </a:rPr>
              <a:t>Fy</a:t>
            </a:r>
            <a:r>
              <a:rPr lang="cy-GB" sz="4800" baseline="0">
                <a:latin typeface="Aptos"/>
              </a:rPr>
              <a:t> hoff </a:t>
            </a:r>
            <a:r>
              <a:rPr lang="cy-GB" sz="480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>
                <a:latin typeface="Aptos"/>
              </a:rPr>
              <a:t>wyty</a:t>
            </a:r>
            <a:r>
              <a:rPr lang="cy-GB" sz="4800" baseline="0">
                <a:latin typeface="Aptos"/>
              </a:rPr>
              <a:t> </a:t>
            </a:r>
            <a:r>
              <a:rPr lang="cy-GB" sz="4800" b="1" baseline="0">
                <a:latin typeface="Aptos"/>
              </a:rPr>
              <a:t>i</a:t>
            </a:r>
            <a:r>
              <a:rPr lang="cy-GB" sz="4800" baseline="0">
                <a:latin typeface="Aptos"/>
              </a:rPr>
              <a:t> ydy</a:t>
            </a:r>
            <a:r>
              <a:rPr lang="cy-GB" sz="4800">
                <a:latin typeface="Aptos"/>
              </a:rPr>
              <a:t> </a:t>
            </a:r>
            <a:r>
              <a:rPr lang="cy-GB" sz="4800" err="1">
                <a:latin typeface="Aptos"/>
              </a:rPr>
              <a:t>Baravin</a:t>
            </a:r>
            <a:r>
              <a:rPr lang="cy-GB" sz="4800">
                <a:latin typeface="Aptos"/>
              </a:rPr>
              <a:t> .</a:t>
            </a:r>
            <a:endParaRPr lang="en-GB" sz="4800"/>
          </a:p>
          <a:p>
            <a:pPr algn="ctr"/>
            <a:endParaRPr lang="en-GB"/>
          </a:p>
        </p:txBody>
      </p:sp>
      <p:pic>
        <p:nvPicPr>
          <p:cNvPr id="2" name="Picture 1" descr="Baravin | Visit Aberystwyth">
            <a:extLst>
              <a:ext uri="{FF2B5EF4-FFF2-40B4-BE49-F238E27FC236}">
                <a16:creationId xmlns:a16="http://schemas.microsoft.com/office/drawing/2014/main" id="{35CA5429-8179-F742-CADE-7E3896989C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5417" y="1391781"/>
            <a:ext cx="5687877" cy="3260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510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A4D7D40-F775-4277-CECF-38EB2ABC723A}"/>
              </a:ext>
            </a:extLst>
          </p:cNvPr>
          <p:cNvSpPr txBox="1"/>
          <p:nvPr/>
        </p:nvSpPr>
        <p:spPr>
          <a:xfrm>
            <a:off x="534768" y="797658"/>
            <a:ext cx="468375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/>
              <a:t>Beth ydy </a:t>
            </a:r>
            <a:r>
              <a:rPr lang="cy-GB" sz="2800" b="1"/>
              <a:t>ei</a:t>
            </a:r>
            <a:r>
              <a:rPr lang="cy-GB" sz="2800"/>
              <a:t> hoff</a:t>
            </a:r>
            <a:r>
              <a:rPr lang="cy-GB" sz="2800">
                <a:solidFill>
                  <a:srgbClr val="FF0000"/>
                </a:solidFill>
              </a:rPr>
              <a:t> f</a:t>
            </a:r>
            <a:r>
              <a:rPr lang="cy-GB" sz="2800"/>
              <a:t>wyty</a:t>
            </a:r>
            <a:r>
              <a:rPr lang="cy-GB" sz="2800" b="1"/>
              <a:t> e/hi</a:t>
            </a:r>
            <a:r>
              <a:rPr lang="cy-GB" sz="2800"/>
              <a:t>?</a:t>
            </a:r>
            <a:endParaRPr lang="cy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1262A8-8015-0BB3-E954-813446871DBC}"/>
              </a:ext>
            </a:extLst>
          </p:cNvPr>
          <p:cNvSpPr txBox="1"/>
          <p:nvPr/>
        </p:nvSpPr>
        <p:spPr>
          <a:xfrm>
            <a:off x="1443149" y="1514627"/>
            <a:ext cx="896112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800" b="1">
                <a:latin typeface="Aptos"/>
              </a:rPr>
              <a:t>Ei</a:t>
            </a:r>
            <a:r>
              <a:rPr lang="cy-GB" sz="4800" baseline="0">
                <a:latin typeface="Aptos"/>
              </a:rPr>
              <a:t> hoff </a:t>
            </a:r>
            <a:r>
              <a:rPr lang="cy-GB" sz="480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>
                <a:latin typeface="Aptos"/>
              </a:rPr>
              <a:t>wyty</a:t>
            </a:r>
            <a:r>
              <a:rPr lang="cy-GB" sz="4800" baseline="0">
                <a:latin typeface="Aptos"/>
              </a:rPr>
              <a:t> </a:t>
            </a:r>
            <a:r>
              <a:rPr lang="cy-GB" sz="4800" b="1">
                <a:latin typeface="Aptos"/>
              </a:rPr>
              <a:t>e/hi </a:t>
            </a:r>
            <a:r>
              <a:rPr lang="cy-GB" sz="4800">
                <a:latin typeface="Aptos"/>
              </a:rPr>
              <a:t>ydy .....</a:t>
            </a:r>
            <a:endParaRPr lang="en-GB" sz="4800"/>
          </a:p>
          <a:p>
            <a:pPr algn="ctr"/>
            <a:endParaRPr lang="en-GB"/>
          </a:p>
        </p:txBody>
      </p:sp>
      <p:pic>
        <p:nvPicPr>
          <p:cNvPr id="7" name="Picture 6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0DB63D22-F403-9B75-5B50-98C7CD5A4C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67237" y="2838536"/>
            <a:ext cx="3060556" cy="19133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07FB90-99E6-DF7F-A1FF-D81DBFC69A92}"/>
              </a:ext>
            </a:extLst>
          </p:cNvPr>
          <p:cNvSpPr txBox="1"/>
          <p:nvPr/>
        </p:nvSpPr>
        <p:spPr>
          <a:xfrm>
            <a:off x="1436288" y="5026222"/>
            <a:ext cx="18504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/>
              <a:t>Caffi Bach</a:t>
            </a:r>
          </a:p>
        </p:txBody>
      </p:sp>
      <p:pic>
        <p:nvPicPr>
          <p:cNvPr id="6" name="Picture 5" descr="A building with a mural on the side&#10;&#10;AI-generated content may be incorrect.">
            <a:extLst>
              <a:ext uri="{FF2B5EF4-FFF2-40B4-BE49-F238E27FC236}">
                <a16:creationId xmlns:a16="http://schemas.microsoft.com/office/drawing/2014/main" id="{81792179-6728-2BEE-2453-B396C10B9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730" y="2692023"/>
            <a:ext cx="2132192" cy="25829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2DBBCE-0AC1-B5EA-D66B-10C562428270}"/>
              </a:ext>
            </a:extLst>
          </p:cNvPr>
          <p:cNvSpPr txBox="1"/>
          <p:nvPr/>
        </p:nvSpPr>
        <p:spPr>
          <a:xfrm>
            <a:off x="5406081" y="5272216"/>
            <a:ext cx="174024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aseline="0">
                <a:latin typeface="Aptos"/>
              </a:rPr>
              <a:t>Caffi Celf</a:t>
            </a:r>
            <a:endParaRPr lang="en-GB" sz="2800"/>
          </a:p>
          <a:p>
            <a:pPr algn="ctr"/>
            <a:endParaRPr lang="en-GB"/>
          </a:p>
        </p:txBody>
      </p:sp>
      <p:pic>
        <p:nvPicPr>
          <p:cNvPr id="10" name="Picture 9" descr="A person and person sitting outside a restaurant&#10;&#10;AI-generated content may be incorrect.">
            <a:extLst>
              <a:ext uri="{FF2B5EF4-FFF2-40B4-BE49-F238E27FC236}">
                <a16:creationId xmlns:a16="http://schemas.microsoft.com/office/drawing/2014/main" id="{7847717D-2C76-3191-7523-A2620AC446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6061" y="2836017"/>
            <a:ext cx="3806157" cy="18682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A5D2E5-FD94-2467-C501-9623048983B4}"/>
              </a:ext>
            </a:extLst>
          </p:cNvPr>
          <p:cNvSpPr txBox="1"/>
          <p:nvPr/>
        </p:nvSpPr>
        <p:spPr>
          <a:xfrm>
            <a:off x="9144000" y="5004486"/>
            <a:ext cx="1719649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aseline="0">
                <a:latin typeface="Aptos"/>
              </a:rPr>
              <a:t>Y Caban</a:t>
            </a:r>
            <a:endParaRPr lang="en-GB" sz="280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119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60EC6-3C71-663B-8C15-D050FBE3F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721DA-AFC5-990B-E173-CC3CAE522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achos</a:t>
            </a:r>
            <a:r>
              <a:rPr lang="en-GB"/>
              <a:t>.......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4453E5-FA32-D528-2AD7-99FCA7F42E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Ateb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01575-5556-BCAE-756E-136F7DC08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494915"/>
            <a:ext cx="3196907" cy="36947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Fy hoff</a:t>
            </a:r>
            <a:r>
              <a:rPr lang="cy-GB">
                <a:solidFill>
                  <a:srgbClr val="FF0000"/>
                </a:solidFill>
              </a:rPr>
              <a:t> f</a:t>
            </a:r>
            <a:r>
              <a:rPr lang="cy-GB"/>
              <a:t>wyty i ydy 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9F3BB4-C4F2-69F8-2D17-C8E4B16F14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0920" y="2505075"/>
            <a:ext cx="348646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b="1"/>
              <a:t>achos</a:t>
            </a:r>
            <a:r>
              <a:rPr lang="cy-GB"/>
              <a:t> mae'r bwyd yn </a:t>
            </a:r>
            <a:endParaRPr lang="en-US"/>
          </a:p>
          <a:p>
            <a:pPr marL="0" indent="0">
              <a:buNone/>
            </a:pPr>
            <a:endParaRPr lang="cy-GB"/>
          </a:p>
          <a:p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C9A019-12A6-B148-F3A3-0A6BEB411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D650-1342-46B7-81DF-F4C657D30316}" type="datetime1">
              <a:t>2/24/2026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982862-A3BD-571A-518E-1DC162592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BDDF26-8CBA-CA6F-9C03-76C86C641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8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986E13-B8F2-E54B-8AAE-8A830551FF1A}"/>
              </a:ext>
            </a:extLst>
          </p:cNvPr>
          <p:cNvSpPr txBox="1"/>
          <p:nvPr/>
        </p:nvSpPr>
        <p:spPr>
          <a:xfrm>
            <a:off x="3889587" y="2501052"/>
            <a:ext cx="1969105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/>
              <a:t>Athro </a:t>
            </a:r>
            <a:r>
              <a:rPr lang="cy-GB" sz="2400" err="1"/>
              <a:t>Lounge</a:t>
            </a:r>
            <a:endParaRPr lang="cy-GB" sz="2400"/>
          </a:p>
          <a:p>
            <a:r>
              <a:rPr lang="cy-GB" sz="2400" err="1"/>
              <a:t>Baravin</a:t>
            </a:r>
            <a:endParaRPr lang="cy-GB" sz="2400"/>
          </a:p>
          <a:p>
            <a:r>
              <a:rPr lang="cy-GB" sz="2400"/>
              <a:t>Caffi Bach</a:t>
            </a:r>
          </a:p>
          <a:p>
            <a:r>
              <a:rPr lang="cy-GB" sz="2400"/>
              <a:t>Caffi Celf</a:t>
            </a:r>
          </a:p>
          <a:p>
            <a:r>
              <a:rPr lang="cy-GB" sz="2400"/>
              <a:t>Y Caban</a:t>
            </a:r>
          </a:p>
          <a:p>
            <a:r>
              <a:rPr lang="cy-GB" sz="2400"/>
              <a:t>Y Gornel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105526-E6E7-12DE-6E31-1D29197FB2EB}"/>
              </a:ext>
            </a:extLst>
          </p:cNvPr>
          <p:cNvSpPr txBox="1"/>
          <p:nvPr/>
        </p:nvSpPr>
        <p:spPr>
          <a:xfrm>
            <a:off x="9825461" y="2510033"/>
            <a:ext cx="1294838" cy="258532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>
                <a:solidFill>
                  <a:srgbClr val="000000"/>
                </a:solidFill>
              </a:rPr>
              <a:t>lasus.</a:t>
            </a:r>
            <a:endParaRPr lang="en-US" sz="2400"/>
          </a:p>
          <a:p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>
                <a:solidFill>
                  <a:srgbClr val="000000"/>
                </a:solidFill>
              </a:rPr>
              <a:t>elys.</a:t>
            </a:r>
          </a:p>
          <a:p>
            <a:r>
              <a:rPr lang="cy-GB" sz="2400"/>
              <a:t>iach.</a:t>
            </a:r>
          </a:p>
          <a:p>
            <a:r>
              <a:rPr lang="cy-GB" sz="2400">
                <a:solidFill>
                  <a:srgbClr val="FF0000"/>
                </a:solidFill>
              </a:rPr>
              <a:t>_</a:t>
            </a:r>
            <a:r>
              <a:rPr lang="cy-GB" sz="2400"/>
              <a:t>wych.</a:t>
            </a:r>
          </a:p>
          <a:p>
            <a:r>
              <a:rPr lang="cy-GB" sz="2400"/>
              <a:t>ffres.</a:t>
            </a:r>
          </a:p>
          <a:p>
            <a:r>
              <a:rPr lang="cy-GB" sz="2400">
                <a:solidFill>
                  <a:srgbClr val="FF0000"/>
                </a:solidFill>
              </a:rPr>
              <a:t>b</a:t>
            </a:r>
            <a:r>
              <a:rPr lang="cy-GB" sz="2400"/>
              <a:t>oeth.</a:t>
            </a:r>
          </a:p>
          <a:p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723FD7-BEC8-857D-B77D-64C6C9CCA50B}"/>
              </a:ext>
            </a:extLst>
          </p:cNvPr>
          <p:cNvSpPr txBox="1"/>
          <p:nvPr/>
        </p:nvSpPr>
        <p:spPr>
          <a:xfrm>
            <a:off x="8615680" y="3810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Cofiwch – Yn </a:t>
            </a:r>
          </a:p>
          <a:p>
            <a:r>
              <a:rPr lang="cy-GB">
                <a:solidFill>
                  <a:srgbClr val="FF0000"/>
                </a:solidFill>
              </a:rPr>
              <a:t>Treiglad meddal</a:t>
            </a:r>
            <a:r>
              <a:rPr lang="cy-GB"/>
              <a:t> ar ôl yn</a:t>
            </a:r>
          </a:p>
        </p:txBody>
      </p:sp>
    </p:spTree>
    <p:extLst>
      <p:ext uri="{BB962C8B-B14F-4D97-AF65-F5344CB8AC3E}">
        <p14:creationId xmlns:p14="http://schemas.microsoft.com/office/powerpoint/2010/main" val="3620972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CB01F5-5F21-766B-6A77-75406DBD739F}"/>
              </a:ext>
            </a:extLst>
          </p:cNvPr>
          <p:cNvSpPr txBox="1"/>
          <p:nvPr/>
        </p:nvSpPr>
        <p:spPr>
          <a:xfrm>
            <a:off x="699714" y="5490971"/>
            <a:ext cx="6962072" cy="1159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1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Gwnewch dau ras o flaen y bwrdd. Yn gyntaf, dywedwch y gair yn Gymraeg. Mae'r plant yn bwrw y gair a dweud y gair yn uche</a:t>
            </a:r>
            <a:r>
              <a:rPr lang="cy-GB" sz="14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l.</a:t>
            </a:r>
            <a:r>
              <a:rPr lang="cy-GB" sz="1400" dirty="0">
                <a:solidFill>
                  <a:schemeClr val="bg1"/>
                </a:solidFill>
                <a:latin typeface="Aptos Display"/>
                <a:ea typeface="+mj-ea"/>
                <a:cs typeface="+mj-cs"/>
              </a:rPr>
              <a:t> </a:t>
            </a:r>
            <a:r>
              <a:rPr lang="cy-GB" sz="14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Cymryd tro . Nesaf, pan rydych chi'n meddwl bod y plant yn teimlo'n hyderus, dweud y gair yn Seasneg a mae'r plant yn dweud y gair yn Gymraeg. </a:t>
            </a:r>
            <a:endParaRPr lang="cy-GB" sz="3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6E52FA0C-79BF-F31B-86EA-E5489C6560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43" y="150750"/>
            <a:ext cx="11022226" cy="451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491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520F15-3B9D-4CC5-FC1C-4DB824A08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2793A36-121C-B0B8-B124-E8CF14C88160}"/>
              </a:ext>
            </a:extLst>
          </p:cNvPr>
          <p:cNvSpPr txBox="1"/>
          <p:nvPr/>
        </p:nvSpPr>
        <p:spPr>
          <a:xfrm>
            <a:off x="534768" y="797658"/>
            <a:ext cx="37388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/>
              <a:t>Beth ydy </a:t>
            </a:r>
            <a:r>
              <a:rPr lang="cy-GB" sz="2400" b="1"/>
              <a:t>dy</a:t>
            </a:r>
            <a:r>
              <a:rPr lang="cy-GB" sz="2400"/>
              <a:t> hoff</a:t>
            </a:r>
            <a:r>
              <a:rPr lang="cy-GB" sz="2400">
                <a:solidFill>
                  <a:srgbClr val="FF0000"/>
                </a:solidFill>
              </a:rPr>
              <a:t> f</a:t>
            </a:r>
            <a:r>
              <a:rPr lang="cy-GB" sz="2400"/>
              <a:t>wyty </a:t>
            </a:r>
            <a:r>
              <a:rPr lang="cy-GB" sz="2400" b="1"/>
              <a:t>di</a:t>
            </a:r>
            <a:r>
              <a:rPr lang="cy-GB" sz="240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76EE81-86A1-814A-9365-8C173E7F4728}"/>
              </a:ext>
            </a:extLst>
          </p:cNvPr>
          <p:cNvSpPr txBox="1"/>
          <p:nvPr/>
        </p:nvSpPr>
        <p:spPr>
          <a:xfrm>
            <a:off x="1737360" y="4953000"/>
            <a:ext cx="898144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800" b="1" baseline="0" dirty="0">
                <a:latin typeface="Aptos"/>
              </a:rPr>
              <a:t>Fy</a:t>
            </a:r>
            <a:r>
              <a:rPr lang="cy-GB" sz="4800" baseline="0" dirty="0">
                <a:latin typeface="Aptos"/>
              </a:rPr>
              <a:t> hoff </a:t>
            </a:r>
            <a:r>
              <a:rPr lang="cy-GB" sz="4800" dirty="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 dirty="0">
                <a:latin typeface="Aptos"/>
              </a:rPr>
              <a:t>wyty</a:t>
            </a:r>
            <a:r>
              <a:rPr lang="cy-GB" sz="4800" baseline="0" dirty="0">
                <a:latin typeface="Aptos"/>
              </a:rPr>
              <a:t> </a:t>
            </a:r>
            <a:r>
              <a:rPr lang="cy-GB" sz="4800" b="1" baseline="0" dirty="0">
                <a:latin typeface="Aptos"/>
              </a:rPr>
              <a:t>i </a:t>
            </a:r>
            <a:r>
              <a:rPr lang="cy-GB" sz="4800" baseline="0" dirty="0">
                <a:latin typeface="Aptos"/>
              </a:rPr>
              <a:t>ydy</a:t>
            </a:r>
            <a:r>
              <a:rPr lang="cy-GB" sz="4800" dirty="0">
                <a:latin typeface="Aptos"/>
              </a:rPr>
              <a:t> </a:t>
            </a:r>
            <a:r>
              <a:rPr lang="cy-GB" sz="4800" b="1" dirty="0">
                <a:latin typeface="Aptos"/>
              </a:rPr>
              <a:t>Athro </a:t>
            </a:r>
            <a:r>
              <a:rPr lang="cy-GB" sz="4800" b="1" dirty="0" err="1">
                <a:latin typeface="Aptos"/>
              </a:rPr>
              <a:t>Lounge</a:t>
            </a:r>
            <a:r>
              <a:rPr lang="cy-GB" sz="4800" dirty="0">
                <a:latin typeface="Aptos"/>
              </a:rPr>
              <a:t> achos mae'r </a:t>
            </a:r>
            <a:r>
              <a:rPr lang="cy-GB" sz="4800" b="1">
                <a:latin typeface="Aptos"/>
              </a:rPr>
              <a:t>byrgyr</a:t>
            </a:r>
            <a:r>
              <a:rPr lang="cy-GB" sz="4800" dirty="0">
                <a:latin typeface="Aptos"/>
              </a:rPr>
              <a:t> yn </a:t>
            </a:r>
            <a:r>
              <a:rPr lang="cy-GB" sz="4800" dirty="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 dirty="0">
                <a:latin typeface="Aptos"/>
              </a:rPr>
              <a:t>lasus.</a:t>
            </a:r>
            <a:endParaRPr lang="en-GB" sz="4800" dirty="0"/>
          </a:p>
          <a:p>
            <a:pPr algn="ctr"/>
            <a:endParaRPr lang="en-GB"/>
          </a:p>
        </p:txBody>
      </p:sp>
      <p:pic>
        <p:nvPicPr>
          <p:cNvPr id="2" name="Picture 1" descr="A burger and a building&#10;&#10;AI-generated content may be incorrect.">
            <a:extLst>
              <a:ext uri="{FF2B5EF4-FFF2-40B4-BE49-F238E27FC236}">
                <a16:creationId xmlns:a16="http://schemas.microsoft.com/office/drawing/2014/main" id="{4D994533-8364-75F3-7C29-9381A79F9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7730" y="1906632"/>
            <a:ext cx="4451828" cy="255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812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ACCBD3-B092-3ACC-6941-C74587012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DD9744-D4DF-B926-A15E-FE9DDF8A8971}"/>
              </a:ext>
            </a:extLst>
          </p:cNvPr>
          <p:cNvSpPr txBox="1"/>
          <p:nvPr/>
        </p:nvSpPr>
        <p:spPr>
          <a:xfrm>
            <a:off x="534768" y="797658"/>
            <a:ext cx="468375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/>
              <a:t>Beth ydy </a:t>
            </a:r>
            <a:r>
              <a:rPr lang="cy-GB" sz="2800" b="1"/>
              <a:t>ei</a:t>
            </a:r>
            <a:r>
              <a:rPr lang="cy-GB" sz="2800"/>
              <a:t> hoff</a:t>
            </a:r>
            <a:r>
              <a:rPr lang="cy-GB" sz="2800">
                <a:solidFill>
                  <a:srgbClr val="FF0000"/>
                </a:solidFill>
              </a:rPr>
              <a:t> f</a:t>
            </a:r>
            <a:r>
              <a:rPr lang="cy-GB" sz="2800"/>
              <a:t>wyty </a:t>
            </a:r>
            <a:r>
              <a:rPr lang="cy-GB" sz="2800" b="1"/>
              <a:t>e</a:t>
            </a:r>
            <a:r>
              <a:rPr lang="cy-GB" sz="2800"/>
              <a:t>?</a:t>
            </a:r>
            <a:endParaRPr lang="cy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F84679-35D2-5F5A-4443-FA054A2A7B85}"/>
              </a:ext>
            </a:extLst>
          </p:cNvPr>
          <p:cNvSpPr txBox="1"/>
          <p:nvPr/>
        </p:nvSpPr>
        <p:spPr>
          <a:xfrm>
            <a:off x="1899920" y="4566920"/>
            <a:ext cx="898144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800" b="1">
                <a:latin typeface="Aptos"/>
              </a:rPr>
              <a:t>Ei</a:t>
            </a:r>
            <a:r>
              <a:rPr lang="cy-GB" sz="4800" baseline="0">
                <a:latin typeface="Aptos"/>
              </a:rPr>
              <a:t> hoff </a:t>
            </a:r>
            <a:r>
              <a:rPr lang="cy-GB" sz="480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>
                <a:latin typeface="Aptos"/>
              </a:rPr>
              <a:t>wyty</a:t>
            </a:r>
            <a:r>
              <a:rPr lang="cy-GB" sz="4800" baseline="0">
                <a:latin typeface="Aptos"/>
              </a:rPr>
              <a:t> </a:t>
            </a:r>
            <a:r>
              <a:rPr lang="cy-GB" sz="4800" b="1">
                <a:latin typeface="Aptos"/>
              </a:rPr>
              <a:t>e </a:t>
            </a:r>
            <a:r>
              <a:rPr lang="cy-GB" sz="4800">
                <a:latin typeface="Aptos"/>
              </a:rPr>
              <a:t>ydy </a:t>
            </a:r>
            <a:r>
              <a:rPr lang="cy-GB" sz="4800" b="1">
                <a:latin typeface="Aptos"/>
              </a:rPr>
              <a:t>Caffi Celf</a:t>
            </a:r>
            <a:r>
              <a:rPr lang="cy-GB" sz="4800">
                <a:latin typeface="Aptos"/>
              </a:rPr>
              <a:t> a</a:t>
            </a:r>
            <a:r>
              <a:rPr lang="cy-GB" sz="4800"/>
              <a:t>chos mae'r </a:t>
            </a:r>
            <a:r>
              <a:rPr lang="cy-GB" sz="4800" b="1"/>
              <a:t>salad</a:t>
            </a:r>
            <a:r>
              <a:rPr lang="cy-GB" sz="4800"/>
              <a:t> yn iach.</a:t>
            </a:r>
          </a:p>
          <a:p>
            <a:pPr algn="ctr"/>
            <a:endParaRPr lang="en-GB"/>
          </a:p>
        </p:txBody>
      </p:sp>
      <p:pic>
        <p:nvPicPr>
          <p:cNvPr id="2" name="Picture 1" descr="A picture of a salad and a building&#10;&#10;AI-generated content may be incorrect.">
            <a:extLst>
              <a:ext uri="{FF2B5EF4-FFF2-40B4-BE49-F238E27FC236}">
                <a16:creationId xmlns:a16="http://schemas.microsoft.com/office/drawing/2014/main" id="{460B13A3-4FAB-100A-A7E7-EB2813ED98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7895" y="1471209"/>
            <a:ext cx="4729566" cy="2946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582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CA9D95-D454-46A2-06CF-AD71208F4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0B2B8D-9740-B863-5CF3-E0DEA45A34FF}"/>
              </a:ext>
            </a:extLst>
          </p:cNvPr>
          <p:cNvSpPr txBox="1"/>
          <p:nvPr/>
        </p:nvSpPr>
        <p:spPr>
          <a:xfrm>
            <a:off x="534768" y="797658"/>
            <a:ext cx="468375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/>
              <a:t>Beth ydy </a:t>
            </a:r>
            <a:r>
              <a:rPr lang="cy-GB" sz="2800" b="1"/>
              <a:t>ei</a:t>
            </a:r>
            <a:r>
              <a:rPr lang="cy-GB" sz="2800"/>
              <a:t> hoff</a:t>
            </a:r>
            <a:r>
              <a:rPr lang="cy-GB" sz="2800">
                <a:solidFill>
                  <a:srgbClr val="FF0000"/>
                </a:solidFill>
              </a:rPr>
              <a:t> f</a:t>
            </a:r>
            <a:r>
              <a:rPr lang="cy-GB" sz="2800"/>
              <a:t>wyty </a:t>
            </a:r>
            <a:r>
              <a:rPr lang="cy-GB" sz="2800" b="1"/>
              <a:t>hi</a:t>
            </a:r>
            <a:r>
              <a:rPr lang="cy-GB" sz="2800"/>
              <a:t>?</a:t>
            </a:r>
            <a:endParaRPr lang="cy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205E44-95CE-76F1-F690-D2DF069E95B1}"/>
              </a:ext>
            </a:extLst>
          </p:cNvPr>
          <p:cNvSpPr txBox="1"/>
          <p:nvPr/>
        </p:nvSpPr>
        <p:spPr>
          <a:xfrm>
            <a:off x="1961715" y="4601436"/>
            <a:ext cx="896112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800" b="1">
                <a:latin typeface="Aptos"/>
              </a:rPr>
              <a:t>Ei</a:t>
            </a:r>
            <a:r>
              <a:rPr lang="cy-GB" sz="4800" baseline="0">
                <a:latin typeface="Aptos"/>
              </a:rPr>
              <a:t> hoff </a:t>
            </a:r>
            <a:r>
              <a:rPr lang="cy-GB" sz="4800">
                <a:solidFill>
                  <a:srgbClr val="FF0000"/>
                </a:solidFill>
                <a:latin typeface="Aptos"/>
              </a:rPr>
              <a:t>f</a:t>
            </a:r>
            <a:r>
              <a:rPr lang="cy-GB" sz="4800">
                <a:latin typeface="Aptos"/>
              </a:rPr>
              <a:t>wyty</a:t>
            </a:r>
            <a:r>
              <a:rPr lang="cy-GB" sz="4800" baseline="0">
                <a:latin typeface="Aptos"/>
              </a:rPr>
              <a:t> </a:t>
            </a:r>
            <a:r>
              <a:rPr lang="cy-GB" sz="4800" b="1">
                <a:latin typeface="Aptos"/>
              </a:rPr>
              <a:t>hi</a:t>
            </a:r>
            <a:r>
              <a:rPr lang="cy-GB" sz="4800">
                <a:latin typeface="Aptos"/>
              </a:rPr>
              <a:t> ydy </a:t>
            </a:r>
            <a:r>
              <a:rPr lang="cy-GB" sz="4800" b="1">
                <a:latin typeface="Aptos"/>
              </a:rPr>
              <a:t>Y Gornel</a:t>
            </a:r>
            <a:r>
              <a:rPr lang="cy-GB" sz="4800">
                <a:latin typeface="Aptos"/>
              </a:rPr>
              <a:t> achos mae'r</a:t>
            </a:r>
            <a:r>
              <a:rPr lang="cy-GB" sz="4800" b="1">
                <a:latin typeface="Aptos"/>
              </a:rPr>
              <a:t> brechdan</a:t>
            </a:r>
            <a:r>
              <a:rPr lang="cy-GB" sz="4800">
                <a:latin typeface="Aptos"/>
              </a:rPr>
              <a:t> yn</a:t>
            </a:r>
            <a:r>
              <a:rPr lang="cy-GB" sz="4800">
                <a:solidFill>
                  <a:srgbClr val="FF0000"/>
                </a:solidFill>
                <a:latin typeface="Aptos"/>
              </a:rPr>
              <a:t> _</a:t>
            </a:r>
            <a:r>
              <a:rPr lang="cy-GB" sz="4800">
                <a:latin typeface="Aptos"/>
              </a:rPr>
              <a:t>wych.</a:t>
            </a:r>
            <a:endParaRPr lang="en-GB" sz="4800"/>
          </a:p>
          <a:p>
            <a:pPr algn="ctr"/>
            <a:endParaRPr lang="en-GB"/>
          </a:p>
        </p:txBody>
      </p:sp>
      <p:pic>
        <p:nvPicPr>
          <p:cNvPr id="2" name="Picture 1" descr="A sandwich and a building&#10;&#10;AI-generated content may be incorrect.">
            <a:extLst>
              <a:ext uri="{FF2B5EF4-FFF2-40B4-BE49-F238E27FC236}">
                <a16:creationId xmlns:a16="http://schemas.microsoft.com/office/drawing/2014/main" id="{D7B500B2-F8AD-2ED4-7D50-946D74CF8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916" y="1531023"/>
            <a:ext cx="5017253" cy="296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362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6B7B0E28-93D6-99AC-4F44-0841C035C8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267" y="643467"/>
            <a:ext cx="1017546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64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FB416-6476-C955-2F34-1403C69FBE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5A9F06-D831-2917-C133-6FEDDA5F625E}"/>
              </a:ext>
            </a:extLst>
          </p:cNvPr>
          <p:cNvSpPr txBox="1"/>
          <p:nvPr/>
        </p:nvSpPr>
        <p:spPr>
          <a:xfrm>
            <a:off x="1158240" y="614680"/>
            <a:ext cx="1018738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u="sng"/>
              <a:t>Sgwrs – Tasg 2 'Gair ar goll'</a:t>
            </a:r>
            <a:endParaRPr lang="cy-GB" sz="2400" b="1"/>
          </a:p>
          <a:p>
            <a:endParaRPr lang="cy-GB" sz="2400" b="1" u="sng"/>
          </a:p>
          <a:p>
            <a:r>
              <a:rPr lang="cy-GB" sz="2400" b="1"/>
              <a:t>Bethan:</a:t>
            </a:r>
            <a:r>
              <a:rPr lang="cy-GB" sz="2400"/>
              <a:t> Shwmae Aled.</a:t>
            </a:r>
          </a:p>
          <a:p>
            <a:r>
              <a:rPr lang="cy-GB" sz="2400" b="1"/>
              <a:t>Aled:</a:t>
            </a:r>
            <a:r>
              <a:rPr lang="cy-GB" sz="2400"/>
              <a:t> Shwmae Bethan.</a:t>
            </a:r>
          </a:p>
          <a:p>
            <a:r>
              <a:rPr lang="cy-GB" sz="2400" b="1"/>
              <a:t>Bethan:</a:t>
            </a:r>
            <a:r>
              <a:rPr lang="cy-GB" sz="2400"/>
              <a:t> Beth ydy dy hoff </a:t>
            </a:r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/>
              <a:t>wyty di? </a:t>
            </a:r>
          </a:p>
          <a:p>
            <a:r>
              <a:rPr lang="cy-GB" sz="2400" b="1"/>
              <a:t>Aled:</a:t>
            </a:r>
            <a:r>
              <a:rPr lang="cy-GB" sz="2400"/>
              <a:t> Fy hoff </a:t>
            </a:r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/>
              <a:t>wyty i ydy Caffi Celf yn Aberystwyth.</a:t>
            </a:r>
          </a:p>
          <a:p>
            <a:r>
              <a:rPr lang="cy-GB" sz="2400" b="1"/>
              <a:t>Bethan:</a:t>
            </a:r>
            <a:r>
              <a:rPr lang="cy-GB" sz="2400"/>
              <a:t> Pam?</a:t>
            </a:r>
          </a:p>
          <a:p>
            <a:r>
              <a:rPr lang="cy-GB" sz="2400" b="1"/>
              <a:t>Aled:</a:t>
            </a:r>
            <a:r>
              <a:rPr lang="cy-GB" sz="2400"/>
              <a:t> achos mae’r bwyd yn </a:t>
            </a:r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/>
              <a:t>lasus! Beth ydy dy hoff </a:t>
            </a:r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/>
              <a:t>wyty di?</a:t>
            </a:r>
          </a:p>
          <a:p>
            <a:r>
              <a:rPr lang="cy-GB" sz="2400" b="1"/>
              <a:t>Bethan:</a:t>
            </a:r>
            <a:r>
              <a:rPr lang="cy-GB" sz="2400"/>
              <a:t> Fy hoff </a:t>
            </a:r>
            <a:r>
              <a:rPr lang="cy-GB" sz="2400">
                <a:solidFill>
                  <a:srgbClr val="FF0000"/>
                </a:solidFill>
              </a:rPr>
              <a:t>f</a:t>
            </a:r>
            <a:r>
              <a:rPr lang="cy-GB" sz="2400"/>
              <a:t>wyty i ydy </a:t>
            </a:r>
            <a:r>
              <a:rPr lang="cy-GB" sz="2400" err="1"/>
              <a:t>Baravin</a:t>
            </a:r>
            <a:r>
              <a:rPr lang="cy-GB" sz="2400"/>
              <a:t> achos mae’r pitsa yn</a:t>
            </a:r>
            <a:r>
              <a:rPr lang="cy-GB" sz="2400">
                <a:solidFill>
                  <a:srgbClr val="FF0000"/>
                </a:solidFill>
              </a:rPr>
              <a:t> _</a:t>
            </a:r>
            <a:r>
              <a:rPr lang="cy-GB" sz="2400"/>
              <a:t>wych!</a:t>
            </a:r>
          </a:p>
          <a:p>
            <a:r>
              <a:rPr lang="cy-GB" sz="2400" b="1"/>
              <a:t>Aled</a:t>
            </a:r>
            <a:r>
              <a:rPr lang="cy-GB" sz="2400"/>
              <a:t>: Iawn! Hwyl Bethan.</a:t>
            </a:r>
          </a:p>
          <a:p>
            <a:r>
              <a:rPr lang="cy-GB" sz="2400" b="1"/>
              <a:t>Bethan:</a:t>
            </a:r>
            <a:r>
              <a:rPr lang="cy-GB" sz="2400"/>
              <a:t> Hwyl Aled.</a:t>
            </a:r>
            <a:endParaRPr lang="cy-GB"/>
          </a:p>
          <a:p>
            <a:endParaRPr lang="cy-GB" u="sng"/>
          </a:p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4353F2-9ADF-F8DB-5D0C-4FAC2B2126B2}"/>
              </a:ext>
            </a:extLst>
          </p:cNvPr>
          <p:cNvSpPr/>
          <p:nvPr/>
        </p:nvSpPr>
        <p:spPr>
          <a:xfrm>
            <a:off x="4472764" y="2110525"/>
            <a:ext cx="716376" cy="3485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8017B2-FBB1-CB6B-EA6C-21402FFBAC29}"/>
              </a:ext>
            </a:extLst>
          </p:cNvPr>
          <p:cNvSpPr/>
          <p:nvPr/>
        </p:nvSpPr>
        <p:spPr>
          <a:xfrm>
            <a:off x="2910017" y="2459236"/>
            <a:ext cx="716376" cy="3485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7474CA-3B34-47F8-1655-2D0088D91F43}"/>
              </a:ext>
            </a:extLst>
          </p:cNvPr>
          <p:cNvSpPr/>
          <p:nvPr/>
        </p:nvSpPr>
        <p:spPr>
          <a:xfrm>
            <a:off x="3271645" y="3582863"/>
            <a:ext cx="716376" cy="3485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D1A1CC-FB15-6D6D-6F2A-B305F3685CBA}"/>
              </a:ext>
            </a:extLst>
          </p:cNvPr>
          <p:cNvSpPr/>
          <p:nvPr/>
        </p:nvSpPr>
        <p:spPr>
          <a:xfrm>
            <a:off x="7882391" y="3259982"/>
            <a:ext cx="716376" cy="3485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C1920FC-3C73-815A-00B3-AD7FC285CB4B}"/>
              </a:ext>
            </a:extLst>
          </p:cNvPr>
          <p:cNvSpPr/>
          <p:nvPr/>
        </p:nvSpPr>
        <p:spPr>
          <a:xfrm>
            <a:off x="4343611" y="2472153"/>
            <a:ext cx="1297562" cy="28395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4EBD699-00F2-80E0-ACB6-796A5D2F6198}"/>
              </a:ext>
            </a:extLst>
          </p:cNvPr>
          <p:cNvSpPr/>
          <p:nvPr/>
        </p:nvSpPr>
        <p:spPr>
          <a:xfrm>
            <a:off x="4679407" y="3582863"/>
            <a:ext cx="1026342" cy="3356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DFFD2A-A121-3E43-4116-4C3A1DAB6D53}"/>
              </a:ext>
            </a:extLst>
          </p:cNvPr>
          <p:cNvSpPr/>
          <p:nvPr/>
        </p:nvSpPr>
        <p:spPr>
          <a:xfrm>
            <a:off x="4808561" y="3259982"/>
            <a:ext cx="832612" cy="3097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DD40B-1C7A-94BE-0648-A9DF0B5A9AE6}"/>
              </a:ext>
            </a:extLst>
          </p:cNvPr>
          <p:cNvSpPr/>
          <p:nvPr/>
        </p:nvSpPr>
        <p:spPr>
          <a:xfrm>
            <a:off x="8605645" y="3608694"/>
            <a:ext cx="716376" cy="3485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80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71F421B-DD49-6085-DA82-7C9E77CCA0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51892"/>
            <a:ext cx="11277600" cy="55542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F2A20D-88D5-89DE-F03B-A5EE3B8B6FF4}"/>
              </a:ext>
            </a:extLst>
          </p:cNvPr>
          <p:cNvSpPr txBox="1"/>
          <p:nvPr/>
        </p:nvSpPr>
        <p:spPr>
          <a:xfrm>
            <a:off x="694774" y="26247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solidFill>
                  <a:schemeClr val="bg1"/>
                </a:solidFill>
              </a:rPr>
              <a:t>Sgwrs Tasg</a:t>
            </a:r>
            <a:r>
              <a:rPr lang="en-GB">
                <a:solidFill>
                  <a:schemeClr val="bg1"/>
                </a:solidFill>
              </a:rPr>
              <a:t> 3 </a:t>
            </a:r>
          </a:p>
        </p:txBody>
      </p:sp>
    </p:spTree>
    <p:extLst>
      <p:ext uri="{BB962C8B-B14F-4D97-AF65-F5344CB8AC3E}">
        <p14:creationId xmlns:p14="http://schemas.microsoft.com/office/powerpoint/2010/main" val="2676403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DCB55F-A3F9-A45F-B9A6-66A3E77E17A0}"/>
              </a:ext>
            </a:extLst>
          </p:cNvPr>
          <p:cNvSpPr txBox="1"/>
          <p:nvPr/>
        </p:nvSpPr>
        <p:spPr>
          <a:xfrm>
            <a:off x="370703" y="123422"/>
            <a:ext cx="5601559" cy="95410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/>
              <a:t> </a:t>
            </a:r>
            <a:r>
              <a:rPr lang="cy-GB" sz="1400">
                <a:ea typeface="+mn-lt"/>
                <a:cs typeface="+mn-lt"/>
              </a:rPr>
              <a:t>Taflwch y dis. Symudwch y cownter. Defnyddiwch y gair i ofyn cwestiwn neu dwedwch wrth y partner brawddeg newydd. Yn eich tro, gofynnwch gwestiwn i berson neu dwedwch wrth y partner brawddeg newydd arall. Os ydych chi eisiau help, edrychwch y Help Llaw.</a:t>
            </a:r>
            <a:endParaRPr lang="en-US" sz="1400">
              <a:ea typeface="+mn-lt"/>
              <a:cs typeface="+mn-lt"/>
            </a:endParaRPr>
          </a:p>
        </p:txBody>
      </p:sp>
      <p:pic>
        <p:nvPicPr>
          <p:cNvPr id="3" name="Picture 2" descr="A picture of food and drinks&#10;&#10;AI-generated content may be incorrect.">
            <a:extLst>
              <a:ext uri="{FF2B5EF4-FFF2-40B4-BE49-F238E27FC236}">
                <a16:creationId xmlns:a16="http://schemas.microsoft.com/office/drawing/2014/main" id="{99DEB0D8-C55C-5BDE-0C1F-49E404932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3210"/>
            <a:ext cx="12192000" cy="5735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9094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B2060A-4650-FDB6-3D22-5877706E6FF5}"/>
              </a:ext>
            </a:extLst>
          </p:cNvPr>
          <p:cNvSpPr>
            <a:spLocks noGrp="1"/>
          </p:cNvSpPr>
          <p:nvPr/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F50F21-DA9A-2731-483D-906146DE34A2}"/>
              </a:ext>
            </a:extLst>
          </p:cNvPr>
          <p:cNvSpPr>
            <a:spLocks noGrp="1"/>
          </p:cNvSpPr>
          <p:nvPr/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kern="1200" spc="1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DFDE724-0293-4953-AE9D-4D814FA589B0}" type="slidenum">
              <a:rPr lang="en-US" dirty="0"/>
              <a:pPr/>
              <a:t>17</a:t>
            </a:fld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59B6D677-822B-72EF-E610-968B40ED20E7}"/>
              </a:ext>
            </a:extLst>
          </p:cNvPr>
          <p:cNvSpPr txBox="1"/>
          <p:nvPr/>
        </p:nvSpPr>
        <p:spPr>
          <a:xfrm>
            <a:off x="2840068" y="1346937"/>
            <a:ext cx="82651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>
                <a:solidFill>
                  <a:srgbClr val="000000"/>
                </a:solidFill>
              </a:rPr>
              <a:t>wyty</a:t>
            </a:r>
            <a:endParaRPr lang="cy-GB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88EA0DAB-8FD6-E09D-2AF7-94292A0D6B7C}"/>
              </a:ext>
            </a:extLst>
          </p:cNvPr>
          <p:cNvSpPr txBox="1"/>
          <p:nvPr/>
        </p:nvSpPr>
        <p:spPr>
          <a:xfrm>
            <a:off x="669737" y="324571"/>
            <a:ext cx="3000630" cy="40011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/>
              <a:t>Help Llaw 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2FBEA4B-2E41-D54F-7964-A3C5100A2338}"/>
              </a:ext>
            </a:extLst>
          </p:cNvPr>
          <p:cNvSpPr txBox="1"/>
          <p:nvPr/>
        </p:nvSpPr>
        <p:spPr>
          <a:xfrm>
            <a:off x="732145" y="1345086"/>
            <a:ext cx="190813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Beth ydy ei hoff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2A92E88D-74AE-B8C9-07CA-4227F8D27994}"/>
              </a:ext>
            </a:extLst>
          </p:cNvPr>
          <p:cNvSpPr txBox="1"/>
          <p:nvPr/>
        </p:nvSpPr>
        <p:spPr>
          <a:xfrm>
            <a:off x="3844947" y="1350724"/>
            <a:ext cx="121124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di/fe/hi?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D4AB51-1A4A-B8F6-6702-5AEAF5F7987F}"/>
              </a:ext>
            </a:extLst>
          </p:cNvPr>
          <p:cNvSpPr txBox="1"/>
          <p:nvPr/>
        </p:nvSpPr>
        <p:spPr>
          <a:xfrm>
            <a:off x="1799546" y="2853539"/>
            <a:ext cx="83860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>
                <a:solidFill>
                  <a:srgbClr val="000000"/>
                </a:solidFill>
              </a:rPr>
              <a:t>wyty </a:t>
            </a:r>
            <a:endParaRPr lang="cy-GB"/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414A6E0C-C217-C0E9-4CC2-ECF417B546F7}"/>
              </a:ext>
            </a:extLst>
          </p:cNvPr>
          <p:cNvSpPr txBox="1"/>
          <p:nvPr/>
        </p:nvSpPr>
        <p:spPr>
          <a:xfrm>
            <a:off x="638200" y="2836279"/>
            <a:ext cx="101043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Ei </a:t>
            </a:r>
            <a:r>
              <a:rPr lang="cy-GB"/>
              <a:t>hoff</a:t>
            </a:r>
          </a:p>
        </p:txBody>
      </p:sp>
      <p:sp>
        <p:nvSpPr>
          <p:cNvPr id="16" name="TextBox 13">
            <a:extLst>
              <a:ext uri="{FF2B5EF4-FFF2-40B4-BE49-F238E27FC236}">
                <a16:creationId xmlns:a16="http://schemas.microsoft.com/office/drawing/2014/main" id="{9851A215-ED5C-35F3-F0B8-BF1A145AFDD6}"/>
              </a:ext>
            </a:extLst>
          </p:cNvPr>
          <p:cNvSpPr txBox="1"/>
          <p:nvPr/>
        </p:nvSpPr>
        <p:spPr>
          <a:xfrm>
            <a:off x="2763830" y="2833137"/>
            <a:ext cx="1236597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i/e/hi ydy</a:t>
            </a:r>
            <a:endParaRPr lang="en-GB"/>
          </a:p>
        </p:txBody>
      </p:sp>
      <p:sp>
        <p:nvSpPr>
          <p:cNvPr id="18" name="TextBox 14">
            <a:extLst>
              <a:ext uri="{FF2B5EF4-FFF2-40B4-BE49-F238E27FC236}">
                <a16:creationId xmlns:a16="http://schemas.microsoft.com/office/drawing/2014/main" id="{BF1995BA-24FC-F49D-7DC5-73E52BC2D722}"/>
              </a:ext>
            </a:extLst>
          </p:cNvPr>
          <p:cNvSpPr txBox="1"/>
          <p:nvPr/>
        </p:nvSpPr>
        <p:spPr>
          <a:xfrm>
            <a:off x="640080" y="944880"/>
            <a:ext cx="2743199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/>
              <a:t>Cwestiwn</a:t>
            </a:r>
            <a:r>
              <a:rPr lang="en-GB" b="1"/>
              <a:t> </a:t>
            </a:r>
          </a:p>
        </p:txBody>
      </p:sp>
      <p:sp>
        <p:nvSpPr>
          <p:cNvPr id="20" name="TextBox 15">
            <a:extLst>
              <a:ext uri="{FF2B5EF4-FFF2-40B4-BE49-F238E27FC236}">
                <a16:creationId xmlns:a16="http://schemas.microsoft.com/office/drawing/2014/main" id="{6A79B698-2B2C-63B4-FDC3-B6B3F1102546}"/>
              </a:ext>
            </a:extLst>
          </p:cNvPr>
          <p:cNvSpPr txBox="1"/>
          <p:nvPr/>
        </p:nvSpPr>
        <p:spPr>
          <a:xfrm>
            <a:off x="730552" y="2357120"/>
            <a:ext cx="2743199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err="1"/>
              <a:t>Ateb</a:t>
            </a:r>
            <a:endParaRPr lang="en-GB" b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9D22A4-A7C8-5F8C-2567-707226ABAEE0}"/>
              </a:ext>
            </a:extLst>
          </p:cNvPr>
          <p:cNvSpPr txBox="1"/>
          <p:nvPr/>
        </p:nvSpPr>
        <p:spPr>
          <a:xfrm>
            <a:off x="4021667" y="2836332"/>
            <a:ext cx="1969105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Athro Lounge.</a:t>
            </a:r>
          </a:p>
          <a:p>
            <a:r>
              <a:rPr lang="cy-GB"/>
              <a:t>Baravin.</a:t>
            </a:r>
          </a:p>
          <a:p>
            <a:r>
              <a:rPr lang="cy-GB"/>
              <a:t>Caffi Bach.</a:t>
            </a:r>
          </a:p>
          <a:p>
            <a:r>
              <a:rPr lang="cy-GB"/>
              <a:t>Caffi Celf.</a:t>
            </a:r>
          </a:p>
          <a:p>
            <a:r>
              <a:rPr lang="cy-GB"/>
              <a:t>Y Caban.</a:t>
            </a:r>
          </a:p>
          <a:p>
            <a:r>
              <a:rPr lang="cy-GB"/>
              <a:t>Y Gornel.</a:t>
            </a:r>
          </a:p>
        </p:txBody>
      </p:sp>
      <p:sp>
        <p:nvSpPr>
          <p:cNvPr id="23" name="TextBox 12">
            <a:extLst>
              <a:ext uri="{FF2B5EF4-FFF2-40B4-BE49-F238E27FC236}">
                <a16:creationId xmlns:a16="http://schemas.microsoft.com/office/drawing/2014/main" id="{B34C2BBD-B7AE-22DE-3F07-EBCEC91BA735}"/>
              </a:ext>
            </a:extLst>
          </p:cNvPr>
          <p:cNvSpPr txBox="1"/>
          <p:nvPr/>
        </p:nvSpPr>
        <p:spPr>
          <a:xfrm>
            <a:off x="7060770" y="2836278"/>
            <a:ext cx="756434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mae'r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6BC0FA2-08E5-8EC9-EE06-BCB4B1F1B75F}"/>
              </a:ext>
            </a:extLst>
          </p:cNvPr>
          <p:cNvSpPr txBox="1"/>
          <p:nvPr/>
        </p:nvSpPr>
        <p:spPr>
          <a:xfrm>
            <a:off x="10750021" y="2865633"/>
            <a:ext cx="959558" cy="203132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>
                <a:solidFill>
                  <a:srgbClr val="000000"/>
                </a:solidFill>
              </a:rPr>
              <a:t>lasus.</a:t>
            </a:r>
            <a:endParaRPr lang="en-US"/>
          </a:p>
          <a:p>
            <a:r>
              <a:rPr lang="cy-GB">
                <a:solidFill>
                  <a:srgbClr val="FF0000"/>
                </a:solidFill>
              </a:rPr>
              <a:t>f</a:t>
            </a:r>
            <a:r>
              <a:rPr lang="cy-GB">
                <a:solidFill>
                  <a:srgbClr val="000000"/>
                </a:solidFill>
              </a:rPr>
              <a:t>elys.</a:t>
            </a:r>
          </a:p>
          <a:p>
            <a:r>
              <a:rPr lang="cy-GB"/>
              <a:t>iach.</a:t>
            </a:r>
          </a:p>
          <a:p>
            <a:r>
              <a:rPr lang="cy-GB">
                <a:solidFill>
                  <a:srgbClr val="FF0000"/>
                </a:solidFill>
              </a:rPr>
              <a:t>_</a:t>
            </a:r>
            <a:r>
              <a:rPr lang="cy-GB"/>
              <a:t>wych.</a:t>
            </a:r>
          </a:p>
          <a:p>
            <a:r>
              <a:rPr lang="cy-GB"/>
              <a:t>ffres.</a:t>
            </a:r>
          </a:p>
          <a:p>
            <a:r>
              <a:rPr lang="cy-GB">
                <a:solidFill>
                  <a:srgbClr val="FF0000"/>
                </a:solidFill>
              </a:rPr>
              <a:t>b</a:t>
            </a:r>
            <a:r>
              <a:rPr lang="cy-GB"/>
              <a:t>oeth.</a:t>
            </a:r>
          </a:p>
          <a:p>
            <a:endParaRPr lang="cy-GB"/>
          </a:p>
        </p:txBody>
      </p:sp>
      <p:sp>
        <p:nvSpPr>
          <p:cNvPr id="25" name="TextBox 13">
            <a:extLst>
              <a:ext uri="{FF2B5EF4-FFF2-40B4-BE49-F238E27FC236}">
                <a16:creationId xmlns:a16="http://schemas.microsoft.com/office/drawing/2014/main" id="{785F9132-550E-3E4A-11DD-428588175C87}"/>
              </a:ext>
            </a:extLst>
          </p:cNvPr>
          <p:cNvSpPr txBox="1"/>
          <p:nvPr/>
        </p:nvSpPr>
        <p:spPr>
          <a:xfrm>
            <a:off x="10129830" y="2869422"/>
            <a:ext cx="46250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yn</a:t>
            </a:r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B352EE9-20D0-355A-FB5C-4B69C40D5C7F}"/>
              </a:ext>
            </a:extLst>
          </p:cNvPr>
          <p:cNvSpPr txBox="1"/>
          <p:nvPr/>
        </p:nvSpPr>
        <p:spPr>
          <a:xfrm>
            <a:off x="7964713" y="2848427"/>
            <a:ext cx="2041676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bwyd</a:t>
            </a:r>
          </a:p>
          <a:p>
            <a:r>
              <a:rPr lang="cy-GB"/>
              <a:t>salad</a:t>
            </a:r>
          </a:p>
          <a:p>
            <a:r>
              <a:rPr lang="cy-GB"/>
              <a:t>brechdan</a:t>
            </a:r>
          </a:p>
          <a:p>
            <a:r>
              <a:rPr lang="cy-GB"/>
              <a:t>pitsa</a:t>
            </a:r>
          </a:p>
          <a:p>
            <a:r>
              <a:rPr lang="cy-GB"/>
              <a:t>cacen</a:t>
            </a:r>
          </a:p>
          <a:p>
            <a:r>
              <a:rPr lang="cy-GB"/>
              <a:t>byrgyr</a:t>
            </a:r>
          </a:p>
        </p:txBody>
      </p:sp>
      <p:sp>
        <p:nvSpPr>
          <p:cNvPr id="2" name="TextBox 12">
            <a:extLst>
              <a:ext uri="{FF2B5EF4-FFF2-40B4-BE49-F238E27FC236}">
                <a16:creationId xmlns:a16="http://schemas.microsoft.com/office/drawing/2014/main" id="{7C8A6186-5D4C-96B4-D470-EFC3AF64C6CA}"/>
              </a:ext>
            </a:extLst>
          </p:cNvPr>
          <p:cNvSpPr txBox="1"/>
          <p:nvPr/>
        </p:nvSpPr>
        <p:spPr>
          <a:xfrm>
            <a:off x="6093150" y="2836277"/>
            <a:ext cx="79271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/>
              <a:t>achos</a:t>
            </a:r>
          </a:p>
        </p:txBody>
      </p:sp>
      <p:pic>
        <p:nvPicPr>
          <p:cNvPr id="7" name="Picture 6" descr="A cartoon of a burger&#10;&#10;AI-generated content may be incorrect.">
            <a:extLst>
              <a:ext uri="{FF2B5EF4-FFF2-40B4-BE49-F238E27FC236}">
                <a16:creationId xmlns:a16="http://schemas.microsoft.com/office/drawing/2014/main" id="{B0E3F284-71AD-A2ED-6832-558678DD7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5841" y="5465934"/>
            <a:ext cx="1295400" cy="1095375"/>
          </a:xfrm>
          <a:prstGeom prst="rect">
            <a:avLst/>
          </a:prstGeom>
        </p:spPr>
      </p:pic>
      <p:pic>
        <p:nvPicPr>
          <p:cNvPr id="9" name="Picture 8" descr="A bowl of salad with spoons&#10;&#10;AI-generated content may be incorrect.">
            <a:extLst>
              <a:ext uri="{FF2B5EF4-FFF2-40B4-BE49-F238E27FC236}">
                <a16:creationId xmlns:a16="http://schemas.microsoft.com/office/drawing/2014/main" id="{0F8866FF-8832-A189-A312-2909EEABB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390" y="5602115"/>
            <a:ext cx="1159219" cy="998066"/>
          </a:xfrm>
          <a:prstGeom prst="rect">
            <a:avLst/>
          </a:prstGeom>
        </p:spPr>
      </p:pic>
      <p:pic>
        <p:nvPicPr>
          <p:cNvPr id="11" name="Picture 10" descr="A sandwich with cheese and vegetables&#10;&#10;AI-generated content may be incorrect.">
            <a:extLst>
              <a:ext uri="{FF2B5EF4-FFF2-40B4-BE49-F238E27FC236}">
                <a16:creationId xmlns:a16="http://schemas.microsoft.com/office/drawing/2014/main" id="{509A5B2C-FB5F-3ACD-7B81-A065FDBABA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8692" y="5586925"/>
            <a:ext cx="1387563" cy="1018147"/>
          </a:xfrm>
          <a:prstGeom prst="rect">
            <a:avLst/>
          </a:prstGeom>
        </p:spPr>
      </p:pic>
      <p:pic>
        <p:nvPicPr>
          <p:cNvPr id="13" name="Picture 12" descr="A cupcake with pink frosting and a strawberry on top&#10;&#10;AI-generated content may be incorrect.">
            <a:extLst>
              <a:ext uri="{FF2B5EF4-FFF2-40B4-BE49-F238E27FC236}">
                <a16:creationId xmlns:a16="http://schemas.microsoft.com/office/drawing/2014/main" id="{25416352-3104-B952-496A-ECF917C8C5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5464" y="5432854"/>
            <a:ext cx="989312" cy="1171832"/>
          </a:xfrm>
          <a:prstGeom prst="rect">
            <a:avLst/>
          </a:prstGeom>
        </p:spPr>
      </p:pic>
      <p:pic>
        <p:nvPicPr>
          <p:cNvPr id="15" name="Picture 14" descr="A pizza with a slice missing&#10;&#10;AI-generated content may be incorrect.">
            <a:extLst>
              <a:ext uri="{FF2B5EF4-FFF2-40B4-BE49-F238E27FC236}">
                <a16:creationId xmlns:a16="http://schemas.microsoft.com/office/drawing/2014/main" id="{C72C95F1-E123-A015-37D3-43FE8E2B5A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3753" y="5674712"/>
            <a:ext cx="1001927" cy="914657"/>
          </a:xfrm>
          <a:prstGeom prst="rect">
            <a:avLst/>
          </a:prstGeom>
        </p:spPr>
      </p:pic>
      <p:pic>
        <p:nvPicPr>
          <p:cNvPr id="17" name="Picture 16" descr="A cartoon of a smiley face with a white scarf and tongue sticking out&#10;&#10;AI-generated content may be incorrect.">
            <a:extLst>
              <a:ext uri="{FF2B5EF4-FFF2-40B4-BE49-F238E27FC236}">
                <a16:creationId xmlns:a16="http://schemas.microsoft.com/office/drawing/2014/main" id="{8EBF5E38-B7C3-38E7-0022-B2AC01F4913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082216" y="305314"/>
            <a:ext cx="2605217" cy="164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74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DAB5EE-8427-C7C8-9F71-5DF4E4F083C7}"/>
              </a:ext>
            </a:extLst>
          </p:cNvPr>
          <p:cNvSpPr txBox="1"/>
          <p:nvPr/>
        </p:nvSpPr>
        <p:spPr>
          <a:xfrm>
            <a:off x="981559" y="1478795"/>
            <a:ext cx="714213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>
                <a:ea typeface="+mn-lt"/>
                <a:cs typeface="+mn-lt"/>
              </a:rPr>
              <a:t>Partner 1 a 2:</a:t>
            </a:r>
            <a:endParaRPr lang="cy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Eisteddwch cefn wrth gefn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Peidiwch edrych ar eich partner!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 1:  Dyfala ar dy fwrdd gwyn beth mae partner 2 yn meddwl. a </a:t>
            </a:r>
            <a:r>
              <a:rPr lang="cy-GB" b="1">
                <a:ea typeface="+mn-lt"/>
                <a:cs typeface="+mn-lt"/>
              </a:rPr>
              <a:t>'Beth ydy dy hoff fwyty di?'</a:t>
            </a:r>
            <a:endParaRPr lang="cy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Ysgrifennwch eich ateb ar y bwrdd gwyn. Cofiwch - Defnyddiwch patrwm brawddegau.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 2: Gwna'r un peth.</a:t>
            </a:r>
            <a:endParaRPr lang="cy-GB" b="1">
              <a:ea typeface="+mn-lt"/>
              <a:cs typeface="+mn-lt"/>
            </a:endParaRPr>
          </a:p>
          <a:p>
            <a:endParaRPr lang="cy-GB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50E5D1-0123-986A-3EEF-6F9C8D2F50B8}"/>
              </a:ext>
            </a:extLst>
          </p:cNvPr>
          <p:cNvSpPr txBox="1"/>
          <p:nvPr/>
        </p:nvSpPr>
        <p:spPr>
          <a:xfrm>
            <a:off x="981559" y="4785101"/>
            <a:ext cx="900193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>
                <a:ea typeface="+mn-lt"/>
                <a:cs typeface="+mn-lt"/>
              </a:rPr>
              <a:t>Partner 3</a:t>
            </a:r>
            <a:endParaRPr lang="cy-GB" b="1" u="sng">
              <a:latin typeface="Avenir Next LT Pro"/>
              <a:ea typeface="+mn-lt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Gofynna'r cwestiwn i bartner 1, '</a:t>
            </a:r>
            <a:r>
              <a:rPr lang="cy-GB" b="1">
                <a:ea typeface="+mn-lt"/>
                <a:cs typeface="+mn-lt"/>
              </a:rPr>
              <a:t>Beth ydy ei hoff fwyd e/hi?'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Dyweda</a:t>
            </a:r>
            <a:r>
              <a:rPr lang="cy-GB" b="1">
                <a:ea typeface="+mn-lt"/>
                <a:cs typeface="+mn-lt"/>
              </a:rPr>
              <a:t>, 'Dangoswch eich bwrdd gwyn'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Ydy partner 1 yn cywir neu anghywir? Edrycha ar ateb partner 2.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Rhoia pwynt os ydy'n gywir.</a:t>
            </a:r>
            <a:endParaRPr lang="cy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AAC158-135A-29D2-6CA2-F4E93E8DAFD3}"/>
              </a:ext>
            </a:extLst>
          </p:cNvPr>
          <p:cNvSpPr txBox="1"/>
          <p:nvPr/>
        </p:nvSpPr>
        <p:spPr>
          <a:xfrm>
            <a:off x="981559" y="561814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800" b="1" u="sng" baseline="0">
                <a:latin typeface="Avenir Next LT Pro"/>
              </a:rPr>
              <a:t>Gêm</a:t>
            </a:r>
            <a:r>
              <a:rPr lang="cy-GB" b="1" u="sng">
                <a:latin typeface="Avenir Next LT Pro"/>
              </a:rPr>
              <a:t> 'Darllen fy meddwl'</a:t>
            </a:r>
          </a:p>
          <a:p>
            <a:endParaRPr lang="en-GB" b="1">
              <a:latin typeface="Avenir Next LT Pro"/>
            </a:endParaRPr>
          </a:p>
          <a:p>
            <a:pPr algn="ctr"/>
            <a:endParaRPr lang="en-GB">
              <a:latin typeface="Aptos"/>
            </a:endParaRPr>
          </a:p>
        </p:txBody>
      </p:sp>
      <p:pic>
        <p:nvPicPr>
          <p:cNvPr id="5" name="Picture 4" descr="A person and person standing back to back&#10;&#10;AI-generated content may be incorrect.">
            <a:extLst>
              <a:ext uri="{FF2B5EF4-FFF2-40B4-BE49-F238E27FC236}">
                <a16:creationId xmlns:a16="http://schemas.microsoft.com/office/drawing/2014/main" id="{7575107C-C272-AD30-E22F-1F4B887230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9" b="7492"/>
          <a:stretch>
            <a:fillRect/>
          </a:stretch>
        </p:blipFill>
        <p:spPr>
          <a:xfrm>
            <a:off x="7769289" y="885340"/>
            <a:ext cx="3795565" cy="2555599"/>
          </a:xfrm>
          <a:prstGeom prst="rect">
            <a:avLst/>
          </a:prstGeom>
        </p:spPr>
      </p:pic>
      <p:pic>
        <p:nvPicPr>
          <p:cNvPr id="8" name="Picture 7" descr="Free vector graphic: Check, Correct, Mark, Choice, Yes - Free Image on ...">
            <a:extLst>
              <a:ext uri="{FF2B5EF4-FFF2-40B4-BE49-F238E27FC236}">
                <a16:creationId xmlns:a16="http://schemas.microsoft.com/office/drawing/2014/main" id="{99F415D2-5EE4-837E-0CFC-64AE041AA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4761" y="4991745"/>
            <a:ext cx="791867" cy="787831"/>
          </a:xfrm>
          <a:prstGeom prst="rect">
            <a:avLst/>
          </a:prstGeom>
        </p:spPr>
      </p:pic>
      <p:pic>
        <p:nvPicPr>
          <p:cNvPr id="9" name="Picture 8" descr="Kostenlose Vektorgrafik: Falsch, Löschen, Abbruch, Abbrechen ...">
            <a:extLst>
              <a:ext uri="{FF2B5EF4-FFF2-40B4-BE49-F238E27FC236}">
                <a16:creationId xmlns:a16="http://schemas.microsoft.com/office/drawing/2014/main" id="{9EFF662B-2058-DBAA-7319-35F605FAE1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204" y="5521269"/>
            <a:ext cx="826577" cy="92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6355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32CBC4-4F6C-EDCF-E70F-7BCCCD53E1B1}"/>
              </a:ext>
            </a:extLst>
          </p:cNvPr>
          <p:cNvSpPr txBox="1"/>
          <p:nvPr/>
        </p:nvSpPr>
        <p:spPr>
          <a:xfrm>
            <a:off x="923613" y="799706"/>
            <a:ext cx="7023041" cy="15232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b="1" u="sng"/>
              <a:t>Y Dyniaethau </a:t>
            </a:r>
            <a:endParaRPr lang="cy-GB" u="sng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600" b="1"/>
              <a:t>Thema</a:t>
            </a:r>
            <a:r>
              <a:rPr lang="cy-GB" sz="1600"/>
              <a:t> – Hanes Adeiladau yn Aberystwyth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600" b="1"/>
              <a:t>Focws Iaith / Patrymau:</a:t>
            </a:r>
            <a:endParaRPr lang="cy-GB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600"/>
              <a:t>Pryd Cafodd......ei hadeiladu?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600"/>
              <a:t>Cafodd......... ei hadeiladu yn ...........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10094A-EBC8-6BE4-E8A2-05929FCA7CE8}"/>
              </a:ext>
            </a:extLst>
          </p:cNvPr>
          <p:cNvSpPr txBox="1"/>
          <p:nvPr/>
        </p:nvSpPr>
        <p:spPr>
          <a:xfrm>
            <a:off x="926840" y="2171918"/>
            <a:ext cx="7356388" cy="39087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cy-GB" sz="1600" b="1"/>
          </a:p>
          <a:p>
            <a:pPr>
              <a:spcAft>
                <a:spcPts val="600"/>
              </a:spcAft>
            </a:pPr>
            <a:r>
              <a:rPr lang="cy-GB" sz="1600"/>
              <a:t>Nod y wers: Dysgu geirfa newydd a gofyn ac ateb y cwestiwn newydd am adeiladau yn Aberyswyth. </a:t>
            </a:r>
          </a:p>
          <a:p>
            <a:pPr>
              <a:spcAft>
                <a:spcPts val="600"/>
              </a:spcAft>
            </a:pPr>
            <a:r>
              <a:rPr lang="cy-GB" sz="1600"/>
              <a:t>Drilio 1: cardiau flach, ymarfer geirfa a dysgu geirfa newydd. Chware gêmau 'Gêm Kim' a  'bingo!'</a:t>
            </a:r>
          </a:p>
          <a:p>
            <a:pPr>
              <a:spcAft>
                <a:spcPts val="600"/>
              </a:spcAft>
            </a:pPr>
            <a:r>
              <a:rPr lang="cy-GB" sz="1600"/>
              <a:t>Drilio 2: patrymau newydd – yn gyntaf, drilio ‘Cafodd y Castell’ yn y cylch, taflu'r bêl a dweud yn uchel, yn dawel eto.</a:t>
            </a:r>
          </a:p>
          <a:p>
            <a:pPr>
              <a:spcAft>
                <a:spcPts val="600"/>
              </a:spcAft>
            </a:pPr>
            <a:r>
              <a:rPr lang="cy-GB" sz="1600"/>
              <a:t>Drilio 3: patrymau newydd  – ‘Cafodd y Castell ei hadeiladu yn ...’ Dweud patrymau a symud gyda gair. Neidio yn y ‘hwp'</a:t>
            </a:r>
          </a:p>
          <a:p>
            <a:pPr>
              <a:spcAft>
                <a:spcPts val="600"/>
              </a:spcAft>
            </a:pPr>
            <a:r>
              <a:rPr lang="cy-GB" sz="1600"/>
              <a:t>Tasg 1: Gêm parau */**/*** - Mae pawb yn gofyn y cwestiwn gyda phartner.</a:t>
            </a:r>
          </a:p>
          <a:p>
            <a:pPr>
              <a:spcAft>
                <a:spcPts val="600"/>
              </a:spcAft>
            </a:pPr>
            <a:r>
              <a:rPr lang="cy-GB" sz="1600"/>
              <a:t>Tasg 2: Trap- ddor */**/*** Ymarfer y patrymau newydd.</a:t>
            </a:r>
          </a:p>
          <a:p>
            <a:pPr>
              <a:spcAft>
                <a:spcPts val="600"/>
              </a:spcAft>
            </a:pPr>
            <a:r>
              <a:rPr lang="cy-GB" sz="1600"/>
              <a:t>Tasg 3: Cawl brawddeg * ac Ysgrifennu Mosaig **/***</a:t>
            </a:r>
          </a:p>
          <a:p>
            <a:pPr>
              <a:spcAft>
                <a:spcPts val="600"/>
              </a:spcAft>
            </a:pPr>
            <a:endParaRPr lang="cy-GB" sz="1600"/>
          </a:p>
        </p:txBody>
      </p:sp>
    </p:spTree>
    <p:extLst>
      <p:ext uri="{BB962C8B-B14F-4D97-AF65-F5344CB8AC3E}">
        <p14:creationId xmlns:p14="http://schemas.microsoft.com/office/powerpoint/2010/main" val="9816079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13D0E8-9E38-5EDF-3E37-EC80DE86FF92}"/>
              </a:ext>
            </a:extLst>
          </p:cNvPr>
          <p:cNvSpPr txBox="1"/>
          <p:nvPr/>
        </p:nvSpPr>
        <p:spPr>
          <a:xfrm>
            <a:off x="641564" y="123643"/>
            <a:ext cx="10309537" cy="53553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u="sng">
                <a:ea typeface="+mn-lt"/>
                <a:cs typeface="+mn-lt"/>
              </a:rPr>
              <a:t>Dril geirfa newydd </a:t>
            </a:r>
            <a:endParaRPr lang="en-US" b="1" u="sng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r>
              <a:rPr lang="cy-GB">
                <a:ea typeface="+mn-lt"/>
                <a:cs typeface="+mn-lt"/>
              </a:rPr>
              <a:t>Defnyddia gorchmynion:</a:t>
            </a:r>
            <a:endParaRPr lang="en-US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endParaRPr lang="cy-GB">
              <a:ea typeface="+mn-lt"/>
              <a:cs typeface="+mn-lt"/>
            </a:endParaRPr>
          </a:p>
          <a:p>
            <a:endParaRPr lang="cy-GB"/>
          </a:p>
          <a:p>
            <a:endParaRPr lang="cy-GB">
              <a:ea typeface="+mn-lt"/>
              <a:cs typeface="+mn-lt"/>
            </a:endParaRPr>
          </a:p>
          <a:p>
            <a:endParaRPr lang="cy-GB" b="1">
              <a:ea typeface="+mn-lt"/>
              <a:cs typeface="+mn-lt"/>
            </a:endParaRPr>
          </a:p>
          <a:p>
            <a:r>
              <a:rPr lang="cy-GB">
                <a:ea typeface="+mn-lt"/>
                <a:cs typeface="+mn-lt"/>
              </a:rPr>
              <a:t>Dywedwch wrth y plant enw'r adeiladau wrth symud.</a:t>
            </a:r>
            <a:endParaRPr lang="cy-GB"/>
          </a:p>
          <a:p>
            <a:r>
              <a:rPr lang="cy-GB" b="1">
                <a:ea typeface="+mn-lt"/>
                <a:cs typeface="+mn-lt"/>
              </a:rPr>
              <a:t>Pier</a:t>
            </a:r>
            <a:r>
              <a:rPr lang="cy-GB">
                <a:ea typeface="+mn-lt"/>
                <a:cs typeface="+mn-lt"/>
              </a:rPr>
              <a:t> – ymestyn dy freichiau.</a:t>
            </a:r>
            <a:endParaRPr lang="en-US">
              <a:ea typeface="+mn-lt"/>
              <a:cs typeface="+mn-lt"/>
            </a:endParaRPr>
          </a:p>
          <a:p>
            <a:r>
              <a:rPr lang="cy-GB" b="1">
                <a:ea typeface="+mn-lt"/>
                <a:cs typeface="+mn-lt"/>
              </a:rPr>
              <a:t>Hen Goleg</a:t>
            </a:r>
            <a:r>
              <a:rPr lang="cy-GB">
                <a:ea typeface="+mn-lt"/>
                <a:cs typeface="+mn-lt"/>
              </a:rPr>
              <a:t> – plygu fel hen ddyn a bwrw dy ben di.</a:t>
            </a:r>
            <a:endParaRPr lang="en-US">
              <a:ea typeface="+mn-lt"/>
              <a:cs typeface="+mn-lt"/>
            </a:endParaRPr>
          </a:p>
          <a:p>
            <a:r>
              <a:rPr lang="cy-GB" b="1">
                <a:ea typeface="+mn-lt"/>
                <a:cs typeface="+mn-lt"/>
              </a:rPr>
              <a:t>Castell</a:t>
            </a:r>
            <a:r>
              <a:rPr lang="cy-GB">
                <a:ea typeface="+mn-lt"/>
                <a:cs typeface="+mn-lt"/>
              </a:rPr>
              <a:t> – symud fel milwr.</a:t>
            </a:r>
            <a:endParaRPr lang="en-US">
              <a:ea typeface="+mn-lt"/>
              <a:cs typeface="+mn-lt"/>
            </a:endParaRPr>
          </a:p>
          <a:p>
            <a:r>
              <a:rPr lang="cy-GB" b="1">
                <a:ea typeface="+mn-lt"/>
                <a:cs typeface="+mn-lt"/>
              </a:rPr>
              <a:t>Amgueddfa</a:t>
            </a:r>
            <a:r>
              <a:rPr lang="cy-GB">
                <a:ea typeface="+mn-lt"/>
                <a:cs typeface="+mn-lt"/>
              </a:rPr>
              <a:t> – symud dy law di uwchben dy lygaid di.</a:t>
            </a:r>
            <a:endParaRPr lang="en-US">
              <a:ea typeface="+mn-lt"/>
              <a:cs typeface="+mn-lt"/>
            </a:endParaRPr>
          </a:p>
          <a:p>
            <a:r>
              <a:rPr lang="cy-GB" b="1">
                <a:ea typeface="+mn-lt"/>
                <a:cs typeface="+mn-lt"/>
              </a:rPr>
              <a:t>Llyfrgell </a:t>
            </a:r>
            <a:r>
              <a:rPr lang="cy-GB">
                <a:ea typeface="+mn-lt"/>
                <a:cs typeface="+mn-lt"/>
              </a:rPr>
              <a:t>– dangos sut wyt ti'n agor y llyfr, G</a:t>
            </a:r>
            <a:r>
              <a:rPr lang="cy-GB" b="1">
                <a:ea typeface="+mn-lt"/>
                <a:cs typeface="+mn-lt"/>
              </a:rPr>
              <a:t>enedlaethol</a:t>
            </a:r>
            <a:r>
              <a:rPr lang="cy-GB">
                <a:ea typeface="+mn-lt"/>
                <a:cs typeface="+mn-lt"/>
              </a:rPr>
              <a:t> defnyddia dy freichiau di i wneud gylch, </a:t>
            </a:r>
            <a:r>
              <a:rPr lang="cy-GB" b="1">
                <a:ea typeface="+mn-lt"/>
                <a:cs typeface="+mn-lt"/>
              </a:rPr>
              <a:t>Cymru</a:t>
            </a:r>
            <a:r>
              <a:rPr lang="cy-GB">
                <a:ea typeface="+mn-lt"/>
                <a:cs typeface="+mn-lt"/>
              </a:rPr>
              <a:t> bwrw dy calon di. </a:t>
            </a:r>
            <a:endParaRPr lang="en-US">
              <a:ea typeface="+mn-lt"/>
              <a:cs typeface="+mn-lt"/>
            </a:endParaRPr>
          </a:p>
          <a:p>
            <a:r>
              <a:rPr lang="cy-GB" b="1">
                <a:ea typeface="+mn-lt"/>
                <a:cs typeface="+mn-lt"/>
              </a:rPr>
              <a:t>Rheilffordd y graig</a:t>
            </a:r>
            <a:r>
              <a:rPr lang="cy-GB">
                <a:ea typeface="+mn-lt"/>
                <a:cs typeface="+mn-lt"/>
              </a:rPr>
              <a:t> – symud fel trên, wedyn clapio pan dweud '</a:t>
            </a:r>
            <a:r>
              <a:rPr lang="cy-GB" b="1">
                <a:ea typeface="+mn-lt"/>
                <a:cs typeface="+mn-lt"/>
              </a:rPr>
              <a:t>graig</a:t>
            </a:r>
            <a:r>
              <a:rPr lang="cy-GB">
                <a:ea typeface="+mn-lt"/>
                <a:cs typeface="+mn-lt"/>
              </a:rPr>
              <a:t>'.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0F2916-1C7F-09B0-8D33-A86109EBC17C}"/>
              </a:ext>
            </a:extLst>
          </p:cNvPr>
          <p:cNvSpPr txBox="1"/>
          <p:nvPr/>
        </p:nvSpPr>
        <p:spPr>
          <a:xfrm>
            <a:off x="657117" y="5619020"/>
            <a:ext cx="1028807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+mn-lt"/>
                <a:cs typeface="+mn-lt"/>
              </a:rPr>
              <a:t>Rydw i'n meddwl bod hi'n bwysig iawn i symud wrth dysgu geirfa neu frawddeg newydd achos mae symud yn helpu i gofio a ddeall. Taswn i'n addysgu Cymraeg yn y dosbarth yn ysgol, baswn i'n ddefnyddio symud, clapio a chanu pan addysgu patrwm a geirfa newydd. Mae hyn wedi helpu fi ar y cwrs.</a:t>
            </a:r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9CFEF9-B080-BEA7-260D-06D7C3437A4B}"/>
              </a:ext>
            </a:extLst>
          </p:cNvPr>
          <p:cNvSpPr txBox="1"/>
          <p:nvPr/>
        </p:nvSpPr>
        <p:spPr>
          <a:xfrm>
            <a:off x="3792669" y="1048434"/>
            <a:ext cx="2850523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Plant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Sefwch yn ofalus 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Edrychwch arna i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Gwrandewch yn ofalus 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Ailadroddwch ar fy ôl i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Symudwch gyda fi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E7B4AC-71DD-D084-C2E1-94852449F2C8}"/>
              </a:ext>
            </a:extLst>
          </p:cNvPr>
          <p:cNvSpPr txBox="1"/>
          <p:nvPr/>
        </p:nvSpPr>
        <p:spPr>
          <a:xfrm>
            <a:off x="804785" y="1043360"/>
            <a:ext cx="2743200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b="1"/>
              <a:t>Plentyn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Sefa yn ofalus 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Edrycha arna i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Gwranda'n ofalus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Ailadrodda ar fy ôl i</a:t>
            </a:r>
          </a:p>
          <a:p>
            <a:pPr marL="285750" indent="-285750">
              <a:buFont typeface="Arial"/>
              <a:buChar char="•"/>
            </a:pPr>
            <a:r>
              <a:rPr lang="cy-GB"/>
              <a:t>Symuda gyda fi </a:t>
            </a:r>
          </a:p>
        </p:txBody>
      </p:sp>
    </p:spTree>
    <p:extLst>
      <p:ext uri="{BB962C8B-B14F-4D97-AF65-F5344CB8AC3E}">
        <p14:creationId xmlns:p14="http://schemas.microsoft.com/office/powerpoint/2010/main" val="18142566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12169A-0493-9D28-EC2D-4BB7460AE3EE}"/>
              </a:ext>
            </a:extLst>
          </p:cNvPr>
          <p:cNvSpPr txBox="1"/>
          <p:nvPr/>
        </p:nvSpPr>
        <p:spPr>
          <a:xfrm>
            <a:off x="804930" y="520521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cy-GB" sz="1800" baseline="0">
                <a:latin typeface="Aptos"/>
                <a:ea typeface="Segoe UI"/>
                <a:cs typeface="Segoe UI"/>
              </a:rPr>
              <a:t>Chwarae gêm </a:t>
            </a:r>
            <a:r>
              <a:rPr lang="cy-GB">
                <a:latin typeface="Aptos"/>
                <a:ea typeface="Segoe UI"/>
                <a:cs typeface="Segoe UI"/>
              </a:rPr>
              <a:t>gyda'r</a:t>
            </a:r>
            <a:r>
              <a:rPr lang="cy-GB" sz="1800" baseline="0">
                <a:latin typeface="Aptos"/>
                <a:ea typeface="Segoe UI"/>
                <a:cs typeface="Segoe UI"/>
              </a:rPr>
              <a:t> </a:t>
            </a:r>
            <a:r>
              <a:rPr lang="cy-GB">
                <a:latin typeface="Aptos"/>
                <a:ea typeface="Segoe UI"/>
                <a:cs typeface="Segoe UI"/>
              </a:rPr>
              <a:t>phlant.</a:t>
            </a:r>
            <a:endParaRPr lang="en-US" sz="1800">
              <a:latin typeface="Aptos"/>
              <a:ea typeface="Segoe UI"/>
              <a:cs typeface="Segoe UI"/>
            </a:endParaRPr>
          </a:p>
          <a:p>
            <a:r>
              <a:rPr lang="cy-GB" sz="1800" baseline="0">
                <a:latin typeface="Aptos"/>
                <a:ea typeface="Segoe UI"/>
                <a:cs typeface="Segoe UI"/>
              </a:rPr>
              <a:t>Dweda'r </a:t>
            </a:r>
            <a:r>
              <a:rPr lang="cy-GB">
                <a:latin typeface="Aptos"/>
                <a:ea typeface="Segoe UI"/>
                <a:cs typeface="Segoe UI"/>
              </a:rPr>
              <a:t>cyfarwyddiadau</a:t>
            </a:r>
            <a:r>
              <a:rPr lang="cy-GB" sz="1800" baseline="0">
                <a:latin typeface="Aptos"/>
                <a:ea typeface="Segoe UI"/>
                <a:cs typeface="Segoe UI"/>
              </a:rPr>
              <a:t> yn araf</a:t>
            </a:r>
            <a:r>
              <a:rPr lang="cy-GB">
                <a:latin typeface="Aptos"/>
                <a:ea typeface="Segoe UI"/>
                <a:cs typeface="Segoe UI"/>
              </a:rPr>
              <a:t> ac uchel.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cy-GB" sz="1800" baseline="0">
                <a:latin typeface="Aptos"/>
                <a:ea typeface="Segoe UI"/>
                <a:cs typeface="Segoe UI"/>
              </a:rPr>
              <a:t>Cofia, rhaid i'r plant </a:t>
            </a:r>
            <a:r>
              <a:rPr lang="cy-GB">
                <a:latin typeface="Aptos"/>
                <a:ea typeface="Segoe UI"/>
                <a:cs typeface="Segoe UI"/>
              </a:rPr>
              <a:t> </a:t>
            </a:r>
            <a:r>
              <a:rPr lang="cy-GB" sz="1800" baseline="0">
                <a:latin typeface="Aptos"/>
                <a:ea typeface="Segoe UI"/>
                <a:cs typeface="Segoe UI"/>
              </a:rPr>
              <a:t>dysgu geirfa </a:t>
            </a:r>
            <a:r>
              <a:rPr lang="cy-GB">
                <a:latin typeface="Aptos"/>
                <a:ea typeface="Segoe UI"/>
                <a:cs typeface="Segoe UI"/>
              </a:rPr>
              <a:t>newydd trwy ymarfer</a:t>
            </a:r>
            <a:endParaRPr lang="cy-GB" sz="1800" baseline="0">
              <a:latin typeface="Aptos"/>
              <a:ea typeface="Segoe UI"/>
              <a:cs typeface="Segoe UI"/>
            </a:endParaRP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DC788B-0DD7-535B-1CA6-699696DFD7BB}"/>
              </a:ext>
            </a:extLst>
          </p:cNvPr>
          <p:cNvSpPr txBox="1"/>
          <p:nvPr/>
        </p:nvSpPr>
        <p:spPr>
          <a:xfrm>
            <a:off x="953809" y="2461068"/>
            <a:ext cx="4192073" cy="313932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>
                <a:ea typeface="+mn-lt"/>
                <a:cs typeface="+mn-lt"/>
              </a:rPr>
              <a:t>Gêm Kim  */**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>
                <a:ea typeface="+mn-lt"/>
                <a:cs typeface="+mn-lt"/>
              </a:rPr>
              <a:t>Edrychwch y lluniau yn ofalus, cofiwch.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>
                <a:ea typeface="+mn-lt"/>
                <a:cs typeface="+mn-lt"/>
              </a:rPr>
              <a:t>Dywedwch wrth dy bartner enw'r adeiladau gyda symud e.e. Llyfrgell – symudwch fel ydych chi'n agor y llyfr.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>
                <a:ea typeface="+mn-lt"/>
                <a:cs typeface="+mn-lt"/>
              </a:rPr>
              <a:t>Pa lun sydd wedi mynd? Siaradwch gyda phartner ac ateb.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>
                <a:ea typeface="+mn-lt"/>
                <a:cs typeface="+mn-lt"/>
              </a:rPr>
              <a:t>Chwaraewch gêm eto.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B5EC2B-ECB1-F93E-449A-CCCB350108B0}"/>
              </a:ext>
            </a:extLst>
          </p:cNvPr>
          <p:cNvSpPr txBox="1"/>
          <p:nvPr/>
        </p:nvSpPr>
        <p:spPr>
          <a:xfrm>
            <a:off x="5366198" y="2463085"/>
            <a:ext cx="6096000" cy="286232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cy-GB" sz="1800" b="1" baseline="0">
                <a:latin typeface="Aptos"/>
                <a:ea typeface="Arial"/>
                <a:cs typeface="Arial"/>
              </a:rPr>
              <a:t>Gêm Kim </a:t>
            </a:r>
            <a:r>
              <a:rPr lang="cy-GB" sz="1800">
                <a:latin typeface="Aptos"/>
                <a:ea typeface="Arial"/>
                <a:cs typeface="Arial"/>
              </a:rPr>
              <a:t>​</a:t>
            </a:r>
            <a:r>
              <a:rPr lang="cy-GB">
                <a:latin typeface="Aptos"/>
                <a:ea typeface="Arial"/>
                <a:cs typeface="Arial"/>
              </a:rPr>
              <a:t>***</a:t>
            </a:r>
            <a:endParaRPr lang="cy-GB" sz="1800">
              <a:latin typeface="Aptos"/>
              <a:ea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Edrychwch ar y lluniau yn ofalus, cofiwch.</a:t>
            </a:r>
            <a:endParaRPr lang="cy-GB"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 Dywedwch wrth dy bartner enw'r adeiladau gyda symud e.e. Llyfrgell – symudwch fel ydych chi'n agor y llyfr. </a:t>
            </a:r>
            <a:endParaRPr lang="cy-GB">
              <a:ea typeface="+mn-lt"/>
              <a:cs typeface="Arial"/>
            </a:endParaRPr>
          </a:p>
          <a:p>
            <a:r>
              <a:rPr lang="cy-GB">
                <a:ea typeface="+mn-lt"/>
                <a:cs typeface="+mn-lt"/>
              </a:rPr>
              <a:t>Mae pob llun ar goll. </a:t>
            </a:r>
            <a:endParaRPr lang="cy-GB"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Siaradwch gyda phartner ac ysgrifennu ar y bwrdd bach gwyn enwau'r adeiladau. Faint o enwau ydych chi'n cofio?</a:t>
            </a:r>
            <a:endParaRPr lang="cy-GB"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 Edrychwch ar y geirfa, ydych chi'n gywir? </a:t>
            </a:r>
            <a:endParaRPr lang="cy-GB" sz="1800" baseline="0">
              <a:latin typeface="Aptos"/>
              <a:ea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2089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erystwyth Castle - Wikipedia">
            <a:extLst>
              <a:ext uri="{FF2B5EF4-FFF2-40B4-BE49-F238E27FC236}">
                <a16:creationId xmlns:a16="http://schemas.microsoft.com/office/drawing/2014/main" id="{DFAC5167-A0B6-6339-439E-3FA5E697C7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1178" y="364474"/>
            <a:ext cx="1920960" cy="2709056"/>
          </a:xfrm>
          <a:prstGeom prst="rect">
            <a:avLst/>
          </a:prstGeom>
        </p:spPr>
      </p:pic>
      <p:pic>
        <p:nvPicPr>
          <p:cNvPr id="7" name="Picture 6" descr="A brick building with a sign on the front&#10;&#10;AI-generated content may be incorrect.">
            <a:extLst>
              <a:ext uri="{FF2B5EF4-FFF2-40B4-BE49-F238E27FC236}">
                <a16:creationId xmlns:a16="http://schemas.microsoft.com/office/drawing/2014/main" id="{34C68475-85FD-0470-409F-6B15EC41A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656" y="4225047"/>
            <a:ext cx="2819307" cy="1759809"/>
          </a:xfrm>
          <a:prstGeom prst="rect">
            <a:avLst/>
          </a:prstGeom>
        </p:spPr>
      </p:pic>
      <p:pic>
        <p:nvPicPr>
          <p:cNvPr id="8" name="Picture 7" descr="A stone building with a staircase leading to it&#10;&#10;AI-generated content may be incorrect.">
            <a:extLst>
              <a:ext uri="{FF2B5EF4-FFF2-40B4-BE49-F238E27FC236}">
                <a16:creationId xmlns:a16="http://schemas.microsoft.com/office/drawing/2014/main" id="{1D266806-8F75-28D4-B723-2A7F6F9CD2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155" y="3758245"/>
            <a:ext cx="3803300" cy="1957583"/>
          </a:xfrm>
          <a:prstGeom prst="rect">
            <a:avLst/>
          </a:prstGeom>
        </p:spPr>
      </p:pic>
      <p:pic>
        <p:nvPicPr>
          <p:cNvPr id="9" name="Picture 8" descr="A large stone building with a stone wall and a road&#10;&#10;AI-generated content may be incorrect.">
            <a:extLst>
              <a:ext uri="{FF2B5EF4-FFF2-40B4-BE49-F238E27FC236}">
                <a16:creationId xmlns:a16="http://schemas.microsoft.com/office/drawing/2014/main" id="{E7537C14-C915-E2F6-6F54-849E7C1C4F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334" y="863050"/>
            <a:ext cx="3599966" cy="1397754"/>
          </a:xfrm>
          <a:prstGeom prst="rect">
            <a:avLst/>
          </a:prstGeom>
        </p:spPr>
      </p:pic>
      <p:pic>
        <p:nvPicPr>
          <p:cNvPr id="11" name="Picture 10" descr="A building on a pier&#10;&#10;AI-generated content may be incorrect.">
            <a:extLst>
              <a:ext uri="{FF2B5EF4-FFF2-40B4-BE49-F238E27FC236}">
                <a16:creationId xmlns:a16="http://schemas.microsoft.com/office/drawing/2014/main" id="{37CB74FC-2A24-B789-D6E8-1DC0C8BBBB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59" y="850183"/>
            <a:ext cx="3318672" cy="14191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F42004-0D82-E1C3-AF17-6A60BD73ACF2}"/>
              </a:ext>
            </a:extLst>
          </p:cNvPr>
          <p:cNvSpPr txBox="1"/>
          <p:nvPr/>
        </p:nvSpPr>
        <p:spPr>
          <a:xfrm>
            <a:off x="4690056" y="5797813"/>
            <a:ext cx="3369973" cy="369332"/>
          </a:xfrm>
          <a:prstGeom prst="rect">
            <a:avLst/>
          </a:prstGeom>
          <a:solidFill>
            <a:srgbClr val="F5BCA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Llyfrgell Genedlaethol Cymru (b)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4347EF-DB2C-6B4A-9571-0CC644FF7B03}"/>
              </a:ext>
            </a:extLst>
          </p:cNvPr>
          <p:cNvSpPr txBox="1"/>
          <p:nvPr/>
        </p:nvSpPr>
        <p:spPr>
          <a:xfrm>
            <a:off x="2010142" y="2414009"/>
            <a:ext cx="671847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Pier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7637EE-914B-1ADB-83A8-679F369A9E7D}"/>
              </a:ext>
            </a:extLst>
          </p:cNvPr>
          <p:cNvSpPr txBox="1"/>
          <p:nvPr/>
        </p:nvSpPr>
        <p:spPr>
          <a:xfrm>
            <a:off x="5602310" y="2409422"/>
            <a:ext cx="153473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>
                <a:latin typeface="Aptos"/>
              </a:rPr>
              <a:t>Hen</a:t>
            </a:r>
            <a:r>
              <a:rPr lang="cy-GB" baseline="0">
                <a:latin typeface="Aptos"/>
              </a:rPr>
              <a:t> Goleg </a:t>
            </a:r>
            <a:r>
              <a:rPr lang="en-US" baseline="0">
                <a:latin typeface="Aptos"/>
              </a:rPr>
              <a:t>(g)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B15C08-9123-1B9F-AFDF-41C68914228F}"/>
              </a:ext>
            </a:extLst>
          </p:cNvPr>
          <p:cNvSpPr txBox="1"/>
          <p:nvPr/>
        </p:nvSpPr>
        <p:spPr>
          <a:xfrm>
            <a:off x="9498169" y="3278746"/>
            <a:ext cx="1277155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>
                <a:latin typeface="Aptos"/>
              </a:rPr>
              <a:t>Castell (g</a:t>
            </a:r>
            <a:r>
              <a:rPr lang="en-US">
                <a:latin typeface="Aptos"/>
              </a:rPr>
              <a:t>)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CA6A040-32D8-1DF2-A9FA-718CB8ECBC36}"/>
              </a:ext>
            </a:extLst>
          </p:cNvPr>
          <p:cNvSpPr txBox="1"/>
          <p:nvPr/>
        </p:nvSpPr>
        <p:spPr>
          <a:xfrm>
            <a:off x="936619" y="5715434"/>
            <a:ext cx="1658736" cy="369332"/>
          </a:xfrm>
          <a:prstGeom prst="rect">
            <a:avLst/>
          </a:prstGeom>
          <a:solidFill>
            <a:srgbClr val="F5BCA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latin typeface="Aptos"/>
                <a:cs typeface="Arial"/>
              </a:rPr>
              <a:t>Amgueddfa (b)</a:t>
            </a:r>
            <a:endParaRPr lang="en-US"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9290E6-BD13-0E7B-90B1-703638FAEFD4}"/>
              </a:ext>
            </a:extLst>
          </p:cNvPr>
          <p:cNvSpPr txBox="1"/>
          <p:nvPr/>
        </p:nvSpPr>
        <p:spPr>
          <a:xfrm>
            <a:off x="8741100" y="6034651"/>
            <a:ext cx="2817255" cy="369332"/>
          </a:xfrm>
          <a:prstGeom prst="rect">
            <a:avLst/>
          </a:prstGeom>
          <a:solidFill>
            <a:srgbClr val="F5BCAB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aseline="0">
                <a:latin typeface="Aptos"/>
              </a:rPr>
              <a:t>Rheilffordd y graig (b)</a:t>
            </a:r>
            <a:endParaRPr lang="en-US" sz="5100">
              <a:latin typeface="Aptos Display"/>
            </a:endParaRPr>
          </a:p>
        </p:txBody>
      </p:sp>
      <p:pic>
        <p:nvPicPr>
          <p:cNvPr id="18" name="Picture 17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BEE6AAA7-74AF-9626-89D2-44A0174AE9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354" y="3066178"/>
            <a:ext cx="1814983" cy="25716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813D91-FFAF-663E-8C0F-589BE961143A}"/>
              </a:ext>
            </a:extLst>
          </p:cNvPr>
          <p:cNvSpPr txBox="1"/>
          <p:nvPr/>
        </p:nvSpPr>
        <p:spPr>
          <a:xfrm>
            <a:off x="602137" y="29334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cy-GB" b="1"/>
              <a:t>Geirfa</a:t>
            </a:r>
          </a:p>
        </p:txBody>
      </p:sp>
    </p:spTree>
    <p:extLst>
      <p:ext uri="{BB962C8B-B14F-4D97-AF65-F5344CB8AC3E}">
        <p14:creationId xmlns:p14="http://schemas.microsoft.com/office/powerpoint/2010/main" val="5540972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25C7C-427F-616A-FC85-059EF1021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erystwyth Castle - Wikipedia">
            <a:extLst>
              <a:ext uri="{FF2B5EF4-FFF2-40B4-BE49-F238E27FC236}">
                <a16:creationId xmlns:a16="http://schemas.microsoft.com/office/drawing/2014/main" id="{E8F0C198-0F3D-EFB5-BD5F-BFE773E7A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1178" y="364474"/>
            <a:ext cx="1920960" cy="2709056"/>
          </a:xfrm>
          <a:prstGeom prst="rect">
            <a:avLst/>
          </a:prstGeom>
        </p:spPr>
      </p:pic>
      <p:pic>
        <p:nvPicPr>
          <p:cNvPr id="7" name="Picture 6" descr="A brick building with a sign on the front&#10;&#10;AI-generated content may be incorrect.">
            <a:extLst>
              <a:ext uri="{FF2B5EF4-FFF2-40B4-BE49-F238E27FC236}">
                <a16:creationId xmlns:a16="http://schemas.microsoft.com/office/drawing/2014/main" id="{9058D691-87BB-4F87-F517-2D8672588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656" y="4225047"/>
            <a:ext cx="2819307" cy="1759809"/>
          </a:xfrm>
          <a:prstGeom prst="rect">
            <a:avLst/>
          </a:prstGeom>
        </p:spPr>
      </p:pic>
      <p:pic>
        <p:nvPicPr>
          <p:cNvPr id="8" name="Picture 7" descr="A stone building with a staircase leading to it&#10;&#10;AI-generated content may be incorrect.">
            <a:extLst>
              <a:ext uri="{FF2B5EF4-FFF2-40B4-BE49-F238E27FC236}">
                <a16:creationId xmlns:a16="http://schemas.microsoft.com/office/drawing/2014/main" id="{8D7D0C3A-2809-BE82-E2DA-4BD4FC12B1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155" y="3758245"/>
            <a:ext cx="3803300" cy="1957583"/>
          </a:xfrm>
          <a:prstGeom prst="rect">
            <a:avLst/>
          </a:prstGeom>
        </p:spPr>
      </p:pic>
      <p:pic>
        <p:nvPicPr>
          <p:cNvPr id="9" name="Picture 8" descr="A large stone building with a stone wall and a road&#10;&#10;AI-generated content may be incorrect.">
            <a:extLst>
              <a:ext uri="{FF2B5EF4-FFF2-40B4-BE49-F238E27FC236}">
                <a16:creationId xmlns:a16="http://schemas.microsoft.com/office/drawing/2014/main" id="{02F95C4E-AEA2-447A-29DA-F2F2812878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334" y="863050"/>
            <a:ext cx="3599966" cy="1397754"/>
          </a:xfrm>
          <a:prstGeom prst="rect">
            <a:avLst/>
          </a:prstGeom>
        </p:spPr>
      </p:pic>
      <p:pic>
        <p:nvPicPr>
          <p:cNvPr id="11" name="Picture 10" descr="A building on a pier&#10;&#10;AI-generated content may be incorrect.">
            <a:extLst>
              <a:ext uri="{FF2B5EF4-FFF2-40B4-BE49-F238E27FC236}">
                <a16:creationId xmlns:a16="http://schemas.microsoft.com/office/drawing/2014/main" id="{5E3698FA-82EC-1414-2D12-81A22D3FF5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59" y="850183"/>
            <a:ext cx="3318672" cy="1419198"/>
          </a:xfrm>
          <a:prstGeom prst="rect">
            <a:avLst/>
          </a:prstGeom>
        </p:spPr>
      </p:pic>
      <p:pic>
        <p:nvPicPr>
          <p:cNvPr id="18" name="Picture 17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38250141-6736-2C6B-1EF0-27F3B70491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354" y="3066178"/>
            <a:ext cx="1814983" cy="25716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558726-0DFA-A148-86B8-47471D453DF4}"/>
              </a:ext>
            </a:extLst>
          </p:cNvPr>
          <p:cNvSpPr txBox="1"/>
          <p:nvPr/>
        </p:nvSpPr>
        <p:spPr>
          <a:xfrm>
            <a:off x="602137" y="29334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Gêm Kim 1</a:t>
            </a:r>
          </a:p>
        </p:txBody>
      </p:sp>
    </p:spTree>
    <p:extLst>
      <p:ext uri="{BB962C8B-B14F-4D97-AF65-F5344CB8AC3E}">
        <p14:creationId xmlns:p14="http://schemas.microsoft.com/office/powerpoint/2010/main" val="215198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4BB742-EDF1-68E5-AD5F-F1DB9F915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llage of different buildings&#10;&#10;AI-generated content may be incorrect.">
            <a:extLst>
              <a:ext uri="{FF2B5EF4-FFF2-40B4-BE49-F238E27FC236}">
                <a16:creationId xmlns:a16="http://schemas.microsoft.com/office/drawing/2014/main" id="{5CF474D1-505D-0409-BFD0-6864FEEADF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2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13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91296-AE46-C600-C31A-9686C6735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Bingo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B1073-DAF3-9B12-192B-A56E771620E3}"/>
              </a:ext>
            </a:extLst>
          </p:cNvPr>
          <p:cNvSpPr txBox="1"/>
          <p:nvPr/>
        </p:nvSpPr>
        <p:spPr>
          <a:xfrm>
            <a:off x="6612076" y="1859036"/>
            <a:ext cx="474506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b="1">
                <a:ea typeface="+mn-lt"/>
                <a:cs typeface="+mn-lt"/>
              </a:rPr>
              <a:t>Sut i chwarae'r gêm</a:t>
            </a:r>
          </a:p>
          <a:p>
            <a:r>
              <a:rPr lang="cy-GB">
                <a:ea typeface="+mn-lt"/>
                <a:cs typeface="+mn-lt"/>
              </a:rPr>
              <a:t>Rhaid i chi siarad gyda'r plant: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Dewch o hyd i fwrdd bach gwyn a phen.</a:t>
            </a:r>
            <a:endParaRPr lang="cy-GB"/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Gwnewch chwe sgwâr ar y bwrdd.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Dewiswch ac ysgrifennwch air newydd yn Gymraeg yn y sgwâr.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Gwrandewch yn ofalus.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Croeswch y gair pan i chi clywed yr athrawes yn dweud y gair.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Gweiddwch 'Bingo' pan fydd pob un o'r sgwariau wedi croesi!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Dangoswch eich byrrdau gwyn</a:t>
            </a:r>
          </a:p>
          <a:p>
            <a:endParaRPr lang="cy-GB">
              <a:ea typeface="+mn-lt"/>
              <a:cs typeface="+mn-lt"/>
            </a:endParaRPr>
          </a:p>
          <a:p>
            <a:r>
              <a:rPr lang="cy-GB">
                <a:ea typeface="+mn-lt"/>
                <a:cs typeface="+mn-lt"/>
              </a:rPr>
              <a:t>Chwarea gêm eto os y plant yn teimlo'n hyderes, ond dyweda'r gair yn Saesneg a fydd y plant yn ysgrifennu yn Gymraeg.</a:t>
            </a:r>
            <a:endParaRPr lang="cy-GB"/>
          </a:p>
        </p:txBody>
      </p:sp>
      <p:pic>
        <p:nvPicPr>
          <p:cNvPr id="4" name="Picture 3" descr="One Bingo Card Free Stock Photo - Public Domain Pictures">
            <a:extLst>
              <a:ext uri="{FF2B5EF4-FFF2-40B4-BE49-F238E27FC236}">
                <a16:creationId xmlns:a16="http://schemas.microsoft.com/office/drawing/2014/main" id="{3DA32057-A37B-B921-B65B-7E92A2DA7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647" y="4352821"/>
            <a:ext cx="3954087" cy="2031631"/>
          </a:xfrm>
          <a:prstGeom prst="rect">
            <a:avLst/>
          </a:prstGeom>
        </p:spPr>
      </p:pic>
      <p:pic>
        <p:nvPicPr>
          <p:cNvPr id="5" name="Picture 4" descr="A collage of different buildings&#10;&#10;AI-generated content may be incorrect.">
            <a:extLst>
              <a:ext uri="{FF2B5EF4-FFF2-40B4-BE49-F238E27FC236}">
                <a16:creationId xmlns:a16="http://schemas.microsoft.com/office/drawing/2014/main" id="{E993BD7D-E0F7-038B-6BD2-C15C3BE398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0511" y="1699348"/>
            <a:ext cx="4757304" cy="242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901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C0C480-86F1-09B9-A703-A705855E1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4BC05-B1B2-18A0-9507-681A2DBA0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Cafodd</a:t>
            </a:r>
            <a:r>
              <a:rPr lang="en-GB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DFCF2F-C798-1A7C-C4C9-F5B85EF0D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4154" y="1681163"/>
            <a:ext cx="5157787" cy="823912"/>
          </a:xfrm>
        </p:spPr>
        <p:txBody>
          <a:bodyPr/>
          <a:lstStyle/>
          <a:p>
            <a:r>
              <a:rPr lang="cy-GB"/>
              <a:t>Cwestiwn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00FCB6-473E-E765-F14F-17A65C7B4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787" y="2494343"/>
            <a:ext cx="5592606" cy="15554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/>
              <a:t>Pryd cafodd ...(</a:t>
            </a:r>
            <a:r>
              <a:rPr lang="cy-GB" sz="2400" i="1"/>
              <a:t>enw</a:t>
            </a:r>
            <a:r>
              <a:rPr lang="cy-GB" sz="2400"/>
              <a:t>)... ei </a:t>
            </a:r>
            <a:r>
              <a:rPr lang="cy-GB" sz="2400">
                <a:solidFill>
                  <a:srgbClr val="FF0000"/>
                </a:solidFill>
              </a:rPr>
              <a:t>h</a:t>
            </a:r>
            <a:r>
              <a:rPr lang="cy-GB" sz="2400"/>
              <a:t>adeiladu?</a:t>
            </a:r>
          </a:p>
          <a:p>
            <a:r>
              <a:rPr lang="cy-GB" sz="2400"/>
              <a:t>Pryd cafodd </a:t>
            </a:r>
            <a:r>
              <a:rPr lang="cy-GB" sz="2400">
                <a:solidFill>
                  <a:srgbClr val="00B0F0"/>
                </a:solidFill>
              </a:rPr>
              <a:t>e</a:t>
            </a:r>
            <a:r>
              <a:rPr lang="cy-GB" sz="240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y-GB" sz="2400"/>
              <a:t>ei</a:t>
            </a:r>
            <a:r>
              <a:rPr lang="cy-GB" sz="2400">
                <a:solidFill>
                  <a:srgbClr val="FF0000"/>
                </a:solidFill>
              </a:rPr>
              <a:t> h</a:t>
            </a:r>
            <a:r>
              <a:rPr lang="cy-GB" sz="2400"/>
              <a:t>adeiladu?</a:t>
            </a:r>
          </a:p>
          <a:p>
            <a:r>
              <a:rPr lang="cy-GB" sz="2400"/>
              <a:t>Pryd cafodd </a:t>
            </a:r>
            <a:r>
              <a:rPr lang="cy-GB" sz="2400">
                <a:solidFill>
                  <a:srgbClr val="F5BCAB"/>
                </a:solidFill>
              </a:rPr>
              <a:t>hi</a:t>
            </a:r>
            <a:r>
              <a:rPr lang="cy-GB" sz="2400"/>
              <a:t> ei</a:t>
            </a:r>
            <a:r>
              <a:rPr lang="cy-GB" sz="2400">
                <a:solidFill>
                  <a:srgbClr val="FF0000"/>
                </a:solidFill>
              </a:rPr>
              <a:t> h</a:t>
            </a:r>
            <a:r>
              <a:rPr lang="cy-GB" sz="2400"/>
              <a:t>adeiladu?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46C44A-44EB-50E8-CAA4-7914D0B9CD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/>
              <a:t>Ateb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27AB83-79A5-4505-C54D-176C71BC77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4965" y="2494343"/>
            <a:ext cx="5820500" cy="17920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Cafodd  …(</a:t>
            </a:r>
            <a:r>
              <a:rPr lang="cy-GB" sz="2400" i="1"/>
              <a:t>enw</a:t>
            </a:r>
            <a:r>
              <a:rPr lang="cy-GB" sz="2400"/>
              <a:t>)...ei </a:t>
            </a:r>
            <a:r>
              <a:rPr lang="cy-GB" sz="2400">
                <a:solidFill>
                  <a:srgbClr val="FF0000"/>
                </a:solidFill>
              </a:rPr>
              <a:t>h</a:t>
            </a:r>
            <a:r>
              <a:rPr lang="cy-GB" sz="2400"/>
              <a:t>adeiladu yn.......</a:t>
            </a:r>
          </a:p>
          <a:p>
            <a:r>
              <a:rPr lang="cy-GB" sz="2400"/>
              <a:t>Cafodd</a:t>
            </a:r>
            <a:r>
              <a:rPr lang="cy-GB" sz="2400">
                <a:solidFill>
                  <a:srgbClr val="00B0F0"/>
                </a:solidFill>
              </a:rPr>
              <a:t> e</a:t>
            </a:r>
            <a:r>
              <a:rPr lang="cy-GB" sz="2400"/>
              <a:t> ei</a:t>
            </a:r>
            <a:r>
              <a:rPr lang="cy-GB" sz="2400">
                <a:solidFill>
                  <a:srgbClr val="FF0000"/>
                </a:solidFill>
              </a:rPr>
              <a:t> h</a:t>
            </a:r>
            <a:r>
              <a:rPr lang="cy-GB" sz="2400"/>
              <a:t>adeiladu yn .......</a:t>
            </a:r>
          </a:p>
          <a:p>
            <a:r>
              <a:rPr lang="cy-GB" sz="2400"/>
              <a:t>Cafodd</a:t>
            </a:r>
            <a:r>
              <a:rPr lang="cy-GB" sz="2400">
                <a:solidFill>
                  <a:srgbClr val="F5BCAB"/>
                </a:solidFill>
              </a:rPr>
              <a:t> hi</a:t>
            </a:r>
            <a:r>
              <a:rPr lang="cy-GB" sz="2400"/>
              <a:t> ei </a:t>
            </a:r>
            <a:r>
              <a:rPr lang="cy-GB" sz="2400">
                <a:solidFill>
                  <a:srgbClr val="FF0000"/>
                </a:solidFill>
              </a:rPr>
              <a:t>h</a:t>
            </a:r>
            <a:r>
              <a:rPr lang="cy-GB" sz="2400"/>
              <a:t>adeiladu yn.....</a:t>
            </a:r>
          </a:p>
          <a:p>
            <a:pPr marL="0" indent="0">
              <a:buNone/>
            </a:pP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8C49C7-ABA7-C738-48D4-EB1E02F1D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D650-1342-46B7-81DF-F4C657D30316}" type="datetime1">
              <a:t>2/24/2026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AD8AB4-F110-996B-169E-C566A110C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B95B3C-260F-865F-F501-1E64D599A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26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B46607-E58D-99C1-9656-B6FCAA8A0698}"/>
              </a:ext>
            </a:extLst>
          </p:cNvPr>
          <p:cNvSpPr txBox="1"/>
          <p:nvPr/>
        </p:nvSpPr>
        <p:spPr>
          <a:xfrm>
            <a:off x="1082292" y="4529812"/>
            <a:ext cx="319439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600"/>
              <a:t>Cofwch!</a:t>
            </a:r>
          </a:p>
          <a:p>
            <a:r>
              <a:rPr lang="cy-GB" sz="1600" b="1"/>
              <a:t>A ôl</a:t>
            </a:r>
            <a:r>
              <a:rPr lang="cy-GB" sz="1600"/>
              <a:t> </a:t>
            </a:r>
            <a:r>
              <a:rPr lang="cy-GB" sz="1600" b="1"/>
              <a:t>ei, adio '</a:t>
            </a:r>
            <a:r>
              <a:rPr lang="cy-GB" sz="1600" b="1">
                <a:solidFill>
                  <a:srgbClr val="FF0000"/>
                </a:solidFill>
              </a:rPr>
              <a:t>h</a:t>
            </a:r>
            <a:r>
              <a:rPr lang="cy-GB" sz="1600" b="1"/>
              <a:t>' at eiriau sy'n dechrau gyda a, e, i, o, u, w, y</a:t>
            </a:r>
            <a:r>
              <a:rPr lang="cy-GB" sz="1600"/>
              <a:t>!</a:t>
            </a:r>
          </a:p>
          <a:p>
            <a:r>
              <a:rPr lang="cy-GB" sz="1600"/>
              <a:t>Ei + Adeiladu = ei </a:t>
            </a:r>
            <a:r>
              <a:rPr lang="cy-GB" sz="1600">
                <a:solidFill>
                  <a:srgbClr val="FF0000"/>
                </a:solidFill>
              </a:rPr>
              <a:t>h</a:t>
            </a:r>
            <a:r>
              <a:rPr lang="cy-GB" sz="1600"/>
              <a:t>adeiladu</a:t>
            </a:r>
          </a:p>
          <a:p>
            <a:endParaRPr lang="cy-GB" sz="1600"/>
          </a:p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CDDC9BC-C8EA-E6C7-F35A-98138AD68B1D}"/>
              </a:ext>
            </a:extLst>
          </p:cNvPr>
          <p:cNvSpPr/>
          <p:nvPr/>
        </p:nvSpPr>
        <p:spPr>
          <a:xfrm>
            <a:off x="598665" y="4288097"/>
            <a:ext cx="3436511" cy="168712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ED52B16-8007-D397-B5C8-2E96D74AB487}"/>
              </a:ext>
            </a:extLst>
          </p:cNvPr>
          <p:cNvSpPr/>
          <p:nvPr/>
        </p:nvSpPr>
        <p:spPr>
          <a:xfrm>
            <a:off x="7128890" y="372806"/>
            <a:ext cx="1891048" cy="80707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C5379A-9436-D980-2B6E-A82BD4A9A67B}"/>
              </a:ext>
            </a:extLst>
          </p:cNvPr>
          <p:cNvSpPr txBox="1"/>
          <p:nvPr/>
        </p:nvSpPr>
        <p:spPr>
          <a:xfrm>
            <a:off x="7390831" y="613390"/>
            <a:ext cx="1380187" cy="307777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/>
              <a:t> e = gwrywaidd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4EA9FFC-29D8-B0F4-1BC4-02E8192C309D}"/>
              </a:ext>
            </a:extLst>
          </p:cNvPr>
          <p:cNvSpPr/>
          <p:nvPr/>
        </p:nvSpPr>
        <p:spPr>
          <a:xfrm>
            <a:off x="9318299" y="362071"/>
            <a:ext cx="2019835" cy="817806"/>
          </a:xfrm>
          <a:prstGeom prst="ellipse">
            <a:avLst/>
          </a:prstGeom>
          <a:solidFill>
            <a:srgbClr val="F5BCA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1400">
                <a:solidFill>
                  <a:schemeClr val="tx1"/>
                </a:solidFill>
              </a:rPr>
              <a:t>hi = benywaidd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36F080-2412-8609-2D98-6F83B3941831}"/>
              </a:ext>
            </a:extLst>
          </p:cNvPr>
          <p:cNvSpPr txBox="1"/>
          <p:nvPr/>
        </p:nvSpPr>
        <p:spPr>
          <a:xfrm>
            <a:off x="5079569" y="418408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93B890-BDAB-F662-7853-2707270317AA}"/>
              </a:ext>
            </a:extLst>
          </p:cNvPr>
          <p:cNvSpPr txBox="1"/>
          <p:nvPr/>
        </p:nvSpPr>
        <p:spPr>
          <a:xfrm>
            <a:off x="4742724" y="3867253"/>
            <a:ext cx="666469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Drilio</a:t>
            </a:r>
            <a:r>
              <a:rPr lang="en-GB" b="1"/>
              <a:t> </a:t>
            </a:r>
            <a:r>
              <a:rPr lang="en-GB"/>
              <a:t> </a:t>
            </a:r>
            <a:endParaRPr lang="en-US"/>
          </a:p>
          <a:p>
            <a:r>
              <a:rPr lang="cy-GB" sz="1200">
                <a:ea typeface="+mn-lt"/>
                <a:cs typeface="+mn-lt"/>
              </a:rPr>
              <a:t>Drilio patrymau ateb – yn gyntaf, drilio ‘Cafodd y Castell’. Yn y cylch, taflu'r bêl a dyweda yn uchel, yn dawel eto. </a:t>
            </a:r>
            <a:endParaRPr lang="cy-GB">
              <a:ea typeface="+mn-lt"/>
              <a:cs typeface="+mn-lt"/>
            </a:endParaRPr>
          </a:p>
          <a:p>
            <a:r>
              <a:rPr lang="cy-GB" sz="1200">
                <a:ea typeface="+mn-lt"/>
                <a:cs typeface="+mn-lt"/>
              </a:rPr>
              <a:t>Drilio patrymau ateb eto – ‘Cafodd y Castell ei hadeiladau yn ’ Dyweda patrymau a symud gyda gair. Neidio yn y ‘hwp' yn y neuadd neu allan. Yn y hwp un dyweda, 'Cafodd', hwp dai dyweda 'y Castell', hwp tri dyweda 'ei hadeiladau' ac yn olaf, neidio yn y hwp pedwar, dyweda 'yn 1289'.</a:t>
            </a:r>
            <a:endParaRPr lang="cy-GB"/>
          </a:p>
          <a:p>
            <a:r>
              <a:rPr lang="cy-GB" sz="1200">
                <a:ea typeface="+mn-lt"/>
                <a:cs typeface="+mn-lt"/>
              </a:rPr>
              <a:t>Drilio yn olaf – gwneuda cylch gyda phlant, taflu'r bêl a dyweda'r frawddeg yn Gymraeg, wedyn ydych chi ddweud yn Saesneg, mae plant yn dweud yn Gymraeg.</a:t>
            </a:r>
            <a:endParaRPr lang="cy-GB"/>
          </a:p>
          <a:p>
            <a:endParaRPr lang="cy-GB" sz="1200">
              <a:ea typeface="+mn-lt"/>
              <a:cs typeface="+mn-lt"/>
            </a:endParaRPr>
          </a:p>
          <a:p>
            <a:r>
              <a:rPr lang="cy-GB" sz="1200" b="1">
                <a:ea typeface="+mn-lt"/>
                <a:cs typeface="+mn-lt"/>
              </a:rPr>
              <a:t>Gorchmynion i blant  /</a:t>
            </a:r>
            <a:endParaRPr lang="cy-GB" sz="1200">
              <a:ea typeface="+mn-lt"/>
              <a:cs typeface="+mn-lt"/>
            </a:endParaRPr>
          </a:p>
          <a:p>
            <a:r>
              <a:rPr lang="cy-GB" sz="1200">
                <a:ea typeface="+mn-lt"/>
                <a:cs typeface="+mn-lt"/>
              </a:rPr>
              <a:t>Sefwch mewn llinell </a:t>
            </a:r>
            <a:endParaRPr lang="cy-GB"/>
          </a:p>
          <a:p>
            <a:r>
              <a:rPr lang="cy-GB" sz="1200">
                <a:ea typeface="+mn-lt"/>
                <a:cs typeface="+mn-lt"/>
              </a:rPr>
              <a:t>Gwrandewch yn ofalus </a:t>
            </a:r>
            <a:endParaRPr lang="cy-GB">
              <a:ea typeface="+mn-lt"/>
              <a:cs typeface="+mn-lt"/>
            </a:endParaRPr>
          </a:p>
          <a:p>
            <a:r>
              <a:rPr lang="cy-GB" sz="1200">
                <a:ea typeface="+mn-lt"/>
                <a:cs typeface="+mn-lt"/>
              </a:rPr>
              <a:t>Arhoswch eich tro. </a:t>
            </a:r>
            <a:endParaRPr lang="cy-GB">
              <a:ea typeface="+mn-lt"/>
              <a:cs typeface="+mn-lt"/>
            </a:endParaRPr>
          </a:p>
          <a:p>
            <a:r>
              <a:rPr lang="cy-GB" sz="1200">
                <a:ea typeface="+mn-lt"/>
                <a:cs typeface="+mn-lt"/>
              </a:rPr>
              <a:t>Dywedwch yn uchel </a:t>
            </a:r>
            <a:endParaRPr lang="cy-GB">
              <a:ea typeface="+mn-lt"/>
              <a:cs typeface="+mn-lt"/>
            </a:endParaRPr>
          </a:p>
          <a:p>
            <a:r>
              <a:rPr lang="cy-GB" sz="1200">
                <a:ea typeface="+mn-lt"/>
                <a:cs typeface="+mn-lt"/>
              </a:rPr>
              <a:t>Bydda yn ofalus pan neidio!</a:t>
            </a:r>
            <a:endParaRPr lang="cy-GB"/>
          </a:p>
          <a:p>
            <a:endParaRPr lang="cy-GB" sz="1200"/>
          </a:p>
          <a:p>
            <a:endParaRPr lang="en-GB"/>
          </a:p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4945CC-5138-3A46-E3D5-0265765648B3}"/>
              </a:ext>
            </a:extLst>
          </p:cNvPr>
          <p:cNvSpPr txBox="1"/>
          <p:nvPr/>
        </p:nvSpPr>
        <p:spPr>
          <a:xfrm>
            <a:off x="6937531" y="5652556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/>
              <a:t>i blentyn yn y dosbarth</a:t>
            </a:r>
            <a:r>
              <a:rPr lang="cy-GB" sz="1200"/>
              <a:t> </a:t>
            </a:r>
          </a:p>
          <a:p>
            <a:r>
              <a:rPr lang="cy-GB" sz="1200"/>
              <a:t>Sefa mewn llinell </a:t>
            </a:r>
          </a:p>
          <a:p>
            <a:r>
              <a:rPr lang="cy-GB" sz="1200"/>
              <a:t>Gwranda yn ofalus </a:t>
            </a:r>
          </a:p>
          <a:p>
            <a:r>
              <a:rPr lang="cy-GB" sz="1200"/>
              <a:t>Arhosa eich tro. </a:t>
            </a:r>
          </a:p>
          <a:p>
            <a:r>
              <a:rPr lang="cy-GB" sz="1200"/>
              <a:t>Dyweda yn uchel </a:t>
            </a:r>
          </a:p>
          <a:p>
            <a:r>
              <a:rPr lang="cy-GB" sz="1200"/>
              <a:t>Bydda yn ofalus pan neidio!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7F5E98E-B924-1ADE-4A02-196CCADF3D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1"/>
          <a:stretch>
            <a:fillRect/>
          </a:stretch>
        </p:blipFill>
        <p:spPr>
          <a:xfrm>
            <a:off x="307775" y="261437"/>
            <a:ext cx="11576450" cy="633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217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678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06F8B6-4B18-1DCA-A79D-8D23787A35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5" r="2372" b="-1"/>
          <a:stretch>
            <a:fillRect/>
          </a:stretch>
        </p:blipFill>
        <p:spPr>
          <a:xfrm>
            <a:off x="1005889" y="643467"/>
            <a:ext cx="1018022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0319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1473445-C75D-E313-E552-6302C77720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36" b="157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0674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63511D-FBA2-F819-95D6-EEE31C846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915B06-BBB2-88F3-03B4-8000B7D9AB4A}"/>
              </a:ext>
            </a:extLst>
          </p:cNvPr>
          <p:cNvSpPr txBox="1"/>
          <p:nvPr/>
        </p:nvSpPr>
        <p:spPr>
          <a:xfrm>
            <a:off x="980079" y="332437"/>
            <a:ext cx="5418873" cy="21423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0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 </a:t>
            </a:r>
            <a:r>
              <a:rPr lang="cy-GB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Castell ei</a:t>
            </a:r>
            <a:r>
              <a:rPr lang="cy-GB" sz="40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0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95BADA-7719-14F8-58A1-B08187D5AE0E}"/>
              </a:ext>
            </a:extLst>
          </p:cNvPr>
          <p:cNvSpPr txBox="1"/>
          <p:nvPr/>
        </p:nvSpPr>
        <p:spPr>
          <a:xfrm>
            <a:off x="962451" y="4745968"/>
            <a:ext cx="5426498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 </a:t>
            </a:r>
            <a:r>
              <a:rPr lang="cy-GB" sz="3600" b="1">
                <a:solidFill>
                  <a:srgbClr val="FFFFFF"/>
                </a:solidFill>
              </a:rPr>
              <a:t>Castell</a:t>
            </a:r>
            <a:r>
              <a:rPr lang="cy-GB" sz="36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ei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1289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tone tower with a bridge and a blue background&#10;&#10;AI-generated content may be incorrect.">
            <a:extLst>
              <a:ext uri="{FF2B5EF4-FFF2-40B4-BE49-F238E27FC236}">
                <a16:creationId xmlns:a16="http://schemas.microsoft.com/office/drawing/2014/main" id="{E80EBC0D-A29C-6DCD-41E8-317D24039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9667" y="2107971"/>
            <a:ext cx="3737164" cy="263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6869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62FA7A-79B4-B75C-990C-3F064718C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1B2A85-56FA-3F8D-A382-2DE953475689}"/>
              </a:ext>
            </a:extLst>
          </p:cNvPr>
          <p:cNvSpPr txBox="1"/>
          <p:nvPr/>
        </p:nvSpPr>
        <p:spPr>
          <a:xfrm>
            <a:off x="1114293" y="573114"/>
            <a:ext cx="4979754" cy="22844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Pier ei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687A2E-FAA9-0EA1-7AD4-D78D4BBABBB9}"/>
              </a:ext>
            </a:extLst>
          </p:cNvPr>
          <p:cNvSpPr txBox="1"/>
          <p:nvPr/>
        </p:nvSpPr>
        <p:spPr>
          <a:xfrm>
            <a:off x="1127208" y="4756265"/>
            <a:ext cx="4393278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 </a:t>
            </a:r>
            <a:r>
              <a:rPr lang="cy-GB" sz="3600" b="1">
                <a:solidFill>
                  <a:srgbClr val="FFFFFF"/>
                </a:solidFill>
              </a:rPr>
              <a:t>Pier</a:t>
            </a:r>
            <a:r>
              <a:rPr lang="cy-GB" sz="36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ei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1864</a:t>
            </a:r>
            <a:r>
              <a:rPr lang="cy-GB" sz="3600" b="1">
                <a:solidFill>
                  <a:srgbClr val="FFFFFF"/>
                </a:solidFill>
              </a:rPr>
              <a:t>.</a:t>
            </a:r>
            <a:endParaRPr lang="cy-GB" sz="3600" b="1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uilding on a pier&#10;&#10;AI-generated content may be incorrect.">
            <a:extLst>
              <a:ext uri="{FF2B5EF4-FFF2-40B4-BE49-F238E27FC236}">
                <a16:creationId xmlns:a16="http://schemas.microsoft.com/office/drawing/2014/main" id="{E3D424A8-6822-71FC-72F3-88C0715C5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5040" y="2109450"/>
            <a:ext cx="3737164" cy="2653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2409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AD2CEC-1648-3C2D-F630-0DC2F7B73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E32B55E-50A0-2490-970F-0267EAE1F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F7CC63-219B-F838-4711-47CE692E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BDB41A4-BCD3-C297-82E7-5FDD75C3F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BD817F-6939-2B14-3EC3-935A8F4D0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F02763-DF8A-3DB8-EF1D-919C77A4EAA0}"/>
              </a:ext>
            </a:extLst>
          </p:cNvPr>
          <p:cNvSpPr txBox="1"/>
          <p:nvPr/>
        </p:nvSpPr>
        <p:spPr>
          <a:xfrm>
            <a:off x="982691" y="559976"/>
            <a:ext cx="5418872" cy="22844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 Hen Goleg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ei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D55A702-B87B-6B47-7859-88FDBB271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27C9B-1C19-00DB-6A72-EAB4EA3144EA}"/>
              </a:ext>
            </a:extLst>
          </p:cNvPr>
          <p:cNvSpPr txBox="1"/>
          <p:nvPr/>
        </p:nvSpPr>
        <p:spPr>
          <a:xfrm>
            <a:off x="1127208" y="4756265"/>
            <a:ext cx="4393278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 </a:t>
            </a:r>
            <a:r>
              <a:rPr lang="cy-GB" sz="3600" b="1">
                <a:solidFill>
                  <a:srgbClr val="FFFFFF"/>
                </a:solidFill>
              </a:rPr>
              <a:t>Hen Goleg 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ei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>
                <a:solidFill>
                  <a:srgbClr val="FFFFFF"/>
                </a:solidFill>
              </a:rPr>
              <a:t>1865.</a:t>
            </a:r>
            <a:endParaRPr lang="cy-GB" sz="3600" b="1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906DAF0-E935-0C99-8E9E-F8DE3117B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arge building with a stone wall and a stone wall&#10;&#10;AI-generated content may be incorrect.">
            <a:extLst>
              <a:ext uri="{FF2B5EF4-FFF2-40B4-BE49-F238E27FC236}">
                <a16:creationId xmlns:a16="http://schemas.microsoft.com/office/drawing/2014/main" id="{1AD7AC53-AB39-FC95-DB3F-B3C71B6CC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754" y="1707573"/>
            <a:ext cx="3310371" cy="3442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84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AD501E-6BE5-A6C5-A189-2476C0996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C42352D-DA16-9431-8C33-7BF161CF2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0EA4C49-5E74-1D72-258A-C33F63138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B24A9A5-D3AD-FECA-DF0A-95BB01E90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CAF74D6-4D7C-E7ED-0814-9D7F8B962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7FDD07-722C-EEFE-E111-808CDD506C1A}"/>
              </a:ext>
            </a:extLst>
          </p:cNvPr>
          <p:cNvSpPr txBox="1"/>
          <p:nvPr/>
        </p:nvSpPr>
        <p:spPr>
          <a:xfrm>
            <a:off x="1127208" y="573114"/>
            <a:ext cx="5418872" cy="22844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  Rheilfford y graig ei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9E6DDD-B310-6C55-3046-BDDFBD6FA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C5CDFB-38A0-5370-17E3-F8310AA10D55}"/>
              </a:ext>
            </a:extLst>
          </p:cNvPr>
          <p:cNvSpPr txBox="1"/>
          <p:nvPr/>
        </p:nvSpPr>
        <p:spPr>
          <a:xfrm>
            <a:off x="1127208" y="4756265"/>
            <a:ext cx="5076247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 </a:t>
            </a:r>
            <a:r>
              <a:rPr lang="cy-GB" sz="3600" b="1">
                <a:solidFill>
                  <a:srgbClr val="FFFFFF"/>
                </a:solidFill>
              </a:rPr>
              <a:t>Rheilfford y graig</a:t>
            </a:r>
            <a:r>
              <a:rPr lang="cy-GB" sz="3600">
                <a:solidFill>
                  <a:srgbClr val="FFFFFF"/>
                </a:solidFill>
              </a:rPr>
              <a:t> ei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>
                <a:solidFill>
                  <a:srgbClr val="FFFFFF"/>
                </a:solidFill>
              </a:rPr>
              <a:t>1896.</a:t>
            </a:r>
            <a:endParaRPr lang="cy-GB" sz="3600" b="1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589A37BA-0428-7A29-09D8-8AA43F4D4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9BB91C76-F210-2962-9E6D-7A820489C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8557" y="2113970"/>
            <a:ext cx="4050724" cy="26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07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54045A-C8E9-D21F-9B4D-D97615C09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00176A-33F1-09B3-2958-1B1386DF8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7BE46A4-AD2E-1C62-331F-4E3814E9F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41F5AC7-AB24-03E0-8010-AD59AC9B6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77D8E9B-48C4-4A7E-7733-7289E11D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EF5FBB-9E46-5362-6BB4-C1B25CE3A451}"/>
              </a:ext>
            </a:extLst>
          </p:cNvPr>
          <p:cNvSpPr txBox="1"/>
          <p:nvPr/>
        </p:nvSpPr>
        <p:spPr>
          <a:xfrm>
            <a:off x="962451" y="1160060"/>
            <a:ext cx="5418872" cy="22844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yr Amgueddia ei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BC7ED7D-4E51-C265-348E-A6F59A5D8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14810F-DC84-5943-B0B2-09BB20D9479C}"/>
              </a:ext>
            </a:extLst>
          </p:cNvPr>
          <p:cNvSpPr txBox="1"/>
          <p:nvPr/>
        </p:nvSpPr>
        <p:spPr>
          <a:xfrm>
            <a:off x="1127208" y="4756265"/>
            <a:ext cx="4947459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yr </a:t>
            </a:r>
            <a:r>
              <a:rPr lang="cy-GB" sz="3600" b="1">
                <a:solidFill>
                  <a:srgbClr val="FFFFFF"/>
                </a:solidFill>
              </a:rPr>
              <a:t>Amgueddia </a:t>
            </a:r>
            <a:r>
              <a:rPr lang="cy-GB" sz="3600">
                <a:solidFill>
                  <a:srgbClr val="FFFFFF"/>
                </a:solidFill>
              </a:rPr>
              <a:t>ei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>
                <a:solidFill>
                  <a:srgbClr val="FFFFFF"/>
                </a:solidFill>
              </a:rPr>
              <a:t>1904.</a:t>
            </a:r>
            <a:endParaRPr lang="cy-GB" sz="3600" b="1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7197902B-CDDC-F7AE-C103-B589049E2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a fire station&#10;&#10;AI-generated content may be incorrect.">
            <a:extLst>
              <a:ext uri="{FF2B5EF4-FFF2-40B4-BE49-F238E27FC236}">
                <a16:creationId xmlns:a16="http://schemas.microsoft.com/office/drawing/2014/main" id="{90852F7C-6870-9FA8-3799-EB5BC32BA1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7779" y="2013164"/>
            <a:ext cx="4097526" cy="2392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26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82F5E7-2754-0DC1-03D8-B70689084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1A119C9-A6DE-6A3B-049B-D16EB8F93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2A5BA1E-4A83-FEF2-D1DC-8924174FF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99F657-4D6A-ACC3-B8AC-D1F4AFE52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F9016C1-2224-7416-E69A-7C97A6A3C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B9A072-461C-52AE-3E1B-6D6152BF6B98}"/>
              </a:ext>
            </a:extLst>
          </p:cNvPr>
          <p:cNvSpPr txBox="1"/>
          <p:nvPr/>
        </p:nvSpPr>
        <p:spPr>
          <a:xfrm>
            <a:off x="483449" y="914700"/>
            <a:ext cx="5418872" cy="22844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Pryd 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cafodd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 Llyrgell Genedlaethol Cymru ei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cy-GB" sz="4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hadeiladu</a:t>
            </a:r>
            <a:r>
              <a:rPr lang="cy-GB" sz="4800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r>
              <a:rPr lang="cy-GB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962031C-2E3A-357B-6327-677CA6847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058761-5B9C-2585-F0F9-72F83D07FFAE}"/>
              </a:ext>
            </a:extLst>
          </p:cNvPr>
          <p:cNvSpPr txBox="1"/>
          <p:nvPr/>
        </p:nvSpPr>
        <p:spPr>
          <a:xfrm>
            <a:off x="480609" y="4782541"/>
            <a:ext cx="6370853" cy="12444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Cafodd </a:t>
            </a:r>
            <a:r>
              <a:rPr lang="cy-GB" sz="3600">
                <a:solidFill>
                  <a:srgbClr val="FFFFFF"/>
                </a:solidFill>
              </a:rPr>
              <a:t>y </a:t>
            </a:r>
            <a:r>
              <a:rPr lang="cy-GB" sz="3600" b="1">
                <a:solidFill>
                  <a:srgbClr val="FFFFFF"/>
                </a:solidFill>
              </a:rPr>
              <a:t>Llyrgell Genedlaethol Cymru </a:t>
            </a:r>
            <a:r>
              <a:rPr lang="cy-GB" sz="3600">
                <a:solidFill>
                  <a:srgbClr val="FFFFFF"/>
                </a:solidFill>
              </a:rPr>
              <a:t>ei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cy-GB" sz="3600">
                <a:solidFill>
                  <a:srgbClr val="FFFFFF"/>
                </a:solidFill>
              </a:rPr>
              <a:t>hadeiladu</a:t>
            </a:r>
            <a:r>
              <a:rPr lang="cy-GB" sz="36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yn </a:t>
            </a:r>
            <a:r>
              <a:rPr lang="cy-GB" sz="3600" b="1">
                <a:solidFill>
                  <a:srgbClr val="FFFFFF"/>
                </a:solidFill>
              </a:rPr>
              <a:t>1907.</a:t>
            </a:r>
            <a:endParaRPr lang="cy-GB" sz="3600" b="1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588BE67-EA24-DC74-0D07-B1009CA92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531363-EA96-5DED-9AAB-179D71F8B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3743" y="2413151"/>
            <a:ext cx="4086225" cy="193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99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4CA09-0452-ED02-35A9-8E6B3FB997BA}"/>
              </a:ext>
            </a:extLst>
          </p:cNvPr>
          <p:cNvSpPr txBox="1"/>
          <p:nvPr/>
        </p:nvSpPr>
        <p:spPr>
          <a:xfrm>
            <a:off x="580419" y="203190"/>
            <a:ext cx="1102840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>
                <a:ea typeface="+mn-lt"/>
                <a:cs typeface="+mn-lt"/>
              </a:rPr>
              <a:t>Pâr cwestiwn ac Ateb - Cardiau fflach</a:t>
            </a:r>
            <a:endParaRPr lang="en-US" b="1"/>
          </a:p>
          <a:p>
            <a:r>
              <a:rPr lang="cy-GB" b="1">
                <a:ea typeface="+mn-lt"/>
                <a:cs typeface="+mn-lt"/>
              </a:rPr>
              <a:t>Parau</a:t>
            </a:r>
            <a:r>
              <a:rPr lang="cy-GB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Dewch o hyd i bartner.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Ffeindiwch le gwag yn y dosbarth e.e. yn y cornel darllen, wrth y bwrdd, ar y mat o flaen y bwrdd gwyn.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Eisteddwch ar y llawr neu ar y gadair, gyferbyn dy bartner.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Chwaraewch gemau parau.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Siaradwch â phartner.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Gwrandewch ar bartner yn ofalus.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Cymerwch eich tro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Gweithiwch gyda'n gilydd a pheidiwch â phoeni, ewch amdani! </a:t>
            </a:r>
            <a:endParaRPr lang="en-US"/>
          </a:p>
          <a:p>
            <a:pPr algn="ctr"/>
            <a:endParaRPr lang="en-GB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8206494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425CD3-9FDF-B41A-C93A-D317B31DEEDE}"/>
              </a:ext>
            </a:extLst>
          </p:cNvPr>
          <p:cNvSpPr txBox="1"/>
          <p:nvPr/>
        </p:nvSpPr>
        <p:spPr>
          <a:xfrm>
            <a:off x="762001" y="762001"/>
            <a:ext cx="6070120" cy="17082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aseline="0">
                <a:latin typeface="+mj-lt"/>
                <a:ea typeface="+mj-ea"/>
                <a:cs typeface="+mj-cs"/>
              </a:rPr>
              <a:t>Gêm *</a:t>
            </a:r>
            <a:endParaRPr lang="en-US" sz="40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A4C9CFF7-526C-48E4-1B92-48BC0AA87A96}"/>
              </a:ext>
            </a:extLst>
          </p:cNvPr>
          <p:cNvSpPr txBox="1"/>
          <p:nvPr/>
        </p:nvSpPr>
        <p:spPr>
          <a:xfrm>
            <a:off x="762001" y="2470243"/>
            <a:ext cx="6070120" cy="3769833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Chwaraewch</a:t>
            </a:r>
            <a:r>
              <a:rPr lang="en-US" sz="2000"/>
              <a:t> </a:t>
            </a:r>
            <a:r>
              <a:rPr lang="en-US" sz="2000" err="1"/>
              <a:t>gemau</a:t>
            </a:r>
            <a:r>
              <a:rPr lang="en-US" sz="2000"/>
              <a:t> </a:t>
            </a:r>
            <a:r>
              <a:rPr lang="en-US" sz="2000" err="1"/>
              <a:t>parau</a:t>
            </a:r>
            <a:r>
              <a:rPr lang="en-US" sz="200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Rhowch</a:t>
            </a:r>
            <a:r>
              <a:rPr lang="en-US" sz="2000"/>
              <a:t> y </a:t>
            </a:r>
            <a:r>
              <a:rPr lang="en-US" sz="2000" err="1"/>
              <a:t>cardiau</a:t>
            </a:r>
            <a:r>
              <a:rPr lang="en-US" sz="2000"/>
              <a:t> </a:t>
            </a:r>
            <a:r>
              <a:rPr lang="en-US" sz="2000" err="1"/>
              <a:t>ar</a:t>
            </a:r>
            <a:r>
              <a:rPr lang="en-US" sz="2000"/>
              <a:t> y </a:t>
            </a:r>
            <a:r>
              <a:rPr lang="en-US" sz="2000" err="1"/>
              <a:t>bwrdd</a:t>
            </a:r>
            <a:r>
              <a:rPr lang="en-US" sz="2000"/>
              <a:t> </a:t>
            </a:r>
            <a:r>
              <a:rPr lang="en-US" sz="2000" err="1"/>
              <a:t>neu'r</a:t>
            </a:r>
            <a:r>
              <a:rPr lang="en-US" sz="2000"/>
              <a:t> </a:t>
            </a:r>
            <a:r>
              <a:rPr lang="en-US" sz="2000" err="1"/>
              <a:t>llawr</a:t>
            </a:r>
            <a:r>
              <a:rPr lang="en-US" sz="2000"/>
              <a:t>, </a:t>
            </a:r>
            <a:r>
              <a:rPr lang="en-US" sz="2000" err="1"/>
              <a:t>wyneb</a:t>
            </a:r>
            <a:r>
              <a:rPr lang="en-US" sz="2000"/>
              <a:t> I </a:t>
            </a:r>
            <a:r>
              <a:rPr lang="en-US" sz="2000" err="1"/>
              <a:t>lawr</a:t>
            </a:r>
            <a:r>
              <a:rPr lang="en-US" sz="2000"/>
              <a:t>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Trowch</a:t>
            </a:r>
            <a:r>
              <a:rPr lang="en-US" sz="2000"/>
              <a:t> </a:t>
            </a:r>
            <a:r>
              <a:rPr lang="en-US" sz="2000" err="1"/>
              <a:t>dau</a:t>
            </a:r>
            <a:r>
              <a:rPr lang="en-US" sz="2000"/>
              <a:t> </a:t>
            </a:r>
            <a:r>
              <a:rPr lang="en-US" sz="2000" err="1"/>
              <a:t>cerdyn</a:t>
            </a:r>
            <a:r>
              <a:rPr lang="en-US" sz="2000"/>
              <a:t>, </a:t>
            </a:r>
            <a:r>
              <a:rPr lang="en-US" sz="2000" err="1"/>
              <a:t>edrychwch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oflaus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     </a:t>
            </a:r>
            <a:r>
              <a:rPr lang="en-US" sz="2000" err="1"/>
              <a:t>Edrychwch</a:t>
            </a:r>
            <a:r>
              <a:rPr lang="en-US" sz="2000"/>
              <a:t> </a:t>
            </a:r>
            <a:r>
              <a:rPr lang="en-US" sz="2000" err="1"/>
              <a:t>a'r</a:t>
            </a:r>
            <a:r>
              <a:rPr lang="en-US" sz="2000"/>
              <a:t> </a:t>
            </a:r>
            <a:r>
              <a:rPr lang="en-US" sz="2000" err="1"/>
              <a:t>geiriau</a:t>
            </a:r>
            <a:r>
              <a:rPr lang="en-US" sz="2000"/>
              <a:t>, edrychwch y </a:t>
            </a:r>
            <a:r>
              <a:rPr lang="en-US" sz="2000" err="1"/>
              <a:t>llun</a:t>
            </a:r>
            <a:r>
              <a:rPr lang="en-US" sz="2000"/>
              <a:t>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Oes </a:t>
            </a:r>
            <a:r>
              <a:rPr lang="en-US" sz="2000" err="1"/>
              <a:t>pâr</a:t>
            </a:r>
            <a:r>
              <a:rPr lang="en-US" sz="2000"/>
              <a:t> </a:t>
            </a:r>
            <a:r>
              <a:rPr lang="en-US" sz="2000" err="1"/>
              <a:t>gyda</a:t>
            </a:r>
            <a:r>
              <a:rPr lang="en-US" sz="2000"/>
              <a:t> chi?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Darllenwch</a:t>
            </a:r>
            <a:r>
              <a:rPr lang="en-US" sz="2000"/>
              <a:t> y </a:t>
            </a:r>
            <a:r>
              <a:rPr lang="en-US" sz="2000" err="1"/>
              <a:t>frawddeg</a:t>
            </a:r>
            <a:r>
              <a:rPr lang="en-US" sz="2000"/>
              <a:t>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uchel</a:t>
            </a:r>
            <a:r>
              <a:rPr lang="en-US" sz="2000"/>
              <a:t>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Cymerwch</a:t>
            </a:r>
            <a:r>
              <a:rPr lang="en-US" sz="2000"/>
              <a:t> </a:t>
            </a:r>
            <a:r>
              <a:rPr lang="en-US" sz="2000" err="1"/>
              <a:t>eich</a:t>
            </a:r>
            <a:r>
              <a:rPr lang="en-US" sz="2000"/>
              <a:t> </a:t>
            </a:r>
            <a:r>
              <a:rPr lang="en-US" sz="2000" err="1"/>
              <a:t>tro</a:t>
            </a:r>
            <a:r>
              <a:rPr lang="en-US" sz="200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390" y="0"/>
            <a:ext cx="460660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0" dist="317500" dir="5700000" sx="95000" sy="95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two images of a building and a body of water&#10;&#10;AI-generated content may be incorrect.">
            <a:extLst>
              <a:ext uri="{FF2B5EF4-FFF2-40B4-BE49-F238E27FC236}">
                <a16:creationId xmlns:a16="http://schemas.microsoft.com/office/drawing/2014/main" id="{0E6CD2A7-CE83-CC4B-8B9A-D183F3E55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8173" y="595253"/>
            <a:ext cx="3381043" cy="1707426"/>
          </a:xfrm>
          <a:prstGeom prst="rect">
            <a:avLst/>
          </a:prstGeom>
        </p:spPr>
      </p:pic>
      <p:pic>
        <p:nvPicPr>
          <p:cNvPr id="9" name="Picture 8" descr="A couple of images of a castle&#10;&#10;AI-generated content may be incorrect.">
            <a:extLst>
              <a:ext uri="{FF2B5EF4-FFF2-40B4-BE49-F238E27FC236}">
                <a16:creationId xmlns:a16="http://schemas.microsoft.com/office/drawing/2014/main" id="{D8B352AF-185E-2F2E-9B54-7274D4E79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8173" y="2600907"/>
            <a:ext cx="3381043" cy="1656710"/>
          </a:xfrm>
          <a:prstGeom prst="rect">
            <a:avLst/>
          </a:prstGeom>
        </p:spPr>
      </p:pic>
      <p:pic>
        <p:nvPicPr>
          <p:cNvPr id="7" name="Picture 6" descr="A couple of images of a building&#10;&#10;AI-generated content may be incorrect.">
            <a:extLst>
              <a:ext uri="{FF2B5EF4-FFF2-40B4-BE49-F238E27FC236}">
                <a16:creationId xmlns:a16="http://schemas.microsoft.com/office/drawing/2014/main" id="{01321208-3A96-CC73-7C6F-143C2B88B2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8173" y="4602333"/>
            <a:ext cx="3381043" cy="1614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7215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two images of a stone tower&#10;&#10;AI-generated content may be incorrect.">
            <a:extLst>
              <a:ext uri="{FF2B5EF4-FFF2-40B4-BE49-F238E27FC236}">
                <a16:creationId xmlns:a16="http://schemas.microsoft.com/office/drawing/2014/main" id="{EFF0CD05-8B05-BA72-A2E0-15012AE4E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080" y="470151"/>
            <a:ext cx="3211039" cy="1565381"/>
          </a:xfrm>
          <a:prstGeom prst="rect">
            <a:avLst/>
          </a:prstGeom>
        </p:spPr>
      </p:pic>
      <p:pic>
        <p:nvPicPr>
          <p:cNvPr id="10" name="Picture 9" descr="A two images of a building and a pier&#10;&#10;AI-generated content may be incorrect.">
            <a:extLst>
              <a:ext uri="{FF2B5EF4-FFF2-40B4-BE49-F238E27FC236}">
                <a16:creationId xmlns:a16="http://schemas.microsoft.com/office/drawing/2014/main" id="{551CE11B-2788-FB07-3778-657814EB5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6790" y="476415"/>
            <a:ext cx="3169090" cy="15528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6E03B2-CACE-FA9C-BC1A-1A2C850E257B}"/>
              </a:ext>
            </a:extLst>
          </p:cNvPr>
          <p:cNvSpPr txBox="1"/>
          <p:nvPr/>
        </p:nvSpPr>
        <p:spPr>
          <a:xfrm>
            <a:off x="798256" y="2474260"/>
            <a:ext cx="3782984" cy="36771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Gêm **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Chwaraewch gemau parau. Rhaid i chi gymryd eich tro i ofyn y cwestiwn ac ateb.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Defnyddiwch Help Llaw **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cy-GB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cy-GB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Partner 1</a:t>
            </a:r>
            <a:r>
              <a:rPr lang="cy-GB" sz="1400">
                <a:solidFill>
                  <a:srgbClr val="FFFFFF"/>
                </a:solidFill>
              </a:rPr>
              <a:t> – Mae cardiau cwestiwn gyda thi.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Partner 2</a:t>
            </a:r>
            <a:r>
              <a:rPr lang="cy-GB" sz="1400">
                <a:solidFill>
                  <a:srgbClr val="FFFFFF"/>
                </a:solidFill>
              </a:rPr>
              <a:t> - Mae cardiau llun gyda thi.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Partner 1</a:t>
            </a:r>
            <a:r>
              <a:rPr lang="cy-GB" sz="1400">
                <a:solidFill>
                  <a:srgbClr val="FFFFFF"/>
                </a:solidFill>
              </a:rPr>
              <a:t> – Gofynnwch cwestiwn ar y cerdyn i bartner.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 b="1">
                <a:solidFill>
                  <a:srgbClr val="FFFFFF"/>
                </a:solidFill>
              </a:rPr>
              <a:t>Partner 2 </a:t>
            </a:r>
            <a:r>
              <a:rPr lang="cy-GB" sz="1400">
                <a:solidFill>
                  <a:srgbClr val="FFFFFF"/>
                </a:solidFill>
              </a:rPr>
              <a:t>– Gwrandwch ar y cwestiwn ac edrychwch ar cardiau yn ofalus. Atebwch y cwestiwn.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rgbClr val="FFFFFF"/>
              </a:solidFill>
            </a:endParaRPr>
          </a:p>
        </p:txBody>
      </p:sp>
      <p:pic>
        <p:nvPicPr>
          <p:cNvPr id="12" name="Picture 11" descr="A white circle with a building in the background&#10;&#10;AI-generated content may be incorrect.">
            <a:extLst>
              <a:ext uri="{FF2B5EF4-FFF2-40B4-BE49-F238E27FC236}">
                <a16:creationId xmlns:a16="http://schemas.microsoft.com/office/drawing/2014/main" id="{484CD064-893E-3699-00D5-CAD0E2A969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5081" y="2664256"/>
            <a:ext cx="3219976" cy="1529488"/>
          </a:xfrm>
          <a:prstGeom prst="rect">
            <a:avLst/>
          </a:prstGeom>
        </p:spPr>
      </p:pic>
      <p:pic>
        <p:nvPicPr>
          <p:cNvPr id="14" name="Picture 13" descr="A collage of images of a machine&#10;&#10;AI-generated content may be incorrect.">
            <a:extLst>
              <a:ext uri="{FF2B5EF4-FFF2-40B4-BE49-F238E27FC236}">
                <a16:creationId xmlns:a16="http://schemas.microsoft.com/office/drawing/2014/main" id="{9216780F-79F6-F2D7-AF5A-A8FCFE696E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8432" y="2657525"/>
            <a:ext cx="3132898" cy="1542951"/>
          </a:xfrm>
          <a:prstGeom prst="rect">
            <a:avLst/>
          </a:prstGeom>
        </p:spPr>
      </p:pic>
      <p:pic>
        <p:nvPicPr>
          <p:cNvPr id="16" name="Picture 15" descr="A collage of a white circle with a pink and orange sign&#10;&#10;AI-generated content may be incorrect.">
            <a:extLst>
              <a:ext uri="{FF2B5EF4-FFF2-40B4-BE49-F238E27FC236}">
                <a16:creationId xmlns:a16="http://schemas.microsoft.com/office/drawing/2014/main" id="{B0BC6E1D-6561-8F70-21BA-9ABAA6AA69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3486" y="4796839"/>
            <a:ext cx="3211571" cy="1565641"/>
          </a:xfrm>
          <a:prstGeom prst="rect">
            <a:avLst/>
          </a:prstGeom>
        </p:spPr>
      </p:pic>
      <p:pic>
        <p:nvPicPr>
          <p:cNvPr id="11" name="Picture 10" descr="A two images of a building&#10;&#10;AI-generated content may be incorrect.">
            <a:extLst>
              <a:ext uri="{FF2B5EF4-FFF2-40B4-BE49-F238E27FC236}">
                <a16:creationId xmlns:a16="http://schemas.microsoft.com/office/drawing/2014/main" id="{6991A078-B1E4-C36F-C32F-BF3BB73C33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96790" y="4808562"/>
            <a:ext cx="3169090" cy="156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7951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ollage of a blue and white circle with black text&#10;&#10;AI-generated content may be incorrect.">
            <a:extLst>
              <a:ext uri="{FF2B5EF4-FFF2-40B4-BE49-F238E27FC236}">
                <a16:creationId xmlns:a16="http://schemas.microsoft.com/office/drawing/2014/main" id="{93C73CF5-75F9-8CFA-D592-3FA18C62B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52" y="1197824"/>
            <a:ext cx="2596212" cy="1272143"/>
          </a:xfrm>
          <a:prstGeom prst="rect">
            <a:avLst/>
          </a:prstGeom>
        </p:spPr>
      </p:pic>
      <p:pic>
        <p:nvPicPr>
          <p:cNvPr id="7" name="Picture 6" descr="A white building with a blue circle and a white circle with a white circle and a white circle with a white circle with a white circle with a white circle with a white circle with a white&#10;&#10;AI-generated content may be incorrect.">
            <a:extLst>
              <a:ext uri="{FF2B5EF4-FFF2-40B4-BE49-F238E27FC236}">
                <a16:creationId xmlns:a16="http://schemas.microsoft.com/office/drawing/2014/main" id="{1AD3887D-007E-09D4-96AE-C851ED9D0B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455" y="1216484"/>
            <a:ext cx="2613376" cy="1234820"/>
          </a:xfrm>
          <a:prstGeom prst="rect">
            <a:avLst/>
          </a:prstGeom>
        </p:spPr>
      </p:pic>
      <p:pic>
        <p:nvPicPr>
          <p:cNvPr id="4" name="Picture 3" descr="A couple of images of a building&#10;&#10;AI-generated content may be incorrect.">
            <a:extLst>
              <a:ext uri="{FF2B5EF4-FFF2-40B4-BE49-F238E27FC236}">
                <a16:creationId xmlns:a16="http://schemas.microsoft.com/office/drawing/2014/main" id="{A735ACB2-EC03-F2CF-688B-C5BA075631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9987" y="1199545"/>
            <a:ext cx="2589181" cy="1268698"/>
          </a:xfrm>
          <a:prstGeom prst="rect">
            <a:avLst/>
          </a:prstGeom>
        </p:spPr>
      </p:pic>
      <p:pic>
        <p:nvPicPr>
          <p:cNvPr id="6" name="Picture 5" descr="A two pictures of a building&#10;&#10;AI-generated content may be incorrect.">
            <a:extLst>
              <a:ext uri="{FF2B5EF4-FFF2-40B4-BE49-F238E27FC236}">
                <a16:creationId xmlns:a16="http://schemas.microsoft.com/office/drawing/2014/main" id="{5F9EFB79-B139-D199-481F-3E4FB15B5E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9702" y="1200318"/>
            <a:ext cx="2572901" cy="1267153"/>
          </a:xfrm>
          <a:prstGeom prst="rect">
            <a:avLst/>
          </a:prstGeom>
        </p:spPr>
      </p:pic>
      <p:pic>
        <p:nvPicPr>
          <p:cNvPr id="5" name="Picture 4" descr="A two images of a building&#10;&#10;AI-generated content may be incorrect.">
            <a:extLst>
              <a:ext uri="{FF2B5EF4-FFF2-40B4-BE49-F238E27FC236}">
                <a16:creationId xmlns:a16="http://schemas.microsoft.com/office/drawing/2014/main" id="{6AF10065-09AD-2358-3A91-9A9923B3F4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072" y="4223167"/>
            <a:ext cx="2648759" cy="133100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5168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FEB240-2795-3CAD-6187-09B9885C49FE}"/>
              </a:ext>
            </a:extLst>
          </p:cNvPr>
          <p:cNvSpPr txBox="1"/>
          <p:nvPr/>
        </p:nvSpPr>
        <p:spPr>
          <a:xfrm>
            <a:off x="6242810" y="3470558"/>
            <a:ext cx="5366610" cy="15321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Gêm ***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Beth ydy'r cwestiwn ac ateb? Dylech chi ddefnydio yr Help Llaw ***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Partner 1 – Mae cardiau cwestiwn gyda thi.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Partner 2 - Mae cardiau llun gyda thi.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Partner 1 – Gofynnwch y cwestiwn ar y cerdyn i bartner.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Partner 2 – Gwrandwch a'r y cwestiwn ac edrychwch a'r y cardiau yn ofalus.    Atebwch y cwestiwn. </a:t>
            </a:r>
            <a:endParaRPr lang="cy-GB" sz="1400" b="1"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1400">
                <a:ea typeface="+mn-lt"/>
                <a:cs typeface="+mn-lt"/>
              </a:rPr>
              <a:t>Cofiwch help eich bartner. Dweudwch: </a:t>
            </a:r>
            <a:endParaRPr lang="cy-GB" sz="1400" b="1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400">
                <a:ea typeface="+mn-lt"/>
                <a:cs typeface="+mn-lt"/>
              </a:rPr>
              <a:t>      Triwch eto </a:t>
            </a:r>
            <a:endParaRPr lang="cy-GB" sz="1400" b="1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400">
                <a:ea typeface="+mn-lt"/>
                <a:cs typeface="+mn-lt"/>
              </a:rPr>
              <a:t>       Bron iawn </a:t>
            </a:r>
            <a:endParaRPr lang="cy-GB" sz="1400" b="1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400">
                <a:ea typeface="+mn-lt"/>
                <a:cs typeface="+mn-lt"/>
              </a:rPr>
              <a:t>       Ar ei ben</a:t>
            </a:r>
            <a:endParaRPr lang="cy-GB" sz="1400" b="1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-GB" sz="1400">
                <a:ea typeface="+mn-lt"/>
                <a:cs typeface="+mn-lt"/>
              </a:rPr>
              <a:t>       Dim yn union </a:t>
            </a:r>
            <a:endParaRPr lang="cy-GB" sz="1400" b="1"/>
          </a:p>
        </p:txBody>
      </p:sp>
      <p:pic>
        <p:nvPicPr>
          <p:cNvPr id="3" name="Picture 2" descr="A two images of a pier&#10;&#10;AI-generated content may be incorrect.">
            <a:extLst>
              <a:ext uri="{FF2B5EF4-FFF2-40B4-BE49-F238E27FC236}">
                <a16:creationId xmlns:a16="http://schemas.microsoft.com/office/drawing/2014/main" id="{38B8EA45-0C9F-95E8-4C75-7014463DB4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3553" y="4233250"/>
            <a:ext cx="2596212" cy="1317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647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A740B3-809D-A7DC-7A2F-305C17B30476}"/>
              </a:ext>
            </a:extLst>
          </p:cNvPr>
          <p:cNvSpPr txBox="1"/>
          <p:nvPr/>
        </p:nvSpPr>
        <p:spPr>
          <a:xfrm>
            <a:off x="833728" y="437930"/>
            <a:ext cx="526531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Trap – ddor </a:t>
            </a:r>
          </a:p>
          <a:p>
            <a:r>
              <a:rPr lang="cy-GB">
                <a:ea typeface="+mn-lt"/>
                <a:cs typeface="+mn-lt"/>
              </a:rPr>
              <a:t>Sut i chwarae gêm Trap-ddor </a:t>
            </a:r>
          </a:p>
          <a:p>
            <a:endParaRPr lang="cy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 1 dewiswch un gair yn y bocs gwyrdd.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 2 Beth mae partner 1 yn feddwl? Darllenwch y frawddeg, dewiswch un gair yn y bocs gwyrdd.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 1 – Dywedwch faint o eirau eich partner sydd yn gywir e.e. un cywir, trio eto. </a:t>
            </a:r>
            <a:endParaRPr lang="cy-GB"/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Partner 2 – Dewiswch mwy o eirau nes maen nhw'n darllen y frawddeg yn gywir.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Cymerwch eich tro.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Edrychwch ar y Help Llaw i helpu chi </a:t>
            </a:r>
          </a:p>
          <a:p>
            <a:pPr marL="285750" indent="-285750">
              <a:buFont typeface="Arial"/>
              <a:buChar char="•"/>
            </a:pPr>
            <a:r>
              <a:rPr lang="cy-GB">
                <a:ea typeface="+mn-lt"/>
                <a:cs typeface="+mn-lt"/>
              </a:rPr>
              <a:t>Mwynhewch!</a:t>
            </a:r>
            <a:endParaRPr lang="cy-GB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5C3E37-17F9-95AB-8F0A-03FD6E90CE98}"/>
              </a:ext>
            </a:extLst>
          </p:cNvPr>
          <p:cNvSpPr txBox="1"/>
          <p:nvPr/>
        </p:nvSpPr>
        <p:spPr>
          <a:xfrm>
            <a:off x="7240789" y="432121"/>
            <a:ext cx="4555523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*</a:t>
            </a:r>
            <a:r>
              <a:rPr lang="cy-GB">
                <a:ea typeface="+mn-lt"/>
                <a:cs typeface="+mn-lt"/>
              </a:rPr>
              <a:t>Ymarfer brawddeg patrwm, rhaid i chi ddweud y plant, "Rhaid i chi ddweud adeiladu'r yn gywir yn defnyddio symudiau pan siarad." Rhoi iddyn nhwn Help Llaw *</a:t>
            </a:r>
            <a:endParaRPr lang="en-US"/>
          </a:p>
          <a:p>
            <a:r>
              <a:rPr lang="en-US"/>
              <a:t>**</a:t>
            </a:r>
            <a:r>
              <a:rPr lang="cy-GB"/>
              <a:t> </a:t>
            </a:r>
            <a:r>
              <a:rPr lang="cy-GB">
                <a:ea typeface="+mn-lt"/>
                <a:cs typeface="+mn-lt"/>
              </a:rPr>
              <a:t>Gofynna'r plant, "Edrychwch ar y Help Llaw dwy seren os ydych chi'n angen help gyda dyddiadau.</a:t>
            </a:r>
            <a:endParaRPr lang="cy-GB"/>
          </a:p>
          <a:p>
            <a:r>
              <a:rPr lang="en-US"/>
              <a:t>*** </a:t>
            </a:r>
            <a:r>
              <a:rPr lang="cy-GB">
                <a:ea typeface="+mn-lt"/>
                <a:cs typeface="+mn-lt"/>
              </a:rPr>
              <a:t>Bydd y plant yn ymarfer brawddeg patrwm a defnyddio hi ei/e ei. Rhaid I'r plant edrych ar y Help Llaw tair seren i weld os yw'r adeiladau yn wrywaid/benywaidd.</a:t>
            </a:r>
            <a:endParaRPr lang="cy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5396C9-24D3-8F33-35ED-AF917A9E9574}"/>
              </a:ext>
            </a:extLst>
          </p:cNvPr>
          <p:cNvSpPr txBox="1"/>
          <p:nvPr/>
        </p:nvSpPr>
        <p:spPr>
          <a:xfrm>
            <a:off x="838403" y="4681286"/>
            <a:ext cx="9935947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ea typeface="+mn-lt"/>
                <a:cs typeface="+mn-lt"/>
              </a:rPr>
              <a:t>Mae Trap-ddor yn gêm iaith ardderchog achos mae'r gêm yn hwyl. Rydw i'n meddwl bod gêm yn bwysig achos y plant yn meddwl am batrwm frawddeg, beth sy'n dod yn gyntaf? Beth sy'n dod yn olaf? Rhaid i chi gwrando yn ofalus, deall y gair a brawddeg ac ailadrodd gyda ffrindiau. Pan roeddwn i'n dysgu MARS EARS, mae'r Trap- ddor yn bwysig achos mae'r gêm yn helpu'r plant i adeiladu frawddeg a deall sut mae brawddeg yn gweithio. Hoffwn i ddefnyddio gêm Trap-ddor pan addysgu. 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41566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2AD4EF-A405-AED6-937A-3230A4F38D75}"/>
              </a:ext>
            </a:extLst>
          </p:cNvPr>
          <p:cNvSpPr txBox="1"/>
          <p:nvPr/>
        </p:nvSpPr>
        <p:spPr>
          <a:xfrm>
            <a:off x="10223462" y="1549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</a:t>
            </a:r>
          </a:p>
        </p:txBody>
      </p:sp>
      <p:pic>
        <p:nvPicPr>
          <p:cNvPr id="5" name="Picture 4" descr="A screenshot of a chat&#10;&#10;AI-generated content may be incorrect.">
            <a:extLst>
              <a:ext uri="{FF2B5EF4-FFF2-40B4-BE49-F238E27FC236}">
                <a16:creationId xmlns:a16="http://schemas.microsoft.com/office/drawing/2014/main" id="{F05068EE-448F-25BE-F9D6-3F5F951F0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565614"/>
            <a:ext cx="10228882" cy="572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0002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A19DF9-6413-9617-41C6-F85053A97EAB}"/>
              </a:ext>
            </a:extLst>
          </p:cNvPr>
          <p:cNvSpPr txBox="1"/>
          <p:nvPr/>
        </p:nvSpPr>
        <p:spPr>
          <a:xfrm>
            <a:off x="10436451" y="2710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**</a:t>
            </a:r>
          </a:p>
        </p:txBody>
      </p:sp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DA48B345-46AE-7EF9-53D4-3E3E22CB8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847" y="736535"/>
            <a:ext cx="9931831" cy="560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0913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C29E4E-C2E6-2B33-13BB-336B5D91F9A3}"/>
              </a:ext>
            </a:extLst>
          </p:cNvPr>
          <p:cNvSpPr txBox="1"/>
          <p:nvPr/>
        </p:nvSpPr>
        <p:spPr>
          <a:xfrm>
            <a:off x="10068561" y="11617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***</a:t>
            </a:r>
          </a:p>
        </p:txBody>
      </p:sp>
      <p:pic>
        <p:nvPicPr>
          <p:cNvPr id="2" name="Picture 1" descr="A screenshot of a chat box&#10;&#10;AI-generated content may be incorrect.">
            <a:extLst>
              <a:ext uri="{FF2B5EF4-FFF2-40B4-BE49-F238E27FC236}">
                <a16:creationId xmlns:a16="http://schemas.microsoft.com/office/drawing/2014/main" id="{5DCB453D-6AE5-D725-FF5F-DD5018DB7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597212"/>
            <a:ext cx="10241797" cy="566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64311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41CCBA-519A-61EB-B7C1-0F74BCBB34C2}"/>
              </a:ext>
            </a:extLst>
          </p:cNvPr>
          <p:cNvSpPr txBox="1"/>
          <p:nvPr/>
        </p:nvSpPr>
        <p:spPr>
          <a:xfrm>
            <a:off x="3536723" y="50951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Cawl brawddeg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311EC1A-51C7-C4BD-851F-CC30F0B036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692330"/>
              </p:ext>
            </p:extLst>
          </p:nvPr>
        </p:nvGraphicFramePr>
        <p:xfrm>
          <a:off x="3535680" y="1020998"/>
          <a:ext cx="8168640" cy="3467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3344284457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050615245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313742114"/>
                    </a:ext>
                  </a:extLst>
                </a:gridCol>
              </a:tblGrid>
              <a:tr h="1733824"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b="0" noProof="0">
                          <a:solidFill>
                            <a:schemeClr val="tx1"/>
                          </a:solidFill>
                        </a:rPr>
                        <a:t>yn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cy-GB" noProof="0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b="0" noProof="0">
                          <a:solidFill>
                            <a:schemeClr val="tx1"/>
                          </a:solidFill>
                        </a:rPr>
                        <a:t>hadeiladu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noProof="0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cy-GB" noProof="0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cy-GB" b="0" noProof="0">
                          <a:solidFill>
                            <a:schemeClr val="tx1"/>
                          </a:solidFill>
                        </a:rPr>
                        <a:t>ei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527700"/>
                  </a:ext>
                </a:extLst>
              </a:tr>
              <a:tr h="1733824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  <a:p>
                      <a:pPr lvl="0" algn="ctr">
                        <a:buNone/>
                      </a:pPr>
                      <a:endParaRPr lang="en-GB"/>
                    </a:p>
                    <a:p>
                      <a:pPr lvl="0" algn="ctr">
                        <a:buNone/>
                      </a:pPr>
                      <a:r>
                        <a:rPr lang="en-GB"/>
                        <a:t>Y Castell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noProof="0"/>
                    </a:p>
                    <a:p>
                      <a:pPr lvl="0" algn="ctr">
                        <a:buNone/>
                      </a:pPr>
                      <a:endParaRPr lang="cy-GB" noProof="0"/>
                    </a:p>
                    <a:p>
                      <a:pPr lvl="0" algn="ctr">
                        <a:buNone/>
                      </a:pPr>
                      <a:r>
                        <a:rPr lang="cy-GB" noProof="0"/>
                        <a:t>Cafodd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  <a:p>
                      <a:pPr lvl="0" algn="ctr">
                        <a:buNone/>
                      </a:pPr>
                      <a:endParaRPr lang="en-GB"/>
                    </a:p>
                    <a:p>
                      <a:pPr lvl="0" algn="ctr">
                        <a:buNone/>
                      </a:pPr>
                      <a:r>
                        <a:rPr lang="en-GB"/>
                        <a:t>1289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61152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475A70-2D42-1418-8465-4AB4247A2A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4894185"/>
              </p:ext>
            </p:extLst>
          </p:nvPr>
        </p:nvGraphicFramePr>
        <p:xfrm>
          <a:off x="525162" y="4839729"/>
          <a:ext cx="11180796" cy="17161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3466">
                  <a:extLst>
                    <a:ext uri="{9D8B030D-6E8A-4147-A177-3AD203B41FA5}">
                      <a16:colId xmlns:a16="http://schemas.microsoft.com/office/drawing/2014/main" val="4198872070"/>
                    </a:ext>
                  </a:extLst>
                </a:gridCol>
                <a:gridCol w="1863466">
                  <a:extLst>
                    <a:ext uri="{9D8B030D-6E8A-4147-A177-3AD203B41FA5}">
                      <a16:colId xmlns:a16="http://schemas.microsoft.com/office/drawing/2014/main" val="1228684022"/>
                    </a:ext>
                  </a:extLst>
                </a:gridCol>
                <a:gridCol w="1863466">
                  <a:extLst>
                    <a:ext uri="{9D8B030D-6E8A-4147-A177-3AD203B41FA5}">
                      <a16:colId xmlns:a16="http://schemas.microsoft.com/office/drawing/2014/main" val="924733984"/>
                    </a:ext>
                  </a:extLst>
                </a:gridCol>
                <a:gridCol w="1863466">
                  <a:extLst>
                    <a:ext uri="{9D8B030D-6E8A-4147-A177-3AD203B41FA5}">
                      <a16:colId xmlns:a16="http://schemas.microsoft.com/office/drawing/2014/main" val="1318153143"/>
                    </a:ext>
                  </a:extLst>
                </a:gridCol>
                <a:gridCol w="1863466">
                  <a:extLst>
                    <a:ext uri="{9D8B030D-6E8A-4147-A177-3AD203B41FA5}">
                      <a16:colId xmlns:a16="http://schemas.microsoft.com/office/drawing/2014/main" val="1827314768"/>
                    </a:ext>
                  </a:extLst>
                </a:gridCol>
                <a:gridCol w="1863466">
                  <a:extLst>
                    <a:ext uri="{9D8B030D-6E8A-4147-A177-3AD203B41FA5}">
                      <a16:colId xmlns:a16="http://schemas.microsoft.com/office/drawing/2014/main" val="1360040669"/>
                    </a:ext>
                  </a:extLst>
                </a:gridCol>
              </a:tblGrid>
              <a:tr h="17161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4881264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E02113C-8C98-23D7-98E4-B36F857B6065}"/>
              </a:ext>
            </a:extLst>
          </p:cNvPr>
          <p:cNvSpPr txBox="1"/>
          <p:nvPr/>
        </p:nvSpPr>
        <p:spPr>
          <a:xfrm>
            <a:off x="10514246" y="32422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44974E-3C7A-1D84-C81E-9524E74E671F}"/>
              </a:ext>
            </a:extLst>
          </p:cNvPr>
          <p:cNvSpPr txBox="1"/>
          <p:nvPr/>
        </p:nvSpPr>
        <p:spPr>
          <a:xfrm>
            <a:off x="525257" y="147097"/>
            <a:ext cx="2753496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 b="1">
                <a:ea typeface="+mn-lt"/>
                <a:cs typeface="+mn-lt"/>
              </a:rPr>
              <a:t>Tasg *</a:t>
            </a:r>
            <a:r>
              <a:rPr lang="cy-GB" sz="1200">
                <a:ea typeface="+mn-lt"/>
                <a:cs typeface="+mn-lt"/>
              </a:rPr>
              <a:t>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Bydd y plant yn angen: Siswrn, glud, Help Llaw *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Eistedda'r plant wrth y bwrdd mewn grŵp bach.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Bydd y plant yn ymarfer patrwm newydd gyda hwp neu bêl cyn dechrau.</a:t>
            </a: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Esbonia gêm cawl brawddeg.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Rhaid y plant yn gwrando'r frawddeg yn ofalus.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Dweda frawddeg yn araf ac ysgrifennu ar y bwrdd, wedyn clawr.</a:t>
            </a: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Rydw i eisiau'r plant yn torri'r gair a glud y gair yn y bocs gwyn.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Rhaid y plant yn gwirio'r frawddeg gyda brawddeg ar y bwrdd. </a:t>
            </a:r>
            <a:endParaRPr lang="cy-GB"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Gorffenna i blant, beth ydych chi'n meddwl bod yn gyntaf? Eto </a:t>
            </a: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Dweda  wrth y plant 'Dangoswch eich gwaith"</a:t>
            </a:r>
          </a:p>
          <a:p>
            <a:pPr marL="171450" indent="-171450">
              <a:buFont typeface="Arial"/>
              <a:buChar char="•"/>
            </a:pPr>
            <a:r>
              <a:rPr lang="cy-GB" sz="1200">
                <a:ea typeface="+mn-lt"/>
                <a:cs typeface="+mn-lt"/>
              </a:rPr>
              <a:t>Gorffenna i blentyn yn ddweud y frawddeg yn uchel mewn grŵp. 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064722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D02BA5-0CC8-7C62-494B-B12D7CAE8A60}"/>
              </a:ext>
            </a:extLst>
          </p:cNvPr>
          <p:cNvSpPr txBox="1"/>
          <p:nvPr/>
        </p:nvSpPr>
        <p:spPr>
          <a:xfrm>
            <a:off x="10514729" y="12496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**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7EC853-16D6-2CF8-9AE5-4D0A6BD25C34}"/>
              </a:ext>
            </a:extLst>
          </p:cNvPr>
          <p:cNvSpPr txBox="1"/>
          <p:nvPr/>
        </p:nvSpPr>
        <p:spPr>
          <a:xfrm>
            <a:off x="300737" y="6731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Ysgriffennu</a:t>
            </a:r>
            <a:r>
              <a:rPr lang="en-GB"/>
              <a:t> mosaic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D3DF57-1E45-B2F3-A426-BF5D92F58648}"/>
              </a:ext>
            </a:extLst>
          </p:cNvPr>
          <p:cNvSpPr txBox="1"/>
          <p:nvPr/>
        </p:nvSpPr>
        <p:spPr>
          <a:xfrm>
            <a:off x="662385" y="4514492"/>
            <a:ext cx="4215711" cy="1754326"/>
          </a:xfrm>
          <a:prstGeom prst="rect">
            <a:avLst/>
          </a:prstGeom>
          <a:solidFill>
            <a:srgbClr val="00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>
                <a:solidFill>
                  <a:schemeClr val="accent5">
                    <a:lumMod val="40000"/>
                    <a:lumOff val="60000"/>
                  </a:schemeClr>
                </a:solidFill>
              </a:rPr>
              <a:t>Was the castle it built in 1289.</a:t>
            </a:r>
          </a:p>
          <a:p>
            <a:r>
              <a:rPr lang="en-GB">
                <a:solidFill>
                  <a:schemeClr val="accent5">
                    <a:lumMod val="40000"/>
                    <a:lumOff val="60000"/>
                  </a:schemeClr>
                </a:solidFill>
              </a:rPr>
              <a:t>       (</a:t>
            </a:r>
            <a:r>
              <a:rPr lang="en-GB" i="1">
                <a:solidFill>
                  <a:schemeClr val="accent5">
                    <a:lumMod val="40000"/>
                    <a:lumOff val="60000"/>
                  </a:schemeClr>
                </a:solidFill>
              </a:rPr>
              <a:t>The castle was built in 1289.)</a:t>
            </a:r>
          </a:p>
          <a:p>
            <a:r>
              <a:rPr lang="en-GB">
                <a:solidFill>
                  <a:srgbClr val="92D050"/>
                </a:solidFill>
              </a:rPr>
              <a:t>2. When was the Old Coleg it built?</a:t>
            </a:r>
          </a:p>
          <a:p>
            <a:r>
              <a:rPr lang="en-GB">
                <a:solidFill>
                  <a:srgbClr val="92D050"/>
                </a:solidFill>
              </a:rPr>
              <a:t>      (</a:t>
            </a:r>
            <a:r>
              <a:rPr lang="en-GB" i="1">
                <a:solidFill>
                  <a:srgbClr val="92D050"/>
                </a:solidFill>
              </a:rPr>
              <a:t>When was the Old Coleg built?</a:t>
            </a:r>
            <a:r>
              <a:rPr lang="en-GB">
                <a:solidFill>
                  <a:srgbClr val="92D050"/>
                </a:solidFill>
              </a:rPr>
              <a:t>)</a:t>
            </a:r>
          </a:p>
          <a:p>
            <a:r>
              <a:rPr lang="en-GB">
                <a:solidFill>
                  <a:srgbClr val="0070C0"/>
                </a:solidFill>
              </a:rPr>
              <a:t>3. Was the Pier it built in 1864.</a:t>
            </a:r>
          </a:p>
          <a:p>
            <a:r>
              <a:rPr lang="en-GB">
                <a:solidFill>
                  <a:srgbClr val="0070C0"/>
                </a:solidFill>
              </a:rPr>
              <a:t>     (</a:t>
            </a:r>
            <a:r>
              <a:rPr lang="en-GB" i="1">
                <a:solidFill>
                  <a:srgbClr val="0070C0"/>
                </a:solidFill>
              </a:rPr>
              <a:t>The Pier was built in 1864</a:t>
            </a:r>
            <a:r>
              <a:rPr lang="en-GB">
                <a:solidFill>
                  <a:srgbClr val="0070C0"/>
                </a:solidFill>
              </a:rPr>
              <a:t>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EBE35C-9981-A40A-4540-201411C7C1FC}"/>
              </a:ext>
            </a:extLst>
          </p:cNvPr>
          <p:cNvSpPr txBox="1"/>
          <p:nvPr/>
        </p:nvSpPr>
        <p:spPr>
          <a:xfrm>
            <a:off x="5169243" y="4304271"/>
            <a:ext cx="6693243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 b="1">
                <a:ea typeface="+mn-lt"/>
                <a:cs typeface="+mn-lt"/>
              </a:rPr>
              <a:t>Pwy sy'n barod i chwarae 'Ysgrifennu mosaig? 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Eisteddwch mewn grŵp bach.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Edrychwch ar y bocs du. Darllenwch y frawddeg yn Saesneg gyda ffrindiau.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Nesa, edrychwch ar y petryal gwyn a phorffor. Mae'r sgwâr porffor gwneud brawddeg un yn y bocs du.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Cofiwch, gofynnwch am help neu ddefnyddio'r Help Llaw, ** </a:t>
            </a:r>
            <a:endParaRPr lang="cy-GB"/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Cymerwch eich tro i liw un gair i wneud y frawddeg dai a tri yn y bocs du.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Darllenwch y frawddeg yn uchel a gwirio'r brawddegau gyda Help Llaw **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Ydych chi'n yn gywir? </a:t>
            </a:r>
            <a:endParaRPr lang="en-US">
              <a:ea typeface="+mn-lt"/>
              <a:cs typeface="+mn-lt"/>
            </a:endParaRPr>
          </a:p>
          <a:p>
            <a:r>
              <a:rPr lang="cy-GB" sz="1400" b="1">
                <a:ea typeface="+mn-lt"/>
                <a:cs typeface="+mn-lt"/>
              </a:rPr>
              <a:t>Mwynhwch!</a:t>
            </a:r>
            <a:endParaRPr lang="en-US" b="1"/>
          </a:p>
          <a:p>
            <a:pPr algn="ctr"/>
            <a:endParaRPr lang="en-GB"/>
          </a:p>
        </p:txBody>
      </p:sp>
      <p:pic>
        <p:nvPicPr>
          <p:cNvPr id="4" name="Picture 3" descr="A white and purple squares with black text&#10;&#10;AI-generated content may be incorrect.">
            <a:extLst>
              <a:ext uri="{FF2B5EF4-FFF2-40B4-BE49-F238E27FC236}">
                <a16:creationId xmlns:a16="http://schemas.microsoft.com/office/drawing/2014/main" id="{22817A6D-5967-66B6-1805-642503BE6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266" y="427853"/>
            <a:ext cx="821055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4853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BC2DB-1B65-6CC0-C465-3BE9D85E2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6B0B5B3-070E-CC4D-6E18-272B316B0B71}"/>
              </a:ext>
            </a:extLst>
          </p:cNvPr>
          <p:cNvSpPr txBox="1"/>
          <p:nvPr/>
        </p:nvSpPr>
        <p:spPr>
          <a:xfrm>
            <a:off x="10514729" y="12496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***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B51BE4-0A01-7724-C58F-BEC2894C050A}"/>
              </a:ext>
            </a:extLst>
          </p:cNvPr>
          <p:cNvSpPr txBox="1"/>
          <p:nvPr/>
        </p:nvSpPr>
        <p:spPr>
          <a:xfrm>
            <a:off x="300737" y="6731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Ysgrifennu mosaig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5D4EF5-01E8-EB9E-EA92-6430DABF3F7B}"/>
              </a:ext>
            </a:extLst>
          </p:cNvPr>
          <p:cNvSpPr txBox="1"/>
          <p:nvPr/>
        </p:nvSpPr>
        <p:spPr>
          <a:xfrm>
            <a:off x="502414" y="4647052"/>
            <a:ext cx="4215711" cy="1754326"/>
          </a:xfrm>
          <a:prstGeom prst="rect">
            <a:avLst/>
          </a:prstGeom>
          <a:solidFill>
            <a:srgbClr val="00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>
                <a:solidFill>
                  <a:schemeClr val="accent5">
                    <a:lumMod val="40000"/>
                    <a:lumOff val="60000"/>
                  </a:schemeClr>
                </a:solidFill>
              </a:rPr>
              <a:t>Was the Museum it built in 1904.</a:t>
            </a:r>
          </a:p>
          <a:p>
            <a:r>
              <a:rPr lang="en-GB">
                <a:solidFill>
                  <a:schemeClr val="accent5">
                    <a:lumMod val="40000"/>
                    <a:lumOff val="60000"/>
                  </a:schemeClr>
                </a:solidFill>
              </a:rPr>
              <a:t>       (</a:t>
            </a:r>
            <a:r>
              <a:rPr lang="en-GB" i="1">
                <a:solidFill>
                  <a:schemeClr val="accent5">
                    <a:lumMod val="40000"/>
                    <a:lumOff val="60000"/>
                  </a:schemeClr>
                </a:solidFill>
              </a:rPr>
              <a:t>The Museum was built in 1289.)</a:t>
            </a:r>
          </a:p>
          <a:p>
            <a:r>
              <a:rPr lang="en-GB">
                <a:solidFill>
                  <a:srgbClr val="92D050"/>
                </a:solidFill>
              </a:rPr>
              <a:t>2. When was the Cliff Railway it built?</a:t>
            </a:r>
          </a:p>
          <a:p>
            <a:r>
              <a:rPr lang="en-GB">
                <a:solidFill>
                  <a:srgbClr val="92D050"/>
                </a:solidFill>
              </a:rPr>
              <a:t>      (</a:t>
            </a:r>
            <a:r>
              <a:rPr lang="en-GB" i="1">
                <a:solidFill>
                  <a:srgbClr val="92D050"/>
                </a:solidFill>
              </a:rPr>
              <a:t>When was the Cliff Railway built?</a:t>
            </a:r>
            <a:r>
              <a:rPr lang="en-GB">
                <a:solidFill>
                  <a:srgbClr val="92D050"/>
                </a:solidFill>
              </a:rPr>
              <a:t>)</a:t>
            </a:r>
          </a:p>
          <a:p>
            <a:r>
              <a:rPr lang="en-GB">
                <a:solidFill>
                  <a:srgbClr val="0070C0"/>
                </a:solidFill>
              </a:rPr>
              <a:t>3. </a:t>
            </a:r>
          </a:p>
          <a:p>
            <a:r>
              <a:rPr lang="en-GB">
                <a:solidFill>
                  <a:srgbClr val="0070C0"/>
                </a:solidFill>
              </a:rPr>
              <a:t>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4B2010-DEB7-0713-92A8-EF88F7814CB8}"/>
              </a:ext>
            </a:extLst>
          </p:cNvPr>
          <p:cNvSpPr txBox="1"/>
          <p:nvPr/>
        </p:nvSpPr>
        <p:spPr>
          <a:xfrm>
            <a:off x="5162473" y="4430440"/>
            <a:ext cx="640294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 b="1">
                <a:ea typeface="+mn-lt"/>
                <a:cs typeface="+mn-lt"/>
              </a:rPr>
              <a:t>Pwy sy'n barod i chwarae 'Ysgrifennu mosaig? </a:t>
            </a:r>
            <a:endParaRPr lang="cy-GB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Eisteddwch mewn pâr.</a:t>
            </a: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Edrychwch ar y bocs du. Darllenwch y frawddeg yn Saesneg gyda phartner.</a:t>
            </a: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Nesa, edrychwch ar y petryal gwyn a phorffor. Mae'r sgwâr porffor gwneud brawddeg un yn y bocs du. </a:t>
            </a:r>
          </a:p>
          <a:p>
            <a:pPr marL="285750" indent="-285750">
              <a:buFont typeface="Arial"/>
              <a:buChar char="•"/>
            </a:pPr>
            <a:r>
              <a:rPr lang="cy-GB" sz="1400" err="1">
                <a:ea typeface="+mn-lt"/>
                <a:cs typeface="+mn-lt"/>
              </a:rPr>
              <a:t>Cymerwch</a:t>
            </a:r>
            <a:r>
              <a:rPr lang="cy-GB" sz="1400">
                <a:ea typeface="+mn-lt"/>
                <a:cs typeface="+mn-lt"/>
              </a:rPr>
              <a:t> </a:t>
            </a:r>
            <a:r>
              <a:rPr lang="cy-GB" sz="1400" err="1">
                <a:ea typeface="+mn-lt"/>
                <a:cs typeface="+mn-lt"/>
              </a:rPr>
              <a:t>eich</a:t>
            </a:r>
            <a:r>
              <a:rPr lang="cy-GB" sz="1400">
                <a:ea typeface="+mn-lt"/>
                <a:cs typeface="+mn-lt"/>
              </a:rPr>
              <a:t> </a:t>
            </a:r>
            <a:r>
              <a:rPr lang="cy-GB" sz="1400" err="1">
                <a:ea typeface="+mn-lt"/>
                <a:cs typeface="+mn-lt"/>
              </a:rPr>
              <a:t>tro</a:t>
            </a:r>
            <a:r>
              <a:rPr lang="cy-GB" sz="1400">
                <a:ea typeface="+mn-lt"/>
                <a:cs typeface="+mn-lt"/>
              </a:rPr>
              <a:t> </a:t>
            </a:r>
            <a:r>
              <a:rPr lang="cy-GB" sz="1400" err="1">
                <a:ea typeface="+mn-lt"/>
                <a:cs typeface="+mn-lt"/>
              </a:rPr>
              <a:t>i</a:t>
            </a:r>
            <a:r>
              <a:rPr lang="cy-GB" sz="1400">
                <a:ea typeface="+mn-lt"/>
                <a:cs typeface="+mn-lt"/>
              </a:rPr>
              <a:t> liw un gair i wneud y frawddeg dai yn y bocs du.</a:t>
            </a: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Edrychwch yn ofalus, ble mae'r frawddeg tri? Ydych chi'n gallu gwneud un frawddeg defnyddio'r gair yn y sgwâr gwyn? </a:t>
            </a: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Cofiwch, gofynnwch am help neu ddefnyddio'r Help Llaw, *** </a:t>
            </a:r>
          </a:p>
          <a:p>
            <a:r>
              <a:rPr lang="cy-GB" sz="1400" b="1">
                <a:ea typeface="+mn-lt"/>
                <a:cs typeface="+mn-lt"/>
              </a:rPr>
              <a:t>Pob Luc!</a:t>
            </a:r>
            <a:endParaRPr lang="cy-GB" sz="1400" b="1"/>
          </a:p>
        </p:txBody>
      </p:sp>
      <p:pic>
        <p:nvPicPr>
          <p:cNvPr id="5" name="Picture 4" descr="A white and purple squares with black letters&#10;&#10;AI-generated content may be incorrect.">
            <a:extLst>
              <a:ext uri="{FF2B5EF4-FFF2-40B4-BE49-F238E27FC236}">
                <a16:creationId xmlns:a16="http://schemas.microsoft.com/office/drawing/2014/main" id="{3E288F03-6C46-A4D5-2DB4-D086EEE0F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5432" y="499934"/>
            <a:ext cx="8067675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002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0D812C-771B-404C-D39B-8BEC330B3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53A71-EAF7-A2FB-D246-71B73BB1D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4384F734-0D67-5533-3856-5C46FEF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50452A-7457-E5E6-49D5-9FAFAA498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7C8B44-77C0-D3BA-F4BC-11A3A9329114}"/>
              </a:ext>
            </a:extLst>
          </p:cNvPr>
          <p:cNvSpPr txBox="1"/>
          <p:nvPr/>
        </p:nvSpPr>
        <p:spPr>
          <a:xfrm>
            <a:off x="800045" y="717328"/>
            <a:ext cx="10122528" cy="54156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r>
              <a:rPr lang="cy-GB" sz="1600" b="1" u="sng"/>
              <a:t>Ieithoedd, Llythrennedd a Chyfathrebu</a:t>
            </a:r>
            <a:endParaRPr lang="cy-GB" sz="1600" u="sng"/>
          </a:p>
          <a:p>
            <a:r>
              <a:rPr lang="cy-GB" sz="1600" b="1"/>
              <a:t>Thema - </a:t>
            </a:r>
            <a:r>
              <a:rPr lang="cy-GB" sz="1600"/>
              <a:t>Cyfeiriadau</a:t>
            </a:r>
            <a:endParaRPr lang="en-US" sz="1600"/>
          </a:p>
          <a:p>
            <a:r>
              <a:rPr lang="cy-GB" sz="1600" b="1"/>
              <a:t>Patrwm iaith:</a:t>
            </a:r>
            <a:endParaRPr lang="cy-GB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Ewch yn syth ymlaen</a:t>
            </a:r>
            <a:endParaRPr lang="en-US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Trowch i'r chwith</a:t>
            </a:r>
            <a:endParaRPr lang="en-US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Trowch i'r dde </a:t>
            </a:r>
            <a:endParaRPr lang="en-US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Stopiwch yma </a:t>
            </a:r>
            <a:endParaRPr lang="en-US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Croeswch y ffordd </a:t>
            </a:r>
            <a:endParaRPr lang="en-US" sz="1600"/>
          </a:p>
          <a:p>
            <a:pPr marL="285750" indent="-285750">
              <a:buFont typeface="Arial,Sans-Serif"/>
              <a:buChar char="•"/>
            </a:pPr>
            <a:r>
              <a:rPr lang="cy-GB" sz="1600"/>
              <a:t>Ewch heibio'r siop.</a:t>
            </a:r>
            <a:endParaRPr lang="en-GB" sz="1600"/>
          </a:p>
          <a:p>
            <a:pPr marL="285750" indent="-285750">
              <a:buFont typeface="Arial,Sans-Serif"/>
              <a:buChar char="•"/>
            </a:pPr>
            <a:endParaRPr lang="cy-GB" sz="1600"/>
          </a:p>
          <a:p>
            <a:r>
              <a:rPr lang="cy-GB" sz="1600" b="1"/>
              <a:t>Drilio 1 </a:t>
            </a:r>
            <a:endParaRPr lang="cy-GB" sz="1600"/>
          </a:p>
          <a:p>
            <a:r>
              <a:rPr lang="cy-GB" sz="1600"/>
              <a:t>Yn gyntaf, dweud wrth y plant, ailadroddwch ar fy ôl i a dyweda'r gair yn araf. Rhaid y plant gwrandewch yn ofalus ac ailadroddwch yn gywir. Symuda gyda'r geiriau newydd </a:t>
            </a:r>
          </a:p>
          <a:p>
            <a:r>
              <a:rPr lang="cy-GB" sz="1600"/>
              <a:t>e.e. Ewch yn syth ymlaen - cerdded ymlaen ar y smotyn </a:t>
            </a:r>
          </a:p>
          <a:p>
            <a:r>
              <a:rPr lang="cy-GB" sz="1600"/>
              <a:t>Trowch i'r chwith - gwneud 'c' gyda llaw chwith </a:t>
            </a:r>
          </a:p>
          <a:p>
            <a:r>
              <a:rPr lang="cy-GB" sz="1600"/>
              <a:t>Trowch i'r dde - troi i edrych i dde </a:t>
            </a:r>
          </a:p>
          <a:p>
            <a:r>
              <a:rPr lang="cy-GB" sz="1600"/>
              <a:t>Stopiwch yma - rhewi </a:t>
            </a:r>
          </a:p>
          <a:p>
            <a:r>
              <a:rPr lang="cy-GB" sz="1600" b="1"/>
              <a:t>Drilio 2</a:t>
            </a:r>
            <a:r>
              <a:rPr lang="cy-GB" sz="1600"/>
              <a:t> </a:t>
            </a:r>
          </a:p>
          <a:p>
            <a:r>
              <a:rPr lang="cy-GB" sz="1600"/>
              <a:t>Yn y neuadd, rhoi chwe chôn yn y llinell. Mae'r plant yn sefyll gyferbyn y côn. Rhaid i chi ddweud 'Trowch i'r dde' ac mae'r plant yn rhedeg i gôn. Mae'r plentyn yn gyntaf i gôn, dyweda'r gair yn Gymraeg. Chwaraea gêm eto, dweuda patrwm yn Saesneg , mae'r plant yn dweuda yn Gymraeg.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6602784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55C260-0665-6BEA-85F1-8369A0D76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D32C37-36B0-B97C-F689-EA73BCBD2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C35A4590-E8A7-C879-DB91-2EB3E32CB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07681E-F376-F4A0-5752-17CDDE65C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AEF071-67D2-9560-D108-553A1FE6D629}"/>
              </a:ext>
            </a:extLst>
          </p:cNvPr>
          <p:cNvSpPr txBox="1"/>
          <p:nvPr/>
        </p:nvSpPr>
        <p:spPr>
          <a:xfrm>
            <a:off x="635289" y="634951"/>
            <a:ext cx="10905121" cy="55803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cy-GB" sz="1600" b="1" u="sng"/>
              <a:t>Ieithoedd, Llythrennedd a Chyfathrebu</a:t>
            </a:r>
            <a:endParaRPr lang="cy-GB" sz="1600" u="sng"/>
          </a:p>
          <a:p>
            <a:endParaRPr lang="cy-GB" sz="1400"/>
          </a:p>
          <a:p>
            <a:r>
              <a:rPr lang="cy-GB" sz="1400" b="1"/>
              <a:t>Tasg 1: Gêm Battle ships </a:t>
            </a:r>
          </a:p>
          <a:p>
            <a:r>
              <a:rPr lang="cy-GB" sz="1400"/>
              <a:t>Mae gêm yn syniad da achos mae'r plant yn gwrando, siaiad ac ailadrodd y patrwm iaith. Doeddwn i ddim yn deall pa mor bwysig oedd gemau iaith, ond nawr, ar ôl dysgu am Clare Secombe, byddaf yn defnyddio llawer o gemau iaith yn y dosbarth.  </a:t>
            </a:r>
          </a:p>
          <a:p>
            <a:endParaRPr lang="cy-GB" sz="1400" b="1"/>
          </a:p>
          <a:p>
            <a:pPr marL="285750" indent="-285750">
              <a:buFont typeface="Arial,Sans-Serif"/>
              <a:buChar char="•"/>
            </a:pPr>
            <a:endParaRPr lang="cy-GB" sz="1300"/>
          </a:p>
          <a:p>
            <a:r>
              <a:rPr lang="cy-GB" sz="1300" b="1"/>
              <a:t>Tasg 4: Gem pâr - Arddwued Araf</a:t>
            </a:r>
            <a:r>
              <a:rPr lang="cy-GB" sz="1300" dirty="0"/>
              <a:t> </a:t>
            </a:r>
            <a:endParaRPr lang="en-US" sz="1300"/>
          </a:p>
          <a:p>
            <a:r>
              <a:rPr lang="cy-GB" sz="1300"/>
              <a:t>Partner 1: 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Darllenwch y cyfeiriad yn ofalus. Cofiwch!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Rhedwch yn gyflym at eich partner. 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Dywedwch y cyfeiriad yn dawel wrth eich partner. </a:t>
            </a:r>
            <a:endParaRPr lang="en-US" sz="1300"/>
          </a:p>
          <a:p>
            <a:r>
              <a:rPr lang="cy-GB" sz="1300"/>
              <a:t>Partner 2: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Arhoswch! Dim siarad a pheidiwch â thwyllo!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Gwrandewch yn ofalus ar eich partner.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Ysgrifennwch y cyfeiriad ar fwrdd gwyn a bwrw'r gloch!</a:t>
            </a:r>
          </a:p>
          <a:p>
            <a:pPr marL="285750" indent="-285750">
              <a:buFont typeface="Arial,Sans-Serif"/>
              <a:buChar char="•"/>
            </a:pPr>
            <a:r>
              <a:rPr lang="cy-GB" sz="1300"/>
              <a:t>Dangoswch eich ateb. </a:t>
            </a:r>
            <a:endParaRPr lang="cy-GB"/>
          </a:p>
          <a:p>
            <a:endParaRPr lang="cy-GB" sz="1400" b="1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b="1"/>
          </a:p>
          <a:p>
            <a:r>
              <a:rPr lang="cy-GB" sz="1400" b="1"/>
              <a:t>Tasg 3: Pyramid Cyfieithu </a:t>
            </a:r>
            <a:endParaRPr lang="cy-GB" sz="1400"/>
          </a:p>
          <a:p>
            <a:endParaRPr lang="cy-GB" sz="1400" b="1"/>
          </a:p>
          <a:p>
            <a:r>
              <a:rPr lang="cy-GB" sz="1400" b="1"/>
              <a:t>Tasg 2: Gêm yn y neuadd.</a:t>
            </a:r>
            <a:endParaRPr lang="cy-GB" sz="1400"/>
          </a:p>
          <a:p>
            <a:r>
              <a:rPr lang="cy-GB" sz="1400"/>
              <a:t>Bydd rhaid i'r plant defnyddio eu cyfeiriadau i roi gorchmynion i ffrind i symud o gwmpas y neuadd. Mae'r plant yn gweithio mewn parau. Bydd y dasg yn helpu dysgu geirfa ac adeiladu hyder am siarad a gwrando.</a:t>
            </a:r>
            <a:endParaRPr lang="cy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/>
          </a:p>
          <a:p>
            <a:r>
              <a:rPr lang="cy-GB" sz="1400" b="1"/>
              <a:t>Tasg 5: Sgwrs </a:t>
            </a:r>
            <a:r>
              <a:rPr lang="cy-GB" sz="1400"/>
              <a:t>Rydw i eisiau i chi ddarllen y sgwrs, tynnu cylch o gwmpas y cyfeiriadau.</a:t>
            </a:r>
            <a:endParaRPr lang="en-US" sz="1400"/>
          </a:p>
          <a:p>
            <a:endParaRPr lang="cy-GB" sz="1400"/>
          </a:p>
          <a:p>
            <a:r>
              <a:rPr lang="cy-GB" sz="1400" b="1"/>
              <a:t>Tasg 6 : Trawsnewid Testun</a:t>
            </a:r>
            <a:endParaRPr lang="en-US" sz="1400"/>
          </a:p>
          <a:p>
            <a:r>
              <a:rPr lang="cy-GB" sz="1400"/>
              <a:t>Hoffwn i weld y plant yn ysgrifennu sgwrs newydd. Yn gyntaf, mae rhaid i'r plant ysgrifennu cyfeiridiau newydd yn y sgwrs, defnyddio ein Help Llaw. Nesaf, byddan nhw barod i feddwl am sgwrs newydd.  Gallen nhw ysgrifennu, neu siarad a recordio ar y ipad mewn grŵp bach.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327546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F3D9BD-22D5-EFF4-4252-70C0C76F87DC}"/>
              </a:ext>
            </a:extLst>
          </p:cNvPr>
          <p:cNvSpPr txBox="1"/>
          <p:nvPr/>
        </p:nvSpPr>
        <p:spPr>
          <a:xfrm>
            <a:off x="411893" y="185351"/>
            <a:ext cx="17196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>
                <a:latin typeface="Aptos"/>
                <a:ea typeface="Arial"/>
                <a:cs typeface="Arial"/>
              </a:rPr>
              <a:t>Help Llaw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EC37016-C7FF-46A9-1808-693805A9D2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971281"/>
              </p:ext>
            </p:extLst>
          </p:nvPr>
        </p:nvGraphicFramePr>
        <p:xfrm>
          <a:off x="2011680" y="722376"/>
          <a:ext cx="8168640" cy="4958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1004621805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1532840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273602371"/>
                    </a:ext>
                  </a:extLst>
                </a:gridCol>
              </a:tblGrid>
              <a:tr h="247907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E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</a:t>
                      </a:r>
                      <a:r>
                        <a:rPr lang="cy-GB" sz="18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 yn syth ymlaen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Tro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 </a:t>
                      </a: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i'r chwith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Tro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</a:t>
                      </a: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i'r dde 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3692903"/>
                  </a:ext>
                </a:extLst>
              </a:tr>
              <a:tr h="247907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Croes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</a:t>
                      </a: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y ffordd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E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</a:t>
                      </a: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heibio'r siop.</a:t>
                      </a:r>
                    </a:p>
                    <a:p>
                      <a:pPr lvl="0">
                        <a:buNone/>
                      </a:pPr>
                      <a:endParaRPr lang="cy-GB" sz="18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Stopi</a:t>
                      </a:r>
                      <a:r>
                        <a:rPr lang="cy-GB" sz="18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wch</a:t>
                      </a:r>
                      <a:r>
                        <a:rPr lang="cy-GB" sz="1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yma 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133112"/>
                  </a:ext>
                </a:extLst>
              </a:tr>
            </a:tbl>
          </a:graphicData>
        </a:graphic>
      </p:graphicFrame>
      <p:pic>
        <p:nvPicPr>
          <p:cNvPr id="5" name="Picture 4" descr="無償のベクターグラフィック: 交通標識, 直進, ストレート, 方向, 記号, 規制標識, 道路標識 - Pixabayの無料画像 - 160708">
            <a:extLst>
              <a:ext uri="{FF2B5EF4-FFF2-40B4-BE49-F238E27FC236}">
                <a16:creationId xmlns:a16="http://schemas.microsoft.com/office/drawing/2014/main" id="{58A029C9-AF32-A9F8-7AE3-9E8EE87E0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6224" y="1176981"/>
            <a:ext cx="1692877" cy="1703173"/>
          </a:xfrm>
          <a:prstGeom prst="rect">
            <a:avLst/>
          </a:prstGeom>
        </p:spPr>
      </p:pic>
      <p:pic>
        <p:nvPicPr>
          <p:cNvPr id="6" name="Picture 5" descr="Clipart - Roadsign turn left">
            <a:extLst>
              <a:ext uri="{FF2B5EF4-FFF2-40B4-BE49-F238E27FC236}">
                <a16:creationId xmlns:a16="http://schemas.microsoft.com/office/drawing/2014/main" id="{372FC2D8-0A4C-9DB9-15A1-DBF0C608D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3818" y="1176981"/>
            <a:ext cx="1744363" cy="1764957"/>
          </a:xfrm>
          <a:prstGeom prst="rect">
            <a:avLst/>
          </a:prstGeom>
        </p:spPr>
      </p:pic>
      <p:pic>
        <p:nvPicPr>
          <p:cNvPr id="7" name="Picture 6" descr="Traffic Sign Turn Right Ahead · Free vector graphic on Pixabay">
            <a:extLst>
              <a:ext uri="{FF2B5EF4-FFF2-40B4-BE49-F238E27FC236}">
                <a16:creationId xmlns:a16="http://schemas.microsoft.com/office/drawing/2014/main" id="{781AC8DB-3D75-B34A-A3AB-89775934DB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0224" y="1176981"/>
            <a:ext cx="1672282" cy="1692876"/>
          </a:xfrm>
          <a:prstGeom prst="rect">
            <a:avLst/>
          </a:prstGeom>
        </p:spPr>
      </p:pic>
      <p:pic>
        <p:nvPicPr>
          <p:cNvPr id="14" name="Picture 13" descr="A hand in a red circle&#10;&#10;AI-generated content may be incorrect.">
            <a:extLst>
              <a:ext uri="{FF2B5EF4-FFF2-40B4-BE49-F238E27FC236}">
                <a16:creationId xmlns:a16="http://schemas.microsoft.com/office/drawing/2014/main" id="{88E49D3A-15BF-0A2A-EBE2-87252EFAAB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015416" y="3803821"/>
            <a:ext cx="1381897" cy="1371599"/>
          </a:xfrm>
          <a:prstGeom prst="rect">
            <a:avLst/>
          </a:prstGeom>
        </p:spPr>
      </p:pic>
      <p:pic>
        <p:nvPicPr>
          <p:cNvPr id="17" name="Picture 16" descr="A person walking in front of a store&#10;&#10;AI-generated content may be incorrect.">
            <a:extLst>
              <a:ext uri="{FF2B5EF4-FFF2-40B4-BE49-F238E27FC236}">
                <a16:creationId xmlns:a16="http://schemas.microsoft.com/office/drawing/2014/main" id="{E11B9900-BB1B-9664-3620-DBC8B6ABCA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3561" y="3702264"/>
            <a:ext cx="1734580" cy="1471742"/>
          </a:xfrm>
          <a:prstGeom prst="rect">
            <a:avLst/>
          </a:prstGeom>
        </p:spPr>
      </p:pic>
      <p:pic>
        <p:nvPicPr>
          <p:cNvPr id="18" name="Picture 17" descr="A cartoon child standing in front of a road sign&#10;&#10;AI-generated content may be incorrect.">
            <a:extLst>
              <a:ext uri="{FF2B5EF4-FFF2-40B4-BE49-F238E27FC236}">
                <a16:creationId xmlns:a16="http://schemas.microsoft.com/office/drawing/2014/main" id="{CC54EEB8-70B6-0243-18FB-21B3B25990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34140" y="3809742"/>
            <a:ext cx="2066153" cy="140094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B5ABDDA-4013-5ECB-2368-014C6823A3BC}"/>
              </a:ext>
            </a:extLst>
          </p:cNvPr>
          <p:cNvSpPr txBox="1"/>
          <p:nvPr/>
        </p:nvSpPr>
        <p:spPr>
          <a:xfrm>
            <a:off x="7439464" y="172522"/>
            <a:ext cx="4534927" cy="379629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Gorchmynion</a:t>
            </a:r>
            <a:r>
              <a:rPr lang="en-GB"/>
              <a:t> +</a:t>
            </a:r>
            <a:r>
              <a:rPr lang="en-GB" err="1">
                <a:solidFill>
                  <a:srgbClr val="FF0000"/>
                </a:solidFill>
              </a:rPr>
              <a:t>wch</a:t>
            </a:r>
            <a:r>
              <a:rPr lang="en-GB"/>
              <a:t> </a:t>
            </a:r>
            <a:r>
              <a:rPr lang="en-GB" err="1"/>
              <a:t>ar</a:t>
            </a:r>
            <a:r>
              <a:rPr lang="en-GB"/>
              <a:t> </a:t>
            </a:r>
            <a:r>
              <a:rPr lang="en-GB" err="1"/>
              <a:t>ôl</a:t>
            </a:r>
            <a:r>
              <a:rPr lang="en-GB"/>
              <a:t> y gair   t</a:t>
            </a:r>
            <a:r>
              <a:rPr lang="en-GB" err="1"/>
              <a:t>roi </a:t>
            </a:r>
            <a:r>
              <a:rPr lang="en-GB"/>
              <a:t>&gt; t</a:t>
            </a:r>
            <a:r>
              <a:rPr lang="en-GB" err="1"/>
              <a:t>ro</a:t>
            </a:r>
            <a:r>
              <a:rPr lang="en-GB" err="1">
                <a:solidFill>
                  <a:srgbClr val="FF0000"/>
                </a:solidFill>
              </a:rPr>
              <a:t>wch</a:t>
            </a:r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9951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pyramid&#10;&#10;AI-generated content may be incorrect.">
            <a:extLst>
              <a:ext uri="{FF2B5EF4-FFF2-40B4-BE49-F238E27FC236}">
                <a16:creationId xmlns:a16="http://schemas.microsoft.com/office/drawing/2014/main" id="{64F117DB-74A4-4597-36E3-217C0138D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94" y="234271"/>
            <a:ext cx="11388812" cy="63997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47D5CD-2694-26E2-582A-8322DF26F4F2}"/>
              </a:ext>
            </a:extLst>
          </p:cNvPr>
          <p:cNvSpPr txBox="1"/>
          <p:nvPr/>
        </p:nvSpPr>
        <p:spPr>
          <a:xfrm>
            <a:off x="405033" y="239394"/>
            <a:ext cx="3587577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 b="1">
                <a:ea typeface="+mn-lt"/>
                <a:cs typeface="+mn-lt"/>
              </a:rPr>
              <a:t>Tasg 3: Pyramid Cyfieithu 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Gweithiwch mewn grŵp bach, tri pherson. Dai chwaraewr ac un dyfarnwr.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Cymerwch eich tro i ddarllen y pyramid.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Cyfieithwch y frawddeg, ond pan fyddan nhw'n gwneud camgymeriad, mae'r chwaraewr yn stopio.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Chwaraewr newydd, cyfieithu'r pyramid o'r dechrau! 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1400">
                <a:ea typeface="+mn-lt"/>
                <a:cs typeface="+mn-lt"/>
              </a:rPr>
              <a:t>Pob lwc!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3083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character holding a red card and a football ball&#10;&#10;AI-generated content may be incorrect.">
            <a:extLst>
              <a:ext uri="{FF2B5EF4-FFF2-40B4-BE49-F238E27FC236}">
                <a16:creationId xmlns:a16="http://schemas.microsoft.com/office/drawing/2014/main" id="{0D822C46-A994-8EE0-FF01-89546A7C2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6974" y="2374469"/>
            <a:ext cx="2783884" cy="34135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BC0712-9E27-F377-CF07-37906E278D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41" y="455181"/>
            <a:ext cx="7444999" cy="3403331"/>
          </a:xfrm>
          <a:prstGeom prst="rect">
            <a:avLst/>
          </a:prstGeom>
        </p:spPr>
      </p:pic>
      <p:pic>
        <p:nvPicPr>
          <p:cNvPr id="5" name="Picture 4" descr="A qr code with green border&#10;&#10;AI-generated content may be incorrect.">
            <a:extLst>
              <a:ext uri="{FF2B5EF4-FFF2-40B4-BE49-F238E27FC236}">
                <a16:creationId xmlns:a16="http://schemas.microsoft.com/office/drawing/2014/main" id="{FF832B73-06E1-5463-ACDA-BF2D42DBE2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144" y="3775936"/>
            <a:ext cx="2079679" cy="19925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ACB722-9EF0-8FE0-70C2-D1CF6C0CC476}"/>
              </a:ext>
            </a:extLst>
          </p:cNvPr>
          <p:cNvSpPr txBox="1"/>
          <p:nvPr/>
        </p:nvSpPr>
        <p:spPr>
          <a:xfrm>
            <a:off x="8423188" y="247135"/>
            <a:ext cx="3645244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400" b="1">
                <a:latin typeface="Calibri"/>
                <a:ea typeface="Calibri"/>
                <a:cs typeface="Calibri"/>
              </a:rPr>
              <a:t>Y dyfarnwr! </a:t>
            </a:r>
            <a:endParaRPr lang="en-US" sz="1400"/>
          </a:p>
          <a:p>
            <a:r>
              <a:rPr lang="cy-GB" sz="1400" u="sng">
                <a:latin typeface="Calibri"/>
                <a:ea typeface="Calibri"/>
                <a:cs typeface="Calibri"/>
              </a:rPr>
              <a:t>Cofia’r rheolau </a:t>
            </a:r>
            <a:endParaRPr lang="cy-GB" sz="1400"/>
          </a:p>
          <a:p>
            <a:r>
              <a:rPr lang="cy-GB" sz="1400">
                <a:latin typeface="Arial"/>
                <a:ea typeface="Calibri"/>
                <a:cs typeface="Arial"/>
              </a:rPr>
              <a:t>•</a:t>
            </a:r>
            <a:r>
              <a:rPr lang="cy-GB" sz="1400">
                <a:latin typeface="Calibri"/>
                <a:ea typeface="Calibri"/>
                <a:cs typeface="Calibri"/>
              </a:rPr>
              <a:t>Rhaid stopio'r chwaraewr pan mewn nhw’n darllen yn anghywir. </a:t>
            </a:r>
            <a:endParaRPr lang="cy-GB" sz="1400"/>
          </a:p>
          <a:p>
            <a:r>
              <a:rPr lang="cy-GB" sz="1400">
                <a:latin typeface="Arial"/>
                <a:ea typeface="Calibri"/>
                <a:cs typeface="Arial"/>
              </a:rPr>
              <a:t>•</a:t>
            </a:r>
            <a:r>
              <a:rPr lang="cy-GB" sz="1400">
                <a:latin typeface="Calibri"/>
                <a:ea typeface="Calibri"/>
                <a:cs typeface="Calibri"/>
              </a:rPr>
              <a:t>Dewisa chwaraewr newydd i ddarllen y pyramid eto, o’r dechrau! </a:t>
            </a:r>
            <a:endParaRPr lang="cy-GB" sz="1400"/>
          </a:p>
          <a:p>
            <a:r>
              <a:rPr lang="cy-GB" sz="1400">
                <a:latin typeface="Arial"/>
                <a:ea typeface="Calibri"/>
                <a:cs typeface="Arial"/>
              </a:rPr>
              <a:t>•</a:t>
            </a:r>
            <a:r>
              <a:rPr lang="cy-GB" sz="1400">
                <a:latin typeface="Calibri"/>
                <a:ea typeface="Calibri"/>
                <a:cs typeface="Calibri"/>
              </a:rPr>
              <a:t>Ar y diwedd darllena’r yr ateb cywir i bawb.</a:t>
            </a:r>
            <a:r>
              <a:rPr lang="cy-GB" sz="1200">
                <a:latin typeface="Calibri"/>
                <a:ea typeface="Calibri"/>
                <a:cs typeface="Calibri"/>
              </a:rPr>
              <a:t> </a:t>
            </a:r>
            <a:endParaRPr lang="cy-GB"/>
          </a:p>
          <a:p>
            <a:pPr marL="0" algn="l"/>
            <a:endParaRPr lang="cy-GB" sz="1600" kern="1200">
              <a:latin typeface="Calibri"/>
              <a:ea typeface="Calibri"/>
              <a:cs typeface="Times New Roman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82235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3A812-31A2-DE15-527B-5D66EBDE68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545500-A84A-4131-331E-D944717BE851}"/>
              </a:ext>
            </a:extLst>
          </p:cNvPr>
          <p:cNvSpPr txBox="1"/>
          <p:nvPr/>
        </p:nvSpPr>
        <p:spPr>
          <a:xfrm>
            <a:off x="348064" y="58196"/>
            <a:ext cx="10237938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u="sng">
                <a:highlight>
                  <a:srgbClr val="FFFFFF"/>
                </a:highlight>
              </a:rPr>
              <a:t>Tasg 5: Gwrando a Darllen </a:t>
            </a:r>
          </a:p>
          <a:p>
            <a:r>
              <a:rPr lang="cy-GB" sz="2400" u="sng">
                <a:highlight>
                  <a:srgbClr val="FFFFFF"/>
                </a:highlight>
              </a:rPr>
              <a:t>Sgwrs </a:t>
            </a:r>
            <a:endParaRPr lang="cy-GB" sz="2400">
              <a:highlight>
                <a:srgbClr val="FFFFFF"/>
              </a:highlight>
            </a:endParaRPr>
          </a:p>
          <a:p>
            <a:endParaRPr lang="cy-GB" sz="2400" u="sng">
              <a:highlight>
                <a:srgbClr val="FFFFFF"/>
              </a:highlight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 Jones: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Ble ydych chi'n byw?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Rydw i’n byw yn Aberystwyth.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 Jones: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Gwych, ble mae’r llyfrgell?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Ewch yn seth ymlaen. Croeswch y ffordd.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Mrs. Jones: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Sori, chwith neu dde?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Ewch yn seth ymlaen, ewch heibio’r siopau, croeswch y ffordd. Cofiwch, trowch i'r dde, heibio’r siop goffi.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 Jones: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Diolch yn fawr iawn!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Cofiwch, trowch i'r dde, heibio’r siop goffi.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Mrs. Jones: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Iawn, fydd i’n cofio!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Mae’r llyfrgell ger y prom. Mae’n braf heddiw. Ewch am dro a gweld y môr!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Mrs. Jones: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 Diolch! Bydda i'n mynd am dro ar ôl y llyfrgell.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Sali: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Mwynhewch! Pob lwc! Hwyl </a:t>
            </a:r>
            <a:endParaRPr lang="cy-GB" sz="2400">
              <a:ea typeface="+mn-lt"/>
              <a:cs typeface="+mn-lt"/>
            </a:endParaRPr>
          </a:p>
          <a:p>
            <a:r>
              <a:rPr lang="cy-GB" sz="2400" b="1">
                <a:highlight>
                  <a:srgbClr val="FFFFFF"/>
                </a:highlight>
                <a:ea typeface="+mn-lt"/>
                <a:cs typeface="+mn-lt"/>
              </a:rPr>
              <a:t>Mrs. Jones: </a:t>
            </a:r>
            <a:r>
              <a:rPr lang="cy-GB" sz="2400">
                <a:highlight>
                  <a:srgbClr val="FFFFFF"/>
                </a:highlight>
                <a:ea typeface="+mn-lt"/>
                <a:cs typeface="+mn-lt"/>
              </a:rPr>
              <a:t>Diolch am fy helpu fi, hwyl.</a:t>
            </a:r>
            <a:endParaRPr lang="cy-GB" sz="2400"/>
          </a:p>
        </p:txBody>
      </p:sp>
      <p:pic>
        <p:nvPicPr>
          <p:cNvPr id="3" name="Picture 2" descr="A qr code with green border&#10;&#10;AI-generated content may be incorrect.">
            <a:extLst>
              <a:ext uri="{FF2B5EF4-FFF2-40B4-BE49-F238E27FC236}">
                <a16:creationId xmlns:a16="http://schemas.microsoft.com/office/drawing/2014/main" id="{BE717FFB-50F6-9E0B-453A-259E3A408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8453" y="375620"/>
            <a:ext cx="1817800" cy="1685925"/>
          </a:xfrm>
          <a:prstGeom prst="rect">
            <a:avLst/>
          </a:prstGeom>
        </p:spPr>
      </p:pic>
      <p:pic>
        <p:nvPicPr>
          <p:cNvPr id="4" name="Picture 3" descr="A map of a town&#10;&#10;AI-generated content may be incorrect.">
            <a:extLst>
              <a:ext uri="{FF2B5EF4-FFF2-40B4-BE49-F238E27FC236}">
                <a16:creationId xmlns:a16="http://schemas.microsoft.com/office/drawing/2014/main" id="{F124BBF9-9A32-9E06-AD94-3799734697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5367" y="2327236"/>
            <a:ext cx="2000250" cy="158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3356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5E4641-576B-7398-A569-ABED21D03EDF}"/>
              </a:ext>
            </a:extLst>
          </p:cNvPr>
          <p:cNvSpPr txBox="1"/>
          <p:nvPr/>
        </p:nvSpPr>
        <p:spPr>
          <a:xfrm>
            <a:off x="452791" y="106308"/>
            <a:ext cx="11290478" cy="66479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u="sng">
                <a:latin typeface="Aptos"/>
                <a:ea typeface="Segoe UI"/>
                <a:cs typeface="Segoe UI"/>
              </a:rPr>
              <a:t>'Trawsnewid Testun'</a:t>
            </a:r>
            <a:endParaRPr lang="cy-GB" sz="2400" b="1" u="sng"/>
          </a:p>
          <a:p>
            <a:r>
              <a:rPr lang="cy-GB" sz="2400" b="1" u="sng">
                <a:latin typeface="Aptos"/>
                <a:ea typeface="Segoe UI"/>
                <a:cs typeface="Segoe UI"/>
              </a:rPr>
              <a:t>Tasg 6: Sgwrs</a:t>
            </a:r>
          </a:p>
          <a:p>
            <a:pPr rtl="0"/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 Jones: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Ble ydych chi'n byw?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Rydw i’n byw yn Aberystwyth.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 Jones: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Gwych, ble mae’r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..............?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.....................................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Croeswch y ffordd.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Mrs. Jones: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Sori,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....................?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Ewch yn seth ymlaen,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..........................,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......................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Cofiwch, trowch i'r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................,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heibio’r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 Jones: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Diolch yn fawr iawn!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Cofiwch, trowch i'r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............, 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heibio’r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Mrs. Jones: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Iawn, fydd i’n cofio!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Mae’r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ger y prom. Mae’n braf heddiw. Ewch am dro a gweld y môr!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Mrs. Jones: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Diolch! Bydda i'n mynd am dro ar ôl y </a:t>
            </a:r>
            <a:r>
              <a:rPr lang="cy-GB" sz="240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.................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Sali: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Mwynhewch! Pob lwc! Hwyl </a:t>
            </a:r>
            <a:r>
              <a:rPr lang="cy-GB" sz="2400">
                <a:latin typeface="Aptos"/>
                <a:ea typeface="Segoe UI"/>
                <a:cs typeface="Segoe UI"/>
              </a:rPr>
              <a:t>​</a:t>
            </a:r>
          </a:p>
          <a:p>
            <a:pPr rtl="0"/>
            <a:r>
              <a:rPr lang="cy-GB" sz="2400" b="1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Mrs. Jones: </a:t>
            </a:r>
            <a:r>
              <a:rPr lang="cy-GB" sz="2400" baseline="0">
                <a:highlight>
                  <a:srgbClr val="FFFFFF"/>
                </a:highlight>
                <a:latin typeface="Aptos"/>
                <a:ea typeface="Segoe UI"/>
                <a:cs typeface="Segoe UI"/>
              </a:rPr>
              <a:t>Diolch am fy helpu fi, hwyl.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084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office theme</vt:lpstr>
      <vt:lpstr>Asesu Portffolio 2  Rhan 2 Pecyn Yr Ardal </vt:lpstr>
      <vt:lpstr>PowerPoint Presentation</vt:lpstr>
      <vt:lpstr>PowerPoint Presentation</vt:lpstr>
      <vt:lpstr>PowerPoint Presentation</vt:lpstr>
      <vt:lpstr>Hoff </vt:lpstr>
      <vt:lpstr>PowerPoint Presentation</vt:lpstr>
      <vt:lpstr>PowerPoint Presentation</vt:lpstr>
      <vt:lpstr>achos.......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Bingo  </vt:lpstr>
      <vt:lpstr>Cafodd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56</cp:revision>
  <dcterms:created xsi:type="dcterms:W3CDTF">2026-02-03T21:11:42Z</dcterms:created>
  <dcterms:modified xsi:type="dcterms:W3CDTF">2026-02-24T12:50:57Z</dcterms:modified>
</cp:coreProperties>
</file>