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8" r:id="rId2"/>
    <p:sldId id="260" r:id="rId3"/>
    <p:sldId id="271" r:id="rId4"/>
    <p:sldId id="265" r:id="rId5"/>
    <p:sldId id="270" r:id="rId6"/>
    <p:sldId id="273" r:id="rId7"/>
    <p:sldId id="274" r:id="rId8"/>
    <p:sldId id="268" r:id="rId9"/>
    <p:sldId id="275" r:id="rId10"/>
    <p:sldId id="278" r:id="rId11"/>
    <p:sldId id="281" r:id="rId12"/>
    <p:sldId id="282" r:id="rId13"/>
    <p:sldId id="269" r:id="rId14"/>
    <p:sldId id="272"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4AD36-44E2-485B-9C60-60F9C0D48A58}" v="138" dt="2022-12-02T17:28:28.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117" autoAdjust="0"/>
  </p:normalViewPr>
  <p:slideViewPr>
    <p:cSldViewPr snapToGrid="0">
      <p:cViewPr varScale="1">
        <p:scale>
          <a:sx n="67" d="100"/>
          <a:sy n="67" d="100"/>
        </p:scale>
        <p:origin x="62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1_2" csCatId="accent1" phldr="1"/>
      <dgm:spPr/>
      <dgm:t>
        <a:bodyPr rtlCol="0"/>
        <a:lstStyle/>
        <a:p>
          <a:pPr rtl="0"/>
          <a:endParaRPr lang="en-US"/>
        </a:p>
      </dgm:t>
    </dgm:pt>
    <dgm:pt modelId="{D423FB80-F2BD-4DDE-80B1-76F84FE09A02}">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01</a:t>
          </a:r>
        </a:p>
      </dgm:t>
    </dgm:pt>
    <dgm:pt modelId="{9B1CA3FF-D252-4AF5-8F50-CFC93ACA9175}" type="parTrans" cxnId="{5BF3B7B1-A779-4E2D-8625-77DE0CA38FE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BE862E1-9761-4AA7-AA00-BD79FA3B27DD}" type="sibTrans" cxnId="{5BF3B7B1-A779-4E2D-8625-77DE0CA38FE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45E128E-7700-4C91-9411-CDD1DCA94D67}">
      <dgm:prSet phldrT="[Text]" custT="1"/>
      <dgm:spPr>
        <a:solidFill>
          <a:schemeClr val="accent4">
            <a:alpha val="90000"/>
          </a:schemeClr>
        </a:solidFill>
        <a:ln>
          <a:noFill/>
        </a:ln>
      </dgm:spPr>
      <dgm:t>
        <a:bodyPr rtlCol="0"/>
        <a:lstStyle/>
        <a:p>
          <a:pPr rtl="0"/>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B4D95EBA-0423-4AFA-B379-E030341B1F23}" type="parTrans" cxnId="{68D35F9D-DABF-4E5A-94D4-F988D8E84907}">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963BA97-D4C5-477B-9B0D-68DB38F61579}" type="sibTrans" cxnId="{68D35F9D-DABF-4E5A-94D4-F988D8E84907}">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DC4903D-31E8-4ED6-875F-63877788B702}">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06</a:t>
          </a:r>
        </a:p>
      </dgm:t>
    </dgm:pt>
    <dgm:pt modelId="{A18F8C20-9A13-44DB-9E45-C2DE49ACE5D9}" type="parTrans" cxnId="{A319CB69-6926-431D-A805-EACBFA83FA6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BFDEA83-93E5-4D72-A672-078838B258F5}" type="sibTrans" cxnId="{A319CB69-6926-431D-A805-EACBFA83FA6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9FB790A-3E33-4887-962E-7206A01AD84F}">
      <dgm:prSet phldrT="[Tex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2E34BE83-4A83-4B5F-8976-D4AC57FE5007}" type="parTrans" cxnId="{607143D0-C26B-448B-8E8C-A8A46198F0C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18338C2-0675-4B1C-898F-3D939F41C34C}" type="sibTrans" cxnId="{607143D0-C26B-448B-8E8C-A8A46198F0C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8A93A940-284B-49B0-9D89-5FA2B3B3C7E5}">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07</a:t>
          </a:r>
        </a:p>
      </dgm:t>
    </dgm:pt>
    <dgm:pt modelId="{CD96219D-3688-4138-ACC9-901ED9FEACCC}" type="parTrans" cxnId="{982D7B44-1518-4DD0-82D4-8A3901DD95E9}">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0447E4A-3C15-4884-AEBE-804149EBD331}" type="sibTrans" cxnId="{982D7B44-1518-4DD0-82D4-8A3901DD95E9}">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BA5F3BE-D53A-42E0-A7FE-674B99BD07E6}">
      <dgm:prSet phldrT="[Tex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9484BBA1-86EE-4AA2-B94A-A26EED0EFB1E}" type="parTrans" cxnId="{6AEB3B94-8522-4F42-A6BC-BC55C5AED92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8C67DB7-8AA6-454C-83AE-A16B3B9F45FF}" type="sibTrans" cxnId="{6AEB3B94-8522-4F42-A6BC-BC55C5AED92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F01D5F9E-ABC5-4560-ACB4-E6CFBC60BFF2}">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02</a:t>
          </a:r>
        </a:p>
      </dgm:t>
    </dgm:pt>
    <dgm:pt modelId="{FEAC3315-4B36-4E3C-89B3-70A50C7F13CC}" type="parTrans" cxnId="{4B61AF65-3991-4A24-9475-D4AA0127738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6ABC0D0-B41E-401C-840C-2AFBE73989B4}" type="sibTrans" cxnId="{4B61AF65-3991-4A24-9475-D4AA0127738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54D56AF-0D14-43A4-A4AA-2274946C5116}">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03</a:t>
          </a:r>
        </a:p>
      </dgm:t>
    </dgm:pt>
    <dgm:pt modelId="{340931FA-0A09-49B9-99A7-6650F93FDC08}" type="parTrans" cxnId="{5A3B2130-5035-4E61-92B1-343AA432C9D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511F28C0-50D9-4CBB-862C-2AD0ACC17105}" type="sibTrans" cxnId="{5A3B2130-5035-4E61-92B1-343AA432C9D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7F4784E-75AE-4F03-B342-C71355D1ACCF}">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04</a:t>
          </a:r>
        </a:p>
      </dgm:t>
    </dgm:pt>
    <dgm:pt modelId="{E8170CB0-7D27-4024-BF4D-F79F86202313}" type="parTrans" cxnId="{33DFDD33-182D-44AF-9877-B1DCECE3CC9D}">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078DB00-0C2A-4587-8661-74E5E36CBCA7}" type="sibTrans" cxnId="{33DFDD33-182D-44AF-9877-B1DCECE3CC9D}">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59C9EB4-4836-41EA-88FC-E68E29755DEF}">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05</a:t>
          </a:r>
        </a:p>
      </dgm:t>
    </dgm:pt>
    <dgm:pt modelId="{C486CA18-5D6B-49AD-B92C-52313E993EC5}" type="parTrans" cxnId="{C2A8B52A-540B-46B5-A43B-27FAF06A13E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2C75627-0A71-4E35-B62B-749D8AB3C189}" type="sibTrans" cxnId="{C2A8B52A-540B-46B5-A43B-27FAF06A13E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280BE73-5C4D-4941-9102-E5930904556F}">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596FE3BE-79D4-47E4-8416-EDF8385B1DE9}" type="parTrans" cxnId="{B9B38C7F-D679-4A39-B742-6501D396104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8E22D1FB-CF90-47F0-B06E-C66C75D54226}" type="sibTrans" cxnId="{B9B38C7F-D679-4A39-B742-6501D396104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7BE8E0B-496B-44FC-825E-C2A10D821DC9}">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26C37286-A207-4C3A-8F03-B64C4EB72DB8}" type="parTrans" cxnId="{47F4D29A-7D65-4C2F-8677-61780F0F1118}">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58C30B8-1EDE-458F-9BAB-BD0E5C8E1BF9}" type="sibTrans" cxnId="{47F4D29A-7D65-4C2F-8677-61780F0F1118}">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1827863D-2FA1-48D1-81C4-0E7D31ADB47E}">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B426C98F-7250-4E9E-84CB-E9FC83F8CB06}" type="parTrans" cxnId="{7749B4AD-5089-49E7-8F6B-1B2382C9B50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D0D7EB30-49F6-43D6-AF40-1B9302B3ADF0}" type="sibTrans" cxnId="{7749B4AD-5089-49E7-8F6B-1B2382C9B50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CF564C6C-7771-4FD5-B851-B5B84730268F}">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5A57A755-D716-4DC9-9A51-20693042AFC8}" type="parTrans" cxnId="{5F80C7E1-A7BD-418E-A665-3DAF3DEDF5A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024A7FBC-BB10-4242-BAF3-82678A4C13DA}" type="sibTrans" cxnId="{5F80C7E1-A7BD-418E-A665-3DAF3DEDF5A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87CC7BD-79EF-4A0F-BDD3-809BFA49E6BE}" type="pres">
      <dgm:prSet presAssocID="{FF3CD410-5E2E-4080-A893-907D31D22CB3}" presName="root" presStyleCnt="0">
        <dgm:presLayoutVars>
          <dgm:chMax/>
          <dgm:chPref/>
          <dgm:animLvl val="lvl"/>
        </dgm:presLayoutVars>
      </dgm:prSet>
      <dgm:spPr/>
    </dgm:pt>
    <dgm:pt modelId="{6168B371-2815-4661-9209-F8A29814ADCC}" type="pres">
      <dgm:prSet presAssocID="{FF3CD410-5E2E-4080-A893-907D31D22CB3}" presName="divider" presStyleLbl="fgAcc1" presStyleIdx="0" presStyleCnt="1"/>
      <dgm:spPr>
        <a:ln w="38100">
          <a:solidFill>
            <a:schemeClr val="bg2"/>
          </a:solidFill>
        </a:ln>
      </dgm:spPr>
    </dgm:pt>
    <dgm:pt modelId="{4C5F54B5-504F-4069-AF1D-9A370FBD268C}" type="pres">
      <dgm:prSet presAssocID="{FF3CD410-5E2E-4080-A893-907D31D22CB3}" presName="nodes" presStyleCnt="0">
        <dgm:presLayoutVars>
          <dgm:chMax/>
          <dgm:chPref/>
          <dgm:animLvl val="lvl"/>
        </dgm:presLayoutVars>
      </dgm:prSet>
      <dgm:spPr/>
    </dgm:pt>
    <dgm:pt modelId="{34539F78-7536-446A-B749-4315D26F2C4E}" type="pres">
      <dgm:prSet presAssocID="{D423FB80-F2BD-4DDE-80B1-76F84FE09A02}" presName="composite" presStyleCnt="0"/>
      <dgm:spPr/>
    </dgm:pt>
    <dgm:pt modelId="{64E37A6A-8F95-4F28-92FC-1FE8089D7DAF}" type="pres">
      <dgm:prSet presAssocID="{D423FB80-F2BD-4DDE-80B1-76F84FE09A02}" presName="L1TextContainer" presStyleLbl="alignNode1" presStyleIdx="0" presStyleCnt="7">
        <dgm:presLayoutVars>
          <dgm:chMax val="1"/>
          <dgm:chPref val="1"/>
          <dgm:bulletEnabled val="1"/>
        </dgm:presLayoutVars>
      </dgm:prSet>
      <dgm:spPr/>
    </dgm:pt>
    <dgm:pt modelId="{301B11E7-9AB9-40DA-A950-87C47281308D}" type="pres">
      <dgm:prSet presAssocID="{D423FB80-F2BD-4DDE-80B1-76F84FE09A02}" presName="L2TextContainerWrapper" presStyleCnt="0">
        <dgm:presLayoutVars>
          <dgm:bulletEnabled val="1"/>
        </dgm:presLayoutVars>
      </dgm:prSet>
      <dgm:spPr/>
    </dgm:pt>
    <dgm:pt modelId="{255B3FC7-BD87-4810-87ED-7952D0F23157}" type="pres">
      <dgm:prSet presAssocID="{D423FB80-F2BD-4DDE-80B1-76F84FE09A02}" presName="L2TextContainer" presStyleLbl="bgAccFollowNode1" presStyleIdx="0" presStyleCnt="7"/>
      <dgm:spPr/>
    </dgm:pt>
    <dgm:pt modelId="{4B545162-9690-412E-B970-54DA905B44AF}" type="pres">
      <dgm:prSet presAssocID="{D423FB80-F2BD-4DDE-80B1-76F84FE09A02}" presName="FlexibleEmptyPlaceHolder" presStyleCnt="0"/>
      <dgm:spPr/>
    </dgm:pt>
    <dgm:pt modelId="{DF478A7F-4668-4E0A-86F7-C1205CF5AA73}" type="pres">
      <dgm:prSet presAssocID="{D423FB80-F2BD-4DDE-80B1-76F84FE09A02}" presName="ConnectLine" presStyleLbl="sibTrans1D1" presStyleIdx="0" presStyleCnt="7"/>
      <dgm:spPr>
        <a:ln w="19050">
          <a:solidFill>
            <a:schemeClr val="bg2"/>
          </a:solidFill>
        </a:ln>
      </dgm:spPr>
    </dgm:pt>
    <dgm:pt modelId="{6D7F9BE3-3008-4E5E-96F3-C71D72649902}" type="pres">
      <dgm:prSet presAssocID="{D423FB80-F2BD-4DDE-80B1-76F84FE09A02}" presName="ConnectorPoint" presStyleLbl="node1" presStyleIdx="0" presStyleCnt="7"/>
      <dgm:spPr>
        <a:prstGeom prst="ellipse">
          <a:avLst/>
        </a:prstGeom>
        <a:solidFill>
          <a:schemeClr val="accent2"/>
        </a:solidFill>
        <a:ln w="6350" cap="flat" cmpd="sng" algn="ctr">
          <a:noFill/>
          <a:prstDash val="solid"/>
          <a:miter lim="800000"/>
        </a:ln>
        <a:effectLst/>
      </dgm:spPr>
    </dgm:pt>
    <dgm:pt modelId="{02633C3C-6589-41FB-998C-85A7548107A4}" type="pres">
      <dgm:prSet presAssocID="{D423FB80-F2BD-4DDE-80B1-76F84FE09A02}" presName="EmptyPlaceHolder" presStyleCnt="0"/>
      <dgm:spPr/>
    </dgm:pt>
    <dgm:pt modelId="{41467129-B2CC-4E38-A5B2-56D30FA28409}" type="pres">
      <dgm:prSet presAssocID="{EBE862E1-9761-4AA7-AA00-BD79FA3B27DD}" presName="spaceBetweenRectangles" presStyleCnt="0"/>
      <dgm:spPr/>
    </dgm:pt>
    <dgm:pt modelId="{C7F26193-F277-4FC2-96E8-E896E5EFC9BC}" type="pres">
      <dgm:prSet presAssocID="{F01D5F9E-ABC5-4560-ACB4-E6CFBC60BFF2}" presName="composite" presStyleCnt="0"/>
      <dgm:spPr/>
    </dgm:pt>
    <dgm:pt modelId="{5C68C37A-C349-49AE-97A1-63D110D2C7D1}" type="pres">
      <dgm:prSet presAssocID="{F01D5F9E-ABC5-4560-ACB4-E6CFBC60BFF2}" presName="L1TextContainer" presStyleLbl="alignNode1" presStyleIdx="1" presStyleCnt="7">
        <dgm:presLayoutVars>
          <dgm:chMax val="1"/>
          <dgm:chPref val="1"/>
          <dgm:bulletEnabled val="1"/>
        </dgm:presLayoutVars>
      </dgm:prSet>
      <dgm:spPr/>
    </dgm:pt>
    <dgm:pt modelId="{3E3F09C6-0C94-40B1-A308-6929444363D4}" type="pres">
      <dgm:prSet presAssocID="{F01D5F9E-ABC5-4560-ACB4-E6CFBC60BFF2}" presName="L2TextContainerWrapper" presStyleCnt="0">
        <dgm:presLayoutVars>
          <dgm:bulletEnabled val="1"/>
        </dgm:presLayoutVars>
      </dgm:prSet>
      <dgm:spPr/>
    </dgm:pt>
    <dgm:pt modelId="{A01D9671-7007-4F3F-98D6-A9730C5B45E4}" type="pres">
      <dgm:prSet presAssocID="{F01D5F9E-ABC5-4560-ACB4-E6CFBC60BFF2}" presName="L2TextContainer" presStyleLbl="bgAccFollowNode1" presStyleIdx="1" presStyleCnt="7"/>
      <dgm:spPr/>
    </dgm:pt>
    <dgm:pt modelId="{65C95A24-31B5-46D2-BCB4-07372ABDD6F2}" type="pres">
      <dgm:prSet presAssocID="{F01D5F9E-ABC5-4560-ACB4-E6CFBC60BFF2}" presName="FlexibleEmptyPlaceHolder" presStyleCnt="0"/>
      <dgm:spPr/>
    </dgm:pt>
    <dgm:pt modelId="{D4347EDB-4883-4C4B-A672-6266C9702B5A}" type="pres">
      <dgm:prSet presAssocID="{F01D5F9E-ABC5-4560-ACB4-E6CFBC60BFF2}" presName="ConnectLine" presStyleLbl="sibTrans1D1" presStyleIdx="1" presStyleCnt="7"/>
      <dgm:spPr>
        <a:ln w="19050">
          <a:solidFill>
            <a:schemeClr val="bg2"/>
          </a:solidFill>
        </a:ln>
      </dgm:spPr>
    </dgm:pt>
    <dgm:pt modelId="{D10813CD-B7B7-4CC7-9B2D-B5AE3D30A4DA}" type="pres">
      <dgm:prSet presAssocID="{F01D5F9E-ABC5-4560-ACB4-E6CFBC60BFF2}" presName="ConnectorPoint" presStyleLbl="node1" presStyleIdx="1" presStyleCnt="7"/>
      <dgm:spPr>
        <a:prstGeom prst="ellipse">
          <a:avLst/>
        </a:prstGeom>
        <a:solidFill>
          <a:schemeClr val="accent2"/>
        </a:solidFill>
        <a:ln w="6350" cap="flat" cmpd="sng" algn="ctr">
          <a:noFill/>
          <a:prstDash val="solid"/>
          <a:miter lim="800000"/>
        </a:ln>
        <a:effectLst/>
      </dgm:spPr>
    </dgm:pt>
    <dgm:pt modelId="{143FACBA-FB69-402B-8D92-68DCE90EA86A}" type="pres">
      <dgm:prSet presAssocID="{F01D5F9E-ABC5-4560-ACB4-E6CFBC60BFF2}" presName="EmptyPlaceHolder" presStyleCnt="0"/>
      <dgm:spPr/>
    </dgm:pt>
    <dgm:pt modelId="{0587E036-7F91-482C-9B0A-860FD4CCD0E2}" type="pres">
      <dgm:prSet presAssocID="{36ABC0D0-B41E-401C-840C-2AFBE73989B4}" presName="spaceBetweenRectangles" presStyleCnt="0"/>
      <dgm:spPr/>
    </dgm:pt>
    <dgm:pt modelId="{795AD8F1-7B20-410C-90F4-2E04F4F4C93D}" type="pres">
      <dgm:prSet presAssocID="{454D56AF-0D14-43A4-A4AA-2274946C5116}" presName="composite" presStyleCnt="0"/>
      <dgm:spPr/>
    </dgm:pt>
    <dgm:pt modelId="{C5503B6E-C1DB-44F5-ABB8-38EF445ED1E8}" type="pres">
      <dgm:prSet presAssocID="{454D56AF-0D14-43A4-A4AA-2274946C5116}" presName="L1TextContainer" presStyleLbl="alignNode1" presStyleIdx="2" presStyleCnt="7">
        <dgm:presLayoutVars>
          <dgm:chMax val="1"/>
          <dgm:chPref val="1"/>
          <dgm:bulletEnabled val="1"/>
        </dgm:presLayoutVars>
      </dgm:prSet>
      <dgm:spPr/>
    </dgm:pt>
    <dgm:pt modelId="{FD7DE90B-3DDE-4250-BB93-6AFB95DB30C9}" type="pres">
      <dgm:prSet presAssocID="{454D56AF-0D14-43A4-A4AA-2274946C5116}" presName="L2TextContainerWrapper" presStyleCnt="0">
        <dgm:presLayoutVars>
          <dgm:bulletEnabled val="1"/>
        </dgm:presLayoutVars>
      </dgm:prSet>
      <dgm:spPr/>
    </dgm:pt>
    <dgm:pt modelId="{04897CD2-CF6F-4A55-8E79-1E7393B07B06}" type="pres">
      <dgm:prSet presAssocID="{454D56AF-0D14-43A4-A4AA-2274946C5116}" presName="L2TextContainer" presStyleLbl="bgAccFollowNode1" presStyleIdx="2" presStyleCnt="7"/>
      <dgm:spPr/>
    </dgm:pt>
    <dgm:pt modelId="{30F499EF-86B9-43D4-9E36-2ADCD18D3C55}" type="pres">
      <dgm:prSet presAssocID="{454D56AF-0D14-43A4-A4AA-2274946C5116}" presName="FlexibleEmptyPlaceHolder" presStyleCnt="0"/>
      <dgm:spPr/>
    </dgm:pt>
    <dgm:pt modelId="{73ACB8E4-FFC1-49E5-BB46-1EBD63F3BF67}" type="pres">
      <dgm:prSet presAssocID="{454D56AF-0D14-43A4-A4AA-2274946C5116}" presName="ConnectLine" presStyleLbl="sibTrans1D1" presStyleIdx="2" presStyleCnt="7"/>
      <dgm:spPr>
        <a:ln w="19050">
          <a:solidFill>
            <a:schemeClr val="bg2"/>
          </a:solidFill>
        </a:ln>
      </dgm:spPr>
    </dgm:pt>
    <dgm:pt modelId="{FE89438A-B301-4219-9492-D30967496E8F}" type="pres">
      <dgm:prSet presAssocID="{454D56AF-0D14-43A4-A4AA-2274946C5116}" presName="ConnectorPoint" presStyleLbl="node1" presStyleIdx="2" presStyleCnt="7"/>
      <dgm:spPr>
        <a:prstGeom prst="ellipse">
          <a:avLst/>
        </a:prstGeom>
        <a:solidFill>
          <a:schemeClr val="accent2"/>
        </a:solidFill>
        <a:ln w="6350" cap="flat" cmpd="sng" algn="ctr">
          <a:noFill/>
          <a:prstDash val="solid"/>
          <a:miter lim="800000"/>
        </a:ln>
        <a:effectLst/>
      </dgm:spPr>
    </dgm:pt>
    <dgm:pt modelId="{80E00C49-A058-42B1-B4A9-8FC8989D4F58}" type="pres">
      <dgm:prSet presAssocID="{454D56AF-0D14-43A4-A4AA-2274946C5116}" presName="EmptyPlaceHolder" presStyleCnt="0"/>
      <dgm:spPr/>
    </dgm:pt>
    <dgm:pt modelId="{396E0C2C-79C3-4FCA-B5E5-8B3C2758C30F}" type="pres">
      <dgm:prSet presAssocID="{511F28C0-50D9-4CBB-862C-2AD0ACC17105}" presName="spaceBetweenRectangles" presStyleCnt="0"/>
      <dgm:spPr/>
    </dgm:pt>
    <dgm:pt modelId="{866B658A-D972-4AD8-A7E6-4082FD2CB001}" type="pres">
      <dgm:prSet presAssocID="{A7F4784E-75AE-4F03-B342-C71355D1ACCF}" presName="composite" presStyleCnt="0"/>
      <dgm:spPr/>
    </dgm:pt>
    <dgm:pt modelId="{CBCB6B30-5D46-4B19-B9DE-C0B7FB057712}" type="pres">
      <dgm:prSet presAssocID="{A7F4784E-75AE-4F03-B342-C71355D1ACCF}" presName="L1TextContainer" presStyleLbl="alignNode1" presStyleIdx="3" presStyleCnt="7">
        <dgm:presLayoutVars>
          <dgm:chMax val="1"/>
          <dgm:chPref val="1"/>
          <dgm:bulletEnabled val="1"/>
        </dgm:presLayoutVars>
      </dgm:prSet>
      <dgm:spPr/>
    </dgm:pt>
    <dgm:pt modelId="{746F6004-1265-4B16-B698-179F0477DB3D}" type="pres">
      <dgm:prSet presAssocID="{A7F4784E-75AE-4F03-B342-C71355D1ACCF}" presName="L2TextContainerWrapper" presStyleCnt="0">
        <dgm:presLayoutVars>
          <dgm:bulletEnabled val="1"/>
        </dgm:presLayoutVars>
      </dgm:prSet>
      <dgm:spPr/>
    </dgm:pt>
    <dgm:pt modelId="{95B1E40E-26D9-44C8-A99F-14EA44505DF3}" type="pres">
      <dgm:prSet presAssocID="{A7F4784E-75AE-4F03-B342-C71355D1ACCF}" presName="L2TextContainer" presStyleLbl="bgAccFollowNode1" presStyleIdx="3" presStyleCnt="7"/>
      <dgm:spPr/>
    </dgm:pt>
    <dgm:pt modelId="{752FC6D6-93A6-414C-B65D-6F2858E07E0C}" type="pres">
      <dgm:prSet presAssocID="{A7F4784E-75AE-4F03-B342-C71355D1ACCF}" presName="FlexibleEmptyPlaceHolder" presStyleCnt="0"/>
      <dgm:spPr/>
    </dgm:pt>
    <dgm:pt modelId="{BBBD3B06-9C30-48DB-A77E-5A358B1C6E78}" type="pres">
      <dgm:prSet presAssocID="{A7F4784E-75AE-4F03-B342-C71355D1ACCF}" presName="ConnectLine" presStyleLbl="sibTrans1D1" presStyleIdx="3" presStyleCnt="7"/>
      <dgm:spPr>
        <a:ln w="19050">
          <a:solidFill>
            <a:schemeClr val="bg2"/>
          </a:solidFill>
        </a:ln>
      </dgm:spPr>
    </dgm:pt>
    <dgm:pt modelId="{C574381E-6C24-436D-B265-4BCFEFA46591}" type="pres">
      <dgm:prSet presAssocID="{A7F4784E-75AE-4F03-B342-C71355D1ACCF}" presName="ConnectorPoint" presStyleLbl="node1" presStyleIdx="3" presStyleCnt="7"/>
      <dgm:spPr>
        <a:prstGeom prst="ellipse">
          <a:avLst/>
        </a:prstGeom>
        <a:solidFill>
          <a:schemeClr val="accent2"/>
        </a:solidFill>
        <a:ln w="6350" cap="flat" cmpd="sng" algn="ctr">
          <a:noFill/>
          <a:prstDash val="solid"/>
          <a:miter lim="800000"/>
        </a:ln>
        <a:effectLst/>
      </dgm:spPr>
    </dgm:pt>
    <dgm:pt modelId="{CC7E7566-0B46-4E0A-B951-BFE404664D2C}" type="pres">
      <dgm:prSet presAssocID="{A7F4784E-75AE-4F03-B342-C71355D1ACCF}" presName="EmptyPlaceHolder" presStyleCnt="0"/>
      <dgm:spPr/>
    </dgm:pt>
    <dgm:pt modelId="{F50C4635-5C0A-4C07-B5AD-BABD96009847}" type="pres">
      <dgm:prSet presAssocID="{3078DB00-0C2A-4587-8661-74E5E36CBCA7}" presName="spaceBetweenRectangles" presStyleCnt="0"/>
      <dgm:spPr/>
    </dgm:pt>
    <dgm:pt modelId="{5667DB6C-E90F-44DB-BFD7-8570D48D28D4}" type="pres">
      <dgm:prSet presAssocID="{A59C9EB4-4836-41EA-88FC-E68E29755DEF}" presName="composite" presStyleCnt="0"/>
      <dgm:spPr/>
    </dgm:pt>
    <dgm:pt modelId="{88F6D506-033B-4CA4-9572-41E373A6B43C}" type="pres">
      <dgm:prSet presAssocID="{A59C9EB4-4836-41EA-88FC-E68E29755DEF}" presName="L1TextContainer" presStyleLbl="alignNode1" presStyleIdx="4" presStyleCnt="7">
        <dgm:presLayoutVars>
          <dgm:chMax val="1"/>
          <dgm:chPref val="1"/>
          <dgm:bulletEnabled val="1"/>
        </dgm:presLayoutVars>
      </dgm:prSet>
      <dgm:spPr/>
    </dgm:pt>
    <dgm:pt modelId="{E3303ED6-54B9-4518-AD7C-3197102106EF}" type="pres">
      <dgm:prSet presAssocID="{A59C9EB4-4836-41EA-88FC-E68E29755DEF}" presName="L2TextContainerWrapper" presStyleCnt="0">
        <dgm:presLayoutVars>
          <dgm:bulletEnabled val="1"/>
        </dgm:presLayoutVars>
      </dgm:prSet>
      <dgm:spPr/>
    </dgm:pt>
    <dgm:pt modelId="{FE14A9FC-66E7-4679-B63E-054F98E59204}" type="pres">
      <dgm:prSet presAssocID="{A59C9EB4-4836-41EA-88FC-E68E29755DEF}" presName="L2TextContainer" presStyleLbl="bgAccFollowNode1" presStyleIdx="4" presStyleCnt="7"/>
      <dgm:spPr/>
    </dgm:pt>
    <dgm:pt modelId="{8F1DAFAE-685A-4EC1-8FC0-2EE182F59B78}" type="pres">
      <dgm:prSet presAssocID="{A59C9EB4-4836-41EA-88FC-E68E29755DEF}" presName="FlexibleEmptyPlaceHolder" presStyleCnt="0"/>
      <dgm:spPr/>
    </dgm:pt>
    <dgm:pt modelId="{4702B22B-8EB6-4454-9F8E-9A963F32B8A1}" type="pres">
      <dgm:prSet presAssocID="{A59C9EB4-4836-41EA-88FC-E68E29755DEF}" presName="ConnectLine" presStyleLbl="sibTrans1D1" presStyleIdx="4" presStyleCnt="7"/>
      <dgm:spPr>
        <a:ln w="19050">
          <a:solidFill>
            <a:schemeClr val="bg2"/>
          </a:solidFill>
        </a:ln>
      </dgm:spPr>
    </dgm:pt>
    <dgm:pt modelId="{F2E81385-B138-4A59-9452-A3C9AC4F2012}" type="pres">
      <dgm:prSet presAssocID="{A59C9EB4-4836-41EA-88FC-E68E29755DEF}" presName="ConnectorPoint" presStyleLbl="node1" presStyleIdx="4" presStyleCnt="7"/>
      <dgm:spPr>
        <a:prstGeom prst="ellipse">
          <a:avLst/>
        </a:prstGeom>
        <a:solidFill>
          <a:schemeClr val="accent2"/>
        </a:solidFill>
        <a:ln w="6350" cap="flat" cmpd="sng" algn="ctr">
          <a:noFill/>
          <a:prstDash val="solid"/>
          <a:miter lim="800000"/>
        </a:ln>
        <a:effectLst/>
      </dgm:spPr>
    </dgm:pt>
    <dgm:pt modelId="{00C34F8E-67EA-485C-B754-5C6C9BC871C5}" type="pres">
      <dgm:prSet presAssocID="{A59C9EB4-4836-41EA-88FC-E68E29755DEF}" presName="EmptyPlaceHolder" presStyleCnt="0"/>
      <dgm:spPr/>
    </dgm:pt>
    <dgm:pt modelId="{E2C470F7-A894-4A64-A64E-235B0E510421}" type="pres">
      <dgm:prSet presAssocID="{62C75627-0A71-4E35-B62B-749D8AB3C189}" presName="spaceBetweenRectangles" presStyleCnt="0"/>
      <dgm:spPr/>
    </dgm:pt>
    <dgm:pt modelId="{6AA3FB3F-E213-4147-93D1-22B952CDFE17}" type="pres">
      <dgm:prSet presAssocID="{2DC4903D-31E8-4ED6-875F-63877788B702}" presName="composite" presStyleCnt="0"/>
      <dgm:spPr/>
    </dgm:pt>
    <dgm:pt modelId="{270971D8-F05B-4392-88C0-D9921BB5F6B0}" type="pres">
      <dgm:prSet presAssocID="{2DC4903D-31E8-4ED6-875F-63877788B702}" presName="L1TextContainer" presStyleLbl="alignNode1" presStyleIdx="5" presStyleCnt="7">
        <dgm:presLayoutVars>
          <dgm:chMax val="1"/>
          <dgm:chPref val="1"/>
          <dgm:bulletEnabled val="1"/>
        </dgm:presLayoutVars>
      </dgm:prSet>
      <dgm:spPr/>
    </dgm:pt>
    <dgm:pt modelId="{68B34C20-0EE9-4A51-9634-702BEA794899}" type="pres">
      <dgm:prSet presAssocID="{2DC4903D-31E8-4ED6-875F-63877788B702}" presName="L2TextContainerWrapper" presStyleCnt="0">
        <dgm:presLayoutVars>
          <dgm:bulletEnabled val="1"/>
        </dgm:presLayoutVars>
      </dgm:prSet>
      <dgm:spPr/>
    </dgm:pt>
    <dgm:pt modelId="{1D60394B-1800-4790-9694-08B1C1D1B34D}" type="pres">
      <dgm:prSet presAssocID="{2DC4903D-31E8-4ED6-875F-63877788B702}" presName="L2TextContainer" presStyleLbl="bgAccFollowNode1" presStyleIdx="5" presStyleCnt="7"/>
      <dgm:spPr/>
    </dgm:pt>
    <dgm:pt modelId="{F7828579-24D8-4EC2-A1D6-344D5AD522E4}" type="pres">
      <dgm:prSet presAssocID="{2DC4903D-31E8-4ED6-875F-63877788B702}" presName="FlexibleEmptyPlaceHolder" presStyleCnt="0"/>
      <dgm:spPr/>
    </dgm:pt>
    <dgm:pt modelId="{59F1EF41-14EA-48EE-A559-118169DBDB24}" type="pres">
      <dgm:prSet presAssocID="{2DC4903D-31E8-4ED6-875F-63877788B702}" presName="ConnectLine" presStyleLbl="sibTrans1D1" presStyleIdx="5" presStyleCnt="7"/>
      <dgm:spPr>
        <a:ln w="19050">
          <a:solidFill>
            <a:schemeClr val="bg2"/>
          </a:solidFill>
        </a:ln>
      </dgm:spPr>
    </dgm:pt>
    <dgm:pt modelId="{8E0947F0-E28B-4B2E-B1D6-BFEED1AF012B}" type="pres">
      <dgm:prSet presAssocID="{2DC4903D-31E8-4ED6-875F-63877788B702}" presName="ConnectorPoint" presStyleLbl="node1" presStyleIdx="5" presStyleCnt="7"/>
      <dgm:spPr>
        <a:prstGeom prst="ellipse">
          <a:avLst/>
        </a:prstGeom>
        <a:solidFill>
          <a:schemeClr val="accent2"/>
        </a:solidFill>
        <a:ln w="6350" cap="flat" cmpd="sng" algn="ctr">
          <a:noFill/>
          <a:prstDash val="solid"/>
          <a:miter lim="800000"/>
        </a:ln>
        <a:effectLst/>
      </dgm:spPr>
    </dgm:pt>
    <dgm:pt modelId="{6BA99215-8D0D-4B24-ACDB-B8619064A20A}" type="pres">
      <dgm:prSet presAssocID="{2DC4903D-31E8-4ED6-875F-63877788B702}" presName="EmptyPlaceHolder" presStyleCnt="0"/>
      <dgm:spPr/>
    </dgm:pt>
    <dgm:pt modelId="{9B2B8A77-95BF-4B3D-B7A2-74A64BEAD033}" type="pres">
      <dgm:prSet presAssocID="{EBFDEA83-93E5-4D72-A672-078838B258F5}" presName="spaceBetweenRectangles" presStyleCnt="0"/>
      <dgm:spPr/>
    </dgm:pt>
    <dgm:pt modelId="{CB500B18-4CCC-44D0-A7EE-E63EC340604C}" type="pres">
      <dgm:prSet presAssocID="{8A93A940-284B-49B0-9D89-5FA2B3B3C7E5}" presName="composite" presStyleCnt="0"/>
      <dgm:spPr/>
    </dgm:pt>
    <dgm:pt modelId="{A7F04B95-81DC-4C70-990B-FEE82F4C63E7}" type="pres">
      <dgm:prSet presAssocID="{8A93A940-284B-49B0-9D89-5FA2B3B3C7E5}" presName="L1TextContainer" presStyleLbl="alignNode1" presStyleIdx="6" presStyleCnt="7">
        <dgm:presLayoutVars>
          <dgm:chMax val="1"/>
          <dgm:chPref val="1"/>
          <dgm:bulletEnabled val="1"/>
        </dgm:presLayoutVars>
      </dgm:prSet>
      <dgm:spPr/>
    </dgm:pt>
    <dgm:pt modelId="{16384FAB-C600-47F1-91A6-2EF972F345F9}" type="pres">
      <dgm:prSet presAssocID="{8A93A940-284B-49B0-9D89-5FA2B3B3C7E5}" presName="L2TextContainerWrapper" presStyleCnt="0">
        <dgm:presLayoutVars>
          <dgm:bulletEnabled val="1"/>
        </dgm:presLayoutVars>
      </dgm:prSet>
      <dgm:spPr/>
    </dgm:pt>
    <dgm:pt modelId="{725F2AEF-0925-4411-A89A-5976D96BC3B1}" type="pres">
      <dgm:prSet presAssocID="{8A93A940-284B-49B0-9D89-5FA2B3B3C7E5}" presName="L2TextContainer" presStyleLbl="bgAccFollowNode1" presStyleIdx="6" presStyleCnt="7"/>
      <dgm:spPr/>
    </dgm:pt>
    <dgm:pt modelId="{F1CEE27F-E297-4972-B373-BDB021CAF74B}" type="pres">
      <dgm:prSet presAssocID="{8A93A940-284B-49B0-9D89-5FA2B3B3C7E5}" presName="FlexibleEmptyPlaceHolder" presStyleCnt="0"/>
      <dgm:spPr/>
    </dgm:pt>
    <dgm:pt modelId="{3F1F843F-8CAA-4ECF-B5A2-211D6C43D3C6}" type="pres">
      <dgm:prSet presAssocID="{8A93A940-284B-49B0-9D89-5FA2B3B3C7E5}" presName="ConnectLine" presStyleLbl="sibTrans1D1" presStyleIdx="6" presStyleCnt="7"/>
      <dgm:spPr>
        <a:ln w="19050">
          <a:solidFill>
            <a:schemeClr val="bg2"/>
          </a:solidFill>
        </a:ln>
      </dgm:spPr>
    </dgm:pt>
    <dgm:pt modelId="{53B98CC0-1029-46A6-8053-0933F88F7705}" type="pres">
      <dgm:prSet presAssocID="{8A93A940-284B-49B0-9D89-5FA2B3B3C7E5}" presName="ConnectorPoint" presStyleLbl="node1" presStyleIdx="6" presStyleCnt="7"/>
      <dgm:spPr>
        <a:prstGeom prst="ellipse">
          <a:avLst/>
        </a:prstGeom>
        <a:solidFill>
          <a:schemeClr val="accent2"/>
        </a:solidFill>
        <a:ln w="6350" cap="flat" cmpd="sng" algn="ctr">
          <a:noFill/>
          <a:prstDash val="solid"/>
          <a:miter lim="800000"/>
        </a:ln>
        <a:effectLst/>
      </dgm:spPr>
    </dgm:pt>
    <dgm:pt modelId="{ED7FD386-E91E-4500-9B1B-A5B2EA2DCD9E}" type="pres">
      <dgm:prSet presAssocID="{8A93A940-284B-49B0-9D89-5FA2B3B3C7E5}" presName="EmptyPlaceHolder" presStyleCnt="0"/>
      <dgm:spPr/>
    </dgm:pt>
  </dgm:ptLst>
  <dgm:cxnLst>
    <dgm:cxn modelId="{EADCFF1E-172D-4C2D-BDB4-9D2B19597296}" type="presOf" srcId="{47BE8E0B-496B-44FC-825E-C2A10D821DC9}" destId="{A01D9671-7007-4F3F-98D6-A9730C5B45E4}" srcOrd="0" destOrd="0" presId="urn:microsoft.com/office/officeart/2017/3/layout/HorizontalLabelsTimeline"/>
    <dgm:cxn modelId="{C2A8B52A-540B-46B5-A43B-27FAF06A13EF}" srcId="{FF3CD410-5E2E-4080-A893-907D31D22CB3}" destId="{A59C9EB4-4836-41EA-88FC-E68E29755DEF}" srcOrd="4" destOrd="0" parTransId="{C486CA18-5D6B-49AD-B92C-52313E993EC5}" sibTransId="{62C75627-0A71-4E35-B62B-749D8AB3C189}"/>
    <dgm:cxn modelId="{5A3B2130-5035-4E61-92B1-343AA432C9DF}" srcId="{FF3CD410-5E2E-4080-A893-907D31D22CB3}" destId="{454D56AF-0D14-43A4-A4AA-2274946C5116}" srcOrd="2" destOrd="0" parTransId="{340931FA-0A09-49B9-99A7-6650F93FDC08}" sibTransId="{511F28C0-50D9-4CBB-862C-2AD0ACC17105}"/>
    <dgm:cxn modelId="{33DFDD33-182D-44AF-9877-B1DCECE3CC9D}" srcId="{FF3CD410-5E2E-4080-A893-907D31D22CB3}" destId="{A7F4784E-75AE-4F03-B342-C71355D1ACCF}" srcOrd="3" destOrd="0" parTransId="{E8170CB0-7D27-4024-BF4D-F79F86202313}" sibTransId="{3078DB00-0C2A-4587-8661-74E5E36CBCA7}"/>
    <dgm:cxn modelId="{4F0EAB3D-D6DC-4270-A428-F626A2666D2A}" type="presOf" srcId="{8A93A940-284B-49B0-9D89-5FA2B3B3C7E5}" destId="{A7F04B95-81DC-4C70-990B-FEE82F4C63E7}" srcOrd="0" destOrd="0" presId="urn:microsoft.com/office/officeart/2017/3/layout/HorizontalLabelsTimeline"/>
    <dgm:cxn modelId="{C436E05B-3981-4E5A-BD66-5DBD06BC52A1}" type="presOf" srcId="{F01D5F9E-ABC5-4560-ACB4-E6CFBC60BFF2}" destId="{5C68C37A-C349-49AE-97A1-63D110D2C7D1}" srcOrd="0" destOrd="0" presId="urn:microsoft.com/office/officeart/2017/3/layout/HorizontalLabelsTimeline"/>
    <dgm:cxn modelId="{982D7B44-1518-4DD0-82D4-8A3901DD95E9}" srcId="{FF3CD410-5E2E-4080-A893-907D31D22CB3}" destId="{8A93A940-284B-49B0-9D89-5FA2B3B3C7E5}" srcOrd="6" destOrd="0" parTransId="{CD96219D-3688-4138-ACC9-901ED9FEACCC}" sibTransId="{E0447E4A-3C15-4884-AEBE-804149EBD331}"/>
    <dgm:cxn modelId="{4B61AF65-3991-4A24-9475-D4AA0127738F}" srcId="{FF3CD410-5E2E-4080-A893-907D31D22CB3}" destId="{F01D5F9E-ABC5-4560-ACB4-E6CFBC60BFF2}" srcOrd="1" destOrd="0" parTransId="{FEAC3315-4B36-4E3C-89B3-70A50C7F13CC}" sibTransId="{36ABC0D0-B41E-401C-840C-2AFBE73989B4}"/>
    <dgm:cxn modelId="{A319CB69-6926-431D-A805-EACBFA83FA66}" srcId="{FF3CD410-5E2E-4080-A893-907D31D22CB3}" destId="{2DC4903D-31E8-4ED6-875F-63877788B702}" srcOrd="5" destOrd="0" parTransId="{A18F8C20-9A13-44DB-9E45-C2DE49ACE5D9}" sibTransId="{EBFDEA83-93E5-4D72-A672-078838B258F5}"/>
    <dgm:cxn modelId="{935F274E-0D61-4EDD-92A7-9CA37702DC15}" type="presOf" srcId="{2DC4903D-31E8-4ED6-875F-63877788B702}" destId="{270971D8-F05B-4392-88C0-D9921BB5F6B0}" srcOrd="0" destOrd="0" presId="urn:microsoft.com/office/officeart/2017/3/layout/HorizontalLabelsTimeline"/>
    <dgm:cxn modelId="{24FE186F-F804-46F5-9C2D-96C1655A06BB}" type="presOf" srcId="{FF3CD410-5E2E-4080-A893-907D31D22CB3}" destId="{687CC7BD-79EF-4A0F-BDD3-809BFA49E6BE}" srcOrd="0" destOrd="0" presId="urn:microsoft.com/office/officeart/2017/3/layout/HorizontalLabelsTimeline"/>
    <dgm:cxn modelId="{B9B38C7F-D679-4A39-B742-6501D3961044}" srcId="{454D56AF-0D14-43A4-A4AA-2274946C5116}" destId="{3280BE73-5C4D-4941-9102-E5930904556F}" srcOrd="0" destOrd="0" parTransId="{596FE3BE-79D4-47E4-8416-EDF8385B1DE9}" sibTransId="{8E22D1FB-CF90-47F0-B06E-C66C75D54226}"/>
    <dgm:cxn modelId="{59B27383-B045-4BF7-93D0-B9D2CB156BC5}" type="presOf" srcId="{1827863D-2FA1-48D1-81C4-0E7D31ADB47E}" destId="{95B1E40E-26D9-44C8-A99F-14EA44505DF3}" srcOrd="0" destOrd="0" presId="urn:microsoft.com/office/officeart/2017/3/layout/HorizontalLabelsTimeline"/>
    <dgm:cxn modelId="{270F1A8F-053B-4B29-B86C-B8D01B394942}" type="presOf" srcId="{CF564C6C-7771-4FD5-B851-B5B84730268F}" destId="{FE14A9FC-66E7-4679-B63E-054F98E59204}" srcOrd="0" destOrd="0" presId="urn:microsoft.com/office/officeart/2017/3/layout/HorizontalLabelsTimeline"/>
    <dgm:cxn modelId="{6AEB3B94-8522-4F42-A6BC-BC55C5AED92F}" srcId="{8A93A940-284B-49B0-9D89-5FA2B3B3C7E5}" destId="{6BA5F3BE-D53A-42E0-A7FE-674B99BD07E6}" srcOrd="0" destOrd="0" parTransId="{9484BBA1-86EE-4AA2-B94A-A26EED0EFB1E}" sibTransId="{48C67DB7-8AA6-454C-83AE-A16B3B9F45FF}"/>
    <dgm:cxn modelId="{47F4D29A-7D65-4C2F-8677-61780F0F1118}" srcId="{F01D5F9E-ABC5-4560-ACB4-E6CFBC60BFF2}" destId="{47BE8E0B-496B-44FC-825E-C2A10D821DC9}" srcOrd="0" destOrd="0" parTransId="{26C37286-A207-4C3A-8F03-B64C4EB72DB8}" sibTransId="{258C30B8-1EDE-458F-9BAB-BD0E5C8E1BF9}"/>
    <dgm:cxn modelId="{68D35F9D-DABF-4E5A-94D4-F988D8E84907}" srcId="{D423FB80-F2BD-4DDE-80B1-76F84FE09A02}" destId="{245E128E-7700-4C91-9411-CDD1DCA94D67}" srcOrd="0" destOrd="0" parTransId="{B4D95EBA-0423-4AFA-B379-E030341B1F23}" sibTransId="{4963BA97-D4C5-477B-9B0D-68DB38F61579}"/>
    <dgm:cxn modelId="{2C87A39F-871C-45C6-8C22-A8C358151D70}" type="presOf" srcId="{A7F4784E-75AE-4F03-B342-C71355D1ACCF}" destId="{CBCB6B30-5D46-4B19-B9DE-C0B7FB057712}" srcOrd="0" destOrd="0" presId="urn:microsoft.com/office/officeart/2017/3/layout/HorizontalLabelsTimeline"/>
    <dgm:cxn modelId="{078029A2-947D-4D6B-B786-5B31CB659BA9}" type="presOf" srcId="{A59C9EB4-4836-41EA-88FC-E68E29755DEF}" destId="{88F6D506-033B-4CA4-9572-41E373A6B43C}" srcOrd="0" destOrd="0" presId="urn:microsoft.com/office/officeart/2017/3/layout/HorizontalLabelsTimeline"/>
    <dgm:cxn modelId="{F235FFA2-7CA0-45AA-B8F8-6565B3CBFFC6}" type="presOf" srcId="{6BA5F3BE-D53A-42E0-A7FE-674B99BD07E6}" destId="{725F2AEF-0925-4411-A89A-5976D96BC3B1}" srcOrd="0" destOrd="0" presId="urn:microsoft.com/office/officeart/2017/3/layout/HorizontalLabelsTimeline"/>
    <dgm:cxn modelId="{7749B4AD-5089-49E7-8F6B-1B2382C9B50E}" srcId="{A7F4784E-75AE-4F03-B342-C71355D1ACCF}" destId="{1827863D-2FA1-48D1-81C4-0E7D31ADB47E}" srcOrd="0" destOrd="0" parTransId="{B426C98F-7250-4E9E-84CB-E9FC83F8CB06}" sibTransId="{D0D7EB30-49F6-43D6-AF40-1B9302B3ADF0}"/>
    <dgm:cxn modelId="{5BF3B7B1-A779-4E2D-8625-77DE0CA38FEE}" srcId="{FF3CD410-5E2E-4080-A893-907D31D22CB3}" destId="{D423FB80-F2BD-4DDE-80B1-76F84FE09A02}" srcOrd="0" destOrd="0" parTransId="{9B1CA3FF-D252-4AF5-8F50-CFC93ACA9175}" sibTransId="{EBE862E1-9761-4AA7-AA00-BD79FA3B27DD}"/>
    <dgm:cxn modelId="{F68895C0-3F1F-4678-B72B-DB82A8D7873D}" type="presOf" srcId="{245E128E-7700-4C91-9411-CDD1DCA94D67}" destId="{255B3FC7-BD87-4810-87ED-7952D0F23157}"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186572D2-DD3E-469C-B4C6-FC405845D66C}" type="presOf" srcId="{3280BE73-5C4D-4941-9102-E5930904556F}" destId="{04897CD2-CF6F-4A55-8E79-1E7393B07B06}" srcOrd="0" destOrd="0" presId="urn:microsoft.com/office/officeart/2017/3/layout/HorizontalLabelsTimeline"/>
    <dgm:cxn modelId="{0850A4D5-F517-4BE2-AE27-9281E3729461}" type="presOf" srcId="{454D56AF-0D14-43A4-A4AA-2274946C5116}" destId="{C5503B6E-C1DB-44F5-ABB8-38EF445ED1E8}" srcOrd="0" destOrd="0" presId="urn:microsoft.com/office/officeart/2017/3/layout/HorizontalLabelsTimeline"/>
    <dgm:cxn modelId="{5F80C7E1-A7BD-418E-A665-3DAF3DEDF5A4}" srcId="{A59C9EB4-4836-41EA-88FC-E68E29755DEF}" destId="{CF564C6C-7771-4FD5-B851-B5B84730268F}" srcOrd="0" destOrd="0" parTransId="{5A57A755-D716-4DC9-9A51-20693042AFC8}" sibTransId="{024A7FBC-BB10-4242-BAF3-82678A4C13DA}"/>
    <dgm:cxn modelId="{913E9CE7-B8A6-4506-ADA2-FB6349E99383}" type="presOf" srcId="{A9FB790A-3E33-4887-962E-7206A01AD84F}" destId="{1D60394B-1800-4790-9694-08B1C1D1B34D}" srcOrd="0" destOrd="0" presId="urn:microsoft.com/office/officeart/2017/3/layout/HorizontalLabelsTimeline"/>
    <dgm:cxn modelId="{FAEC57FD-E661-46F9-8FC2-72568E9086CE}" type="presOf" srcId="{D423FB80-F2BD-4DDE-80B1-76F84FE09A02}" destId="{64E37A6A-8F95-4F28-92FC-1FE8089D7DAF}" srcOrd="0" destOrd="0" presId="urn:microsoft.com/office/officeart/2017/3/layout/HorizontalLabelsTimeline"/>
    <dgm:cxn modelId="{41A1825C-6B33-4866-A7F1-A86BC36862B3}" type="presParOf" srcId="{687CC7BD-79EF-4A0F-BDD3-809BFA49E6BE}" destId="{6168B371-2815-4661-9209-F8A29814ADCC}" srcOrd="0" destOrd="0" presId="urn:microsoft.com/office/officeart/2017/3/layout/HorizontalLabelsTimeline"/>
    <dgm:cxn modelId="{281FC94C-5AAC-413C-803D-BB6EEF9AD3A6}" type="presParOf" srcId="{687CC7BD-79EF-4A0F-BDD3-809BFA49E6BE}" destId="{4C5F54B5-504F-4069-AF1D-9A370FBD268C}" srcOrd="1" destOrd="0" presId="urn:microsoft.com/office/officeart/2017/3/layout/HorizontalLabelsTimeline"/>
    <dgm:cxn modelId="{CFDEA283-4601-4089-8563-A85225CFEF1D}" type="presParOf" srcId="{4C5F54B5-504F-4069-AF1D-9A370FBD268C}" destId="{34539F78-7536-446A-B749-4315D26F2C4E}" srcOrd="0" destOrd="0" presId="urn:microsoft.com/office/officeart/2017/3/layout/HorizontalLabelsTimeline"/>
    <dgm:cxn modelId="{8A5756AD-D676-4F95-8A8A-CDE3EA13E14C}" type="presParOf" srcId="{34539F78-7536-446A-B749-4315D26F2C4E}" destId="{64E37A6A-8F95-4F28-92FC-1FE8089D7DAF}" srcOrd="0" destOrd="0" presId="urn:microsoft.com/office/officeart/2017/3/layout/HorizontalLabelsTimeline"/>
    <dgm:cxn modelId="{C64DD621-F766-410D-81AE-A692FE379207}" type="presParOf" srcId="{34539F78-7536-446A-B749-4315D26F2C4E}" destId="{301B11E7-9AB9-40DA-A950-87C47281308D}" srcOrd="1" destOrd="0" presId="urn:microsoft.com/office/officeart/2017/3/layout/HorizontalLabelsTimeline"/>
    <dgm:cxn modelId="{72141621-AC11-4C6D-A617-B6CF19C76AAE}" type="presParOf" srcId="{301B11E7-9AB9-40DA-A950-87C47281308D}" destId="{255B3FC7-BD87-4810-87ED-7952D0F23157}" srcOrd="0" destOrd="0" presId="urn:microsoft.com/office/officeart/2017/3/layout/HorizontalLabelsTimeline"/>
    <dgm:cxn modelId="{C728B947-ADB2-406E-9206-93298476CEFD}" type="presParOf" srcId="{301B11E7-9AB9-40DA-A950-87C47281308D}" destId="{4B545162-9690-412E-B970-54DA905B44AF}" srcOrd="1" destOrd="0" presId="urn:microsoft.com/office/officeart/2017/3/layout/HorizontalLabelsTimeline"/>
    <dgm:cxn modelId="{9B7FD2A9-25B9-477B-AC6A-FE14BD3BFF32}" type="presParOf" srcId="{34539F78-7536-446A-B749-4315D26F2C4E}" destId="{DF478A7F-4668-4E0A-86F7-C1205CF5AA73}" srcOrd="2" destOrd="0" presId="urn:microsoft.com/office/officeart/2017/3/layout/HorizontalLabelsTimeline"/>
    <dgm:cxn modelId="{A1F8B173-85E4-4ED9-BFF5-CF116D6F7CE3}" type="presParOf" srcId="{34539F78-7536-446A-B749-4315D26F2C4E}" destId="{6D7F9BE3-3008-4E5E-96F3-C71D72649902}" srcOrd="3" destOrd="0" presId="urn:microsoft.com/office/officeart/2017/3/layout/HorizontalLabelsTimeline"/>
    <dgm:cxn modelId="{74F580D4-41FC-4B1B-82E4-22FCC2246045}" type="presParOf" srcId="{34539F78-7536-446A-B749-4315D26F2C4E}" destId="{02633C3C-6589-41FB-998C-85A7548107A4}" srcOrd="4" destOrd="0" presId="urn:microsoft.com/office/officeart/2017/3/layout/HorizontalLabelsTimeline"/>
    <dgm:cxn modelId="{ACB72553-49A5-440C-B1C8-D7D8CFF44BD6}" type="presParOf" srcId="{4C5F54B5-504F-4069-AF1D-9A370FBD268C}" destId="{41467129-B2CC-4E38-A5B2-56D30FA28409}" srcOrd="1" destOrd="0" presId="urn:microsoft.com/office/officeart/2017/3/layout/HorizontalLabelsTimeline"/>
    <dgm:cxn modelId="{25113ECB-44A4-43A3-B2D0-D47302F35B26}" type="presParOf" srcId="{4C5F54B5-504F-4069-AF1D-9A370FBD268C}" destId="{C7F26193-F277-4FC2-96E8-E896E5EFC9BC}" srcOrd="2" destOrd="0" presId="urn:microsoft.com/office/officeart/2017/3/layout/HorizontalLabelsTimeline"/>
    <dgm:cxn modelId="{AEF2036D-29F6-4431-8357-64776A18B655}" type="presParOf" srcId="{C7F26193-F277-4FC2-96E8-E896E5EFC9BC}" destId="{5C68C37A-C349-49AE-97A1-63D110D2C7D1}" srcOrd="0" destOrd="0" presId="urn:microsoft.com/office/officeart/2017/3/layout/HorizontalLabelsTimeline"/>
    <dgm:cxn modelId="{51F9D33C-AECD-4F33-B2DA-43CF6B93002F}" type="presParOf" srcId="{C7F26193-F277-4FC2-96E8-E896E5EFC9BC}" destId="{3E3F09C6-0C94-40B1-A308-6929444363D4}" srcOrd="1" destOrd="0" presId="urn:microsoft.com/office/officeart/2017/3/layout/HorizontalLabelsTimeline"/>
    <dgm:cxn modelId="{17B9A51D-D490-4C54-B91D-5CD40783571D}" type="presParOf" srcId="{3E3F09C6-0C94-40B1-A308-6929444363D4}" destId="{A01D9671-7007-4F3F-98D6-A9730C5B45E4}" srcOrd="0" destOrd="0" presId="urn:microsoft.com/office/officeart/2017/3/layout/HorizontalLabelsTimeline"/>
    <dgm:cxn modelId="{A6AAA60B-E979-47B8-A997-DB62C715690F}" type="presParOf" srcId="{3E3F09C6-0C94-40B1-A308-6929444363D4}" destId="{65C95A24-31B5-46D2-BCB4-07372ABDD6F2}" srcOrd="1" destOrd="0" presId="urn:microsoft.com/office/officeart/2017/3/layout/HorizontalLabelsTimeline"/>
    <dgm:cxn modelId="{05694172-1DAF-4D9C-BBD9-0794366FCD56}" type="presParOf" srcId="{C7F26193-F277-4FC2-96E8-E896E5EFC9BC}" destId="{D4347EDB-4883-4C4B-A672-6266C9702B5A}" srcOrd="2" destOrd="0" presId="urn:microsoft.com/office/officeart/2017/3/layout/HorizontalLabelsTimeline"/>
    <dgm:cxn modelId="{BC9943FE-1230-4FDB-A7D8-898D013B9350}" type="presParOf" srcId="{C7F26193-F277-4FC2-96E8-E896E5EFC9BC}" destId="{D10813CD-B7B7-4CC7-9B2D-B5AE3D30A4DA}" srcOrd="3" destOrd="0" presId="urn:microsoft.com/office/officeart/2017/3/layout/HorizontalLabelsTimeline"/>
    <dgm:cxn modelId="{084C9897-3EE7-44CF-9F38-C9A562B67975}" type="presParOf" srcId="{C7F26193-F277-4FC2-96E8-E896E5EFC9BC}" destId="{143FACBA-FB69-402B-8D92-68DCE90EA86A}" srcOrd="4" destOrd="0" presId="urn:microsoft.com/office/officeart/2017/3/layout/HorizontalLabelsTimeline"/>
    <dgm:cxn modelId="{3DFFAC5F-0847-4E2F-A4CD-4FB95268ED8C}" type="presParOf" srcId="{4C5F54B5-504F-4069-AF1D-9A370FBD268C}" destId="{0587E036-7F91-482C-9B0A-860FD4CCD0E2}" srcOrd="3" destOrd="0" presId="urn:microsoft.com/office/officeart/2017/3/layout/HorizontalLabelsTimeline"/>
    <dgm:cxn modelId="{0C2CFEA1-3FB4-47D5-BA0C-2B2C20EB640F}" type="presParOf" srcId="{4C5F54B5-504F-4069-AF1D-9A370FBD268C}" destId="{795AD8F1-7B20-410C-90F4-2E04F4F4C93D}" srcOrd="4" destOrd="0" presId="urn:microsoft.com/office/officeart/2017/3/layout/HorizontalLabelsTimeline"/>
    <dgm:cxn modelId="{5EA692BD-507A-40EE-B699-B1F92E600F62}" type="presParOf" srcId="{795AD8F1-7B20-410C-90F4-2E04F4F4C93D}" destId="{C5503B6E-C1DB-44F5-ABB8-38EF445ED1E8}" srcOrd="0" destOrd="0" presId="urn:microsoft.com/office/officeart/2017/3/layout/HorizontalLabelsTimeline"/>
    <dgm:cxn modelId="{84215AA0-8ED4-45B6-8451-521906DE0059}" type="presParOf" srcId="{795AD8F1-7B20-410C-90F4-2E04F4F4C93D}" destId="{FD7DE90B-3DDE-4250-BB93-6AFB95DB30C9}" srcOrd="1" destOrd="0" presId="urn:microsoft.com/office/officeart/2017/3/layout/HorizontalLabelsTimeline"/>
    <dgm:cxn modelId="{CD1AF92D-7CB7-4156-9C24-3DD50EA4D129}" type="presParOf" srcId="{FD7DE90B-3DDE-4250-BB93-6AFB95DB30C9}" destId="{04897CD2-CF6F-4A55-8E79-1E7393B07B06}" srcOrd="0" destOrd="0" presId="urn:microsoft.com/office/officeart/2017/3/layout/HorizontalLabelsTimeline"/>
    <dgm:cxn modelId="{E596D201-A9A8-46AA-BA6C-731E186DBB6C}" type="presParOf" srcId="{FD7DE90B-3DDE-4250-BB93-6AFB95DB30C9}" destId="{30F499EF-86B9-43D4-9E36-2ADCD18D3C55}" srcOrd="1" destOrd="0" presId="urn:microsoft.com/office/officeart/2017/3/layout/HorizontalLabelsTimeline"/>
    <dgm:cxn modelId="{7D0F95A1-0D0D-4B3A-AD37-1D9E68A59E7B}" type="presParOf" srcId="{795AD8F1-7B20-410C-90F4-2E04F4F4C93D}" destId="{73ACB8E4-FFC1-49E5-BB46-1EBD63F3BF67}" srcOrd="2" destOrd="0" presId="urn:microsoft.com/office/officeart/2017/3/layout/HorizontalLabelsTimeline"/>
    <dgm:cxn modelId="{A5FB3F07-307E-4B9C-AF1B-722131ED4362}" type="presParOf" srcId="{795AD8F1-7B20-410C-90F4-2E04F4F4C93D}" destId="{FE89438A-B301-4219-9492-D30967496E8F}" srcOrd="3" destOrd="0" presId="urn:microsoft.com/office/officeart/2017/3/layout/HorizontalLabelsTimeline"/>
    <dgm:cxn modelId="{2F2BB858-3070-4463-950E-16B32D1FC1A0}" type="presParOf" srcId="{795AD8F1-7B20-410C-90F4-2E04F4F4C93D}" destId="{80E00C49-A058-42B1-B4A9-8FC8989D4F58}" srcOrd="4" destOrd="0" presId="urn:microsoft.com/office/officeart/2017/3/layout/HorizontalLabelsTimeline"/>
    <dgm:cxn modelId="{4CFFAECA-C6E6-463A-90AA-C4DEAB87918A}" type="presParOf" srcId="{4C5F54B5-504F-4069-AF1D-9A370FBD268C}" destId="{396E0C2C-79C3-4FCA-B5E5-8B3C2758C30F}" srcOrd="5" destOrd="0" presId="urn:microsoft.com/office/officeart/2017/3/layout/HorizontalLabelsTimeline"/>
    <dgm:cxn modelId="{28A719F5-6237-4C83-8EB7-BB9ACE657CCA}" type="presParOf" srcId="{4C5F54B5-504F-4069-AF1D-9A370FBD268C}" destId="{866B658A-D972-4AD8-A7E6-4082FD2CB001}" srcOrd="6" destOrd="0" presId="urn:microsoft.com/office/officeart/2017/3/layout/HorizontalLabelsTimeline"/>
    <dgm:cxn modelId="{E55C2317-CDB7-4C64-95C4-C04303FBB96A}" type="presParOf" srcId="{866B658A-D972-4AD8-A7E6-4082FD2CB001}" destId="{CBCB6B30-5D46-4B19-B9DE-C0B7FB057712}" srcOrd="0" destOrd="0" presId="urn:microsoft.com/office/officeart/2017/3/layout/HorizontalLabelsTimeline"/>
    <dgm:cxn modelId="{2E742A39-B2D8-41E7-938B-B4FE7E0F1794}" type="presParOf" srcId="{866B658A-D972-4AD8-A7E6-4082FD2CB001}" destId="{746F6004-1265-4B16-B698-179F0477DB3D}" srcOrd="1" destOrd="0" presId="urn:microsoft.com/office/officeart/2017/3/layout/HorizontalLabelsTimeline"/>
    <dgm:cxn modelId="{000BAB58-4AA6-43D9-89B5-0C604F29C6EA}" type="presParOf" srcId="{746F6004-1265-4B16-B698-179F0477DB3D}" destId="{95B1E40E-26D9-44C8-A99F-14EA44505DF3}" srcOrd="0" destOrd="0" presId="urn:microsoft.com/office/officeart/2017/3/layout/HorizontalLabelsTimeline"/>
    <dgm:cxn modelId="{6D12DD85-6CC0-441A-BB74-D3B24BE9ECF2}" type="presParOf" srcId="{746F6004-1265-4B16-B698-179F0477DB3D}" destId="{752FC6D6-93A6-414C-B65D-6F2858E07E0C}" srcOrd="1" destOrd="0" presId="urn:microsoft.com/office/officeart/2017/3/layout/HorizontalLabelsTimeline"/>
    <dgm:cxn modelId="{6CE5E65F-BF35-4F9A-9FAC-9FD84A211FC6}" type="presParOf" srcId="{866B658A-D972-4AD8-A7E6-4082FD2CB001}" destId="{BBBD3B06-9C30-48DB-A77E-5A358B1C6E78}" srcOrd="2" destOrd="0" presId="urn:microsoft.com/office/officeart/2017/3/layout/HorizontalLabelsTimeline"/>
    <dgm:cxn modelId="{457B6E85-E149-4279-81E9-511D2D038B9A}" type="presParOf" srcId="{866B658A-D972-4AD8-A7E6-4082FD2CB001}" destId="{C574381E-6C24-436D-B265-4BCFEFA46591}" srcOrd="3" destOrd="0" presId="urn:microsoft.com/office/officeart/2017/3/layout/HorizontalLabelsTimeline"/>
    <dgm:cxn modelId="{376FD1F8-A0AB-4CA9-B35C-A1F5747217B7}" type="presParOf" srcId="{866B658A-D972-4AD8-A7E6-4082FD2CB001}" destId="{CC7E7566-0B46-4E0A-B951-BFE404664D2C}" srcOrd="4" destOrd="0" presId="urn:microsoft.com/office/officeart/2017/3/layout/HorizontalLabelsTimeline"/>
    <dgm:cxn modelId="{CA63DDF8-DE3B-4E8A-886E-D787300C3FD4}" type="presParOf" srcId="{4C5F54B5-504F-4069-AF1D-9A370FBD268C}" destId="{F50C4635-5C0A-4C07-B5AD-BABD96009847}" srcOrd="7" destOrd="0" presId="urn:microsoft.com/office/officeart/2017/3/layout/HorizontalLabelsTimeline"/>
    <dgm:cxn modelId="{187F63AE-22E9-42D8-BA25-F8E70A982232}" type="presParOf" srcId="{4C5F54B5-504F-4069-AF1D-9A370FBD268C}" destId="{5667DB6C-E90F-44DB-BFD7-8570D48D28D4}" srcOrd="8" destOrd="0" presId="urn:microsoft.com/office/officeart/2017/3/layout/HorizontalLabelsTimeline"/>
    <dgm:cxn modelId="{782591FC-39B3-43EE-A99E-69B60AB63978}" type="presParOf" srcId="{5667DB6C-E90F-44DB-BFD7-8570D48D28D4}" destId="{88F6D506-033B-4CA4-9572-41E373A6B43C}" srcOrd="0" destOrd="0" presId="urn:microsoft.com/office/officeart/2017/3/layout/HorizontalLabelsTimeline"/>
    <dgm:cxn modelId="{DA98866D-BB74-46A1-B98B-9B6BDACA94E3}" type="presParOf" srcId="{5667DB6C-E90F-44DB-BFD7-8570D48D28D4}" destId="{E3303ED6-54B9-4518-AD7C-3197102106EF}" srcOrd="1" destOrd="0" presId="urn:microsoft.com/office/officeart/2017/3/layout/HorizontalLabelsTimeline"/>
    <dgm:cxn modelId="{BFB054F1-AA6C-4CA5-B7A3-FF579439BD18}" type="presParOf" srcId="{E3303ED6-54B9-4518-AD7C-3197102106EF}" destId="{FE14A9FC-66E7-4679-B63E-054F98E59204}" srcOrd="0" destOrd="0" presId="urn:microsoft.com/office/officeart/2017/3/layout/HorizontalLabelsTimeline"/>
    <dgm:cxn modelId="{6BF922DC-DA85-4710-BB6F-2CCCF2CFD764}" type="presParOf" srcId="{E3303ED6-54B9-4518-AD7C-3197102106EF}" destId="{8F1DAFAE-685A-4EC1-8FC0-2EE182F59B78}" srcOrd="1" destOrd="0" presId="urn:microsoft.com/office/officeart/2017/3/layout/HorizontalLabelsTimeline"/>
    <dgm:cxn modelId="{6907C7E4-84E2-47E3-949B-BC87F9D211CC}" type="presParOf" srcId="{5667DB6C-E90F-44DB-BFD7-8570D48D28D4}" destId="{4702B22B-8EB6-4454-9F8E-9A963F32B8A1}" srcOrd="2" destOrd="0" presId="urn:microsoft.com/office/officeart/2017/3/layout/HorizontalLabelsTimeline"/>
    <dgm:cxn modelId="{68C6501C-DCCA-438E-8565-A8631BB6C8AC}" type="presParOf" srcId="{5667DB6C-E90F-44DB-BFD7-8570D48D28D4}" destId="{F2E81385-B138-4A59-9452-A3C9AC4F2012}" srcOrd="3" destOrd="0" presId="urn:microsoft.com/office/officeart/2017/3/layout/HorizontalLabelsTimeline"/>
    <dgm:cxn modelId="{F4686330-D4C5-4698-8BC6-EF28FB9176C1}" type="presParOf" srcId="{5667DB6C-E90F-44DB-BFD7-8570D48D28D4}" destId="{00C34F8E-67EA-485C-B754-5C6C9BC871C5}" srcOrd="4" destOrd="0" presId="urn:microsoft.com/office/officeart/2017/3/layout/HorizontalLabelsTimeline"/>
    <dgm:cxn modelId="{FA06019D-A6EE-447A-894D-5FBD4FB143DA}" type="presParOf" srcId="{4C5F54B5-504F-4069-AF1D-9A370FBD268C}" destId="{E2C470F7-A894-4A64-A64E-235B0E510421}" srcOrd="9" destOrd="0" presId="urn:microsoft.com/office/officeart/2017/3/layout/HorizontalLabelsTimeline"/>
    <dgm:cxn modelId="{779E8BAE-E165-44A0-8F61-F1D6F07BA6D3}" type="presParOf" srcId="{4C5F54B5-504F-4069-AF1D-9A370FBD268C}" destId="{6AA3FB3F-E213-4147-93D1-22B952CDFE17}" srcOrd="10" destOrd="0" presId="urn:microsoft.com/office/officeart/2017/3/layout/HorizontalLabelsTimeline"/>
    <dgm:cxn modelId="{FDEBFC71-A7CC-4193-89B3-3D17A65C6735}" type="presParOf" srcId="{6AA3FB3F-E213-4147-93D1-22B952CDFE17}" destId="{270971D8-F05B-4392-88C0-D9921BB5F6B0}" srcOrd="0" destOrd="0" presId="urn:microsoft.com/office/officeart/2017/3/layout/HorizontalLabelsTimeline"/>
    <dgm:cxn modelId="{DDE712DF-EAC7-4AEA-8C8F-518516542CAF}" type="presParOf" srcId="{6AA3FB3F-E213-4147-93D1-22B952CDFE17}" destId="{68B34C20-0EE9-4A51-9634-702BEA794899}" srcOrd="1" destOrd="0" presId="urn:microsoft.com/office/officeart/2017/3/layout/HorizontalLabelsTimeline"/>
    <dgm:cxn modelId="{0AB24538-9BA6-44A1-BA14-80061D14A8F4}" type="presParOf" srcId="{68B34C20-0EE9-4A51-9634-702BEA794899}" destId="{1D60394B-1800-4790-9694-08B1C1D1B34D}" srcOrd="0" destOrd="0" presId="urn:microsoft.com/office/officeart/2017/3/layout/HorizontalLabelsTimeline"/>
    <dgm:cxn modelId="{2AAA8EAA-0E27-421D-A811-E0050D6E2E66}" type="presParOf" srcId="{68B34C20-0EE9-4A51-9634-702BEA794899}" destId="{F7828579-24D8-4EC2-A1D6-344D5AD522E4}" srcOrd="1" destOrd="0" presId="urn:microsoft.com/office/officeart/2017/3/layout/HorizontalLabelsTimeline"/>
    <dgm:cxn modelId="{1951676A-386A-4A55-8D85-8529FCA60223}" type="presParOf" srcId="{6AA3FB3F-E213-4147-93D1-22B952CDFE17}" destId="{59F1EF41-14EA-48EE-A559-118169DBDB24}" srcOrd="2" destOrd="0" presId="urn:microsoft.com/office/officeart/2017/3/layout/HorizontalLabelsTimeline"/>
    <dgm:cxn modelId="{FF7D7122-10DC-403C-B42A-BC23EECD800F}" type="presParOf" srcId="{6AA3FB3F-E213-4147-93D1-22B952CDFE17}" destId="{8E0947F0-E28B-4B2E-B1D6-BFEED1AF012B}" srcOrd="3" destOrd="0" presId="urn:microsoft.com/office/officeart/2017/3/layout/HorizontalLabelsTimeline"/>
    <dgm:cxn modelId="{11C26640-7348-4167-8AF4-596740246EB0}" type="presParOf" srcId="{6AA3FB3F-E213-4147-93D1-22B952CDFE17}" destId="{6BA99215-8D0D-4B24-ACDB-B8619064A20A}" srcOrd="4" destOrd="0" presId="urn:microsoft.com/office/officeart/2017/3/layout/HorizontalLabelsTimeline"/>
    <dgm:cxn modelId="{4C86226D-C9C0-4413-B426-06F8252E51C5}" type="presParOf" srcId="{4C5F54B5-504F-4069-AF1D-9A370FBD268C}" destId="{9B2B8A77-95BF-4B3D-B7A2-74A64BEAD033}" srcOrd="11" destOrd="0" presId="urn:microsoft.com/office/officeart/2017/3/layout/HorizontalLabelsTimeline"/>
    <dgm:cxn modelId="{DA1E98F3-DEEF-449E-A505-7BE8E77DC666}" type="presParOf" srcId="{4C5F54B5-504F-4069-AF1D-9A370FBD268C}" destId="{CB500B18-4CCC-44D0-A7EE-E63EC340604C}" srcOrd="12" destOrd="0" presId="urn:microsoft.com/office/officeart/2017/3/layout/HorizontalLabelsTimeline"/>
    <dgm:cxn modelId="{5DE12D35-65C6-43A3-9CCB-9DB1FBB88A6F}" type="presParOf" srcId="{CB500B18-4CCC-44D0-A7EE-E63EC340604C}" destId="{A7F04B95-81DC-4C70-990B-FEE82F4C63E7}" srcOrd="0" destOrd="0" presId="urn:microsoft.com/office/officeart/2017/3/layout/HorizontalLabelsTimeline"/>
    <dgm:cxn modelId="{84E6A2E6-334E-486A-9E18-50B4C9242157}" type="presParOf" srcId="{CB500B18-4CCC-44D0-A7EE-E63EC340604C}" destId="{16384FAB-C600-47F1-91A6-2EF972F345F9}" srcOrd="1" destOrd="0" presId="urn:microsoft.com/office/officeart/2017/3/layout/HorizontalLabelsTimeline"/>
    <dgm:cxn modelId="{0D7AFB00-50B5-4763-8B9B-058959A93926}" type="presParOf" srcId="{16384FAB-C600-47F1-91A6-2EF972F345F9}" destId="{725F2AEF-0925-4411-A89A-5976D96BC3B1}" srcOrd="0" destOrd="0" presId="urn:microsoft.com/office/officeart/2017/3/layout/HorizontalLabelsTimeline"/>
    <dgm:cxn modelId="{6BE0CB7D-05CB-48BF-95E8-5BD301DDCFDF}" type="presParOf" srcId="{16384FAB-C600-47F1-91A6-2EF972F345F9}" destId="{F1CEE27F-E297-4972-B373-BDB021CAF74B}" srcOrd="1" destOrd="0" presId="urn:microsoft.com/office/officeart/2017/3/layout/HorizontalLabelsTimeline"/>
    <dgm:cxn modelId="{73AA2BF1-3651-48D4-B218-B7BECAF7B8D5}" type="presParOf" srcId="{CB500B18-4CCC-44D0-A7EE-E63EC340604C}" destId="{3F1F843F-8CAA-4ECF-B5A2-211D6C43D3C6}" srcOrd="2" destOrd="0" presId="urn:microsoft.com/office/officeart/2017/3/layout/HorizontalLabelsTimeline"/>
    <dgm:cxn modelId="{3C38FC4B-81C9-40B9-BE5E-6E8032D8A2A6}" type="presParOf" srcId="{CB500B18-4CCC-44D0-A7EE-E63EC340604C}" destId="{53B98CC0-1029-46A6-8053-0933F88F7705}" srcOrd="3" destOrd="0" presId="urn:microsoft.com/office/officeart/2017/3/layout/HorizontalLabelsTimeline"/>
    <dgm:cxn modelId="{6DDB047D-A89D-46BF-8D68-1A2DD3FE6D44}" type="presParOf" srcId="{CB500B18-4CCC-44D0-A7EE-E63EC340604C}" destId="{ED7FD386-E91E-4500-9B1B-A5B2EA2DCD9E}"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8B371-2815-4661-9209-F8A29814ADCC}">
      <dsp:nvSpPr>
        <dsp:cNvPr id="0" name=""/>
        <dsp:cNvSpPr/>
      </dsp:nvSpPr>
      <dsp:spPr>
        <a:xfrm>
          <a:off x="0" y="2500380"/>
          <a:ext cx="10749643" cy="0"/>
        </a:xfrm>
        <a:prstGeom prst="line">
          <a:avLst/>
        </a:prstGeom>
        <a:solidFill>
          <a:schemeClr val="lt1">
            <a:alpha val="90000"/>
            <a:hueOff val="0"/>
            <a:satOff val="0"/>
            <a:lumOff val="0"/>
            <a:alphaOff val="0"/>
          </a:schemeClr>
        </a:solidFill>
        <a:ln w="38100" cap="flat" cmpd="sng" algn="ctr">
          <a:solidFill>
            <a:schemeClr val="bg2"/>
          </a:solidFill>
          <a:prstDash val="solid"/>
          <a:miter lim="800000"/>
        </a:ln>
        <a:effectLst/>
      </dsp:spPr>
      <dsp:style>
        <a:lnRef idx="2">
          <a:scrgbClr r="0" g="0" b="0"/>
        </a:lnRef>
        <a:fillRef idx="1">
          <a:scrgbClr r="0" g="0" b="0"/>
        </a:fillRef>
        <a:effectRef idx="0">
          <a:scrgbClr r="0" g="0" b="0"/>
        </a:effectRef>
        <a:fontRef idx="minor"/>
      </dsp:style>
    </dsp:sp>
    <dsp:sp modelId="{64E37A6A-8F95-4F28-92FC-1FE8089D7DAF}">
      <dsp:nvSpPr>
        <dsp:cNvPr id="0" name=""/>
        <dsp:cNvSpPr/>
      </dsp:nvSpPr>
      <dsp:spPr>
        <a:xfrm>
          <a:off x="161244"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01</a:t>
          </a:r>
        </a:p>
      </dsp:txBody>
      <dsp:txXfrm>
        <a:off x="161244" y="1550236"/>
        <a:ext cx="2364921" cy="600091"/>
      </dsp:txXfrm>
    </dsp:sp>
    <dsp:sp modelId="{255B3FC7-BD87-4810-87ED-7952D0F23157}">
      <dsp:nvSpPr>
        <dsp:cNvPr id="0" name=""/>
        <dsp:cNvSpPr/>
      </dsp:nvSpPr>
      <dsp:spPr>
        <a:xfrm>
          <a:off x="161244"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161244" y="152116"/>
        <a:ext cx="2364921" cy="1398119"/>
      </dsp:txXfrm>
    </dsp:sp>
    <dsp:sp modelId="{DF478A7F-4668-4E0A-86F7-C1205CF5AA73}">
      <dsp:nvSpPr>
        <dsp:cNvPr id="0" name=""/>
        <dsp:cNvSpPr/>
      </dsp:nvSpPr>
      <dsp:spPr>
        <a:xfrm>
          <a:off x="1343705"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5C68C37A-C349-49AE-97A1-63D110D2C7D1}">
      <dsp:nvSpPr>
        <dsp:cNvPr id="0" name=""/>
        <dsp:cNvSpPr/>
      </dsp:nvSpPr>
      <dsp:spPr>
        <a:xfrm>
          <a:off x="1504950"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02</a:t>
          </a:r>
        </a:p>
      </dsp:txBody>
      <dsp:txXfrm>
        <a:off x="1504950" y="2850434"/>
        <a:ext cx="2364921" cy="600091"/>
      </dsp:txXfrm>
    </dsp:sp>
    <dsp:sp modelId="{A01D9671-7007-4F3F-98D6-A9730C5B45E4}">
      <dsp:nvSpPr>
        <dsp:cNvPr id="0" name=""/>
        <dsp:cNvSpPr/>
      </dsp:nvSpPr>
      <dsp:spPr>
        <a:xfrm>
          <a:off x="1504950"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1504950" y="3450525"/>
        <a:ext cx="2364921" cy="1398119"/>
      </dsp:txXfrm>
    </dsp:sp>
    <dsp:sp modelId="{D4347EDB-4883-4C4B-A672-6266C9702B5A}">
      <dsp:nvSpPr>
        <dsp:cNvPr id="0" name=""/>
        <dsp:cNvSpPr/>
      </dsp:nvSpPr>
      <dsp:spPr>
        <a:xfrm>
          <a:off x="2687410"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6D7F9BE3-3008-4E5E-96F3-C71D72649902}">
      <dsp:nvSpPr>
        <dsp:cNvPr id="0" name=""/>
        <dsp:cNvSpPr/>
      </dsp:nvSpPr>
      <dsp:spPr>
        <a:xfrm rot="2700000">
          <a:off x="1304808"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813CD-B7B7-4CC7-9B2D-B5AE3D30A4DA}">
      <dsp:nvSpPr>
        <dsp:cNvPr id="0" name=""/>
        <dsp:cNvSpPr/>
      </dsp:nvSpPr>
      <dsp:spPr>
        <a:xfrm rot="2700000">
          <a:off x="2648513"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03B6E-C1DB-44F5-ABB8-38EF445ED1E8}">
      <dsp:nvSpPr>
        <dsp:cNvPr id="0" name=""/>
        <dsp:cNvSpPr/>
      </dsp:nvSpPr>
      <dsp:spPr>
        <a:xfrm>
          <a:off x="2848655"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03</a:t>
          </a:r>
        </a:p>
      </dsp:txBody>
      <dsp:txXfrm>
        <a:off x="2848655" y="1550236"/>
        <a:ext cx="2364921" cy="600091"/>
      </dsp:txXfrm>
    </dsp:sp>
    <dsp:sp modelId="{04897CD2-CF6F-4A55-8E79-1E7393B07B06}">
      <dsp:nvSpPr>
        <dsp:cNvPr id="0" name=""/>
        <dsp:cNvSpPr/>
      </dsp:nvSpPr>
      <dsp:spPr>
        <a:xfrm>
          <a:off x="2848655"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2848655" y="152116"/>
        <a:ext cx="2364921" cy="1398119"/>
      </dsp:txXfrm>
    </dsp:sp>
    <dsp:sp modelId="{73ACB8E4-FFC1-49E5-BB46-1EBD63F3BF67}">
      <dsp:nvSpPr>
        <dsp:cNvPr id="0" name=""/>
        <dsp:cNvSpPr/>
      </dsp:nvSpPr>
      <dsp:spPr>
        <a:xfrm>
          <a:off x="4031116"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CBCB6B30-5D46-4B19-B9DE-C0B7FB057712}">
      <dsp:nvSpPr>
        <dsp:cNvPr id="0" name=""/>
        <dsp:cNvSpPr/>
      </dsp:nvSpPr>
      <dsp:spPr>
        <a:xfrm>
          <a:off x="4192360"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04</a:t>
          </a:r>
        </a:p>
      </dsp:txBody>
      <dsp:txXfrm>
        <a:off x="4192360" y="2850434"/>
        <a:ext cx="2364921" cy="600091"/>
      </dsp:txXfrm>
    </dsp:sp>
    <dsp:sp modelId="{95B1E40E-26D9-44C8-A99F-14EA44505DF3}">
      <dsp:nvSpPr>
        <dsp:cNvPr id="0" name=""/>
        <dsp:cNvSpPr/>
      </dsp:nvSpPr>
      <dsp:spPr>
        <a:xfrm>
          <a:off x="4192360"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4192360" y="3450525"/>
        <a:ext cx="2364921" cy="1398119"/>
      </dsp:txXfrm>
    </dsp:sp>
    <dsp:sp modelId="{BBBD3B06-9C30-48DB-A77E-5A358B1C6E78}">
      <dsp:nvSpPr>
        <dsp:cNvPr id="0" name=""/>
        <dsp:cNvSpPr/>
      </dsp:nvSpPr>
      <dsp:spPr>
        <a:xfrm>
          <a:off x="5374821"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FE89438A-B301-4219-9492-D30967496E8F}">
      <dsp:nvSpPr>
        <dsp:cNvPr id="0" name=""/>
        <dsp:cNvSpPr/>
      </dsp:nvSpPr>
      <dsp:spPr>
        <a:xfrm rot="2700000">
          <a:off x="3992219"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4381E-6C24-436D-B265-4BCFEFA46591}">
      <dsp:nvSpPr>
        <dsp:cNvPr id="0" name=""/>
        <dsp:cNvSpPr/>
      </dsp:nvSpPr>
      <dsp:spPr>
        <a:xfrm rot="2700000">
          <a:off x="5335924"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6D506-033B-4CA4-9572-41E373A6B43C}">
      <dsp:nvSpPr>
        <dsp:cNvPr id="0" name=""/>
        <dsp:cNvSpPr/>
      </dsp:nvSpPr>
      <dsp:spPr>
        <a:xfrm>
          <a:off x="5536066"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05</a:t>
          </a:r>
        </a:p>
      </dsp:txBody>
      <dsp:txXfrm>
        <a:off x="5536066" y="1550236"/>
        <a:ext cx="2364921" cy="600091"/>
      </dsp:txXfrm>
    </dsp:sp>
    <dsp:sp modelId="{FE14A9FC-66E7-4679-B63E-054F98E59204}">
      <dsp:nvSpPr>
        <dsp:cNvPr id="0" name=""/>
        <dsp:cNvSpPr/>
      </dsp:nvSpPr>
      <dsp:spPr>
        <a:xfrm>
          <a:off x="5536066"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5536066" y="152116"/>
        <a:ext cx="2364921" cy="1398119"/>
      </dsp:txXfrm>
    </dsp:sp>
    <dsp:sp modelId="{4702B22B-8EB6-4454-9F8E-9A963F32B8A1}">
      <dsp:nvSpPr>
        <dsp:cNvPr id="0" name=""/>
        <dsp:cNvSpPr/>
      </dsp:nvSpPr>
      <dsp:spPr>
        <a:xfrm>
          <a:off x="6718526"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270971D8-F05B-4392-88C0-D9921BB5F6B0}">
      <dsp:nvSpPr>
        <dsp:cNvPr id="0" name=""/>
        <dsp:cNvSpPr/>
      </dsp:nvSpPr>
      <dsp:spPr>
        <a:xfrm>
          <a:off x="6879771"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06</a:t>
          </a:r>
        </a:p>
      </dsp:txBody>
      <dsp:txXfrm>
        <a:off x="6879771" y="2850434"/>
        <a:ext cx="2364921" cy="600091"/>
      </dsp:txXfrm>
    </dsp:sp>
    <dsp:sp modelId="{1D60394B-1800-4790-9694-08B1C1D1B34D}">
      <dsp:nvSpPr>
        <dsp:cNvPr id="0" name=""/>
        <dsp:cNvSpPr/>
      </dsp:nvSpPr>
      <dsp:spPr>
        <a:xfrm>
          <a:off x="6879771"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6879771" y="3450525"/>
        <a:ext cx="2364921" cy="1398119"/>
      </dsp:txXfrm>
    </dsp:sp>
    <dsp:sp modelId="{59F1EF41-14EA-48EE-A559-118169DBDB24}">
      <dsp:nvSpPr>
        <dsp:cNvPr id="0" name=""/>
        <dsp:cNvSpPr/>
      </dsp:nvSpPr>
      <dsp:spPr>
        <a:xfrm>
          <a:off x="8062232"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F2E81385-B138-4A59-9452-A3C9AC4F2012}">
      <dsp:nvSpPr>
        <dsp:cNvPr id="0" name=""/>
        <dsp:cNvSpPr/>
      </dsp:nvSpPr>
      <dsp:spPr>
        <a:xfrm rot="2700000">
          <a:off x="6679630"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0947F0-E28B-4B2E-B1D6-BFEED1AF012B}">
      <dsp:nvSpPr>
        <dsp:cNvPr id="0" name=""/>
        <dsp:cNvSpPr/>
      </dsp:nvSpPr>
      <dsp:spPr>
        <a:xfrm rot="2700000">
          <a:off x="8023335"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04B95-81DC-4C70-990B-FEE82F4C63E7}">
      <dsp:nvSpPr>
        <dsp:cNvPr id="0" name=""/>
        <dsp:cNvSpPr/>
      </dsp:nvSpPr>
      <dsp:spPr>
        <a:xfrm>
          <a:off x="8223476"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07</a:t>
          </a:r>
        </a:p>
      </dsp:txBody>
      <dsp:txXfrm>
        <a:off x="8223476" y="1550236"/>
        <a:ext cx="2364921" cy="600091"/>
      </dsp:txXfrm>
    </dsp:sp>
    <dsp:sp modelId="{725F2AEF-0925-4411-A89A-5976D96BC3B1}">
      <dsp:nvSpPr>
        <dsp:cNvPr id="0" name=""/>
        <dsp:cNvSpPr/>
      </dsp:nvSpPr>
      <dsp:spPr>
        <a:xfrm>
          <a:off x="8223476"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8223476" y="152116"/>
        <a:ext cx="2364921" cy="1398119"/>
      </dsp:txXfrm>
    </dsp:sp>
    <dsp:sp modelId="{3F1F843F-8CAA-4ECF-B5A2-211D6C43D3C6}">
      <dsp:nvSpPr>
        <dsp:cNvPr id="0" name=""/>
        <dsp:cNvSpPr/>
      </dsp:nvSpPr>
      <dsp:spPr>
        <a:xfrm>
          <a:off x="9405937"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53B98CC0-1029-46A6-8053-0933F88F7705}">
      <dsp:nvSpPr>
        <dsp:cNvPr id="0" name=""/>
        <dsp:cNvSpPr/>
      </dsp:nvSpPr>
      <dsp:spPr>
        <a:xfrm rot="2700000">
          <a:off x="9367040"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12/20/2022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4536599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12/20/2022</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507802436"/>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vatican-va.translate.goog/content/pius-xi/la/encyclicals/documents/hf_p-xi_enc_19230629_studiorum-ducem.html?_x_tr_sl=auto&amp;_x_tr_tl=en&amp;_x_tr_hl=en-US&amp;_x_tr_pto=wapp" TargetMode="External"/><Relationship Id="rId2" Type="http://schemas.openxmlformats.org/officeDocument/2006/relationships/hyperlink" Target="https://catholicexchange.com/st-thomas-aquinas-scholar-schoolboy/" TargetMode="External"/><Relationship Id="rId1" Type="http://schemas.openxmlformats.org/officeDocument/2006/relationships/slideLayout" Target="../slideLayouts/slideLayout1.xml"/><Relationship Id="rId5" Type="http://schemas.openxmlformats.org/officeDocument/2006/relationships/hyperlink" Target="https://www.vatican.va/content/leo-xiii/en/encyclicals/documents/hf_l-xiii_enc_04081879_aeterni-patris.html" TargetMode="External"/><Relationship Id="rId4" Type="http://schemas.openxmlformats.org/officeDocument/2006/relationships/hyperlink" Target="https://www.vatican.va/content/pius-x/en/encyclicals/documents/hf_p-x_enc_19070908_pascendi-dominici-gregis.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C53527CE-0857-4148-A439-03E1284D2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142989" y="5336936"/>
            <a:ext cx="9905999" cy="713860"/>
          </a:xfrm>
        </p:spPr>
        <p:txBody>
          <a:bodyPr anchor="ctr">
            <a:normAutofit/>
          </a:bodyPr>
          <a:lstStyle/>
          <a:p>
            <a:r>
              <a:rPr lang="en-GB" sz="4000" i="0" dirty="0">
                <a:solidFill>
                  <a:schemeClr val="bg1"/>
                </a:solidFill>
                <a:latin typeface="Hoefler Text" panose="02030602050506020203" pitchFamily="18" charset="77"/>
              </a:rPr>
              <a:t>Saint Thomas Aquinas</a:t>
            </a:r>
            <a:endParaRPr lang="en-US" sz="4000" i="0" dirty="0">
              <a:solidFill>
                <a:schemeClr val="bg1"/>
              </a:solidFill>
              <a:latin typeface="Hoefler Text" panose="02030602050506020203" pitchFamily="18" charset="77"/>
            </a:endParaRPr>
          </a:p>
        </p:txBody>
      </p:sp>
      <p:sp>
        <p:nvSpPr>
          <p:cNvPr id="3" name="Subtitle 2">
            <a:extLst>
              <a:ext uri="{FF2B5EF4-FFF2-40B4-BE49-F238E27FC236}">
                <a16:creationId xmlns:a16="http://schemas.microsoft.com/office/drawing/2014/main" id="{BB2B2F82-EC45-37E3-458B-637FB468D272}"/>
              </a:ext>
            </a:extLst>
          </p:cNvPr>
          <p:cNvSpPr>
            <a:spLocks noGrp="1"/>
          </p:cNvSpPr>
          <p:nvPr>
            <p:ph type="subTitle" idx="1"/>
          </p:nvPr>
        </p:nvSpPr>
        <p:spPr>
          <a:xfrm>
            <a:off x="2712065" y="5927463"/>
            <a:ext cx="6767853" cy="422504"/>
          </a:xfrm>
        </p:spPr>
        <p:txBody>
          <a:bodyPr anchor="ctr">
            <a:normAutofit/>
          </a:bodyPr>
          <a:lstStyle/>
          <a:p>
            <a:r>
              <a:rPr lang="en-GB" sz="1200">
                <a:solidFill>
                  <a:schemeClr val="bg1"/>
                </a:solidFill>
                <a:latin typeface="Hoefler Text" panose="02030602050506020203" pitchFamily="18" charset="77"/>
              </a:rPr>
              <a:t>The “Angelic Doctor”</a:t>
            </a:r>
            <a:endParaRPr lang="en-US" sz="1200">
              <a:solidFill>
                <a:schemeClr val="bg1"/>
              </a:solidFill>
              <a:latin typeface="Hoefler Text" panose="02030602050506020203" pitchFamily="18" charset="77"/>
            </a:endParaRPr>
          </a:p>
        </p:txBody>
      </p:sp>
      <p:pic>
        <p:nvPicPr>
          <p:cNvPr id="4" name="Picture 4">
            <a:extLst>
              <a:ext uri="{FF2B5EF4-FFF2-40B4-BE49-F238E27FC236}">
                <a16:creationId xmlns:a16="http://schemas.microsoft.com/office/drawing/2014/main" id="{A0592343-3AC8-71CD-082D-F0FD77A1B698}"/>
              </a:ext>
            </a:extLst>
          </p:cNvPr>
          <p:cNvPicPr>
            <a:picLocks noChangeAspect="1"/>
          </p:cNvPicPr>
          <p:nvPr/>
        </p:nvPicPr>
        <p:blipFill rotWithShape="1">
          <a:blip r:embed="rId2">
            <a:extLst>
              <a:ext uri="{28A0092B-C50C-407E-A947-70E740481C1C}">
                <a14:useLocalDpi xmlns:a14="http://schemas.microsoft.com/office/drawing/2010/main" val="0"/>
              </a:ext>
            </a:extLst>
          </a:blip>
          <a:srcRect r="2" b="1244"/>
          <a:stretch/>
        </p:blipFill>
        <p:spPr>
          <a:xfrm>
            <a:off x="4589738" y="643800"/>
            <a:ext cx="3012502" cy="44570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953D2D0E-47CE-93D2-9D3E-B2C5F230BBB4}"/>
              </a:ext>
            </a:extLst>
          </p:cNvPr>
          <p:cNvSpPr txBox="1"/>
          <p:nvPr/>
        </p:nvSpPr>
        <p:spPr>
          <a:xfrm>
            <a:off x="1" y="6534364"/>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Fig. 1. Carlo Crivelli, Depiction of Saint Thomas Aquinas, ca. 1476.</a:t>
            </a:r>
            <a:endParaRPr lang="en-US"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8489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5029112" y="175999"/>
            <a:ext cx="6885782" cy="650974"/>
          </a:xfrm>
        </p:spPr>
        <p:txBody>
          <a:bodyPr anchor="t">
            <a:noAutofit/>
          </a:bodyPr>
          <a:lstStyle/>
          <a:p>
            <a:pPr algn="l"/>
            <a:r>
              <a:rPr lang="en-GB" sz="3900" i="0" dirty="0">
                <a:solidFill>
                  <a:schemeClr val="bg1"/>
                </a:solidFill>
                <a:latin typeface="Hoefler Text" panose="02030602050506020203" pitchFamily="18" charset="77"/>
              </a:rPr>
              <a:t>Who Was Saint Thomas Aquinas?</a:t>
            </a:r>
            <a:endParaRPr lang="en-US" sz="3900" i="0" dirty="0">
              <a:solidFill>
                <a:schemeClr val="bg1"/>
              </a:solidFill>
              <a:latin typeface="Hoefler Text" panose="02030602050506020203" pitchFamily="18" charset="77"/>
            </a:endParaRPr>
          </a:p>
        </p:txBody>
      </p:sp>
      <p:sp>
        <p:nvSpPr>
          <p:cNvPr id="3" name="Subtitle 2">
            <a:extLst>
              <a:ext uri="{FF2B5EF4-FFF2-40B4-BE49-F238E27FC236}">
                <a16:creationId xmlns:a16="http://schemas.microsoft.com/office/drawing/2014/main" id="{BB2B2F82-EC45-37E3-458B-637FB468D272}"/>
              </a:ext>
            </a:extLst>
          </p:cNvPr>
          <p:cNvSpPr>
            <a:spLocks noGrp="1"/>
          </p:cNvSpPr>
          <p:nvPr>
            <p:ph type="subTitle" idx="1"/>
          </p:nvPr>
        </p:nvSpPr>
        <p:spPr>
          <a:xfrm>
            <a:off x="4920170" y="1011853"/>
            <a:ext cx="7187747" cy="5472724"/>
          </a:xfrm>
        </p:spPr>
        <p:txBody>
          <a:bodyPr anchor="t">
            <a:normAutofit/>
          </a:bodyPr>
          <a:lstStyle/>
          <a:p>
            <a:pPr algn="l"/>
            <a:r>
              <a:rPr lang="en-GB" sz="1200" dirty="0">
                <a:solidFill>
                  <a:schemeClr val="bg1"/>
                </a:solidFill>
                <a:latin typeface="Times New Roman" panose="02020603050405020304" pitchFamily="18" charset="0"/>
                <a:cs typeface="Times New Roman" panose="02020603050405020304" pitchFamily="18" charset="0"/>
              </a:rPr>
              <a:t> </a:t>
            </a:r>
            <a:endParaRPr lang="en-US" sz="1200"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53D2D0E-47CE-93D2-9D3E-B2C5F230BBB4}"/>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2. Sandro Botticelli, Depiction of Saint Thomas Aquinas, ca. 1482.</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01D94A8C-4951-4210-088F-8B3A033E74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165" y="180574"/>
            <a:ext cx="4583842" cy="64968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CCA6963-768B-4991-5A47-74B0E37C7744}"/>
              </a:ext>
            </a:extLst>
          </p:cNvPr>
          <p:cNvSpPr txBox="1"/>
          <p:nvPr/>
        </p:nvSpPr>
        <p:spPr>
          <a:xfrm>
            <a:off x="5129992" y="1419601"/>
            <a:ext cx="6698959" cy="4801314"/>
          </a:xfrm>
          <a:prstGeom prst="rect">
            <a:avLst/>
          </a:prstGeom>
          <a:noFill/>
        </p:spPr>
        <p:txBody>
          <a:bodyPr wrap="square" rtlCol="0">
            <a:spAutoFit/>
          </a:bodyPr>
          <a:lstStyle/>
          <a:p>
            <a:pPr algn="l"/>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Saint Thomas Aquinas is widely regarded as the greatest theologian the Church has ever produced. Characterised by cherubic innocence, contemplative wisdom, and a remarkable fidelity to the Fathers of the Church, the intellectual legacy of St. Thomas is deeply rooted in a synthesis of the philosophical and theological disciplines. His methods, principles, and teachings were greatly influenced by the medieval school of thought known as </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Scholasticism</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—through which St. Thomas sought the harmonisation of faith and logic, with a profound respect for both revelation and reason. Through the coalescence of Greek philosophy and Catholic theology, the contributions of the “Angelic Doctor” have not only enriched the Church; the methodology and works of St. Thomas are enshrined within the disciplines of philosophy and theology, through the eponymous school of </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Thomism</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
        <p:nvSpPr>
          <p:cNvPr id="9" name="Rectangle 8">
            <a:extLst>
              <a:ext uri="{FF2B5EF4-FFF2-40B4-BE49-F238E27FC236}">
                <a16:creationId xmlns:a16="http://schemas.microsoft.com/office/drawing/2014/main" id="{FD61B01D-8F90-0A82-E39C-016528AE5F3F}"/>
              </a:ext>
            </a:extLst>
          </p:cNvPr>
          <p:cNvSpPr/>
          <p:nvPr/>
        </p:nvSpPr>
        <p:spPr>
          <a:xfrm>
            <a:off x="5135604" y="841105"/>
            <a:ext cx="6693346" cy="31871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431B6BB-8BF9-383D-581B-4D60FAEA1A2E}"/>
              </a:ext>
            </a:extLst>
          </p:cNvPr>
          <p:cNvSpPr txBox="1"/>
          <p:nvPr/>
        </p:nvSpPr>
        <p:spPr>
          <a:xfrm>
            <a:off x="5129992" y="855921"/>
            <a:ext cx="6719506" cy="307777"/>
          </a:xfrm>
          <a:prstGeom prst="rect">
            <a:avLst/>
          </a:prstGeom>
          <a:noFill/>
        </p:spPr>
        <p:txBody>
          <a:bodyPr wrap="square" rtlCol="0" anchor="ctr">
            <a:spAutoFit/>
          </a:bodyPr>
          <a:lstStyle/>
          <a:p>
            <a:r>
              <a:rPr lang="en-GB" sz="1400" i="0" dirty="0">
                <a:solidFill>
                  <a:schemeClr val="bg1"/>
                </a:solidFill>
                <a:effectLst/>
                <a:latin typeface="Hoefler Text" panose="02030602050506020203" pitchFamily="18" charset="77"/>
              </a:rPr>
              <a:t>Dominican Friar • Catholic Priest • Philosopher • Theologian • Father of the Church • Saint</a:t>
            </a:r>
            <a:endParaRPr lang="en-GB" sz="1400" dirty="0">
              <a:solidFill>
                <a:schemeClr val="bg1"/>
              </a:solidFill>
              <a:effectLst/>
              <a:latin typeface="Hoefler Text" panose="02030602050506020203" pitchFamily="18" charset="77"/>
            </a:endParaRPr>
          </a:p>
        </p:txBody>
      </p:sp>
    </p:spTree>
    <p:extLst>
      <p:ext uri="{BB962C8B-B14F-4D97-AF65-F5344CB8AC3E}">
        <p14:creationId xmlns:p14="http://schemas.microsoft.com/office/powerpoint/2010/main" val="635826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74656" y="187102"/>
            <a:ext cx="8559109" cy="564298"/>
          </a:xfrm>
        </p:spPr>
        <p:txBody>
          <a:bodyPr anchor="t">
            <a:noAutofit/>
          </a:bodyPr>
          <a:lstStyle/>
          <a:p>
            <a:pPr algn="l"/>
            <a:r>
              <a:rPr lang="en-GB" sz="4000" dirty="0">
                <a:solidFill>
                  <a:schemeClr val="bg1"/>
                </a:solidFill>
                <a:latin typeface="Hoefler Text" panose="02030602050506020203" pitchFamily="18" charset="77"/>
              </a:rPr>
              <a:t>Saint Thomas Aquinas: A </a:t>
            </a:r>
            <a:r>
              <a:rPr lang="en-GB" sz="4000">
                <a:solidFill>
                  <a:schemeClr val="bg1"/>
                </a:solidFill>
                <a:latin typeface="Hoefler Text" panose="02030602050506020203" pitchFamily="18" charset="77"/>
              </a:rPr>
              <a:t>Brief Timeline</a:t>
            </a:r>
            <a:endParaRPr lang="en-US" sz="4000" dirty="0">
              <a:solidFill>
                <a:schemeClr val="bg1"/>
              </a:solidFill>
              <a:latin typeface="Hoefler Text" panose="02030602050506020203" pitchFamily="18" charset="77"/>
            </a:endParaRPr>
          </a:p>
        </p:txBody>
      </p:sp>
      <p:graphicFrame>
        <p:nvGraphicFramePr>
          <p:cNvPr id="4" name="Content Placeholder 3">
            <a:extLst>
              <a:ext uri="{FF2B5EF4-FFF2-40B4-BE49-F238E27FC236}">
                <a16:creationId xmlns:a16="http://schemas.microsoft.com/office/drawing/2014/main" id="{F241228C-3D08-57C2-1463-CEAD9B9965BB}"/>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569788667"/>
              </p:ext>
            </p:extLst>
          </p:nvPr>
        </p:nvGraphicFramePr>
        <p:xfrm>
          <a:off x="580573" y="1225501"/>
          <a:ext cx="10749643" cy="5000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155D2286-778B-CE01-7202-E8A3F5026415}"/>
              </a:ext>
            </a:extLst>
          </p:cNvPr>
          <p:cNvSpPr/>
          <p:nvPr/>
        </p:nvSpPr>
        <p:spPr>
          <a:xfrm>
            <a:off x="686406"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981154E-5966-7378-8C63-0FDEF3DA2F07}"/>
              </a:ext>
            </a:extLst>
          </p:cNvPr>
          <p:cNvSpPr/>
          <p:nvPr/>
        </p:nvSpPr>
        <p:spPr>
          <a:xfrm>
            <a:off x="338818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7D08FE9-81D0-D173-5D6B-BCD5B80FA2F6}"/>
              </a:ext>
            </a:extLst>
          </p:cNvPr>
          <p:cNvSpPr/>
          <p:nvPr/>
        </p:nvSpPr>
        <p:spPr>
          <a:xfrm>
            <a:off x="609600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1190DAF-64D6-9A17-2285-B3C2B245F667}"/>
              </a:ext>
            </a:extLst>
          </p:cNvPr>
          <p:cNvSpPr/>
          <p:nvPr/>
        </p:nvSpPr>
        <p:spPr>
          <a:xfrm>
            <a:off x="880382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C9DA3A-E043-393C-81D5-B8C4BBC35E6F}"/>
              </a:ext>
            </a:extLst>
          </p:cNvPr>
          <p:cNvSpPr/>
          <p:nvPr/>
        </p:nvSpPr>
        <p:spPr>
          <a:xfrm>
            <a:off x="4698244"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C3ECF8-C884-6558-D34C-4907C7F29CE0}"/>
              </a:ext>
            </a:extLst>
          </p:cNvPr>
          <p:cNvSpPr/>
          <p:nvPr/>
        </p:nvSpPr>
        <p:spPr>
          <a:xfrm>
            <a:off x="4698245"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65E8A88-AAA8-5771-2303-C64F35DF3BE1}"/>
              </a:ext>
            </a:extLst>
          </p:cNvPr>
          <p:cNvSpPr/>
          <p:nvPr/>
        </p:nvSpPr>
        <p:spPr>
          <a:xfrm>
            <a:off x="686406"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F1F76FD-E229-2B3B-6973-4FD5A7464C60}"/>
              </a:ext>
            </a:extLst>
          </p:cNvPr>
          <p:cNvSpPr/>
          <p:nvPr/>
        </p:nvSpPr>
        <p:spPr>
          <a:xfrm>
            <a:off x="3388179"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55C266E-F1EC-66E0-C6A5-39DD43756D31}"/>
              </a:ext>
            </a:extLst>
          </p:cNvPr>
          <p:cNvSpPr/>
          <p:nvPr/>
        </p:nvSpPr>
        <p:spPr>
          <a:xfrm>
            <a:off x="6096001"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53EE56F-CDDA-B2E9-ED61-2AF1C729D918}"/>
              </a:ext>
            </a:extLst>
          </p:cNvPr>
          <p:cNvSpPr/>
          <p:nvPr/>
        </p:nvSpPr>
        <p:spPr>
          <a:xfrm>
            <a:off x="8803820"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D6A15C4-290D-F821-8AB9-5B0AF48E01A9}"/>
              </a:ext>
            </a:extLst>
          </p:cNvPr>
          <p:cNvSpPr/>
          <p:nvPr/>
        </p:nvSpPr>
        <p:spPr>
          <a:xfrm>
            <a:off x="7353149"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A74F316-1479-8D76-36BA-F5F97D0DCFD6}"/>
              </a:ext>
            </a:extLst>
          </p:cNvPr>
          <p:cNvSpPr/>
          <p:nvPr/>
        </p:nvSpPr>
        <p:spPr>
          <a:xfrm>
            <a:off x="2043341"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4024D9B-EAAD-5A44-DF88-02CB715F14DF}"/>
              </a:ext>
            </a:extLst>
          </p:cNvPr>
          <p:cNvSpPr/>
          <p:nvPr/>
        </p:nvSpPr>
        <p:spPr>
          <a:xfrm>
            <a:off x="7353150"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C4C0F0E-175E-AAA0-32C7-63667B92AE20}"/>
              </a:ext>
            </a:extLst>
          </p:cNvPr>
          <p:cNvSpPr/>
          <p:nvPr/>
        </p:nvSpPr>
        <p:spPr>
          <a:xfrm>
            <a:off x="2043342"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93D514B6-E40E-3196-97BE-9F350E37468E}"/>
              </a:ext>
            </a:extLst>
          </p:cNvPr>
          <p:cNvSpPr txBox="1"/>
          <p:nvPr/>
        </p:nvSpPr>
        <p:spPr>
          <a:xfrm>
            <a:off x="686404" y="1371412"/>
            <a:ext cx="2508251" cy="584775"/>
          </a:xfrm>
          <a:prstGeom prst="rect">
            <a:avLst/>
          </a:prstGeom>
          <a:noFill/>
        </p:spPr>
        <p:txBody>
          <a:bodyPr wrap="square" rtlCol="0" anchor="ctr">
            <a:spAutoFit/>
          </a:bodyPr>
          <a:lstStyle/>
          <a:p>
            <a:pPr algn="ctr"/>
            <a:r>
              <a:rPr lang="en-GB" sz="3200" dirty="0">
                <a:latin typeface="Hoefler Text" panose="02030602050506020203" pitchFamily="18" charset="77"/>
              </a:rPr>
              <a:t>1225</a:t>
            </a:r>
            <a:endParaRPr lang="en-US" sz="3200" dirty="0">
              <a:latin typeface="Hoefler Text" panose="02030602050506020203" pitchFamily="18" charset="77"/>
            </a:endParaRPr>
          </a:p>
        </p:txBody>
      </p:sp>
      <p:sp>
        <p:nvSpPr>
          <p:cNvPr id="33" name="TextBox 32">
            <a:extLst>
              <a:ext uri="{FF2B5EF4-FFF2-40B4-BE49-F238E27FC236}">
                <a16:creationId xmlns:a16="http://schemas.microsoft.com/office/drawing/2014/main" id="{A7CCB4CE-36AA-9431-BA2D-EB84EA8F97AB}"/>
              </a:ext>
            </a:extLst>
          </p:cNvPr>
          <p:cNvSpPr txBox="1"/>
          <p:nvPr/>
        </p:nvSpPr>
        <p:spPr>
          <a:xfrm>
            <a:off x="2048037" y="4065316"/>
            <a:ext cx="2514212" cy="584775"/>
          </a:xfrm>
          <a:prstGeom prst="rect">
            <a:avLst/>
          </a:prstGeom>
          <a:noFill/>
        </p:spPr>
        <p:txBody>
          <a:bodyPr wrap="square" rtlCol="0" anchor="ctr">
            <a:spAutoFit/>
          </a:bodyPr>
          <a:lstStyle/>
          <a:p>
            <a:pPr algn="ctr"/>
            <a:r>
              <a:rPr lang="en-GB" sz="3200" dirty="0">
                <a:latin typeface="Hoefler Text" panose="02030602050506020203" pitchFamily="18" charset="77"/>
              </a:rPr>
              <a:t>1230</a:t>
            </a:r>
            <a:endParaRPr lang="en-US" sz="3200" dirty="0">
              <a:latin typeface="Hoefler Text" panose="02030602050506020203" pitchFamily="18" charset="77"/>
            </a:endParaRPr>
          </a:p>
        </p:txBody>
      </p:sp>
      <p:sp>
        <p:nvSpPr>
          <p:cNvPr id="35" name="TextBox 34">
            <a:extLst>
              <a:ext uri="{FF2B5EF4-FFF2-40B4-BE49-F238E27FC236}">
                <a16:creationId xmlns:a16="http://schemas.microsoft.com/office/drawing/2014/main" id="{17BDC833-AF28-D3FE-BBA0-21BF77C9A830}"/>
              </a:ext>
            </a:extLst>
          </p:cNvPr>
          <p:cNvSpPr txBox="1"/>
          <p:nvPr/>
        </p:nvSpPr>
        <p:spPr>
          <a:xfrm>
            <a:off x="3388177" y="1371411"/>
            <a:ext cx="2514299" cy="584775"/>
          </a:xfrm>
          <a:prstGeom prst="rect">
            <a:avLst/>
          </a:prstGeom>
          <a:noFill/>
        </p:spPr>
        <p:txBody>
          <a:bodyPr wrap="square" rtlCol="0" anchor="ctr">
            <a:spAutoFit/>
          </a:bodyPr>
          <a:lstStyle/>
          <a:p>
            <a:pPr algn="ctr"/>
            <a:r>
              <a:rPr lang="en-GB" sz="3200" dirty="0">
                <a:latin typeface="Hoefler Text" panose="02030602050506020203" pitchFamily="18" charset="77"/>
              </a:rPr>
              <a:t>1239</a:t>
            </a:r>
            <a:endParaRPr lang="en-US" sz="3200" dirty="0">
              <a:latin typeface="Hoefler Text" panose="02030602050506020203" pitchFamily="18" charset="77"/>
            </a:endParaRPr>
          </a:p>
        </p:txBody>
      </p:sp>
      <p:sp>
        <p:nvSpPr>
          <p:cNvPr id="37" name="TextBox 36">
            <a:extLst>
              <a:ext uri="{FF2B5EF4-FFF2-40B4-BE49-F238E27FC236}">
                <a16:creationId xmlns:a16="http://schemas.microsoft.com/office/drawing/2014/main" id="{47962B9A-BC0C-59A2-2965-99C1F7F17F27}"/>
              </a:ext>
            </a:extLst>
          </p:cNvPr>
          <p:cNvSpPr txBox="1"/>
          <p:nvPr/>
        </p:nvSpPr>
        <p:spPr>
          <a:xfrm>
            <a:off x="4693636" y="4064732"/>
            <a:ext cx="2514298" cy="584775"/>
          </a:xfrm>
          <a:prstGeom prst="rect">
            <a:avLst/>
          </a:prstGeom>
          <a:noFill/>
        </p:spPr>
        <p:txBody>
          <a:bodyPr wrap="square" rtlCol="0" anchor="ctr">
            <a:spAutoFit/>
          </a:bodyPr>
          <a:lstStyle/>
          <a:p>
            <a:pPr algn="ctr"/>
            <a:r>
              <a:rPr lang="en-GB" sz="3200" dirty="0">
                <a:latin typeface="Hoefler Text" panose="02030602050506020203" pitchFamily="18" charset="77"/>
              </a:rPr>
              <a:t>1244–1245</a:t>
            </a:r>
            <a:endParaRPr lang="en-US" sz="3200" dirty="0">
              <a:latin typeface="Hoefler Text" panose="02030602050506020203" pitchFamily="18" charset="77"/>
            </a:endParaRPr>
          </a:p>
        </p:txBody>
      </p:sp>
      <p:sp>
        <p:nvSpPr>
          <p:cNvPr id="39" name="TextBox 38">
            <a:extLst>
              <a:ext uri="{FF2B5EF4-FFF2-40B4-BE49-F238E27FC236}">
                <a16:creationId xmlns:a16="http://schemas.microsoft.com/office/drawing/2014/main" id="{541186D4-F23D-C376-C9A9-86B76C616EBE}"/>
              </a:ext>
            </a:extLst>
          </p:cNvPr>
          <p:cNvSpPr txBox="1"/>
          <p:nvPr/>
        </p:nvSpPr>
        <p:spPr>
          <a:xfrm>
            <a:off x="6103141" y="1371409"/>
            <a:ext cx="2507158" cy="584775"/>
          </a:xfrm>
          <a:prstGeom prst="rect">
            <a:avLst/>
          </a:prstGeom>
          <a:noFill/>
        </p:spPr>
        <p:txBody>
          <a:bodyPr wrap="square" rtlCol="0" anchor="ctr">
            <a:spAutoFit/>
          </a:bodyPr>
          <a:lstStyle/>
          <a:p>
            <a:pPr algn="ctr"/>
            <a:r>
              <a:rPr lang="en-GB" sz="3200" dirty="0">
                <a:latin typeface="Hoefler Text" panose="02030602050506020203" pitchFamily="18" charset="77"/>
              </a:rPr>
              <a:t>1246</a:t>
            </a:r>
            <a:endParaRPr lang="en-US" sz="3200" dirty="0">
              <a:latin typeface="Hoefler Text" panose="02030602050506020203" pitchFamily="18" charset="77"/>
            </a:endParaRPr>
          </a:p>
        </p:txBody>
      </p:sp>
      <p:sp>
        <p:nvSpPr>
          <p:cNvPr id="41" name="TextBox 40">
            <a:extLst>
              <a:ext uri="{FF2B5EF4-FFF2-40B4-BE49-F238E27FC236}">
                <a16:creationId xmlns:a16="http://schemas.microsoft.com/office/drawing/2014/main" id="{97CFA3B9-D5A2-7925-899C-CD204A314CBC}"/>
              </a:ext>
            </a:extLst>
          </p:cNvPr>
          <p:cNvSpPr txBox="1"/>
          <p:nvPr/>
        </p:nvSpPr>
        <p:spPr>
          <a:xfrm>
            <a:off x="7348538" y="4065316"/>
            <a:ext cx="2514298" cy="584775"/>
          </a:xfrm>
          <a:prstGeom prst="rect">
            <a:avLst/>
          </a:prstGeom>
          <a:noFill/>
        </p:spPr>
        <p:txBody>
          <a:bodyPr wrap="square" rtlCol="0" anchor="ctr">
            <a:spAutoFit/>
          </a:bodyPr>
          <a:lstStyle/>
          <a:p>
            <a:pPr algn="ctr"/>
            <a:r>
              <a:rPr lang="en-GB" sz="3200" dirty="0">
                <a:latin typeface="Hoefler Text" panose="02030602050506020203" pitchFamily="18" charset="77"/>
              </a:rPr>
              <a:t>1250–1256</a:t>
            </a:r>
            <a:endParaRPr lang="en-US" sz="3200" dirty="0">
              <a:latin typeface="Hoefler Text" panose="02030602050506020203" pitchFamily="18" charset="77"/>
            </a:endParaRPr>
          </a:p>
        </p:txBody>
      </p:sp>
      <p:sp>
        <p:nvSpPr>
          <p:cNvPr id="43" name="TextBox 42">
            <a:extLst>
              <a:ext uri="{FF2B5EF4-FFF2-40B4-BE49-F238E27FC236}">
                <a16:creationId xmlns:a16="http://schemas.microsoft.com/office/drawing/2014/main" id="{A161A2A2-4C92-0AD4-31B0-A894F90EA01E}"/>
              </a:ext>
            </a:extLst>
          </p:cNvPr>
          <p:cNvSpPr txBox="1"/>
          <p:nvPr/>
        </p:nvSpPr>
        <p:spPr>
          <a:xfrm>
            <a:off x="8830380" y="1371409"/>
            <a:ext cx="2487737" cy="584775"/>
          </a:xfrm>
          <a:prstGeom prst="rect">
            <a:avLst/>
          </a:prstGeom>
          <a:noFill/>
        </p:spPr>
        <p:txBody>
          <a:bodyPr wrap="square" rtlCol="0" anchor="ctr">
            <a:spAutoFit/>
          </a:bodyPr>
          <a:lstStyle/>
          <a:p>
            <a:pPr algn="ctr"/>
            <a:r>
              <a:rPr lang="en-GB" sz="3200" dirty="0">
                <a:latin typeface="Hoefler Text" panose="02030602050506020203" pitchFamily="18" charset="77"/>
              </a:rPr>
              <a:t>1265–1273</a:t>
            </a:r>
            <a:endParaRPr lang="en-US" sz="3200" dirty="0">
              <a:latin typeface="Hoefler Text" panose="02030602050506020203" pitchFamily="18" charset="77"/>
            </a:endParaRPr>
          </a:p>
        </p:txBody>
      </p:sp>
      <p:sp>
        <p:nvSpPr>
          <p:cNvPr id="44" name="TextBox 43">
            <a:extLst>
              <a:ext uri="{FF2B5EF4-FFF2-40B4-BE49-F238E27FC236}">
                <a16:creationId xmlns:a16="http://schemas.microsoft.com/office/drawing/2014/main" id="{0BA03738-BF36-B6F0-A0A4-8C44575015B8}"/>
              </a:ext>
            </a:extLst>
          </p:cNvPr>
          <p:cNvSpPr txBox="1"/>
          <p:nvPr/>
        </p:nvSpPr>
        <p:spPr>
          <a:xfrm>
            <a:off x="686405" y="1983197"/>
            <a:ext cx="2345134" cy="954107"/>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Born in Roccasecca (“dry rock”)—a small hill town between Rome and Naples, Italy.</a:t>
            </a:r>
          </a:p>
        </p:txBody>
      </p:sp>
      <p:sp>
        <p:nvSpPr>
          <p:cNvPr id="46" name="TextBox 45">
            <a:extLst>
              <a:ext uri="{FF2B5EF4-FFF2-40B4-BE49-F238E27FC236}">
                <a16:creationId xmlns:a16="http://schemas.microsoft.com/office/drawing/2014/main" id="{072B0529-D523-9CF7-A25C-A950DCD84803}"/>
              </a:ext>
            </a:extLst>
          </p:cNvPr>
          <p:cNvSpPr txBox="1"/>
          <p:nvPr/>
        </p:nvSpPr>
        <p:spPr>
          <a:xfrm>
            <a:off x="2048037" y="4665715"/>
            <a:ext cx="2242306"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at Monte Cassino—the original Benedictine monastery founded by Saint Benedict himself.</a:t>
            </a:r>
          </a:p>
        </p:txBody>
      </p:sp>
      <p:sp>
        <p:nvSpPr>
          <p:cNvPr id="48" name="TextBox 47">
            <a:extLst>
              <a:ext uri="{FF2B5EF4-FFF2-40B4-BE49-F238E27FC236}">
                <a16:creationId xmlns:a16="http://schemas.microsoft.com/office/drawing/2014/main" id="{4C913C77-7624-8B59-63C2-74C02B8E2803}"/>
              </a:ext>
            </a:extLst>
          </p:cNvPr>
          <p:cNvSpPr txBox="1"/>
          <p:nvPr/>
        </p:nvSpPr>
        <p:spPr>
          <a:xfrm>
            <a:off x="3388177" y="1966592"/>
            <a:ext cx="2384492" cy="1384995"/>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at the University of Naples. Joined the Dominicans—a mendicant order. Family disapproved of this and protested.</a:t>
            </a:r>
          </a:p>
        </p:txBody>
      </p:sp>
      <p:sp>
        <p:nvSpPr>
          <p:cNvPr id="58" name="TextBox 57">
            <a:extLst>
              <a:ext uri="{FF2B5EF4-FFF2-40B4-BE49-F238E27FC236}">
                <a16:creationId xmlns:a16="http://schemas.microsoft.com/office/drawing/2014/main" id="{FFFCA257-ECCF-A428-79D9-7C83797E749D}"/>
              </a:ext>
            </a:extLst>
          </p:cNvPr>
          <p:cNvSpPr txBox="1"/>
          <p:nvPr/>
        </p:nvSpPr>
        <p:spPr>
          <a:xfrm>
            <a:off x="6103141" y="1983198"/>
            <a:ext cx="2384492" cy="738664"/>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under Saint Albert the Great in both Paris and Cologne.</a:t>
            </a:r>
          </a:p>
        </p:txBody>
      </p:sp>
      <p:sp>
        <p:nvSpPr>
          <p:cNvPr id="60" name="TextBox 59">
            <a:extLst>
              <a:ext uri="{FF2B5EF4-FFF2-40B4-BE49-F238E27FC236}">
                <a16:creationId xmlns:a16="http://schemas.microsoft.com/office/drawing/2014/main" id="{A5D120AC-6734-CFDC-D6B4-1ADDE51AB964}"/>
              </a:ext>
            </a:extLst>
          </p:cNvPr>
          <p:cNvSpPr txBox="1"/>
          <p:nvPr/>
        </p:nvSpPr>
        <p:spPr>
          <a:xfrm>
            <a:off x="4710231" y="4665059"/>
            <a:ext cx="2384492" cy="1384995"/>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Captured by his brothers and held under house arrest at the family castle. Released a year later by his mother.</a:t>
            </a:r>
          </a:p>
        </p:txBody>
      </p:sp>
      <p:sp>
        <p:nvSpPr>
          <p:cNvPr id="62" name="TextBox 61">
            <a:extLst>
              <a:ext uri="{FF2B5EF4-FFF2-40B4-BE49-F238E27FC236}">
                <a16:creationId xmlns:a16="http://schemas.microsoft.com/office/drawing/2014/main" id="{3A1C65BA-125C-ED8A-5182-6399D0DC11A9}"/>
              </a:ext>
            </a:extLst>
          </p:cNvPr>
          <p:cNvSpPr txBox="1"/>
          <p:nvPr/>
        </p:nvSpPr>
        <p:spPr>
          <a:xfrm>
            <a:off x="7370143" y="4665715"/>
            <a:ext cx="2384492"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Ordained a priest. Accredited as a theologian. Served as Master of Theology at the University of Paris.</a:t>
            </a:r>
          </a:p>
        </p:txBody>
      </p:sp>
      <p:sp>
        <p:nvSpPr>
          <p:cNvPr id="64" name="TextBox 63">
            <a:extLst>
              <a:ext uri="{FF2B5EF4-FFF2-40B4-BE49-F238E27FC236}">
                <a16:creationId xmlns:a16="http://schemas.microsoft.com/office/drawing/2014/main" id="{EF7FCBEF-AA79-76B0-500A-4618D3FA1F6D}"/>
              </a:ext>
            </a:extLst>
          </p:cNvPr>
          <p:cNvSpPr txBox="1"/>
          <p:nvPr/>
        </p:nvSpPr>
        <p:spPr>
          <a:xfrm>
            <a:off x="8814079" y="1971556"/>
            <a:ext cx="2384492"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Began writing the </a:t>
            </a:r>
            <a:r>
              <a:rPr lang="en-GB" sz="140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Summa Theologiae</a:t>
            </a:r>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—his magnum opus. Stopped working on the Summa after a vision of God.</a:t>
            </a:r>
          </a:p>
        </p:txBody>
      </p:sp>
      <p:sp>
        <p:nvSpPr>
          <p:cNvPr id="68" name="Rectangle 67">
            <a:extLst>
              <a:ext uri="{FF2B5EF4-FFF2-40B4-BE49-F238E27FC236}">
                <a16:creationId xmlns:a16="http://schemas.microsoft.com/office/drawing/2014/main" id="{7157964B-B9F0-7134-17CF-57E6333770DA}"/>
              </a:ext>
            </a:extLst>
          </p:cNvPr>
          <p:cNvSpPr/>
          <p:nvPr/>
        </p:nvSpPr>
        <p:spPr>
          <a:xfrm>
            <a:off x="10002431" y="4042881"/>
            <a:ext cx="1463799" cy="205255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57CEA11-85B5-5015-EED1-6BF7A40BF7B3}"/>
              </a:ext>
            </a:extLst>
          </p:cNvPr>
          <p:cNvSpPr/>
          <p:nvPr/>
        </p:nvSpPr>
        <p:spPr>
          <a:xfrm>
            <a:off x="10002867" y="4042880"/>
            <a:ext cx="1465313" cy="3817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1">
            <a:extLst>
              <a:ext uri="{FF2B5EF4-FFF2-40B4-BE49-F238E27FC236}">
                <a16:creationId xmlns:a16="http://schemas.microsoft.com/office/drawing/2014/main" id="{FB2A0FCF-06F3-89CA-4C1C-AA98D472F76D}"/>
              </a:ext>
            </a:extLst>
          </p:cNvPr>
          <p:cNvSpPr txBox="1">
            <a:spLocks/>
          </p:cNvSpPr>
          <p:nvPr/>
        </p:nvSpPr>
        <p:spPr>
          <a:xfrm>
            <a:off x="136071" y="180574"/>
            <a:ext cx="11511166" cy="2892612"/>
          </a:xfrm>
          <a:prstGeom prst="rect">
            <a:avLst/>
          </a:prstGeom>
        </p:spPr>
        <p:txBody>
          <a:bodyPr vert="horz" lIns="91440" tIns="45720" rIns="91440" bIns="45720" rtlCol="0" anchor="t">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gn="l"/>
            <a:endParaRPr lang="en-US" sz="4000" dirty="0">
              <a:solidFill>
                <a:schemeClr val="bg1"/>
              </a:solidFill>
              <a:latin typeface="Hoefler Text" panose="02030602050506020203" pitchFamily="18" charset="77"/>
            </a:endParaRPr>
          </a:p>
        </p:txBody>
      </p:sp>
      <p:sp>
        <p:nvSpPr>
          <p:cNvPr id="66" name="TextBox 65">
            <a:extLst>
              <a:ext uri="{FF2B5EF4-FFF2-40B4-BE49-F238E27FC236}">
                <a16:creationId xmlns:a16="http://schemas.microsoft.com/office/drawing/2014/main" id="{53D705C4-8746-FEA5-292F-FFB8EC09C331}"/>
              </a:ext>
            </a:extLst>
          </p:cNvPr>
          <p:cNvSpPr txBox="1"/>
          <p:nvPr/>
        </p:nvSpPr>
        <p:spPr>
          <a:xfrm>
            <a:off x="10030538" y="4001782"/>
            <a:ext cx="1405933" cy="479757"/>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1274</a:t>
            </a:r>
          </a:p>
        </p:txBody>
      </p:sp>
      <p:sp>
        <p:nvSpPr>
          <p:cNvPr id="72" name="TextBox 71">
            <a:extLst>
              <a:ext uri="{FF2B5EF4-FFF2-40B4-BE49-F238E27FC236}">
                <a16:creationId xmlns:a16="http://schemas.microsoft.com/office/drawing/2014/main" id="{1B60E0D1-6539-46C6-9AF1-982246558DC2}"/>
              </a:ext>
            </a:extLst>
          </p:cNvPr>
          <p:cNvSpPr txBox="1"/>
          <p:nvPr/>
        </p:nvSpPr>
        <p:spPr>
          <a:xfrm>
            <a:off x="10012805" y="4416714"/>
            <a:ext cx="1862542" cy="276999"/>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Died</a:t>
            </a:r>
          </a:p>
        </p:txBody>
      </p:sp>
      <p:sp>
        <p:nvSpPr>
          <p:cNvPr id="78" name="TextBox 77">
            <a:extLst>
              <a:ext uri="{FF2B5EF4-FFF2-40B4-BE49-F238E27FC236}">
                <a16:creationId xmlns:a16="http://schemas.microsoft.com/office/drawing/2014/main" id="{B9E4ED77-EEED-4257-C480-8D975A87998D}"/>
              </a:ext>
            </a:extLst>
          </p:cNvPr>
          <p:cNvSpPr txBox="1"/>
          <p:nvPr/>
        </p:nvSpPr>
        <p:spPr>
          <a:xfrm>
            <a:off x="10012805" y="5063953"/>
            <a:ext cx="1862542" cy="276999"/>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Canonised</a:t>
            </a:r>
          </a:p>
        </p:txBody>
      </p:sp>
      <p:sp>
        <p:nvSpPr>
          <p:cNvPr id="80" name="Rectangle 79">
            <a:extLst>
              <a:ext uri="{FF2B5EF4-FFF2-40B4-BE49-F238E27FC236}">
                <a16:creationId xmlns:a16="http://schemas.microsoft.com/office/drawing/2014/main" id="{B159A6C1-9FB7-5F3A-F779-62DAD2E7F253}"/>
              </a:ext>
            </a:extLst>
          </p:cNvPr>
          <p:cNvSpPr/>
          <p:nvPr/>
        </p:nvSpPr>
        <p:spPr>
          <a:xfrm>
            <a:off x="10001956" y="5307970"/>
            <a:ext cx="1464274" cy="381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412F54C5-7AA5-0080-79E6-2F64F5B9E0EF}"/>
              </a:ext>
            </a:extLst>
          </p:cNvPr>
          <p:cNvSpPr txBox="1"/>
          <p:nvPr/>
        </p:nvSpPr>
        <p:spPr>
          <a:xfrm>
            <a:off x="10023839" y="5278408"/>
            <a:ext cx="1405933" cy="461665"/>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1567</a:t>
            </a:r>
          </a:p>
        </p:txBody>
      </p:sp>
      <p:sp>
        <p:nvSpPr>
          <p:cNvPr id="84" name="Rectangle 83">
            <a:extLst>
              <a:ext uri="{FF2B5EF4-FFF2-40B4-BE49-F238E27FC236}">
                <a16:creationId xmlns:a16="http://schemas.microsoft.com/office/drawing/2014/main" id="{8FED9C46-6365-B2AC-3ECA-8BF32F3DA9A0}"/>
              </a:ext>
            </a:extLst>
          </p:cNvPr>
          <p:cNvSpPr/>
          <p:nvPr/>
        </p:nvSpPr>
        <p:spPr>
          <a:xfrm>
            <a:off x="10001956" y="4691006"/>
            <a:ext cx="1464274" cy="381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Box 75">
            <a:extLst>
              <a:ext uri="{FF2B5EF4-FFF2-40B4-BE49-F238E27FC236}">
                <a16:creationId xmlns:a16="http://schemas.microsoft.com/office/drawing/2014/main" id="{4E9E543E-0CD9-5050-D846-3400A1BA36F5}"/>
              </a:ext>
            </a:extLst>
          </p:cNvPr>
          <p:cNvSpPr txBox="1"/>
          <p:nvPr/>
        </p:nvSpPr>
        <p:spPr>
          <a:xfrm>
            <a:off x="10030538" y="4647897"/>
            <a:ext cx="1405933" cy="479757"/>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1323</a:t>
            </a:r>
          </a:p>
        </p:txBody>
      </p:sp>
      <p:sp>
        <p:nvSpPr>
          <p:cNvPr id="86" name="TextBox 85">
            <a:extLst>
              <a:ext uri="{FF2B5EF4-FFF2-40B4-BE49-F238E27FC236}">
                <a16:creationId xmlns:a16="http://schemas.microsoft.com/office/drawing/2014/main" id="{BA5EE785-7B72-F99D-B6F1-9FEEEC773137}"/>
              </a:ext>
            </a:extLst>
          </p:cNvPr>
          <p:cNvSpPr txBox="1"/>
          <p:nvPr/>
        </p:nvSpPr>
        <p:spPr>
          <a:xfrm>
            <a:off x="10016684" y="5667041"/>
            <a:ext cx="1413088" cy="461665"/>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Doctor of </a:t>
            </a:r>
          </a:p>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the Church</a:t>
            </a:r>
          </a:p>
        </p:txBody>
      </p:sp>
      <p:cxnSp>
        <p:nvCxnSpPr>
          <p:cNvPr id="16" name="Straight Connector 15">
            <a:extLst>
              <a:ext uri="{FF2B5EF4-FFF2-40B4-BE49-F238E27FC236}">
                <a16:creationId xmlns:a16="http://schemas.microsoft.com/office/drawing/2014/main" id="{685A82DD-DFE5-8EB8-E481-1316303FDEBE}"/>
              </a:ext>
            </a:extLst>
          </p:cNvPr>
          <p:cNvCxnSpPr>
            <a:cxnSpLocks/>
          </p:cNvCxnSpPr>
          <p:nvPr/>
        </p:nvCxnSpPr>
        <p:spPr>
          <a:xfrm flipV="1">
            <a:off x="10733505" y="3746838"/>
            <a:ext cx="0" cy="289584"/>
          </a:xfrm>
          <a:prstGeom prst="line">
            <a:avLst/>
          </a:prstGeom>
          <a:ln w="19050">
            <a:solidFill>
              <a:schemeClr val="bg1"/>
            </a:solidFill>
          </a:ln>
        </p:spPr>
        <p:style>
          <a:lnRef idx="1">
            <a:schemeClr val="dk1"/>
          </a:lnRef>
          <a:fillRef idx="0">
            <a:schemeClr val="dk1"/>
          </a:fillRef>
          <a:effectRef idx="0">
            <a:schemeClr val="dk1"/>
          </a:effectRef>
          <a:fontRef idx="minor">
            <a:schemeClr val="tx1"/>
          </a:fontRef>
        </p:style>
      </p:cxnSp>
      <p:sp>
        <p:nvSpPr>
          <p:cNvPr id="21" name="Oval 20">
            <a:extLst>
              <a:ext uri="{FF2B5EF4-FFF2-40B4-BE49-F238E27FC236}">
                <a16:creationId xmlns:a16="http://schemas.microsoft.com/office/drawing/2014/main" id="{B9D10C01-6BF0-65B0-1F29-F11CA3522507}"/>
              </a:ext>
            </a:extLst>
          </p:cNvPr>
          <p:cNvSpPr/>
          <p:nvPr/>
        </p:nvSpPr>
        <p:spPr>
          <a:xfrm rot="2700000">
            <a:off x="10694608" y="3692587"/>
            <a:ext cx="77793" cy="77793"/>
          </a:xfrm>
          <a:prstGeom prst="ellipse">
            <a:avLst/>
          </a:prstGeom>
          <a:solidFill>
            <a:schemeClr val="accent2"/>
          </a:solidFill>
          <a:ln w="6350" cap="flat" cmpd="sng" algn="ctr">
            <a:noFill/>
            <a:prstDash val="solid"/>
            <a:miter lim="800000"/>
          </a:ln>
          <a:effectLst/>
        </p:spPr>
        <p:style>
          <a:lnRef idx="2">
            <a:scrgbClr r="0" g="0" b="0"/>
          </a:lnRef>
          <a:fillRef idx="1">
            <a:scrgbClr r="0" g="0" b="0"/>
          </a:fillRef>
          <a:effectRef idx="0">
            <a:scrgbClr r="0" g="0" b="0"/>
          </a:effectRef>
          <a:fontRef idx="minor">
            <a:schemeClr val="lt1"/>
          </a:fontRef>
        </p:style>
      </p:sp>
    </p:spTree>
    <p:extLst>
      <p:ext uri="{BB962C8B-B14F-4D97-AF65-F5344CB8AC3E}">
        <p14:creationId xmlns:p14="http://schemas.microsoft.com/office/powerpoint/2010/main" val="276111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511166" cy="2892612"/>
          </a:xfrm>
        </p:spPr>
        <p:txBody>
          <a:bodyPr anchor="t">
            <a:normAutofit/>
          </a:bodyPr>
          <a:lstStyle/>
          <a:p>
            <a:pPr algn="l"/>
            <a:r>
              <a:rPr lang="en-GB" sz="4000" i="0" dirty="0">
                <a:solidFill>
                  <a:schemeClr val="bg1"/>
                </a:solidFill>
                <a:latin typeface="Hoefler Text" panose="02030602050506020203" pitchFamily="18" charset="77"/>
              </a:rPr>
              <a:t>What Were the Crucial Moments of His Childhood?</a:t>
            </a:r>
            <a:endParaRPr lang="en-US" sz="4000" i="0" dirty="0">
              <a:solidFill>
                <a:schemeClr val="bg1"/>
              </a:solidFill>
              <a:latin typeface="Hoefler Text" panose="02030602050506020203" pitchFamily="18" charset="77"/>
            </a:endParaRPr>
          </a:p>
        </p:txBody>
      </p:sp>
      <p:sp>
        <p:nvSpPr>
          <p:cNvPr id="6" name="TextBox 5">
            <a:extLst>
              <a:ext uri="{FF2B5EF4-FFF2-40B4-BE49-F238E27FC236}">
                <a16:creationId xmlns:a16="http://schemas.microsoft.com/office/drawing/2014/main" id="{DFA82A11-2247-3DBC-A287-DC9EDF53833B}"/>
              </a:ext>
            </a:extLst>
          </p:cNvPr>
          <p:cNvSpPr txBox="1"/>
          <p:nvPr/>
        </p:nvSpPr>
        <p:spPr>
          <a:xfrm>
            <a:off x="136071" y="1522657"/>
            <a:ext cx="11919858" cy="4524315"/>
          </a:xfrm>
          <a:prstGeom prst="rect">
            <a:avLst/>
          </a:prstGeom>
          <a:noFill/>
        </p:spPr>
        <p:txBody>
          <a:bodyPr wrap="square">
            <a:spAutoFit/>
          </a:bodyPr>
          <a:lstStyle/>
          <a:p>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St. Thomas was born in the small Italian hill town of Roccasecca, circa 1225,</a:t>
            </a:r>
            <a:r>
              <a:rPr lang="en-GB" b="0" i="0"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1</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into an influential family of nobility and prestige. Stature and status surrounded St.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Thomas from birth: his father—</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Count of Aquino; his mother—Countess of Theate</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and his uncle—Abbot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of Monte</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Cassino</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are but a few exemplars of the esteemed reputation with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which St. Thomas was associated. At the age of five, St. Thomas began his formal studies at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Monte Cassino—the original Benedictine monastery at which his uncle was abbot. It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was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arguably here that St. Thomas began his theological inquiry.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hough details differ among sources,</a:t>
            </a:r>
            <a:r>
              <a:rPr lang="en-GB" b="0" i="0"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2</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one particular anecdote has it that—at </a:t>
            </a:r>
            <a:r>
              <a:rPr lang="en-GB" sz="1800"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the mere age of five—St. Thomas posed to his benefactors the question, “What is God?”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From</a:t>
            </a:r>
            <a:r>
              <a:rPr lang="en-GB" sz="1800"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such a seemingly simple question, one demands the most complex and contemplative answer—an approach that St. Thomas would meticulously adopt throughout his scholarly life</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in service to Christ. Such was the perspicacity of St. Thomas that many legends of his childhood recount pithy retorts and clever witticisms. It is written that a young St. Thomas was once roused from his studies by a snickering group of fellow friars—</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“Thomas! Thomas! Look out the window—there are pigs flying about in the sky!” With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an </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innocence unperturbed by malicious intent, St. Thomas appeared to be scanning the sky incredulously—much to the amusement of his classmates, keeled over with laughter.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he saint responded, “I would rather believe that pigs can fly than believe that my brethren could lie.”</a:t>
            </a:r>
            <a:r>
              <a:rPr lang="en-GB" b="0" u="none" strike="noStrike"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3</a:t>
            </a:r>
          </a:p>
        </p:txBody>
      </p:sp>
    </p:spTree>
    <p:extLst>
      <p:ext uri="{BB962C8B-B14F-4D97-AF65-F5344CB8AC3E}">
        <p14:creationId xmlns:p14="http://schemas.microsoft.com/office/powerpoint/2010/main" val="32372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919858" cy="2892612"/>
          </a:xfrm>
        </p:spPr>
        <p:txBody>
          <a:bodyPr anchor="t">
            <a:normAutofit/>
          </a:bodyPr>
          <a:lstStyle/>
          <a:p>
            <a:pPr algn="l"/>
            <a:r>
              <a:rPr lang="en-GB" sz="4000" i="0" dirty="0">
                <a:solidFill>
                  <a:schemeClr val="bg1"/>
                </a:solidFill>
                <a:latin typeface="Hoefler Text" panose="02030602050506020203" pitchFamily="18" charset="77"/>
              </a:rPr>
              <a:t>What Were the Crucial Moments of His Adolescence?</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EA3FC081-E818-B662-BA57-F1ABACB4D64D}"/>
              </a:ext>
            </a:extLst>
          </p:cNvPr>
          <p:cNvSpPr txBox="1"/>
          <p:nvPr/>
        </p:nvSpPr>
        <p:spPr>
          <a:xfrm>
            <a:off x="136071" y="1107159"/>
            <a:ext cx="11919858" cy="5355312"/>
          </a:xfrm>
          <a:prstGeom prst="rect">
            <a:avLst/>
          </a:prstGeom>
          <a:noFill/>
        </p:spPr>
        <p:txBody>
          <a:bodyPr wrap="square">
            <a:spAutoFit/>
          </a:bodyPr>
          <a:lstStyle/>
          <a:p>
            <a:pPr algn="l"/>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	To</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the consternation of his well-to-do parents—who had always envisioned their son succeeding the role of his uncle as Abbot of Monte Cassino—St. Thomas joined the Dominicans: a mendicant order of f</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riars ‘regarded with some suspicion as fanatical</a:t>
            </a:r>
            <a:r>
              <a:rPr lang="en-GB" dirty="0">
                <a:solidFill>
                  <a:schemeClr val="bg1"/>
                </a:solidFill>
                <a:latin typeface=".AppleSystemUIFont"/>
                <a:ea typeface="Times New Roman" panose="02020603050405020304" pitchFamily="18" charset="0"/>
                <a:cs typeface="Times New Roman" panose="02020603050405020304" pitchFamily="18" charset="0"/>
              </a:rPr>
              <a:t>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fundamentalists by parish clergy and the more established religious orders’.</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4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The newly formed Dominican Order of Preachers—founded a century earlier by St. Dominic—was neither socially acceptable nor politically palatable, and a battle of wills between St. Thomas and his family ensued.</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5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Abducted </a:t>
            </a:r>
            <a:r>
              <a:rPr lang="en-GB"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and imprisoned by his own brothers, St. Thomas was placed under house arrest inside a tower within the family castle. In a clumsy attempt to entice St. Thomas</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—to test his resolve and derail his vocation—his brothers sought the services of a local prostitute.</a:t>
            </a:r>
            <a:r>
              <a:rPr lang="en-GB" baseline="30000"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6</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Despite their efforts, the steadfast young monk proved intransigent: St. Thomas chased the seductive temptress out of his room with a burning-hot firebrand—the charcoaled end of which he then used to mark a crucifix upon the wall, falling to his knees in prayer. That very night, it is said that St. Thomas was girded by angels and chaste thereafter. The significance of this moment is succinctly demonstrated within the 1923 encyclical of </a:t>
            </a:r>
            <a:r>
              <a:rPr lang="en-US" b="0" i="0" dirty="0">
                <a:solidFill>
                  <a:schemeClr val="bg1"/>
                </a:solidFill>
                <a:effectLst/>
                <a:latin typeface="Verdana" panose="020B0604030504040204" pitchFamily="34" charset="0"/>
                <a:ea typeface="Verdana" panose="020B0604030504040204" pitchFamily="34" charset="0"/>
              </a:rPr>
              <a:t>Pope Pius XI, </a:t>
            </a:r>
            <a:r>
              <a:rPr lang="en-US" sz="1800" b="0" i="1" dirty="0">
                <a:solidFill>
                  <a:schemeClr val="bg1"/>
                </a:solidFill>
                <a:effectLst/>
                <a:latin typeface="Verdana" panose="020B0604030504040204" pitchFamily="34" charset="0"/>
                <a:ea typeface="Verdana" panose="020B0604030504040204" pitchFamily="34" charset="0"/>
              </a:rPr>
              <a:t>Studiorum Ducem:</a:t>
            </a:r>
            <a:endPar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endParaRPr>
          </a:p>
          <a:p>
            <a:pPr algn="l"/>
            <a:endPar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pPr lvl="1"/>
            <a:r>
              <a:rPr lang="en-US" b="0" i="0" dirty="0">
                <a:solidFill>
                  <a:schemeClr val="bg1"/>
                </a:solidFill>
                <a:effectLst/>
                <a:latin typeface="Verdana" panose="020B0604030504040204" pitchFamily="34" charset="0"/>
                <a:ea typeface="Verdana" panose="020B0604030504040204" pitchFamily="34" charset="0"/>
              </a:rPr>
              <a:t>St. Thomas preserved his chastity unsullied in a crisis of the most pressing danger and was therefore considered worthy to be surrounded by the angels with a mystic girdle. . . . If the purity of Thomas therefore had failed in the extreme peril into which it had fallen, it is very probable that the Church would never have had her Angelic Doctor.</a:t>
            </a:r>
            <a:r>
              <a:rPr lang="en-GB" baseline="30000"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7</a:t>
            </a:r>
            <a:endParaRPr lang="en-US" b="0" i="0" dirty="0">
              <a:solidFill>
                <a:schemeClr val="bg1"/>
              </a:solidFill>
              <a:effectLst/>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22268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EC6B5AB-5D6B-D243-C21B-8BFF97783A72}"/>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Fig. 3. Antoine Nicolas, </a:t>
            </a:r>
            <a:r>
              <a:rPr lang="en-US" sz="1200" i="1" dirty="0">
                <a:latin typeface="Times New Roman" panose="02020603050405020304" pitchFamily="18" charset="0"/>
                <a:cs typeface="Times New Roman" panose="02020603050405020304" pitchFamily="18" charset="0"/>
              </a:rPr>
              <a:t>Saint Thomas Aquinas: Fountain of Wisdom</a:t>
            </a:r>
            <a:r>
              <a:rPr lang="en-GB" sz="1200" i="1" dirty="0">
                <a:latin typeface="Times New Roman" panose="02020603050405020304" pitchFamily="18" charset="0"/>
                <a:cs typeface="Times New Roman" panose="02020603050405020304" pitchFamily="18" charset="0"/>
              </a:rPr>
              <a:t>, ca. 1648.</a:t>
            </a:r>
            <a:endParaRPr lang="en-US" sz="1200" i="1" dirty="0">
              <a:latin typeface="Times New Roman" panose="02020603050405020304" pitchFamily="18" charset="0"/>
              <a:cs typeface="Times New Roman" panose="02020603050405020304" pitchFamily="18" charset="0"/>
            </a:endParaRPr>
          </a:p>
        </p:txBody>
      </p:sp>
      <p:pic>
        <p:nvPicPr>
          <p:cNvPr id="10" name="Picture 5">
            <a:extLst>
              <a:ext uri="{FF2B5EF4-FFF2-40B4-BE49-F238E27FC236}">
                <a16:creationId xmlns:a16="http://schemas.microsoft.com/office/drawing/2014/main" id="{11180FD8-0FC0-72CC-CFDC-BC4E36FC2CD5}"/>
              </a:ext>
            </a:extLst>
          </p:cNvPr>
          <p:cNvPicPr>
            <a:picLocks noChangeAspect="1"/>
          </p:cNvPicPr>
          <p:nvPr/>
        </p:nvPicPr>
        <p:blipFill>
          <a:blip r:embed="rId2"/>
          <a:srcRect/>
          <a:stretch/>
        </p:blipFill>
        <p:spPr>
          <a:xfrm>
            <a:off x="168165" y="1105248"/>
            <a:ext cx="6260058" cy="55721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82270793-76B4-1368-1E90-DFADA4D7E2E1}"/>
              </a:ext>
            </a:extLst>
          </p:cNvPr>
          <p:cNvSpPr txBox="1"/>
          <p:nvPr/>
        </p:nvSpPr>
        <p:spPr>
          <a:xfrm>
            <a:off x="6676449" y="1490679"/>
            <a:ext cx="5267324" cy="4801314"/>
          </a:xfrm>
          <a:prstGeom prst="rect">
            <a:avLst/>
          </a:prstGeom>
          <a:noFill/>
        </p:spPr>
        <p:txBody>
          <a:bodyPr wrap="square" rtlCol="0">
            <a:spAutoFit/>
          </a:bodyPr>
          <a:lstStyle/>
          <a:p>
            <a:pPr algn="l" fontAlgn="base"/>
            <a:r>
              <a:rPr lang="en-US" b="0" i="0" dirty="0">
                <a:solidFill>
                  <a:schemeClr val="bg1"/>
                </a:solidFill>
                <a:effectLst/>
                <a:latin typeface="Verdana" panose="020B0604030504040204" pitchFamily="34" charset="0"/>
                <a:ea typeface="Verdana" panose="020B0604030504040204" pitchFamily="34" charset="0"/>
              </a:rPr>
              <a:t>	The family of St. Thomas eventually relented, and he was finally permitted to leave the tower in 1245. </a:t>
            </a:r>
            <a:r>
              <a:rPr lang="en-US" dirty="0">
                <a:solidFill>
                  <a:schemeClr val="bg1"/>
                </a:solidFill>
                <a:latin typeface="Verdana" panose="020B0604030504040204" pitchFamily="34" charset="0"/>
                <a:ea typeface="Verdana" panose="020B0604030504040204" pitchFamily="34" charset="0"/>
              </a:rPr>
              <a:t>Upon his return to the Order of Preachers, the Dominican authorities sent St. Thomas to study under Saint Albert the Great</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first, at the University of Paris; next, at </a:t>
            </a:r>
            <a:r>
              <a:rPr lang="en-GB" b="0" i="0" dirty="0">
                <a:solidFill>
                  <a:schemeClr val="bg1"/>
                </a:solidFill>
                <a:effectLst/>
                <a:latin typeface="Verdana" panose="020B0604030504040204" pitchFamily="34" charset="0"/>
                <a:ea typeface="Verdana" panose="020B0604030504040204" pitchFamily="34" charset="0"/>
              </a:rPr>
              <a:t>the Studium Generale in Cologne</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—founded in 1248 by St. Albert himself. Calm and quiet, patient and placid,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c</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areful and contemplative, St. Thomas was nicknamed </a:t>
            </a:r>
            <a:r>
              <a:rPr lang="en-US" b="0" i="0" dirty="0">
                <a:solidFill>
                  <a:schemeClr val="bg1"/>
                </a:solidFill>
                <a:effectLst/>
                <a:latin typeface="Verdana" panose="020B0604030504040204" pitchFamily="34" charset="0"/>
                <a:ea typeface="Verdana" panose="020B0604030504040204" pitchFamily="34" charset="0"/>
              </a:rPr>
              <a:t>‘The</a:t>
            </a:r>
            <a:r>
              <a:rPr lang="en-US" dirty="0">
                <a:solidFill>
                  <a:schemeClr val="bg1"/>
                </a:solidFill>
                <a:latin typeface="Verdana" panose="020B0604030504040204" pitchFamily="34" charset="0"/>
                <a:ea typeface="Verdana" panose="020B0604030504040204" pitchFamily="34" charset="0"/>
              </a:rPr>
              <a:t> </a:t>
            </a:r>
            <a:r>
              <a:rPr lang="en-US" b="0" i="0" dirty="0">
                <a:solidFill>
                  <a:schemeClr val="bg1"/>
                </a:solidFill>
                <a:effectLst/>
                <a:latin typeface="Verdana" panose="020B0604030504040204" pitchFamily="34" charset="0"/>
                <a:ea typeface="Verdana" panose="020B0604030504040204" pitchFamily="34" charset="0"/>
              </a:rPr>
              <a:t>Dumb Ox’ by his fellow students</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he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was often </a:t>
            </a:r>
            <a:r>
              <a:rPr lang="en-US" dirty="0">
                <a:solidFill>
                  <a:schemeClr val="bg1"/>
                </a:solidFill>
                <a:latin typeface="Verdana" panose="020B0604030504040204" pitchFamily="34" charset="0"/>
                <a:ea typeface="Verdana" panose="020B0604030504040204" pitchFamily="34" charset="0"/>
              </a:rPr>
              <a:t>the subject of misplaced mockery and pity.</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8 </a:t>
            </a:r>
            <a:r>
              <a:rPr lang="en-US" b="0" i="0" dirty="0">
                <a:solidFill>
                  <a:schemeClr val="bg1"/>
                </a:solidFill>
                <a:effectLst/>
                <a:latin typeface="Verdana" panose="020B0604030504040204" pitchFamily="34" charset="0"/>
                <a:ea typeface="Verdana" panose="020B0604030504040204" pitchFamily="34" charset="0"/>
              </a:rPr>
              <a:t>In response to this, it is told that St. Albert remarked prophetically: 'We call him the Dumb Ox, but the bellowing of that ox will resound throughout the whole world’.</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9 </a:t>
            </a:r>
            <a:endParaRPr lang="en-US" b="0" i="0" dirty="0">
              <a:solidFill>
                <a:schemeClr val="bg1"/>
              </a:solidFill>
              <a:effectLst/>
              <a:latin typeface="Verdana" panose="020B0604030504040204" pitchFamily="34" charset="0"/>
              <a:ea typeface="Verdana" panose="020B0604030504040204" pitchFamily="34" charset="0"/>
            </a:endParaRPr>
          </a:p>
        </p:txBody>
      </p:sp>
      <p:sp>
        <p:nvSpPr>
          <p:cNvPr id="19" name="Title 1">
            <a:extLst>
              <a:ext uri="{FF2B5EF4-FFF2-40B4-BE49-F238E27FC236}">
                <a16:creationId xmlns:a16="http://schemas.microsoft.com/office/drawing/2014/main" id="{EC961442-AD2D-16C0-CA24-FC639F72FAEA}"/>
              </a:ext>
            </a:extLst>
          </p:cNvPr>
          <p:cNvSpPr>
            <a:spLocks noGrp="1"/>
          </p:cNvSpPr>
          <p:nvPr>
            <p:ph type="ctrTitle"/>
          </p:nvPr>
        </p:nvSpPr>
        <p:spPr>
          <a:xfrm>
            <a:off x="136071" y="180574"/>
            <a:ext cx="11919858" cy="744100"/>
          </a:xfrm>
        </p:spPr>
        <p:txBody>
          <a:bodyPr anchor="t">
            <a:normAutofit/>
          </a:bodyPr>
          <a:lstStyle/>
          <a:p>
            <a:pPr algn="l"/>
            <a:r>
              <a:rPr lang="en-GB" sz="3900" i="0" dirty="0">
                <a:solidFill>
                  <a:schemeClr val="bg1"/>
                </a:solidFill>
                <a:latin typeface="Hoefler Text" panose="02030602050506020203" pitchFamily="18" charset="77"/>
              </a:rPr>
              <a:t>What Were the Crucial Moments of His Young Adulthood?</a:t>
            </a:r>
            <a:endParaRPr lang="en-US" sz="3900" dirty="0">
              <a:solidFill>
                <a:schemeClr val="bg1"/>
              </a:solidFill>
              <a:latin typeface="Hoefler Text" panose="02030602050506020203" pitchFamily="18" charset="77"/>
            </a:endParaRPr>
          </a:p>
        </p:txBody>
      </p:sp>
    </p:spTree>
    <p:extLst>
      <p:ext uri="{BB962C8B-B14F-4D97-AF65-F5344CB8AC3E}">
        <p14:creationId xmlns:p14="http://schemas.microsoft.com/office/powerpoint/2010/main" val="2753819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EC6B5AB-5D6B-D243-C21B-8BFF97783A72}"/>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4. Andrea da Firenze, </a:t>
            </a:r>
            <a:r>
              <a:rPr lang="en-US" sz="1200" i="1" dirty="0">
                <a:latin typeface="Times New Roman" panose="02020603050405020304" pitchFamily="18" charset="0"/>
                <a:cs typeface="Times New Roman" panose="02020603050405020304" pitchFamily="18" charset="0"/>
              </a:rPr>
              <a:t>The Triumph of St. Thomas Aquinas</a:t>
            </a:r>
            <a:r>
              <a:rPr lang="en-GB" sz="1200" i="1" dirty="0">
                <a:latin typeface="Times New Roman" panose="02020603050405020304" pitchFamily="18" charset="0"/>
                <a:cs typeface="Times New Roman" panose="02020603050405020304" pitchFamily="18" charset="0"/>
              </a:rPr>
              <a:t>, ca. 1366.</a:t>
            </a:r>
            <a:endParaRPr lang="en-US" sz="1200" i="1"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2270793-76B4-1368-1E90-DFADA4D7E2E1}"/>
              </a:ext>
            </a:extLst>
          </p:cNvPr>
          <p:cNvSpPr txBox="1"/>
          <p:nvPr/>
        </p:nvSpPr>
        <p:spPr>
          <a:xfrm>
            <a:off x="5586950" y="1192643"/>
            <a:ext cx="6494974" cy="5078313"/>
          </a:xfrm>
          <a:prstGeom prst="rect">
            <a:avLst/>
          </a:prstGeom>
          <a:noFill/>
        </p:spPr>
        <p:txBody>
          <a:bodyPr wrap="square" rtlCol="0">
            <a:spAutoFit/>
          </a:bodyPr>
          <a:lstStyle/>
          <a:p>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Having studied under the mentorship of Albert, St. Thomas was exposed to the newly arrived translations of Aristotle into Latin.</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10</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 student of Plato, Aristotle</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was a great influence on Thomistic thought</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—characterised by the coalescence of faith and reason.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B</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ringing philosophical insight into the domain of Christian theology, St. Thomas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held a deep appreciation for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reason—</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though he deemed the human faculty inherently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compromised on account of our sinful nature. However, bringing harmony to an apparent juxtaposition, he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asserted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that ‘Grace does not destroy nature but perfects it’.</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11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With a profound respect for the great minds of the past, St. Thomas’s approach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served as a mature, contemplative, and rational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expression of Christian philosophy</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—consulting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he authority and wisdom of the Church Fathers in conjunction with the logic and reason of the ancient philosophers. </a:t>
            </a:r>
            <a:endParaRPr lang="en-US" dirty="0">
              <a:solidFill>
                <a:schemeClr val="bg1"/>
              </a:solidFill>
            </a:endParaRPr>
          </a:p>
        </p:txBody>
      </p:sp>
      <p:sp>
        <p:nvSpPr>
          <p:cNvPr id="19" name="Title 1">
            <a:extLst>
              <a:ext uri="{FF2B5EF4-FFF2-40B4-BE49-F238E27FC236}">
                <a16:creationId xmlns:a16="http://schemas.microsoft.com/office/drawing/2014/main" id="{EC961442-AD2D-16C0-CA24-FC639F72FAEA}"/>
              </a:ext>
            </a:extLst>
          </p:cNvPr>
          <p:cNvSpPr>
            <a:spLocks noGrp="1"/>
          </p:cNvSpPr>
          <p:nvPr>
            <p:ph type="ctrTitle"/>
          </p:nvPr>
        </p:nvSpPr>
        <p:spPr>
          <a:xfrm>
            <a:off x="136071" y="180574"/>
            <a:ext cx="11919858" cy="744100"/>
          </a:xfrm>
        </p:spPr>
        <p:txBody>
          <a:bodyPr anchor="t">
            <a:normAutofit/>
          </a:bodyPr>
          <a:lstStyle/>
          <a:p>
            <a:pPr algn="l"/>
            <a:r>
              <a:rPr lang="en-US" sz="4000" i="0" dirty="0">
                <a:solidFill>
                  <a:schemeClr val="bg1"/>
                </a:solidFill>
                <a:latin typeface="Hoefler Text" panose="02030602050506020203" pitchFamily="18" charset="77"/>
              </a:rPr>
              <a:t>What Characterised the Theology of St. Thomas? (1/2)</a:t>
            </a:r>
            <a:endParaRPr lang="en-US" sz="4000" dirty="0">
              <a:solidFill>
                <a:schemeClr val="bg1"/>
              </a:solidFill>
              <a:latin typeface="Hoefler Text" panose="02030602050506020203" pitchFamily="18" charset="77"/>
            </a:endParaRPr>
          </a:p>
        </p:txBody>
      </p:sp>
      <p:pic>
        <p:nvPicPr>
          <p:cNvPr id="2" name="Picture 5">
            <a:extLst>
              <a:ext uri="{FF2B5EF4-FFF2-40B4-BE49-F238E27FC236}">
                <a16:creationId xmlns:a16="http://schemas.microsoft.com/office/drawing/2014/main" id="{818A66C7-AA5E-1739-B3B9-7354060515F9}"/>
              </a:ext>
            </a:extLst>
          </p:cNvPr>
          <p:cNvPicPr>
            <a:picLocks noChangeAspect="1"/>
          </p:cNvPicPr>
          <p:nvPr/>
        </p:nvPicPr>
        <p:blipFill>
          <a:blip r:embed="rId2"/>
          <a:srcRect/>
          <a:stretch/>
        </p:blipFill>
        <p:spPr>
          <a:xfrm>
            <a:off x="168163" y="1101538"/>
            <a:ext cx="5308711" cy="55758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65811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What Characterised the Theology of St. Thomas? (2/2)</a:t>
            </a:r>
          </a:p>
        </p:txBody>
      </p:sp>
      <p:pic>
        <p:nvPicPr>
          <p:cNvPr id="4" name="Picture 5">
            <a:extLst>
              <a:ext uri="{FF2B5EF4-FFF2-40B4-BE49-F238E27FC236}">
                <a16:creationId xmlns:a16="http://schemas.microsoft.com/office/drawing/2014/main" id="{EE29AEFF-EC76-2FAB-28EE-7FD3960F9506}"/>
              </a:ext>
            </a:extLst>
          </p:cNvPr>
          <p:cNvPicPr>
            <a:picLocks noChangeAspect="1"/>
          </p:cNvPicPr>
          <p:nvPr/>
        </p:nvPicPr>
        <p:blipFill>
          <a:blip r:embed="rId2"/>
          <a:srcRect/>
          <a:stretch/>
        </p:blipFill>
        <p:spPr>
          <a:xfrm>
            <a:off x="168165" y="1098937"/>
            <a:ext cx="4413360"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1AAE1D5C-E95E-D31B-B6ED-92035E254284}"/>
              </a:ext>
            </a:extLst>
          </p:cNvPr>
          <p:cNvSpPr txBox="1"/>
          <p:nvPr/>
        </p:nvSpPr>
        <p:spPr>
          <a:xfrm>
            <a:off x="4749689" y="1098937"/>
            <a:ext cx="7269953" cy="5216813"/>
          </a:xfrm>
          <a:prstGeom prst="rect">
            <a:avLst/>
          </a:prstGeom>
          <a:noFill/>
        </p:spPr>
        <p:txBody>
          <a:bodyPr wrap="square">
            <a:spAutoFit/>
          </a:bodyPr>
          <a:lstStyle/>
          <a:p>
            <a:pPr fontAlgn="base"/>
            <a:r>
              <a:rPr lang="en-US" sz="1800" dirty="0">
                <a:solidFill>
                  <a:schemeClr val="bg1"/>
                </a:solidFill>
                <a:latin typeface="Verdana" panose="020B0604030504040204" pitchFamily="34" charset="0"/>
                <a:ea typeface="Verdana" panose="020B0604030504040204" pitchFamily="34" charset="0"/>
              </a:rPr>
              <a:t>20</a:t>
            </a:r>
            <a:r>
              <a:rPr lang="en-US" sz="1800" baseline="30000" dirty="0">
                <a:solidFill>
                  <a:schemeClr val="bg1"/>
                </a:solidFill>
                <a:latin typeface="Verdana" panose="020B0604030504040204" pitchFamily="34" charset="0"/>
                <a:ea typeface="Verdana" panose="020B0604030504040204" pitchFamily="34" charset="0"/>
              </a:rPr>
              <a:t>th</a:t>
            </a:r>
            <a:r>
              <a:rPr lang="en-US" sz="1800" dirty="0">
                <a:solidFill>
                  <a:schemeClr val="bg1"/>
                </a:solidFill>
                <a:latin typeface="Verdana" panose="020B0604030504040204" pitchFamily="34" charset="0"/>
                <a:ea typeface="Verdana" panose="020B0604030504040204" pitchFamily="34" charset="0"/>
              </a:rPr>
              <a:t>-century Thomist philosopher Jacques Maritain portrays the relationship between the theology of St. Thomas and the philosophy of Aristotle as such:</a:t>
            </a:r>
          </a:p>
          <a:p>
            <a:pPr lvl="1" fontAlgn="base"/>
            <a:endParaRPr lang="en-US" b="0" i="0" dirty="0">
              <a:solidFill>
                <a:schemeClr val="bg1"/>
              </a:solidFill>
              <a:effectLst/>
              <a:latin typeface="Verdana" panose="020B0604030504040204" pitchFamily="34" charset="0"/>
              <a:ea typeface="Verdana" panose="020B0604030504040204" pitchFamily="34" charset="0"/>
            </a:endParaRPr>
          </a:p>
          <a:p>
            <a:pPr lvl="1" fontAlgn="base"/>
            <a:r>
              <a:rPr lang="en-US" sz="1700" b="0" i="0" dirty="0">
                <a:solidFill>
                  <a:schemeClr val="bg1"/>
                </a:solidFill>
                <a:effectLst/>
                <a:latin typeface="Verdana" panose="020B0604030504040204" pitchFamily="34" charset="0"/>
                <a:ea typeface="Verdana" panose="020B0604030504040204" pitchFamily="34" charset="0"/>
              </a:rPr>
              <a:t>[H]e raised that philosophy above itself by submitting it to the illumination of a higher light, which invested its truth with a radiance more divine than human. Between Aristotle as viewed in himself and Aristotle viewed in the writings of St. Thomas is the difference which exists between a city seen by the flare of a torchlight procession and the same city bathed in the light of the morning sun.</a:t>
            </a:r>
            <a:r>
              <a:rPr lang="en-GB" sz="17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12</a:t>
            </a:r>
          </a:p>
          <a:p>
            <a:pPr fontAlgn="base"/>
            <a:endParaRPr lang="en-US" dirty="0">
              <a:solidFill>
                <a:schemeClr val="bg1"/>
              </a:solidFill>
              <a:latin typeface="Verdana" panose="020B0604030504040204" pitchFamily="34" charset="0"/>
              <a:ea typeface="Verdana" panose="020B0604030504040204" pitchFamily="34" charset="0"/>
            </a:endParaRPr>
          </a:p>
          <a:p>
            <a:pPr fontAlgn="base"/>
            <a:r>
              <a:rPr lang="en-US" dirty="0">
                <a:solidFill>
                  <a:schemeClr val="bg1"/>
                </a:solidFill>
                <a:latin typeface="Verdana" panose="020B0604030504040204" pitchFamily="34" charset="0"/>
                <a:ea typeface="Verdana" panose="020B0604030504040204" pitchFamily="34" charset="0"/>
              </a:rPr>
              <a:t>The regard in which St. Thomas held the past voices of Christian thought is described succinctly by Thomas Cajetan</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latin typeface="Verdana" panose="020B0604030504040204" pitchFamily="34" charset="0"/>
                <a:ea typeface="Verdana" panose="020B0604030504040204" pitchFamily="34" charset="0"/>
              </a:rPr>
              <a:t>the 1</a:t>
            </a:r>
            <a:r>
              <a:rPr lang="en-GB" i="0" dirty="0">
                <a:solidFill>
                  <a:schemeClr val="bg1"/>
                </a:solidFill>
                <a:effectLst/>
                <a:latin typeface="Verdana" panose="020B0604030504040204" pitchFamily="34" charset="0"/>
                <a:ea typeface="Verdana" panose="020B0604030504040204" pitchFamily="34" charset="0"/>
              </a:rPr>
              <a:t>5th/16th-century </a:t>
            </a:r>
            <a:r>
              <a:rPr lang="en-US" i="0" dirty="0">
                <a:solidFill>
                  <a:schemeClr val="bg1"/>
                </a:solidFill>
                <a:effectLst/>
                <a:latin typeface="Verdana" panose="020B0604030504040204" pitchFamily="34" charset="0"/>
                <a:ea typeface="Verdana" panose="020B0604030504040204" pitchFamily="34" charset="0"/>
              </a:rPr>
              <a:t>philosopher; theologian; cardinal; and Master of the Order of Preachers</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endParaRPr lang="en-US" b="0" i="0" dirty="0">
              <a:solidFill>
                <a:schemeClr val="bg1"/>
              </a:solidFill>
              <a:effectLst/>
              <a:latin typeface="Verdana" panose="020B0604030504040204" pitchFamily="34" charset="0"/>
              <a:ea typeface="Verdana" panose="020B0604030504040204" pitchFamily="34" charset="0"/>
            </a:endParaRPr>
          </a:p>
          <a:p>
            <a:pPr fontAlgn="base"/>
            <a:endParaRPr lang="en-US" dirty="0">
              <a:solidFill>
                <a:srgbClr val="000000"/>
              </a:solidFill>
              <a:latin typeface="Tahoma" panose="020B0604030504040204" pitchFamily="34" charset="0"/>
            </a:endParaRPr>
          </a:p>
          <a:p>
            <a:pPr lvl="1" fontAlgn="base"/>
            <a:r>
              <a:rPr lang="en-US" sz="1700" dirty="0">
                <a:solidFill>
                  <a:schemeClr val="bg1"/>
                </a:solidFill>
                <a:latin typeface="Verdana" panose="020B0604030504040204" pitchFamily="34" charset="0"/>
                <a:ea typeface="Verdana" panose="020B0604030504040204" pitchFamily="34" charset="0"/>
              </a:rPr>
              <a:t>[H]</a:t>
            </a:r>
            <a:r>
              <a:rPr lang="en-US" sz="1700" b="0" i="0" dirty="0">
                <a:solidFill>
                  <a:schemeClr val="bg1"/>
                </a:solidFill>
                <a:effectLst/>
                <a:latin typeface="Verdana" panose="020B0604030504040204" pitchFamily="34" charset="0"/>
                <a:ea typeface="Verdana" panose="020B0604030504040204" pitchFamily="34" charset="0"/>
              </a:rPr>
              <a:t>e most venerated the ancient doctors of the Church … [and] seems to have inherited the intellect of all.</a:t>
            </a:r>
            <a:r>
              <a:rPr lang="en-GB" sz="17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13</a:t>
            </a:r>
            <a:endParaRPr lang="en-US" sz="1700" b="0" i="0" dirty="0">
              <a:solidFill>
                <a:schemeClr val="bg1"/>
              </a:solidFill>
              <a:effectLst/>
              <a:latin typeface="Verdana" panose="020B0604030504040204" pitchFamily="34" charset="0"/>
              <a:ea typeface="Verdana" panose="020B0604030504040204" pitchFamily="34" charset="0"/>
            </a:endParaRPr>
          </a:p>
        </p:txBody>
      </p:sp>
      <p:sp>
        <p:nvSpPr>
          <p:cNvPr id="8" name="TextBox 7">
            <a:extLst>
              <a:ext uri="{FF2B5EF4-FFF2-40B4-BE49-F238E27FC236}">
                <a16:creationId xmlns:a16="http://schemas.microsoft.com/office/drawing/2014/main" id="{DD6F1619-F570-1DE0-4F3E-D8509093DB19}"/>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5. Francisco de Zurbarán, </a:t>
            </a:r>
            <a:r>
              <a:rPr lang="en-US" sz="1200" i="1" dirty="0">
                <a:latin typeface="Times New Roman" panose="02020603050405020304" pitchFamily="18" charset="0"/>
                <a:cs typeface="Times New Roman" panose="02020603050405020304" pitchFamily="18" charset="0"/>
              </a:rPr>
              <a:t>The Apotheosis of Saint Thomas Aquinas</a:t>
            </a:r>
            <a:r>
              <a:rPr lang="en-GB" sz="1200" i="1" dirty="0">
                <a:latin typeface="Times New Roman" panose="02020603050405020304" pitchFamily="18" charset="0"/>
                <a:cs typeface="Times New Roman" panose="02020603050405020304" pitchFamily="18" charset="0"/>
              </a:rPr>
              <a:t>, ca. 1631.</a:t>
            </a:r>
            <a:endParaRPr lang="en-US"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4191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What Were the Primary Theological Issues of His Time?</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432870" y="900478"/>
            <a:ext cx="7521395" cy="5632311"/>
          </a:xfrm>
          <a:prstGeom prst="rect">
            <a:avLst/>
          </a:prstGeom>
          <a:noFill/>
        </p:spPr>
        <p:txBody>
          <a:bodyPr wrap="square">
            <a:spAutoFit/>
          </a:bodyPr>
          <a:lstStyle/>
          <a:p>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To this very day, St. Thomas is considered a bastion against the encroachments of modernity. During his time, </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Modernism was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foremost </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ideological enemy of the Church</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ondemned by Pope Pius X as the synthesis of all heresies.</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14</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Within A</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eterni Petris,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the 1879 encyclical of Pope Leo XIII, Thomism is promoted as the definitive exposition of Catholic doctrine; St. Thomas is hailed as a paragon of resistance against the agnosticism and relativism of Modernist thought:</a:t>
            </a:r>
          </a:p>
          <a:p>
            <a:pPr lvl="1"/>
            <a:br>
              <a:rPr lang="en-GB" i="0" dirty="0">
                <a:solidFill>
                  <a:schemeClr val="bg1"/>
                </a:solidFill>
                <a:latin typeface="Verdana" panose="020B0604030504040204" pitchFamily="34" charset="0"/>
                <a:ea typeface="Verdana" panose="020B0604030504040204" pitchFamily="34" charset="0"/>
              </a:rPr>
            </a:br>
            <a:r>
              <a:rPr lang="en-US" dirty="0">
                <a:solidFill>
                  <a:schemeClr val="bg1"/>
                </a:solidFill>
                <a:latin typeface="Verdana" panose="020B0604030504040204" pitchFamily="34" charset="0"/>
                <a:ea typeface="Verdana" panose="020B0604030504040204" pitchFamily="34" charset="0"/>
              </a:rPr>
              <a:t>[S]</a:t>
            </a:r>
            <a:r>
              <a:rPr lang="en-US" b="0" i="0" dirty="0">
                <a:solidFill>
                  <a:schemeClr val="bg1"/>
                </a:solidFill>
                <a:effectLst/>
                <a:latin typeface="Verdana" panose="020B0604030504040204" pitchFamily="34" charset="0"/>
                <a:ea typeface="Verdana" panose="020B0604030504040204" pitchFamily="34" charset="0"/>
              </a:rPr>
              <a:t>ingle-handed, he victoriously combated the errors of former times, and supplied invincible arms to put those to rout which might in after-times spring up. Again, clearly distinguishing, as is fitting, reason from faith, while happily associating the one with the other, he both preserved the rights and had regard for the dignity of each; so much so, indeed, that reason, borne on the wings of Thomas to its human height, can scarcely rise higher, while faith could scarcely expect more or stronger aids from reason than those which she has already obtained through Thomas.</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15</a:t>
            </a: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6. Anonymous, Cusco School, </a:t>
            </a:r>
            <a:r>
              <a:rPr lang="en-US" sz="1200" i="1" dirty="0">
                <a:latin typeface="Times New Roman" panose="02020603050405020304" pitchFamily="18" charset="0"/>
                <a:cs typeface="Times New Roman" panose="02020603050405020304" pitchFamily="18" charset="0"/>
              </a:rPr>
              <a:t>Protector of the University of Cusco</a:t>
            </a:r>
            <a:r>
              <a:rPr lang="en-GB" sz="1200" i="1" dirty="0">
                <a:latin typeface="Times New Roman" panose="02020603050405020304" pitchFamily="18" charset="0"/>
                <a:cs typeface="Times New Roman" panose="02020603050405020304" pitchFamily="18" charset="0"/>
              </a:rPr>
              <a:t>, ca. 1690–1695.</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6A47CFBB-F62E-C49B-C4B4-95897F64BEA8}"/>
              </a:ext>
            </a:extLst>
          </p:cNvPr>
          <p:cNvPicPr>
            <a:picLocks noChangeAspect="1"/>
          </p:cNvPicPr>
          <p:nvPr/>
        </p:nvPicPr>
        <p:blipFill>
          <a:blip r:embed="rId2"/>
          <a:srcRect/>
          <a:stretch/>
        </p:blipFill>
        <p:spPr>
          <a:xfrm>
            <a:off x="168164" y="1092800"/>
            <a:ext cx="4026971"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07405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(1/3)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201663" y="2591180"/>
            <a:ext cx="7729737" cy="2585323"/>
          </a:xfrm>
          <a:prstGeom prst="rect">
            <a:avLst/>
          </a:prstGeom>
          <a:noFill/>
        </p:spPr>
        <p:txBody>
          <a:bodyPr wrap="square">
            <a:spAutoFit/>
          </a:bodyPr>
          <a:lstStyle/>
          <a:p>
            <a:r>
              <a:rPr lang="en-GB" dirty="0">
                <a:solidFill>
                  <a:schemeClr val="bg1"/>
                </a:solidFill>
                <a:effectLst/>
                <a:latin typeface="Verdana" panose="020B0604030504040204" pitchFamily="34" charset="0"/>
                <a:ea typeface="Verdana" panose="020B0604030504040204" pitchFamily="34" charset="0"/>
              </a:rPr>
              <a:t>	</a:t>
            </a:r>
            <a:r>
              <a:rPr lang="en-US" dirty="0">
                <a:solidFill>
                  <a:schemeClr val="bg1"/>
                </a:solidFill>
                <a:effectLst/>
                <a:latin typeface="Verdana" panose="020B0604030504040204" pitchFamily="34" charset="0"/>
                <a:ea typeface="Verdana" panose="020B0604030504040204" pitchFamily="34" charset="0"/>
              </a:rPr>
              <a:t>The </a:t>
            </a:r>
            <a:r>
              <a:rPr lang="en-GB" sz="1800" i="1" dirty="0">
                <a:solidFill>
                  <a:schemeClr val="bg1"/>
                </a:solidFill>
                <a:effectLst/>
                <a:latin typeface="Verdana" panose="020B0604030504040204" pitchFamily="34" charset="0"/>
                <a:ea typeface="Verdana" panose="020B0604030504040204" pitchFamily="34" charset="0"/>
              </a:rPr>
              <a:t>Summa Theologiæ</a:t>
            </a:r>
            <a:r>
              <a:rPr lang="en-GB"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is widely considered to be the</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magnum opus of St. Thomas. At the Council of Trent, the </a:t>
            </a:r>
            <a:r>
              <a:rPr lang="en-GB" sz="1800" i="1" dirty="0">
                <a:solidFill>
                  <a:schemeClr val="bg1"/>
                </a:solidFill>
                <a:effectLst/>
                <a:latin typeface="Verdana" panose="020B0604030504040204" pitchFamily="34" charset="0"/>
                <a:ea typeface="Verdana" panose="020B0604030504040204" pitchFamily="34" charset="0"/>
              </a:rPr>
              <a:t>Summa</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was often placed </a:t>
            </a:r>
            <a:r>
              <a:rPr lang="en-US" dirty="0">
                <a:solidFill>
                  <a:schemeClr val="bg1"/>
                </a:solidFill>
                <a:effectLst/>
                <a:latin typeface="Verdana" panose="020B0604030504040204" pitchFamily="34" charset="0"/>
                <a:ea typeface="Verdana" panose="020B0604030504040204" pitchFamily="34" charset="0"/>
              </a:rPr>
              <a:t>upon the high altar</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beside the Holy Bible and the decrees of the Popes</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in a magisterial gesture</a:t>
            </a:r>
            <a:r>
              <a:rPr lang="en-GB"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dirty="0">
                <a:solidFill>
                  <a:schemeClr val="bg1"/>
                </a:solidFill>
                <a:effectLst/>
                <a:latin typeface="Verdana" panose="020B0604030504040204" pitchFamily="34" charset="0"/>
                <a:ea typeface="Verdana" panose="020B0604030504040204" pitchFamily="34" charset="0"/>
              </a:rPr>
              <a:t>conveying that the contributions of St. Thomas were second only to Scripture. Many of the </a:t>
            </a:r>
            <a:r>
              <a:rPr lang="en-US" i="0" dirty="0">
                <a:solidFill>
                  <a:schemeClr val="bg1"/>
                </a:solidFill>
                <a:effectLst/>
                <a:latin typeface="Verdana" panose="020B0604030504040204" pitchFamily="34" charset="0"/>
                <a:ea typeface="Verdana" panose="020B0604030504040204" pitchFamily="34" charset="0"/>
              </a:rPr>
              <a:t>canons and decrees of </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Trent</a:t>
            </a:r>
            <a:r>
              <a:rPr lang="en-US" dirty="0">
                <a:solidFill>
                  <a:schemeClr val="bg1"/>
                </a:solidFill>
                <a:effectLst/>
                <a:latin typeface="Verdana" panose="020B0604030504040204" pitchFamily="34" charset="0"/>
                <a:ea typeface="Verdana" panose="020B0604030504040204" pitchFamily="34" charset="0"/>
              </a:rPr>
              <a:t> were lifted almost verbatim from the </a:t>
            </a:r>
            <a:r>
              <a:rPr lang="en-US" i="1" dirty="0">
                <a:solidFill>
                  <a:schemeClr val="bg1"/>
                </a:solidFill>
                <a:effectLst/>
                <a:latin typeface="Verdana" panose="020B0604030504040204" pitchFamily="34" charset="0"/>
                <a:ea typeface="Verdana" panose="020B0604030504040204" pitchFamily="34" charset="0"/>
              </a:rPr>
              <a:t>Summa</a:t>
            </a:r>
            <a:r>
              <a:rPr lang="en-US" dirty="0">
                <a:solidFill>
                  <a:schemeClr val="bg1"/>
                </a:solidFill>
                <a:effectLst/>
                <a:latin typeface="Verdana" panose="020B0604030504040204" pitchFamily="34" charset="0"/>
                <a:ea typeface="Verdana" panose="020B0604030504040204" pitchFamily="34" charset="0"/>
              </a:rPr>
              <a:t>, with many Popes giving the highest level of approbation to the philosophical methods and principles of St. Thomas.</a:t>
            </a: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Crivelli, Saint Thomas Aquinas, ca. 1476.</a:t>
            </a:r>
            <a:endParaRPr lang="en-US" sz="1200" i="1" dirty="0">
              <a:latin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0A15EB73-D3E2-A0CC-DC2C-6CA3C58F4100}"/>
              </a:ext>
            </a:extLst>
          </p:cNvPr>
          <p:cNvPicPr>
            <a:picLocks noChangeAspect="1"/>
          </p:cNvPicPr>
          <p:nvPr/>
        </p:nvPicPr>
        <p:blipFill rotWithShape="1">
          <a:blip r:embed="rId2">
            <a:extLst>
              <a:ext uri="{28A0092B-C50C-407E-A947-70E740481C1C}">
                <a14:useLocalDpi xmlns:a14="http://schemas.microsoft.com/office/drawing/2010/main" val="0"/>
              </a:ext>
            </a:extLst>
          </a:blip>
          <a:srcRect r="2" b="1244"/>
          <a:stretch/>
        </p:blipFill>
        <p:spPr>
          <a:xfrm>
            <a:off x="168162" y="1092800"/>
            <a:ext cx="3772901" cy="55820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77667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(2/3)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245295" y="1091614"/>
            <a:ext cx="7729737" cy="5478423"/>
          </a:xfrm>
          <a:prstGeom prst="rect">
            <a:avLst/>
          </a:prstGeom>
          <a:noFill/>
        </p:spPr>
        <p:txBody>
          <a:bodyPr wrap="square">
            <a:spAutoFit/>
          </a:bodyPr>
          <a:lstStyle/>
          <a:p>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a:t>
            </a:r>
            <a:r>
              <a:rPr lang="en-GB" sz="1800" i="1" dirty="0">
                <a:solidFill>
                  <a:schemeClr val="bg1"/>
                </a:solidFill>
                <a:effectLst/>
                <a:latin typeface="Verdana" panose="020B0604030504040204" pitchFamily="34" charset="0"/>
                <a:ea typeface="Verdana" panose="020B0604030504040204" pitchFamily="34" charset="0"/>
              </a:rPr>
              <a:t>Summa </a:t>
            </a:r>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comes in three parts, the second of which is divided into two:</a:t>
            </a:r>
          </a:p>
          <a:p>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Prima Pars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First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Prima Secundae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First Part of the Second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Secunda Secundae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Second Part of the Second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Tertia Pars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Third Part)</a:t>
            </a:r>
          </a:p>
          <a:p>
            <a:pPr>
              <a:buFontTx/>
              <a:buChar char="-"/>
            </a:pPr>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marL="0" indent="0">
              <a:buNone/>
            </a:pPr>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Each part is comprised of questions that are divided into articles, structured as such:</a:t>
            </a:r>
          </a:p>
          <a:p>
            <a:pPr marL="0" indent="0">
              <a:buNone/>
            </a:pPr>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 Question raised</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Objections made to the position held by St. Thomas</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Summary of </a:t>
            </a: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his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position laid out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Explanation made for his defence of that position</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 Reply given to initial objections made</a:t>
            </a: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Botticelli, Saint Thomas Aquinas, ca. 1482.</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222288C0-C25A-17A7-A98A-665046459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165" y="1091614"/>
            <a:ext cx="3941059" cy="55858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52892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(3/3)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5047998" y="2133854"/>
            <a:ext cx="6505172" cy="3508653"/>
          </a:xfrm>
          <a:prstGeom prst="rect">
            <a:avLst/>
          </a:prstGeom>
          <a:noFill/>
        </p:spPr>
        <p:txBody>
          <a:bodyPr wrap="square">
            <a:spAutoFit/>
          </a:bodyPr>
          <a:lstStyle/>
          <a:p>
            <a:r>
              <a:rPr lang="en-US" dirty="0">
                <a:solidFill>
                  <a:schemeClr val="bg1"/>
                </a:solidFill>
                <a:effectLst/>
                <a:latin typeface="Verdana" panose="020B0604030504040204" pitchFamily="34" charset="0"/>
                <a:ea typeface="Verdana" panose="020B0604030504040204" pitchFamily="34" charset="0"/>
              </a:rPr>
              <a:t>Arguably the greatest work of theology ever written, St. Thomas did not</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finish the </a:t>
            </a:r>
            <a:r>
              <a:rPr lang="en-US" i="1" dirty="0">
                <a:solidFill>
                  <a:schemeClr val="bg1"/>
                </a:solidFill>
                <a:effectLst/>
                <a:latin typeface="Verdana" panose="020B0604030504040204" pitchFamily="34" charset="0"/>
                <a:ea typeface="Verdana" panose="020B0604030504040204" pitchFamily="34" charset="0"/>
              </a:rPr>
              <a:t>Summa </a:t>
            </a:r>
            <a:r>
              <a:rPr lang="en-GB" sz="1800" i="1" dirty="0">
                <a:solidFill>
                  <a:schemeClr val="bg1"/>
                </a:solidFill>
                <a:effectLst/>
                <a:latin typeface="Verdana" panose="020B0604030504040204" pitchFamily="34" charset="0"/>
                <a:ea typeface="Verdana" panose="020B0604030504040204" pitchFamily="34" charset="0"/>
              </a:rPr>
              <a:t>Theologiæ</a:t>
            </a:r>
            <a:r>
              <a:rPr lang="en-US" i="1" dirty="0">
                <a:solidFill>
                  <a:schemeClr val="bg1"/>
                </a:solidFill>
                <a:effectLst/>
                <a:latin typeface="Verdana" panose="020B0604030504040204" pitchFamily="34" charset="0"/>
                <a:ea typeface="Verdana" panose="020B0604030504040204" pitchFamily="34" charset="0"/>
              </a:rPr>
              <a:t>. </a:t>
            </a:r>
            <a:r>
              <a:rPr lang="en-US" dirty="0">
                <a:solidFill>
                  <a:schemeClr val="bg1"/>
                </a:solidFill>
                <a:latin typeface="Verdana" panose="020B0604030504040204" pitchFamily="34" charset="0"/>
                <a:ea typeface="Verdana" panose="020B0604030504040204" pitchFamily="34" charset="0"/>
              </a:rPr>
              <a:t>In 1273, m</a:t>
            </a:r>
            <a:r>
              <a:rPr lang="en-US" dirty="0">
                <a:solidFill>
                  <a:schemeClr val="bg1"/>
                </a:solidFill>
                <a:effectLst/>
                <a:latin typeface="Verdana" panose="020B0604030504040204" pitchFamily="34" charset="0"/>
                <a:ea typeface="Verdana" panose="020B0604030504040204" pitchFamily="34" charset="0"/>
              </a:rPr>
              <a:t>ere months before his death, St. Thomas is said to have seen God in a foretaste of Heaven. Having had such a poignant vision</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such a mystical experience</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there was no going back for St. Thomas: “[A]ll</a:t>
            </a:r>
            <a:r>
              <a:rPr lang="en-US" dirty="0">
                <a:solidFill>
                  <a:schemeClr val="bg1"/>
                </a:solidFill>
                <a:latin typeface="Verdana" panose="020B0604030504040204" pitchFamily="34" charset="0"/>
                <a:ea typeface="Verdana" panose="020B0604030504040204" pitchFamily="34" charset="0"/>
              </a:rPr>
              <a:t> </a:t>
            </a:r>
            <a:r>
              <a:rPr lang="en-US" dirty="0">
                <a:solidFill>
                  <a:schemeClr val="bg1"/>
                </a:solidFill>
                <a:effectLst/>
                <a:latin typeface="Verdana" panose="020B0604030504040204" pitchFamily="34" charset="0"/>
                <a:ea typeface="Verdana" panose="020B0604030504040204" pitchFamily="34" charset="0"/>
              </a:rPr>
              <a:t>that I have written seems like straw to me.”</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16 </a:t>
            </a:r>
          </a:p>
          <a:p>
            <a:endPar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baseline="300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dirty="0">
                <a:solidFill>
                  <a:schemeClr val="bg1"/>
                </a:solidFill>
                <a:effectLst/>
                <a:latin typeface="Verdana" panose="020B0604030504040204" pitchFamily="34" charset="0"/>
                <a:ea typeface="Verdana" panose="020B0604030504040204" pitchFamily="34" charset="0"/>
              </a:rPr>
              <a:t>In 1274</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mere months after putting down the quill</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St. Thomas died. Within fifty years, he was canonised; two centuries later, he was made a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Doctor of the Church.</a:t>
            </a:r>
          </a:p>
          <a:p>
            <a:endPar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Anonymous, </a:t>
            </a:r>
            <a:r>
              <a:rPr lang="en-US" sz="1200" i="1" dirty="0">
                <a:latin typeface="Times New Roman" panose="02020603050405020304" pitchFamily="18" charset="0"/>
                <a:cs typeface="Times New Roman" panose="02020603050405020304" pitchFamily="18" charset="0"/>
              </a:rPr>
              <a:t>Protector of the University of Cusco</a:t>
            </a:r>
            <a:r>
              <a:rPr lang="en-GB" sz="1200" i="1" dirty="0">
                <a:latin typeface="Times New Roman" panose="02020603050405020304" pitchFamily="18" charset="0"/>
                <a:cs typeface="Times New Roman" panose="02020603050405020304" pitchFamily="18" charset="0"/>
              </a:rPr>
              <a:t>, ca. 1690–1695.</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1DFFA89E-E66F-7ED7-6ADE-C5DCCFC664B6}"/>
              </a:ext>
            </a:extLst>
          </p:cNvPr>
          <p:cNvPicPr>
            <a:picLocks noChangeAspect="1"/>
          </p:cNvPicPr>
          <p:nvPr/>
        </p:nvPicPr>
        <p:blipFill>
          <a:blip r:embed="rId2"/>
          <a:srcRect/>
          <a:stretch/>
        </p:blipFill>
        <p:spPr>
          <a:xfrm>
            <a:off x="168165" y="1098937"/>
            <a:ext cx="4413360"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89369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877664"/>
          </a:xfrm>
        </p:spPr>
        <p:txBody>
          <a:bodyPr anchor="t">
            <a:normAutofit/>
          </a:bodyPr>
          <a:lstStyle/>
          <a:p>
            <a:pPr algn="l"/>
            <a:r>
              <a:rPr lang="en-GB" sz="4000" i="0" dirty="0">
                <a:solidFill>
                  <a:schemeClr val="bg1"/>
                </a:solidFill>
                <a:latin typeface="Hoefler Text" panose="02030602050506020203" pitchFamily="18" charset="77"/>
              </a:rPr>
              <a:t>References:</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1058238"/>
            <a:ext cx="11883572" cy="5570756"/>
          </a:xfrm>
          <a:prstGeom prst="rect">
            <a:avLst/>
          </a:prstGeom>
          <a:noFill/>
        </p:spPr>
        <p:txBody>
          <a:bodyPr wrap="square" rtlCol="0">
            <a:spAutoFit/>
          </a:bodyPr>
          <a:lstStyle/>
          <a:p>
            <a:pPr algn="l"/>
            <a:r>
              <a:rPr lang="en-GB" sz="10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1. Anthony Towey</a:t>
            </a:r>
            <a:r>
              <a:rPr lang="en-GB" sz="1000" i="1"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An Introduction to Christian Theology: Biblical, Classical, Contemporary </a:t>
            </a:r>
            <a:r>
              <a:rPr lang="en-GB" sz="10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(London: Bloomsbury T&amp;T Clark, 2013), p. 254.</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pPr algn="l"/>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2. Ibid.</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pPr algn="l"/>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3. </a:t>
            </a:r>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Sean Fitzpatrick, </a:t>
            </a:r>
            <a:r>
              <a:rPr lang="en-GB" sz="1000" i="1" dirty="0">
                <a:solidFill>
                  <a:schemeClr val="bg1"/>
                </a:solidFill>
                <a:latin typeface="Verdana" panose="020B0604030504040204" pitchFamily="34" charset="0"/>
                <a:ea typeface="Verdana" panose="020B0604030504040204" pitchFamily="34" charset="0"/>
                <a:cs typeface="Verdana" panose="020B0604030504040204" pitchFamily="34" charset="0"/>
              </a:rPr>
              <a:t>St. Thomas Aquinas’s Secret to Sainthood </a:t>
            </a:r>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(2014) </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hlinkClick r:id="rId2">
                  <a:extLst>
                    <a:ext uri="{A12FA001-AC4F-418D-AE19-62706E023703}">
                      <ahyp:hlinkClr xmlns:ahyp="http://schemas.microsoft.com/office/drawing/2018/hyperlinkcolor" val="tx"/>
                    </a:ext>
                  </a:extLst>
                </a:hlinkClick>
              </a:rPr>
              <a:t>https://catholicexchange.com/st-thomas-aquinas-scholar-schoolboy/</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 [accessed Wednesday 16</a:t>
            </a:r>
            <a:r>
              <a:rPr lang="en-US" sz="1000"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th</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 November 2022].</a:t>
            </a:r>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4.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254.</a:t>
            </a:r>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endPar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5.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255.</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latin typeface="Verdana" panose="020B0604030504040204" pitchFamily="34" charset="0"/>
                <a:ea typeface="Verdana" panose="020B0604030504040204" pitchFamily="34" charset="0"/>
                <a:cs typeface="Vani" panose="020B0502040204020203" pitchFamily="18" charset="0"/>
              </a:rPr>
              <a:t>6. </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Ibid.</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7. </a:t>
            </a:r>
            <a:r>
              <a:rPr lang="en-US" sz="1000" i="0" dirty="0">
                <a:solidFill>
                  <a:schemeClr val="bg1"/>
                </a:solidFill>
                <a:effectLst/>
                <a:latin typeface="Verdana" panose="020B0604030504040204" pitchFamily="34" charset="0"/>
                <a:ea typeface="Verdana" panose="020B0604030504040204" pitchFamily="34" charset="0"/>
              </a:rPr>
              <a:t>Pius XI, </a:t>
            </a:r>
            <a:r>
              <a:rPr lang="en-US" sz="1000" i="1" dirty="0">
                <a:solidFill>
                  <a:schemeClr val="bg1"/>
                </a:solidFill>
                <a:effectLst/>
                <a:latin typeface="Verdana" panose="020B0604030504040204" pitchFamily="34" charset="0"/>
                <a:ea typeface="Verdana" panose="020B0604030504040204" pitchFamily="34" charset="0"/>
              </a:rPr>
              <a:t>Studiorum Ducem </a:t>
            </a:r>
            <a:r>
              <a:rPr lang="en-US" sz="1000" i="0" dirty="0">
                <a:solidFill>
                  <a:schemeClr val="bg1"/>
                </a:solidFill>
                <a:effectLst/>
                <a:latin typeface="Verdana" panose="020B0604030504040204" pitchFamily="34" charset="0"/>
                <a:ea typeface="Verdana" panose="020B0604030504040204" pitchFamily="34" charset="0"/>
              </a:rPr>
              <a:t>(1923), para. 4, para. 24, </a:t>
            </a:r>
            <a:r>
              <a:rPr lang="en-US" sz="1000" dirty="0">
                <a:solidFill>
                  <a:schemeClr val="bg1"/>
                </a:solidFill>
                <a:latin typeface="Verdana" panose="020B0604030504040204" pitchFamily="34" charset="0"/>
                <a:ea typeface="Verdana" panose="020B0604030504040204" pitchFamily="34" charset="0"/>
                <a:hlinkClick r:id="rId3">
                  <a:extLst>
                    <a:ext uri="{A12FA001-AC4F-418D-AE19-62706E023703}">
                      <ahyp:hlinkClr xmlns:ahyp="http://schemas.microsoft.com/office/drawing/2018/hyperlinkcolor" val="tx"/>
                    </a:ext>
                  </a:extLst>
                </a:hlinkClick>
              </a:rPr>
              <a:t>https://www-vatican-va.translate.goog/content/pius-xi/la/encyclicals/documents/hf_p-xi_enc_19230629_studiorum-ducem.html?_x_tr_sl=auto&amp;_x_tr_tl=en&amp;_x_tr_hl=en-US&amp;_x_tr_pto=wapp</a:t>
            </a:r>
            <a:r>
              <a:rPr lang="en-US" sz="1000" dirty="0">
                <a:solidFill>
                  <a:schemeClr val="bg1"/>
                </a:solidFill>
                <a:latin typeface="Verdana" panose="020B0604030504040204" pitchFamily="34" charset="0"/>
                <a:ea typeface="Verdana" panose="020B0604030504040204" pitchFamily="34" charset="0"/>
              </a:rPr>
              <a:t> </a:t>
            </a:r>
            <a:r>
              <a:rPr lang="en-US" sz="1000" i="0" dirty="0">
                <a:solidFill>
                  <a:schemeClr val="bg1"/>
                </a:solidFill>
                <a:effectLst/>
                <a:latin typeface="Verdana" panose="020B0604030504040204" pitchFamily="34" charset="0"/>
                <a:ea typeface="Verdana" panose="020B0604030504040204" pitchFamily="34" charset="0"/>
              </a:rPr>
              <a:t>[accessed Thursday 17th November 2022].</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8.</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US" sz="1000" i="0" dirty="0">
                <a:solidFill>
                  <a:schemeClr val="bg1"/>
                </a:solidFill>
                <a:effectLst/>
                <a:latin typeface="Verdana" panose="020B0604030504040204" pitchFamily="34" charset="0"/>
                <a:ea typeface="Verdana" panose="020B0604030504040204" pitchFamily="34" charset="0"/>
              </a:rPr>
              <a:t>G. K. Chesterton, </a:t>
            </a:r>
            <a:r>
              <a:rPr lang="en-US" sz="1000" i="1" dirty="0">
                <a:solidFill>
                  <a:schemeClr val="bg1"/>
                </a:solidFill>
                <a:effectLst/>
                <a:latin typeface="Verdana" panose="020B0604030504040204" pitchFamily="34" charset="0"/>
                <a:ea typeface="Verdana" panose="020B0604030504040204" pitchFamily="34" charset="0"/>
              </a:rPr>
              <a:t>St. Thomas Aquinas: The Dumb Ox</a:t>
            </a:r>
            <a:r>
              <a:rPr lang="en-US" sz="1000" i="1" dirty="0">
                <a:solidFill>
                  <a:schemeClr val="bg1"/>
                </a:solidFill>
                <a:latin typeface="Verdana" panose="020B0604030504040204" pitchFamily="34" charset="0"/>
                <a:ea typeface="Verdana" panose="020B0604030504040204" pitchFamily="34" charset="0"/>
              </a:rPr>
              <a:t> </a:t>
            </a:r>
            <a:r>
              <a:rPr lang="en-US" sz="1000" dirty="0">
                <a:solidFill>
                  <a:schemeClr val="bg1"/>
                </a:solidFill>
                <a:latin typeface="Verdana" panose="020B0604030504040204" pitchFamily="34" charset="0"/>
                <a:ea typeface="Verdana" panose="020B0604030504040204" pitchFamily="34" charset="0"/>
              </a:rPr>
              <a:t>(London: Hodder &amp; Stoughton</a:t>
            </a:r>
            <a:r>
              <a:rPr lang="en-GB" sz="1000" i="0" dirty="0">
                <a:solidFill>
                  <a:schemeClr val="bg1"/>
                </a:solidFill>
                <a:effectLst/>
                <a:latin typeface="Verdana" panose="020B0604030504040204" pitchFamily="34" charset="0"/>
                <a:ea typeface="Verdana" panose="020B0604030504040204" pitchFamily="34" charset="0"/>
              </a:rPr>
              <a:t>,</a:t>
            </a:r>
            <a:r>
              <a:rPr lang="en-US" sz="1000" dirty="0">
                <a:solidFill>
                  <a:schemeClr val="bg1"/>
                </a:solidFill>
                <a:latin typeface="Verdana" panose="020B0604030504040204" pitchFamily="34" charset="0"/>
                <a:ea typeface="Verdana" panose="020B0604030504040204" pitchFamily="34" charset="0"/>
              </a:rPr>
              <a:t> 1933), p. 50.</a:t>
            </a:r>
          </a:p>
          <a:p>
            <a:endParaRPr lang="en-US" sz="1000" dirty="0">
              <a:solidFill>
                <a:schemeClr val="bg1"/>
              </a:solidFill>
              <a:latin typeface="Verdana" panose="020B0604030504040204" pitchFamily="34" charset="0"/>
              <a:ea typeface="Verdana" panose="020B0604030504040204" pitchFamily="34" charset="0"/>
            </a:endParaRPr>
          </a:p>
          <a:p>
            <a:r>
              <a:rPr lang="en-US" sz="1000" dirty="0">
                <a:solidFill>
                  <a:schemeClr val="bg1"/>
                </a:solidFill>
                <a:latin typeface="Verdana" panose="020B0604030504040204" pitchFamily="34" charset="0"/>
                <a:ea typeface="Verdana" panose="020B0604030504040204" pitchFamily="34" charset="0"/>
              </a:rPr>
              <a:t>9.</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GB" sz="1000" b="0" i="0" dirty="0">
                <a:solidFill>
                  <a:schemeClr val="bg1"/>
                </a:solidFill>
                <a:effectLst/>
                <a:latin typeface="Verdana" panose="020B0604030504040204" pitchFamily="34" charset="0"/>
                <a:ea typeface="Verdana" panose="020B0604030504040204" pitchFamily="34" charset="0"/>
              </a:rPr>
              <a:t>James A. Weisheipl, </a:t>
            </a:r>
            <a:r>
              <a:rPr lang="en-US" sz="1000" i="1" dirty="0">
                <a:solidFill>
                  <a:schemeClr val="bg1"/>
                </a:solidFill>
                <a:effectLst/>
                <a:latin typeface="Verdana" panose="020B0604030504040204" pitchFamily="34" charset="0"/>
                <a:ea typeface="Verdana" panose="020B0604030504040204" pitchFamily="34" charset="0"/>
              </a:rPr>
              <a:t>Friar Thomas D'Aquino: His Life, Thought, and Works </a:t>
            </a:r>
            <a:r>
              <a:rPr lang="en-US" sz="1000" i="0" dirty="0">
                <a:solidFill>
                  <a:schemeClr val="bg1"/>
                </a:solidFill>
                <a:effectLst/>
                <a:latin typeface="Verdana" panose="020B0604030504040204" pitchFamily="34" charset="0"/>
                <a:ea typeface="Verdana" panose="020B0604030504040204" pitchFamily="34" charset="0"/>
              </a:rPr>
              <a:t>(New York: Doubleday, 1974), p. 45.</a:t>
            </a:r>
          </a:p>
          <a:p>
            <a:endParaRPr lang="en-US"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US"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10.</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255.</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11. </a:t>
            </a:r>
            <a:r>
              <a:rPr lang="en-GB" sz="1000" b="0" i="0" dirty="0">
                <a:solidFill>
                  <a:schemeClr val="bg1"/>
                </a:solidFill>
                <a:effectLst/>
                <a:latin typeface="Verdana" panose="020B0604030504040204" pitchFamily="34" charset="0"/>
                <a:ea typeface="Verdana" panose="020B0604030504040204" pitchFamily="34" charset="0"/>
              </a:rPr>
              <a:t>Thomas Aquinas, </a:t>
            </a:r>
            <a:r>
              <a:rPr lang="en-GB" sz="1000" b="0" i="1" dirty="0">
                <a:solidFill>
                  <a:schemeClr val="bg1"/>
                </a:solidFill>
                <a:effectLst/>
                <a:latin typeface="Verdana" panose="020B0604030504040204" pitchFamily="34" charset="0"/>
                <a:ea typeface="Verdana" panose="020B0604030504040204" pitchFamily="34" charset="0"/>
              </a:rPr>
              <a:t>Summa Theologiæ I</a:t>
            </a:r>
            <a:r>
              <a:rPr lang="en-GB" sz="1000" b="0" i="0" dirty="0">
                <a:solidFill>
                  <a:schemeClr val="bg1"/>
                </a:solidFill>
                <a:effectLst/>
                <a:latin typeface="Verdana" panose="020B0604030504040204" pitchFamily="34" charset="0"/>
                <a:ea typeface="Verdana" panose="020B0604030504040204" pitchFamily="34" charset="0"/>
              </a:rPr>
              <a:t>, q. 1, art. 8, ad. 2.</a:t>
            </a: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12. Jacques Maritain</a:t>
            </a:r>
            <a:r>
              <a:rPr lang="en-GB" sz="1000" i="0" dirty="0">
                <a:solidFill>
                  <a:schemeClr val="bg1"/>
                </a:solidFill>
                <a:effectLst/>
                <a:latin typeface="Verdana" panose="020B0604030504040204" pitchFamily="34" charset="0"/>
                <a:ea typeface="Verdana" panose="020B0604030504040204" pitchFamily="34" charset="0"/>
              </a:rPr>
              <a:t>, </a:t>
            </a:r>
            <a:r>
              <a:rPr lang="en-GB" sz="1000" i="1" dirty="0">
                <a:solidFill>
                  <a:schemeClr val="bg1"/>
                </a:solidFill>
                <a:effectLst/>
                <a:latin typeface="Verdana" panose="020B0604030504040204" pitchFamily="34" charset="0"/>
                <a:ea typeface="Verdana" panose="020B0604030504040204" pitchFamily="34" charset="0"/>
              </a:rPr>
              <a:t>An Introduction to Philosophy</a:t>
            </a:r>
            <a:r>
              <a:rPr lang="en-GB" sz="1000" i="1" dirty="0">
                <a:solidFill>
                  <a:schemeClr val="bg1"/>
                </a:solidFill>
                <a:latin typeface="Verdana" panose="020B0604030504040204" pitchFamily="34" charset="0"/>
                <a:ea typeface="Verdana" panose="020B0604030504040204" pitchFamily="34" charset="0"/>
              </a:rPr>
              <a:t> </a:t>
            </a:r>
            <a:r>
              <a:rPr lang="en-GB" sz="1000" dirty="0">
                <a:solidFill>
                  <a:schemeClr val="bg1"/>
                </a:solidFill>
                <a:latin typeface="Verdana" panose="020B0604030504040204" pitchFamily="34" charset="0"/>
                <a:ea typeface="Verdana" panose="020B0604030504040204" pitchFamily="34" charset="0"/>
              </a:rPr>
              <a:t>(New York: Sheed &amp; Ward, 1937), p. 99.</a:t>
            </a:r>
            <a:endParaRPr lang="en-GB" sz="1000" i="1" dirty="0">
              <a:solidFill>
                <a:schemeClr val="bg1"/>
              </a:solidFill>
              <a:effectLst/>
              <a:latin typeface="Verdana" panose="020B0604030504040204" pitchFamily="34" charset="0"/>
              <a:ea typeface="Verdana" panose="020B0604030504040204" pitchFamily="34" charset="0"/>
            </a:endParaRP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13. </a:t>
            </a:r>
            <a:r>
              <a:rPr lang="en-US" sz="1000" b="0" i="0" dirty="0">
                <a:solidFill>
                  <a:schemeClr val="bg1"/>
                </a:solidFill>
                <a:effectLst/>
                <a:latin typeface="Verdana" panose="020B0604030504040204" pitchFamily="34" charset="0"/>
                <a:ea typeface="Verdana" panose="020B0604030504040204" pitchFamily="34" charset="0"/>
              </a:rPr>
              <a:t>Cajetan's commentary on the</a:t>
            </a:r>
            <a:r>
              <a:rPr lang="en-GB" sz="1000" b="0" i="0" dirty="0">
                <a:solidFill>
                  <a:schemeClr val="bg1"/>
                </a:solidFill>
                <a:effectLst/>
                <a:latin typeface="Verdana" panose="020B0604030504040204" pitchFamily="34" charset="0"/>
                <a:ea typeface="Verdana" panose="020B0604030504040204" pitchFamily="34" charset="0"/>
              </a:rPr>
              <a:t> </a:t>
            </a:r>
            <a:r>
              <a:rPr lang="en-GB" sz="1000" b="0" i="1" dirty="0">
                <a:solidFill>
                  <a:schemeClr val="bg1"/>
                </a:solidFill>
                <a:effectLst/>
                <a:latin typeface="Verdana" panose="020B0604030504040204" pitchFamily="34" charset="0"/>
                <a:ea typeface="Verdana" panose="020B0604030504040204" pitchFamily="34" charset="0"/>
              </a:rPr>
              <a:t>Summa Theologiæ</a:t>
            </a:r>
            <a:r>
              <a:rPr lang="en-US" sz="1000" b="0" i="0" dirty="0">
                <a:solidFill>
                  <a:schemeClr val="bg1"/>
                </a:solidFill>
                <a:effectLst/>
                <a:latin typeface="Verdana" panose="020B0604030504040204" pitchFamily="34" charset="0"/>
                <a:ea typeface="Verdana" panose="020B0604030504040204" pitchFamily="34" charset="0"/>
              </a:rPr>
              <a:t>, IIa-IIae 148, 9. Art. 4; Leonine edit., Vol. 10, p. 174, n.6.</a:t>
            </a:r>
          </a:p>
          <a:p>
            <a:endParaRPr lang="en-US"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14. Pius X, </a:t>
            </a:r>
            <a:r>
              <a:rPr lang="en-US" sz="1000" b="0" i="1" dirty="0">
                <a:solidFill>
                  <a:schemeClr val="bg1"/>
                </a:solidFill>
                <a:effectLst/>
                <a:latin typeface="Verdana" panose="020B0604030504040204" pitchFamily="34" charset="0"/>
                <a:ea typeface="Verdana" panose="020B0604030504040204" pitchFamily="34" charset="0"/>
              </a:rPr>
              <a:t>Encyclical Pascendi Dominici Gregi</a:t>
            </a:r>
            <a:r>
              <a:rPr lang="en-US" sz="1000" dirty="0">
                <a:solidFill>
                  <a:schemeClr val="bg1"/>
                </a:solidFill>
                <a:latin typeface="Verdana" panose="020B0604030504040204" pitchFamily="34" charset="0"/>
                <a:ea typeface="Verdana" panose="020B0604030504040204" pitchFamily="34" charset="0"/>
              </a:rPr>
              <a:t> (1907), para. 39, </a:t>
            </a:r>
            <a:r>
              <a:rPr lang="en-US" sz="1000" b="0" i="0" dirty="0">
                <a:solidFill>
                  <a:schemeClr val="bg1"/>
                </a:solidFill>
                <a:effectLst/>
                <a:latin typeface="Verdana" panose="020B0604030504040204" pitchFamily="34" charset="0"/>
                <a:ea typeface="Verdana" panose="020B0604030504040204" pitchFamily="34" charset="0"/>
                <a:hlinkClick r:id="rId4">
                  <a:extLst>
                    <a:ext uri="{A12FA001-AC4F-418D-AE19-62706E023703}">
                      <ahyp:hlinkClr xmlns:ahyp="http://schemas.microsoft.com/office/drawing/2018/hyperlinkcolor" val="tx"/>
                    </a:ext>
                  </a:extLst>
                </a:hlinkClick>
              </a:rPr>
              <a:t>https://www.vatican.va/content/pius-x/en/encyclicals/documents/hf_p-x_enc_19070908_pascendi-dominici-gregis.html</a:t>
            </a:r>
            <a:r>
              <a:rPr lang="en-US" sz="1000" b="0" i="0" dirty="0">
                <a:solidFill>
                  <a:schemeClr val="bg1"/>
                </a:solidFill>
                <a:effectLst/>
                <a:latin typeface="Verdana" panose="020B0604030504040204" pitchFamily="34" charset="0"/>
                <a:ea typeface="Verdana" panose="020B0604030504040204" pitchFamily="34" charset="0"/>
              </a:rPr>
              <a:t> [accessed </a:t>
            </a:r>
            <a:r>
              <a:rPr lang="en-GB" sz="1000" b="0" i="0" dirty="0">
                <a:solidFill>
                  <a:schemeClr val="bg1"/>
                </a:solidFill>
                <a:effectLst/>
                <a:latin typeface="Verdana" panose="020B0604030504040204" pitchFamily="34" charset="0"/>
                <a:ea typeface="Verdana" panose="020B0604030504040204" pitchFamily="34" charset="0"/>
              </a:rPr>
              <a:t>Wednesday 29th November 2022].</a:t>
            </a:r>
            <a:endParaRPr lang="en-US" sz="1000" b="0" i="0" dirty="0">
              <a:solidFill>
                <a:schemeClr val="bg1"/>
              </a:solidFill>
              <a:effectLst/>
              <a:latin typeface="Verdana" panose="020B0604030504040204" pitchFamily="34" charset="0"/>
              <a:ea typeface="Verdana" panose="020B0604030504040204" pitchFamily="34" charset="0"/>
            </a:endParaRPr>
          </a:p>
          <a:p>
            <a:endParaRPr lang="en-US"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15. </a:t>
            </a:r>
            <a:r>
              <a:rPr lang="en-US" sz="1000" dirty="0">
                <a:solidFill>
                  <a:schemeClr val="bg1"/>
                </a:solidFill>
                <a:latin typeface="Verdana" panose="020B0604030504040204" pitchFamily="34" charset="0"/>
                <a:ea typeface="Verdana" panose="020B0604030504040204" pitchFamily="34" charset="0"/>
              </a:rPr>
              <a:t>Leo XIII, </a:t>
            </a:r>
            <a:r>
              <a:rPr lang="en-US" sz="1000" i="1" dirty="0">
                <a:solidFill>
                  <a:schemeClr val="bg1"/>
                </a:solidFill>
                <a:latin typeface="Verdana" panose="020B0604030504040204" pitchFamily="34" charset="0"/>
                <a:ea typeface="Verdana" panose="020B0604030504040204" pitchFamily="34" charset="0"/>
              </a:rPr>
              <a:t>Aeterni</a:t>
            </a:r>
            <a:r>
              <a:rPr lang="en-US" sz="1000" dirty="0">
                <a:solidFill>
                  <a:schemeClr val="bg1"/>
                </a:solidFill>
                <a:latin typeface="Verdana" panose="020B0604030504040204" pitchFamily="34" charset="0"/>
                <a:ea typeface="Verdana" panose="020B0604030504040204" pitchFamily="34" charset="0"/>
              </a:rPr>
              <a:t> </a:t>
            </a:r>
            <a:r>
              <a:rPr lang="en-US" sz="1000" i="1" dirty="0">
                <a:solidFill>
                  <a:schemeClr val="bg1"/>
                </a:solidFill>
                <a:latin typeface="Verdana" panose="020B0604030504040204" pitchFamily="34" charset="0"/>
                <a:ea typeface="Verdana" panose="020B0604030504040204" pitchFamily="34" charset="0"/>
              </a:rPr>
              <a:t>Patris </a:t>
            </a:r>
            <a:r>
              <a:rPr lang="en-US" sz="1000" dirty="0">
                <a:solidFill>
                  <a:schemeClr val="bg1"/>
                </a:solidFill>
                <a:latin typeface="Verdana" panose="020B0604030504040204" pitchFamily="34" charset="0"/>
                <a:ea typeface="Verdana" panose="020B0604030504040204" pitchFamily="34" charset="0"/>
              </a:rPr>
              <a:t>(1879), </a:t>
            </a:r>
            <a:r>
              <a:rPr lang="en-GB" sz="1000" dirty="0">
                <a:solidFill>
                  <a:schemeClr val="bg1"/>
                </a:solidFill>
                <a:latin typeface="Verdana" panose="020B0604030504040204" pitchFamily="34" charset="0"/>
                <a:ea typeface="Verdana" panose="020B0604030504040204" pitchFamily="34" charset="0"/>
              </a:rPr>
              <a:t>p</a:t>
            </a:r>
            <a:r>
              <a:rPr lang="en-GB" sz="1000" b="0" i="0" dirty="0">
                <a:solidFill>
                  <a:schemeClr val="bg1"/>
                </a:solidFill>
                <a:effectLst/>
                <a:latin typeface="Verdana" panose="020B0604030504040204" pitchFamily="34" charset="0"/>
                <a:ea typeface="Verdana" panose="020B0604030504040204" pitchFamily="34" charset="0"/>
              </a:rPr>
              <a:t>ara. 18, </a:t>
            </a:r>
            <a:r>
              <a:rPr lang="en-GB" sz="1000" b="0" i="0" dirty="0">
                <a:solidFill>
                  <a:schemeClr val="bg1"/>
                </a:solidFill>
                <a:effectLst/>
                <a:latin typeface="Verdana" panose="020B0604030504040204" pitchFamily="34" charset="0"/>
                <a:ea typeface="Verdana" panose="020B0604030504040204" pitchFamily="34" charset="0"/>
                <a:hlinkClick r:id="rId5">
                  <a:extLst>
                    <a:ext uri="{A12FA001-AC4F-418D-AE19-62706E023703}">
                      <ahyp:hlinkClr xmlns:ahyp="http://schemas.microsoft.com/office/drawing/2018/hyperlinkcolor" val="tx"/>
                    </a:ext>
                  </a:extLst>
                </a:hlinkClick>
              </a:rPr>
              <a:t>https://www.vatican.va/content/leo-xiii/en/encyclicals/documents/hf_l-xiii_enc_04081879_aeterni-patris.html</a:t>
            </a:r>
            <a:r>
              <a:rPr lang="en-GB" sz="1000" b="0" i="0" dirty="0">
                <a:solidFill>
                  <a:schemeClr val="bg1"/>
                </a:solidFill>
                <a:effectLst/>
                <a:latin typeface="Verdana" panose="020B0604030504040204" pitchFamily="34" charset="0"/>
                <a:ea typeface="Verdana" panose="020B0604030504040204" pitchFamily="34" charset="0"/>
              </a:rPr>
              <a:t> [accessed Wednesday 29th November 2022].</a:t>
            </a: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16. </a:t>
            </a:r>
            <a:r>
              <a:rPr lang="en-US" sz="1000" dirty="0">
                <a:solidFill>
                  <a:schemeClr val="bg1"/>
                </a:solidFill>
                <a:effectLst/>
                <a:latin typeface="Verdana" panose="020B0604030504040204" pitchFamily="34" charset="0"/>
                <a:ea typeface="Verdana" panose="020B0604030504040204" pitchFamily="34" charset="0"/>
              </a:rPr>
              <a:t>Brian Davies, </a:t>
            </a:r>
            <a:r>
              <a:rPr lang="en-US" sz="1000" b="0" i="1" dirty="0">
                <a:solidFill>
                  <a:schemeClr val="bg1"/>
                </a:solidFill>
                <a:effectLst/>
                <a:latin typeface="Verdana" panose="020B0604030504040204" pitchFamily="34" charset="0"/>
                <a:ea typeface="Verdana" panose="020B0604030504040204" pitchFamily="34" charset="0"/>
              </a:rPr>
              <a:t>The Thought of Thomas Aquinas</a:t>
            </a:r>
            <a:r>
              <a:rPr lang="en-US" sz="1000" dirty="0">
                <a:solidFill>
                  <a:schemeClr val="bg1"/>
                </a:solidFill>
                <a:latin typeface="Verdana" panose="020B0604030504040204" pitchFamily="34" charset="0"/>
                <a:ea typeface="Verdana" panose="020B0604030504040204" pitchFamily="34" charset="0"/>
              </a:rPr>
              <a:t> (London: Clarendon Press, </a:t>
            </a:r>
            <a:r>
              <a:rPr lang="en-US" sz="1000" b="0" i="0" dirty="0">
                <a:solidFill>
                  <a:schemeClr val="bg1"/>
                </a:solidFill>
                <a:effectLst/>
                <a:latin typeface="Verdana" panose="020B0604030504040204" pitchFamily="34" charset="0"/>
                <a:ea typeface="Verdana" panose="020B0604030504040204" pitchFamily="34" charset="0"/>
              </a:rPr>
              <a:t>1992</a:t>
            </a:r>
            <a:r>
              <a:rPr lang="en-US" sz="1000" dirty="0">
                <a:solidFill>
                  <a:schemeClr val="bg1"/>
                </a:solidFill>
                <a:latin typeface="Verdana" panose="020B0604030504040204" pitchFamily="34" charset="0"/>
                <a:ea typeface="Verdana" panose="020B0604030504040204" pitchFamily="34" charset="0"/>
              </a:rPr>
              <a:t>),</a:t>
            </a:r>
            <a:r>
              <a:rPr lang="en-US" sz="1000" b="0" i="0" dirty="0">
                <a:solidFill>
                  <a:schemeClr val="bg1"/>
                </a:solidFill>
                <a:effectLst/>
                <a:latin typeface="Verdana" panose="020B0604030504040204" pitchFamily="34" charset="0"/>
                <a:ea typeface="Verdana" panose="020B0604030504040204" pitchFamily="34" charset="0"/>
              </a:rPr>
              <a:t> p. 9. </a:t>
            </a:r>
            <a:endParaRPr lang="en-US" sz="1000" dirty="0">
              <a:solidFill>
                <a:schemeClr val="bg1"/>
              </a:solidFill>
              <a:effectLst/>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647194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GB" sz="4000" i="0" dirty="0">
                <a:solidFill>
                  <a:schemeClr val="bg1"/>
                </a:solidFill>
                <a:latin typeface="Hoefler Text" panose="02030602050506020203" pitchFamily="18" charset="77"/>
              </a:rPr>
              <a:t>Bibliography:</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1690063"/>
            <a:ext cx="11883572" cy="3477875"/>
          </a:xfrm>
          <a:prstGeom prst="rect">
            <a:avLst/>
          </a:prstGeom>
          <a:noFill/>
        </p:spPr>
        <p:txBody>
          <a:bodyPr wrap="square" rtlCol="0">
            <a:spAutoFit/>
          </a:bodyPr>
          <a:lstStyle/>
          <a:p>
            <a:r>
              <a:rPr lang="en-GB" sz="1000" dirty="0">
                <a:solidFill>
                  <a:schemeClr val="bg1"/>
                </a:solidFill>
                <a:latin typeface="Verdana" panose="020B0604030504040204" pitchFamily="34" charset="0"/>
                <a:ea typeface="Verdana" panose="020B0604030504040204" pitchFamily="34" charset="0"/>
              </a:rPr>
              <a:t>Aquinas, Thomas, </a:t>
            </a:r>
            <a:r>
              <a:rPr lang="en-GB" sz="1000" i="1" dirty="0">
                <a:solidFill>
                  <a:schemeClr val="bg1"/>
                </a:solidFill>
                <a:latin typeface="Verdana" panose="020B0604030504040204" pitchFamily="34" charset="0"/>
                <a:ea typeface="Verdana" panose="020B0604030504040204" pitchFamily="34" charset="0"/>
              </a:rPr>
              <a:t>Summa Theologica,</a:t>
            </a:r>
            <a:r>
              <a:rPr lang="en-GB" sz="1000" dirty="0">
                <a:solidFill>
                  <a:schemeClr val="bg1"/>
                </a:solidFill>
                <a:latin typeface="Verdana" panose="020B0604030504040204" pitchFamily="34" charset="0"/>
                <a:ea typeface="Verdana" panose="020B0604030504040204" pitchFamily="34" charset="0"/>
              </a:rPr>
              <a:t> ed. by Thomas Gilby (Cambridge: Blackfriars, 1966)</a:t>
            </a:r>
          </a:p>
          <a:p>
            <a:endParaRPr lang="en-GB"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Cajetan's commentary on the</a:t>
            </a:r>
            <a:r>
              <a:rPr lang="en-GB" sz="1000" b="0" i="0" dirty="0">
                <a:solidFill>
                  <a:schemeClr val="bg1"/>
                </a:solidFill>
                <a:effectLst/>
                <a:latin typeface="Verdana" panose="020B0604030504040204" pitchFamily="34" charset="0"/>
                <a:ea typeface="Verdana" panose="020B0604030504040204" pitchFamily="34" charset="0"/>
              </a:rPr>
              <a:t> </a:t>
            </a:r>
            <a:r>
              <a:rPr lang="en-GB" sz="1000" b="0" i="1" dirty="0">
                <a:solidFill>
                  <a:schemeClr val="bg1"/>
                </a:solidFill>
                <a:effectLst/>
                <a:latin typeface="Verdana" panose="020B0604030504040204" pitchFamily="34" charset="0"/>
                <a:ea typeface="Verdana" panose="020B0604030504040204" pitchFamily="34" charset="0"/>
              </a:rPr>
              <a:t>Summa Theologiæ</a:t>
            </a:r>
            <a:r>
              <a:rPr lang="en-US" sz="1000" b="0" i="0" dirty="0">
                <a:solidFill>
                  <a:schemeClr val="bg1"/>
                </a:solidFill>
                <a:effectLst/>
                <a:latin typeface="Verdana" panose="020B0604030504040204" pitchFamily="34" charset="0"/>
                <a:ea typeface="Verdana" panose="020B0604030504040204" pitchFamily="34" charset="0"/>
              </a:rPr>
              <a:t>, IIa-IIae 148, 9. Art. 4; Leonine edit., Vol. 10, p. 174, n.6</a:t>
            </a:r>
            <a:endParaRPr lang="en-GB" sz="1000" dirty="0">
              <a:solidFill>
                <a:schemeClr val="bg1"/>
              </a:solidFill>
              <a:latin typeface="Verdana" panose="020B0604030504040204" pitchFamily="34" charset="0"/>
              <a:ea typeface="Verdana" panose="020B0604030504040204" pitchFamily="34" charset="0"/>
            </a:endParaRPr>
          </a:p>
          <a:p>
            <a:endParaRPr lang="en-US" sz="1000" i="0" dirty="0">
              <a:solidFill>
                <a:schemeClr val="bg1"/>
              </a:solidFill>
              <a:effectLst/>
              <a:latin typeface="Verdana" panose="020B0604030504040204" pitchFamily="34" charset="0"/>
              <a:ea typeface="Verdana" panose="020B0604030504040204" pitchFamily="34" charset="0"/>
            </a:endParaRPr>
          </a:p>
          <a:p>
            <a:r>
              <a:rPr lang="en-US" sz="1000" i="0" dirty="0">
                <a:solidFill>
                  <a:schemeClr val="bg1"/>
                </a:solidFill>
                <a:effectLst/>
                <a:latin typeface="Verdana" panose="020B0604030504040204" pitchFamily="34" charset="0"/>
                <a:ea typeface="Verdana" panose="020B0604030504040204" pitchFamily="34" charset="0"/>
              </a:rPr>
              <a:t>Chesterton, G. K., </a:t>
            </a:r>
            <a:r>
              <a:rPr lang="en-US" sz="1000" i="1" dirty="0">
                <a:solidFill>
                  <a:schemeClr val="bg1"/>
                </a:solidFill>
                <a:effectLst/>
                <a:latin typeface="Verdana" panose="020B0604030504040204" pitchFamily="34" charset="0"/>
                <a:ea typeface="Verdana" panose="020B0604030504040204" pitchFamily="34" charset="0"/>
              </a:rPr>
              <a:t>St. Thomas Aquinas: The Dumb Ox</a:t>
            </a:r>
            <a:r>
              <a:rPr lang="en-US" sz="1000" b="1" i="1" dirty="0">
                <a:solidFill>
                  <a:schemeClr val="bg1"/>
                </a:solidFill>
                <a:latin typeface="Verdana" panose="020B0604030504040204" pitchFamily="34" charset="0"/>
                <a:ea typeface="Verdana" panose="020B0604030504040204" pitchFamily="34" charset="0"/>
              </a:rPr>
              <a:t> </a:t>
            </a:r>
            <a:r>
              <a:rPr lang="en-US" sz="1000" dirty="0">
                <a:solidFill>
                  <a:schemeClr val="bg1"/>
                </a:solidFill>
                <a:latin typeface="Verdana" panose="020B0604030504040204" pitchFamily="34" charset="0"/>
                <a:ea typeface="Verdana" panose="020B0604030504040204" pitchFamily="34" charset="0"/>
              </a:rPr>
              <a:t>(London: Hodder &amp; Stoughton</a:t>
            </a:r>
            <a:r>
              <a:rPr lang="en-GB" sz="1000" i="0" dirty="0">
                <a:solidFill>
                  <a:schemeClr val="bg1"/>
                </a:solidFill>
                <a:effectLst/>
                <a:latin typeface="Verdana" panose="020B0604030504040204" pitchFamily="34" charset="0"/>
                <a:ea typeface="Verdana" panose="020B0604030504040204" pitchFamily="34" charset="0"/>
              </a:rPr>
              <a:t>,</a:t>
            </a:r>
            <a:r>
              <a:rPr lang="en-US" sz="1000" dirty="0">
                <a:solidFill>
                  <a:schemeClr val="bg1"/>
                </a:solidFill>
                <a:latin typeface="Verdana" panose="020B0604030504040204" pitchFamily="34" charset="0"/>
                <a:ea typeface="Verdana" panose="020B0604030504040204" pitchFamily="34" charset="0"/>
              </a:rPr>
              <a:t> 1933)</a:t>
            </a:r>
          </a:p>
          <a:p>
            <a:endParaRPr lang="en-US" sz="1000" dirty="0">
              <a:solidFill>
                <a:schemeClr val="bg1"/>
              </a:solidFill>
              <a:effectLst/>
              <a:latin typeface="Verdana" panose="020B0604030504040204" pitchFamily="34" charset="0"/>
              <a:ea typeface="Verdana" panose="020B0604030504040204" pitchFamily="34" charset="0"/>
            </a:endParaRPr>
          </a:p>
          <a:p>
            <a:r>
              <a:rPr lang="en-US" sz="1000" dirty="0">
                <a:solidFill>
                  <a:schemeClr val="bg1"/>
                </a:solidFill>
                <a:effectLst/>
                <a:latin typeface="Verdana" panose="020B0604030504040204" pitchFamily="34" charset="0"/>
                <a:ea typeface="Verdana" panose="020B0604030504040204" pitchFamily="34" charset="0"/>
              </a:rPr>
              <a:t>Davies, Brian, </a:t>
            </a:r>
            <a:r>
              <a:rPr lang="en-US" sz="1000" i="1" dirty="0">
                <a:solidFill>
                  <a:schemeClr val="bg1"/>
                </a:solidFill>
                <a:effectLst/>
                <a:latin typeface="Verdana" panose="020B0604030504040204" pitchFamily="34" charset="0"/>
                <a:ea typeface="Verdana" panose="020B0604030504040204" pitchFamily="34" charset="0"/>
              </a:rPr>
              <a:t>The Thought of Thomas Aquinas</a:t>
            </a:r>
            <a:r>
              <a:rPr lang="en-US" sz="1000" dirty="0">
                <a:solidFill>
                  <a:schemeClr val="bg1"/>
                </a:solidFill>
                <a:latin typeface="Verdana" panose="020B0604030504040204" pitchFamily="34" charset="0"/>
                <a:ea typeface="Verdana" panose="020B0604030504040204" pitchFamily="34" charset="0"/>
              </a:rPr>
              <a:t> (London: Clarendon Press, </a:t>
            </a:r>
            <a:r>
              <a:rPr lang="en-US" sz="1000" i="0" dirty="0">
                <a:solidFill>
                  <a:schemeClr val="bg1"/>
                </a:solidFill>
                <a:effectLst/>
                <a:latin typeface="Verdana" panose="020B0604030504040204" pitchFamily="34" charset="0"/>
                <a:ea typeface="Verdana" panose="020B0604030504040204" pitchFamily="34" charset="0"/>
              </a:rPr>
              <a:t>1992</a:t>
            </a:r>
            <a:r>
              <a:rPr lang="en-US" sz="1000" dirty="0">
                <a:solidFill>
                  <a:schemeClr val="bg1"/>
                </a:solidFill>
                <a:latin typeface="Verdana" panose="020B0604030504040204" pitchFamily="34" charset="0"/>
                <a:ea typeface="Verdana" panose="020B0604030504040204" pitchFamily="34" charset="0"/>
              </a:rPr>
              <a:t>)</a:t>
            </a:r>
          </a:p>
          <a:p>
            <a:endParaRPr lang="en-US" sz="1000" dirty="0">
              <a:solidFill>
                <a:schemeClr val="bg1"/>
              </a:solidFill>
              <a:effectLst/>
              <a:latin typeface="Verdana" panose="020B0604030504040204" pitchFamily="34" charset="0"/>
              <a:ea typeface="Verdana" panose="020B0604030504040204" pitchFamily="34" charset="0"/>
            </a:endParaRPr>
          </a:p>
          <a:p>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Fitzpatrick, Sean, </a:t>
            </a:r>
            <a:r>
              <a:rPr lang="en-GB" sz="1000" i="1" dirty="0">
                <a:solidFill>
                  <a:schemeClr val="bg1"/>
                </a:solidFill>
                <a:latin typeface="Verdana" panose="020B0604030504040204" pitchFamily="34" charset="0"/>
                <a:ea typeface="Verdana" panose="020B0604030504040204" pitchFamily="34" charset="0"/>
                <a:cs typeface="Verdana" panose="020B0604030504040204" pitchFamily="34" charset="0"/>
              </a:rPr>
              <a:t>St. Thomas Aquinas’s Secret to Sainthood </a:t>
            </a:r>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(2014) </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https://catholicexchange.com/st-thomas-aquinas-scholar-schoolboy/ [accessed Wednesday 16</a:t>
            </a:r>
            <a:r>
              <a:rPr lang="en-US" sz="1000"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th</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 November 	2022]</a:t>
            </a:r>
          </a:p>
          <a:p>
            <a:endParaRPr lang="en-US" sz="1000" dirty="0">
              <a:solidFill>
                <a:schemeClr val="bg1"/>
              </a:solidFill>
              <a:effectLst/>
              <a:latin typeface="Verdana" panose="020B0604030504040204" pitchFamily="34" charset="0"/>
              <a:ea typeface="Verdana" panose="020B0604030504040204" pitchFamily="34" charset="0"/>
            </a:endParaRPr>
          </a:p>
          <a:p>
            <a:r>
              <a:rPr lang="en-US" sz="1000" dirty="0">
                <a:solidFill>
                  <a:schemeClr val="bg1"/>
                </a:solidFill>
                <a:latin typeface="Verdana" panose="020B0604030504040204" pitchFamily="34" charset="0"/>
                <a:ea typeface="Verdana" panose="020B0604030504040204" pitchFamily="34" charset="0"/>
              </a:rPr>
              <a:t>Leo XIII, </a:t>
            </a:r>
            <a:r>
              <a:rPr lang="en-US" sz="1000" i="1" dirty="0">
                <a:solidFill>
                  <a:schemeClr val="bg1"/>
                </a:solidFill>
                <a:latin typeface="Verdana" panose="020B0604030504040204" pitchFamily="34" charset="0"/>
                <a:ea typeface="Verdana" panose="020B0604030504040204" pitchFamily="34" charset="0"/>
              </a:rPr>
              <a:t>Aeterni</a:t>
            </a:r>
            <a:r>
              <a:rPr lang="en-US" sz="1000" dirty="0">
                <a:solidFill>
                  <a:schemeClr val="bg1"/>
                </a:solidFill>
                <a:latin typeface="Verdana" panose="020B0604030504040204" pitchFamily="34" charset="0"/>
                <a:ea typeface="Verdana" panose="020B0604030504040204" pitchFamily="34" charset="0"/>
              </a:rPr>
              <a:t> </a:t>
            </a:r>
            <a:r>
              <a:rPr lang="en-US" sz="1000" i="1" dirty="0">
                <a:solidFill>
                  <a:schemeClr val="bg1"/>
                </a:solidFill>
                <a:latin typeface="Verdana" panose="020B0604030504040204" pitchFamily="34" charset="0"/>
                <a:ea typeface="Verdana" panose="020B0604030504040204" pitchFamily="34" charset="0"/>
              </a:rPr>
              <a:t>Patris </a:t>
            </a:r>
            <a:r>
              <a:rPr lang="en-US" sz="1000" dirty="0">
                <a:solidFill>
                  <a:schemeClr val="bg1"/>
                </a:solidFill>
                <a:latin typeface="Verdana" panose="020B0604030504040204" pitchFamily="34" charset="0"/>
                <a:ea typeface="Verdana" panose="020B0604030504040204" pitchFamily="34" charset="0"/>
              </a:rPr>
              <a:t>(Rome: Vatican City, 1879)</a:t>
            </a:r>
          </a:p>
          <a:p>
            <a:endParaRPr lang="en-US" sz="1000" dirty="0">
              <a:solidFill>
                <a:schemeClr val="bg1"/>
              </a:solidFill>
              <a:latin typeface="Verdana" panose="020B0604030504040204" pitchFamily="34" charset="0"/>
              <a:ea typeface="Verdana" panose="020B0604030504040204" pitchFamily="34" charset="0"/>
            </a:endParaRPr>
          </a:p>
          <a:p>
            <a:r>
              <a:rPr lang="en-GB" sz="1000" i="0" dirty="0">
                <a:solidFill>
                  <a:schemeClr val="bg1"/>
                </a:solidFill>
                <a:effectLst/>
                <a:latin typeface="Verdana" panose="020B0604030504040204" pitchFamily="34" charset="0"/>
                <a:ea typeface="Verdana" panose="020B0604030504040204" pitchFamily="34" charset="0"/>
              </a:rPr>
              <a:t>Maritain, Jacques, </a:t>
            </a:r>
            <a:r>
              <a:rPr lang="en-GB" sz="1000" i="1" dirty="0">
                <a:solidFill>
                  <a:schemeClr val="bg1"/>
                </a:solidFill>
                <a:effectLst/>
                <a:latin typeface="Verdana" panose="020B0604030504040204" pitchFamily="34" charset="0"/>
                <a:ea typeface="Verdana" panose="020B0604030504040204" pitchFamily="34" charset="0"/>
              </a:rPr>
              <a:t>An Introduction to Philosophy</a:t>
            </a:r>
            <a:r>
              <a:rPr lang="en-GB" sz="1000" i="1" dirty="0">
                <a:solidFill>
                  <a:schemeClr val="bg1"/>
                </a:solidFill>
                <a:latin typeface="Verdana" panose="020B0604030504040204" pitchFamily="34" charset="0"/>
                <a:ea typeface="Verdana" panose="020B0604030504040204" pitchFamily="34" charset="0"/>
              </a:rPr>
              <a:t> </a:t>
            </a:r>
            <a:r>
              <a:rPr lang="en-GB" sz="1000" dirty="0">
                <a:solidFill>
                  <a:schemeClr val="bg1"/>
                </a:solidFill>
                <a:latin typeface="Verdana" panose="020B0604030504040204" pitchFamily="34" charset="0"/>
                <a:ea typeface="Verdana" panose="020B0604030504040204" pitchFamily="34" charset="0"/>
              </a:rPr>
              <a:t>(New York: Sheed &amp; Ward, 1937)</a:t>
            </a:r>
            <a:endParaRPr lang="en-US" sz="1000" dirty="0">
              <a:solidFill>
                <a:schemeClr val="bg1"/>
              </a:solidFill>
              <a:latin typeface="Verdana" panose="020B0604030504040204" pitchFamily="34" charset="0"/>
              <a:ea typeface="Verdana" panose="020B0604030504040204" pitchFamily="34" charset="0"/>
            </a:endParaRPr>
          </a:p>
          <a:p>
            <a:endParaRPr lang="en-US"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Pius X, </a:t>
            </a:r>
            <a:r>
              <a:rPr lang="en-US" sz="1000" b="0" i="1" dirty="0">
                <a:solidFill>
                  <a:schemeClr val="bg1"/>
                </a:solidFill>
                <a:effectLst/>
                <a:latin typeface="Verdana" panose="020B0604030504040204" pitchFamily="34" charset="0"/>
                <a:ea typeface="Verdana" panose="020B0604030504040204" pitchFamily="34" charset="0"/>
              </a:rPr>
              <a:t>Encyclical Pascendi Dominici Gregi</a:t>
            </a:r>
            <a:r>
              <a:rPr lang="en-US" sz="1000" dirty="0">
                <a:solidFill>
                  <a:schemeClr val="bg1"/>
                </a:solidFill>
                <a:latin typeface="Verdana" panose="020B0604030504040204" pitchFamily="34" charset="0"/>
                <a:ea typeface="Verdana" panose="020B0604030504040204" pitchFamily="34" charset="0"/>
              </a:rPr>
              <a:t> (Rome: Vatican City, 1907)</a:t>
            </a:r>
          </a:p>
          <a:p>
            <a:endParaRPr lang="en-US" sz="1000" dirty="0">
              <a:solidFill>
                <a:schemeClr val="bg1"/>
              </a:solidFill>
              <a:effectLst/>
              <a:latin typeface="Verdana" panose="020B0604030504040204" pitchFamily="34" charset="0"/>
              <a:ea typeface="Verdana" panose="020B0604030504040204" pitchFamily="34" charset="0"/>
            </a:endParaRPr>
          </a:p>
          <a:p>
            <a:r>
              <a:rPr lang="en-US" sz="1000" i="0" dirty="0">
                <a:solidFill>
                  <a:schemeClr val="bg1"/>
                </a:solidFill>
                <a:effectLst/>
                <a:latin typeface="Verdana" panose="020B0604030504040204" pitchFamily="34" charset="0"/>
                <a:ea typeface="Verdana" panose="020B0604030504040204" pitchFamily="34" charset="0"/>
              </a:rPr>
              <a:t>Pius XI, </a:t>
            </a:r>
            <a:r>
              <a:rPr lang="en-US" sz="1000" i="1" dirty="0">
                <a:solidFill>
                  <a:schemeClr val="bg1"/>
                </a:solidFill>
                <a:effectLst/>
                <a:latin typeface="Verdana" panose="020B0604030504040204" pitchFamily="34" charset="0"/>
                <a:ea typeface="Verdana" panose="020B0604030504040204" pitchFamily="34" charset="0"/>
              </a:rPr>
              <a:t>Studiorum Ducem </a:t>
            </a:r>
            <a:r>
              <a:rPr lang="en-US" sz="1000" i="0" dirty="0">
                <a:solidFill>
                  <a:schemeClr val="bg1"/>
                </a:solidFill>
                <a:effectLst/>
                <a:latin typeface="Verdana" panose="020B0604030504040204" pitchFamily="34" charset="0"/>
                <a:ea typeface="Verdana" panose="020B0604030504040204" pitchFamily="34" charset="0"/>
              </a:rPr>
              <a:t>(</a:t>
            </a:r>
            <a:r>
              <a:rPr lang="en-US" sz="1000" dirty="0">
                <a:solidFill>
                  <a:schemeClr val="bg1"/>
                </a:solidFill>
                <a:latin typeface="Verdana" panose="020B0604030504040204" pitchFamily="34" charset="0"/>
                <a:ea typeface="Verdana" panose="020B0604030504040204" pitchFamily="34" charset="0"/>
              </a:rPr>
              <a:t>Rome: Vatican City, </a:t>
            </a:r>
            <a:r>
              <a:rPr lang="en-US" sz="1000" i="0" dirty="0">
                <a:solidFill>
                  <a:schemeClr val="bg1"/>
                </a:solidFill>
                <a:effectLst/>
                <a:latin typeface="Verdana" panose="020B0604030504040204" pitchFamily="34" charset="0"/>
                <a:ea typeface="Verdana" panose="020B0604030504040204" pitchFamily="34" charset="0"/>
              </a:rPr>
              <a:t>1923)</a:t>
            </a:r>
            <a:endParaRPr lang="en-US" sz="1000" dirty="0">
              <a:solidFill>
                <a:schemeClr val="bg1"/>
              </a:solidFill>
              <a:effectLst/>
              <a:latin typeface="Verdana" panose="020B0604030504040204" pitchFamily="34" charset="0"/>
              <a:ea typeface="Verdana" panose="020B0604030504040204" pitchFamily="34" charset="0"/>
            </a:endParaRPr>
          </a:p>
          <a:p>
            <a:pPr algn="l"/>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Towey, Anthony, </a:t>
            </a:r>
            <a:r>
              <a:rPr lang="en-GB" sz="1000" i="1"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An Introduction to Christian Theology: Biblical, Classical, Contemporary </a:t>
            </a:r>
            <a:r>
              <a:rPr lang="en-GB" sz="10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(London: Bloomsbury T&amp;T Clark, 2013)</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endParaRPr lang="en-US" sz="1000" dirty="0">
              <a:solidFill>
                <a:schemeClr val="bg1"/>
              </a:solidFill>
              <a:latin typeface="Verdana" panose="020B0604030504040204" pitchFamily="34" charset="0"/>
              <a:ea typeface="Verdana" panose="020B0604030504040204" pitchFamily="34" charset="0"/>
            </a:endParaRPr>
          </a:p>
          <a:p>
            <a:r>
              <a:rPr lang="en-GB" sz="1000" i="0" dirty="0">
                <a:solidFill>
                  <a:schemeClr val="bg1"/>
                </a:solidFill>
                <a:effectLst/>
                <a:latin typeface="Verdana" panose="020B0604030504040204" pitchFamily="34" charset="0"/>
                <a:ea typeface="Verdana" panose="020B0604030504040204" pitchFamily="34" charset="0"/>
              </a:rPr>
              <a:t>Weisheipl, James A., </a:t>
            </a:r>
            <a:r>
              <a:rPr lang="en-US" sz="1000" i="1" dirty="0">
                <a:solidFill>
                  <a:schemeClr val="bg1"/>
                </a:solidFill>
                <a:effectLst/>
                <a:latin typeface="Verdana" panose="020B0604030504040204" pitchFamily="34" charset="0"/>
                <a:ea typeface="Verdana" panose="020B0604030504040204" pitchFamily="34" charset="0"/>
              </a:rPr>
              <a:t>Friar Thomas D'Aquino: His Life, Thought, and Works </a:t>
            </a:r>
            <a:r>
              <a:rPr lang="en-US" sz="1000" i="0" dirty="0">
                <a:solidFill>
                  <a:schemeClr val="bg1"/>
                </a:solidFill>
                <a:effectLst/>
                <a:latin typeface="Verdana" panose="020B0604030504040204" pitchFamily="34" charset="0"/>
                <a:ea typeface="Verdana" panose="020B0604030504040204" pitchFamily="34" charset="0"/>
              </a:rPr>
              <a:t>(New York: Doubleday, 1974)</a:t>
            </a:r>
            <a:endPar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endParaRPr>
          </a:p>
        </p:txBody>
      </p:sp>
    </p:spTree>
    <p:extLst>
      <p:ext uri="{BB962C8B-B14F-4D97-AF65-F5344CB8AC3E}">
        <p14:creationId xmlns:p14="http://schemas.microsoft.com/office/powerpoint/2010/main" val="3562074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GB" sz="4000" i="0" dirty="0">
                <a:solidFill>
                  <a:schemeClr val="bg1"/>
                </a:solidFill>
                <a:latin typeface="Hoefler Text" panose="02030602050506020203" pitchFamily="18" charset="77"/>
              </a:rPr>
              <a:t>Visuals:</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2536448"/>
            <a:ext cx="11883572" cy="1785104"/>
          </a:xfrm>
          <a:prstGeom prst="rect">
            <a:avLst/>
          </a:prstGeom>
          <a:noFill/>
        </p:spPr>
        <p:txBody>
          <a:bodyPr wrap="square" rtlCol="0">
            <a:spAutoFit/>
          </a:bodyPr>
          <a:lstStyle/>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1. Carlo Crivelli, </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Saint Thomas Aquinas</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 (ca. 1476), The National Gallery, London </a:t>
            </a:r>
          </a:p>
          <a:p>
            <a:endPar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2. Sandro Botticelli,</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Saint Thomas Aquinas </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1482), </a:t>
            </a:r>
            <a:r>
              <a:rPr lang="en-US" sz="1000" b="0" i="0" dirty="0">
                <a:solidFill>
                  <a:schemeClr val="bg1"/>
                </a:solidFill>
                <a:effectLst/>
                <a:latin typeface="Verdana" panose="020B0604030504040204" pitchFamily="34" charset="0"/>
                <a:ea typeface="Verdana" panose="020B0604030504040204" pitchFamily="34" charset="0"/>
              </a:rPr>
              <a:t>Granger Collection, New York</a:t>
            </a:r>
            <a:endParaRPr lang="en-US"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3. Antoine Nicolas, </a:t>
            </a:r>
            <a:r>
              <a:rPr lang="en-US"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Fountain of Wisdom</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1648), Notre Dame Cathedral, Paris</a:t>
            </a:r>
            <a:endParaRPr lang="en-US"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4. Andrea da Firenze, </a:t>
            </a:r>
            <a:r>
              <a:rPr lang="en-US"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Triumph of St. Thomas Aquinas</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1366), Church of Santa Maria Novella, Florence</a:t>
            </a:r>
          </a:p>
          <a:p>
            <a:endPar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5. Francisco de Zurbarán, </a:t>
            </a:r>
            <a:r>
              <a:rPr lang="en-US"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Apotheosis of Saint Thomas Aquinas</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1631),</a:t>
            </a:r>
            <a:r>
              <a:rPr lang="en-US" sz="1000" b="0" i="0" dirty="0">
                <a:solidFill>
                  <a:srgbClr val="262626"/>
                </a:solidFill>
                <a:effectLst/>
                <a:latin typeface="Verdana" panose="020B0604030504040204" pitchFamily="34" charset="0"/>
                <a:ea typeface="Verdana" panose="020B0604030504040204" pitchFamily="34" charset="0"/>
              </a:rPr>
              <a:t> </a:t>
            </a:r>
            <a:r>
              <a:rPr lang="en-US" sz="1000" b="0" i="0" dirty="0">
                <a:solidFill>
                  <a:schemeClr val="bg1"/>
                </a:solidFill>
                <a:effectLst/>
                <a:latin typeface="Verdana" panose="020B0604030504040204" pitchFamily="34" charset="0"/>
                <a:ea typeface="Verdana" panose="020B0604030504040204" pitchFamily="34" charset="0"/>
              </a:rPr>
              <a:t>Museum of Fine Arts, Seville</a:t>
            </a:r>
            <a:endParaRPr lang="en-US"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6. Anonymous, Cusco School, </a:t>
            </a:r>
            <a:r>
              <a:rPr lang="en-US"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Protector of the University of Cusco</a:t>
            </a:r>
            <a:r>
              <a:rPr lang="en-GB" sz="10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0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1690–1695), </a:t>
            </a:r>
            <a:r>
              <a:rPr lang="en-GB" sz="1000" b="0" i="0" dirty="0">
                <a:solidFill>
                  <a:schemeClr val="bg1"/>
                </a:solidFill>
                <a:effectLst/>
                <a:latin typeface="Verdana" panose="020B0604030504040204" pitchFamily="34" charset="0"/>
                <a:ea typeface="Verdana" panose="020B0604030504040204" pitchFamily="34" charset="0"/>
              </a:rPr>
              <a:t>Lima Art Museum, Peru</a:t>
            </a:r>
            <a:endParaRPr lang="en-GB" sz="1000" i="1" dirty="0">
              <a:latin typeface="Verdana" panose="020B0604030504040204" pitchFamily="34" charset="0"/>
              <a:ea typeface="Verdan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2447028891"/>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20313</TotalTime>
  <Words>3219</Words>
  <Application>Microsoft Office PowerPoint</Application>
  <PresentationFormat>Widescreen</PresentationFormat>
  <Paragraphs>166</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.AppleSystemUIFont</vt:lpstr>
      <vt:lpstr>Arial</vt:lpstr>
      <vt:lpstr>Avenir Next LT Pro</vt:lpstr>
      <vt:lpstr>Hoefler Text</vt:lpstr>
      <vt:lpstr>Modern Love</vt:lpstr>
      <vt:lpstr>Tahoma</vt:lpstr>
      <vt:lpstr>Times New Roman</vt:lpstr>
      <vt:lpstr>Verdana</vt:lpstr>
      <vt:lpstr>BohemianVTI</vt:lpstr>
      <vt:lpstr>Saint Thomas Aquinas</vt:lpstr>
      <vt:lpstr>Who Was Saint Thomas Aquinas?</vt:lpstr>
      <vt:lpstr>Saint Thomas Aquinas: A Brief Timeline</vt:lpstr>
      <vt:lpstr>What Were the Crucial Moments of His Childhood?</vt:lpstr>
      <vt:lpstr>What Were the Crucial Moments of His Adolescence?</vt:lpstr>
      <vt:lpstr>What Were the Crucial Moments of His Young Adulthood?</vt:lpstr>
      <vt:lpstr>What Characterised the Theology of St. Thomas? (1/2)</vt:lpstr>
      <vt:lpstr>What Characterised the Theology of St. Thomas? (2/2)</vt:lpstr>
      <vt:lpstr>What Were the Primary Theological Issues of His Time?</vt:lpstr>
      <vt:lpstr>His Magnum Opus: The Summa Theologiæ (1/3)</vt:lpstr>
      <vt:lpstr>His Magnum Opus: The Summa Theologiæ (2/3)</vt:lpstr>
      <vt:lpstr>His Magnum Opus: The Summa Theologiæ (3/3)</vt:lpstr>
      <vt:lpstr>References:</vt:lpstr>
      <vt:lpstr>Bibliography:</vt:lpstr>
      <vt:lpstr>Visuals: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Thomas Aquinas</dc:title>
  <dc:creator>Davies, Timothy</dc:creator>
  <cp:lastModifiedBy>Davies, Timothy</cp:lastModifiedBy>
  <cp:revision>17</cp:revision>
  <dcterms:created xsi:type="dcterms:W3CDTF">2022-11-07T23:05:30Z</dcterms:created>
  <dcterms:modified xsi:type="dcterms:W3CDTF">2022-12-20T14:22:28Z</dcterms:modified>
</cp:coreProperties>
</file>