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 id="2147483732" r:id="rId2"/>
    <p:sldMasterId id="2147483755" r:id="rId3"/>
    <p:sldMasterId id="2147483775" r:id="rId4"/>
    <p:sldMasterId id="2147483788" r:id="rId5"/>
  </p:sldMasterIdLst>
  <p:notesMasterIdLst>
    <p:notesMasterId r:id="rId34"/>
  </p:notesMasterIdLst>
  <p:sldIdLst>
    <p:sldId id="384" r:id="rId6"/>
    <p:sldId id="298" r:id="rId7"/>
    <p:sldId id="546" r:id="rId8"/>
    <p:sldId id="379" r:id="rId9"/>
    <p:sldId id="378" r:id="rId10"/>
    <p:sldId id="503" r:id="rId11"/>
    <p:sldId id="385" r:id="rId12"/>
    <p:sldId id="306" r:id="rId13"/>
    <p:sldId id="407" r:id="rId14"/>
    <p:sldId id="338" r:id="rId15"/>
    <p:sldId id="349" r:id="rId16"/>
    <p:sldId id="356" r:id="rId17"/>
    <p:sldId id="350" r:id="rId18"/>
    <p:sldId id="335" r:id="rId19"/>
    <p:sldId id="536" r:id="rId20"/>
    <p:sldId id="544" r:id="rId21"/>
    <p:sldId id="549" r:id="rId22"/>
    <p:sldId id="468" r:id="rId23"/>
    <p:sldId id="373" r:id="rId24"/>
    <p:sldId id="550" r:id="rId25"/>
    <p:sldId id="417" r:id="rId26"/>
    <p:sldId id="510" r:id="rId27"/>
    <p:sldId id="374" r:id="rId28"/>
    <p:sldId id="502" r:id="rId29"/>
    <p:sldId id="430" r:id="rId30"/>
    <p:sldId id="499" r:id="rId31"/>
    <p:sldId id="548" r:id="rId32"/>
    <p:sldId id="45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81D731-B420-F9ED-07CE-EF00C04F3609}" v="25" dt="2026-01-26T17:17:03.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05"/>
    <p:restoredTop sz="61781"/>
  </p:normalViewPr>
  <p:slideViewPr>
    <p:cSldViewPr snapToGrid="0">
      <p:cViewPr varScale="1">
        <p:scale>
          <a:sx n="76" d="100"/>
          <a:sy n="76" d="100"/>
        </p:scale>
        <p:origin x="212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slideMaster" Target="slideMasters/slideMaster3.xml"/></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23C419-6CB4-4B38-8631-8B3968EF6F8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B42D420-1EB2-41F4-A891-D4ED50699619}">
      <dgm:prSet/>
      <dgm:spPr/>
      <dgm:t>
        <a:bodyPr/>
        <a:lstStyle/>
        <a:p>
          <a:pPr rtl="0"/>
          <a:r>
            <a:rPr lang="en-GB" dirty="0">
              <a:latin typeface="Arial"/>
            </a:rPr>
            <a:t>Research Paradigms</a:t>
          </a:r>
          <a:endParaRPr lang="en-US" dirty="0"/>
        </a:p>
      </dgm:t>
    </dgm:pt>
    <dgm:pt modelId="{EA7A2889-BEC5-4EF9-8A42-714B268E806D}" type="parTrans" cxnId="{A3F00209-CFB2-4DE1-BB86-3455D99E75B4}">
      <dgm:prSet/>
      <dgm:spPr/>
      <dgm:t>
        <a:bodyPr/>
        <a:lstStyle/>
        <a:p>
          <a:endParaRPr lang="en-US"/>
        </a:p>
      </dgm:t>
    </dgm:pt>
    <dgm:pt modelId="{472675F9-07B9-4F59-B419-F98E947E7214}" type="sibTrans" cxnId="{A3F00209-CFB2-4DE1-BB86-3455D99E75B4}">
      <dgm:prSet/>
      <dgm:spPr/>
      <dgm:t>
        <a:bodyPr/>
        <a:lstStyle/>
        <a:p>
          <a:endParaRPr lang="en-US"/>
        </a:p>
      </dgm:t>
    </dgm:pt>
    <dgm:pt modelId="{3FCE5E48-F34B-4A39-A9CB-0A2AA71D9D83}">
      <dgm:prSet/>
      <dgm:spPr/>
      <dgm:t>
        <a:bodyPr/>
        <a:lstStyle/>
        <a:p>
          <a:r>
            <a:rPr lang="en-GB" dirty="0">
              <a:latin typeface="Arial"/>
            </a:rPr>
            <a:t>Positivism</a:t>
          </a:r>
          <a:endParaRPr lang="en-US" dirty="0"/>
        </a:p>
      </dgm:t>
    </dgm:pt>
    <dgm:pt modelId="{A6D8FA2F-E487-415A-9701-54652118AD99}" type="parTrans" cxnId="{A1EE770A-D649-4B41-8189-476CA316DF7F}">
      <dgm:prSet/>
      <dgm:spPr/>
      <dgm:t>
        <a:bodyPr/>
        <a:lstStyle/>
        <a:p>
          <a:endParaRPr lang="en-US"/>
        </a:p>
      </dgm:t>
    </dgm:pt>
    <dgm:pt modelId="{EDBBF80F-C58F-445F-951B-C50E89D184D5}" type="sibTrans" cxnId="{A1EE770A-D649-4B41-8189-476CA316DF7F}">
      <dgm:prSet/>
      <dgm:spPr/>
      <dgm:t>
        <a:bodyPr/>
        <a:lstStyle/>
        <a:p>
          <a:endParaRPr lang="en-US"/>
        </a:p>
      </dgm:t>
    </dgm:pt>
    <dgm:pt modelId="{B76A4C84-BFFC-497F-9445-6916FB1C16B8}">
      <dgm:prSet/>
      <dgm:spPr/>
      <dgm:t>
        <a:bodyPr/>
        <a:lstStyle/>
        <a:p>
          <a:pPr rtl="0"/>
          <a:r>
            <a:rPr lang="en-GB" dirty="0">
              <a:latin typeface="Arial"/>
            </a:rPr>
            <a:t>Interpretivism </a:t>
          </a:r>
          <a:endParaRPr lang="en-US" dirty="0"/>
        </a:p>
      </dgm:t>
    </dgm:pt>
    <dgm:pt modelId="{A05A6B10-B627-4C45-8EA2-E5350CD878A0}" type="parTrans" cxnId="{E3782EC0-A6F5-45BC-8BD8-92CF5259245D}">
      <dgm:prSet/>
      <dgm:spPr/>
      <dgm:t>
        <a:bodyPr/>
        <a:lstStyle/>
        <a:p>
          <a:endParaRPr lang="en-US"/>
        </a:p>
      </dgm:t>
    </dgm:pt>
    <dgm:pt modelId="{A0D35E78-AF31-4ADF-ABE8-D1AC79D428FE}" type="sibTrans" cxnId="{E3782EC0-A6F5-45BC-8BD8-92CF5259245D}">
      <dgm:prSet/>
      <dgm:spPr/>
      <dgm:t>
        <a:bodyPr/>
        <a:lstStyle/>
        <a:p>
          <a:endParaRPr lang="en-US"/>
        </a:p>
      </dgm:t>
    </dgm:pt>
    <dgm:pt modelId="{97859D03-CED0-4C3B-93DD-ECC495D9E513}">
      <dgm:prSet/>
      <dgm:spPr/>
      <dgm:t>
        <a:bodyPr/>
        <a:lstStyle/>
        <a:p>
          <a:pPr rtl="0"/>
          <a:r>
            <a:rPr lang="en-GB" dirty="0">
              <a:latin typeface="Arial"/>
            </a:rPr>
            <a:t>Postmodernism </a:t>
          </a:r>
          <a:endParaRPr lang="en-GB" dirty="0"/>
        </a:p>
      </dgm:t>
    </dgm:pt>
    <dgm:pt modelId="{38A7583F-3EB2-4E1D-80F7-431A8C8FDA52}" type="parTrans" cxnId="{EAA14ABE-E503-4A2E-965D-BCE326E8DC37}">
      <dgm:prSet/>
      <dgm:spPr/>
      <dgm:t>
        <a:bodyPr/>
        <a:lstStyle/>
        <a:p>
          <a:endParaRPr lang="en-US"/>
        </a:p>
      </dgm:t>
    </dgm:pt>
    <dgm:pt modelId="{4365D99A-EC07-4C25-B925-AFA3EA513A98}" type="sibTrans" cxnId="{EAA14ABE-E503-4A2E-965D-BCE326E8DC37}">
      <dgm:prSet/>
      <dgm:spPr/>
      <dgm:t>
        <a:bodyPr/>
        <a:lstStyle/>
        <a:p>
          <a:endParaRPr lang="en-US"/>
        </a:p>
      </dgm:t>
    </dgm:pt>
    <dgm:pt modelId="{9E41A7DA-DF12-1645-9A57-929D29F90600}">
      <dgm:prSet/>
      <dgm:spPr/>
      <dgm:t>
        <a:bodyPr/>
        <a:lstStyle/>
        <a:p>
          <a:r>
            <a:rPr lang="en-GB" dirty="0"/>
            <a:t>Assessment Overview</a:t>
          </a:r>
        </a:p>
      </dgm:t>
    </dgm:pt>
    <dgm:pt modelId="{8DA1CB18-F720-4148-B96A-64C23C996019}" type="parTrans" cxnId="{4BF0F49D-B7A3-A442-B104-A769B947D656}">
      <dgm:prSet/>
      <dgm:spPr/>
    </dgm:pt>
    <dgm:pt modelId="{8D8654CE-7057-DF43-9C49-CAF66B415203}" type="sibTrans" cxnId="{4BF0F49D-B7A3-A442-B104-A769B947D656}">
      <dgm:prSet/>
      <dgm:spPr/>
    </dgm:pt>
    <dgm:pt modelId="{DD05A335-5E49-5649-8D55-762150ABFDDC}">
      <dgm:prSet/>
      <dgm:spPr/>
      <dgm:t>
        <a:bodyPr/>
        <a:lstStyle/>
        <a:p>
          <a:r>
            <a:rPr lang="en-GB" dirty="0"/>
            <a:t>Discussion: Why Do Research</a:t>
          </a:r>
        </a:p>
      </dgm:t>
    </dgm:pt>
    <dgm:pt modelId="{0E47DB8C-6A6C-914A-ADEF-57303FA2D855}" type="parTrans" cxnId="{EE35B637-E9CE-C142-AC81-3C8193B20930}">
      <dgm:prSet/>
      <dgm:spPr/>
    </dgm:pt>
    <dgm:pt modelId="{9ED50BD3-D1EA-5B4F-9AAC-CD927C4329CF}" type="sibTrans" cxnId="{EE35B637-E9CE-C142-AC81-3C8193B20930}">
      <dgm:prSet/>
      <dgm:spPr/>
    </dgm:pt>
    <dgm:pt modelId="{B2C53064-96EF-4AC9-B35D-A0F59DF94038}" type="pres">
      <dgm:prSet presAssocID="{5523C419-6CB4-4B38-8631-8B3968EF6F86}" presName="linear" presStyleCnt="0">
        <dgm:presLayoutVars>
          <dgm:animLvl val="lvl"/>
          <dgm:resizeHandles val="exact"/>
        </dgm:presLayoutVars>
      </dgm:prSet>
      <dgm:spPr/>
    </dgm:pt>
    <dgm:pt modelId="{BCD99426-9552-DE43-8BCD-75FCF7904419}" type="pres">
      <dgm:prSet presAssocID="{9E41A7DA-DF12-1645-9A57-929D29F90600}" presName="parentText" presStyleLbl="node1" presStyleIdx="0" presStyleCnt="3">
        <dgm:presLayoutVars>
          <dgm:chMax val="0"/>
          <dgm:bulletEnabled val="1"/>
        </dgm:presLayoutVars>
      </dgm:prSet>
      <dgm:spPr/>
    </dgm:pt>
    <dgm:pt modelId="{5FA78C70-E578-084B-A9A9-98050F0BC519}" type="pres">
      <dgm:prSet presAssocID="{8D8654CE-7057-DF43-9C49-CAF66B415203}" presName="spacer" presStyleCnt="0"/>
      <dgm:spPr/>
    </dgm:pt>
    <dgm:pt modelId="{282EE2FC-F813-C14F-A913-2265BE855E1D}" type="pres">
      <dgm:prSet presAssocID="{DD05A335-5E49-5649-8D55-762150ABFDDC}" presName="parentText" presStyleLbl="node1" presStyleIdx="1" presStyleCnt="3">
        <dgm:presLayoutVars>
          <dgm:chMax val="0"/>
          <dgm:bulletEnabled val="1"/>
        </dgm:presLayoutVars>
      </dgm:prSet>
      <dgm:spPr/>
    </dgm:pt>
    <dgm:pt modelId="{7406783E-606E-9E4F-B46C-275B9D096836}" type="pres">
      <dgm:prSet presAssocID="{9ED50BD3-D1EA-5B4F-9AAC-CD927C4329CF}" presName="spacer" presStyleCnt="0"/>
      <dgm:spPr/>
    </dgm:pt>
    <dgm:pt modelId="{518DD2DF-373E-4E1A-B4B6-66FF69DE8A6C}" type="pres">
      <dgm:prSet presAssocID="{DB42D420-1EB2-41F4-A891-D4ED50699619}" presName="parentText" presStyleLbl="node1" presStyleIdx="2" presStyleCnt="3">
        <dgm:presLayoutVars>
          <dgm:chMax val="0"/>
          <dgm:bulletEnabled val="1"/>
        </dgm:presLayoutVars>
      </dgm:prSet>
      <dgm:spPr/>
    </dgm:pt>
    <dgm:pt modelId="{D4F7E01B-13E5-4ADD-B602-6FA4BAC87B72}" type="pres">
      <dgm:prSet presAssocID="{DB42D420-1EB2-41F4-A891-D4ED50699619}" presName="childText" presStyleLbl="revTx" presStyleIdx="0" presStyleCnt="1">
        <dgm:presLayoutVars>
          <dgm:bulletEnabled val="1"/>
        </dgm:presLayoutVars>
      </dgm:prSet>
      <dgm:spPr/>
    </dgm:pt>
  </dgm:ptLst>
  <dgm:cxnLst>
    <dgm:cxn modelId="{A3F00209-CFB2-4DE1-BB86-3455D99E75B4}" srcId="{5523C419-6CB4-4B38-8631-8B3968EF6F86}" destId="{DB42D420-1EB2-41F4-A891-D4ED50699619}" srcOrd="2" destOrd="0" parTransId="{EA7A2889-BEC5-4EF9-8A42-714B268E806D}" sibTransId="{472675F9-07B9-4F59-B419-F98E947E7214}"/>
    <dgm:cxn modelId="{A1EE770A-D649-4B41-8189-476CA316DF7F}" srcId="{DB42D420-1EB2-41F4-A891-D4ED50699619}" destId="{3FCE5E48-F34B-4A39-A9CB-0A2AA71D9D83}" srcOrd="0" destOrd="0" parTransId="{A6D8FA2F-E487-415A-9701-54652118AD99}" sibTransId="{EDBBF80F-C58F-445F-951B-C50E89D184D5}"/>
    <dgm:cxn modelId="{CC61002D-4540-2147-A9E1-5C9380DE7A06}" type="presOf" srcId="{3FCE5E48-F34B-4A39-A9CB-0A2AA71D9D83}" destId="{D4F7E01B-13E5-4ADD-B602-6FA4BAC87B72}" srcOrd="0" destOrd="0" presId="urn:microsoft.com/office/officeart/2005/8/layout/vList2"/>
    <dgm:cxn modelId="{EE35B637-E9CE-C142-AC81-3C8193B20930}" srcId="{5523C419-6CB4-4B38-8631-8B3968EF6F86}" destId="{DD05A335-5E49-5649-8D55-762150ABFDDC}" srcOrd="1" destOrd="0" parTransId="{0E47DB8C-6A6C-914A-ADEF-57303FA2D855}" sibTransId="{9ED50BD3-D1EA-5B4F-9AAC-CD927C4329CF}"/>
    <dgm:cxn modelId="{C6C76D5A-728B-4067-92C3-0E49D0F435A7}" type="presOf" srcId="{5523C419-6CB4-4B38-8631-8B3968EF6F86}" destId="{B2C53064-96EF-4AC9-B35D-A0F59DF94038}" srcOrd="0" destOrd="0" presId="urn:microsoft.com/office/officeart/2005/8/layout/vList2"/>
    <dgm:cxn modelId="{7AED896A-93B8-7743-837A-06D58271FAD3}" type="presOf" srcId="{DB42D420-1EB2-41F4-A891-D4ED50699619}" destId="{518DD2DF-373E-4E1A-B4B6-66FF69DE8A6C}" srcOrd="0" destOrd="0" presId="urn:microsoft.com/office/officeart/2005/8/layout/vList2"/>
    <dgm:cxn modelId="{4BF0F49D-B7A3-A442-B104-A769B947D656}" srcId="{5523C419-6CB4-4B38-8631-8B3968EF6F86}" destId="{9E41A7DA-DF12-1645-9A57-929D29F90600}" srcOrd="0" destOrd="0" parTransId="{8DA1CB18-F720-4148-B96A-64C23C996019}" sibTransId="{8D8654CE-7057-DF43-9C49-CAF66B415203}"/>
    <dgm:cxn modelId="{AEEDCDA3-2156-5848-AF04-3391F5270D7B}" type="presOf" srcId="{DD05A335-5E49-5649-8D55-762150ABFDDC}" destId="{282EE2FC-F813-C14F-A913-2265BE855E1D}" srcOrd="0" destOrd="0" presId="urn:microsoft.com/office/officeart/2005/8/layout/vList2"/>
    <dgm:cxn modelId="{9B7A00A8-EE49-DB4B-AD72-47BDFF0B11F4}" type="presOf" srcId="{97859D03-CED0-4C3B-93DD-ECC495D9E513}" destId="{D4F7E01B-13E5-4ADD-B602-6FA4BAC87B72}" srcOrd="0" destOrd="2" presId="urn:microsoft.com/office/officeart/2005/8/layout/vList2"/>
    <dgm:cxn modelId="{EAA14ABE-E503-4A2E-965D-BCE326E8DC37}" srcId="{DB42D420-1EB2-41F4-A891-D4ED50699619}" destId="{97859D03-CED0-4C3B-93DD-ECC495D9E513}" srcOrd="2" destOrd="0" parTransId="{38A7583F-3EB2-4E1D-80F7-431A8C8FDA52}" sibTransId="{4365D99A-EC07-4C25-B925-AFA3EA513A98}"/>
    <dgm:cxn modelId="{E3782EC0-A6F5-45BC-8BD8-92CF5259245D}" srcId="{DB42D420-1EB2-41F4-A891-D4ED50699619}" destId="{B76A4C84-BFFC-497F-9445-6916FB1C16B8}" srcOrd="1" destOrd="0" parTransId="{A05A6B10-B627-4C45-8EA2-E5350CD878A0}" sibTransId="{A0D35E78-AF31-4ADF-ABE8-D1AC79D428FE}"/>
    <dgm:cxn modelId="{30A72FF6-9A86-E445-8F15-4447A3ECAF85}" type="presOf" srcId="{9E41A7DA-DF12-1645-9A57-929D29F90600}" destId="{BCD99426-9552-DE43-8BCD-75FCF7904419}" srcOrd="0" destOrd="0" presId="urn:microsoft.com/office/officeart/2005/8/layout/vList2"/>
    <dgm:cxn modelId="{57B75EFB-09DE-3748-9C29-548D81237756}" type="presOf" srcId="{B76A4C84-BFFC-497F-9445-6916FB1C16B8}" destId="{D4F7E01B-13E5-4ADD-B602-6FA4BAC87B72}" srcOrd="0" destOrd="1" presId="urn:microsoft.com/office/officeart/2005/8/layout/vList2"/>
    <dgm:cxn modelId="{C69476E5-C51B-8644-8BA0-51DC7DC422E2}" type="presParOf" srcId="{B2C53064-96EF-4AC9-B35D-A0F59DF94038}" destId="{BCD99426-9552-DE43-8BCD-75FCF7904419}" srcOrd="0" destOrd="0" presId="urn:microsoft.com/office/officeart/2005/8/layout/vList2"/>
    <dgm:cxn modelId="{CD099791-E228-E845-B5AE-7ACD65A6AA21}" type="presParOf" srcId="{B2C53064-96EF-4AC9-B35D-A0F59DF94038}" destId="{5FA78C70-E578-084B-A9A9-98050F0BC519}" srcOrd="1" destOrd="0" presId="urn:microsoft.com/office/officeart/2005/8/layout/vList2"/>
    <dgm:cxn modelId="{A7C1405B-E11A-6E4D-98D7-34B339A21416}" type="presParOf" srcId="{B2C53064-96EF-4AC9-B35D-A0F59DF94038}" destId="{282EE2FC-F813-C14F-A913-2265BE855E1D}" srcOrd="2" destOrd="0" presId="urn:microsoft.com/office/officeart/2005/8/layout/vList2"/>
    <dgm:cxn modelId="{44D13213-8083-2B4F-9AEC-8AEE1248B59A}" type="presParOf" srcId="{B2C53064-96EF-4AC9-B35D-A0F59DF94038}" destId="{7406783E-606E-9E4F-B46C-275B9D096836}" srcOrd="3" destOrd="0" presId="urn:microsoft.com/office/officeart/2005/8/layout/vList2"/>
    <dgm:cxn modelId="{A6AEF176-5D3D-044F-904C-703DE4A88364}" type="presParOf" srcId="{B2C53064-96EF-4AC9-B35D-A0F59DF94038}" destId="{518DD2DF-373E-4E1A-B4B6-66FF69DE8A6C}" srcOrd="4" destOrd="0" presId="urn:microsoft.com/office/officeart/2005/8/layout/vList2"/>
    <dgm:cxn modelId="{B356DCBD-3509-334D-BE40-CDCCEBA76810}" type="presParOf" srcId="{B2C53064-96EF-4AC9-B35D-A0F59DF94038}" destId="{D4F7E01B-13E5-4ADD-B602-6FA4BAC87B72}"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44EFE-DE9F-BB4E-B890-3EB0628D4D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78CC66F9-7A36-E740-B3D4-1FEB951D78DB}">
      <dgm:prSet/>
      <dgm:spPr/>
      <dgm:t>
        <a:bodyPr/>
        <a:lstStyle/>
        <a:p>
          <a:r>
            <a:rPr lang="en-US" b="1"/>
            <a:t>Hermeneutics </a:t>
          </a:r>
          <a:endParaRPr lang="en-GB" b="1"/>
        </a:p>
      </dgm:t>
    </dgm:pt>
    <dgm:pt modelId="{B62FB5ED-A0FE-DC41-9D06-9478D2C1E86A}" type="parTrans" cxnId="{A882A338-AF3F-8945-9893-FA9DC4A46A18}">
      <dgm:prSet/>
      <dgm:spPr/>
      <dgm:t>
        <a:bodyPr/>
        <a:lstStyle/>
        <a:p>
          <a:endParaRPr lang="en-GB"/>
        </a:p>
      </dgm:t>
    </dgm:pt>
    <dgm:pt modelId="{CC417AE4-770E-664E-A550-6EE06BCE7381}" type="sibTrans" cxnId="{A882A338-AF3F-8945-9893-FA9DC4A46A18}">
      <dgm:prSet/>
      <dgm:spPr/>
      <dgm:t>
        <a:bodyPr/>
        <a:lstStyle/>
        <a:p>
          <a:endParaRPr lang="en-GB"/>
        </a:p>
      </dgm:t>
    </dgm:pt>
    <dgm:pt modelId="{4D2595D5-7EAF-304B-8873-6A16D25114EE}">
      <dgm:prSet/>
      <dgm:spPr/>
      <dgm:t>
        <a:bodyPr/>
        <a:lstStyle/>
        <a:p>
          <a:r>
            <a:rPr lang="en-US" b="1"/>
            <a:t>Phenomenology </a:t>
          </a:r>
          <a:endParaRPr lang="en-GB" b="1"/>
        </a:p>
      </dgm:t>
    </dgm:pt>
    <dgm:pt modelId="{9B38A5A5-DFDA-3742-89B6-50BE77BFC0A3}" type="parTrans" cxnId="{5E9B220D-7E16-A645-9FD4-6B3156327C3E}">
      <dgm:prSet/>
      <dgm:spPr/>
      <dgm:t>
        <a:bodyPr/>
        <a:lstStyle/>
        <a:p>
          <a:endParaRPr lang="en-GB"/>
        </a:p>
      </dgm:t>
    </dgm:pt>
    <dgm:pt modelId="{3AE60FF4-C9B2-5545-A2C8-29DE7CB979B2}" type="sibTrans" cxnId="{5E9B220D-7E16-A645-9FD4-6B3156327C3E}">
      <dgm:prSet/>
      <dgm:spPr/>
      <dgm:t>
        <a:bodyPr/>
        <a:lstStyle/>
        <a:p>
          <a:endParaRPr lang="en-GB"/>
        </a:p>
      </dgm:t>
    </dgm:pt>
    <dgm:pt modelId="{AC830A00-8C32-674E-B752-B2824C67E913}">
      <dgm:prSet/>
      <dgm:spPr/>
      <dgm:t>
        <a:bodyPr/>
        <a:lstStyle/>
        <a:p>
          <a:r>
            <a:rPr lang="en-US" b="1"/>
            <a:t>Social Constructionism</a:t>
          </a:r>
          <a:endParaRPr lang="en-GB" b="1"/>
        </a:p>
      </dgm:t>
    </dgm:pt>
    <dgm:pt modelId="{536B3413-057E-E347-9090-F0E27B98B0A5}" type="parTrans" cxnId="{4F8C3F2D-4090-D74B-9C00-8B3643CA9598}">
      <dgm:prSet/>
      <dgm:spPr/>
      <dgm:t>
        <a:bodyPr/>
        <a:lstStyle/>
        <a:p>
          <a:endParaRPr lang="en-GB"/>
        </a:p>
      </dgm:t>
    </dgm:pt>
    <dgm:pt modelId="{1AD7EDF1-42D0-974D-BA22-1AA6A42C69E3}" type="sibTrans" cxnId="{4F8C3F2D-4090-D74B-9C00-8B3643CA9598}">
      <dgm:prSet/>
      <dgm:spPr/>
      <dgm:t>
        <a:bodyPr/>
        <a:lstStyle/>
        <a:p>
          <a:endParaRPr lang="en-GB"/>
        </a:p>
      </dgm:t>
    </dgm:pt>
    <dgm:pt modelId="{166230F0-03A9-4BEA-BC36-CB5EEA10E2D4}" type="pres">
      <dgm:prSet presAssocID="{04C44EFE-DE9F-BB4E-B890-3EB0628D4DF5}" presName="vert0" presStyleCnt="0">
        <dgm:presLayoutVars>
          <dgm:dir/>
          <dgm:animOne val="branch"/>
          <dgm:animLvl val="lvl"/>
        </dgm:presLayoutVars>
      </dgm:prSet>
      <dgm:spPr/>
    </dgm:pt>
    <dgm:pt modelId="{99B4930D-64F4-435D-8CA8-69C47599D06A}" type="pres">
      <dgm:prSet presAssocID="{78CC66F9-7A36-E740-B3D4-1FEB951D78DB}" presName="thickLine" presStyleLbl="alignNode1" presStyleIdx="0" presStyleCnt="3"/>
      <dgm:spPr/>
    </dgm:pt>
    <dgm:pt modelId="{4B2E68AC-49FE-42ED-BD03-244BE8AA7189}" type="pres">
      <dgm:prSet presAssocID="{78CC66F9-7A36-E740-B3D4-1FEB951D78DB}" presName="horz1" presStyleCnt="0"/>
      <dgm:spPr/>
    </dgm:pt>
    <dgm:pt modelId="{A05E5229-CB4E-4ED6-B292-6EA863FA6B14}" type="pres">
      <dgm:prSet presAssocID="{78CC66F9-7A36-E740-B3D4-1FEB951D78DB}" presName="tx1" presStyleLbl="revTx" presStyleIdx="0" presStyleCnt="3"/>
      <dgm:spPr/>
    </dgm:pt>
    <dgm:pt modelId="{02881AC1-E92C-4308-A663-C4DC235DDB21}" type="pres">
      <dgm:prSet presAssocID="{78CC66F9-7A36-E740-B3D4-1FEB951D78DB}" presName="vert1" presStyleCnt="0"/>
      <dgm:spPr/>
    </dgm:pt>
    <dgm:pt modelId="{BD07DA7E-D3F4-4F9D-AE74-CA43C8D8A356}" type="pres">
      <dgm:prSet presAssocID="{4D2595D5-7EAF-304B-8873-6A16D25114EE}" presName="thickLine" presStyleLbl="alignNode1" presStyleIdx="1" presStyleCnt="3"/>
      <dgm:spPr/>
    </dgm:pt>
    <dgm:pt modelId="{A025BF0F-AAF5-4FB4-9E57-83C5762A91AC}" type="pres">
      <dgm:prSet presAssocID="{4D2595D5-7EAF-304B-8873-6A16D25114EE}" presName="horz1" presStyleCnt="0"/>
      <dgm:spPr/>
    </dgm:pt>
    <dgm:pt modelId="{8740578F-A59F-49B1-BF34-691D14BCC9ED}" type="pres">
      <dgm:prSet presAssocID="{4D2595D5-7EAF-304B-8873-6A16D25114EE}" presName="tx1" presStyleLbl="revTx" presStyleIdx="1" presStyleCnt="3"/>
      <dgm:spPr/>
    </dgm:pt>
    <dgm:pt modelId="{769E1B5F-F77F-48CF-B78F-2B61C6E05C6B}" type="pres">
      <dgm:prSet presAssocID="{4D2595D5-7EAF-304B-8873-6A16D25114EE}" presName="vert1" presStyleCnt="0"/>
      <dgm:spPr/>
    </dgm:pt>
    <dgm:pt modelId="{5CABCF5D-7CE2-4BC1-A17C-84B6F2D8D5BE}" type="pres">
      <dgm:prSet presAssocID="{AC830A00-8C32-674E-B752-B2824C67E913}" presName="thickLine" presStyleLbl="alignNode1" presStyleIdx="2" presStyleCnt="3"/>
      <dgm:spPr/>
    </dgm:pt>
    <dgm:pt modelId="{4D31A878-AE66-41C9-894A-618462C65DF1}" type="pres">
      <dgm:prSet presAssocID="{AC830A00-8C32-674E-B752-B2824C67E913}" presName="horz1" presStyleCnt="0"/>
      <dgm:spPr/>
    </dgm:pt>
    <dgm:pt modelId="{4BF5F054-1B37-41D7-BCAE-E22D3DAD23CC}" type="pres">
      <dgm:prSet presAssocID="{AC830A00-8C32-674E-B752-B2824C67E913}" presName="tx1" presStyleLbl="revTx" presStyleIdx="2" presStyleCnt="3"/>
      <dgm:spPr/>
    </dgm:pt>
    <dgm:pt modelId="{5BCEF16C-8141-44BA-A50D-7918E6302431}" type="pres">
      <dgm:prSet presAssocID="{AC830A00-8C32-674E-B752-B2824C67E913}" presName="vert1" presStyleCnt="0"/>
      <dgm:spPr/>
    </dgm:pt>
  </dgm:ptLst>
  <dgm:cxnLst>
    <dgm:cxn modelId="{5E9B220D-7E16-A645-9FD4-6B3156327C3E}" srcId="{04C44EFE-DE9F-BB4E-B890-3EB0628D4DF5}" destId="{4D2595D5-7EAF-304B-8873-6A16D25114EE}" srcOrd="1" destOrd="0" parTransId="{9B38A5A5-DFDA-3742-89B6-50BE77BFC0A3}" sibTransId="{3AE60FF4-C9B2-5545-A2C8-29DE7CB979B2}"/>
    <dgm:cxn modelId="{4F8C3F2D-4090-D74B-9C00-8B3643CA9598}" srcId="{04C44EFE-DE9F-BB4E-B890-3EB0628D4DF5}" destId="{AC830A00-8C32-674E-B752-B2824C67E913}" srcOrd="2" destOrd="0" parTransId="{536B3413-057E-E347-9090-F0E27B98B0A5}" sibTransId="{1AD7EDF1-42D0-974D-BA22-1AA6A42C69E3}"/>
    <dgm:cxn modelId="{6B2CBB31-99D0-4D5D-9A4A-213E8924E48B}" type="presOf" srcId="{78CC66F9-7A36-E740-B3D4-1FEB951D78DB}" destId="{A05E5229-CB4E-4ED6-B292-6EA863FA6B14}" srcOrd="0" destOrd="0" presId="urn:microsoft.com/office/officeart/2008/layout/LinedList"/>
    <dgm:cxn modelId="{A882A338-AF3F-8945-9893-FA9DC4A46A18}" srcId="{04C44EFE-DE9F-BB4E-B890-3EB0628D4DF5}" destId="{78CC66F9-7A36-E740-B3D4-1FEB951D78DB}" srcOrd="0" destOrd="0" parTransId="{B62FB5ED-A0FE-DC41-9D06-9478D2C1E86A}" sibTransId="{CC417AE4-770E-664E-A550-6EE06BCE7381}"/>
    <dgm:cxn modelId="{FB26D7A3-A18C-4293-B752-1CF87BE1A5D0}" type="presOf" srcId="{04C44EFE-DE9F-BB4E-B890-3EB0628D4DF5}" destId="{166230F0-03A9-4BEA-BC36-CB5EEA10E2D4}" srcOrd="0" destOrd="0" presId="urn:microsoft.com/office/officeart/2008/layout/LinedList"/>
    <dgm:cxn modelId="{6F0514A9-44EF-47D1-A3CD-A7EF83D3871F}" type="presOf" srcId="{4D2595D5-7EAF-304B-8873-6A16D25114EE}" destId="{8740578F-A59F-49B1-BF34-691D14BCC9ED}" srcOrd="0" destOrd="0" presId="urn:microsoft.com/office/officeart/2008/layout/LinedList"/>
    <dgm:cxn modelId="{CAD82DEF-2B90-4090-A149-F962DA547CB4}" type="presOf" srcId="{AC830A00-8C32-674E-B752-B2824C67E913}" destId="{4BF5F054-1B37-41D7-BCAE-E22D3DAD23CC}" srcOrd="0" destOrd="0" presId="urn:microsoft.com/office/officeart/2008/layout/LinedList"/>
    <dgm:cxn modelId="{4363CADB-78A5-4C1B-B947-D70387EB54D9}" type="presParOf" srcId="{166230F0-03A9-4BEA-BC36-CB5EEA10E2D4}" destId="{99B4930D-64F4-435D-8CA8-69C47599D06A}" srcOrd="0" destOrd="0" presId="urn:microsoft.com/office/officeart/2008/layout/LinedList"/>
    <dgm:cxn modelId="{E4628AC9-45E7-4905-A18B-089076024E4D}" type="presParOf" srcId="{166230F0-03A9-4BEA-BC36-CB5EEA10E2D4}" destId="{4B2E68AC-49FE-42ED-BD03-244BE8AA7189}" srcOrd="1" destOrd="0" presId="urn:microsoft.com/office/officeart/2008/layout/LinedList"/>
    <dgm:cxn modelId="{26B27B0E-5EC3-44F3-AB5C-B7B8CFC6F437}" type="presParOf" srcId="{4B2E68AC-49FE-42ED-BD03-244BE8AA7189}" destId="{A05E5229-CB4E-4ED6-B292-6EA863FA6B14}" srcOrd="0" destOrd="0" presId="urn:microsoft.com/office/officeart/2008/layout/LinedList"/>
    <dgm:cxn modelId="{94F89BE0-4F5D-46B4-A6C0-5B3F3BA150A2}" type="presParOf" srcId="{4B2E68AC-49FE-42ED-BD03-244BE8AA7189}" destId="{02881AC1-E92C-4308-A663-C4DC235DDB21}" srcOrd="1" destOrd="0" presId="urn:microsoft.com/office/officeart/2008/layout/LinedList"/>
    <dgm:cxn modelId="{53008A62-FE94-448C-8931-B1C24ED8480C}" type="presParOf" srcId="{166230F0-03A9-4BEA-BC36-CB5EEA10E2D4}" destId="{BD07DA7E-D3F4-4F9D-AE74-CA43C8D8A356}" srcOrd="2" destOrd="0" presId="urn:microsoft.com/office/officeart/2008/layout/LinedList"/>
    <dgm:cxn modelId="{51AE65B5-020E-4F86-8F9F-619104DB780D}" type="presParOf" srcId="{166230F0-03A9-4BEA-BC36-CB5EEA10E2D4}" destId="{A025BF0F-AAF5-4FB4-9E57-83C5762A91AC}" srcOrd="3" destOrd="0" presId="urn:microsoft.com/office/officeart/2008/layout/LinedList"/>
    <dgm:cxn modelId="{7E7D10C3-B6D7-4868-BB7A-FB54FFCC9178}" type="presParOf" srcId="{A025BF0F-AAF5-4FB4-9E57-83C5762A91AC}" destId="{8740578F-A59F-49B1-BF34-691D14BCC9ED}" srcOrd="0" destOrd="0" presId="urn:microsoft.com/office/officeart/2008/layout/LinedList"/>
    <dgm:cxn modelId="{55D5C12B-C4F0-4783-A78E-840020EFFE90}" type="presParOf" srcId="{A025BF0F-AAF5-4FB4-9E57-83C5762A91AC}" destId="{769E1B5F-F77F-48CF-B78F-2B61C6E05C6B}" srcOrd="1" destOrd="0" presId="urn:microsoft.com/office/officeart/2008/layout/LinedList"/>
    <dgm:cxn modelId="{8B96E172-9A12-4198-AA92-69F3D70E9576}" type="presParOf" srcId="{166230F0-03A9-4BEA-BC36-CB5EEA10E2D4}" destId="{5CABCF5D-7CE2-4BC1-A17C-84B6F2D8D5BE}" srcOrd="4" destOrd="0" presId="urn:microsoft.com/office/officeart/2008/layout/LinedList"/>
    <dgm:cxn modelId="{7721DD70-A9E3-41CA-B2DB-8060B992857C}" type="presParOf" srcId="{166230F0-03A9-4BEA-BC36-CB5EEA10E2D4}" destId="{4D31A878-AE66-41C9-894A-618462C65DF1}" srcOrd="5" destOrd="0" presId="urn:microsoft.com/office/officeart/2008/layout/LinedList"/>
    <dgm:cxn modelId="{4C2FF4D9-6417-4A1F-A1B6-09188B85BD31}" type="presParOf" srcId="{4D31A878-AE66-41C9-894A-618462C65DF1}" destId="{4BF5F054-1B37-41D7-BCAE-E22D3DAD23CC}" srcOrd="0" destOrd="0" presId="urn:microsoft.com/office/officeart/2008/layout/LinedList"/>
    <dgm:cxn modelId="{60982F2B-9AAD-4FEB-A4D4-2052330CB26D}" type="presParOf" srcId="{4D31A878-AE66-41C9-894A-618462C65DF1}" destId="{5BCEF16C-8141-44BA-A50D-7918E63024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E863DF-A9E8-4380-8600-E3AFAE80BB44}"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840141-9102-4FF7-9607-3732561F1FFA}">
      <dgm:prSet phldr="0"/>
      <dgm:spPr/>
      <dgm:t>
        <a:bodyPr/>
        <a:lstStyle/>
        <a:p>
          <a:pPr>
            <a:lnSpc>
              <a:spcPct val="100000"/>
            </a:lnSpc>
          </a:pPr>
          <a:r>
            <a:rPr lang="en-US"/>
            <a:t>Systems of meaning</a:t>
          </a:r>
          <a:r>
            <a:rPr lang="en-US">
              <a:latin typeface="Calibri Light" panose="020F0302020204030204"/>
            </a:rPr>
            <a:t> </a:t>
          </a:r>
          <a:endParaRPr lang="en-US"/>
        </a:p>
      </dgm:t>
    </dgm:pt>
    <dgm:pt modelId="{A4E85084-463C-4488-8B07-61B5CF03017C}" type="parTrans" cxnId="{31D0CBEF-F9EA-4315-A157-E5877D8E522C}">
      <dgm:prSet/>
      <dgm:spPr/>
    </dgm:pt>
    <dgm:pt modelId="{24D9F5EF-2AD1-430A-897C-065E5E14E53C}" type="sibTrans" cxnId="{31D0CBEF-F9EA-4315-A157-E5877D8E522C}">
      <dgm:prSet/>
      <dgm:spPr/>
      <dgm:t>
        <a:bodyPr/>
        <a:lstStyle/>
        <a:p>
          <a:pPr>
            <a:lnSpc>
              <a:spcPct val="100000"/>
            </a:lnSpc>
          </a:pPr>
          <a:endParaRPr lang="en-US"/>
        </a:p>
      </dgm:t>
    </dgm:pt>
    <dgm:pt modelId="{461F2215-F30F-4604-8C94-4BBB065F5F90}">
      <dgm:prSet phldr="0"/>
      <dgm:spPr/>
      <dgm:t>
        <a:bodyPr/>
        <a:lstStyle/>
        <a:p>
          <a:pPr>
            <a:lnSpc>
              <a:spcPct val="100000"/>
            </a:lnSpc>
          </a:pPr>
          <a:r>
            <a:rPr lang="en-US">
              <a:latin typeface="Calibri Light" panose="020F0302020204030204"/>
            </a:rPr>
            <a:t>Material</a:t>
          </a:r>
          <a:r>
            <a:rPr lang="en-US"/>
            <a:t> </a:t>
          </a:r>
          <a:r>
            <a:rPr lang="en-US">
              <a:latin typeface="Calibri Light" panose="020F0302020204030204"/>
            </a:rPr>
            <a:t>structure </a:t>
          </a:r>
          <a:r>
            <a:rPr lang="en-US"/>
            <a:t>of world</a:t>
          </a:r>
          <a:r>
            <a:rPr lang="en-US">
              <a:latin typeface="Calibri Light" panose="020F0302020204030204"/>
            </a:rPr>
            <a:t> </a:t>
          </a:r>
          <a:endParaRPr lang="en-US"/>
        </a:p>
      </dgm:t>
    </dgm:pt>
    <dgm:pt modelId="{4399A202-34B7-450E-A57B-73BB0376F189}" type="parTrans" cxnId="{1F0E1B84-B492-46F8-B0E0-7E56B06A558A}">
      <dgm:prSet/>
      <dgm:spPr/>
    </dgm:pt>
    <dgm:pt modelId="{360E06FF-DE52-4D00-BA25-A8C0B9252054}" type="sibTrans" cxnId="{1F0E1B84-B492-46F8-B0E0-7E56B06A558A}">
      <dgm:prSet/>
      <dgm:spPr/>
      <dgm:t>
        <a:bodyPr/>
        <a:lstStyle/>
        <a:p>
          <a:pPr>
            <a:lnSpc>
              <a:spcPct val="100000"/>
            </a:lnSpc>
          </a:pPr>
          <a:endParaRPr lang="en-US"/>
        </a:p>
      </dgm:t>
    </dgm:pt>
    <dgm:pt modelId="{FD46725E-FFEF-48F7-BE10-7A7AEA62367A}">
      <dgm:prSet phldr="0"/>
      <dgm:spPr/>
      <dgm:t>
        <a:bodyPr/>
        <a:lstStyle/>
        <a:p>
          <a:pPr>
            <a:lnSpc>
              <a:spcPct val="100000"/>
            </a:lnSpc>
          </a:pPr>
          <a:r>
            <a:rPr lang="en-US"/>
            <a:t>Conversations</a:t>
          </a:r>
          <a:r>
            <a:rPr lang="en-US">
              <a:latin typeface="Calibri Light" panose="020F0302020204030204"/>
            </a:rPr>
            <a:t> </a:t>
          </a:r>
        </a:p>
      </dgm:t>
    </dgm:pt>
    <dgm:pt modelId="{1DBBE7FA-202C-4C5C-9F23-BB6D75A09A8F}" type="parTrans" cxnId="{F5BE2525-323D-41DC-8DA0-EB2A0C1F8F9F}">
      <dgm:prSet/>
      <dgm:spPr/>
    </dgm:pt>
    <dgm:pt modelId="{8654F20A-A17D-42E0-ACEC-269C5251E42B}" type="sibTrans" cxnId="{F5BE2525-323D-41DC-8DA0-EB2A0C1F8F9F}">
      <dgm:prSet/>
      <dgm:spPr/>
      <dgm:t>
        <a:bodyPr/>
        <a:lstStyle/>
        <a:p>
          <a:pPr>
            <a:lnSpc>
              <a:spcPct val="100000"/>
            </a:lnSpc>
          </a:pPr>
          <a:endParaRPr lang="en-US"/>
        </a:p>
      </dgm:t>
    </dgm:pt>
    <dgm:pt modelId="{A90EA28F-9DE8-4432-8349-8D25E3055B46}">
      <dgm:prSet phldr="0"/>
      <dgm:spPr/>
      <dgm:t>
        <a:bodyPr/>
        <a:lstStyle/>
        <a:p>
          <a:pPr>
            <a:lnSpc>
              <a:spcPct val="100000"/>
            </a:lnSpc>
          </a:pPr>
          <a:r>
            <a:rPr lang="en-US"/>
            <a:t>Actions</a:t>
          </a:r>
          <a:r>
            <a:rPr lang="en-US">
              <a:latin typeface="Calibri Light" panose="020F0302020204030204"/>
            </a:rPr>
            <a:t> </a:t>
          </a:r>
          <a:endParaRPr lang="en-US"/>
        </a:p>
      </dgm:t>
    </dgm:pt>
    <dgm:pt modelId="{140730AE-314D-4717-A4E8-EE4152B22A8C}" type="parTrans" cxnId="{71372B32-B72F-4DF1-A219-BE8AAD7F284D}">
      <dgm:prSet/>
      <dgm:spPr/>
    </dgm:pt>
    <dgm:pt modelId="{3523A4D1-6426-4320-9110-AFFD47D59A66}" type="sibTrans" cxnId="{71372B32-B72F-4DF1-A219-BE8AAD7F284D}">
      <dgm:prSet/>
      <dgm:spPr/>
      <dgm:t>
        <a:bodyPr/>
        <a:lstStyle/>
        <a:p>
          <a:pPr>
            <a:lnSpc>
              <a:spcPct val="100000"/>
            </a:lnSpc>
          </a:pPr>
          <a:endParaRPr lang="en-US"/>
        </a:p>
      </dgm:t>
    </dgm:pt>
    <dgm:pt modelId="{7092FE88-0A4A-484B-8E58-619D61EDCAC7}">
      <dgm:prSet phldr="0"/>
      <dgm:spPr/>
      <dgm:t>
        <a:bodyPr/>
        <a:lstStyle/>
        <a:p>
          <a:pPr>
            <a:lnSpc>
              <a:spcPct val="100000"/>
            </a:lnSpc>
          </a:pPr>
          <a:r>
            <a:rPr lang="en-US"/>
            <a:t>Memory</a:t>
          </a:r>
          <a:r>
            <a:rPr lang="en-US">
              <a:latin typeface="Calibri Light" panose="020F0302020204030204"/>
            </a:rPr>
            <a:t> </a:t>
          </a:r>
        </a:p>
      </dgm:t>
    </dgm:pt>
    <dgm:pt modelId="{9699CEE2-2623-4354-8917-F8C1195E0CF2}" type="parTrans" cxnId="{3FD5BA17-6B09-4315-B58F-0DB6AD7F0974}">
      <dgm:prSet/>
      <dgm:spPr/>
    </dgm:pt>
    <dgm:pt modelId="{83C7315D-0791-406F-8696-5CCBFB132305}" type="sibTrans" cxnId="{3FD5BA17-6B09-4315-B58F-0DB6AD7F0974}">
      <dgm:prSet/>
      <dgm:spPr/>
      <dgm:t>
        <a:bodyPr/>
        <a:lstStyle/>
        <a:p>
          <a:pPr>
            <a:lnSpc>
              <a:spcPct val="100000"/>
            </a:lnSpc>
          </a:pPr>
          <a:endParaRPr lang="en-US"/>
        </a:p>
      </dgm:t>
    </dgm:pt>
    <dgm:pt modelId="{0B387C0F-FB2A-4150-9C06-C9EE8FFD3D7F}">
      <dgm:prSet phldr="0"/>
      <dgm:spPr/>
      <dgm:t>
        <a:bodyPr/>
        <a:lstStyle/>
        <a:p>
          <a:pPr>
            <a:lnSpc>
              <a:spcPct val="100000"/>
            </a:lnSpc>
          </a:pPr>
          <a:r>
            <a:rPr lang="en-US"/>
            <a:t>Rituals &amp; institutions</a:t>
          </a:r>
          <a:r>
            <a:rPr lang="en-US">
              <a:latin typeface="Calibri Light" panose="020F0302020204030204"/>
            </a:rPr>
            <a:t> </a:t>
          </a:r>
          <a:endParaRPr lang="en-US"/>
        </a:p>
      </dgm:t>
    </dgm:pt>
    <dgm:pt modelId="{3B7B9B1C-3E0F-4528-AF1A-6ACF7A1F3C93}" type="parTrans" cxnId="{F54CFC8E-FB9E-44BD-BE02-031CA8B1B679}">
      <dgm:prSet/>
      <dgm:spPr/>
    </dgm:pt>
    <dgm:pt modelId="{A4F56140-5AC7-473D-A2B1-FB598B1F0502}" type="sibTrans" cxnId="{F54CFC8E-FB9E-44BD-BE02-031CA8B1B679}">
      <dgm:prSet/>
      <dgm:spPr/>
      <dgm:t>
        <a:bodyPr/>
        <a:lstStyle/>
        <a:p>
          <a:endParaRPr lang="en-US"/>
        </a:p>
      </dgm:t>
    </dgm:pt>
    <dgm:pt modelId="{2383C704-7857-4699-9C79-01B62185B843}" type="pres">
      <dgm:prSet presAssocID="{56E863DF-A9E8-4380-8600-E3AFAE80BB44}" presName="root" presStyleCnt="0">
        <dgm:presLayoutVars>
          <dgm:dir/>
          <dgm:resizeHandles val="exact"/>
        </dgm:presLayoutVars>
      </dgm:prSet>
      <dgm:spPr/>
    </dgm:pt>
    <dgm:pt modelId="{4737BD14-C081-46C7-8845-FE12266586A5}" type="pres">
      <dgm:prSet presAssocID="{56E863DF-A9E8-4380-8600-E3AFAE80BB44}" presName="container" presStyleCnt="0">
        <dgm:presLayoutVars>
          <dgm:dir/>
          <dgm:resizeHandles val="exact"/>
        </dgm:presLayoutVars>
      </dgm:prSet>
      <dgm:spPr/>
    </dgm:pt>
    <dgm:pt modelId="{4D072F67-6CF9-4374-9049-78E420BDEBA8}" type="pres">
      <dgm:prSet presAssocID="{B5840141-9102-4FF7-9607-3732561F1FFA}" presName="compNode" presStyleCnt="0"/>
      <dgm:spPr/>
    </dgm:pt>
    <dgm:pt modelId="{0849EC6B-BFEE-4DE9-8FA2-2C0CB4EFB5D4}" type="pres">
      <dgm:prSet presAssocID="{B5840141-9102-4FF7-9607-3732561F1FFA}" presName="iconBgRect" presStyleLbl="bgShp" presStyleIdx="0" presStyleCnt="6"/>
      <dgm:spPr/>
    </dgm:pt>
    <dgm:pt modelId="{BF5FD6BC-713E-4EB2-B537-F971C69A804B}" type="pres">
      <dgm:prSet presAssocID="{B5840141-9102-4FF7-9607-3732561F1F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11A5281-A978-4B0F-A2A5-B0EB42CD1890}" type="pres">
      <dgm:prSet presAssocID="{B5840141-9102-4FF7-9607-3732561F1FFA}" presName="spaceRect" presStyleCnt="0"/>
      <dgm:spPr/>
    </dgm:pt>
    <dgm:pt modelId="{10B12B04-70EF-4E13-B14A-A7B038EAD4B5}" type="pres">
      <dgm:prSet presAssocID="{B5840141-9102-4FF7-9607-3732561F1FFA}" presName="textRect" presStyleLbl="revTx" presStyleIdx="0" presStyleCnt="6">
        <dgm:presLayoutVars>
          <dgm:chMax val="1"/>
          <dgm:chPref val="1"/>
        </dgm:presLayoutVars>
      </dgm:prSet>
      <dgm:spPr/>
    </dgm:pt>
    <dgm:pt modelId="{B4E290D6-BB1C-4EF2-8496-C33467851C59}" type="pres">
      <dgm:prSet presAssocID="{24D9F5EF-2AD1-430A-897C-065E5E14E53C}" presName="sibTrans" presStyleLbl="sibTrans2D1" presStyleIdx="0" presStyleCnt="0"/>
      <dgm:spPr/>
    </dgm:pt>
    <dgm:pt modelId="{411CD099-6505-48EB-9DE8-811451C510DC}" type="pres">
      <dgm:prSet presAssocID="{461F2215-F30F-4604-8C94-4BBB065F5F90}" presName="compNode" presStyleCnt="0"/>
      <dgm:spPr/>
    </dgm:pt>
    <dgm:pt modelId="{2B009565-F446-4639-9881-E5AE05CE2F78}" type="pres">
      <dgm:prSet presAssocID="{461F2215-F30F-4604-8C94-4BBB065F5F90}" presName="iconBgRect" presStyleLbl="bgShp" presStyleIdx="1" presStyleCnt="6"/>
      <dgm:spPr/>
    </dgm:pt>
    <dgm:pt modelId="{B127380B-ABE4-4823-9A59-F5B51C10144B}" type="pres">
      <dgm:prSet presAssocID="{461F2215-F30F-4604-8C94-4BBB065F5F9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578B12F7-8F8E-4455-89C5-52451AB8AD07}" type="pres">
      <dgm:prSet presAssocID="{461F2215-F30F-4604-8C94-4BBB065F5F90}" presName="spaceRect" presStyleCnt="0"/>
      <dgm:spPr/>
    </dgm:pt>
    <dgm:pt modelId="{8A95CD84-C62B-4E54-B110-85C18CA2766B}" type="pres">
      <dgm:prSet presAssocID="{461F2215-F30F-4604-8C94-4BBB065F5F90}" presName="textRect" presStyleLbl="revTx" presStyleIdx="1" presStyleCnt="6">
        <dgm:presLayoutVars>
          <dgm:chMax val="1"/>
          <dgm:chPref val="1"/>
        </dgm:presLayoutVars>
      </dgm:prSet>
      <dgm:spPr/>
    </dgm:pt>
    <dgm:pt modelId="{8E3070DA-5271-4B58-958F-139E914AF28D}" type="pres">
      <dgm:prSet presAssocID="{360E06FF-DE52-4D00-BA25-A8C0B9252054}" presName="sibTrans" presStyleLbl="sibTrans2D1" presStyleIdx="0" presStyleCnt="0"/>
      <dgm:spPr/>
    </dgm:pt>
    <dgm:pt modelId="{4B1324DB-62C3-4B5C-86BC-AEC8959164D6}" type="pres">
      <dgm:prSet presAssocID="{FD46725E-FFEF-48F7-BE10-7A7AEA62367A}" presName="compNode" presStyleCnt="0"/>
      <dgm:spPr/>
    </dgm:pt>
    <dgm:pt modelId="{AEC110BE-77D0-49EB-BB98-59DDBE3716A1}" type="pres">
      <dgm:prSet presAssocID="{FD46725E-FFEF-48F7-BE10-7A7AEA62367A}" presName="iconBgRect" presStyleLbl="bgShp" presStyleIdx="2" presStyleCnt="6"/>
      <dgm:spPr/>
    </dgm:pt>
    <dgm:pt modelId="{EE4C79A2-AA9B-403E-AFC6-383B057864F8}" type="pres">
      <dgm:prSet presAssocID="{FD46725E-FFEF-48F7-BE10-7A7AEA62367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D80547D8-9AA5-41B4-86EE-8F70A0485F51}" type="pres">
      <dgm:prSet presAssocID="{FD46725E-FFEF-48F7-BE10-7A7AEA62367A}" presName="spaceRect" presStyleCnt="0"/>
      <dgm:spPr/>
    </dgm:pt>
    <dgm:pt modelId="{74EE9B4C-EB0F-476C-A758-0166C85EE149}" type="pres">
      <dgm:prSet presAssocID="{FD46725E-FFEF-48F7-BE10-7A7AEA62367A}" presName="textRect" presStyleLbl="revTx" presStyleIdx="2" presStyleCnt="6">
        <dgm:presLayoutVars>
          <dgm:chMax val="1"/>
          <dgm:chPref val="1"/>
        </dgm:presLayoutVars>
      </dgm:prSet>
      <dgm:spPr/>
    </dgm:pt>
    <dgm:pt modelId="{FEF71EF3-E1DB-42F0-B748-D62DBC098A3F}" type="pres">
      <dgm:prSet presAssocID="{8654F20A-A17D-42E0-ACEC-269C5251E42B}" presName="sibTrans" presStyleLbl="sibTrans2D1" presStyleIdx="0" presStyleCnt="0"/>
      <dgm:spPr/>
    </dgm:pt>
    <dgm:pt modelId="{6DB01D94-4928-4CEC-A4B4-392F41012109}" type="pres">
      <dgm:prSet presAssocID="{A90EA28F-9DE8-4432-8349-8D25E3055B46}" presName="compNode" presStyleCnt="0"/>
      <dgm:spPr/>
    </dgm:pt>
    <dgm:pt modelId="{26D6966D-F6D6-470F-99E9-27D6C660541C}" type="pres">
      <dgm:prSet presAssocID="{A90EA28F-9DE8-4432-8349-8D25E3055B46}" presName="iconBgRect" presStyleLbl="bgShp" presStyleIdx="3" presStyleCnt="6"/>
      <dgm:spPr/>
    </dgm:pt>
    <dgm:pt modelId="{A212A8F6-B1CE-4694-82A2-975488DF67C6}" type="pres">
      <dgm:prSet presAssocID="{A90EA28F-9DE8-4432-8349-8D25E3055B4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6D8885F-3AAC-4161-9005-391E50700911}" type="pres">
      <dgm:prSet presAssocID="{A90EA28F-9DE8-4432-8349-8D25E3055B46}" presName="spaceRect" presStyleCnt="0"/>
      <dgm:spPr/>
    </dgm:pt>
    <dgm:pt modelId="{9CCBEE99-AA83-4F33-B9B9-9D42E50145BB}" type="pres">
      <dgm:prSet presAssocID="{A90EA28F-9DE8-4432-8349-8D25E3055B46}" presName="textRect" presStyleLbl="revTx" presStyleIdx="3" presStyleCnt="6">
        <dgm:presLayoutVars>
          <dgm:chMax val="1"/>
          <dgm:chPref val="1"/>
        </dgm:presLayoutVars>
      </dgm:prSet>
      <dgm:spPr/>
    </dgm:pt>
    <dgm:pt modelId="{78704B3B-EA0A-49F8-92FA-0AFD774FCF67}" type="pres">
      <dgm:prSet presAssocID="{3523A4D1-6426-4320-9110-AFFD47D59A66}" presName="sibTrans" presStyleLbl="sibTrans2D1" presStyleIdx="0" presStyleCnt="0"/>
      <dgm:spPr/>
    </dgm:pt>
    <dgm:pt modelId="{9B2D12B8-F666-4D6E-AED1-6490D470E62B}" type="pres">
      <dgm:prSet presAssocID="{7092FE88-0A4A-484B-8E58-619D61EDCAC7}" presName="compNode" presStyleCnt="0"/>
      <dgm:spPr/>
    </dgm:pt>
    <dgm:pt modelId="{2CB343BD-4B1A-4EAC-A0AC-176BCF7F127A}" type="pres">
      <dgm:prSet presAssocID="{7092FE88-0A4A-484B-8E58-619D61EDCAC7}" presName="iconBgRect" presStyleLbl="bgShp" presStyleIdx="4" presStyleCnt="6"/>
      <dgm:spPr/>
    </dgm:pt>
    <dgm:pt modelId="{ECAC5914-008B-4065-BAA2-4DED2715C80F}" type="pres">
      <dgm:prSet presAssocID="{7092FE88-0A4A-484B-8E58-619D61EDCAC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mage"/>
        </a:ext>
      </dgm:extLst>
    </dgm:pt>
    <dgm:pt modelId="{CBA641A3-4030-44E1-B801-5201D1DE68CD}" type="pres">
      <dgm:prSet presAssocID="{7092FE88-0A4A-484B-8E58-619D61EDCAC7}" presName="spaceRect" presStyleCnt="0"/>
      <dgm:spPr/>
    </dgm:pt>
    <dgm:pt modelId="{37562F41-AC1D-47B0-8400-F15701BB35DC}" type="pres">
      <dgm:prSet presAssocID="{7092FE88-0A4A-484B-8E58-619D61EDCAC7}" presName="textRect" presStyleLbl="revTx" presStyleIdx="4" presStyleCnt="6">
        <dgm:presLayoutVars>
          <dgm:chMax val="1"/>
          <dgm:chPref val="1"/>
        </dgm:presLayoutVars>
      </dgm:prSet>
      <dgm:spPr/>
    </dgm:pt>
    <dgm:pt modelId="{4AFD474D-DE18-41F4-8951-D744ECD7EA41}" type="pres">
      <dgm:prSet presAssocID="{83C7315D-0791-406F-8696-5CCBFB132305}" presName="sibTrans" presStyleLbl="sibTrans2D1" presStyleIdx="0" presStyleCnt="0"/>
      <dgm:spPr/>
    </dgm:pt>
    <dgm:pt modelId="{B54AE11A-033A-429B-BCA0-3E0FFDB62FBA}" type="pres">
      <dgm:prSet presAssocID="{0B387C0F-FB2A-4150-9C06-C9EE8FFD3D7F}" presName="compNode" presStyleCnt="0"/>
      <dgm:spPr/>
    </dgm:pt>
    <dgm:pt modelId="{CCF20B07-F982-42D6-A3C8-DD8F093321C0}" type="pres">
      <dgm:prSet presAssocID="{0B387C0F-FB2A-4150-9C06-C9EE8FFD3D7F}" presName="iconBgRect" presStyleLbl="bgShp" presStyleIdx="5" presStyleCnt="6"/>
      <dgm:spPr/>
    </dgm:pt>
    <dgm:pt modelId="{1711B547-A8BC-4BB5-AAA5-7FB14162E385}" type="pres">
      <dgm:prSet presAssocID="{0B387C0F-FB2A-4150-9C06-C9EE8FFD3D7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B3FD6783-3CC3-4D98-9856-5C28CC2C63D0}" type="pres">
      <dgm:prSet presAssocID="{0B387C0F-FB2A-4150-9C06-C9EE8FFD3D7F}" presName="spaceRect" presStyleCnt="0"/>
      <dgm:spPr/>
    </dgm:pt>
    <dgm:pt modelId="{8AD1B640-488B-4A22-A0E1-B45C96B171DA}" type="pres">
      <dgm:prSet presAssocID="{0B387C0F-FB2A-4150-9C06-C9EE8FFD3D7F}" presName="textRect" presStyleLbl="revTx" presStyleIdx="5" presStyleCnt="6">
        <dgm:presLayoutVars>
          <dgm:chMax val="1"/>
          <dgm:chPref val="1"/>
        </dgm:presLayoutVars>
      </dgm:prSet>
      <dgm:spPr/>
    </dgm:pt>
  </dgm:ptLst>
  <dgm:cxnLst>
    <dgm:cxn modelId="{3FFA5B04-E3A4-4F61-92DD-C83050E89280}" type="presOf" srcId="{461F2215-F30F-4604-8C94-4BBB065F5F90}" destId="{8A95CD84-C62B-4E54-B110-85C18CA2766B}" srcOrd="0" destOrd="0" presId="urn:microsoft.com/office/officeart/2018/2/layout/IconCircleList"/>
    <dgm:cxn modelId="{E1864F17-5204-435F-B04F-B0D1E8F8117A}" type="presOf" srcId="{FD46725E-FFEF-48F7-BE10-7A7AEA62367A}" destId="{74EE9B4C-EB0F-476C-A758-0166C85EE149}" srcOrd="0" destOrd="0" presId="urn:microsoft.com/office/officeart/2018/2/layout/IconCircleList"/>
    <dgm:cxn modelId="{3FD5BA17-6B09-4315-B58F-0DB6AD7F0974}" srcId="{56E863DF-A9E8-4380-8600-E3AFAE80BB44}" destId="{7092FE88-0A4A-484B-8E58-619D61EDCAC7}" srcOrd="4" destOrd="0" parTransId="{9699CEE2-2623-4354-8917-F8C1195E0CF2}" sibTransId="{83C7315D-0791-406F-8696-5CCBFB132305}"/>
    <dgm:cxn modelId="{B8D52E1F-9086-407B-98FF-098EDA11CFCD}" type="presOf" srcId="{B5840141-9102-4FF7-9607-3732561F1FFA}" destId="{10B12B04-70EF-4E13-B14A-A7B038EAD4B5}" srcOrd="0" destOrd="0" presId="urn:microsoft.com/office/officeart/2018/2/layout/IconCircleList"/>
    <dgm:cxn modelId="{F5BE2525-323D-41DC-8DA0-EB2A0C1F8F9F}" srcId="{56E863DF-A9E8-4380-8600-E3AFAE80BB44}" destId="{FD46725E-FFEF-48F7-BE10-7A7AEA62367A}" srcOrd="2" destOrd="0" parTransId="{1DBBE7FA-202C-4C5C-9F23-BB6D75A09A8F}" sibTransId="{8654F20A-A17D-42E0-ACEC-269C5251E42B}"/>
    <dgm:cxn modelId="{84EDB32A-AAA3-4072-A41A-E2D0262F9413}" type="presOf" srcId="{7092FE88-0A4A-484B-8E58-619D61EDCAC7}" destId="{37562F41-AC1D-47B0-8400-F15701BB35DC}" srcOrd="0" destOrd="0" presId="urn:microsoft.com/office/officeart/2018/2/layout/IconCircleList"/>
    <dgm:cxn modelId="{71372B32-B72F-4DF1-A219-BE8AAD7F284D}" srcId="{56E863DF-A9E8-4380-8600-E3AFAE80BB44}" destId="{A90EA28F-9DE8-4432-8349-8D25E3055B46}" srcOrd="3" destOrd="0" parTransId="{140730AE-314D-4717-A4E8-EE4152B22A8C}" sibTransId="{3523A4D1-6426-4320-9110-AFFD47D59A66}"/>
    <dgm:cxn modelId="{3C34C732-393C-40F8-A7D4-0F486052CF1F}" type="presOf" srcId="{8654F20A-A17D-42E0-ACEC-269C5251E42B}" destId="{FEF71EF3-E1DB-42F0-B748-D62DBC098A3F}" srcOrd="0" destOrd="0" presId="urn:microsoft.com/office/officeart/2018/2/layout/IconCircleList"/>
    <dgm:cxn modelId="{0A848D3D-6C7D-4D23-932C-ED353B91954D}" type="presOf" srcId="{360E06FF-DE52-4D00-BA25-A8C0B9252054}" destId="{8E3070DA-5271-4B58-958F-139E914AF28D}" srcOrd="0" destOrd="0" presId="urn:microsoft.com/office/officeart/2018/2/layout/IconCircleList"/>
    <dgm:cxn modelId="{1F0E1B84-B492-46F8-B0E0-7E56B06A558A}" srcId="{56E863DF-A9E8-4380-8600-E3AFAE80BB44}" destId="{461F2215-F30F-4604-8C94-4BBB065F5F90}" srcOrd="1" destOrd="0" parTransId="{4399A202-34B7-450E-A57B-73BB0376F189}" sibTransId="{360E06FF-DE52-4D00-BA25-A8C0B9252054}"/>
    <dgm:cxn modelId="{56CC8589-0624-48EC-A36B-DCF5FD68B77D}" type="presOf" srcId="{A90EA28F-9DE8-4432-8349-8D25E3055B46}" destId="{9CCBEE99-AA83-4F33-B9B9-9D42E50145BB}" srcOrd="0" destOrd="0" presId="urn:microsoft.com/office/officeart/2018/2/layout/IconCircleList"/>
    <dgm:cxn modelId="{F54CFC8E-FB9E-44BD-BE02-031CA8B1B679}" srcId="{56E863DF-A9E8-4380-8600-E3AFAE80BB44}" destId="{0B387C0F-FB2A-4150-9C06-C9EE8FFD3D7F}" srcOrd="5" destOrd="0" parTransId="{3B7B9B1C-3E0F-4528-AF1A-6ACF7A1F3C93}" sibTransId="{A4F56140-5AC7-473D-A2B1-FB598B1F0502}"/>
    <dgm:cxn modelId="{7FCF6AA0-6F8C-4F37-9E73-54E3373B3746}" type="presOf" srcId="{83C7315D-0791-406F-8696-5CCBFB132305}" destId="{4AFD474D-DE18-41F4-8951-D744ECD7EA41}" srcOrd="0" destOrd="0" presId="urn:microsoft.com/office/officeart/2018/2/layout/IconCircleList"/>
    <dgm:cxn modelId="{A7C3CFA1-7490-4EDE-932A-7C741639B245}" type="presOf" srcId="{3523A4D1-6426-4320-9110-AFFD47D59A66}" destId="{78704B3B-EA0A-49F8-92FA-0AFD774FCF67}" srcOrd="0" destOrd="0" presId="urn:microsoft.com/office/officeart/2018/2/layout/IconCircleList"/>
    <dgm:cxn modelId="{FC2C51A8-EA0B-4F42-A0B6-435BBCF5416F}" type="presOf" srcId="{56E863DF-A9E8-4380-8600-E3AFAE80BB44}" destId="{2383C704-7857-4699-9C79-01B62185B843}" srcOrd="0" destOrd="0" presId="urn:microsoft.com/office/officeart/2018/2/layout/IconCircleList"/>
    <dgm:cxn modelId="{8EF4FBAE-D81D-4EDC-B5BE-E125523D26BC}" type="presOf" srcId="{0B387C0F-FB2A-4150-9C06-C9EE8FFD3D7F}" destId="{8AD1B640-488B-4A22-A0E1-B45C96B171DA}" srcOrd="0" destOrd="0" presId="urn:microsoft.com/office/officeart/2018/2/layout/IconCircleList"/>
    <dgm:cxn modelId="{338CB6DA-7BAD-48E9-8CE5-F4F2845FB643}" type="presOf" srcId="{24D9F5EF-2AD1-430A-897C-065E5E14E53C}" destId="{B4E290D6-BB1C-4EF2-8496-C33467851C59}" srcOrd="0" destOrd="0" presId="urn:microsoft.com/office/officeart/2018/2/layout/IconCircleList"/>
    <dgm:cxn modelId="{31D0CBEF-F9EA-4315-A157-E5877D8E522C}" srcId="{56E863DF-A9E8-4380-8600-E3AFAE80BB44}" destId="{B5840141-9102-4FF7-9607-3732561F1FFA}" srcOrd="0" destOrd="0" parTransId="{A4E85084-463C-4488-8B07-61B5CF03017C}" sibTransId="{24D9F5EF-2AD1-430A-897C-065E5E14E53C}"/>
    <dgm:cxn modelId="{EF138FE2-BED6-44AA-B97A-DCD697E69E2D}" type="presParOf" srcId="{2383C704-7857-4699-9C79-01B62185B843}" destId="{4737BD14-C081-46C7-8845-FE12266586A5}" srcOrd="0" destOrd="0" presId="urn:microsoft.com/office/officeart/2018/2/layout/IconCircleList"/>
    <dgm:cxn modelId="{0FB79A53-D160-41D9-A46C-9B3658EEDED3}" type="presParOf" srcId="{4737BD14-C081-46C7-8845-FE12266586A5}" destId="{4D072F67-6CF9-4374-9049-78E420BDEBA8}" srcOrd="0" destOrd="0" presId="urn:microsoft.com/office/officeart/2018/2/layout/IconCircleList"/>
    <dgm:cxn modelId="{5E86B896-FC54-4B13-9CA0-6E483FF9D498}" type="presParOf" srcId="{4D072F67-6CF9-4374-9049-78E420BDEBA8}" destId="{0849EC6B-BFEE-4DE9-8FA2-2C0CB4EFB5D4}" srcOrd="0" destOrd="0" presId="urn:microsoft.com/office/officeart/2018/2/layout/IconCircleList"/>
    <dgm:cxn modelId="{78373FA1-71D3-4062-BDEC-3771B47FDA8E}" type="presParOf" srcId="{4D072F67-6CF9-4374-9049-78E420BDEBA8}" destId="{BF5FD6BC-713E-4EB2-B537-F971C69A804B}" srcOrd="1" destOrd="0" presId="urn:microsoft.com/office/officeart/2018/2/layout/IconCircleList"/>
    <dgm:cxn modelId="{B2C81510-DDC9-4012-A7F4-D4DBD1564AB1}" type="presParOf" srcId="{4D072F67-6CF9-4374-9049-78E420BDEBA8}" destId="{A11A5281-A978-4B0F-A2A5-B0EB42CD1890}" srcOrd="2" destOrd="0" presId="urn:microsoft.com/office/officeart/2018/2/layout/IconCircleList"/>
    <dgm:cxn modelId="{3B3851BF-FFC4-4B85-B30A-5E82283AE3CD}" type="presParOf" srcId="{4D072F67-6CF9-4374-9049-78E420BDEBA8}" destId="{10B12B04-70EF-4E13-B14A-A7B038EAD4B5}" srcOrd="3" destOrd="0" presId="urn:microsoft.com/office/officeart/2018/2/layout/IconCircleList"/>
    <dgm:cxn modelId="{550B9A7E-FD11-45EC-A370-804479FD0482}" type="presParOf" srcId="{4737BD14-C081-46C7-8845-FE12266586A5}" destId="{B4E290D6-BB1C-4EF2-8496-C33467851C59}" srcOrd="1" destOrd="0" presId="urn:microsoft.com/office/officeart/2018/2/layout/IconCircleList"/>
    <dgm:cxn modelId="{AFEC86B4-8C0B-442A-8586-A0EA24A59BBA}" type="presParOf" srcId="{4737BD14-C081-46C7-8845-FE12266586A5}" destId="{411CD099-6505-48EB-9DE8-811451C510DC}" srcOrd="2" destOrd="0" presId="urn:microsoft.com/office/officeart/2018/2/layout/IconCircleList"/>
    <dgm:cxn modelId="{B7279950-7C17-4188-983B-CE062A917CE9}" type="presParOf" srcId="{411CD099-6505-48EB-9DE8-811451C510DC}" destId="{2B009565-F446-4639-9881-E5AE05CE2F78}" srcOrd="0" destOrd="0" presId="urn:microsoft.com/office/officeart/2018/2/layout/IconCircleList"/>
    <dgm:cxn modelId="{B9FF6EDF-7F39-4256-9FEF-16F40756875E}" type="presParOf" srcId="{411CD099-6505-48EB-9DE8-811451C510DC}" destId="{B127380B-ABE4-4823-9A59-F5B51C10144B}" srcOrd="1" destOrd="0" presId="urn:microsoft.com/office/officeart/2018/2/layout/IconCircleList"/>
    <dgm:cxn modelId="{D1342BE7-AA9A-4346-A0E8-305D8C0C73BC}" type="presParOf" srcId="{411CD099-6505-48EB-9DE8-811451C510DC}" destId="{578B12F7-8F8E-4455-89C5-52451AB8AD07}" srcOrd="2" destOrd="0" presId="urn:microsoft.com/office/officeart/2018/2/layout/IconCircleList"/>
    <dgm:cxn modelId="{BBC402A8-E3F3-43B5-BDBD-54E3E6CC9122}" type="presParOf" srcId="{411CD099-6505-48EB-9DE8-811451C510DC}" destId="{8A95CD84-C62B-4E54-B110-85C18CA2766B}" srcOrd="3" destOrd="0" presId="urn:microsoft.com/office/officeart/2018/2/layout/IconCircleList"/>
    <dgm:cxn modelId="{D4FF3E92-5E97-409F-A245-87DDFB275AE8}" type="presParOf" srcId="{4737BD14-C081-46C7-8845-FE12266586A5}" destId="{8E3070DA-5271-4B58-958F-139E914AF28D}" srcOrd="3" destOrd="0" presId="urn:microsoft.com/office/officeart/2018/2/layout/IconCircleList"/>
    <dgm:cxn modelId="{CA0B5DB5-4469-4BDD-9A70-2E1940856CB5}" type="presParOf" srcId="{4737BD14-C081-46C7-8845-FE12266586A5}" destId="{4B1324DB-62C3-4B5C-86BC-AEC8959164D6}" srcOrd="4" destOrd="0" presId="urn:microsoft.com/office/officeart/2018/2/layout/IconCircleList"/>
    <dgm:cxn modelId="{CC2722E0-7656-4D8E-B0D9-7FD92BB04B20}" type="presParOf" srcId="{4B1324DB-62C3-4B5C-86BC-AEC8959164D6}" destId="{AEC110BE-77D0-49EB-BB98-59DDBE3716A1}" srcOrd="0" destOrd="0" presId="urn:microsoft.com/office/officeart/2018/2/layout/IconCircleList"/>
    <dgm:cxn modelId="{77CB3486-FA64-455D-8BD0-9E395C7C5B95}" type="presParOf" srcId="{4B1324DB-62C3-4B5C-86BC-AEC8959164D6}" destId="{EE4C79A2-AA9B-403E-AFC6-383B057864F8}" srcOrd="1" destOrd="0" presId="urn:microsoft.com/office/officeart/2018/2/layout/IconCircleList"/>
    <dgm:cxn modelId="{BE2BCE0E-2BA1-4CE8-8679-66B5F2B5E999}" type="presParOf" srcId="{4B1324DB-62C3-4B5C-86BC-AEC8959164D6}" destId="{D80547D8-9AA5-41B4-86EE-8F70A0485F51}" srcOrd="2" destOrd="0" presId="urn:microsoft.com/office/officeart/2018/2/layout/IconCircleList"/>
    <dgm:cxn modelId="{95C905BD-810A-40A0-AEF5-4C5D8C2EA236}" type="presParOf" srcId="{4B1324DB-62C3-4B5C-86BC-AEC8959164D6}" destId="{74EE9B4C-EB0F-476C-A758-0166C85EE149}" srcOrd="3" destOrd="0" presId="urn:microsoft.com/office/officeart/2018/2/layout/IconCircleList"/>
    <dgm:cxn modelId="{AEA00C1B-DFA7-40F8-9B9E-2AC676090707}" type="presParOf" srcId="{4737BD14-C081-46C7-8845-FE12266586A5}" destId="{FEF71EF3-E1DB-42F0-B748-D62DBC098A3F}" srcOrd="5" destOrd="0" presId="urn:microsoft.com/office/officeart/2018/2/layout/IconCircleList"/>
    <dgm:cxn modelId="{E1DFDA7C-3458-43B2-B364-C0A57EB9CBC9}" type="presParOf" srcId="{4737BD14-C081-46C7-8845-FE12266586A5}" destId="{6DB01D94-4928-4CEC-A4B4-392F41012109}" srcOrd="6" destOrd="0" presId="urn:microsoft.com/office/officeart/2018/2/layout/IconCircleList"/>
    <dgm:cxn modelId="{C5595BD3-CD4B-43BC-A7A8-A9C8108357D8}" type="presParOf" srcId="{6DB01D94-4928-4CEC-A4B4-392F41012109}" destId="{26D6966D-F6D6-470F-99E9-27D6C660541C}" srcOrd="0" destOrd="0" presId="urn:microsoft.com/office/officeart/2018/2/layout/IconCircleList"/>
    <dgm:cxn modelId="{2208E924-83DA-4AD5-844D-65BC6E88393D}" type="presParOf" srcId="{6DB01D94-4928-4CEC-A4B4-392F41012109}" destId="{A212A8F6-B1CE-4694-82A2-975488DF67C6}" srcOrd="1" destOrd="0" presId="urn:microsoft.com/office/officeart/2018/2/layout/IconCircleList"/>
    <dgm:cxn modelId="{CB0D9ED0-3602-4032-BD41-4799ED30F054}" type="presParOf" srcId="{6DB01D94-4928-4CEC-A4B4-392F41012109}" destId="{D6D8885F-3AAC-4161-9005-391E50700911}" srcOrd="2" destOrd="0" presId="urn:microsoft.com/office/officeart/2018/2/layout/IconCircleList"/>
    <dgm:cxn modelId="{2278A220-9E11-407E-8729-5583BD3CF546}" type="presParOf" srcId="{6DB01D94-4928-4CEC-A4B4-392F41012109}" destId="{9CCBEE99-AA83-4F33-B9B9-9D42E50145BB}" srcOrd="3" destOrd="0" presId="urn:microsoft.com/office/officeart/2018/2/layout/IconCircleList"/>
    <dgm:cxn modelId="{8B0EE37C-9F90-4E83-BD00-BC6D4237723F}" type="presParOf" srcId="{4737BD14-C081-46C7-8845-FE12266586A5}" destId="{78704B3B-EA0A-49F8-92FA-0AFD774FCF67}" srcOrd="7" destOrd="0" presId="urn:microsoft.com/office/officeart/2018/2/layout/IconCircleList"/>
    <dgm:cxn modelId="{7795C063-43A2-4DDB-8606-C67FF34BD331}" type="presParOf" srcId="{4737BD14-C081-46C7-8845-FE12266586A5}" destId="{9B2D12B8-F666-4D6E-AED1-6490D470E62B}" srcOrd="8" destOrd="0" presId="urn:microsoft.com/office/officeart/2018/2/layout/IconCircleList"/>
    <dgm:cxn modelId="{55AC4DFE-0BDB-470A-A083-685B6C77B467}" type="presParOf" srcId="{9B2D12B8-F666-4D6E-AED1-6490D470E62B}" destId="{2CB343BD-4B1A-4EAC-A0AC-176BCF7F127A}" srcOrd="0" destOrd="0" presId="urn:microsoft.com/office/officeart/2018/2/layout/IconCircleList"/>
    <dgm:cxn modelId="{CD264D90-AF86-422F-810E-023DD65D9081}" type="presParOf" srcId="{9B2D12B8-F666-4D6E-AED1-6490D470E62B}" destId="{ECAC5914-008B-4065-BAA2-4DED2715C80F}" srcOrd="1" destOrd="0" presId="urn:microsoft.com/office/officeart/2018/2/layout/IconCircleList"/>
    <dgm:cxn modelId="{B82D050A-12BC-4AEE-9A80-15EAED29FE35}" type="presParOf" srcId="{9B2D12B8-F666-4D6E-AED1-6490D470E62B}" destId="{CBA641A3-4030-44E1-B801-5201D1DE68CD}" srcOrd="2" destOrd="0" presId="urn:microsoft.com/office/officeart/2018/2/layout/IconCircleList"/>
    <dgm:cxn modelId="{987CCF01-3E16-44CE-8CED-A3EB161B8ED6}" type="presParOf" srcId="{9B2D12B8-F666-4D6E-AED1-6490D470E62B}" destId="{37562F41-AC1D-47B0-8400-F15701BB35DC}" srcOrd="3" destOrd="0" presId="urn:microsoft.com/office/officeart/2018/2/layout/IconCircleList"/>
    <dgm:cxn modelId="{FC25E708-C9C6-4B78-8AC3-DCCAC46B1D45}" type="presParOf" srcId="{4737BD14-C081-46C7-8845-FE12266586A5}" destId="{4AFD474D-DE18-41F4-8951-D744ECD7EA41}" srcOrd="9" destOrd="0" presId="urn:microsoft.com/office/officeart/2018/2/layout/IconCircleList"/>
    <dgm:cxn modelId="{A254848F-DA7A-4123-8072-D16A4F99B560}" type="presParOf" srcId="{4737BD14-C081-46C7-8845-FE12266586A5}" destId="{B54AE11A-033A-429B-BCA0-3E0FFDB62FBA}" srcOrd="10" destOrd="0" presId="urn:microsoft.com/office/officeart/2018/2/layout/IconCircleList"/>
    <dgm:cxn modelId="{76EAEFC8-6CC9-48BB-92D2-708A7C4F2769}" type="presParOf" srcId="{B54AE11A-033A-429B-BCA0-3E0FFDB62FBA}" destId="{CCF20B07-F982-42D6-A3C8-DD8F093321C0}" srcOrd="0" destOrd="0" presId="urn:microsoft.com/office/officeart/2018/2/layout/IconCircleList"/>
    <dgm:cxn modelId="{3E077885-A177-4B3A-818B-4AA03B1AE302}" type="presParOf" srcId="{B54AE11A-033A-429B-BCA0-3E0FFDB62FBA}" destId="{1711B547-A8BC-4BB5-AAA5-7FB14162E385}" srcOrd="1" destOrd="0" presId="urn:microsoft.com/office/officeart/2018/2/layout/IconCircleList"/>
    <dgm:cxn modelId="{58C12BAC-87F4-41D8-B96E-9E0F225D096B}" type="presParOf" srcId="{B54AE11A-033A-429B-BCA0-3E0FFDB62FBA}" destId="{B3FD6783-3CC3-4D98-9856-5C28CC2C63D0}" srcOrd="2" destOrd="0" presId="urn:microsoft.com/office/officeart/2018/2/layout/IconCircleList"/>
    <dgm:cxn modelId="{FFDD3C5A-E530-4C48-97DD-A6CEEEEE537D}" type="presParOf" srcId="{B54AE11A-033A-429B-BCA0-3E0FFDB62FBA}" destId="{8AD1B640-488B-4A22-A0E1-B45C96B171D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99426-9552-DE43-8BCD-75FCF7904419}">
      <dsp:nvSpPr>
        <dsp:cNvPr id="0" name=""/>
        <dsp:cNvSpPr/>
      </dsp:nvSpPr>
      <dsp:spPr>
        <a:xfrm>
          <a:off x="0" y="7501"/>
          <a:ext cx="6586489" cy="7722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Assessment Overview</a:t>
          </a:r>
        </a:p>
      </dsp:txBody>
      <dsp:txXfrm>
        <a:off x="37696" y="45197"/>
        <a:ext cx="6511097" cy="696808"/>
      </dsp:txXfrm>
    </dsp:sp>
    <dsp:sp modelId="{282EE2FC-F813-C14F-A913-2265BE855E1D}">
      <dsp:nvSpPr>
        <dsp:cNvPr id="0" name=""/>
        <dsp:cNvSpPr/>
      </dsp:nvSpPr>
      <dsp:spPr>
        <a:xfrm>
          <a:off x="0" y="874742"/>
          <a:ext cx="6586489" cy="772200"/>
        </a:xfrm>
        <a:prstGeom prst="roundRect">
          <a:avLst/>
        </a:prstGeom>
        <a:solidFill>
          <a:schemeClr val="accent2">
            <a:hueOff val="-727682"/>
            <a:satOff val="-41964"/>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Discussion: Why Do Research</a:t>
          </a:r>
        </a:p>
      </dsp:txBody>
      <dsp:txXfrm>
        <a:off x="37696" y="912438"/>
        <a:ext cx="6511097" cy="696808"/>
      </dsp:txXfrm>
    </dsp:sp>
    <dsp:sp modelId="{518DD2DF-373E-4E1A-B4B6-66FF69DE8A6C}">
      <dsp:nvSpPr>
        <dsp:cNvPr id="0" name=""/>
        <dsp:cNvSpPr/>
      </dsp:nvSpPr>
      <dsp:spPr>
        <a:xfrm>
          <a:off x="0" y="1741982"/>
          <a:ext cx="6586489" cy="772200"/>
        </a:xfrm>
        <a:prstGeom prst="roundRect">
          <a:avLst/>
        </a:prstGeom>
        <a:solidFill>
          <a:schemeClr val="accent2">
            <a:hueOff val="-1455363"/>
            <a:satOff val="-83928"/>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rial"/>
            </a:rPr>
            <a:t>Research Paradigms</a:t>
          </a:r>
          <a:endParaRPr lang="en-US" sz="3300" kern="1200" dirty="0"/>
        </a:p>
      </dsp:txBody>
      <dsp:txXfrm>
        <a:off x="37696" y="1779678"/>
        <a:ext cx="6511097" cy="696808"/>
      </dsp:txXfrm>
    </dsp:sp>
    <dsp:sp modelId="{D4F7E01B-13E5-4ADD-B602-6FA4BAC87B72}">
      <dsp:nvSpPr>
        <dsp:cNvPr id="0" name=""/>
        <dsp:cNvSpPr/>
      </dsp:nvSpPr>
      <dsp:spPr>
        <a:xfrm>
          <a:off x="0" y="2514182"/>
          <a:ext cx="6586489" cy="1263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121"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latin typeface="Arial"/>
            </a:rPr>
            <a:t>Positivism</a:t>
          </a:r>
          <a:endParaRPr lang="en-US" sz="2600" kern="1200" dirty="0"/>
        </a:p>
        <a:p>
          <a:pPr marL="228600" lvl="1" indent="-228600" algn="l" defTabSz="1155700" rtl="0">
            <a:lnSpc>
              <a:spcPct val="90000"/>
            </a:lnSpc>
            <a:spcBef>
              <a:spcPct val="0"/>
            </a:spcBef>
            <a:spcAft>
              <a:spcPct val="20000"/>
            </a:spcAft>
            <a:buChar char="•"/>
          </a:pPr>
          <a:r>
            <a:rPr lang="en-GB" sz="2600" kern="1200" dirty="0">
              <a:latin typeface="Arial"/>
            </a:rPr>
            <a:t>Interpretivism </a:t>
          </a:r>
          <a:endParaRPr lang="en-US" sz="2600" kern="1200" dirty="0"/>
        </a:p>
        <a:p>
          <a:pPr marL="228600" lvl="1" indent="-228600" algn="l" defTabSz="1155700" rtl="0">
            <a:lnSpc>
              <a:spcPct val="90000"/>
            </a:lnSpc>
            <a:spcBef>
              <a:spcPct val="0"/>
            </a:spcBef>
            <a:spcAft>
              <a:spcPct val="20000"/>
            </a:spcAft>
            <a:buChar char="•"/>
          </a:pPr>
          <a:r>
            <a:rPr lang="en-GB" sz="2600" kern="1200" dirty="0">
              <a:latin typeface="Arial"/>
            </a:rPr>
            <a:t>Postmodernism </a:t>
          </a:r>
          <a:endParaRPr lang="en-GB" sz="2600" kern="1200" dirty="0"/>
        </a:p>
      </dsp:txBody>
      <dsp:txXfrm>
        <a:off x="0" y="2514182"/>
        <a:ext cx="6586489" cy="12637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4930D-64F4-435D-8CA8-69C47599D06A}">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E5229-CB4E-4ED6-B292-6EA863FA6B14}">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Hermeneutics </a:t>
          </a:r>
          <a:endParaRPr lang="en-GB" sz="5100" b="1" kern="1200"/>
        </a:p>
      </dsp:txBody>
      <dsp:txXfrm>
        <a:off x="0" y="2492"/>
        <a:ext cx="6492875" cy="1700138"/>
      </dsp:txXfrm>
    </dsp:sp>
    <dsp:sp modelId="{BD07DA7E-D3F4-4F9D-AE74-CA43C8D8A356}">
      <dsp:nvSpPr>
        <dsp:cNvPr id="0" name=""/>
        <dsp:cNvSpPr/>
      </dsp:nvSpPr>
      <dsp:spPr>
        <a:xfrm>
          <a:off x="0" y="1702630"/>
          <a:ext cx="6492875" cy="0"/>
        </a:xfrm>
        <a:prstGeom prst="line">
          <a:avLst/>
        </a:prstGeom>
        <a:solidFill>
          <a:schemeClr val="accent2">
            <a:hueOff val="3183231"/>
            <a:satOff val="5400"/>
            <a:lumOff val="-196"/>
            <a:alphaOff val="0"/>
          </a:schemeClr>
        </a:solidFill>
        <a:ln w="12700" cap="flat" cmpd="sng" algn="ctr">
          <a:solidFill>
            <a:schemeClr val="accent2">
              <a:hueOff val="3183231"/>
              <a:satOff val="5400"/>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0578F-A59F-49B1-BF34-691D14BCC9ED}">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Phenomenology </a:t>
          </a:r>
          <a:endParaRPr lang="en-GB" sz="5100" b="1" kern="1200"/>
        </a:p>
      </dsp:txBody>
      <dsp:txXfrm>
        <a:off x="0" y="1702630"/>
        <a:ext cx="6492875" cy="1700138"/>
      </dsp:txXfrm>
    </dsp:sp>
    <dsp:sp modelId="{5CABCF5D-7CE2-4BC1-A17C-84B6F2D8D5BE}">
      <dsp:nvSpPr>
        <dsp:cNvPr id="0" name=""/>
        <dsp:cNvSpPr/>
      </dsp:nvSpPr>
      <dsp:spPr>
        <a:xfrm>
          <a:off x="0" y="3402769"/>
          <a:ext cx="6492875" cy="0"/>
        </a:xfrm>
        <a:prstGeom prst="line">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5F054-1B37-41D7-BCAE-E22D3DAD23CC}">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b="1" kern="1200"/>
            <a:t>Social Constructionism</a:t>
          </a:r>
          <a:endParaRPr lang="en-GB" sz="5100" b="1" kern="1200"/>
        </a:p>
      </dsp:txBody>
      <dsp:txXfrm>
        <a:off x="0" y="3402769"/>
        <a:ext cx="6492875" cy="1700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9EC6B-BFEE-4DE9-8FA2-2C0CB4EFB5D4}">
      <dsp:nvSpPr>
        <dsp:cNvPr id="0" name=""/>
        <dsp:cNvSpPr/>
      </dsp:nvSpPr>
      <dsp:spPr>
        <a:xfrm>
          <a:off x="205509"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FD6BC-713E-4EB2-B537-F971C69A804B}">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B12B04-70EF-4E13-B14A-A7B038EAD4B5}">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Systems of meaning</a:t>
          </a:r>
          <a:r>
            <a:rPr lang="en-US" sz="2300" kern="1200">
              <a:latin typeface="Calibri Light" panose="020F0302020204030204"/>
            </a:rPr>
            <a:t> </a:t>
          </a:r>
          <a:endParaRPr lang="en-US" sz="2300" kern="1200"/>
        </a:p>
      </dsp:txBody>
      <dsp:txXfrm>
        <a:off x="1312541" y="828340"/>
        <a:ext cx="2148945" cy="911674"/>
      </dsp:txXfrm>
    </dsp:sp>
    <dsp:sp modelId="{2B009565-F446-4639-9881-E5AE05CE2F78}">
      <dsp:nvSpPr>
        <dsp:cNvPr id="0" name=""/>
        <dsp:cNvSpPr/>
      </dsp:nvSpPr>
      <dsp:spPr>
        <a:xfrm>
          <a:off x="3835925"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7380B-ABE4-4823-9A59-F5B51C10144B}">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95CD84-C62B-4E54-B110-85C18CA2766B}">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latin typeface="Calibri Light" panose="020F0302020204030204"/>
            </a:rPr>
            <a:t>Material</a:t>
          </a:r>
          <a:r>
            <a:rPr lang="en-US" sz="2300" kern="1200"/>
            <a:t> </a:t>
          </a:r>
          <a:r>
            <a:rPr lang="en-US" sz="2300" kern="1200">
              <a:latin typeface="Calibri Light" panose="020F0302020204030204"/>
            </a:rPr>
            <a:t>structure </a:t>
          </a:r>
          <a:r>
            <a:rPr lang="en-US" sz="2300" kern="1200"/>
            <a:t>of world</a:t>
          </a:r>
          <a:r>
            <a:rPr lang="en-US" sz="2300" kern="1200">
              <a:latin typeface="Calibri Light" panose="020F0302020204030204"/>
            </a:rPr>
            <a:t> </a:t>
          </a:r>
          <a:endParaRPr lang="en-US" sz="2300" kern="1200"/>
        </a:p>
      </dsp:txBody>
      <dsp:txXfrm>
        <a:off x="4942957" y="828340"/>
        <a:ext cx="2148945" cy="911674"/>
      </dsp:txXfrm>
    </dsp:sp>
    <dsp:sp modelId="{AEC110BE-77D0-49EB-BB98-59DDBE3716A1}">
      <dsp:nvSpPr>
        <dsp:cNvPr id="0" name=""/>
        <dsp:cNvSpPr/>
      </dsp:nvSpPr>
      <dsp:spPr>
        <a:xfrm>
          <a:off x="7466341"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C79A2-AA9B-403E-AFC6-383B057864F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EE9B4C-EB0F-476C-A758-0166C85EE149}">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Conversations</a:t>
          </a:r>
          <a:r>
            <a:rPr lang="en-US" sz="2300" kern="1200">
              <a:latin typeface="Calibri Light" panose="020F0302020204030204"/>
            </a:rPr>
            <a:t> </a:t>
          </a:r>
        </a:p>
      </dsp:txBody>
      <dsp:txXfrm>
        <a:off x="8573374" y="828340"/>
        <a:ext cx="2148945" cy="911674"/>
      </dsp:txXfrm>
    </dsp:sp>
    <dsp:sp modelId="{26D6966D-F6D6-470F-99E9-27D6C660541C}">
      <dsp:nvSpPr>
        <dsp:cNvPr id="0" name=""/>
        <dsp:cNvSpPr/>
      </dsp:nvSpPr>
      <dsp:spPr>
        <a:xfrm>
          <a:off x="205509"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2A8F6-B1CE-4694-82A2-975488DF67C6}">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BEE99-AA83-4F33-B9B9-9D42E50145BB}">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Actions</a:t>
          </a:r>
          <a:r>
            <a:rPr lang="en-US" sz="2300" kern="1200">
              <a:latin typeface="Calibri Light" panose="020F0302020204030204"/>
            </a:rPr>
            <a:t> </a:t>
          </a:r>
          <a:endParaRPr lang="en-US" sz="2300" kern="1200"/>
        </a:p>
      </dsp:txBody>
      <dsp:txXfrm>
        <a:off x="1312541" y="2452790"/>
        <a:ext cx="2148945" cy="911674"/>
      </dsp:txXfrm>
    </dsp:sp>
    <dsp:sp modelId="{2CB343BD-4B1A-4EAC-A0AC-176BCF7F127A}">
      <dsp:nvSpPr>
        <dsp:cNvPr id="0" name=""/>
        <dsp:cNvSpPr/>
      </dsp:nvSpPr>
      <dsp:spPr>
        <a:xfrm>
          <a:off x="3835925"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C5914-008B-4065-BAA2-4DED2715C80F}">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62F41-AC1D-47B0-8400-F15701BB35DC}">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Memory</a:t>
          </a:r>
          <a:r>
            <a:rPr lang="en-US" sz="2300" kern="1200">
              <a:latin typeface="Calibri Light" panose="020F0302020204030204"/>
            </a:rPr>
            <a:t> </a:t>
          </a:r>
        </a:p>
      </dsp:txBody>
      <dsp:txXfrm>
        <a:off x="4942957" y="2452790"/>
        <a:ext cx="2148945" cy="911674"/>
      </dsp:txXfrm>
    </dsp:sp>
    <dsp:sp modelId="{CCF20B07-F982-42D6-A3C8-DD8F093321C0}">
      <dsp:nvSpPr>
        <dsp:cNvPr id="0" name=""/>
        <dsp:cNvSpPr/>
      </dsp:nvSpPr>
      <dsp:spPr>
        <a:xfrm>
          <a:off x="7466341"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1B547-A8BC-4BB5-AAA5-7FB14162E385}">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D1B640-488B-4A22-A0E1-B45C96B171DA}">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Rituals &amp; institutions</a:t>
          </a:r>
          <a:r>
            <a:rPr lang="en-US" sz="2300" kern="1200">
              <a:latin typeface="Calibri Light" panose="020F0302020204030204"/>
            </a:rPr>
            <a:t> </a:t>
          </a:r>
          <a:endParaRPr lang="en-US" sz="2300" kern="1200"/>
        </a:p>
      </dsp:txBody>
      <dsp:txXfrm>
        <a:off x="8573374"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4544B-3845-490F-863A-2A34C7DFF4B7}" type="datetimeFigureOut">
              <a:t>1/27/26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965BD-3B0B-4313-A210-BD7444BA31CE}" type="slidenum">
              <a:t>‹#›</a:t>
            </a:fld>
            <a:endParaRPr lang="en-US"/>
          </a:p>
        </p:txBody>
      </p:sp>
    </p:spTree>
    <p:extLst>
      <p:ext uri="{BB962C8B-B14F-4D97-AF65-F5344CB8AC3E}">
        <p14:creationId xmlns:p14="http://schemas.microsoft.com/office/powerpoint/2010/main" val="8317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nobaproject.com/modules/history-of-mental-illness#vocabulary-etiolog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nobaproject.com/modules/history-of-mental-illness#vocabulary-asylu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ncbi.nlm.nih.gov/pmc/articles/PMC7292453/"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psychcentral.com/blog/life-goals/2017/09/dream-therapy-benefits"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 name="Google Shape;9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GB">
              <a:cs typeface="+mn-lt"/>
            </a:endParaRPr>
          </a:p>
        </p:txBody>
      </p:sp>
      <p:sp>
        <p:nvSpPr>
          <p:cNvPr id="98" name="Google Shape;9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Any experience of research? </a:t>
            </a:r>
            <a:endParaRPr lang="en-GB" dirty="0"/>
          </a:p>
          <a:p>
            <a:endParaRPr lang="en-GB" dirty="0">
              <a:cs typeface="Calibri"/>
            </a:endParaRPr>
          </a:p>
          <a:p>
            <a:r>
              <a:rPr lang="en-US" dirty="0"/>
              <a:t>Why do you think you’re being asked to do this? </a:t>
            </a:r>
          </a:p>
          <a:p>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a:t>
            </a:fld>
            <a:endParaRPr lang="en-US"/>
          </a:p>
        </p:txBody>
      </p:sp>
    </p:spTree>
    <p:extLst>
      <p:ext uri="{BB962C8B-B14F-4D97-AF65-F5344CB8AC3E}">
        <p14:creationId xmlns:p14="http://schemas.microsoft.com/office/powerpoint/2010/main" val="1506423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a:solidFill>
                  <a:schemeClr val="dk1"/>
                </a:solidFill>
                <a:latin typeface="Calibri"/>
                <a:ea typeface="Calibri"/>
                <a:cs typeface="Calibri"/>
                <a:sym typeface="Calibri"/>
              </a:rPr>
              <a:t>Displaying the benefit of research of putting theory to practice in three areas: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GB" sz="1200" b="0" i="0">
                <a:solidFill>
                  <a:schemeClr val="dk1"/>
                </a:solidFill>
                <a:latin typeface="Calibri"/>
                <a:ea typeface="Calibri"/>
                <a:cs typeface="Calibri"/>
                <a:sym typeface="Calibri"/>
              </a:rPr>
              <a:t>1. a broader understanding  of therapeutic practice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GB" sz="1200" b="0" i="0">
                <a:solidFill>
                  <a:schemeClr val="dk1"/>
                </a:solidFill>
                <a:latin typeface="Calibri"/>
                <a:ea typeface="Calibri"/>
                <a:cs typeface="Calibri"/>
                <a:sym typeface="Calibri"/>
              </a:rPr>
              <a:t>To see the interplay between Theory and Practice. THEY ARE A PART OF THAT PROCESS</a:t>
            </a:r>
            <a:endParaRPr/>
          </a:p>
          <a:p>
            <a:pPr marL="0" marR="0" lvl="0" indent="0" algn="l" rtl="0">
              <a:lnSpc>
                <a:spcPct val="100000"/>
              </a:lnSpc>
              <a:spcBef>
                <a:spcPts val="0"/>
              </a:spcBef>
              <a:spcAft>
                <a:spcPts val="0"/>
              </a:spcAft>
              <a:buClr>
                <a:schemeClr val="dk1"/>
              </a:buClr>
              <a:buSzPts val="1200"/>
              <a:buFont typeface="Calibri"/>
              <a:buNone/>
            </a:pPr>
            <a:endParaRPr sz="1200" b="0" i="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200"/>
              <a:buFont typeface="Calibri"/>
              <a:buNone/>
            </a:pPr>
            <a:r>
              <a:rPr lang="en-GB" sz="1200" b="0" i="0">
                <a:solidFill>
                  <a:schemeClr val="dk1"/>
                </a:solidFill>
                <a:latin typeface="Calibri"/>
                <a:ea typeface="Calibri"/>
                <a:cs typeface="Calibri"/>
                <a:sym typeface="Calibri"/>
              </a:rPr>
              <a:t>2... to one's personal practice – TO understand the practice psychotherapy is to understand the individuals who practice it. </a:t>
            </a:r>
            <a:endParaRPr/>
          </a:p>
          <a:p>
            <a:pPr marL="0" marR="0" lvl="0" indent="0" algn="l" rtl="0">
              <a:lnSpc>
                <a:spcPct val="100000"/>
              </a:lnSpc>
              <a:spcBef>
                <a:spcPts val="0"/>
              </a:spcBef>
              <a:spcAft>
                <a:spcPts val="0"/>
              </a:spcAft>
              <a:buClr>
                <a:schemeClr val="dk1"/>
              </a:buClr>
              <a:buSzPts val="1200"/>
              <a:buFont typeface="Calibri"/>
              <a:buNone/>
            </a:pPr>
            <a:endParaRPr sz="1200" b="0" i="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200"/>
              <a:buFont typeface="Calibri"/>
              <a:buNone/>
            </a:pPr>
            <a:r>
              <a:rPr lang="en-GB" sz="1200" b="0" i="0">
                <a:solidFill>
                  <a:schemeClr val="dk1"/>
                </a:solidFill>
                <a:latin typeface="Calibri"/>
                <a:ea typeface="Calibri"/>
                <a:cs typeface="Calibri"/>
                <a:sym typeface="Calibri"/>
              </a:rPr>
              <a:t>In my own experience, my wrestling with paradigms, with philosophy with concepts of ontology and epistemology and research design have forced me to define how I see the world. I see the ‘self’ and ‘the social’</a:t>
            </a:r>
            <a:endParaRPr sz="1200" b="1" i="0">
              <a:solidFill>
                <a:schemeClr val="dk1"/>
              </a:solidFill>
              <a:latin typeface="Calibri"/>
              <a:ea typeface="Calibri"/>
              <a:cs typeface="Calibri"/>
              <a:sym typeface="Calibri"/>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GB" sz="1200" b="0" i="0">
                <a:solidFill>
                  <a:schemeClr val="dk1"/>
                </a:solidFill>
                <a:latin typeface="Calibri"/>
                <a:ea typeface="Calibri"/>
                <a:cs typeface="Calibri"/>
                <a:sym typeface="Calibri"/>
              </a:rPr>
              <a:t>For me that’s been a really exciting area to study and has had a massive impact on my practice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GB" sz="1200" b="0" i="0">
                <a:solidFill>
                  <a:schemeClr val="dk1"/>
                </a:solidFill>
                <a:highlight>
                  <a:srgbClr val="FFFF00"/>
                </a:highlight>
                <a:latin typeface="Calibri"/>
                <a:ea typeface="Calibri"/>
                <a:cs typeface="Calibri"/>
                <a:sym typeface="Calibri"/>
              </a:rPr>
              <a:t>3.. Psychotherapy as a window out: towards broader human experience. </a:t>
            </a:r>
            <a:endParaRPr/>
          </a:p>
          <a:p>
            <a:pPr marL="0" lvl="0" indent="0" algn="l" rtl="0">
              <a:spcBef>
                <a:spcPts val="0"/>
              </a:spcBef>
              <a:spcAft>
                <a:spcPts val="0"/>
              </a:spcAft>
              <a:buNone/>
            </a:pPr>
            <a:endParaRPr sz="1200" b="0" i="0">
              <a:solidFill>
                <a:schemeClr val="dk1"/>
              </a:solidFill>
              <a:highlight>
                <a:srgbClr val="FFFF00"/>
              </a:highlight>
              <a:latin typeface="Calibri"/>
              <a:ea typeface="Calibri"/>
              <a:cs typeface="Calibri"/>
              <a:sym typeface="Calibri"/>
            </a:endParaRPr>
          </a:p>
          <a:p>
            <a:pPr marL="0" lvl="0" indent="0" algn="l" rtl="0">
              <a:spcBef>
                <a:spcPts val="0"/>
              </a:spcBef>
              <a:spcAft>
                <a:spcPts val="0"/>
              </a:spcAft>
              <a:buNone/>
            </a:pPr>
            <a:r>
              <a:rPr lang="en-GB" sz="1200" b="0" i="0">
                <a:solidFill>
                  <a:schemeClr val="dk1"/>
                </a:solidFill>
                <a:highlight>
                  <a:srgbClr val="FFFF00"/>
                </a:highlight>
                <a:latin typeface="Calibri"/>
                <a:ea typeface="Calibri"/>
                <a:cs typeface="Calibri"/>
                <a:sym typeface="Calibri"/>
              </a:rPr>
              <a:t>Not just to ask what works, but to see that how we pursue knowledge has implication for how we see the world. </a:t>
            </a:r>
            <a:endParaRPr/>
          </a:p>
          <a:p>
            <a:pPr marL="0" marR="0" lvl="0" indent="0" algn="l" rtl="0">
              <a:lnSpc>
                <a:spcPct val="100000"/>
              </a:lnSpc>
              <a:spcBef>
                <a:spcPts val="0"/>
              </a:spcBef>
              <a:spcAft>
                <a:spcPts val="0"/>
              </a:spcAft>
              <a:buClr>
                <a:schemeClr val="dk1"/>
              </a:buClr>
              <a:buSzPts val="1200"/>
              <a:buFont typeface="Calibri"/>
              <a:buNone/>
            </a:pPr>
            <a:endParaRPr sz="1200" b="0" i="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200"/>
              <a:buFont typeface="Calibri"/>
              <a:buNone/>
            </a:pPr>
            <a:r>
              <a:rPr lang="en-GB" sz="1200" b="0" i="0">
                <a:solidFill>
                  <a:schemeClr val="dk1"/>
                </a:solidFill>
                <a:latin typeface="Calibri"/>
                <a:ea typeface="Calibri"/>
                <a:cs typeface="Calibri"/>
                <a:sym typeface="Calibri"/>
              </a:rPr>
              <a:t>   </a:t>
            </a:r>
            <a:endParaRPr/>
          </a:p>
          <a:p>
            <a:pPr marL="0" marR="0" lvl="0" indent="0" algn="l" rtl="0">
              <a:lnSpc>
                <a:spcPct val="100000"/>
              </a:lnSpc>
              <a:spcBef>
                <a:spcPts val="0"/>
              </a:spcBef>
              <a:spcAft>
                <a:spcPts val="0"/>
              </a:spcAft>
              <a:buClr>
                <a:schemeClr val="dk1"/>
              </a:buClr>
              <a:buSzPts val="1200"/>
              <a:buFont typeface="Calibri"/>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p:txBody>
      </p:sp>
      <p:sp>
        <p:nvSpPr>
          <p:cNvPr id="151" name="Google Shape;151;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a:extLst>
            <a:ext uri="{FF2B5EF4-FFF2-40B4-BE49-F238E27FC236}">
              <a16:creationId xmlns:a16="http://schemas.microsoft.com/office/drawing/2014/main" id="{FBC9C646-4251-0E5C-4214-3518F67C020F}"/>
            </a:ext>
          </a:extLst>
        </p:cNvPr>
        <p:cNvGrpSpPr/>
        <p:nvPr/>
      </p:nvGrpSpPr>
      <p:grpSpPr>
        <a:xfrm>
          <a:off x="0" y="0"/>
          <a:ext cx="0" cy="0"/>
          <a:chOff x="0" y="0"/>
          <a:chExt cx="0" cy="0"/>
        </a:xfrm>
      </p:grpSpPr>
      <p:sp>
        <p:nvSpPr>
          <p:cNvPr id="436" name="Google Shape;436;p43:notes">
            <a:extLst>
              <a:ext uri="{FF2B5EF4-FFF2-40B4-BE49-F238E27FC236}">
                <a16:creationId xmlns:a16="http://schemas.microsoft.com/office/drawing/2014/main" id="{959BE43C-26CA-B6C5-95E7-3D41C6F278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37" name="Google Shape;437;p43:notes">
            <a:extLst>
              <a:ext uri="{FF2B5EF4-FFF2-40B4-BE49-F238E27FC236}">
                <a16:creationId xmlns:a16="http://schemas.microsoft.com/office/drawing/2014/main" id="{EAB6620E-46EA-2CFE-5D4A-1056632D15D6}"/>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b="1" dirty="0"/>
              <a:t>DESIGN – PARADIGMS</a:t>
            </a:r>
            <a:endParaRPr lang="en-US" dirty="0">
              <a:cs typeface="Calibri" panose="020F0502020204030204"/>
            </a:endParaRPr>
          </a:p>
          <a:p>
            <a:pPr marL="114300">
              <a:lnSpc>
                <a:spcPct val="90000"/>
              </a:lnSpc>
              <a:spcAft>
                <a:spcPts val="600"/>
              </a:spcAft>
            </a:pPr>
            <a:endParaRPr lang="en-US" dirty="0">
              <a:cs typeface="Calibri" panose="020F0502020204030204"/>
            </a:endParaRPr>
          </a:p>
          <a:p>
            <a:pPr marL="171450" indent="-171450">
              <a:lnSpc>
                <a:spcPct val="90000"/>
              </a:lnSpc>
              <a:spcAft>
                <a:spcPts val="600"/>
              </a:spcAft>
              <a:buFont typeface="Arial"/>
              <a:buChar char="•"/>
            </a:pPr>
            <a:r>
              <a:rPr lang="en-GB" dirty="0"/>
              <a:t>What is the nature of reality: is it </a:t>
            </a:r>
            <a:r>
              <a:rPr lang="en-GB" b="1" dirty="0"/>
              <a:t>external</a:t>
            </a:r>
            <a:r>
              <a:rPr lang="en-GB" dirty="0"/>
              <a:t> and </a:t>
            </a:r>
            <a:r>
              <a:rPr lang="en-GB" b="1" dirty="0"/>
              <a:t>fixed</a:t>
            </a:r>
            <a:r>
              <a:rPr lang="en-GB" dirty="0"/>
              <a:t> or is it </a:t>
            </a:r>
            <a:r>
              <a:rPr lang="en-GB" b="1" dirty="0"/>
              <a:t>socially</a:t>
            </a:r>
            <a:r>
              <a:rPr lang="en-GB" dirty="0"/>
              <a:t> constructed? </a:t>
            </a:r>
            <a:endParaRPr lang="en-US" dirty="0"/>
          </a:p>
          <a:p>
            <a:pPr marL="171450" indent="-171450">
              <a:lnSpc>
                <a:spcPct val="90000"/>
              </a:lnSpc>
              <a:spcAft>
                <a:spcPts val="600"/>
              </a:spcAft>
              <a:buFont typeface="Arial"/>
              <a:buChar char="•"/>
            </a:pPr>
            <a:r>
              <a:rPr lang="en-GB" dirty="0"/>
              <a:t>What is the research's view of the world or of people: </a:t>
            </a:r>
            <a:r>
              <a:rPr lang="en-GB" b="1" dirty="0"/>
              <a:t>Objective</a:t>
            </a:r>
            <a:r>
              <a:rPr lang="en-GB" dirty="0"/>
              <a:t> or </a:t>
            </a:r>
            <a:r>
              <a:rPr lang="en-GB" b="1" dirty="0"/>
              <a:t>subjective</a:t>
            </a:r>
            <a:r>
              <a:rPr lang="en-GB" dirty="0"/>
              <a:t>? </a:t>
            </a:r>
            <a:endParaRPr lang="en-US" dirty="0"/>
          </a:p>
          <a:p>
            <a:pPr marL="171450" indent="-171450">
              <a:lnSpc>
                <a:spcPct val="90000"/>
              </a:lnSpc>
              <a:spcAft>
                <a:spcPts val="600"/>
              </a:spcAft>
              <a:buFont typeface="Arial"/>
              <a:buChar char="•"/>
            </a:pPr>
            <a:r>
              <a:rPr lang="en-GB" dirty="0"/>
              <a:t>What is considered acceptable knowledge: </a:t>
            </a:r>
            <a:r>
              <a:rPr lang="en-GB" b="1" dirty="0"/>
              <a:t>Observable</a:t>
            </a:r>
            <a:r>
              <a:rPr lang="en-GB" dirty="0"/>
              <a:t> phenomena or </a:t>
            </a:r>
            <a:r>
              <a:rPr lang="en-GB" b="1" dirty="0"/>
              <a:t>subjective</a:t>
            </a:r>
            <a:r>
              <a:rPr lang="en-GB" dirty="0"/>
              <a:t> meanings? </a:t>
            </a:r>
            <a:endParaRPr lang="en-US" dirty="0"/>
          </a:p>
          <a:p>
            <a:pPr marL="171450" indent="-171450">
              <a:lnSpc>
                <a:spcPct val="90000"/>
              </a:lnSpc>
              <a:spcAft>
                <a:spcPts val="600"/>
              </a:spcAft>
              <a:buFont typeface="Arial"/>
              <a:buChar char="•"/>
            </a:pPr>
            <a:r>
              <a:rPr lang="en-GB" dirty="0"/>
              <a:t>What is the research attempting to produce? Law-like </a:t>
            </a:r>
            <a:r>
              <a:rPr lang="en-GB" b="1" dirty="0"/>
              <a:t>generalisations</a:t>
            </a:r>
            <a:r>
              <a:rPr lang="en-GB" dirty="0"/>
              <a:t> or </a:t>
            </a:r>
            <a:r>
              <a:rPr lang="en-GB" b="1" dirty="0"/>
              <a:t>details/ experiences</a:t>
            </a:r>
            <a:r>
              <a:rPr lang="en-GB" dirty="0"/>
              <a:t> about specific actors, places or events? </a:t>
            </a:r>
            <a:endParaRPr lang="en-US" dirty="0"/>
          </a:p>
          <a:p>
            <a:pPr marL="171450" indent="-171450">
              <a:lnSpc>
                <a:spcPct val="90000"/>
              </a:lnSpc>
              <a:spcAft>
                <a:spcPts val="600"/>
              </a:spcAft>
              <a:buFont typeface="Arial,Sans-Serif"/>
              <a:buChar char="•"/>
            </a:pPr>
            <a:endParaRPr lang="en-GB" dirty="0"/>
          </a:p>
          <a:p>
            <a:pPr marL="228600" indent="-228600">
              <a:lnSpc>
                <a:spcPct val="90000"/>
              </a:lnSpc>
              <a:spcAft>
                <a:spcPts val="600"/>
              </a:spcAft>
              <a:buFont typeface="Arial,Sans-Serif"/>
              <a:buChar char="•"/>
            </a:pPr>
            <a:endParaRPr lang="en-GB" dirty="0"/>
          </a:p>
          <a:p>
            <a:endParaRPr lang="en-GB" b="1" dirty="0">
              <a:cs typeface="Calibri"/>
            </a:endParaRPr>
          </a:p>
        </p:txBody>
      </p:sp>
      <p:sp>
        <p:nvSpPr>
          <p:cNvPr id="438" name="Google Shape;438;p43:notes">
            <a:extLst>
              <a:ext uri="{FF2B5EF4-FFF2-40B4-BE49-F238E27FC236}">
                <a16:creationId xmlns:a16="http://schemas.microsoft.com/office/drawing/2014/main" id="{46A2F758-3D08-463F-1684-BF1557E8A93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GB" sz="1200" b="0" i="0" u="none" strike="noStrike" cap="none">
                <a:solidFill>
                  <a:srgbClr val="000000"/>
                </a:solidFill>
                <a:latin typeface="Calibri"/>
                <a:ea typeface="Calibri"/>
                <a:cs typeface="Calibri"/>
                <a:sym typeface="Calibri"/>
              </a:rPr>
              <a:t>6</a:t>
            </a:fld>
            <a:endParaRPr sz="12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434807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BC213-30B7-EA2D-5A7D-D87AF97E85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F6654F-392D-B7DF-A40E-383C6332C8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B2098F-AF2C-4534-791D-103EFB9E9226}"/>
              </a:ext>
            </a:extLst>
          </p:cNvPr>
          <p:cNvSpPr>
            <a:spLocks noGrp="1"/>
          </p:cNvSpPr>
          <p:nvPr>
            <p:ph type="body" idx="1"/>
          </p:nvPr>
        </p:nvSpPr>
        <p:spPr/>
        <p:txBody>
          <a:bodyPr/>
          <a:lstStyle/>
          <a:p>
            <a:pPr>
              <a:lnSpc>
                <a:spcPct val="90000"/>
              </a:lnSpc>
            </a:pPr>
            <a:endParaRPr lang="en-GB" b="1">
              <a:cs typeface="Calibri" panose="020F0502020204030204"/>
            </a:endParaRPr>
          </a:p>
          <a:p>
            <a:pPr marL="742950" indent="-742950">
              <a:lnSpc>
                <a:spcPct val="90000"/>
              </a:lnSpc>
              <a:buAutoNum type="arabicPeriod"/>
            </a:pPr>
            <a:r>
              <a:rPr lang="en-GB" b="1"/>
              <a:t>Ontology: </a:t>
            </a:r>
            <a:r>
              <a:rPr lang="en-GB"/>
              <a:t>What is there to know?</a:t>
            </a:r>
            <a:endParaRPr lang="en-US">
              <a:cs typeface="Calibri"/>
            </a:endParaRPr>
          </a:p>
          <a:p>
            <a:pPr marL="742950" indent="-742950">
              <a:lnSpc>
                <a:spcPct val="90000"/>
              </a:lnSpc>
              <a:spcBef>
                <a:spcPts val="1000"/>
              </a:spcBef>
              <a:buAutoNum type="arabicPeriod"/>
            </a:pPr>
            <a:r>
              <a:rPr lang="en-GB" b="1"/>
              <a:t>Epistemology:</a:t>
            </a:r>
            <a:r>
              <a:rPr lang="en-GB"/>
              <a:t> How do we know? </a:t>
            </a:r>
            <a:endParaRPr lang="en-US"/>
          </a:p>
          <a:p>
            <a:pPr marL="742950" indent="-742950">
              <a:lnSpc>
                <a:spcPct val="90000"/>
              </a:lnSpc>
              <a:spcBef>
                <a:spcPts val="1000"/>
              </a:spcBef>
              <a:buAutoNum type="arabicPeriod"/>
            </a:pPr>
            <a:r>
              <a:rPr lang="en-GB" b="1"/>
              <a:t>Methodology: </a:t>
            </a:r>
            <a:r>
              <a:rPr lang="en-GB"/>
              <a:t>How do we go about acquiring knowledge? </a:t>
            </a:r>
            <a:endParaRPr lang="en-US"/>
          </a:p>
          <a:p>
            <a:pPr marL="742950" indent="-742950">
              <a:lnSpc>
                <a:spcPct val="90000"/>
              </a:lnSpc>
              <a:spcBef>
                <a:spcPts val="1000"/>
              </a:spcBef>
              <a:buAutoNum type="arabicPeriod"/>
            </a:pPr>
            <a:r>
              <a:rPr lang="en-GB" b="1"/>
              <a:t>Methods:</a:t>
            </a:r>
            <a:r>
              <a:rPr lang="en-GB" b="1" i="1"/>
              <a:t> </a:t>
            </a:r>
            <a:r>
              <a:rPr lang="en-GB"/>
              <a:t>What tools will we use to acquire this knowledge? </a:t>
            </a:r>
            <a:endParaRPr lang="en-US"/>
          </a:p>
          <a:p>
            <a:pPr marL="514350" indent="-336550">
              <a:lnSpc>
                <a:spcPct val="90000"/>
              </a:lnSpc>
              <a:spcBef>
                <a:spcPts val="1000"/>
              </a:spcBef>
            </a:pPr>
            <a:endParaRPr lang="en-US"/>
          </a:p>
          <a:p>
            <a:endParaRPr lang="en-US">
              <a:cs typeface="Calibri"/>
            </a:endParaRPr>
          </a:p>
        </p:txBody>
      </p:sp>
      <p:sp>
        <p:nvSpPr>
          <p:cNvPr id="4" name="Slide Number Placeholder 3">
            <a:extLst>
              <a:ext uri="{FF2B5EF4-FFF2-40B4-BE49-F238E27FC236}">
                <a16:creationId xmlns:a16="http://schemas.microsoft.com/office/drawing/2014/main" id="{08B97EE3-F424-1240-90CE-3BB1E3543216}"/>
              </a:ext>
            </a:extLst>
          </p:cNvPr>
          <p:cNvSpPr>
            <a:spLocks noGrp="1"/>
          </p:cNvSpPr>
          <p:nvPr>
            <p:ph type="sldNum" sz="quarter" idx="5"/>
          </p:nvPr>
        </p:nvSpPr>
        <p:spPr/>
        <p:txBody>
          <a:bodyPr/>
          <a:lstStyle/>
          <a:p>
            <a:fld id="{4A7965BD-3B0B-4313-A210-BD7444BA31CE}" type="slidenum">
              <a:rPr lang="en-US"/>
              <a:t>7</a:t>
            </a:fld>
            <a:endParaRPr lang="en-US"/>
          </a:p>
        </p:txBody>
      </p:sp>
    </p:spTree>
    <p:extLst>
      <p:ext uri="{BB962C8B-B14F-4D97-AF65-F5344CB8AC3E}">
        <p14:creationId xmlns:p14="http://schemas.microsoft.com/office/powerpoint/2010/main" val="351439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dirty="0"/>
              <a:t>Throughout history there have been three general theories of the </a:t>
            </a:r>
            <a:r>
              <a:rPr lang="en-US" b="1" dirty="0">
                <a:hlinkClick r:id="rId3"/>
              </a:rPr>
              <a:t>etiology</a:t>
            </a:r>
            <a:r>
              <a:rPr lang="en-US" dirty="0"/>
              <a:t> of mental illness: </a:t>
            </a:r>
          </a:p>
          <a:p>
            <a:pPr marL="171450" indent="-171450">
              <a:lnSpc>
                <a:spcPct val="90000"/>
              </a:lnSpc>
              <a:spcBef>
                <a:spcPts val="1000"/>
              </a:spcBef>
              <a:buFont typeface="Arial"/>
              <a:buChar char="•"/>
            </a:pPr>
            <a:endParaRPr lang="en-US" dirty="0"/>
          </a:p>
          <a:p>
            <a:pPr marL="171450" indent="-171450">
              <a:lnSpc>
                <a:spcPct val="90000"/>
              </a:lnSpc>
              <a:spcBef>
                <a:spcPts val="1000"/>
              </a:spcBef>
              <a:buFont typeface="Arial"/>
              <a:buChar char="•"/>
            </a:pPr>
            <a:r>
              <a:rPr lang="en-US" dirty="0"/>
              <a:t>The theory behind each of these determine the care people receive</a:t>
            </a:r>
            <a:endParaRPr lang="en-US" sz="3600" dirty="0">
              <a:cs typeface="Calibri"/>
            </a:endParaRPr>
          </a:p>
          <a:p>
            <a:pPr marL="0" indent="0">
              <a:buNone/>
            </a:pPr>
            <a:endParaRPr lang="en-US" sz="3600" dirty="0">
              <a:ea typeface="+mn-lt"/>
              <a:cs typeface="+mn-lt"/>
            </a:endParaRPr>
          </a:p>
          <a:p>
            <a:pPr marL="1371600" lvl="2" indent="-457200"/>
            <a:r>
              <a:rPr lang="en-US" sz="3600" b="1" dirty="0">
                <a:ea typeface="+mn-lt"/>
                <a:cs typeface="+mn-lt"/>
              </a:rPr>
              <a:t>Supernatural </a:t>
            </a:r>
            <a:endParaRPr lang="en-US" sz="3600" dirty="0">
              <a:ea typeface="+mn-lt"/>
              <a:cs typeface="+mn-lt"/>
            </a:endParaRPr>
          </a:p>
          <a:p>
            <a:pPr marL="1371600" lvl="2" indent="-457200"/>
            <a:r>
              <a:rPr lang="en-US" sz="3600" b="1" dirty="0">
                <a:ea typeface="+mn-lt"/>
                <a:cs typeface="+mn-lt"/>
              </a:rPr>
              <a:t>Somatogenic</a:t>
            </a:r>
            <a:endParaRPr lang="en-US" sz="3600" dirty="0">
              <a:ea typeface="+mn-lt"/>
              <a:cs typeface="+mn-lt"/>
            </a:endParaRPr>
          </a:p>
          <a:p>
            <a:pPr marL="1371600" lvl="2" indent="-457200"/>
            <a:r>
              <a:rPr lang="en-US" sz="3600" b="1" dirty="0">
                <a:ea typeface="+mn-lt"/>
                <a:cs typeface="+mn-lt"/>
              </a:rPr>
              <a:t>Psychogenic</a:t>
            </a:r>
            <a:endParaRPr lang="en-US" sz="3600" dirty="0">
              <a:ea typeface="Calibri" panose="020F0502020204030204"/>
              <a:cs typeface="Calibri" panose="020F0502020204030204"/>
            </a:endParaRPr>
          </a:p>
          <a:p>
            <a:pPr marL="1371600" lvl="2" indent="-457200"/>
            <a:endParaRPr lang="en-US" sz="2800" dirty="0">
              <a:ea typeface="Calibri" panose="020F0502020204030204"/>
              <a:cs typeface="Calibri" panose="020F0502020204030204"/>
            </a:endParaRPr>
          </a:p>
          <a:p>
            <a:pPr marL="171450" indent="-171450">
              <a:lnSpc>
                <a:spcPct val="90000"/>
              </a:lnSpc>
              <a:spcBef>
                <a:spcPts val="1000"/>
              </a:spcBef>
              <a:buFont typeface="Arial"/>
              <a:buChar char="•"/>
            </a:pPr>
            <a:endParaRPr lang="en-US" dirty="0">
              <a:cs typeface="Calibri" panose="020F0502020204030204"/>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DDD108-8DDA-49A2-87A9-9E877AD7157A}" type="slidenum">
              <a:rPr lang="en-GB" smtClean="0"/>
              <a:t>9</a:t>
            </a:fld>
            <a:endParaRPr lang="en-GB"/>
          </a:p>
        </p:txBody>
      </p:sp>
    </p:spTree>
    <p:extLst>
      <p:ext uri="{BB962C8B-B14F-4D97-AF65-F5344CB8AC3E}">
        <p14:creationId xmlns:p14="http://schemas.microsoft.com/office/powerpoint/2010/main" val="1447664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Modern treatments of mental illness are most associated with the establishment of hospitals and </a:t>
            </a:r>
            <a:r>
              <a:rPr lang="en-US" b="1" dirty="0">
                <a:hlinkClick r:id="rId3"/>
              </a:rPr>
              <a:t>asylums</a:t>
            </a:r>
            <a:r>
              <a:rPr lang="en-US" dirty="0"/>
              <a:t> beginning in the 16th century. </a:t>
            </a:r>
          </a:p>
          <a:p>
            <a:endParaRPr lang="en-US" dirty="0"/>
          </a:p>
          <a:p>
            <a:r>
              <a:rPr lang="en-US" dirty="0"/>
              <a:t>Such institutions’ mission was to house and confine the mentally ill, the poor, the homeless, the unemployed, and the criminal.</a:t>
            </a:r>
            <a:endParaRPr lang="en-US" dirty="0">
              <a:cs typeface="Calibri"/>
            </a:endParaRPr>
          </a:p>
          <a:p>
            <a:endParaRPr lang="en-US" dirty="0"/>
          </a:p>
          <a:p>
            <a:r>
              <a:rPr lang="en-US" dirty="0"/>
              <a:t>War and economic depression produced vast numbers of undesirables and these were separated from society and sent to these institutions. </a:t>
            </a:r>
          </a:p>
          <a:p>
            <a:endParaRPr lang="en-US" dirty="0"/>
          </a:p>
          <a:p>
            <a:r>
              <a:rPr lang="en-US" dirty="0"/>
              <a:t>As confinement laws focused on protecting the public </a:t>
            </a:r>
            <a:r>
              <a:rPr lang="en-US" i="1" dirty="0"/>
              <a:t>from</a:t>
            </a:r>
            <a:r>
              <a:rPr lang="en-US" dirty="0"/>
              <a:t> the mentally ill, governments became responsible for housing and feeding undesirables in exchange for their personal liberty. </a:t>
            </a:r>
          </a:p>
          <a:p>
            <a:endParaRPr lang="en-US" dirty="0"/>
          </a:p>
          <a:p>
            <a:r>
              <a:rPr lang="en-US" dirty="0"/>
              <a:t>Most inmates were institutionalized against their will, lived in filth and chained to walls, and were commonly exhibited to the public for a fee. </a:t>
            </a:r>
          </a:p>
          <a:p>
            <a:endParaRPr lang="en-US" dirty="0"/>
          </a:p>
          <a:p>
            <a:r>
              <a:rPr lang="en-US" dirty="0"/>
              <a:t>Mental illness was nonetheless viewed </a:t>
            </a:r>
            <a:r>
              <a:rPr lang="en-US" dirty="0" err="1"/>
              <a:t>somatogenically</a:t>
            </a:r>
            <a:r>
              <a:rPr lang="en-US" dirty="0"/>
              <a:t>, so treatments were similar to those for physical illnesses: purges, bleedings, and emetics.</a:t>
            </a:r>
            <a:endParaRPr lang="en-US" dirty="0">
              <a:cs typeface="Calibri"/>
            </a:endParaRPr>
          </a:p>
          <a:p>
            <a:br>
              <a:rPr lang="en-US" dirty="0">
                <a:cs typeface="+mn-lt"/>
              </a:rPr>
            </a:br>
            <a:r>
              <a:rPr lang="en-US" dirty="0" err="1">
                <a:cs typeface="Calibri"/>
              </a:rPr>
              <a:t>Somatagenic</a:t>
            </a:r>
            <a:r>
              <a:rPr lang="en-US" dirty="0">
                <a:cs typeface="Calibri"/>
              </a:rPr>
              <a:t> treatments still exist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DDD108-8DDA-49A2-87A9-9E877AD7157A}" type="slidenum">
              <a:rPr lang="en-GB" smtClean="0"/>
              <a:t>10</a:t>
            </a:fld>
            <a:endParaRPr lang="en-GB"/>
          </a:p>
        </p:txBody>
      </p:sp>
    </p:spTree>
    <p:extLst>
      <p:ext uri="{BB962C8B-B14F-4D97-AF65-F5344CB8AC3E}">
        <p14:creationId xmlns:p14="http://schemas.microsoft.com/office/powerpoint/2010/main" val="4062382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Was the first to make the link between a person’s past life and present traumas </a:t>
            </a:r>
          </a:p>
          <a:p>
            <a:endParaRPr lang="en-US" dirty="0"/>
          </a:p>
          <a:p>
            <a:r>
              <a:rPr lang="en-US" dirty="0"/>
              <a:t>Coined the terms ‘unconscious and dissociation’</a:t>
            </a:r>
            <a:endParaRPr lang="en-US" dirty="0">
              <a:cs typeface="Calibri" panose="020F0502020204030204"/>
            </a:endParaRPr>
          </a:p>
          <a:p>
            <a:endParaRPr lang="en-US" dirty="0"/>
          </a:p>
          <a:p>
            <a:r>
              <a:rPr lang="en-US" dirty="0"/>
              <a:t>Developed models of the mind  Described psychological automatisms </a:t>
            </a:r>
            <a:endParaRPr lang="en-US" dirty="0">
              <a:cs typeface="Calibri" panose="020F0502020204030204"/>
            </a:endParaRPr>
          </a:p>
          <a:p>
            <a:endParaRPr lang="en-US" dirty="0"/>
          </a:p>
          <a:p>
            <a:r>
              <a:rPr lang="en-US" dirty="0"/>
              <a:t>Was the first to acknowledge the role of muscular contractions in relation to neurotic phenomena </a:t>
            </a:r>
            <a:endParaRPr lang="en-US" dirty="0">
              <a:cs typeface="Calibri" panose="020F0502020204030204"/>
            </a:endParaRPr>
          </a:p>
          <a:p>
            <a:endParaRPr lang="en-US" dirty="0"/>
          </a:p>
          <a:p>
            <a:r>
              <a:rPr lang="en-US" dirty="0"/>
              <a:t> Was the first to observe and describe </a:t>
            </a:r>
            <a:r>
              <a:rPr lang="en-US" dirty="0" err="1"/>
              <a:t>vaso</a:t>
            </a:r>
            <a:r>
              <a:rPr lang="en-US" dirty="0"/>
              <a:t>-motor functions such as cold hands and feet and hypo- and hypertension.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CA1D91D-5472-403F-9C7B-FAD6F3732D13}" type="slidenum">
              <a:rPr lang="en-GB" smtClean="0"/>
              <a:t>11</a:t>
            </a:fld>
            <a:endParaRPr lang="en-GB"/>
          </a:p>
        </p:txBody>
      </p:sp>
    </p:spTree>
    <p:extLst>
      <p:ext uri="{BB962C8B-B14F-4D97-AF65-F5344CB8AC3E}">
        <p14:creationId xmlns:p14="http://schemas.microsoft.com/office/powerpoint/2010/main" val="3687497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hlinkClick r:id="rId3"/>
              </a:rPr>
              <a:t>Walter Cooper DendyTrusted Source</a:t>
            </a:r>
            <a:r>
              <a:rPr lang="en-US" dirty="0"/>
              <a:t> (1794-1871) introduced the term “psycho-</a:t>
            </a:r>
            <a:r>
              <a:rPr lang="en-US" dirty="0" err="1"/>
              <a:t>therapeia</a:t>
            </a:r>
            <a:r>
              <a:rPr lang="en-US" dirty="0"/>
              <a:t>” during the 19th century as he \</a:t>
            </a:r>
          </a:p>
          <a:p>
            <a:endParaRPr lang="en-US"/>
          </a:p>
          <a:p>
            <a:r>
              <a:rPr lang="en-US" dirty="0"/>
              <a:t>gained insight during his studies of the psyche and </a:t>
            </a:r>
            <a:r>
              <a:rPr lang="en-US" u="sng" dirty="0">
                <a:hlinkClick r:id="rId4"/>
              </a:rPr>
              <a:t>dreams</a:t>
            </a:r>
            <a:r>
              <a:rPr lang="en-US" dirty="0"/>
              <a:t>.</a:t>
            </a:r>
            <a:endParaRPr lang="en-US" dirty="0">
              <a:cs typeface="Calibri"/>
            </a:endParaRPr>
          </a:p>
        </p:txBody>
      </p:sp>
      <p:sp>
        <p:nvSpPr>
          <p:cNvPr id="4" name="Slide Number Placeholder 3"/>
          <p:cNvSpPr>
            <a:spLocks noGrp="1"/>
          </p:cNvSpPr>
          <p:nvPr>
            <p:ph type="sldNum" sz="quarter" idx="5"/>
          </p:nvPr>
        </p:nvSpPr>
        <p:spPr/>
        <p:txBody>
          <a:bodyPr/>
          <a:lstStyle/>
          <a:p>
            <a:fld id="{ACA1D91D-5472-403F-9C7B-FAD6F3732D13}" type="slidenum">
              <a:rPr lang="en-GB" smtClean="0"/>
              <a:t>12</a:t>
            </a:fld>
            <a:endParaRPr lang="en-GB"/>
          </a:p>
        </p:txBody>
      </p:sp>
    </p:spTree>
    <p:extLst>
      <p:ext uri="{BB962C8B-B14F-4D97-AF65-F5344CB8AC3E}">
        <p14:creationId xmlns:p14="http://schemas.microsoft.com/office/powerpoint/2010/main" val="2407572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Walter B. Cannon </a:t>
            </a:r>
          </a:p>
          <a:p>
            <a:endParaRPr lang="en-US" dirty="0"/>
          </a:p>
          <a:p>
            <a:r>
              <a:rPr lang="en-US" dirty="0"/>
              <a:t>Discovered the connection between wellness and emotional ‘perturbation’ and the movements of the stomach </a:t>
            </a:r>
          </a:p>
          <a:p>
            <a:endParaRPr lang="en-US" dirty="0"/>
          </a:p>
          <a:p>
            <a:r>
              <a:rPr lang="en-US" dirty="0"/>
              <a:t>Explored the bodily effects of emotional excitement </a:t>
            </a:r>
          </a:p>
          <a:p>
            <a:endParaRPr lang="en-US" dirty="0"/>
          </a:p>
          <a:p>
            <a:r>
              <a:rPr lang="en-US" dirty="0"/>
              <a:t>Developed the notions of regulation and homoeostasis Homeostasis. The regulation of these states. </a:t>
            </a:r>
            <a:endParaRPr lang="en-US" dirty="0">
              <a:cs typeface="Calibri" panose="020F0502020204030204"/>
            </a:endParaRPr>
          </a:p>
          <a:p>
            <a:endParaRPr lang="en-US" dirty="0">
              <a:cs typeface="Calibri" panose="020F0502020204030204"/>
            </a:endParaRPr>
          </a:p>
          <a:p>
            <a:r>
              <a:rPr lang="en-US" dirty="0"/>
              <a:t>Coined the term flight or fight in 1915 </a:t>
            </a:r>
          </a:p>
          <a:p>
            <a:endParaRPr lang="en-US" dirty="0"/>
          </a:p>
          <a:p>
            <a:r>
              <a:rPr lang="en-US" dirty="0"/>
              <a:t>“Emotions are connected to different psychological and neurological functions, global physiological regulation systems, and inter-individual regulation” (Heller, 2009, p.6).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CA1D91D-5472-403F-9C7B-FAD6F3732D13}" type="slidenum">
              <a:rPr lang="en-GB" smtClean="0"/>
              <a:t>13</a:t>
            </a:fld>
            <a:endParaRPr lang="en-GB"/>
          </a:p>
        </p:txBody>
      </p:sp>
    </p:spTree>
    <p:extLst>
      <p:ext uri="{BB962C8B-B14F-4D97-AF65-F5344CB8AC3E}">
        <p14:creationId xmlns:p14="http://schemas.microsoft.com/office/powerpoint/2010/main" val="3882406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term psycho-therapeutic was not even used until the 1895, by </a:t>
            </a:r>
            <a:r>
              <a:rPr lang="en-US" dirty="0"/>
              <a:t> English asylum alienist Daniel Hack </a:t>
            </a:r>
            <a:r>
              <a:rPr lang="en-US" dirty="0" err="1"/>
              <a:t>Tuke</a:t>
            </a:r>
            <a:endParaRPr lang="en-US" dirty="0"/>
          </a:p>
          <a:p>
            <a:endParaRPr lang="en-US" dirty="0"/>
          </a:p>
          <a:p>
            <a:r>
              <a:rPr lang="en-US" b="1" dirty="0"/>
              <a:t>Alienist a psychiatrist who specializes in the legal aspects of psychiatry</a:t>
            </a:r>
            <a:r>
              <a:rPr lang="en-US" dirty="0"/>
              <a:t> (as determining sanity or capacity to stand trial)</a:t>
            </a:r>
            <a:endParaRPr lang="en-US" dirty="0">
              <a:cs typeface="Calibri"/>
            </a:endParaRPr>
          </a:p>
          <a:p>
            <a:endParaRPr lang="en-US" dirty="0"/>
          </a:p>
          <a:p>
            <a:r>
              <a:rPr lang="en-US" dirty="0"/>
              <a:t> ‘The Imagination’ could be used as a mediator between either mind and body, or patient and doctor, for the purposes of treatment, with the relationship between the latter two emphasized as a key part of the process. </a:t>
            </a:r>
          </a:p>
          <a:p>
            <a:endParaRPr lang="en-US" dirty="0"/>
          </a:p>
          <a:p>
            <a:r>
              <a:rPr lang="en-US" dirty="0"/>
              <a:t>Suggestion and hypnotism, both immensely popular techniques in the late Victorian period, were thought by Tuke to offer the possibility not only of treating mental symptoms, but also of healing the body’s physical ailments. </a:t>
            </a:r>
            <a:endParaRPr lang="en-US" dirty="0">
              <a:cs typeface="Calibri"/>
            </a:endParaRPr>
          </a:p>
        </p:txBody>
      </p:sp>
      <p:sp>
        <p:nvSpPr>
          <p:cNvPr id="4" name="Slide Number Placeholder 3"/>
          <p:cNvSpPr>
            <a:spLocks noGrp="1"/>
          </p:cNvSpPr>
          <p:nvPr>
            <p:ph type="sldNum" sz="quarter" idx="5"/>
          </p:nvPr>
        </p:nvSpPr>
        <p:spPr/>
        <p:txBody>
          <a:bodyPr/>
          <a:lstStyle/>
          <a:p>
            <a:fld id="{39DDD108-8DDA-49A2-87A9-9E877AD7157A}" type="slidenum">
              <a:rPr lang="en-GB" smtClean="0"/>
              <a:t>14</a:t>
            </a:fld>
            <a:endParaRPr lang="en-GB"/>
          </a:p>
        </p:txBody>
      </p:sp>
    </p:spTree>
    <p:extLst>
      <p:ext uri="{BB962C8B-B14F-4D97-AF65-F5344CB8AC3E}">
        <p14:creationId xmlns:p14="http://schemas.microsoft.com/office/powerpoint/2010/main" val="1900468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Subjective reality (Ontology):</a:t>
            </a:r>
            <a:r>
              <a:rPr lang="en-GB" dirty="0"/>
              <a:t> Early psychoanalysis assumes that human experience is fundamentally shaped by unconscious processes, conflicts, and drives. Reality is understood as a combination of observable </a:t>
            </a:r>
            <a:r>
              <a:rPr lang="en-GB" dirty="0" err="1"/>
              <a:t>behavior</a:t>
            </a:r>
            <a:r>
              <a:rPr lang="en-GB" dirty="0"/>
              <a:t> and hidden internal psychological forces.</a:t>
            </a:r>
          </a:p>
          <a:p>
            <a:r>
              <a:rPr lang="en-GB" b="1" dirty="0"/>
              <a:t>Deterministic view of mind (Ontology):</a:t>
            </a:r>
            <a:r>
              <a:rPr lang="en-GB" dirty="0"/>
              <a:t> It posits that </a:t>
            </a:r>
            <a:r>
              <a:rPr lang="en-GB" dirty="0" err="1"/>
              <a:t>behavior</a:t>
            </a:r>
            <a:r>
              <a:rPr lang="en-GB" dirty="0"/>
              <a:t> and mental life are largely determined by unconscious motives, early childhood experiences, and psychosexual development stages, rather than purely by free will.</a:t>
            </a:r>
          </a:p>
          <a:p>
            <a:r>
              <a:rPr lang="en-GB" b="1" dirty="0"/>
              <a:t>Interpretive knowledge (Epistemology):</a:t>
            </a:r>
            <a:r>
              <a:rPr lang="en-GB" dirty="0"/>
              <a:t> Knowledge is gained through interpreting unconscious material, such as dreams, slips of the tongue, and free associations, rather than through purely objective measurement.</a:t>
            </a:r>
          </a:p>
          <a:p>
            <a:r>
              <a:rPr lang="en-GB" b="1" dirty="0"/>
              <a:t>Case-study methodology (Epistemology):</a:t>
            </a:r>
            <a:r>
              <a:rPr lang="en-GB" dirty="0"/>
              <a:t> Psychoanalytic research relied heavily on detailed case studies, introspection, and clinical observation, reflecting a qualitative, idiographic approach to understanding individual experience.</a:t>
            </a:r>
          </a:p>
          <a:p>
            <a:r>
              <a:rPr lang="en-GB" b="1" dirty="0"/>
              <a:t>Theory-laden observation (Epistemology):</a:t>
            </a:r>
            <a:r>
              <a:rPr lang="en-GB" dirty="0"/>
              <a:t> The researcher’s theoretical lens is central to the process; interpretations of </a:t>
            </a:r>
            <a:r>
              <a:rPr lang="en-GB" dirty="0" err="1"/>
              <a:t>behavior</a:t>
            </a:r>
            <a:r>
              <a:rPr lang="en-GB" dirty="0"/>
              <a:t> are inseparable from psychoanalytic concepts like repression, </a:t>
            </a:r>
            <a:r>
              <a:rPr lang="en-GB" dirty="0" err="1"/>
              <a:t>defense</a:t>
            </a:r>
            <a:r>
              <a:rPr lang="en-GB" dirty="0"/>
              <a:t> mechanisms, and transference.</a:t>
            </a:r>
          </a:p>
          <a:p>
            <a:r>
              <a:rPr lang="en-GB" b="1" dirty="0"/>
              <a:t>Constructed truth (Epistemology/Ontology interplay):</a:t>
            </a:r>
            <a:r>
              <a:rPr lang="en-GB" dirty="0"/>
              <a:t> Psychoanalysis treats “truth” about the mind as partially constructed through interpretation; knowledge is co-created between analyst and patient, reflecting a complex interplay of subjective realities rather than objective facts alone.</a:t>
            </a:r>
          </a:p>
        </p:txBody>
      </p:sp>
      <p:sp>
        <p:nvSpPr>
          <p:cNvPr id="4" name="Slide Number Placeholder 3"/>
          <p:cNvSpPr>
            <a:spLocks noGrp="1"/>
          </p:cNvSpPr>
          <p:nvPr>
            <p:ph type="sldNum" sz="quarter" idx="5"/>
          </p:nvPr>
        </p:nvSpPr>
        <p:spPr/>
        <p:txBody>
          <a:bodyPr/>
          <a:lstStyle/>
          <a:p>
            <a:fld id="{A6AB9E05-3DF5-449D-AA7E-6236B808A5E2}" type="slidenum">
              <a:rPr lang="en-US"/>
              <a:t>15</a:t>
            </a:fld>
            <a:endParaRPr lang="en-US"/>
          </a:p>
        </p:txBody>
      </p:sp>
    </p:spTree>
    <p:extLst>
      <p:ext uri="{BB962C8B-B14F-4D97-AF65-F5344CB8AC3E}">
        <p14:creationId xmlns:p14="http://schemas.microsoft.com/office/powerpoint/2010/main" val="370679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B8316-754E-29BF-6C46-2CB47D81D6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6BE365-F3AB-06C1-0AD9-A263830776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2BC109-54DD-F0F3-B479-3255490664B9}"/>
              </a:ext>
            </a:extLst>
          </p:cNvPr>
          <p:cNvSpPr>
            <a:spLocks noGrp="1"/>
          </p:cNvSpPr>
          <p:nvPr>
            <p:ph type="body" idx="1"/>
          </p:nvPr>
        </p:nvSpPr>
        <p:spPr/>
        <p:txBody>
          <a:bodyPr/>
          <a:lstStyle/>
          <a:p>
            <a:r>
              <a:rPr lang="en-GB" b="1" dirty="0"/>
              <a:t>Psychic determinism (Ontology):</a:t>
            </a:r>
            <a:r>
              <a:rPr lang="en-GB" dirty="0"/>
              <a:t> The text assumes that hysterical symptoms are not random but are caused by unconscious conflicts and repressed memories, reflecting a deterministic view of mental life.</a:t>
            </a:r>
          </a:p>
          <a:p>
            <a:r>
              <a:rPr lang="en-GB" b="1" dirty="0"/>
              <a:t>Unconscious reality (Ontology):</a:t>
            </a:r>
            <a:r>
              <a:rPr lang="en-GB" dirty="0"/>
              <a:t> Hysterical symptoms are seen as manifestations of unconscious mental processes, giving ontological status to the unconscious as “real” and causally effective.</a:t>
            </a:r>
          </a:p>
          <a:p>
            <a:r>
              <a:rPr lang="en-GB" b="1" dirty="0"/>
              <a:t>Case-based knowledge (Epistemology):</a:t>
            </a:r>
            <a:r>
              <a:rPr lang="en-GB" dirty="0"/>
              <a:t> Understanding is generated through in-depth case studies of patients, emphasizing detailed observation and narrative over statistical generalization.</a:t>
            </a:r>
          </a:p>
          <a:p>
            <a:r>
              <a:rPr lang="en-GB" b="1" dirty="0"/>
              <a:t>Interpretive method (Epistemology):</a:t>
            </a:r>
            <a:r>
              <a:rPr lang="en-GB" dirty="0"/>
              <a:t> Knowledge about symptoms comes from interpreting free associations, dreams, and bodily symptoms, highlighting an interpretive, meaning-</a:t>
            </a:r>
            <a:r>
              <a:rPr lang="en-GB" dirty="0" err="1"/>
              <a:t>centered</a:t>
            </a:r>
            <a:r>
              <a:rPr lang="en-GB" dirty="0"/>
              <a:t> approach.</a:t>
            </a:r>
          </a:p>
          <a:p>
            <a:r>
              <a:rPr lang="en-GB" b="1" dirty="0"/>
              <a:t>Therapeutic co-construction (Epistemology/Ontology):</a:t>
            </a:r>
            <a:r>
              <a:rPr lang="en-GB" dirty="0"/>
              <a:t> The analytic process suggests that symptom understanding and relief are co-constructed between patient and analyst, emphasizing that knowledge of the mind is relational.</a:t>
            </a:r>
          </a:p>
          <a:p>
            <a:r>
              <a:rPr lang="en-GB" b="1" dirty="0"/>
              <a:t>Evidence from symptom tracing (Epistemology):</a:t>
            </a:r>
            <a:r>
              <a:rPr lang="en-GB" dirty="0"/>
              <a:t> The authors trace symptoms back to repressed traumatic experiences (“the pathogenic idea”), establishing a method where causal inference is based on the narrative reconstruction of psychic history rather than experimental control.</a:t>
            </a:r>
          </a:p>
          <a:p>
            <a:endParaRPr lang="en-US" dirty="0"/>
          </a:p>
        </p:txBody>
      </p:sp>
      <p:sp>
        <p:nvSpPr>
          <p:cNvPr id="4" name="Slide Number Placeholder 3">
            <a:extLst>
              <a:ext uri="{FF2B5EF4-FFF2-40B4-BE49-F238E27FC236}">
                <a16:creationId xmlns:a16="http://schemas.microsoft.com/office/drawing/2014/main" id="{3A7D8270-7E69-FAE4-3FC8-4432E8D28D29}"/>
              </a:ext>
            </a:extLst>
          </p:cNvPr>
          <p:cNvSpPr>
            <a:spLocks noGrp="1"/>
          </p:cNvSpPr>
          <p:nvPr>
            <p:ph type="sldNum" sz="quarter" idx="5"/>
          </p:nvPr>
        </p:nvSpPr>
        <p:spPr/>
        <p:txBody>
          <a:bodyPr/>
          <a:lstStyle/>
          <a:p>
            <a:fld id="{4A7965BD-3B0B-4313-A210-BD7444BA31CE}" type="slidenum">
              <a:rPr lang="en-GB" smtClean="0"/>
              <a:t>16</a:t>
            </a:fld>
            <a:endParaRPr lang="en-GB"/>
          </a:p>
        </p:txBody>
      </p:sp>
    </p:spTree>
    <p:extLst>
      <p:ext uri="{BB962C8B-B14F-4D97-AF65-F5344CB8AC3E}">
        <p14:creationId xmlns:p14="http://schemas.microsoft.com/office/powerpoint/2010/main" val="3080486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Shift toward therapeutic implications:</a:t>
            </a:r>
            <a:r>
              <a:rPr lang="en-GB" dirty="0"/>
              <a:t> </a:t>
            </a:r>
            <a:endParaRPr lang="en-US"/>
          </a:p>
          <a:p>
            <a:r>
              <a:rPr lang="en-GB" dirty="0"/>
              <a:t>Psychoanalysis integrated research with therapy, using clinical insight to inform theory, </a:t>
            </a:r>
            <a:endParaRPr lang="en-US" dirty="0">
              <a:ea typeface="Calibri"/>
              <a:cs typeface="Calibri"/>
            </a:endParaRPr>
          </a:p>
          <a:p>
            <a:r>
              <a:rPr lang="en-GB" dirty="0"/>
              <a:t>whereas Victorian psychologists like Tuke focused on moral treatment, institutional care, and classification of mental illness, linking research to social and therapeutic reform.</a:t>
            </a:r>
            <a:endParaRPr lang="en-GB" dirty="0">
              <a:ea typeface="Calibri"/>
              <a:cs typeface="Calibri"/>
            </a:endParaRPr>
          </a:p>
          <a:p>
            <a:r>
              <a:rPr lang="en-GB" b="1" dirty="0"/>
              <a:t>Methodological evolution:</a:t>
            </a:r>
            <a:r>
              <a:rPr lang="en-GB" dirty="0"/>
              <a:t> </a:t>
            </a:r>
          </a:p>
          <a:p>
            <a:r>
              <a:rPr lang="en-GB" dirty="0"/>
              <a:t>Research evolved from purely narrative, descriptive case studies toward attempts at structured observation, classification, and experimental investigation, laying the groundwork for later psychological research methods while still maintaining interpretive elements.</a:t>
            </a:r>
            <a:endParaRPr lang="en-GB" dirty="0">
              <a:ea typeface="Calibri" panose="020F0502020204030204"/>
              <a:cs typeface="Calibri" panose="020F0502020204030204"/>
            </a:endParaRPr>
          </a:p>
          <a:p>
            <a:r>
              <a:rPr lang="en-US" dirty="0"/>
              <a:t>Development of the unconscious, the chair, the blank slate, etc. </a:t>
            </a:r>
          </a:p>
        </p:txBody>
      </p:sp>
      <p:sp>
        <p:nvSpPr>
          <p:cNvPr id="4" name="Slide Number Placeholder 3"/>
          <p:cNvSpPr>
            <a:spLocks noGrp="1"/>
          </p:cNvSpPr>
          <p:nvPr>
            <p:ph type="sldNum" sz="quarter" idx="5"/>
          </p:nvPr>
        </p:nvSpPr>
        <p:spPr/>
        <p:txBody>
          <a:bodyPr/>
          <a:lstStyle/>
          <a:p>
            <a:fld id="{4A7965BD-3B0B-4313-A210-BD7444BA31CE}" type="slidenum">
              <a:rPr lang="en-GB" smtClean="0"/>
              <a:t>17</a:t>
            </a:fld>
            <a:endParaRPr lang="en-GB"/>
          </a:p>
        </p:txBody>
      </p:sp>
    </p:spTree>
    <p:extLst>
      <p:ext uri="{BB962C8B-B14F-4D97-AF65-F5344CB8AC3E}">
        <p14:creationId xmlns:p14="http://schemas.microsoft.com/office/powerpoint/2010/main" val="1253237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CCA495-0470-AAE4-494B-7EFC9F4C3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6B8D26-8B4C-84A6-BC53-92DBD4F146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7650E-B4B8-5A83-E499-A79E81328158}"/>
              </a:ext>
            </a:extLst>
          </p:cNvPr>
          <p:cNvSpPr>
            <a:spLocks noGrp="1"/>
          </p:cNvSpPr>
          <p:nvPr>
            <p:ph type="body" idx="1"/>
          </p:nvPr>
        </p:nvSpPr>
        <p:spPr/>
        <p:txBody>
          <a:bodyPr/>
          <a:lstStyle/>
          <a:p>
            <a:pPr marL="171450" indent="-171450">
              <a:lnSpc>
                <a:spcPct val="90000"/>
              </a:lnSpc>
              <a:spcAft>
                <a:spcPts val="600"/>
              </a:spcAft>
              <a:buFont typeface="Arial"/>
              <a:buChar char="•"/>
            </a:pPr>
            <a:r>
              <a:rPr lang="en-US" dirty="0"/>
              <a:t>•Different people in different situations will interpret what is happening different ways.  </a:t>
            </a:r>
          </a:p>
          <a:p>
            <a:pPr marL="171450" indent="-171450">
              <a:lnSpc>
                <a:spcPct val="90000"/>
              </a:lnSpc>
              <a:spcAft>
                <a:spcPts val="600"/>
              </a:spcAft>
              <a:buFont typeface="Arial"/>
              <a:buChar char="•"/>
            </a:pPr>
            <a:r>
              <a:rPr lang="en-US" dirty="0"/>
              <a:t>•Researchers should experience the world the way the person they are studying experiences the world </a:t>
            </a:r>
          </a:p>
          <a:p>
            <a:pPr marL="171450" indent="-171450">
              <a:lnSpc>
                <a:spcPct val="90000"/>
              </a:lnSpc>
              <a:spcAft>
                <a:spcPts val="600"/>
              </a:spcAft>
              <a:buFont typeface="Arial"/>
              <a:buChar char="•"/>
            </a:pPr>
            <a:r>
              <a:rPr lang="en-US" dirty="0"/>
              <a:t>•Empathy: sharing another’s feelings, living life “in their shoes” </a:t>
            </a:r>
          </a:p>
          <a:p>
            <a:pPr marL="171450" indent="-171450">
              <a:lnSpc>
                <a:spcPct val="90000"/>
              </a:lnSpc>
              <a:spcAft>
                <a:spcPts val="600"/>
              </a:spcAft>
              <a:buFont typeface="Arial"/>
              <a:buChar char="•"/>
            </a:pPr>
            <a:r>
              <a:rPr lang="en-US" dirty="0"/>
              <a:t>Research is orientated towards an investigation and interpretation of meanings, worldviews, attitudes and beliefs </a:t>
            </a:r>
          </a:p>
          <a:p>
            <a:pPr marL="171450" indent="-171450">
              <a:lnSpc>
                <a:spcPct val="90000"/>
              </a:lnSpc>
              <a:spcAft>
                <a:spcPts val="600"/>
              </a:spcAft>
              <a:buFont typeface="Arial"/>
              <a:buChar char="•"/>
            </a:pPr>
            <a:endParaRPr lang="en-US" dirty="0"/>
          </a:p>
          <a:p>
            <a:pPr marL="285750" indent="-285750">
              <a:buFont typeface="Arial"/>
              <a:buChar char="•"/>
            </a:pPr>
            <a:endParaRPr lang="en-US" dirty="0">
              <a:cs typeface="Calibri"/>
            </a:endParaRPr>
          </a:p>
        </p:txBody>
      </p:sp>
      <p:sp>
        <p:nvSpPr>
          <p:cNvPr id="4" name="Slide Number Placeholder 3">
            <a:extLst>
              <a:ext uri="{FF2B5EF4-FFF2-40B4-BE49-F238E27FC236}">
                <a16:creationId xmlns:a16="http://schemas.microsoft.com/office/drawing/2014/main" id="{CD3737B4-6F3C-A1F3-D9C9-019A054BAAB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965BD-3B0B-4313-A210-BD7444BA31CE}"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8142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 </a:t>
            </a:r>
            <a:r>
              <a:rPr lang="en-GB" sz="1200" b="1" i="0" kern="1200" dirty="0">
                <a:solidFill>
                  <a:schemeClr val="tx1"/>
                </a:solidFill>
                <a:effectLst/>
                <a:latin typeface="+mn-lt"/>
                <a:ea typeface="+mn-ea"/>
                <a:cs typeface="+mn-cs"/>
              </a:rPr>
              <a:t>interpretive approach </a:t>
            </a:r>
            <a:r>
              <a:rPr lang="en-GB" sz="1200" b="0" i="0" kern="1200" dirty="0">
                <a:solidFill>
                  <a:schemeClr val="tx1"/>
                </a:solidFill>
                <a:effectLst/>
                <a:latin typeface="+mn-lt"/>
                <a:ea typeface="+mn-ea"/>
                <a:cs typeface="+mn-cs"/>
              </a:rPr>
              <a:t>in the social sciences grows out of the idea that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social world is ontologically different from the natural world,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and/or that the social world requires specific methodological tools to be understood</a:t>
            </a:r>
          </a:p>
          <a:p>
            <a:endParaRPr lang="en-GB" sz="1200" b="0" i="0"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Three main components: </a:t>
            </a:r>
          </a:p>
          <a:p>
            <a:endParaRPr lang="en-GB" sz="1200" b="0" i="0" u="sng" kern="1200" dirty="0">
              <a:solidFill>
                <a:schemeClr val="tx1"/>
              </a:solidFill>
              <a:effectLst/>
              <a:latin typeface="+mn-lt"/>
              <a:ea typeface="+mn-ea"/>
              <a:cs typeface="+mn-cs"/>
            </a:endParaRPr>
          </a:p>
          <a:p>
            <a:pPr eaLnBrk="1" hangingPunct="1">
              <a:lnSpc>
                <a:spcPct val="90000"/>
              </a:lnSpc>
            </a:pPr>
            <a:r>
              <a:rPr lang="en-US" altLang="en-US" b="1" dirty="0">
                <a:ea typeface="ＭＳ Ｐゴシック" panose="020B0600070205080204" pitchFamily="34" charset="-128"/>
              </a:rPr>
              <a:t>Hermeneutics</a:t>
            </a:r>
          </a:p>
          <a:p>
            <a:pPr eaLnBrk="1" hangingPunct="1">
              <a:lnSpc>
                <a:spcPct val="90000"/>
              </a:lnSpc>
            </a:pPr>
            <a:endParaRPr lang="en-US" altLang="en-US" dirty="0">
              <a:ea typeface="ＭＳ Ｐゴシック" panose="020B0600070205080204" pitchFamily="34" charset="-128"/>
            </a:endParaRPr>
          </a:p>
          <a:p>
            <a:pPr eaLnBrk="1" hangingPunct="1">
              <a:lnSpc>
                <a:spcPct val="90000"/>
              </a:lnSpc>
            </a:pPr>
            <a:r>
              <a:rPr lang="en-US" altLang="en-US" dirty="0">
                <a:ea typeface="ＭＳ Ｐゴシック" panose="020B0600070205080204" pitchFamily="34" charset="-128"/>
              </a:rPr>
              <a:t>Philosophical hermeneutics describes the human phenomenon of interpretation </a:t>
            </a:r>
            <a:r>
              <a:rPr lang="en-US" altLang="en-US" i="1" dirty="0">
                <a:ea typeface="ＭＳ Ｐゴシック" panose="020B0600070205080204" pitchFamily="34" charset="-128"/>
              </a:rPr>
              <a:t>itself</a:t>
            </a:r>
            <a:r>
              <a:rPr lang="en-US" altLang="en-US" dirty="0">
                <a:ea typeface="ＭＳ Ｐゴシック" panose="020B0600070205080204" pitchFamily="34" charset="-128"/>
              </a:rPr>
              <a:t>. </a:t>
            </a:r>
          </a:p>
          <a:p>
            <a:pPr eaLnBrk="1" hangingPunct="1">
              <a:lnSpc>
                <a:spcPct val="90000"/>
              </a:lnSpc>
            </a:pPr>
            <a:endParaRPr lang="en-US" altLang="en-US" dirty="0">
              <a:ea typeface="ＭＳ Ｐゴシック" panose="020B0600070205080204" pitchFamily="34" charset="-128"/>
            </a:endParaRPr>
          </a:p>
          <a:p>
            <a:pPr eaLnBrk="1" hangingPunct="1">
              <a:lnSpc>
                <a:spcPct val="90000"/>
              </a:lnSpc>
            </a:pPr>
            <a:r>
              <a:rPr lang="en-US" altLang="en-US" dirty="0">
                <a:ea typeface="ＭＳ Ｐゴシック" panose="020B0600070205080204" pitchFamily="34" charset="-128"/>
              </a:rPr>
              <a:t>It is about the most fundamental conditions of man's being in the world. </a:t>
            </a:r>
          </a:p>
          <a:p>
            <a:pPr eaLnBrk="1" hangingPunct="1">
              <a:lnSpc>
                <a:spcPct val="90000"/>
              </a:lnSpc>
            </a:pPr>
            <a:endParaRPr lang="en-US" altLang="en-US" dirty="0">
              <a:ea typeface="ＭＳ Ｐゴシック" panose="020B0600070205080204" pitchFamily="34" charset="-128"/>
            </a:endParaRPr>
          </a:p>
          <a:p>
            <a:pPr eaLnBrk="1" hangingPunct="1">
              <a:lnSpc>
                <a:spcPct val="90000"/>
              </a:lnSpc>
            </a:pPr>
            <a:r>
              <a:rPr lang="en-US" altLang="en-US" dirty="0">
                <a:ea typeface="ＭＳ Ｐゴシック" panose="020B0600070205080204" pitchFamily="34" charset="-128"/>
              </a:rPr>
              <a:t>Humans are self-interpreting beings and the meanings they work out in the business of living makes them what they are.</a:t>
            </a:r>
          </a:p>
          <a:p>
            <a:pPr eaLnBrk="1" hangingPunct="1">
              <a:lnSpc>
                <a:spcPct val="90000"/>
              </a:lnSpc>
            </a:pPr>
            <a:endParaRPr lang="en-US" altLang="en-US" dirty="0">
              <a:ea typeface="ＭＳ Ｐゴシック" panose="020B0600070205080204" pitchFamily="34" charset="-128"/>
            </a:endParaRPr>
          </a:p>
          <a:p>
            <a:pPr eaLnBrk="1" hangingPunct="1">
              <a:lnSpc>
                <a:spcPct val="90000"/>
              </a:lnSpc>
            </a:pPr>
            <a:r>
              <a:rPr lang="en-US" altLang="en-US" dirty="0">
                <a:ea typeface="ＭＳ Ｐゴシック" panose="020B0600070205080204" pitchFamily="34" charset="-128"/>
              </a:rPr>
              <a:t>Instead of thinking of the self as an object, hermeneutic thought conceives human existence as a happening or becoming.</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That evolution can only be understood through interpretation</a:t>
            </a:r>
          </a:p>
          <a:p>
            <a:endParaRPr lang="en-US" u="sng" dirty="0"/>
          </a:p>
          <a:p>
            <a:r>
              <a:rPr lang="en-US" b="1" u="none" dirty="0" err="1"/>
              <a:t>Phenemenology</a:t>
            </a:r>
            <a:endParaRPr lang="en-US" b="1" u="none" dirty="0"/>
          </a:p>
          <a:p>
            <a:endParaRPr lang="en-US" u="sng" dirty="0"/>
          </a:p>
          <a:p>
            <a:r>
              <a:rPr lang="en-GB" dirty="0"/>
              <a:t>Best understood as a series of </a:t>
            </a:r>
            <a:r>
              <a:rPr lang="en-GB" b="1" dirty="0"/>
              <a:t>ideas</a:t>
            </a:r>
            <a:r>
              <a:rPr lang="en-GB" dirty="0"/>
              <a:t>, or as a movement that has developed in different directions across time</a:t>
            </a:r>
          </a:p>
          <a:p>
            <a:endParaRPr lang="en-GB" dirty="0"/>
          </a:p>
          <a:p>
            <a:r>
              <a:rPr lang="en-GB" dirty="0"/>
              <a:t>Aims to understand phenomena as it appears to our conscious minds, or in our immediate experience</a:t>
            </a:r>
          </a:p>
          <a:p>
            <a:endParaRPr lang="en-GB" dirty="0"/>
          </a:p>
          <a:p>
            <a:r>
              <a:rPr lang="en-GB" dirty="0"/>
              <a:t>Rejects objectified meaning in favour of understanding the 'life-world’ of human beings</a:t>
            </a:r>
          </a:p>
          <a:p>
            <a:endParaRPr lang="en-GB" dirty="0"/>
          </a:p>
          <a:p>
            <a:r>
              <a:rPr lang="en-GB" dirty="0"/>
              <a:t>Not interested what causes human behaviour, but the meaning that human beings draw from existence</a:t>
            </a:r>
          </a:p>
          <a:p>
            <a:endParaRPr lang="en-GB" dirty="0"/>
          </a:p>
          <a:p>
            <a:r>
              <a:rPr lang="en-GB" dirty="0"/>
              <a:t>Suspicion of the beliefs and practices handed down to us by our culture</a:t>
            </a:r>
          </a:p>
          <a:p>
            <a:endParaRPr lang="en-GB" dirty="0"/>
          </a:p>
          <a:p>
            <a:r>
              <a:rPr lang="en-GB" dirty="0"/>
              <a:t>Calls into question what we take for granted in order to construct new understandings</a:t>
            </a:r>
          </a:p>
          <a:p>
            <a:endParaRPr lang="en-GB" dirty="0"/>
          </a:p>
          <a:p>
            <a:r>
              <a:rPr lang="en-GB" b="1" dirty="0"/>
              <a:t>Social Constructionism</a:t>
            </a:r>
          </a:p>
          <a:p>
            <a:endParaRPr lang="en-GB" dirty="0"/>
          </a:p>
          <a:p>
            <a:pPr>
              <a:lnSpc>
                <a:spcPct val="80000"/>
              </a:lnSpc>
            </a:pPr>
            <a:r>
              <a:rPr lang="en-GB" altLang="en-US" dirty="0"/>
              <a:t>Rejects a single universal truth – </a:t>
            </a:r>
            <a:r>
              <a:rPr lang="en-GB" altLang="en-US" u="sng" dirty="0"/>
              <a:t>Truth is social</a:t>
            </a:r>
          </a:p>
          <a:p>
            <a:pPr>
              <a:lnSpc>
                <a:spcPct val="80000"/>
              </a:lnSpc>
            </a:pPr>
            <a:endParaRPr lang="en-US" altLang="en-US" dirty="0">
              <a:ea typeface="ＭＳ Ｐゴシック" panose="020B0600070205080204" pitchFamily="34" charset="-128"/>
            </a:endParaRPr>
          </a:p>
          <a:p>
            <a:pPr eaLnBrk="1" hangingPunct="1">
              <a:lnSpc>
                <a:spcPct val="80000"/>
              </a:lnSpc>
            </a:pPr>
            <a:r>
              <a:rPr lang="en-US" altLang="en-US" dirty="0">
                <a:ea typeface="ＭＳ Ｐゴシック" panose="020B0600070205080204" pitchFamily="34" charset="-128"/>
              </a:rPr>
              <a:t>Human beings are born into a pre-existing society and through socialization and shared cultural patterns of behavior they keep doing what they have learned to do</a:t>
            </a:r>
          </a:p>
          <a:p>
            <a:pPr eaLnBrk="1" hangingPunct="1">
              <a:lnSpc>
                <a:spcPct val="80000"/>
              </a:lnSpc>
            </a:pPr>
            <a:endParaRPr lang="en-US" altLang="en-US" dirty="0">
              <a:ea typeface="ＭＳ Ｐゴシック" panose="020B0600070205080204" pitchFamily="34" charset="-128"/>
            </a:endParaRPr>
          </a:p>
          <a:p>
            <a:pPr eaLnBrk="1" hangingPunct="1">
              <a:lnSpc>
                <a:spcPct val="80000"/>
              </a:lnSpc>
            </a:pPr>
            <a:r>
              <a:rPr lang="en-US" altLang="en-US" dirty="0" err="1">
                <a:ea typeface="ＭＳ Ｐゴシック" panose="020B0600070205080204" pitchFamily="34" charset="-128"/>
              </a:rPr>
              <a:t>Behaviours</a:t>
            </a:r>
            <a:r>
              <a:rPr lang="en-US" altLang="en-US" dirty="0">
                <a:ea typeface="ＭＳ Ｐゴシック" panose="020B0600070205080204" pitchFamily="34" charset="-128"/>
              </a:rPr>
              <a:t> that are constantly repeated become patterns or habits. </a:t>
            </a:r>
            <a:r>
              <a:rPr lang="en-US" altLang="en-US" dirty="0" err="1">
                <a:ea typeface="ＭＳ Ｐゴシック" panose="020B0600070205080204" pitchFamily="34" charset="-128"/>
              </a:rPr>
              <a:t>Habitualisations</a:t>
            </a:r>
            <a:r>
              <a:rPr lang="en-US" altLang="en-US" dirty="0">
                <a:ea typeface="ＭＳ Ｐゴシック" panose="020B0600070205080204" pitchFamily="34" charset="-128"/>
              </a:rPr>
              <a:t> lead to institutionalization. </a:t>
            </a:r>
          </a:p>
          <a:p>
            <a:pPr eaLnBrk="1" hangingPunct="1">
              <a:lnSpc>
                <a:spcPct val="80000"/>
              </a:lnSpc>
            </a:pPr>
            <a:endParaRPr lang="en-US" altLang="en-US" dirty="0">
              <a:ea typeface="ＭＳ Ｐゴシック" panose="020B0600070205080204" pitchFamily="34" charset="-128"/>
            </a:endParaRPr>
          </a:p>
          <a:p>
            <a:pPr eaLnBrk="1" hangingPunct="1">
              <a:lnSpc>
                <a:spcPct val="80000"/>
              </a:lnSpc>
            </a:pPr>
            <a:r>
              <a:rPr lang="en-US" altLang="en-US" dirty="0">
                <a:ea typeface="ＭＳ Ｐゴシック" panose="020B0600070205080204" pitchFamily="34" charset="-128"/>
              </a:rPr>
              <a:t>Institutions  have some control over human behavior. </a:t>
            </a:r>
          </a:p>
          <a:p>
            <a:pPr eaLnBrk="1" hangingPunct="1">
              <a:lnSpc>
                <a:spcPct val="80000"/>
              </a:lnSpc>
            </a:pPr>
            <a:endParaRPr lang="en-US" altLang="en-US" dirty="0">
              <a:ea typeface="ＭＳ Ｐゴシック" panose="020B0600070205080204" pitchFamily="34" charset="-128"/>
            </a:endParaRPr>
          </a:p>
          <a:p>
            <a:pPr eaLnBrk="1" hangingPunct="1">
              <a:lnSpc>
                <a:spcPct val="80000"/>
              </a:lnSpc>
            </a:pPr>
            <a:r>
              <a:rPr lang="en-US" altLang="en-US" dirty="0" err="1">
                <a:ea typeface="ＭＳ Ｐゴシック" panose="020B0600070205080204" pitchFamily="34" charset="-128"/>
              </a:rPr>
              <a:t>Socialisation</a:t>
            </a:r>
            <a:r>
              <a:rPr lang="en-US" altLang="en-US" dirty="0">
                <a:ea typeface="ＭＳ Ｐゴシック" panose="020B0600070205080204" pitchFamily="34" charset="-128"/>
              </a:rPr>
              <a:t> also plays a role in our internalization of institutional norms for conduct and it is through  this process that  socially acquired ways of doing things develop what seems to be an existence of its own.</a:t>
            </a:r>
          </a:p>
          <a:p>
            <a:pPr eaLnBrk="1" hangingPunct="1">
              <a:lnSpc>
                <a:spcPct val="80000"/>
              </a:lnSpc>
            </a:pPr>
            <a:endParaRPr lang="en-US" altLang="en-US" dirty="0">
              <a:ea typeface="ＭＳ Ｐゴシック" panose="020B0600070205080204" pitchFamily="34" charset="-128"/>
            </a:endParaRPr>
          </a:p>
          <a:p>
            <a:pPr eaLnBrk="1" hangingPunct="1">
              <a:lnSpc>
                <a:spcPct val="80000"/>
              </a:lnSpc>
            </a:pPr>
            <a:r>
              <a:rPr lang="en-US" altLang="en-US" dirty="0">
                <a:ea typeface="ＭＳ Ｐゴシック" panose="020B0600070205080204" pitchFamily="34" charset="-128"/>
              </a:rPr>
              <a:t>Once our subjective reality is created by internalization, we then reify the external world and legitimize it by ascribing validity to it and come to perceive it as though it were separate from the human process that created it.</a:t>
            </a:r>
          </a:p>
          <a:p>
            <a:endParaRPr lang="en-GB" dirty="0"/>
          </a:p>
          <a:p>
            <a:endParaRPr lang="en-GB" altLang="en-US" dirty="0">
              <a:ea typeface="ＭＳ Ｐゴシック" panose="020B0600070205080204" pitchFamily="34" charset="-128"/>
            </a:endParaRPr>
          </a:p>
          <a:p>
            <a:endParaRPr lang="en-GB" dirty="0"/>
          </a:p>
          <a:p>
            <a:pPr eaLnBrk="1" hangingPunct="1">
              <a:spcBef>
                <a:spcPct val="0"/>
              </a:spcBef>
            </a:pPr>
            <a:endParaRPr lang="en-US" altLang="en-US" dirty="0">
              <a:ea typeface="ＭＳ Ｐゴシック" panose="020B0600070205080204" pitchFamily="34" charset="-128"/>
            </a:endParaRPr>
          </a:p>
          <a:p>
            <a:endParaRPr lang="en-US" u="sn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80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we </a:t>
            </a:r>
            <a:r>
              <a:rPr lang="en-GB" dirty="0" err="1"/>
              <a:t>lookingfor</a:t>
            </a:r>
            <a:r>
              <a:rPr lang="en-GB" dirty="0"/>
              <a:t>?</a:t>
            </a:r>
            <a:endParaRPr lang="en-GB" dirty="0">
              <a:solidFill>
                <a:srgbClr val="444444"/>
              </a:solidFill>
            </a:endParaRPr>
          </a:p>
          <a:p>
            <a:pPr>
              <a:lnSpc>
                <a:spcPct val="90000"/>
              </a:lnSpc>
            </a:pPr>
            <a:endParaRPr lang="en-GB" dirty="0">
              <a:solidFill>
                <a:srgbClr val="444444"/>
              </a:solidFill>
            </a:endParaRPr>
          </a:p>
          <a:p>
            <a:pPr>
              <a:lnSpc>
                <a:spcPct val="90000"/>
              </a:lnSpc>
            </a:pPr>
            <a:r>
              <a:rPr lang="en-GB" dirty="0"/>
              <a:t>Focus on the “taken for granted”</a:t>
            </a:r>
            <a:endParaRPr lang="en-US" dirty="0">
              <a:solidFill>
                <a:srgbClr val="444444"/>
              </a:solidFill>
            </a:endParaRPr>
          </a:p>
          <a:p>
            <a:pPr>
              <a:lnSpc>
                <a:spcPct val="90000"/>
              </a:lnSpc>
              <a:spcBef>
                <a:spcPts val="1000"/>
              </a:spcBef>
            </a:pPr>
            <a:r>
              <a:rPr lang="en-GB" dirty="0"/>
              <a:t>How is reality constructed (and </a:t>
            </a:r>
            <a:r>
              <a:rPr lang="en-GB" dirty="0" err="1"/>
              <a:t>bywhom</a:t>
            </a:r>
            <a:r>
              <a:rPr lang="en-GB" dirty="0"/>
              <a:t>)?</a:t>
            </a:r>
            <a:endParaRPr lang="en-US" dirty="0">
              <a:solidFill>
                <a:srgbClr val="444444"/>
              </a:solidFill>
            </a:endParaRPr>
          </a:p>
          <a:p>
            <a:pPr>
              <a:lnSpc>
                <a:spcPct val="90000"/>
              </a:lnSpc>
              <a:spcBef>
                <a:spcPts val="1000"/>
              </a:spcBef>
            </a:pPr>
            <a:r>
              <a:rPr lang="en-GB" dirty="0"/>
              <a:t>How are social </a:t>
            </a:r>
            <a:r>
              <a:rPr lang="en-GB" dirty="0" err="1"/>
              <a:t>problemsconstructed</a:t>
            </a:r>
            <a:r>
              <a:rPr lang="en-GB" dirty="0"/>
              <a:t> and by whom?</a:t>
            </a:r>
            <a:endParaRPr lang="en-US" dirty="0">
              <a:solidFill>
                <a:srgbClr val="444444"/>
              </a:solidFill>
            </a:endParaRPr>
          </a:p>
          <a:p>
            <a:pPr>
              <a:lnSpc>
                <a:spcPct val="90000"/>
              </a:lnSpc>
              <a:spcBef>
                <a:spcPts val="1000"/>
              </a:spcBef>
            </a:pPr>
            <a:r>
              <a:rPr lang="en-GB" dirty="0"/>
              <a:t>Self-reflexivity – </a:t>
            </a:r>
            <a:r>
              <a:rPr lang="en-GB" b="1" u="sng" dirty="0"/>
              <a:t>We</a:t>
            </a:r>
            <a:r>
              <a:rPr lang="en-GB" u="sng" dirty="0"/>
              <a:t> </a:t>
            </a:r>
            <a:r>
              <a:rPr lang="en-GB" dirty="0"/>
              <a:t>are part of ‘</a:t>
            </a:r>
            <a:r>
              <a:rPr lang="en-GB" dirty="0" err="1"/>
              <a:t>thesocial</a:t>
            </a:r>
            <a:r>
              <a:rPr lang="en-GB" dirty="0"/>
              <a:t>’ </a:t>
            </a:r>
            <a:endParaRPr lang="en-US" dirty="0">
              <a:solidFill>
                <a:srgbClr val="444444"/>
              </a:solidFill>
            </a:endParaRPr>
          </a:p>
          <a:p>
            <a:pPr>
              <a:lnSpc>
                <a:spcPct val="90000"/>
              </a:lnSpc>
              <a:spcBef>
                <a:spcPts val="1000"/>
              </a:spcBef>
            </a:pPr>
            <a:r>
              <a:rPr lang="en-GB" dirty="0"/>
              <a:t>The social is complex, dynamic </a:t>
            </a:r>
            <a:r>
              <a:rPr lang="en-GB" dirty="0" err="1"/>
              <a:t>andconstantly</a:t>
            </a:r>
            <a:r>
              <a:rPr lang="en-GB" dirty="0"/>
              <a:t> changing</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GB"/>
              <a:t>20</a:t>
            </a:fld>
            <a:endParaRPr lang="en-GB"/>
          </a:p>
        </p:txBody>
      </p:sp>
    </p:spTree>
    <p:extLst>
      <p:ext uri="{BB962C8B-B14F-4D97-AF65-F5344CB8AC3E}">
        <p14:creationId xmlns:p14="http://schemas.microsoft.com/office/powerpoint/2010/main" val="36122293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E6478-2DE1-F06A-4D24-1EC4DE4C8F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48DBA0-2806-2484-79B0-265B0529C148}"/>
              </a:ext>
            </a:extLst>
          </p:cNvPr>
          <p:cNvSpPr>
            <a:spLocks noGrp="1" noRot="1" noChangeAspect="1"/>
          </p:cNvSpPr>
          <p:nvPr>
            <p:ph type="sldImg"/>
          </p:nvPr>
        </p:nvSpPr>
        <p:spPr>
          <a:xfrm>
            <a:off x="106363" y="750888"/>
            <a:ext cx="6664325" cy="3749675"/>
          </a:xfrm>
        </p:spPr>
      </p:sp>
      <p:sp>
        <p:nvSpPr>
          <p:cNvPr id="3" name="Notes Placeholder 2">
            <a:extLst>
              <a:ext uri="{FF2B5EF4-FFF2-40B4-BE49-F238E27FC236}">
                <a16:creationId xmlns:a16="http://schemas.microsoft.com/office/drawing/2014/main" id="{5179BE46-D7CA-AF0B-F6BE-C1F2E2DD7919}"/>
              </a:ext>
            </a:extLst>
          </p:cNvPr>
          <p:cNvSpPr>
            <a:spLocks noGrp="1"/>
          </p:cNvSpPr>
          <p:nvPr>
            <p:ph type="body" idx="1"/>
          </p:nvPr>
        </p:nvSpPr>
        <p:spPr/>
        <p:txBody>
          <a:bodyPr/>
          <a:lstStyle/>
          <a:p>
            <a:r>
              <a:rPr lang="en-GB"/>
              <a:t>Social, includes institutional reality. </a:t>
            </a:r>
          </a:p>
          <a:p>
            <a:endParaRPr lang="en-GB"/>
          </a:p>
          <a:p>
            <a:r>
              <a:rPr lang="en-GB"/>
              <a:t>This all sounds great – what percentage of research is qual (roughly) </a:t>
            </a:r>
            <a:endParaRPr lang="en-GB">
              <a:cs typeface="Calibri"/>
            </a:endParaRPr>
          </a:p>
          <a:p>
            <a:endParaRPr lang="en-GB"/>
          </a:p>
          <a:p>
            <a:pPr algn="ctr"/>
            <a:endParaRPr lang="en-GB">
              <a:cs typeface="Calibri"/>
            </a:endParaRPr>
          </a:p>
        </p:txBody>
      </p:sp>
      <p:sp>
        <p:nvSpPr>
          <p:cNvPr id="4" name="Slide Number Placeholder 3">
            <a:extLst>
              <a:ext uri="{FF2B5EF4-FFF2-40B4-BE49-F238E27FC236}">
                <a16:creationId xmlns:a16="http://schemas.microsoft.com/office/drawing/2014/main" id="{8A2F0B75-35D4-8272-945F-0FB068B1BF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7297EA-DDC2-47E0-9B8A-7A771A3785F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54620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“Trauma” as an all-purpose explanation</a:t>
            </a:r>
          </a:p>
          <a:p>
            <a:r>
              <a:rPr lang="en-GB" b="1" dirty="0"/>
              <a:t>What is it?</a:t>
            </a:r>
            <a:br>
              <a:rPr lang="en-GB" dirty="0"/>
            </a:br>
            <a:r>
              <a:rPr lang="en-GB" dirty="0"/>
              <a:t>Trauma discourse used to explain a wide range of symptoms and identities (“I’m dysregulated because of trauma”), sometimes beyond discrete traumatic events.</a:t>
            </a:r>
          </a:p>
          <a:p>
            <a:r>
              <a:rPr lang="en-GB" b="1" dirty="0"/>
              <a:t>How is it socially constructed, by whom?</a:t>
            </a:r>
            <a:endParaRPr lang="en-GB" dirty="0"/>
          </a:p>
          <a:p>
            <a:r>
              <a:rPr lang="en-GB" b="1" dirty="0"/>
              <a:t>Clinical fields</a:t>
            </a:r>
            <a:r>
              <a:rPr lang="en-GB" dirty="0"/>
              <a:t> popularise certain definitions (PTSD, complex trauma), shaping what counts as “trauma” and what doesn’t.</a:t>
            </a:r>
          </a:p>
          <a:p>
            <a:r>
              <a:rPr lang="en-GB" b="1" dirty="0"/>
              <a:t>Media/social media</a:t>
            </a:r>
            <a:r>
              <a:rPr lang="en-GB" dirty="0"/>
              <a:t> broaden the term into everyday language (“traumatised” as shorthand for distress), which can validate suffering but also flatten differences (stress vs trauma).</a:t>
            </a:r>
          </a:p>
          <a:p>
            <a:r>
              <a:rPr lang="en-GB" b="1" dirty="0"/>
              <a:t>Institutions</a:t>
            </a:r>
            <a:r>
              <a:rPr lang="en-GB" dirty="0"/>
              <a:t> (schools, workplaces) adopt “trauma-informed” language, sometimes as genuine reform, sometimes as risk-management branding.</a:t>
            </a:r>
          </a:p>
          <a:p>
            <a:endParaRPr lang="en-US" dirty="0"/>
          </a:p>
          <a:p>
            <a:r>
              <a:rPr lang="en-GB" b="1" dirty="0"/>
              <a:t>“Narcissistic abuse” and pop-psych labelling</a:t>
            </a:r>
          </a:p>
          <a:p>
            <a:r>
              <a:rPr lang="en-GB" b="1" dirty="0"/>
              <a:t>What is it?</a:t>
            </a:r>
            <a:br>
              <a:rPr lang="en-GB" dirty="0"/>
            </a:br>
            <a:r>
              <a:rPr lang="en-GB" dirty="0"/>
              <a:t>Clients describe partners/parents as “narcissists,” often to make sense of coercive control, emotional abuse, or relational chaos.</a:t>
            </a:r>
          </a:p>
          <a:p>
            <a:r>
              <a:rPr lang="en-GB" b="1" dirty="0"/>
              <a:t>How is it socially constructed, by whom?</a:t>
            </a:r>
            <a:endParaRPr lang="en-GB" dirty="0"/>
          </a:p>
          <a:p>
            <a:r>
              <a:rPr lang="en-GB" b="1" dirty="0"/>
              <a:t>Therapy culture and influencers</a:t>
            </a:r>
            <a:r>
              <a:rPr lang="en-GB" dirty="0"/>
              <a:t> translate clinical terms into moral categories (“narcissist = villain”), which can clarify experience but also oversimplify.</a:t>
            </a:r>
          </a:p>
          <a:p>
            <a:r>
              <a:rPr lang="en-GB" b="1" dirty="0"/>
              <a:t>Survivor communities</a:t>
            </a:r>
            <a:r>
              <a:rPr lang="en-GB" dirty="0"/>
              <a:t> create powerful shared scripts that validate and organise meaning, but can harden into certainty that blocks ambivalence and grief.</a:t>
            </a:r>
          </a:p>
          <a:p>
            <a:r>
              <a:rPr lang="en-GB" b="1" dirty="0"/>
              <a:t>Clinical psychiatry</a:t>
            </a:r>
            <a:r>
              <a:rPr lang="en-GB" dirty="0"/>
              <a:t> (personality disorder frameworks) indirectly supplies the authority the label borrows, even when used loosely.</a:t>
            </a:r>
          </a:p>
          <a:p>
            <a:endParaRPr lang="en-GB" dirty="0"/>
          </a:p>
          <a:p>
            <a:r>
              <a:rPr lang="en-GB" b="1" dirty="0"/>
              <a:t>5) “Self-care” as responsibility rather than relief</a:t>
            </a:r>
          </a:p>
          <a:p>
            <a:r>
              <a:rPr lang="en-GB" b="1" dirty="0"/>
              <a:t>What is it?</a:t>
            </a:r>
            <a:br>
              <a:rPr lang="en-GB" dirty="0"/>
            </a:br>
            <a:r>
              <a:rPr lang="en-GB" dirty="0"/>
              <a:t>Self-care framed as an individual obligation to optimise mood, productivity, and resilience.</a:t>
            </a:r>
          </a:p>
          <a:p>
            <a:r>
              <a:rPr lang="en-GB" b="1" dirty="0"/>
              <a:t>How is it socially constructed, by whom?</a:t>
            </a:r>
            <a:endParaRPr lang="en-GB" dirty="0"/>
          </a:p>
          <a:p>
            <a:r>
              <a:rPr lang="en-GB" b="1" dirty="0"/>
              <a:t>Employers and institutions</a:t>
            </a:r>
            <a:r>
              <a:rPr lang="en-GB" dirty="0"/>
              <a:t> can promote self-care as a substitute for structural change (workload, staffing, pay).</a:t>
            </a:r>
          </a:p>
          <a:p>
            <a:r>
              <a:rPr lang="en-GB" b="1" dirty="0"/>
              <a:t>Consumer wellness markets</a:t>
            </a:r>
            <a:r>
              <a:rPr lang="en-GB" dirty="0"/>
              <a:t> sell products/services as moral solutions (if you’re struggling, you’re not doing self-care right).</a:t>
            </a:r>
          </a:p>
          <a:p>
            <a:r>
              <a:rPr lang="en-GB" b="1" dirty="0"/>
              <a:t>Therapeutic discourse</a:t>
            </a:r>
            <a:r>
              <a:rPr lang="en-GB" dirty="0"/>
              <a:t> sometimes colludes by focusing on coping while under-addressing context, power, and injustice.</a:t>
            </a:r>
          </a:p>
          <a:p>
            <a:endParaRPr lang="en-GB" dirty="0"/>
          </a:p>
          <a:p>
            <a:r>
              <a:rPr lang="en-GB" b="1" dirty="0"/>
              <a:t>6) “Loneliness epidemic” and the individualisation of social breakdown</a:t>
            </a:r>
          </a:p>
          <a:p>
            <a:r>
              <a:rPr lang="en-GB" b="1" dirty="0"/>
              <a:t>What is it?</a:t>
            </a:r>
            <a:br>
              <a:rPr lang="en-GB" dirty="0"/>
            </a:br>
            <a:r>
              <a:rPr lang="en-GB" dirty="0"/>
              <a:t>Clients present with isolation, disconnection, and meaninglessness, often framed as personal deficits (social skills, confidence).</a:t>
            </a:r>
          </a:p>
          <a:p>
            <a:r>
              <a:rPr lang="en-GB" b="1" dirty="0"/>
              <a:t>How is it socially constructed, by whom?</a:t>
            </a:r>
            <a:endParaRPr lang="en-GB" dirty="0"/>
          </a:p>
          <a:p>
            <a:r>
              <a:rPr lang="en-GB" b="1" dirty="0"/>
              <a:t>Public health and policy</a:t>
            </a:r>
            <a:r>
              <a:rPr lang="en-GB" dirty="0"/>
              <a:t> name loneliness as a population risk, which legitimises it but also medicalises social problems.</a:t>
            </a:r>
          </a:p>
          <a:p>
            <a:r>
              <a:rPr lang="en-GB" b="1" dirty="0"/>
              <a:t>Urban design, work patterns, and digital life</a:t>
            </a:r>
            <a:r>
              <a:rPr lang="en-GB" dirty="0"/>
              <a:t> reshape social infrastructure (third spaces, community ties), producing loneliness as a predictable outcome.</a:t>
            </a:r>
          </a:p>
          <a:p>
            <a:r>
              <a:rPr lang="en-GB" b="1" dirty="0"/>
              <a:t>Cultural ideals</a:t>
            </a:r>
            <a:r>
              <a:rPr lang="en-GB" dirty="0"/>
              <a:t> of independence and self-sufficiency stigmatise dependence/need, making loneliness harder to admit.</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74562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692EB-3F94-48D3-4724-D00D9B2DB7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4F3413-076D-EB89-63E8-8BA5DF2935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1E918E-6D6B-0D24-0366-3876A7C57F14}"/>
              </a:ext>
            </a:extLst>
          </p:cNvPr>
          <p:cNvSpPr>
            <a:spLocks noGrp="1"/>
          </p:cNvSpPr>
          <p:nvPr>
            <p:ph type="body" idx="1"/>
          </p:nvPr>
        </p:nvSpPr>
        <p:spPr/>
        <p:txBody>
          <a:bodyPr/>
          <a:lstStyle/>
          <a:p>
            <a:r>
              <a:rPr lang="en-US">
                <a:cs typeface="Calibri"/>
              </a:rPr>
              <a:t>Illuminating meanings </a:t>
            </a:r>
          </a:p>
        </p:txBody>
      </p:sp>
      <p:sp>
        <p:nvSpPr>
          <p:cNvPr id="4" name="Slide Number Placeholder 3">
            <a:extLst>
              <a:ext uri="{FF2B5EF4-FFF2-40B4-BE49-F238E27FC236}">
                <a16:creationId xmlns:a16="http://schemas.microsoft.com/office/drawing/2014/main" id="{18B9CCD3-AD33-1F1D-AC31-61CF54519F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965BD-3B0B-4313-A210-BD7444BA31CE}"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2594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45F8B-4D9D-A27F-C45E-83A0793340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F62497-1A0A-3064-A3E8-07DE8E1172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F806D6-0EE7-0097-57F7-B04124A7BC64}"/>
              </a:ext>
            </a:extLst>
          </p:cNvPr>
          <p:cNvSpPr>
            <a:spLocks noGrp="1"/>
          </p:cNvSpPr>
          <p:nvPr>
            <p:ph type="body" idx="1"/>
          </p:nvPr>
        </p:nvSpPr>
        <p:spPr/>
        <p:txBody>
          <a:bodyPr/>
          <a:lstStyle/>
          <a:p>
            <a:r>
              <a:rPr lang="en-GB" dirty="0"/>
              <a:t>Does not involve statistical / numerical data </a:t>
            </a:r>
            <a:endParaRPr lang="en-US" dirty="0"/>
          </a:p>
          <a:p>
            <a:endParaRPr lang="en-GB" dirty="0"/>
          </a:p>
          <a:p>
            <a:r>
              <a:rPr lang="en-GB" b="1" dirty="0"/>
              <a:t>Naturalistic</a:t>
            </a:r>
            <a:r>
              <a:rPr lang="en-GB" dirty="0"/>
              <a:t> enquiry (real world phenomena / aims to be unobtrusive)</a:t>
            </a:r>
            <a:endParaRPr lang="en-US" dirty="0"/>
          </a:p>
          <a:p>
            <a:endParaRPr lang="en-GB" dirty="0"/>
          </a:p>
          <a:p>
            <a:r>
              <a:rPr lang="en-GB" b="1" dirty="0"/>
              <a:t>Exploratory</a:t>
            </a:r>
            <a:r>
              <a:rPr lang="en-GB" dirty="0"/>
              <a:t> and </a:t>
            </a:r>
            <a:r>
              <a:rPr lang="en-GB" b="1" dirty="0"/>
              <a:t>descriptive</a:t>
            </a:r>
            <a:r>
              <a:rPr lang="en-GB" dirty="0"/>
              <a:t> (not setting out to find universal truths but to gain deeper understanding of what things mean to people) </a:t>
            </a:r>
            <a:endParaRPr lang="en-US" dirty="0"/>
          </a:p>
          <a:p>
            <a:endParaRPr lang="en-GB" dirty="0"/>
          </a:p>
          <a:p>
            <a:r>
              <a:rPr lang="en-GB" b="1" dirty="0"/>
              <a:t>Contextual</a:t>
            </a:r>
            <a:r>
              <a:rPr lang="en-GB" dirty="0"/>
              <a:t> (human experience and behaviour to be viewed in its context and full complexity)</a:t>
            </a:r>
            <a:endParaRPr lang="en-US" dirty="0"/>
          </a:p>
          <a:p>
            <a:endParaRPr lang="en-GB" dirty="0"/>
          </a:p>
          <a:p>
            <a:r>
              <a:rPr lang="en-GB" b="1" dirty="0"/>
              <a:t>Interpretive</a:t>
            </a:r>
            <a:r>
              <a:rPr lang="en-GB" dirty="0"/>
              <a:t> stance (to understand person’s experience, process of interpretation necessary on part of researcher – researcher can never fully remove values from process)</a:t>
            </a:r>
            <a:endParaRPr lang="en-US" dirty="0"/>
          </a:p>
          <a:p>
            <a:endParaRPr lang="en-GB" dirty="0"/>
          </a:p>
          <a:p>
            <a:r>
              <a:rPr lang="en-GB" b="1" dirty="0"/>
              <a:t>Emergent design </a:t>
            </a:r>
            <a:r>
              <a:rPr lang="en-GB" dirty="0"/>
              <a:t>(flexibility built into process to allow methods and procedures to be adapted in response to new circumstances / experiences)</a:t>
            </a:r>
            <a:endParaRPr lang="en-US" dirty="0"/>
          </a:p>
          <a:p>
            <a:endParaRPr lang="en-GB" dirty="0"/>
          </a:p>
          <a:p>
            <a:endParaRPr lang="en-US" dirty="0"/>
          </a:p>
          <a:p>
            <a:endParaRPr lang="en-GB" dirty="0">
              <a:cs typeface="Calibri"/>
            </a:endParaRPr>
          </a:p>
        </p:txBody>
      </p:sp>
      <p:sp>
        <p:nvSpPr>
          <p:cNvPr id="4" name="Slide Number Placeholder 3">
            <a:extLst>
              <a:ext uri="{FF2B5EF4-FFF2-40B4-BE49-F238E27FC236}">
                <a16:creationId xmlns:a16="http://schemas.microsoft.com/office/drawing/2014/main" id="{98A79B40-F469-121A-B767-20FC324567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14C59B-3591-9740-8978-36D83A25374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7610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03F9E-D721-3A44-0017-6F81AFC00B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1247C-230C-64F7-AD6F-0B381BBF42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03FFA-F467-D8E5-873D-4995FFEC97B5}"/>
              </a:ext>
            </a:extLst>
          </p:cNvPr>
          <p:cNvSpPr>
            <a:spLocks noGrp="1"/>
          </p:cNvSpPr>
          <p:nvPr>
            <p:ph type="body" idx="1"/>
          </p:nvPr>
        </p:nvSpPr>
        <p:spPr/>
        <p:txBody>
          <a:bodyPr/>
          <a:lstStyle/>
          <a:p>
            <a:r>
              <a:rPr lang="en-US" dirty="0">
                <a:cs typeface="Calibri"/>
              </a:rPr>
              <a:t>It's a iterative process – one that can change </a:t>
            </a:r>
          </a:p>
          <a:p>
            <a:endParaRPr lang="en-US">
              <a:cs typeface="Calibri"/>
            </a:endParaRPr>
          </a:p>
        </p:txBody>
      </p:sp>
      <p:sp>
        <p:nvSpPr>
          <p:cNvPr id="4" name="Slide Number Placeholder 3">
            <a:extLst>
              <a:ext uri="{FF2B5EF4-FFF2-40B4-BE49-F238E27FC236}">
                <a16:creationId xmlns:a16="http://schemas.microsoft.com/office/drawing/2014/main" id="{C879BEC6-90EC-4E02-FB87-623DF36583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965BD-3B0B-4313-A210-BD7444BA31CE}"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0252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E68C7-827D-409B-BD6F-15E74C3C79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0858A2-01CF-9894-47E6-934AEDFC5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216EE7-5BAA-DAE8-8FA1-E224F2D23EAD}"/>
              </a:ext>
            </a:extLst>
          </p:cNvPr>
          <p:cNvSpPr>
            <a:spLocks noGrp="1"/>
          </p:cNvSpPr>
          <p:nvPr>
            <p:ph type="body" idx="1"/>
          </p:nvPr>
        </p:nvSpPr>
        <p:spPr/>
        <p:txBody>
          <a:bodyPr/>
          <a:lstStyle/>
          <a:p>
            <a:r>
              <a:rPr lang="en-GB" b="1" dirty="0"/>
              <a:t>Humanistic/Existential approaches (Rogers, Maslow, 1950s–1970s)</a:t>
            </a:r>
            <a:endParaRPr lang="en-GB" dirty="0"/>
          </a:p>
          <a:p>
            <a:r>
              <a:rPr lang="en-GB" dirty="0"/>
              <a:t>Emphasised subjectivity, phenomenology, and lived experience.</a:t>
            </a:r>
          </a:p>
          <a:p>
            <a:r>
              <a:rPr lang="en-GB" dirty="0"/>
              <a:t>Initially critical of “scientistic” approaches—valued qualitative and first-person accounts.</a:t>
            </a:r>
          </a:p>
          <a:p>
            <a:r>
              <a:rPr lang="en-GB" dirty="0"/>
              <a:t>Rogers (1957) did engage in outcome research (e.g., “necessary and sufficient conditions”), paving way for client-centred process research.</a:t>
            </a:r>
          </a:p>
          <a:p>
            <a:r>
              <a:rPr lang="en-GB" b="1" dirty="0"/>
              <a:t>Carl Rogers’ pioneering studies (1940s–50s):</a:t>
            </a:r>
            <a:r>
              <a:rPr lang="en-GB" dirty="0"/>
              <a:t> Rogers recorded and analysed therapy sessions, publishing transcripts (</a:t>
            </a:r>
            <a:r>
              <a:rPr lang="en-GB" i="1" dirty="0" err="1"/>
              <a:t>Counseling</a:t>
            </a:r>
            <a:r>
              <a:rPr lang="en-GB" i="1" dirty="0"/>
              <a:t> and Psychotherapy</a:t>
            </a:r>
            <a:r>
              <a:rPr lang="en-GB" dirty="0"/>
              <a:t>, 1942; </a:t>
            </a:r>
            <a:r>
              <a:rPr lang="en-GB" i="1" dirty="0"/>
              <a:t>Client-</a:t>
            </a:r>
            <a:r>
              <a:rPr lang="en-GB" i="1" dirty="0" err="1"/>
              <a:t>Centered</a:t>
            </a:r>
            <a:r>
              <a:rPr lang="en-GB" i="1" dirty="0"/>
              <a:t> Therapy</a:t>
            </a:r>
            <a:r>
              <a:rPr lang="en-GB" dirty="0"/>
              <a:t>, 1951), marking some of the </a:t>
            </a:r>
            <a:r>
              <a:rPr lang="en-GB" b="1" dirty="0"/>
              <a:t>first systematic, empirical studies</a:t>
            </a:r>
            <a:r>
              <a:rPr lang="en-GB" dirty="0"/>
              <a:t> of psychotherapy processes.</a:t>
            </a:r>
          </a:p>
          <a:p>
            <a:r>
              <a:rPr lang="en-GB" b="1" dirty="0"/>
              <a:t>Emphasis on process research:</a:t>
            </a:r>
            <a:r>
              <a:rPr lang="en-GB" dirty="0"/>
              <a:t> Early humanistic researchers focused less on symptom outcomes and more on </a:t>
            </a:r>
            <a:r>
              <a:rPr lang="en-GB" b="1" dirty="0"/>
              <a:t>conditions of change</a:t>
            </a:r>
            <a:r>
              <a:rPr lang="en-GB" dirty="0"/>
              <a:t>—notably Rogers’ “core conditions” (empathy, congruence, unconditional positive regard).</a:t>
            </a:r>
          </a:p>
          <a:p>
            <a:r>
              <a:rPr lang="en-GB" b="1" dirty="0"/>
              <a:t>Use of qualitative and naturalistic data:</a:t>
            </a:r>
            <a:r>
              <a:rPr lang="en-GB" dirty="0"/>
              <a:t> Humanistic research often relied on </a:t>
            </a:r>
            <a:r>
              <a:rPr lang="en-GB" b="1" dirty="0"/>
              <a:t>case studies, client narratives, and session transcripts</a:t>
            </a:r>
            <a:r>
              <a:rPr lang="en-GB" dirty="0"/>
              <a:t>, foregrounding subjective experience over controlled experimental designs.</a:t>
            </a:r>
          </a:p>
          <a:p>
            <a:endParaRPr lang="en-GB" dirty="0"/>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3A92DE01-8E26-39FD-BE6A-7707CEBA04A0}"/>
              </a:ext>
            </a:extLst>
          </p:cNvPr>
          <p:cNvSpPr>
            <a:spLocks noGrp="1"/>
          </p:cNvSpPr>
          <p:nvPr>
            <p:ph type="sldNum" sz="quarter" idx="5"/>
          </p:nvPr>
        </p:nvSpPr>
        <p:spPr/>
        <p:txBody>
          <a:bodyPr/>
          <a:lstStyle/>
          <a:p>
            <a:fld id="{ACA1D91D-5472-403F-9C7B-FAD6F3732D13}" type="slidenum">
              <a:rPr lang="en-GB" smtClean="0"/>
              <a:t>27</a:t>
            </a:fld>
            <a:endParaRPr lang="en-GB"/>
          </a:p>
        </p:txBody>
      </p:sp>
    </p:spTree>
    <p:extLst>
      <p:ext uri="{BB962C8B-B14F-4D97-AF65-F5344CB8AC3E}">
        <p14:creationId xmlns:p14="http://schemas.microsoft.com/office/powerpoint/2010/main" val="1335335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BF0C4-5347-4078-E2E1-AE291A9105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FEC79F-15E8-B9C9-7363-C61184217E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3D3658-5535-4721-B2EE-E7A17D2C75C2}"/>
              </a:ext>
            </a:extLst>
          </p:cNvPr>
          <p:cNvSpPr>
            <a:spLocks noGrp="1"/>
          </p:cNvSpPr>
          <p:nvPr>
            <p:ph type="body" idx="1"/>
          </p:nvPr>
        </p:nvSpPr>
        <p:spPr/>
        <p:txBody>
          <a:bodyPr/>
          <a:lstStyle/>
          <a:p>
            <a:r>
              <a:rPr lang="en-US" err="1"/>
              <a:t>ADvantages</a:t>
            </a:r>
            <a:r>
              <a:rPr lang="en-US"/>
              <a:t> – rich data, meanings and contextual factors</a:t>
            </a:r>
          </a:p>
          <a:p>
            <a:r>
              <a:rPr lang="en-US"/>
              <a:t>Dis – time consuming, small groups, non-</a:t>
            </a:r>
            <a:r>
              <a:rPr lang="en-US" err="1"/>
              <a:t>generalisable</a:t>
            </a:r>
            <a:r>
              <a:rPr lang="en-US"/>
              <a:t>, research bias</a:t>
            </a:r>
          </a:p>
          <a:p>
            <a:endParaRPr lang="en-US">
              <a:cs typeface="Calibri"/>
            </a:endParaRPr>
          </a:p>
        </p:txBody>
      </p:sp>
      <p:sp>
        <p:nvSpPr>
          <p:cNvPr id="4" name="Slide Number Placeholder 3">
            <a:extLst>
              <a:ext uri="{FF2B5EF4-FFF2-40B4-BE49-F238E27FC236}">
                <a16:creationId xmlns:a16="http://schemas.microsoft.com/office/drawing/2014/main" id="{EDDA7E79-A27C-3FE6-0A61-012DE1D5F4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965BD-3B0B-4313-A210-BD7444BA31CE}"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9089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mp; Bullets" type="tx">
  <p:cSld name="TITLE_AND_BODY">
    <p:spTree>
      <p:nvGrpSpPr>
        <p:cNvPr id="1" name="Shape 38"/>
        <p:cNvGrpSpPr/>
        <p:nvPr/>
      </p:nvGrpSpPr>
      <p:grpSpPr>
        <a:xfrm>
          <a:off x="0" y="0"/>
          <a:ext cx="0" cy="0"/>
          <a:chOff x="0" y="0"/>
          <a:chExt cx="0" cy="0"/>
        </a:xfrm>
      </p:grpSpPr>
      <p:sp>
        <p:nvSpPr>
          <p:cNvPr id="39" name="Google Shape;39;p54"/>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4"/>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5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5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5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6" name="Google Shape;66;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5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9"/>
          <p:cNvSpPr>
            <a:spLocks noGrp="1"/>
          </p:cNvSpPr>
          <p:nvPr>
            <p:ph type="pic" idx="2"/>
          </p:nvPr>
        </p:nvSpPr>
        <p:spPr>
          <a:xfrm>
            <a:off x="5183188" y="987425"/>
            <a:ext cx="6172200" cy="4873625"/>
          </a:xfrm>
          <a:prstGeom prst="rect">
            <a:avLst/>
          </a:prstGeom>
          <a:noFill/>
          <a:ln>
            <a:noFill/>
          </a:ln>
        </p:spPr>
      </p:sp>
      <p:sp>
        <p:nvSpPr>
          <p:cNvPr id="72" name="Google Shape;72;p5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3" name="Google Shape;7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6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6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6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7325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01278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41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8726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0525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0140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0382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60934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72415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73696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92036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937661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5052417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26BF4EB-B912-424E-AC11-8231F01CB7F6}" type="datetimeFigureOut">
              <a:rPr lang="en-US" smtClean="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9019923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26BF4EB-B912-424E-AC11-8231F01CB7F6}" type="datetimeFigureOut">
              <a:rPr lang="en-US" smtClean="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2810439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26BF4EB-B912-424E-AC11-8231F01CB7F6}" type="datetimeFigureOut">
              <a:rPr lang="en-US" smtClean="0"/>
              <a:t>1/27/26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0490103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26BF4EB-B912-424E-AC11-8231F01CB7F6}" type="datetimeFigureOut">
              <a:rPr lang="en-US" smtClean="0"/>
              <a:t>1/27/26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2645438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BF4EB-B912-424E-AC11-8231F01CB7F6}" type="datetimeFigureOut">
              <a:rPr lang="en-US" smtClean="0"/>
              <a:t>1/27/26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203857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4367290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1/27/26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7041029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1437979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1/27/26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7448846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39491919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5"/>
        <p:cNvGrpSpPr/>
        <p:nvPr/>
      </p:nvGrpSpPr>
      <p:grpSpPr>
        <a:xfrm>
          <a:off x="0" y="0"/>
          <a:ext cx="0" cy="0"/>
          <a:chOff x="0" y="0"/>
          <a:chExt cx="0" cy="0"/>
        </a:xfrm>
      </p:grpSpPr>
      <p:sp>
        <p:nvSpPr>
          <p:cNvPr id="16" name="Google Shape;16;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4951246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7"/>
        <p:cNvGrpSpPr/>
        <p:nvPr/>
      </p:nvGrpSpPr>
      <p:grpSpPr>
        <a:xfrm>
          <a:off x="0" y="0"/>
          <a:ext cx="0" cy="0"/>
          <a:chOff x="0" y="0"/>
          <a:chExt cx="0" cy="0"/>
        </a:xfrm>
      </p:grpSpPr>
      <p:sp>
        <p:nvSpPr>
          <p:cNvPr id="28" name="Google Shape;2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1177757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
        <p:cNvGrpSpPr/>
        <p:nvPr/>
      </p:nvGrpSpPr>
      <p:grpSpPr>
        <a:xfrm>
          <a:off x="0" y="0"/>
          <a:ext cx="0" cy="0"/>
          <a:chOff x="0" y="0"/>
          <a:chExt cx="0" cy="0"/>
        </a:xfrm>
      </p:grpSpPr>
      <p:sp>
        <p:nvSpPr>
          <p:cNvPr id="33" name="Google Shape;3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36157696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2 Content over Text" type="twoObjOverTx">
  <p:cSld name="Title and 2 Content over Text">
    <p:spTree>
      <p:nvGrpSpPr>
        <p:cNvPr id="1" name="Shape 36"/>
        <p:cNvGrpSpPr/>
        <p:nvPr/>
      </p:nvGrpSpPr>
      <p:grpSpPr>
        <a:xfrm>
          <a:off x="0" y="0"/>
          <a:ext cx="0" cy="0"/>
          <a:chOff x="0" y="0"/>
          <a:chExt cx="0" cy="0"/>
        </a:xfrm>
      </p:grpSpPr>
      <p:sp>
        <p:nvSpPr>
          <p:cNvPr id="37" name="Google Shape;37;p53"/>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3"/>
          <p:cNvSpPr txBox="1">
            <a:spLocks noGrp="1"/>
          </p:cNvSpPr>
          <p:nvPr>
            <p:ph type="body" idx="1"/>
          </p:nvPr>
        </p:nvSpPr>
        <p:spPr>
          <a:xfrm>
            <a:off x="609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53"/>
          <p:cNvSpPr txBox="1">
            <a:spLocks noGrp="1"/>
          </p:cNvSpPr>
          <p:nvPr>
            <p:ph type="body" idx="2"/>
          </p:nvPr>
        </p:nvSpPr>
        <p:spPr>
          <a:xfrm>
            <a:off x="6197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3"/>
          <p:cNvSpPr txBox="1">
            <a:spLocks noGrp="1"/>
          </p:cNvSpPr>
          <p:nvPr>
            <p:ph type="body" idx="3"/>
          </p:nvPr>
        </p:nvSpPr>
        <p:spPr>
          <a:xfrm>
            <a:off x="609600" y="4000500"/>
            <a:ext cx="10972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3"/>
          <p:cNvSpPr txBox="1">
            <a:spLocks noGrp="1"/>
          </p:cNvSpPr>
          <p:nvPr>
            <p:ph type="ftr" idx="11"/>
          </p:nvPr>
        </p:nvSpPr>
        <p:spPr>
          <a:xfrm>
            <a:off x="4165600" y="6248400"/>
            <a:ext cx="38608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3"/>
          <p:cNvSpPr txBox="1">
            <a:spLocks noGrp="1"/>
          </p:cNvSpPr>
          <p:nvPr>
            <p:ph type="sldNum" idx="12"/>
          </p:nvPr>
        </p:nvSpPr>
        <p:spPr>
          <a:xfrm>
            <a:off x="8737600" y="6248400"/>
            <a:ext cx="2844800" cy="4572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latin typeface="Calibri"/>
                <a:ea typeface="Calibri"/>
                <a:cs typeface="Calibri"/>
                <a:sym typeface="Calibri"/>
              </a:defRPr>
            </a:lvl1pPr>
            <a:lvl2pPr marL="0" lvl="1" indent="0" algn="r">
              <a:spcBef>
                <a:spcPts val="0"/>
              </a:spcBef>
              <a:buNone/>
              <a:defRPr sz="1200">
                <a:solidFill>
                  <a:srgbClr val="888888"/>
                </a:solidFill>
                <a:latin typeface="Calibri"/>
                <a:ea typeface="Calibri"/>
                <a:cs typeface="Calibri"/>
                <a:sym typeface="Calibri"/>
              </a:defRPr>
            </a:lvl2pPr>
            <a:lvl3pPr marL="0" lvl="2" indent="0" algn="r">
              <a:spcBef>
                <a:spcPts val="0"/>
              </a:spcBef>
              <a:buNone/>
              <a:defRPr sz="1200">
                <a:solidFill>
                  <a:srgbClr val="888888"/>
                </a:solidFill>
                <a:latin typeface="Calibri"/>
                <a:ea typeface="Calibri"/>
                <a:cs typeface="Calibri"/>
                <a:sym typeface="Calibri"/>
              </a:defRPr>
            </a:lvl3pPr>
            <a:lvl4pPr marL="0" lvl="3" indent="0" algn="r">
              <a:spcBef>
                <a:spcPts val="0"/>
              </a:spcBef>
              <a:buNone/>
              <a:defRPr sz="1200">
                <a:solidFill>
                  <a:srgbClr val="888888"/>
                </a:solidFill>
                <a:latin typeface="Calibri"/>
                <a:ea typeface="Calibri"/>
                <a:cs typeface="Calibri"/>
                <a:sym typeface="Calibri"/>
              </a:defRPr>
            </a:lvl4pPr>
            <a:lvl5pPr marL="0" lvl="4" indent="0" algn="r">
              <a:spcBef>
                <a:spcPts val="0"/>
              </a:spcBef>
              <a:buNone/>
              <a:defRPr sz="1200">
                <a:solidFill>
                  <a:srgbClr val="888888"/>
                </a:solidFill>
                <a:latin typeface="Calibri"/>
                <a:ea typeface="Calibri"/>
                <a:cs typeface="Calibri"/>
                <a:sym typeface="Calibri"/>
              </a:defRPr>
            </a:lvl5pPr>
            <a:lvl6pPr marL="0" lvl="5" indent="0" algn="r">
              <a:spcBef>
                <a:spcPts val="0"/>
              </a:spcBef>
              <a:buNone/>
              <a:defRPr sz="1200">
                <a:solidFill>
                  <a:srgbClr val="888888"/>
                </a:solidFill>
                <a:latin typeface="Calibri"/>
                <a:ea typeface="Calibri"/>
                <a:cs typeface="Calibri"/>
                <a:sym typeface="Calibri"/>
              </a:defRPr>
            </a:lvl6pPr>
            <a:lvl7pPr marL="0" lvl="6" indent="0" algn="r">
              <a:spcBef>
                <a:spcPts val="0"/>
              </a:spcBef>
              <a:buNone/>
              <a:defRPr sz="1200">
                <a:solidFill>
                  <a:srgbClr val="888888"/>
                </a:solidFill>
                <a:latin typeface="Calibri"/>
                <a:ea typeface="Calibri"/>
                <a:cs typeface="Calibri"/>
                <a:sym typeface="Calibri"/>
              </a:defRPr>
            </a:lvl7pPr>
            <a:lvl8pPr marL="0" lvl="7" indent="0" algn="r">
              <a:spcBef>
                <a:spcPts val="0"/>
              </a:spcBef>
              <a:buNone/>
              <a:defRPr sz="1200">
                <a:solidFill>
                  <a:srgbClr val="888888"/>
                </a:solidFill>
                <a:latin typeface="Calibri"/>
                <a:ea typeface="Calibri"/>
                <a:cs typeface="Calibri"/>
                <a:sym typeface="Calibri"/>
              </a:defRPr>
            </a:lvl8pPr>
            <a:lvl9pPr marL="0" lvl="8" indent="0" algn="r">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5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extLst>
      <p:ext uri="{BB962C8B-B14F-4D97-AF65-F5344CB8AC3E}">
        <p14:creationId xmlns:p14="http://schemas.microsoft.com/office/powerpoint/2010/main" val="424415832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4"/>
        <p:cNvGrpSpPr/>
        <p:nvPr/>
      </p:nvGrpSpPr>
      <p:grpSpPr>
        <a:xfrm>
          <a:off x="0" y="0"/>
          <a:ext cx="0" cy="0"/>
          <a:chOff x="0" y="0"/>
          <a:chExt cx="0" cy="0"/>
        </a:xfrm>
      </p:grpSpPr>
      <p:sp>
        <p:nvSpPr>
          <p:cNvPr id="45" name="Google Shape;45;p5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7" name="Google Shape;4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681044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50"/>
        <p:cNvGrpSpPr/>
        <p:nvPr/>
      </p:nvGrpSpPr>
      <p:grpSpPr>
        <a:xfrm>
          <a:off x="0" y="0"/>
          <a:ext cx="0" cy="0"/>
          <a:chOff x="0" y="0"/>
          <a:chExt cx="0" cy="0"/>
        </a:xfrm>
      </p:grpSpPr>
      <p:sp>
        <p:nvSpPr>
          <p:cNvPr id="51" name="Google Shape;5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5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5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9461362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7"/>
        <p:cNvGrpSpPr/>
        <p:nvPr/>
      </p:nvGrpSpPr>
      <p:grpSpPr>
        <a:xfrm>
          <a:off x="0" y="0"/>
          <a:ext cx="0" cy="0"/>
          <a:chOff x="0" y="0"/>
          <a:chExt cx="0" cy="0"/>
        </a:xfrm>
      </p:grpSpPr>
      <p:sp>
        <p:nvSpPr>
          <p:cNvPr id="58" name="Google Shape;58;p5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0" name="Google Shape;60;p5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5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42844076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6"/>
        <p:cNvGrpSpPr/>
        <p:nvPr/>
      </p:nvGrpSpPr>
      <p:grpSpPr>
        <a:xfrm>
          <a:off x="0" y="0"/>
          <a:ext cx="0" cy="0"/>
          <a:chOff x="0" y="0"/>
          <a:chExt cx="0" cy="0"/>
        </a:xfrm>
      </p:grpSpPr>
      <p:sp>
        <p:nvSpPr>
          <p:cNvPr id="67" name="Google Shape;67;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3869079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73"/>
        <p:cNvGrpSpPr/>
        <p:nvPr/>
      </p:nvGrpSpPr>
      <p:grpSpPr>
        <a:xfrm>
          <a:off x="0" y="0"/>
          <a:ext cx="0" cy="0"/>
          <a:chOff x="0" y="0"/>
          <a:chExt cx="0" cy="0"/>
        </a:xfrm>
      </p:grpSpPr>
      <p:sp>
        <p:nvSpPr>
          <p:cNvPr id="74" name="Google Shape;74;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1"/>
          <p:cNvSpPr>
            <a:spLocks noGrp="1"/>
          </p:cNvSpPr>
          <p:nvPr>
            <p:ph type="pic" idx="2"/>
          </p:nvPr>
        </p:nvSpPr>
        <p:spPr>
          <a:xfrm>
            <a:off x="5183188" y="987425"/>
            <a:ext cx="6172200" cy="4873625"/>
          </a:xfrm>
          <a:prstGeom prst="rect">
            <a:avLst/>
          </a:prstGeom>
          <a:noFill/>
          <a:ln>
            <a:noFill/>
          </a:ln>
        </p:spPr>
      </p:sp>
      <p:sp>
        <p:nvSpPr>
          <p:cNvPr id="76" name="Google Shape;76;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243508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80"/>
        <p:cNvGrpSpPr/>
        <p:nvPr/>
      </p:nvGrpSpPr>
      <p:grpSpPr>
        <a:xfrm>
          <a:off x="0" y="0"/>
          <a:ext cx="0" cy="0"/>
          <a:chOff x="0" y="0"/>
          <a:chExt cx="0" cy="0"/>
        </a:xfrm>
      </p:grpSpPr>
      <p:sp>
        <p:nvSpPr>
          <p:cNvPr id="81" name="Google Shape;8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5179171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6"/>
        <p:cNvGrpSpPr/>
        <p:nvPr/>
      </p:nvGrpSpPr>
      <p:grpSpPr>
        <a:xfrm>
          <a:off x="0" y="0"/>
          <a:ext cx="0" cy="0"/>
          <a:chOff x="0" y="0"/>
          <a:chExt cx="0" cy="0"/>
        </a:xfrm>
      </p:grpSpPr>
      <p:sp>
        <p:nvSpPr>
          <p:cNvPr id="87" name="Google Shape;87;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628131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6A7F-18DD-E048-9C67-BD2A35455C4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57451E-D408-044D-97F3-57C85B8E09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EC29EB-43F0-8241-ADD8-86CECE7A9519}"/>
              </a:ext>
            </a:extLst>
          </p:cNvPr>
          <p:cNvSpPr>
            <a:spLocks noGrp="1"/>
          </p:cNvSpPr>
          <p:nvPr>
            <p:ph type="dt" sz="half" idx="10"/>
          </p:nvPr>
        </p:nvSpPr>
        <p:spPr/>
        <p:txBody>
          <a:bodyPr/>
          <a:lstStyle/>
          <a:p>
            <a:fld id="{EB434986-194D-E747-BB72-59D76E66EACD}" type="datetimeFigureOut">
              <a:rPr lang="en-GB" smtClean="0"/>
              <a:t>27/01/2026</a:t>
            </a:fld>
            <a:endParaRPr lang="en-GB"/>
          </a:p>
        </p:txBody>
      </p:sp>
      <p:sp>
        <p:nvSpPr>
          <p:cNvPr id="5" name="Footer Placeholder 4">
            <a:extLst>
              <a:ext uri="{FF2B5EF4-FFF2-40B4-BE49-F238E27FC236}">
                <a16:creationId xmlns:a16="http://schemas.microsoft.com/office/drawing/2014/main" id="{FDB89332-0D91-7D41-B7A4-E176B6D6F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31032-C54B-CD42-A36A-3DC10389A6D3}"/>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2120963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theme" Target="../theme/theme5.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763" r:id="rId1"/>
    <p:sldLayoutId id="2147483764"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1/27/26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
        <p:nvSpPr>
          <p:cNvPr id="8" name="TextBox 7">
            <a:extLst>
              <a:ext uri="{FF2B5EF4-FFF2-40B4-BE49-F238E27FC236}">
                <a16:creationId xmlns:a16="http://schemas.microsoft.com/office/drawing/2014/main" id="{45F85427-83CC-E544-5770-9565C1FCB610}"/>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149706421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27/01/2026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
        <p:nvSpPr>
          <p:cNvPr id="8" name="TextBox 7">
            <a:extLst>
              <a:ext uri="{FF2B5EF4-FFF2-40B4-BE49-F238E27FC236}">
                <a16:creationId xmlns:a16="http://schemas.microsoft.com/office/drawing/2014/main" id="{60AA1AB0-F991-60D4-AB60-EBC1756A6390}"/>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26BF4EB-B912-424E-AC11-8231F01CB7F6}" type="datetimeFigureOut">
              <a:rPr lang="en-US" smtClean="0"/>
              <a:t>1/27/26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006D596-BD42-684B-9CFC-9D6B8945D1DA}" type="slidenum">
              <a:rPr lang="en-US" smtClean="0"/>
              <a:t>‹#›</a:t>
            </a:fld>
            <a:endParaRPr lang="en-US"/>
          </a:p>
        </p:txBody>
      </p:sp>
    </p:spTree>
    <p:extLst>
      <p:ext uri="{BB962C8B-B14F-4D97-AF65-F5344CB8AC3E}">
        <p14:creationId xmlns:p14="http://schemas.microsoft.com/office/powerpoint/2010/main" val="1950344648"/>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690784518"/>
      </p:ext>
    </p:extLst>
  </p:cSld>
  <p:clrMap bg1="lt1" tx1="dk1" bg2="dk2" tx2="lt2" accent1="accent1" accent2="accent2" accent3="accent3" accent4="accent4" accent5="accent5" accent6="accent6" hlink="hlink" folHlink="folHlink"/>
  <p:sldLayoutIdLst>
    <p:sldLayoutId id="2147483789"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3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1.xml"/><Relationship Id="rId1" Type="http://schemas.openxmlformats.org/officeDocument/2006/relationships/slideLayout" Target="../slideLayouts/slideLayout49.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49.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5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2"/>
        <p:cNvGrpSpPr/>
        <p:nvPr/>
      </p:nvGrpSpPr>
      <p:grpSpPr>
        <a:xfrm>
          <a:off x="0" y="0"/>
          <a:ext cx="0" cy="0"/>
          <a:chOff x="0" y="0"/>
          <a:chExt cx="0" cy="0"/>
        </a:xfrm>
      </p:grpSpPr>
      <p:sp>
        <p:nvSpPr>
          <p:cNvPr id="99" name="Rectangle 9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hape&#10;&#10;Description automatically generated">
            <a:extLst>
              <a:ext uri="{FF2B5EF4-FFF2-40B4-BE49-F238E27FC236}">
                <a16:creationId xmlns:a16="http://schemas.microsoft.com/office/drawing/2014/main" id="{6415D402-35AC-3B2A-ADC2-436991A68693}"/>
              </a:ext>
            </a:extLst>
          </p:cNvPr>
          <p:cNvPicPr>
            <a:picLocks noChangeAspect="1"/>
          </p:cNvPicPr>
          <p:nvPr/>
        </p:nvPicPr>
        <p:blipFill>
          <a:blip r:embed="rId3"/>
          <a:stretch>
            <a:fillRect/>
          </a:stretch>
        </p:blipFill>
        <p:spPr>
          <a:xfrm>
            <a:off x="-1814" y="-1161"/>
            <a:ext cx="12195628" cy="6869391"/>
          </a:xfrm>
          <a:prstGeom prst="rect">
            <a:avLst/>
          </a:prstGeom>
        </p:spPr>
      </p:pic>
      <p:sp>
        <p:nvSpPr>
          <p:cNvPr id="93" name="Google Shape;93;p1"/>
          <p:cNvSpPr txBox="1">
            <a:spLocks noGrp="1"/>
          </p:cNvSpPr>
          <p:nvPr>
            <p:ph type="ctrTitle"/>
          </p:nvPr>
        </p:nvSpPr>
        <p:spPr>
          <a:xfrm>
            <a:off x="689429" y="3118077"/>
            <a:ext cx="5950858" cy="2592090"/>
          </a:xfrm>
          <a:prstGeom prst="rect">
            <a:avLst/>
          </a:prstGeom>
        </p:spPr>
        <p:txBody>
          <a:bodyPr spcFirstLastPara="1" lIns="91425" tIns="45700" rIns="91425" bIns="45700" anchorCtr="0">
            <a:noAutofit/>
          </a:bodyPr>
          <a:lstStyle/>
          <a:p>
            <a:r>
              <a:rPr lang="en-US" sz="6600">
                <a:solidFill>
                  <a:srgbClr val="FFFFFF"/>
                </a:solidFill>
                <a:latin typeface="Helvetica Neue"/>
              </a:rPr>
              <a:t>Introduction to Research Approaches in Counselling &amp; Psychotherapy</a:t>
            </a:r>
          </a:p>
        </p:txBody>
      </p:sp>
    </p:spTree>
    <p:extLst>
      <p:ext uri="{BB962C8B-B14F-4D97-AF65-F5344CB8AC3E}">
        <p14:creationId xmlns:p14="http://schemas.microsoft.com/office/powerpoint/2010/main" val="31279436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3"/>
                                        </p:tgtEl>
                                        <p:attrNameLst>
                                          <p:attrName>style.visibility</p:attrName>
                                        </p:attrNameLst>
                                      </p:cBhvr>
                                      <p:to>
                                        <p:strVal val="visible"/>
                                      </p:to>
                                    </p:set>
                                    <p:animEffect transition="in" filter="fade">
                                      <p:cBhvr>
                                        <p:cTn id="7" dur="7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 grpId="0"/>
    </p:bldLst>
  </p:timing>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99"/>
        <p:cNvGrpSpPr/>
        <p:nvPr/>
      </p:nvGrpSpPr>
      <p:grpSpPr>
        <a:xfrm>
          <a:off x="0" y="0"/>
          <a:ext cx="0" cy="0"/>
          <a:chOff x="0" y="0"/>
          <a:chExt cx="0" cy="0"/>
        </a:xfrm>
      </p:grpSpPr>
      <p:sp>
        <p:nvSpPr>
          <p:cNvPr id="100" name="Google Shape;100;p2"/>
          <p:cNvSpPr txBox="1">
            <a:spLocks noGrp="1"/>
          </p:cNvSpPr>
          <p:nvPr>
            <p:ph type="title"/>
          </p:nvPr>
        </p:nvSpPr>
        <p:spPr>
          <a:xfrm>
            <a:off x="4965430" y="629266"/>
            <a:ext cx="6586491" cy="1676603"/>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4400"/>
              <a:buFont typeface="Calibri"/>
              <a:buNone/>
            </a:pPr>
            <a:r>
              <a:rPr lang="en-GB" sz="5400"/>
              <a:t>Learning Outcomes For Today </a:t>
            </a:r>
          </a:p>
        </p:txBody>
      </p:sp>
      <p:pic>
        <p:nvPicPr>
          <p:cNvPr id="104" name="Picture 103">
            <a:extLst>
              <a:ext uri="{FF2B5EF4-FFF2-40B4-BE49-F238E27FC236}">
                <a16:creationId xmlns:a16="http://schemas.microsoft.com/office/drawing/2014/main" id="{C11D93D7-4F04-A68A-1EC0-6E2ADC10ECD8}"/>
              </a:ext>
            </a:extLst>
          </p:cNvPr>
          <p:cNvPicPr>
            <a:picLocks noChangeAspect="1"/>
          </p:cNvPicPr>
          <p:nvPr/>
        </p:nvPicPr>
        <p:blipFill rotWithShape="1">
          <a:blip r:embed="rId3"/>
          <a:srcRect l="25883" r="30455" b="6"/>
          <a:stretch/>
        </p:blipFill>
        <p:spPr>
          <a:xfrm>
            <a:off x="20" y="10"/>
            <a:ext cx="4635571" cy="6857990"/>
          </a:xfrm>
          <a:prstGeom prst="rect">
            <a:avLst/>
          </a:prstGeom>
          <a:effectLst/>
        </p:spPr>
      </p:pic>
      <p:graphicFrame>
        <p:nvGraphicFramePr>
          <p:cNvPr id="103" name="Google Shape;101;p2">
            <a:extLst>
              <a:ext uri="{FF2B5EF4-FFF2-40B4-BE49-F238E27FC236}">
                <a16:creationId xmlns:a16="http://schemas.microsoft.com/office/drawing/2014/main" id="{26F1BCB3-DC6C-602E-5673-FF41B58BD09B}"/>
              </a:ext>
            </a:extLst>
          </p:cNvPr>
          <p:cNvGraphicFramePr/>
          <p:nvPr>
            <p:extLst>
              <p:ext uri="{D42A27DB-BD31-4B8C-83A1-F6EECF244321}">
                <p14:modId xmlns:p14="http://schemas.microsoft.com/office/powerpoint/2010/main" val="2543291245"/>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020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DAB2D-1933-4931-9CAE-9A2BE9620A5A}"/>
              </a:ext>
            </a:extLst>
          </p:cNvPr>
          <p:cNvSpPr>
            <a:spLocks noGrp="1"/>
          </p:cNvSpPr>
          <p:nvPr>
            <p:ph type="title"/>
          </p:nvPr>
        </p:nvSpPr>
        <p:spPr/>
        <p:txBody>
          <a:bodyPr/>
          <a:lstStyle/>
          <a:p>
            <a:r>
              <a:rPr lang="en-US" dirty="0"/>
              <a:t>Assessment brief overview – use briefs and guidance</a:t>
            </a:r>
          </a:p>
        </p:txBody>
      </p:sp>
      <p:sp>
        <p:nvSpPr>
          <p:cNvPr id="3" name="Text Placeholder 2">
            <a:extLst>
              <a:ext uri="{FF2B5EF4-FFF2-40B4-BE49-F238E27FC236}">
                <a16:creationId xmlns:a16="http://schemas.microsoft.com/office/drawing/2014/main" id="{B544E6DF-F520-81D9-8A0A-3F4AA798BD4E}"/>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889353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 text&#10;&#10;Description automatically generated">
            <a:extLst>
              <a:ext uri="{FF2B5EF4-FFF2-40B4-BE49-F238E27FC236}">
                <a16:creationId xmlns:a16="http://schemas.microsoft.com/office/drawing/2014/main" id="{BED01141-11A8-B240-10E0-99682CA6D55C}"/>
              </a:ext>
            </a:extLst>
          </p:cNvPr>
          <p:cNvPicPr>
            <a:picLocks noChangeAspect="1"/>
          </p:cNvPicPr>
          <p:nvPr/>
        </p:nvPicPr>
        <p:blipFill>
          <a:blip r:embed="rId3"/>
          <a:stretch>
            <a:fillRect/>
          </a:stretch>
        </p:blipFill>
        <p:spPr>
          <a:xfrm>
            <a:off x="2866396" y="643466"/>
            <a:ext cx="6459207" cy="5571067"/>
          </a:xfrm>
          <a:prstGeom prst="rect">
            <a:avLst/>
          </a:prstGeom>
        </p:spPr>
      </p:pic>
    </p:spTree>
    <p:extLst>
      <p:ext uri="{BB962C8B-B14F-4D97-AF65-F5344CB8AC3E}">
        <p14:creationId xmlns:p14="http://schemas.microsoft.com/office/powerpoint/2010/main" val="1005998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86D4F91D-1311-E8FF-5F55-568EE6833A5A}"/>
              </a:ext>
            </a:extLst>
          </p:cNvPr>
          <p:cNvPicPr>
            <a:picLocks noChangeAspect="1"/>
          </p:cNvPicPr>
          <p:nvPr/>
        </p:nvPicPr>
        <p:blipFill rotWithShape="1">
          <a:blip r:embed="rId3"/>
          <a:srcRect l="3219" r="3430"/>
          <a:stretch/>
        </p:blipFill>
        <p:spPr>
          <a:xfrm>
            <a:off x="20" y="1282"/>
            <a:ext cx="12191980" cy="6856718"/>
          </a:xfrm>
          <a:prstGeom prst="rect">
            <a:avLst/>
          </a:prstGeom>
        </p:spPr>
      </p:pic>
    </p:spTree>
    <p:extLst>
      <p:ext uri="{BB962C8B-B14F-4D97-AF65-F5344CB8AC3E}">
        <p14:creationId xmlns:p14="http://schemas.microsoft.com/office/powerpoint/2010/main" val="1488617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9">
          <a:extLst>
            <a:ext uri="{FF2B5EF4-FFF2-40B4-BE49-F238E27FC236}">
              <a16:creationId xmlns:a16="http://schemas.microsoft.com/office/drawing/2014/main" id="{5B786F78-ABF6-744A-5B93-08756EC64521}"/>
            </a:ext>
          </a:extLst>
        </p:cNvPr>
        <p:cNvGrpSpPr/>
        <p:nvPr/>
      </p:nvGrpSpPr>
      <p:grpSpPr>
        <a:xfrm>
          <a:off x="0" y="0"/>
          <a:ext cx="0" cy="0"/>
          <a:chOff x="0" y="0"/>
          <a:chExt cx="0" cy="0"/>
        </a:xfrm>
      </p:grpSpPr>
      <p:sp>
        <p:nvSpPr>
          <p:cNvPr id="440" name="Google Shape;440;p43">
            <a:extLst>
              <a:ext uri="{FF2B5EF4-FFF2-40B4-BE49-F238E27FC236}">
                <a16:creationId xmlns:a16="http://schemas.microsoft.com/office/drawing/2014/main" id="{1376DD26-89FA-1E8E-DD43-881AA777313E}"/>
              </a:ext>
            </a:extLst>
          </p:cNvPr>
          <p:cNvSpPr txBox="1">
            <a:spLocks noGrp="1"/>
          </p:cNvSpPr>
          <p:nvPr>
            <p:ph type="title"/>
          </p:nvPr>
        </p:nvSpPr>
        <p:spPr>
          <a:xfrm>
            <a:off x="6762790" y="3435613"/>
            <a:ext cx="5291663" cy="1628775"/>
          </a:xfrm>
          <a:prstGeom prst="rect">
            <a:avLst/>
          </a:prstGeom>
        </p:spPr>
        <p:txBody>
          <a:bodyPr spcFirstLastPara="1" wrap="square" lIns="91425" tIns="45700" rIns="91425" bIns="45700" anchor="b" anchorCtr="0">
            <a:noAutofit/>
          </a:bodyPr>
          <a:lstStyle/>
          <a:p>
            <a:r>
              <a:rPr lang="en-GB" sz="4800" b="1"/>
              <a:t>Research Design = Paradigms =</a:t>
            </a:r>
            <a:br>
              <a:rPr lang="en-GB" sz="4800" b="1"/>
            </a:br>
            <a:r>
              <a:rPr lang="en-GB" sz="4800" b="1"/>
              <a:t>Philosophy</a:t>
            </a:r>
            <a:endParaRPr lang="en-US" sz="4800"/>
          </a:p>
          <a:p>
            <a:pPr marL="0" lvl="0" indent="0">
              <a:spcBef>
                <a:spcPts val="0"/>
              </a:spcBef>
              <a:spcAft>
                <a:spcPts val="0"/>
              </a:spcAft>
              <a:buSzPts val="3600"/>
              <a:buFont typeface="Calibri"/>
              <a:buNone/>
            </a:pPr>
            <a:endParaRPr lang="en-GB" sz="4800"/>
          </a:p>
        </p:txBody>
      </p:sp>
      <p:pic>
        <p:nvPicPr>
          <p:cNvPr id="2" name="Picture 2" descr="A picture containing text&#10;&#10;Description automatically generated">
            <a:extLst>
              <a:ext uri="{FF2B5EF4-FFF2-40B4-BE49-F238E27FC236}">
                <a16:creationId xmlns:a16="http://schemas.microsoft.com/office/drawing/2014/main" id="{BE678168-42AE-AEAC-DC54-45C4ED9E590B}"/>
              </a:ext>
            </a:extLst>
          </p:cNvPr>
          <p:cNvPicPr>
            <a:picLocks noChangeAspect="1"/>
          </p:cNvPicPr>
          <p:nvPr/>
        </p:nvPicPr>
        <p:blipFill rotWithShape="1">
          <a:blip r:embed="rId3"/>
          <a:srcRect t="4438" r="-1" b="14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42" name="Google Shape;442;p43">
            <a:extLst>
              <a:ext uri="{FF2B5EF4-FFF2-40B4-BE49-F238E27FC236}">
                <a16:creationId xmlns:a16="http://schemas.microsoft.com/office/drawing/2014/main" id="{8A21D983-4B9F-B576-2562-96A8D5E8A3EB}"/>
              </a:ext>
            </a:extLst>
          </p:cNvPr>
          <p:cNvSpPr txBox="1">
            <a:spLocks noGrp="1"/>
          </p:cNvSpPr>
          <p:nvPr>
            <p:ph type="sldNum" idx="12"/>
          </p:nvPr>
        </p:nvSpPr>
        <p:spPr>
          <a:xfrm>
            <a:off x="481013" y="6356350"/>
            <a:ext cx="685800" cy="365125"/>
          </a:xfrm>
          <a:prstGeom prst="rect">
            <a:avLst/>
          </a:prstGeom>
        </p:spPr>
        <p:txBody>
          <a:bodyPr spcFirstLastPara="1" lIns="91425" tIns="45700" rIns="91425" bIns="45700" anchorCtr="0">
            <a:normAutofit/>
          </a:bodyPr>
          <a:lstStyle/>
          <a:p>
            <a:pPr marL="0" marR="0" lvl="0" indent="0" algn="l" rtl="0">
              <a:spcBef>
                <a:spcPts val="0"/>
              </a:spcBef>
              <a:spcAft>
                <a:spcPts val="600"/>
              </a:spcAft>
              <a:buNone/>
            </a:pPr>
            <a:fld id="{00000000-1234-1234-1234-123412341234}" type="slidenum">
              <a:rPr lang="en-GB">
                <a:solidFill>
                  <a:srgbClr val="FFFFFF"/>
                </a:solidFill>
                <a:latin typeface="Calibri"/>
                <a:ea typeface="Calibri"/>
                <a:cs typeface="Calibri"/>
                <a:sym typeface="Calibri"/>
              </a:rPr>
              <a:pPr marL="0" marR="0" lvl="0" indent="0" algn="l" rtl="0">
                <a:spcBef>
                  <a:spcPts val="0"/>
                </a:spcBef>
                <a:spcAft>
                  <a:spcPts val="600"/>
                </a:spcAft>
                <a:buNone/>
              </a:pPr>
              <a:t>6</a:t>
            </a:fld>
            <a:endParaRPr lang="en-GB">
              <a:solidFill>
                <a:srgbClr val="FFFFFF"/>
              </a:solidFill>
              <a:latin typeface="Calibri"/>
              <a:ea typeface="Calibri"/>
              <a:cs typeface="Calibri"/>
              <a:sym typeface="Calibri"/>
            </a:endParaRPr>
          </a:p>
        </p:txBody>
      </p:sp>
    </p:spTree>
    <p:extLst>
      <p:ext uri="{BB962C8B-B14F-4D97-AF65-F5344CB8AC3E}">
        <p14:creationId xmlns:p14="http://schemas.microsoft.com/office/powerpoint/2010/main" val="956486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9C964-9295-61C3-F80E-A11AF41439FB}"/>
            </a:ext>
          </a:extLst>
        </p:cNvPr>
        <p:cNvGrpSpPr/>
        <p:nvPr/>
      </p:nvGrpSpPr>
      <p:grpSpPr>
        <a:xfrm>
          <a:off x="0" y="0"/>
          <a:ext cx="0" cy="0"/>
          <a:chOff x="0" y="0"/>
          <a:chExt cx="0" cy="0"/>
        </a:xfrm>
      </p:grpSpPr>
      <p:pic>
        <p:nvPicPr>
          <p:cNvPr id="3" name="Picture 4" descr="Diagram&#10;&#10;Description automatically generated">
            <a:extLst>
              <a:ext uri="{FF2B5EF4-FFF2-40B4-BE49-F238E27FC236}">
                <a16:creationId xmlns:a16="http://schemas.microsoft.com/office/drawing/2014/main" id="{95940472-238F-C822-4411-04852FF49168}"/>
              </a:ext>
            </a:extLst>
          </p:cNvPr>
          <p:cNvPicPr>
            <a:picLocks noChangeAspect="1"/>
          </p:cNvPicPr>
          <p:nvPr/>
        </p:nvPicPr>
        <p:blipFill rotWithShape="1">
          <a:blip r:embed="rId3"/>
          <a:srcRect r="-326" b="8043"/>
          <a:stretch/>
        </p:blipFill>
        <p:spPr>
          <a:xfrm>
            <a:off x="4067438" y="643467"/>
            <a:ext cx="4057123" cy="5571066"/>
          </a:xfrm>
          <a:prstGeom prst="rect">
            <a:avLst/>
          </a:prstGeom>
        </p:spPr>
      </p:pic>
    </p:spTree>
    <p:extLst>
      <p:ext uri="{BB962C8B-B14F-4D97-AF65-F5344CB8AC3E}">
        <p14:creationId xmlns:p14="http://schemas.microsoft.com/office/powerpoint/2010/main" val="1282773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4D3375D7-A124-F472-00DC-465069103382}"/>
              </a:ext>
            </a:extLst>
          </p:cNvPr>
          <p:cNvPicPr>
            <a:picLocks noChangeAspect="1"/>
          </p:cNvPicPr>
          <p:nvPr/>
        </p:nvPicPr>
        <p:blipFill>
          <a:blip r:embed="rId2"/>
          <a:stretch>
            <a:fillRect/>
          </a:stretch>
        </p:blipFill>
        <p:spPr>
          <a:xfrm>
            <a:off x="-3907" y="-9525"/>
            <a:ext cx="12209583" cy="6867280"/>
          </a:xfrm>
          <a:prstGeom prst="rect">
            <a:avLst/>
          </a:prstGeom>
        </p:spPr>
      </p:pic>
    </p:spTree>
    <p:extLst>
      <p:ext uri="{BB962C8B-B14F-4D97-AF65-F5344CB8AC3E}">
        <p14:creationId xmlns:p14="http://schemas.microsoft.com/office/powerpoint/2010/main" val="1533166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5 Bizarre Historical Cures For Mental Illness">
            <a:extLst>
              <a:ext uri="{FF2B5EF4-FFF2-40B4-BE49-F238E27FC236}">
                <a16:creationId xmlns:a16="http://schemas.microsoft.com/office/drawing/2014/main" id="{4C5AC2E8-8D75-A80A-CDFC-33F4CF6038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231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grass, outdoor, building, old&#10;&#10;Description automatically generated">
            <a:extLst>
              <a:ext uri="{FF2B5EF4-FFF2-40B4-BE49-F238E27FC236}">
                <a16:creationId xmlns:a16="http://schemas.microsoft.com/office/drawing/2014/main" id="{DE6DFBC5-6901-01A2-F7CC-CF22F47F1D9D}"/>
              </a:ext>
            </a:extLst>
          </p:cNvPr>
          <p:cNvPicPr>
            <a:picLocks noGrp="1" noChangeAspect="1"/>
          </p:cNvPicPr>
          <p:nvPr>
            <p:ph idx="1"/>
          </p:nvPr>
        </p:nvPicPr>
        <p:blipFill>
          <a:blip r:embed="rId3"/>
          <a:stretch>
            <a:fillRect/>
          </a:stretch>
        </p:blipFill>
        <p:spPr>
          <a:xfrm>
            <a:off x="599138" y="2668"/>
            <a:ext cx="10993723" cy="6835513"/>
          </a:xfrm>
        </p:spPr>
      </p:pic>
    </p:spTree>
    <p:extLst>
      <p:ext uri="{BB962C8B-B14F-4D97-AF65-F5344CB8AC3E}">
        <p14:creationId xmlns:p14="http://schemas.microsoft.com/office/powerpoint/2010/main" val="2140901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picture containing text, primate, mammal&#10;&#10;Description automatically generated">
            <a:extLst>
              <a:ext uri="{FF2B5EF4-FFF2-40B4-BE49-F238E27FC236}">
                <a16:creationId xmlns:a16="http://schemas.microsoft.com/office/drawing/2014/main" id="{F0B9CACD-1136-2654-456E-1142683AF1D3}"/>
              </a:ext>
            </a:extLst>
          </p:cNvPr>
          <p:cNvPicPr>
            <a:picLocks noChangeAspect="1"/>
          </p:cNvPicPr>
          <p:nvPr/>
        </p:nvPicPr>
        <p:blipFill rotWithShape="1">
          <a:blip r:embed="rId3"/>
          <a:srcRect r="16443" b="-2"/>
          <a:stretch/>
        </p:blipFill>
        <p:spPr>
          <a:xfrm>
            <a:off x="20" y="10"/>
            <a:ext cx="6095980" cy="6857990"/>
          </a:xfrm>
          <a:prstGeom prst="rect">
            <a:avLst/>
          </a:prstGeom>
        </p:spPr>
      </p:pic>
      <p:pic>
        <p:nvPicPr>
          <p:cNvPr id="10" name="Picture 10" descr="Text, letter&#10;&#10;Description automatically generated">
            <a:extLst>
              <a:ext uri="{FF2B5EF4-FFF2-40B4-BE49-F238E27FC236}">
                <a16:creationId xmlns:a16="http://schemas.microsoft.com/office/drawing/2014/main" id="{05CFA213-228E-CF1E-A4C7-F841B43BFABB}"/>
              </a:ext>
            </a:extLst>
          </p:cNvPr>
          <p:cNvPicPr>
            <a:picLocks noChangeAspect="1"/>
          </p:cNvPicPr>
          <p:nvPr/>
        </p:nvPicPr>
        <p:blipFill rotWithShape="1">
          <a:blip r:embed="rId4"/>
          <a:srcRect l="23415" r="21473" b="-1"/>
          <a:stretch/>
        </p:blipFill>
        <p:spPr>
          <a:xfrm>
            <a:off x="6096000" y="10"/>
            <a:ext cx="6096000" cy="6857990"/>
          </a:xfrm>
          <a:prstGeom prst="rect">
            <a:avLst/>
          </a:prstGeom>
        </p:spPr>
      </p:pic>
    </p:spTree>
    <p:extLst>
      <p:ext uri="{BB962C8B-B14F-4D97-AF65-F5344CB8AC3E}">
        <p14:creationId xmlns:p14="http://schemas.microsoft.com/office/powerpoint/2010/main" val="4083105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5">
            <a:extLst>
              <a:ext uri="{FF2B5EF4-FFF2-40B4-BE49-F238E27FC236}">
                <a16:creationId xmlns:a16="http://schemas.microsoft.com/office/drawing/2014/main" id="{FF15CE25-EDF4-5B0E-EE73-888FCA2F2515}"/>
              </a:ext>
            </a:extLst>
          </p:cNvPr>
          <p:cNvPicPr>
            <a:picLocks noChangeAspect="1"/>
          </p:cNvPicPr>
          <p:nvPr/>
        </p:nvPicPr>
        <p:blipFill rotWithShape="1">
          <a:blip r:embed="rId3"/>
          <a:srcRect l="3161" r="19715" b="-3"/>
          <a:stretch/>
        </p:blipFill>
        <p:spPr>
          <a:xfrm>
            <a:off x="192528" y="171716"/>
            <a:ext cx="3793268" cy="6514565"/>
          </a:xfrm>
          <a:prstGeom prst="rect">
            <a:avLst/>
          </a:prstGeom>
        </p:spPr>
      </p:pic>
      <p:pic>
        <p:nvPicPr>
          <p:cNvPr id="12" name="Picture 13" descr="A picture containing text, blackboard&#10;&#10;Description automatically generated">
            <a:extLst>
              <a:ext uri="{FF2B5EF4-FFF2-40B4-BE49-F238E27FC236}">
                <a16:creationId xmlns:a16="http://schemas.microsoft.com/office/drawing/2014/main" id="{E9BFF496-8E08-20D1-98B4-024EE8E515E1}"/>
              </a:ext>
            </a:extLst>
          </p:cNvPr>
          <p:cNvPicPr>
            <a:picLocks noChangeAspect="1"/>
          </p:cNvPicPr>
          <p:nvPr/>
        </p:nvPicPr>
        <p:blipFill rotWithShape="1">
          <a:blip r:embed="rId4"/>
          <a:srcRect l="15793" r="6480" b="-3"/>
          <a:stretch/>
        </p:blipFill>
        <p:spPr>
          <a:xfrm>
            <a:off x="4184538" y="171716"/>
            <a:ext cx="3822924" cy="6514565"/>
          </a:xfrm>
          <a:prstGeom prst="rect">
            <a:avLst/>
          </a:prstGeom>
        </p:spPr>
      </p:pic>
      <p:pic>
        <p:nvPicPr>
          <p:cNvPr id="11" name="Picture 11">
            <a:extLst>
              <a:ext uri="{FF2B5EF4-FFF2-40B4-BE49-F238E27FC236}">
                <a16:creationId xmlns:a16="http://schemas.microsoft.com/office/drawing/2014/main" id="{F58E8E88-DBE1-1946-141E-700EE3F099FE}"/>
              </a:ext>
            </a:extLst>
          </p:cNvPr>
          <p:cNvPicPr>
            <a:picLocks noChangeAspect="1"/>
          </p:cNvPicPr>
          <p:nvPr/>
        </p:nvPicPr>
        <p:blipFill rotWithShape="1">
          <a:blip r:embed="rId5"/>
          <a:srcRect l="5095" r="4782" b="2"/>
          <a:stretch/>
        </p:blipFill>
        <p:spPr>
          <a:xfrm>
            <a:off x="8188032" y="171716"/>
            <a:ext cx="3799007" cy="6514565"/>
          </a:xfrm>
          <a:prstGeom prst="rect">
            <a:avLst/>
          </a:prstGeom>
        </p:spPr>
      </p:pic>
    </p:spTree>
    <p:extLst>
      <p:ext uri="{BB962C8B-B14F-4D97-AF65-F5344CB8AC3E}">
        <p14:creationId xmlns:p14="http://schemas.microsoft.com/office/powerpoint/2010/main" val="3012977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A picture containing text, person, person, indoor&#10;&#10;Description automatically generated">
            <a:extLst>
              <a:ext uri="{FF2B5EF4-FFF2-40B4-BE49-F238E27FC236}">
                <a16:creationId xmlns:a16="http://schemas.microsoft.com/office/drawing/2014/main" id="{E83DB0F9-1474-73A5-1B56-FE5AA2695761}"/>
              </a:ext>
            </a:extLst>
          </p:cNvPr>
          <p:cNvPicPr>
            <a:picLocks noChangeAspect="1"/>
          </p:cNvPicPr>
          <p:nvPr/>
        </p:nvPicPr>
        <p:blipFill rotWithShape="1">
          <a:blip r:embed="rId3"/>
          <a:srcRect l="13264" r="13261" b="-3"/>
          <a:stretch/>
        </p:blipFill>
        <p:spPr>
          <a:xfrm>
            <a:off x="192528" y="171716"/>
            <a:ext cx="3793268" cy="6514565"/>
          </a:xfrm>
          <a:prstGeom prst="rect">
            <a:avLst/>
          </a:prstGeom>
        </p:spPr>
      </p:pic>
      <p:pic>
        <p:nvPicPr>
          <p:cNvPr id="11" name="Picture 12">
            <a:extLst>
              <a:ext uri="{FF2B5EF4-FFF2-40B4-BE49-F238E27FC236}">
                <a16:creationId xmlns:a16="http://schemas.microsoft.com/office/drawing/2014/main" id="{2D99CC46-9214-AF28-E814-D763E99E2549}"/>
              </a:ext>
            </a:extLst>
          </p:cNvPr>
          <p:cNvPicPr>
            <a:picLocks noChangeAspect="1"/>
          </p:cNvPicPr>
          <p:nvPr/>
        </p:nvPicPr>
        <p:blipFill rotWithShape="1">
          <a:blip r:embed="rId4"/>
          <a:srcRect l="11472" r="14942" b="-3"/>
          <a:stretch/>
        </p:blipFill>
        <p:spPr>
          <a:xfrm>
            <a:off x="4184538" y="171716"/>
            <a:ext cx="3822924" cy="6514565"/>
          </a:xfrm>
          <a:prstGeom prst="rect">
            <a:avLst/>
          </a:prstGeom>
        </p:spPr>
      </p:pic>
      <p:pic>
        <p:nvPicPr>
          <p:cNvPr id="13" name="Picture 13" descr="Text&#10;&#10;Description automatically generated">
            <a:extLst>
              <a:ext uri="{FF2B5EF4-FFF2-40B4-BE49-F238E27FC236}">
                <a16:creationId xmlns:a16="http://schemas.microsoft.com/office/drawing/2014/main" id="{85662D93-44AA-B04F-5947-10DB2F6B4CA0}"/>
              </a:ext>
            </a:extLst>
          </p:cNvPr>
          <p:cNvPicPr>
            <a:picLocks noChangeAspect="1"/>
          </p:cNvPicPr>
          <p:nvPr/>
        </p:nvPicPr>
        <p:blipFill rotWithShape="1">
          <a:blip r:embed="rId5"/>
          <a:srcRect l="12444" r="14201" b="-3"/>
          <a:stretch/>
        </p:blipFill>
        <p:spPr>
          <a:xfrm>
            <a:off x="8188032" y="171716"/>
            <a:ext cx="3799007" cy="6514565"/>
          </a:xfrm>
          <a:prstGeom prst="rect">
            <a:avLst/>
          </a:prstGeom>
        </p:spPr>
      </p:pic>
    </p:spTree>
    <p:extLst>
      <p:ext uri="{BB962C8B-B14F-4D97-AF65-F5344CB8AC3E}">
        <p14:creationId xmlns:p14="http://schemas.microsoft.com/office/powerpoint/2010/main" val="2533384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D23AB209-C84F-C7C5-3F17-E5CF1E94DC73}"/>
              </a:ext>
            </a:extLst>
          </p:cNvPr>
          <p:cNvPicPr>
            <a:picLocks noChangeAspect="1"/>
          </p:cNvPicPr>
          <p:nvPr/>
        </p:nvPicPr>
        <p:blipFill>
          <a:blip r:embed="rId3"/>
          <a:stretch>
            <a:fillRect/>
          </a:stretch>
        </p:blipFill>
        <p:spPr>
          <a:xfrm>
            <a:off x="7244969" y="643467"/>
            <a:ext cx="3481916" cy="5571066"/>
          </a:xfrm>
          <a:prstGeom prst="rect">
            <a:avLst/>
          </a:prstGeom>
        </p:spPr>
      </p:pic>
      <p:pic>
        <p:nvPicPr>
          <p:cNvPr id="4" name="Picture 4">
            <a:extLst>
              <a:ext uri="{FF2B5EF4-FFF2-40B4-BE49-F238E27FC236}">
                <a16:creationId xmlns:a16="http://schemas.microsoft.com/office/drawing/2014/main" id="{B8D32AC5-62E4-6145-176C-4C56DB441B96}"/>
              </a:ext>
            </a:extLst>
          </p:cNvPr>
          <p:cNvPicPr>
            <a:picLocks noGrp="1" noChangeAspect="1"/>
          </p:cNvPicPr>
          <p:nvPr>
            <p:ph idx="1"/>
          </p:nvPr>
        </p:nvPicPr>
        <p:blipFill>
          <a:blip r:embed="rId4"/>
          <a:stretch>
            <a:fillRect/>
          </a:stretch>
        </p:blipFill>
        <p:spPr>
          <a:xfrm>
            <a:off x="1449589" y="643467"/>
            <a:ext cx="3512965" cy="5571066"/>
          </a:xfrm>
          <a:prstGeom prst="rect">
            <a:avLst/>
          </a:prstGeom>
        </p:spPr>
      </p:pic>
    </p:spTree>
    <p:extLst>
      <p:ext uri="{BB962C8B-B14F-4D97-AF65-F5344CB8AC3E}">
        <p14:creationId xmlns:p14="http://schemas.microsoft.com/office/powerpoint/2010/main" val="3342976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erson reading a piece of paper&#10;&#10;Description automatically generated">
            <a:extLst>
              <a:ext uri="{FF2B5EF4-FFF2-40B4-BE49-F238E27FC236}">
                <a16:creationId xmlns:a16="http://schemas.microsoft.com/office/drawing/2014/main" id="{DEEA8BBF-8319-F33D-554F-EA88297F7426}"/>
              </a:ext>
            </a:extLst>
          </p:cNvPr>
          <p:cNvPicPr>
            <a:picLocks noChangeAspect="1"/>
          </p:cNvPicPr>
          <p:nvPr/>
        </p:nvPicPr>
        <p:blipFill rotWithShape="1">
          <a:blip r:embed="rId3"/>
          <a:srcRect t="12754" b="12756"/>
          <a:stretch>
            <a:fillRect/>
          </a:stretch>
        </p:blipFill>
        <p:spPr>
          <a:xfrm>
            <a:off x="20" y="1282"/>
            <a:ext cx="12191980" cy="6856718"/>
          </a:xfrm>
          <a:prstGeom prst="rect">
            <a:avLst/>
          </a:prstGeom>
        </p:spPr>
      </p:pic>
    </p:spTree>
    <p:extLst>
      <p:ext uri="{BB962C8B-B14F-4D97-AF65-F5344CB8AC3E}">
        <p14:creationId xmlns:p14="http://schemas.microsoft.com/office/powerpoint/2010/main" val="3071999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80A06B-DA81-006D-B174-9745E63D811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Studies in Hysteria (Penguin Classics): Amazon.co.uk: Freud, Sigmund,  Luckhurst, Nicola, Bowlby, Rachel, Phillips, Adam, Breuer, Joseph:  9780142437490: Books">
            <a:extLst>
              <a:ext uri="{FF2B5EF4-FFF2-40B4-BE49-F238E27FC236}">
                <a16:creationId xmlns:a16="http://schemas.microsoft.com/office/drawing/2014/main" id="{6453CB05-9166-A611-567D-9E5EE73F9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075" r="5077" b="2"/>
          <a:stretch>
            <a:fillRect/>
          </a:stretch>
        </p:blipFill>
        <p:spPr bwMode="auto">
          <a:xfrm>
            <a:off x="187387" y="170014"/>
            <a:ext cx="3805676" cy="65162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Woman Behind Freud's First Case Study | The New Republic">
            <a:extLst>
              <a:ext uri="{FF2B5EF4-FFF2-40B4-BE49-F238E27FC236}">
                <a16:creationId xmlns:a16="http://schemas.microsoft.com/office/drawing/2014/main" id="{DA21AE91-B0E6-EC9C-DD3F-96BCC37CDB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9838" b="-2"/>
          <a:stretch>
            <a:fillRect/>
          </a:stretch>
        </p:blipFill>
        <p:spPr bwMode="auto">
          <a:xfrm>
            <a:off x="4179224" y="170014"/>
            <a:ext cx="7825389" cy="6516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3449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Of Freud, 19th-Century Therapeutics, and Recumbent Posture | The MIT Press  Reader">
            <a:extLst>
              <a:ext uri="{FF2B5EF4-FFF2-40B4-BE49-F238E27FC236}">
                <a16:creationId xmlns:a16="http://schemas.microsoft.com/office/drawing/2014/main" id="{E4774D27-A56A-5BC5-C924-3313886BB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1000" y="196850"/>
            <a:ext cx="8890000" cy="646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3264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61AD96-8A32-E624-A1C6-17BD5209C29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C2FB33E-10FC-F1DC-2149-FEF38F52A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 whiteboard&#10;&#10;Description automatically generated">
            <a:extLst>
              <a:ext uri="{FF2B5EF4-FFF2-40B4-BE49-F238E27FC236}">
                <a16:creationId xmlns:a16="http://schemas.microsoft.com/office/drawing/2014/main" id="{1CE1005A-AF69-D123-D56A-CEA55E6910D9}"/>
              </a:ext>
            </a:extLst>
          </p:cNvPr>
          <p:cNvPicPr>
            <a:picLocks noChangeAspect="1"/>
          </p:cNvPicPr>
          <p:nvPr/>
        </p:nvPicPr>
        <p:blipFill rotWithShape="1">
          <a:blip r:embed="rId3"/>
          <a:srcRect t="20918" b="20942"/>
          <a:stretch/>
        </p:blipFill>
        <p:spPr>
          <a:xfrm>
            <a:off x="-3047" y="10"/>
            <a:ext cx="12191999" cy="6857990"/>
          </a:xfrm>
          <a:prstGeom prst="rect">
            <a:avLst/>
          </a:prstGeom>
        </p:spPr>
      </p:pic>
      <p:sp>
        <p:nvSpPr>
          <p:cNvPr id="23" name="Rectangle 22">
            <a:extLst>
              <a:ext uri="{FF2B5EF4-FFF2-40B4-BE49-F238E27FC236}">
                <a16:creationId xmlns:a16="http://schemas.microsoft.com/office/drawing/2014/main" id="{BAC64032-E4A0-D80A-70B7-CA460D9AD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2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0"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685FDFA0-76C7-CC44-84D3-CB510D66DEAB}"/>
              </a:ext>
            </a:extLst>
          </p:cNvPr>
          <p:cNvSpPr>
            <a:spLocks noGrp="1"/>
          </p:cNvSpPr>
          <p:nvPr>
            <p:ph type="title"/>
          </p:nvPr>
        </p:nvSpPr>
        <p:spPr>
          <a:xfrm>
            <a:off x="535020" y="685800"/>
            <a:ext cx="2780271" cy="5105400"/>
          </a:xfrm>
        </p:spPr>
        <p:txBody>
          <a:bodyPr>
            <a:normAutofit/>
          </a:bodyPr>
          <a:lstStyle/>
          <a:p>
            <a:r>
              <a:rPr lang="en-US" sz="3400">
                <a:solidFill>
                  <a:srgbClr val="FFFFFF"/>
                </a:solidFill>
              </a:rPr>
              <a:t>Interpretivism </a:t>
            </a:r>
          </a:p>
        </p:txBody>
      </p:sp>
      <p:graphicFrame>
        <p:nvGraphicFramePr>
          <p:cNvPr id="6" name="Content Placeholder 5">
            <a:extLst>
              <a:ext uri="{FF2B5EF4-FFF2-40B4-BE49-F238E27FC236}">
                <a16:creationId xmlns:a16="http://schemas.microsoft.com/office/drawing/2014/main" id="{1705F044-3149-0843-9FA4-6AA3742216F7}"/>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9989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lendar&#10;&#10;Description automatically generated">
            <a:extLst>
              <a:ext uri="{FF2B5EF4-FFF2-40B4-BE49-F238E27FC236}">
                <a16:creationId xmlns:a16="http://schemas.microsoft.com/office/drawing/2014/main" id="{68B72B4E-834F-993F-A270-DF47268572CE}"/>
              </a:ext>
            </a:extLst>
          </p:cNvPr>
          <p:cNvPicPr>
            <a:picLocks noChangeAspect="1"/>
          </p:cNvPicPr>
          <p:nvPr/>
        </p:nvPicPr>
        <p:blipFill>
          <a:blip r:embed="rId3"/>
          <a:stretch>
            <a:fillRect/>
          </a:stretch>
        </p:blipFill>
        <p:spPr>
          <a:xfrm>
            <a:off x="2831631" y="16823"/>
            <a:ext cx="6101139" cy="6840800"/>
          </a:xfrm>
          <a:prstGeom prst="rect">
            <a:avLst/>
          </a:prstGeom>
        </p:spPr>
      </p:pic>
    </p:spTree>
    <p:extLst>
      <p:ext uri="{BB962C8B-B14F-4D97-AF65-F5344CB8AC3E}">
        <p14:creationId xmlns:p14="http://schemas.microsoft.com/office/powerpoint/2010/main" val="1047112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177B65-1030-2749-75EF-809683E6A7C6}"/>
            </a:ext>
          </a:extLst>
        </p:cNvPr>
        <p:cNvGrpSpPr/>
        <p:nvPr/>
      </p:nvGrpSpPr>
      <p:grpSpPr>
        <a:xfrm>
          <a:off x="0" y="0"/>
          <a:ext cx="0" cy="0"/>
          <a:chOff x="0" y="0"/>
          <a:chExt cx="0" cy="0"/>
        </a:xfrm>
      </p:grpSpPr>
      <p:sp useBgFill="1">
        <p:nvSpPr>
          <p:cNvPr id="183" name="Rectangle 185">
            <a:extLst>
              <a:ext uri="{FF2B5EF4-FFF2-40B4-BE49-F238E27FC236}">
                <a16:creationId xmlns:a16="http://schemas.microsoft.com/office/drawing/2014/main" id="{17F986AE-F360-18DA-1429-1DE91B89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5" name="Rectangle 187">
            <a:extLst>
              <a:ext uri="{FF2B5EF4-FFF2-40B4-BE49-F238E27FC236}">
                <a16:creationId xmlns:a16="http://schemas.microsoft.com/office/drawing/2014/main" id="{AC767192-9EE4-FDCF-8A2F-A999B2D7D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7" name="Rectangle 189">
            <a:extLst>
              <a:ext uri="{FF2B5EF4-FFF2-40B4-BE49-F238E27FC236}">
                <a16:creationId xmlns:a16="http://schemas.microsoft.com/office/drawing/2014/main" id="{3C648202-8998-64EF-15AB-873C6B6E1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2" name="Rectangle 191">
            <a:extLst>
              <a:ext uri="{FF2B5EF4-FFF2-40B4-BE49-F238E27FC236}">
                <a16:creationId xmlns:a16="http://schemas.microsoft.com/office/drawing/2014/main" id="{4EA2AC86-56C1-C171-8DC6-7375592CD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6" name="How reality is constructed: (MacLeod, 2001)">
            <a:extLst>
              <a:ext uri="{FF2B5EF4-FFF2-40B4-BE49-F238E27FC236}">
                <a16:creationId xmlns:a16="http://schemas.microsoft.com/office/drawing/2014/main" id="{543FD7E9-E4E3-E0D9-3088-3A205860D858}"/>
              </a:ext>
            </a:extLst>
          </p:cNvPr>
          <p:cNvSpPr>
            <a:spLocks noGrp="1"/>
          </p:cNvSpPr>
          <p:nvPr>
            <p:ph type="title"/>
          </p:nvPr>
        </p:nvSpPr>
        <p:spPr>
          <a:xfrm>
            <a:off x="1371597" y="348865"/>
            <a:ext cx="10044023" cy="877729"/>
          </a:xfrm>
        </p:spPr>
        <p:txBody>
          <a:bodyPr anchor="ctr">
            <a:normAutofit/>
          </a:bodyPr>
          <a:lstStyle>
            <a:lvl1pPr>
              <a:defRPr spc="-100"/>
            </a:lvl1pPr>
          </a:lstStyle>
          <a:p>
            <a:r>
              <a:rPr lang="en-GB" sz="4000">
                <a:solidFill>
                  <a:srgbClr val="FFFFFF"/>
                </a:solidFill>
              </a:rPr>
              <a:t>How Reality is Constructed (McLeod 2001)</a:t>
            </a:r>
          </a:p>
        </p:txBody>
      </p:sp>
      <p:sp>
        <p:nvSpPr>
          <p:cNvPr id="177" name="Slide Number">
            <a:extLst>
              <a:ext uri="{FF2B5EF4-FFF2-40B4-BE49-F238E27FC236}">
                <a16:creationId xmlns:a16="http://schemas.microsoft.com/office/drawing/2014/main" id="{AEEAC11B-F511-B24B-C6E3-C3EE768723C0}"/>
              </a:ext>
            </a:extLst>
          </p:cNvPr>
          <p:cNvSpPr>
            <a:spLocks noGrp="1"/>
          </p:cNvSpPr>
          <p:nvPr>
            <p:ph type="sldNum" sz="quarter" idx="12"/>
          </p:nvPr>
        </p:nvSpPr>
        <p:spPr>
          <a:xfrm>
            <a:off x="11704320" y="6455664"/>
            <a:ext cx="448056"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6CB4B4D-7CA3-9044-876B-883B54F8677D}" type="slidenum">
              <a:rPr kumimoji="0" lang="en-GB" sz="110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GB" sz="110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endParaRPr>
          </a:p>
        </p:txBody>
      </p:sp>
      <p:graphicFrame>
        <p:nvGraphicFramePr>
          <p:cNvPr id="3" name="Diagram 3">
            <a:extLst>
              <a:ext uri="{FF2B5EF4-FFF2-40B4-BE49-F238E27FC236}">
                <a16:creationId xmlns:a16="http://schemas.microsoft.com/office/drawing/2014/main" id="{8FCE856F-F971-E06A-01E5-82433BCA1323}"/>
              </a:ext>
            </a:extLst>
          </p:cNvPr>
          <p:cNvGraphicFramePr/>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9033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ocial Construct: Definition, Examples, and Why They Happen">
            <a:extLst>
              <a:ext uri="{FF2B5EF4-FFF2-40B4-BE49-F238E27FC236}">
                <a16:creationId xmlns:a16="http://schemas.microsoft.com/office/drawing/2014/main" id="{950ABB16-A188-1EE2-B41C-D9DEFB5C91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17700" y="643467"/>
            <a:ext cx="835659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6342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13C8-002C-B34C-AF3B-75FB22031A07}"/>
              </a:ext>
            </a:extLst>
          </p:cNvPr>
          <p:cNvSpPr>
            <a:spLocks noGrp="1"/>
          </p:cNvSpPr>
          <p:nvPr>
            <p:ph type="title"/>
          </p:nvPr>
        </p:nvSpPr>
        <p:spPr>
          <a:xfrm>
            <a:off x="762000" y="1733284"/>
            <a:ext cx="11430000" cy="1325563"/>
          </a:xfrm>
        </p:spPr>
        <p:txBody>
          <a:bodyPr>
            <a:noAutofit/>
          </a:bodyPr>
          <a:lstStyle/>
          <a:p>
            <a:r>
              <a:rPr lang="en-GB" sz="3600" dirty="0"/>
              <a:t>Think about a problem/ idea/ phenomenon (social, political or cultural) relevant to counselling and psychotherapy:</a:t>
            </a:r>
            <a:br>
              <a:rPr lang="en-GB" sz="3600" dirty="0"/>
            </a:br>
            <a:br>
              <a:rPr lang="en-GB" sz="3600" dirty="0"/>
            </a:br>
            <a:r>
              <a:rPr lang="en-GB" sz="3600" dirty="0"/>
              <a:t>1. What is the problem/idea/phenomenon?</a:t>
            </a:r>
            <a:br>
              <a:rPr lang="en-GB" sz="3600" dirty="0"/>
            </a:br>
            <a:br>
              <a:rPr lang="en-GB" sz="3600" dirty="0"/>
            </a:br>
            <a:r>
              <a:rPr lang="en-GB" sz="3600" dirty="0"/>
              <a:t>2. How is it socially constructed? By whom? </a:t>
            </a:r>
            <a:br>
              <a:rPr lang="en-GB" sz="3600" dirty="0"/>
            </a:br>
            <a:br>
              <a:rPr lang="en-GB" sz="3600" dirty="0"/>
            </a:br>
            <a:endParaRPr lang="en-US" sz="3600" dirty="0"/>
          </a:p>
        </p:txBody>
      </p:sp>
      <p:pic>
        <p:nvPicPr>
          <p:cNvPr id="3" name="Picture 2">
            <a:extLst>
              <a:ext uri="{FF2B5EF4-FFF2-40B4-BE49-F238E27FC236}">
                <a16:creationId xmlns:a16="http://schemas.microsoft.com/office/drawing/2014/main" id="{B350D99C-4068-79BE-3B8C-4894177579D1}"/>
              </a:ext>
            </a:extLst>
          </p:cNvPr>
          <p:cNvPicPr>
            <a:picLocks noChangeAspect="1"/>
          </p:cNvPicPr>
          <p:nvPr/>
        </p:nvPicPr>
        <p:blipFill>
          <a:blip r:embed="rId3"/>
          <a:stretch>
            <a:fillRect/>
          </a:stretch>
        </p:blipFill>
        <p:spPr>
          <a:xfrm>
            <a:off x="2006600" y="3478714"/>
            <a:ext cx="7772400" cy="3334570"/>
          </a:xfrm>
          <a:prstGeom prst="rect">
            <a:avLst/>
          </a:prstGeom>
        </p:spPr>
      </p:pic>
    </p:spTree>
    <p:extLst>
      <p:ext uri="{BB962C8B-B14F-4D97-AF65-F5344CB8AC3E}">
        <p14:creationId xmlns:p14="http://schemas.microsoft.com/office/powerpoint/2010/main" val="37220696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56B16C-7E49-2A8A-BB63-22F4B1F99364}"/>
            </a:ext>
          </a:extLst>
        </p:cNvPr>
        <p:cNvGrpSpPr/>
        <p:nvPr/>
      </p:nvGrpSpPr>
      <p:grpSpPr>
        <a:xfrm>
          <a:off x="0" y="0"/>
          <a:ext cx="0" cy="0"/>
          <a:chOff x="0" y="0"/>
          <a:chExt cx="0" cy="0"/>
        </a:xfrm>
      </p:grpSpPr>
      <p:sp>
        <p:nvSpPr>
          <p:cNvPr id="13" name="Rectangle 10">
            <a:extLst>
              <a:ext uri="{FF2B5EF4-FFF2-40B4-BE49-F238E27FC236}">
                <a16:creationId xmlns:a16="http://schemas.microsoft.com/office/drawing/2014/main" id="{AB6F002C-B521-1844-F34B-10452FF73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6" name="Picture 6" descr="A picture containing outdoor, light, night sky&#10;&#10;Description automatically generated">
            <a:extLst>
              <a:ext uri="{FF2B5EF4-FFF2-40B4-BE49-F238E27FC236}">
                <a16:creationId xmlns:a16="http://schemas.microsoft.com/office/drawing/2014/main" id="{B82DDF6F-95EA-B2C0-0778-B2C444107135}"/>
              </a:ext>
            </a:extLst>
          </p:cNvPr>
          <p:cNvPicPr>
            <a:picLocks noChangeAspect="1"/>
          </p:cNvPicPr>
          <p:nvPr/>
        </p:nvPicPr>
        <p:blipFill rotWithShape="1">
          <a:blip r:embed="rId3"/>
          <a:srcRect t="22" b="15724"/>
          <a:stretch/>
        </p:blipFill>
        <p:spPr>
          <a:xfrm>
            <a:off x="20" y="1282"/>
            <a:ext cx="12191980" cy="6856718"/>
          </a:xfrm>
          <a:prstGeom prst="rect">
            <a:avLst/>
          </a:prstGeom>
        </p:spPr>
      </p:pic>
    </p:spTree>
    <p:extLst>
      <p:ext uri="{BB962C8B-B14F-4D97-AF65-F5344CB8AC3E}">
        <p14:creationId xmlns:p14="http://schemas.microsoft.com/office/powerpoint/2010/main" val="2623401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F180B-D48D-8F6B-6EF7-69390D11373A}"/>
            </a:ext>
          </a:extLst>
        </p:cNvPr>
        <p:cNvGrpSpPr/>
        <p:nvPr/>
      </p:nvGrpSpPr>
      <p:grpSpPr>
        <a:xfrm>
          <a:off x="0" y="0"/>
          <a:ext cx="0" cy="0"/>
          <a:chOff x="0" y="0"/>
          <a:chExt cx="0" cy="0"/>
        </a:xfrm>
      </p:grpSpPr>
      <p:pic>
        <p:nvPicPr>
          <p:cNvPr id="5122" name="Picture 2" descr="Image result for qualitative vs quantitative">
            <a:extLst>
              <a:ext uri="{FF2B5EF4-FFF2-40B4-BE49-F238E27FC236}">
                <a16:creationId xmlns:a16="http://schemas.microsoft.com/office/drawing/2014/main" id="{3206002B-961D-39AD-A103-9CA41680C4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Arrow: Down 4">
            <a:extLst>
              <a:ext uri="{FF2B5EF4-FFF2-40B4-BE49-F238E27FC236}">
                <a16:creationId xmlns:a16="http://schemas.microsoft.com/office/drawing/2014/main" id="{D3F1FFB4-0214-FE8F-1585-1971757E843E}"/>
              </a:ext>
            </a:extLst>
          </p:cNvPr>
          <p:cNvSpPr/>
          <p:nvPr/>
        </p:nvSpPr>
        <p:spPr>
          <a:xfrm rot="-2700000">
            <a:off x="517821" y="-76570"/>
            <a:ext cx="1675654" cy="2857267"/>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7117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E35BB6-8EFD-7520-2387-0DA54EDA8150}"/>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8DCE892-3B50-0C53-F162-03BF56AC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6" name="Picture 6" descr="Diagram&#10;&#10;Description automatically generated">
            <a:extLst>
              <a:ext uri="{FF2B5EF4-FFF2-40B4-BE49-F238E27FC236}">
                <a16:creationId xmlns:a16="http://schemas.microsoft.com/office/drawing/2014/main" id="{98603D5D-4AAE-36AE-5DC1-3807F33257C7}"/>
              </a:ext>
            </a:extLst>
          </p:cNvPr>
          <p:cNvPicPr>
            <a:picLocks noChangeAspect="1"/>
          </p:cNvPicPr>
          <p:nvPr/>
        </p:nvPicPr>
        <p:blipFill rotWithShape="1">
          <a:blip r:embed="rId3"/>
          <a:srcRect t="1462" r="1" b="6153"/>
          <a:stretch/>
        </p:blipFill>
        <p:spPr>
          <a:xfrm>
            <a:off x="196850" y="173518"/>
            <a:ext cx="11798300" cy="6512763"/>
          </a:xfrm>
          <a:prstGeom prst="rect">
            <a:avLst/>
          </a:prstGeom>
        </p:spPr>
      </p:pic>
    </p:spTree>
    <p:extLst>
      <p:ext uri="{BB962C8B-B14F-4D97-AF65-F5344CB8AC3E}">
        <p14:creationId xmlns:p14="http://schemas.microsoft.com/office/powerpoint/2010/main" val="1558528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77FFA-DEFF-8758-CBCB-31C5EDCDE0B9}"/>
            </a:ext>
          </a:extLst>
        </p:cNvPr>
        <p:cNvGrpSpPr/>
        <p:nvPr/>
      </p:nvGrpSpPr>
      <p:grpSpPr>
        <a:xfrm>
          <a:off x="0" y="0"/>
          <a:ext cx="0" cy="0"/>
          <a:chOff x="0" y="0"/>
          <a:chExt cx="0" cy="0"/>
        </a:xfrm>
      </p:grpSpPr>
      <p:pic>
        <p:nvPicPr>
          <p:cNvPr id="4" name="Picture 4" descr="Shape, circle&#10;&#10;Description automatically generated">
            <a:extLst>
              <a:ext uri="{FF2B5EF4-FFF2-40B4-BE49-F238E27FC236}">
                <a16:creationId xmlns:a16="http://schemas.microsoft.com/office/drawing/2014/main" id="{D3E63293-A350-4D30-027F-43AE3ECA740B}"/>
              </a:ext>
            </a:extLst>
          </p:cNvPr>
          <p:cNvPicPr>
            <a:picLocks noGrp="1" noChangeAspect="1"/>
          </p:cNvPicPr>
          <p:nvPr>
            <p:ph idx="1"/>
          </p:nvPr>
        </p:nvPicPr>
        <p:blipFill rotWithShape="1">
          <a:blip r:embed="rId3"/>
          <a:srcRect l="3831" r="3718" b="-1"/>
          <a:stretch/>
        </p:blipFill>
        <p:spPr>
          <a:xfrm>
            <a:off x="484632" y="1244439"/>
            <a:ext cx="2560320" cy="4362975"/>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A19308DC-4AD7-FD35-3849-134141549061}"/>
              </a:ext>
            </a:extLst>
          </p:cNvPr>
          <p:cNvPicPr>
            <a:picLocks noChangeAspect="1"/>
          </p:cNvPicPr>
          <p:nvPr/>
        </p:nvPicPr>
        <p:blipFill rotWithShape="1">
          <a:blip r:embed="rId4"/>
          <a:srcRect l="4722" r="7715" b="-3"/>
          <a:stretch/>
        </p:blipFill>
        <p:spPr>
          <a:xfrm>
            <a:off x="3354631" y="1227384"/>
            <a:ext cx="2560320" cy="4397085"/>
          </a:xfrm>
          <a:prstGeom prst="rect">
            <a:avLst/>
          </a:prstGeom>
        </p:spPr>
      </p:pic>
      <p:pic>
        <p:nvPicPr>
          <p:cNvPr id="7" name="Picture 7" descr="Graphical user interface, website&#10;&#10;Description automatically generated">
            <a:extLst>
              <a:ext uri="{FF2B5EF4-FFF2-40B4-BE49-F238E27FC236}">
                <a16:creationId xmlns:a16="http://schemas.microsoft.com/office/drawing/2014/main" id="{9F6E0C42-D778-E886-7B76-856A48A10733}"/>
              </a:ext>
            </a:extLst>
          </p:cNvPr>
          <p:cNvPicPr>
            <a:picLocks noChangeAspect="1"/>
          </p:cNvPicPr>
          <p:nvPr/>
        </p:nvPicPr>
        <p:blipFill>
          <a:blip r:embed="rId5"/>
          <a:stretch>
            <a:fillRect/>
          </a:stretch>
        </p:blipFill>
        <p:spPr>
          <a:xfrm>
            <a:off x="6235726" y="1514221"/>
            <a:ext cx="2560320" cy="3823411"/>
          </a:xfrm>
          <a:prstGeom prst="rect">
            <a:avLst/>
          </a:prstGeom>
        </p:spPr>
      </p:pic>
      <p:pic>
        <p:nvPicPr>
          <p:cNvPr id="5" name="Picture 5">
            <a:extLst>
              <a:ext uri="{FF2B5EF4-FFF2-40B4-BE49-F238E27FC236}">
                <a16:creationId xmlns:a16="http://schemas.microsoft.com/office/drawing/2014/main" id="{6C651335-711E-19C6-D819-281B7B9FE5C9}"/>
              </a:ext>
            </a:extLst>
          </p:cNvPr>
          <p:cNvPicPr>
            <a:picLocks noChangeAspect="1"/>
          </p:cNvPicPr>
          <p:nvPr/>
        </p:nvPicPr>
        <p:blipFill rotWithShape="1">
          <a:blip r:embed="rId6"/>
          <a:srcRect l="6607" r="6871" b="1"/>
          <a:stretch/>
        </p:blipFill>
        <p:spPr>
          <a:xfrm>
            <a:off x="9120662" y="1230706"/>
            <a:ext cx="2560320" cy="4390441"/>
          </a:xfrm>
          <a:prstGeom prst="rect">
            <a:avLst/>
          </a:prstGeom>
        </p:spPr>
      </p:pic>
    </p:spTree>
    <p:extLst>
      <p:ext uri="{BB962C8B-B14F-4D97-AF65-F5344CB8AC3E}">
        <p14:creationId xmlns:p14="http://schemas.microsoft.com/office/powerpoint/2010/main" val="774164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E80934C-5429-66C0-F0C8-56FB64AC3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0C2135-EAA9-5076-9B7C-394DD9F086EE}"/>
              </a:ext>
            </a:extLst>
          </p:cNvPr>
          <p:cNvSpPr>
            <a:spLocks noGrp="1"/>
          </p:cNvSpPr>
          <p:nvPr>
            <p:ph type="title"/>
          </p:nvPr>
        </p:nvSpPr>
        <p:spPr>
          <a:xfrm>
            <a:off x="836185" y="3098649"/>
            <a:ext cx="10515600" cy="1325563"/>
          </a:xfrm>
        </p:spPr>
        <p:txBody>
          <a:bodyPr spcFirstLastPara="1" wrap="square" lIns="91425" tIns="45700" rIns="91425" bIns="45700" anchor="ctr" anchorCtr="0">
            <a:noAutofit/>
          </a:bodyPr>
          <a:lstStyle/>
          <a:p>
            <a:r>
              <a:rPr lang="en-US" sz="4900" dirty="0"/>
              <a:t>Can 'good' knowledge – about people, practice, the world, </a:t>
            </a:r>
            <a:r>
              <a:rPr lang="en-US" sz="4900" dirty="0" err="1"/>
              <a:t>etc</a:t>
            </a:r>
            <a:r>
              <a:rPr lang="en-US" sz="4900" dirty="0"/>
              <a:t> - be produced through understanding the experiences and attitudes of individuals? </a:t>
            </a:r>
            <a:br>
              <a:rPr lang="en-US" sz="4900" dirty="0"/>
            </a:br>
            <a:endParaRPr lang="en-US" sz="4900" dirty="0"/>
          </a:p>
        </p:txBody>
      </p:sp>
    </p:spTree>
    <p:extLst>
      <p:ext uri="{BB962C8B-B14F-4D97-AF65-F5344CB8AC3E}">
        <p14:creationId xmlns:p14="http://schemas.microsoft.com/office/powerpoint/2010/main" val="4210454494"/>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826</TotalTime>
  <Words>2653</Words>
  <Application>Microsoft Macintosh PowerPoint</Application>
  <PresentationFormat>Widescreen</PresentationFormat>
  <Paragraphs>265</Paragraphs>
  <Slides>28</Slides>
  <Notes>25</Notes>
  <HiddenSlides>4</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28</vt:i4>
      </vt:variant>
    </vt:vector>
  </HeadingPairs>
  <TitlesOfParts>
    <vt:vector size="39" baseType="lpstr">
      <vt:lpstr>ＭＳ Ｐゴシック</vt:lpstr>
      <vt:lpstr>Arial</vt:lpstr>
      <vt:lpstr>Arial,Sans-Serif</vt:lpstr>
      <vt:lpstr>Calibri</vt:lpstr>
      <vt:lpstr>Calibri Light</vt:lpstr>
      <vt:lpstr>Helvetica Neue</vt:lpstr>
      <vt:lpstr>Office Theme</vt:lpstr>
      <vt:lpstr>Office Theme</vt:lpstr>
      <vt:lpstr>Office Theme</vt:lpstr>
      <vt:lpstr>1_Office Theme</vt:lpstr>
      <vt:lpstr>2_Office Theme</vt:lpstr>
      <vt:lpstr>Introduction to Research Approaches in Counselling &amp; Psychotherapy</vt:lpstr>
      <vt:lpstr>Learning Outcomes For Today </vt:lpstr>
      <vt:lpstr>Assessment brief overview – use briefs and guidance</vt:lpstr>
      <vt:lpstr>PowerPoint Presentation</vt:lpstr>
      <vt:lpstr>PowerPoint Presentation</vt:lpstr>
      <vt:lpstr>Research Design = Paradigms = Philosophy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Interpretivism </vt:lpstr>
      <vt:lpstr>PowerPoint Presentation</vt:lpstr>
      <vt:lpstr>How Reality is Constructed (McLeod 2001)</vt:lpstr>
      <vt:lpstr>PowerPoint Presentation</vt:lpstr>
      <vt:lpstr>Think about a problem/ idea/ phenomenon (social, political or cultural) relevant to counselling and psychotherapy:  1. What is the problem/idea/phenomenon?  2. How is it socially constructed? By whom?   </vt:lpstr>
      <vt:lpstr>PowerPoint Presentation</vt:lpstr>
      <vt:lpstr>PowerPoint Presentation</vt:lpstr>
      <vt:lpstr>PowerPoint Presentation</vt:lpstr>
      <vt:lpstr>PowerPoint Presentation</vt:lpstr>
      <vt:lpstr>Can 'good' knowledge – about people, practice, the world, etc - be produced through understanding the experiences and attitudes of individuals?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375</cp:revision>
  <dcterms:created xsi:type="dcterms:W3CDTF">2023-01-02T09:17:11Z</dcterms:created>
  <dcterms:modified xsi:type="dcterms:W3CDTF">2026-01-27T11:46:30Z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