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sldIdLst>
    <p:sldId id="256" r:id="rId2"/>
    <p:sldId id="257" r:id="rId3"/>
    <p:sldId id="258" r:id="rId4"/>
    <p:sldId id="259" r:id="rId5"/>
    <p:sldId id="261"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751" autoAdjust="0"/>
    <p:restoredTop sz="94660"/>
  </p:normalViewPr>
  <p:slideViewPr>
    <p:cSldViewPr snapToGrid="0">
      <p:cViewPr varScale="1">
        <p:scale>
          <a:sx n="73" d="100"/>
          <a:sy n="73" d="100"/>
        </p:scale>
        <p:origin x="42"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585181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062032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1449519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897898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3E4D76-105C-4CA5-8C2F-128B203801C0}"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47314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B3E4D76-105C-4CA5-8C2F-128B203801C0}"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7178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3E4D76-105C-4CA5-8C2F-128B203801C0}"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207959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938623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3112541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3739788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CBF733A-D764-4A85-A6A1-CCE3868BFFC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07992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3704681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BF733A-D764-4A85-A6A1-CCE3868BFFC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23076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2B3E4D76-105C-4CA5-8C2F-128B203801C0}"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49458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3697578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B3E4D76-105C-4CA5-8C2F-128B203801C0}"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CBF733A-D764-4A85-A6A1-CCE3868BFFC4}" type="slidenum">
              <a:rPr lang="en-GB" smtClean="0"/>
              <a:t>‹#›</a:t>
            </a:fld>
            <a:endParaRPr lang="en-GB"/>
          </a:p>
        </p:txBody>
      </p:sp>
    </p:spTree>
    <p:extLst>
      <p:ext uri="{BB962C8B-B14F-4D97-AF65-F5344CB8AC3E}">
        <p14:creationId xmlns:p14="http://schemas.microsoft.com/office/powerpoint/2010/main" val="1668157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B3E4D76-105C-4CA5-8C2F-128B203801C0}" type="datetimeFigureOut">
              <a:rPr lang="en-GB" smtClean="0"/>
              <a:t>07/10/2026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CBF733A-D764-4A85-A6A1-CCE3868BFFC4}" type="slidenum">
              <a:rPr lang="en-GB" smtClean="0"/>
              <a:t>‹#›</a:t>
            </a:fld>
            <a:endParaRPr lang="en-GB"/>
          </a:p>
        </p:txBody>
      </p:sp>
    </p:spTree>
    <p:extLst>
      <p:ext uri="{BB962C8B-B14F-4D97-AF65-F5344CB8AC3E}">
        <p14:creationId xmlns:p14="http://schemas.microsoft.com/office/powerpoint/2010/main" val="2518021119"/>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 id="2147483826" r:id="rId12"/>
    <p:sldLayoutId id="2147483827" r:id="rId13"/>
    <p:sldLayoutId id="2147483828" r:id="rId14"/>
    <p:sldLayoutId id="2147483829" r:id="rId15"/>
    <p:sldLayoutId id="214748383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C9B8693B-86A7-E4A5-D5A1-0082FCA05033}"/>
              </a:ext>
            </a:extLst>
          </p:cNvPr>
          <p:cNvSpPr txBox="1">
            <a:spLocks noGrp="1"/>
          </p:cNvSpPr>
          <p:nvPr>
            <p:ph type="subTitle" idx="1"/>
          </p:nvPr>
        </p:nvSpPr>
        <p:spPr>
          <a:xfrm>
            <a:off x="1869703" y="1686310"/>
            <a:ext cx="8632238" cy="4421723"/>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Sarah Ahmed</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Student ID:		</a:t>
            </a:r>
            <a:r>
              <a:rPr lang="en-GB" b="0" i="0" dirty="0">
                <a:solidFill>
                  <a:srgbClr val="242130"/>
                </a:solidFill>
                <a:effectLst/>
                <a:latin typeface="Arial" panose="020B0604020202020204" pitchFamily="34" charset="0"/>
              </a:rPr>
              <a:t>2540585</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Lecturer’s Name:	</a:t>
            </a:r>
            <a:r>
              <a:rPr lang="en-GB" b="0" i="0" dirty="0">
                <a:solidFill>
                  <a:srgbClr val="1D2125"/>
                </a:solidFill>
                <a:effectLst/>
                <a:latin typeface="-apple-system"/>
              </a:rPr>
              <a:t>Bohdan </a:t>
            </a:r>
            <a:r>
              <a:rPr lang="en-GB" b="0" i="0" dirty="0" err="1">
                <a:solidFill>
                  <a:srgbClr val="1D2125"/>
                </a:solidFill>
                <a:effectLst/>
                <a:latin typeface="-apple-system"/>
              </a:rPr>
              <a:t>Kovalov</a:t>
            </a:r>
            <a:endParaRPr lang="en-GB" b="1"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Module Code: 	</a:t>
            </a:r>
            <a:r>
              <a:rPr lang="en-GB" dirty="0">
                <a:latin typeface="Arial" panose="020B0604020202020204" pitchFamily="34" charset="0"/>
                <a:cs typeface="Arial" panose="020B0604020202020204" pitchFamily="34" charset="0"/>
              </a:rPr>
              <a:t>LCLM 4004</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Module Name: 	</a:t>
            </a:r>
            <a:r>
              <a:rPr lang="en-GB" dirty="0">
                <a:latin typeface="Arial" panose="020B0604020202020204" pitchFamily="34" charset="0"/>
                <a:cs typeface="Arial" panose="020B0604020202020204" pitchFamily="34" charset="0"/>
              </a:rPr>
              <a:t>Problem Solving and Decision-Making Skills</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Component 1: 	</a:t>
            </a:r>
            <a:r>
              <a:rPr lang="en-GB" dirty="0">
                <a:latin typeface="Arial" panose="020B0604020202020204" pitchFamily="34" charset="0"/>
                <a:cs typeface="Arial" panose="020B0604020202020204" pitchFamily="34" charset="0"/>
              </a:rPr>
              <a:t>Basil’s Bakery</a:t>
            </a:r>
          </a:p>
        </p:txBody>
      </p:sp>
      <p:pic>
        <p:nvPicPr>
          <p:cNvPr id="1028" name="Picture 4" descr="Free vector – Artofit">
            <a:extLst>
              <a:ext uri="{FF2B5EF4-FFF2-40B4-BE49-F238E27FC236}">
                <a16:creationId xmlns:a16="http://schemas.microsoft.com/office/drawing/2014/main" id="{B83FA135-906E-AF16-0D0A-B676D29EEB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1214" y="643085"/>
            <a:ext cx="3690727" cy="3690727"/>
          </a:xfrm>
          <a:prstGeom prst="rect">
            <a:avLst/>
          </a:prstGeom>
          <a:noFill/>
        </p:spPr>
      </p:pic>
      <p:pic>
        <p:nvPicPr>
          <p:cNvPr id="1026" name="Picture 2" descr="Basil's Bakery | Bath bakery | Bath, UK">
            <a:extLst>
              <a:ext uri="{FF2B5EF4-FFF2-40B4-BE49-F238E27FC236}">
                <a16:creationId xmlns:a16="http://schemas.microsoft.com/office/drawing/2014/main" id="{3345C172-F160-92A3-1839-E077D8FA13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8160" y="-100870"/>
            <a:ext cx="4941511" cy="178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30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C7DACA-1C5D-77C7-EC79-67E6C13D4ABF}"/>
              </a:ext>
            </a:extLst>
          </p:cNvPr>
          <p:cNvSpPr>
            <a:spLocks noGrp="1"/>
          </p:cNvSpPr>
          <p:nvPr>
            <p:ph idx="1"/>
          </p:nvPr>
        </p:nvSpPr>
        <p:spPr>
          <a:xfrm>
            <a:off x="1350334" y="1881963"/>
            <a:ext cx="10003465" cy="4153712"/>
          </a:xfrm>
        </p:spPr>
        <p:txBody>
          <a:bodyPr>
            <a:noAutofit/>
          </a:bodyPr>
          <a:lstStyle/>
          <a:p>
            <a:pPr marL="0" lvl="0" indent="0">
              <a:buNone/>
            </a:pPr>
            <a:r>
              <a:rPr lang="en-US" sz="2000" dirty="0"/>
              <a:t>Good Morning/Afternoon Ladies and Gentlemen. My Name is Sarah Ahmed.</a:t>
            </a:r>
          </a:p>
          <a:p>
            <a:pPr marL="0" lvl="0" indent="0">
              <a:buNone/>
            </a:pPr>
            <a:r>
              <a:rPr lang="en-US" sz="2000" dirty="0"/>
              <a:t>During my presentation I will be distinguishing and providing an insight into the root issues affecting Basils Bakery, that are causing the stagnation in its sales figures.</a:t>
            </a:r>
          </a:p>
          <a:p>
            <a:pPr marL="0" lvl="0" indent="0">
              <a:buNone/>
            </a:pPr>
            <a:endParaRPr lang="en-US" sz="2000" dirty="0"/>
          </a:p>
          <a:p>
            <a:r>
              <a:rPr lang="en-GB" sz="2000" dirty="0">
                <a:effectLst/>
                <a:ea typeface="Times New Roman" panose="02020603050405020304" pitchFamily="18" charset="0"/>
              </a:rPr>
              <a:t>I </a:t>
            </a:r>
            <a:r>
              <a:rPr lang="en-GB" sz="2000" dirty="0">
                <a:ea typeface="Times New Roman" panose="02020603050405020304" pitchFamily="18" charset="0"/>
              </a:rPr>
              <a:t>will provide a critique and</a:t>
            </a:r>
            <a:r>
              <a:rPr lang="en-GB" sz="2000" dirty="0">
                <a:effectLst/>
                <a:ea typeface="Arial" panose="020B0604020202020204" pitchFamily="34" charset="0"/>
              </a:rPr>
              <a:t> apply a PESTEL </a:t>
            </a:r>
            <a:r>
              <a:rPr lang="en-GB" sz="2000" dirty="0">
                <a:ea typeface="Arial" panose="020B0604020202020204" pitchFamily="34" charset="0"/>
              </a:rPr>
              <a:t>f</a:t>
            </a:r>
            <a:r>
              <a:rPr lang="en-GB" sz="2000" dirty="0">
                <a:effectLst/>
                <a:ea typeface="Arial" panose="020B0604020202020204" pitchFamily="34" charset="0"/>
              </a:rPr>
              <a:t>ramework.</a:t>
            </a:r>
            <a:endParaRPr lang="en-GB" sz="2000" dirty="0">
              <a:ea typeface="Arial" panose="020B0604020202020204" pitchFamily="34" charset="0"/>
            </a:endParaRPr>
          </a:p>
          <a:p>
            <a:r>
              <a:rPr lang="en-GB" sz="2000" dirty="0">
                <a:effectLst/>
                <a:ea typeface="Arial" panose="020B0604020202020204" pitchFamily="34" charset="0"/>
              </a:rPr>
              <a:t>Apply a critique and implement a cause and affect </a:t>
            </a:r>
            <a:r>
              <a:rPr lang="en-GB" sz="2000" dirty="0">
                <a:ea typeface="Arial" panose="020B0604020202020204" pitchFamily="34" charset="0"/>
              </a:rPr>
              <a:t>d</a:t>
            </a:r>
            <a:r>
              <a:rPr lang="en-GB" sz="2000" dirty="0">
                <a:effectLst/>
                <a:ea typeface="Arial" panose="020B0604020202020204" pitchFamily="34" charset="0"/>
              </a:rPr>
              <a:t>iagram.</a:t>
            </a:r>
          </a:p>
          <a:p>
            <a:r>
              <a:rPr lang="en-GB" sz="2000" dirty="0">
                <a:ea typeface="Arial" panose="020B0604020202020204" pitchFamily="34" charset="0"/>
              </a:rPr>
              <a:t>Supply</a:t>
            </a:r>
            <a:r>
              <a:rPr lang="en-GB" sz="2000" dirty="0">
                <a:effectLst/>
                <a:ea typeface="Arial" panose="020B0604020202020204" pitchFamily="34" charset="0"/>
              </a:rPr>
              <a:t> a summary of my key findings.</a:t>
            </a:r>
          </a:p>
          <a:p>
            <a:pPr marL="0" indent="0">
              <a:buNone/>
            </a:pPr>
            <a:endParaRPr lang="en-GB" sz="2000" dirty="0"/>
          </a:p>
        </p:txBody>
      </p:sp>
      <p:pic>
        <p:nvPicPr>
          <p:cNvPr id="4" name="Picture 2" descr="Basil's Bakery | Bath bakery | Bath, UK">
            <a:extLst>
              <a:ext uri="{FF2B5EF4-FFF2-40B4-BE49-F238E27FC236}">
                <a16:creationId xmlns:a16="http://schemas.microsoft.com/office/drawing/2014/main" id="{753A6F81-58D6-9AEA-7062-6ABC1EB2BF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555" y="0"/>
            <a:ext cx="5085938" cy="178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719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C4728F-619F-EB85-53A4-9DF2EF23B3BC}"/>
              </a:ext>
            </a:extLst>
          </p:cNvPr>
          <p:cNvSpPr>
            <a:spLocks noGrp="1"/>
          </p:cNvSpPr>
          <p:nvPr>
            <p:ph idx="1"/>
          </p:nvPr>
        </p:nvSpPr>
        <p:spPr>
          <a:xfrm>
            <a:off x="1369828" y="1567620"/>
            <a:ext cx="10515600" cy="5290380"/>
          </a:xfrm>
        </p:spPr>
        <p:txBody>
          <a:bodyPr>
            <a:normAutofit/>
          </a:bodyPr>
          <a:lstStyle/>
          <a:p>
            <a:pPr marL="0" indent="0">
              <a:buNone/>
            </a:pPr>
            <a:r>
              <a:rPr lang="en-US" sz="2000" dirty="0"/>
              <a:t>I will start by giving you and brief insight into Basils Bakery, they are a small independent local business, that has been running since 2015. They source organic ingredients to produce fresh baked food products, and are based in a food retail park in Coventry.</a:t>
            </a:r>
          </a:p>
          <a:p>
            <a:pPr marL="0" indent="0">
              <a:buNone/>
            </a:pPr>
            <a:r>
              <a:rPr lang="en-US" sz="2000" dirty="0"/>
              <a:t>Basils Bakery has had fluctuating sales revenue from year to year, and has had a drastic impact due to Covid. Initially there was not too much concern as Basil expected normality once Covid restrictions eased but for some reason that was not the case.</a:t>
            </a:r>
          </a:p>
          <a:p>
            <a:pPr marL="0" indent="0">
              <a:buNone/>
            </a:pPr>
            <a:r>
              <a:rPr lang="en-US" sz="2000" dirty="0"/>
              <a:t>There is currently an increasing financial burden on Basils Bakery this may impact future of his business, and the owner is trying his level best for Basils Bakery and is seeking assistance from myself to aid him by discovering the issues affecting his sales in order for his business to prosper.</a:t>
            </a:r>
          </a:p>
        </p:txBody>
      </p:sp>
      <p:pic>
        <p:nvPicPr>
          <p:cNvPr id="6" name="Picture 2" descr="Basil's Bakery | Bath bakery | Bath, UK">
            <a:extLst>
              <a:ext uri="{FF2B5EF4-FFF2-40B4-BE49-F238E27FC236}">
                <a16:creationId xmlns:a16="http://schemas.microsoft.com/office/drawing/2014/main" id="{95741249-C43D-CA31-7596-538544734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9828" y="-1"/>
            <a:ext cx="5062870" cy="1701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74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C3689-C7B2-E653-C30D-F35CDA2C2B5B}"/>
              </a:ext>
            </a:extLst>
          </p:cNvPr>
          <p:cNvSpPr>
            <a:spLocks noGrp="1"/>
          </p:cNvSpPr>
          <p:nvPr>
            <p:ph type="title"/>
          </p:nvPr>
        </p:nvSpPr>
        <p:spPr>
          <a:xfrm>
            <a:off x="1013344" y="0"/>
            <a:ext cx="11046410" cy="830628"/>
          </a:xfrm>
        </p:spPr>
        <p:txBody>
          <a:bodyPr>
            <a:normAutofit fontScale="90000"/>
          </a:bodyPr>
          <a:lstStyle/>
          <a:p>
            <a:r>
              <a:rPr lang="en-US" b="1" u="sng" dirty="0">
                <a:solidFill>
                  <a:srgbClr val="C00000"/>
                </a:solidFill>
              </a:rPr>
              <a:t>An insight into the problems Basil`s Bakery are facing</a:t>
            </a:r>
            <a:endParaRPr lang="en-GB" b="1" u="sng" dirty="0">
              <a:solidFill>
                <a:srgbClr val="C00000"/>
              </a:solidFill>
            </a:endParaRPr>
          </a:p>
        </p:txBody>
      </p:sp>
      <p:sp>
        <p:nvSpPr>
          <p:cNvPr id="3" name="Content Placeholder 2">
            <a:extLst>
              <a:ext uri="{FF2B5EF4-FFF2-40B4-BE49-F238E27FC236}">
                <a16:creationId xmlns:a16="http://schemas.microsoft.com/office/drawing/2014/main" id="{96AFDAF9-3FE6-0C3E-36D2-1D526728B483}"/>
              </a:ext>
            </a:extLst>
          </p:cNvPr>
          <p:cNvSpPr>
            <a:spLocks noGrp="1"/>
          </p:cNvSpPr>
          <p:nvPr>
            <p:ph idx="1"/>
          </p:nvPr>
        </p:nvSpPr>
        <p:spPr>
          <a:xfrm>
            <a:off x="1590261" y="830627"/>
            <a:ext cx="10147852" cy="5540355"/>
          </a:xfrm>
        </p:spPr>
        <p:txBody>
          <a:bodyPr/>
          <a:lstStyle/>
          <a:p>
            <a:pPr marL="0" indent="0">
              <a:buNone/>
            </a:pPr>
            <a:r>
              <a:rPr lang="en-US" sz="2400" b="1" dirty="0"/>
              <a:t>External Problems</a:t>
            </a:r>
          </a:p>
          <a:p>
            <a:r>
              <a:rPr lang="en-US" sz="2000" dirty="0"/>
              <a:t>I believe one of the issues behind stagnation of sale at Basil`s bakery is location it is an industrial area and many business have closed down due to Covid.</a:t>
            </a:r>
          </a:p>
          <a:p>
            <a:r>
              <a:rPr lang="en-US" sz="2000" dirty="0"/>
              <a:t>Local businesses closing down</a:t>
            </a:r>
          </a:p>
          <a:p>
            <a:r>
              <a:rPr lang="en-US" sz="2000" dirty="0"/>
              <a:t>Local office workers have started working from home.</a:t>
            </a:r>
          </a:p>
          <a:p>
            <a:r>
              <a:rPr lang="en-US" sz="2000" dirty="0"/>
              <a:t>High expenses, utility bills, ingredients costs.</a:t>
            </a:r>
          </a:p>
          <a:p>
            <a:pPr marL="0" indent="0">
              <a:buNone/>
            </a:pPr>
            <a:endParaRPr lang="en-US" sz="2400" b="1" dirty="0"/>
          </a:p>
          <a:p>
            <a:pPr marL="0" indent="0">
              <a:buNone/>
            </a:pPr>
            <a:r>
              <a:rPr lang="en-US" sz="2400" b="1" dirty="0"/>
              <a:t>Internal Problems</a:t>
            </a:r>
          </a:p>
          <a:p>
            <a:r>
              <a:rPr lang="en-US" sz="2000" dirty="0"/>
              <a:t>There is no pre-order and delivery service.</a:t>
            </a:r>
          </a:p>
          <a:p>
            <a:r>
              <a:rPr lang="en-US" sz="2000" dirty="0"/>
              <a:t>Short staffed.</a:t>
            </a:r>
          </a:p>
          <a:p>
            <a:r>
              <a:rPr lang="en-US" sz="2000" dirty="0"/>
              <a:t>Only use expensive organic products that are very rare to source.</a:t>
            </a:r>
          </a:p>
          <a:p>
            <a:endParaRPr lang="en-US" sz="2000" dirty="0"/>
          </a:p>
          <a:p>
            <a:endParaRPr lang="en-GB" sz="2000" dirty="0"/>
          </a:p>
        </p:txBody>
      </p:sp>
    </p:spTree>
    <p:extLst>
      <p:ext uri="{BB962C8B-B14F-4D97-AF65-F5344CB8AC3E}">
        <p14:creationId xmlns:p14="http://schemas.microsoft.com/office/powerpoint/2010/main" val="212748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E4BC-7DF7-87BE-FAF9-B35375100512}"/>
              </a:ext>
            </a:extLst>
          </p:cNvPr>
          <p:cNvSpPr>
            <a:spLocks noGrp="1"/>
          </p:cNvSpPr>
          <p:nvPr>
            <p:ph type="title"/>
          </p:nvPr>
        </p:nvSpPr>
        <p:spPr>
          <a:xfrm>
            <a:off x="1679944" y="687906"/>
            <a:ext cx="9122919" cy="747490"/>
          </a:xfrm>
        </p:spPr>
        <p:txBody>
          <a:bodyPr>
            <a:normAutofit/>
          </a:bodyPr>
          <a:lstStyle/>
          <a:p>
            <a:r>
              <a:rPr lang="en-US" sz="3200" b="1" dirty="0">
                <a:solidFill>
                  <a:srgbClr val="C00000"/>
                </a:solidFill>
              </a:rPr>
              <a:t>PESTEL</a:t>
            </a:r>
            <a:r>
              <a:rPr lang="en-US" sz="3200" b="1" dirty="0">
                <a:solidFill>
                  <a:schemeClr val="accent1"/>
                </a:solidFill>
              </a:rPr>
              <a:t> Framework</a:t>
            </a:r>
            <a:endParaRPr lang="en-GB" sz="3200" b="1" dirty="0">
              <a:solidFill>
                <a:schemeClr val="accent1"/>
              </a:solidFill>
            </a:endParaRPr>
          </a:p>
        </p:txBody>
      </p:sp>
      <p:sp>
        <p:nvSpPr>
          <p:cNvPr id="3" name="Content Placeholder 2">
            <a:extLst>
              <a:ext uri="{FF2B5EF4-FFF2-40B4-BE49-F238E27FC236}">
                <a16:creationId xmlns:a16="http://schemas.microsoft.com/office/drawing/2014/main" id="{9C211BAC-CD33-1366-D237-A3C811CDF1EC}"/>
              </a:ext>
            </a:extLst>
          </p:cNvPr>
          <p:cNvSpPr>
            <a:spLocks noGrp="1"/>
          </p:cNvSpPr>
          <p:nvPr>
            <p:ph idx="1"/>
          </p:nvPr>
        </p:nvSpPr>
        <p:spPr>
          <a:xfrm>
            <a:off x="1679943" y="1540188"/>
            <a:ext cx="9962707" cy="4629905"/>
          </a:xfrm>
        </p:spPr>
        <p:txBody>
          <a:bodyPr>
            <a:normAutofit fontScale="92500" lnSpcReduction="10000"/>
          </a:bodyPr>
          <a:lstStyle/>
          <a:p>
            <a:pPr marL="0" indent="0">
              <a:buNone/>
            </a:pPr>
            <a:r>
              <a:rPr lang="en-US" sz="2800" b="1" dirty="0">
                <a:solidFill>
                  <a:schemeClr val="accent1"/>
                </a:solidFill>
              </a:rPr>
              <a:t>PESTEL</a:t>
            </a:r>
            <a:r>
              <a:rPr lang="en-US" sz="2800" dirty="0">
                <a:solidFill>
                  <a:schemeClr val="accent1"/>
                </a:solidFill>
              </a:rPr>
              <a:t> </a:t>
            </a:r>
            <a:r>
              <a:rPr lang="en-US" sz="2800" dirty="0"/>
              <a:t>is a classification of environmental factors that can influence how a business operates. The acronym </a:t>
            </a:r>
            <a:r>
              <a:rPr lang="en-US" sz="2800" b="1" dirty="0">
                <a:solidFill>
                  <a:schemeClr val="accent1"/>
                </a:solidFill>
              </a:rPr>
              <a:t>PESTEL</a:t>
            </a:r>
            <a:r>
              <a:rPr lang="en-US" sz="2800" dirty="0">
                <a:solidFill>
                  <a:schemeClr val="accent1"/>
                </a:solidFill>
              </a:rPr>
              <a:t> </a:t>
            </a:r>
            <a:r>
              <a:rPr lang="en-US" sz="2800" dirty="0">
                <a:solidFill>
                  <a:schemeClr val="tx1"/>
                </a:solidFill>
              </a:rPr>
              <a:t>consists of 6 key areas that may affect a comp[any – </a:t>
            </a:r>
            <a:r>
              <a:rPr lang="en-US" sz="2800" b="1" dirty="0">
                <a:solidFill>
                  <a:srgbClr val="C00000"/>
                </a:solidFill>
              </a:rPr>
              <a:t>P</a:t>
            </a:r>
            <a:r>
              <a:rPr lang="en-US" sz="2800" dirty="0">
                <a:solidFill>
                  <a:schemeClr val="tx1"/>
                </a:solidFill>
              </a:rPr>
              <a:t>olitical/</a:t>
            </a:r>
            <a:r>
              <a:rPr lang="en-US" sz="2800" b="1" dirty="0">
                <a:solidFill>
                  <a:srgbClr val="C00000"/>
                </a:solidFill>
              </a:rPr>
              <a:t>E</a:t>
            </a:r>
            <a:r>
              <a:rPr lang="en-US" sz="2800" dirty="0">
                <a:solidFill>
                  <a:schemeClr val="tx1"/>
                </a:solidFill>
              </a:rPr>
              <a:t>conomical/</a:t>
            </a:r>
            <a:r>
              <a:rPr lang="en-US" sz="2800" b="1" dirty="0">
                <a:solidFill>
                  <a:srgbClr val="C00000"/>
                </a:solidFill>
              </a:rPr>
              <a:t>S</a:t>
            </a:r>
            <a:r>
              <a:rPr lang="en-US" sz="2800" dirty="0">
                <a:solidFill>
                  <a:schemeClr val="tx1"/>
                </a:solidFill>
              </a:rPr>
              <a:t>ocial/</a:t>
            </a:r>
            <a:r>
              <a:rPr lang="en-US" sz="2800" b="1" dirty="0">
                <a:solidFill>
                  <a:srgbClr val="C00000"/>
                </a:solidFill>
              </a:rPr>
              <a:t>T</a:t>
            </a:r>
            <a:r>
              <a:rPr lang="en-US" sz="2800" dirty="0">
                <a:solidFill>
                  <a:schemeClr val="tx1"/>
                </a:solidFill>
              </a:rPr>
              <a:t>echnological/</a:t>
            </a:r>
            <a:r>
              <a:rPr lang="en-US" sz="2800" b="1" dirty="0">
                <a:solidFill>
                  <a:srgbClr val="C00000"/>
                </a:solidFill>
              </a:rPr>
              <a:t>L</a:t>
            </a:r>
            <a:r>
              <a:rPr lang="en-US" sz="2800" dirty="0">
                <a:solidFill>
                  <a:schemeClr val="tx1"/>
                </a:solidFill>
              </a:rPr>
              <a:t>egal/</a:t>
            </a:r>
            <a:r>
              <a:rPr lang="en-US" sz="2800" b="1" dirty="0">
                <a:solidFill>
                  <a:srgbClr val="C00000"/>
                </a:solidFill>
              </a:rPr>
              <a:t>E</a:t>
            </a:r>
            <a:r>
              <a:rPr lang="en-US" sz="2800" dirty="0">
                <a:solidFill>
                  <a:schemeClr val="tx1"/>
                </a:solidFill>
              </a:rPr>
              <a:t>cological.</a:t>
            </a:r>
          </a:p>
          <a:p>
            <a:pPr marL="0" indent="0">
              <a:buNone/>
            </a:pPr>
            <a:r>
              <a:rPr lang="en-US" sz="2800" dirty="0">
                <a:solidFill>
                  <a:schemeClr val="tx1"/>
                </a:solidFill>
              </a:rPr>
              <a:t>This Framework enables businesses to systematically </a:t>
            </a:r>
            <a:r>
              <a:rPr lang="en-US" sz="2800" dirty="0" err="1">
                <a:solidFill>
                  <a:schemeClr val="tx1"/>
                </a:solidFill>
              </a:rPr>
              <a:t>analyse</a:t>
            </a:r>
            <a:r>
              <a:rPr lang="en-US" sz="2800" dirty="0">
                <a:solidFill>
                  <a:schemeClr val="tx1"/>
                </a:solidFill>
              </a:rPr>
              <a:t> gathered data to determine if and where environmental issues occur.</a:t>
            </a:r>
          </a:p>
          <a:p>
            <a:pPr marL="0" indent="0">
              <a:buNone/>
            </a:pPr>
            <a:r>
              <a:rPr lang="en-US" sz="2800" dirty="0">
                <a:solidFill>
                  <a:schemeClr val="tx1"/>
                </a:solidFill>
              </a:rPr>
              <a:t>However the downside to the </a:t>
            </a:r>
            <a:r>
              <a:rPr lang="en-US" sz="2800" b="1" dirty="0">
                <a:solidFill>
                  <a:srgbClr val="C00000"/>
                </a:solidFill>
              </a:rPr>
              <a:t>PESTEL </a:t>
            </a:r>
            <a:r>
              <a:rPr lang="en-US" sz="2800" dirty="0">
                <a:solidFill>
                  <a:schemeClr val="tx1"/>
                </a:solidFill>
              </a:rPr>
              <a:t>Framework is that these 6 factors are often interconnected which adds complexity and uncertainty as there can be numerous other factors outside the scope of this method.</a:t>
            </a:r>
          </a:p>
          <a:p>
            <a:pPr marL="0" indent="0">
              <a:buNone/>
            </a:pPr>
            <a:r>
              <a:rPr lang="en-GB" sz="1700" dirty="0">
                <a:solidFill>
                  <a:schemeClr val="tx1"/>
                </a:solidFill>
              </a:rPr>
              <a:t>(Brookes, Weatherston 2010)</a:t>
            </a:r>
          </a:p>
        </p:txBody>
      </p:sp>
    </p:spTree>
    <p:extLst>
      <p:ext uri="{BB962C8B-B14F-4D97-AF65-F5344CB8AC3E}">
        <p14:creationId xmlns:p14="http://schemas.microsoft.com/office/powerpoint/2010/main" val="7603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BD821250-B1E6-F180-BFC4-F738677F64AE}"/>
              </a:ext>
            </a:extLst>
          </p:cNvPr>
          <p:cNvGraphicFramePr>
            <a:graphicFrameLocks noGrp="1"/>
          </p:cNvGraphicFramePr>
          <p:nvPr>
            <p:extLst>
              <p:ext uri="{D42A27DB-BD31-4B8C-83A1-F6EECF244321}">
                <p14:modId xmlns:p14="http://schemas.microsoft.com/office/powerpoint/2010/main" val="2762205687"/>
              </p:ext>
            </p:extLst>
          </p:nvPr>
        </p:nvGraphicFramePr>
        <p:xfrm>
          <a:off x="1662002" y="1624702"/>
          <a:ext cx="9583036" cy="4952346"/>
        </p:xfrm>
        <a:graphic>
          <a:graphicData uri="http://schemas.openxmlformats.org/drawingml/2006/table">
            <a:tbl>
              <a:tblPr firstRow="1" firstCol="1" bandRow="1">
                <a:tableStyleId>{5C22544A-7EE6-4342-B048-85BDC9FD1C3A}</a:tableStyleId>
              </a:tblPr>
              <a:tblGrid>
                <a:gridCol w="1596756">
                  <a:extLst>
                    <a:ext uri="{9D8B030D-6E8A-4147-A177-3AD203B41FA5}">
                      <a16:colId xmlns:a16="http://schemas.microsoft.com/office/drawing/2014/main" val="1957616190"/>
                    </a:ext>
                  </a:extLst>
                </a:gridCol>
                <a:gridCol w="1597381">
                  <a:extLst>
                    <a:ext uri="{9D8B030D-6E8A-4147-A177-3AD203B41FA5}">
                      <a16:colId xmlns:a16="http://schemas.microsoft.com/office/drawing/2014/main" val="774936507"/>
                    </a:ext>
                  </a:extLst>
                </a:gridCol>
                <a:gridCol w="1597381">
                  <a:extLst>
                    <a:ext uri="{9D8B030D-6E8A-4147-A177-3AD203B41FA5}">
                      <a16:colId xmlns:a16="http://schemas.microsoft.com/office/drawing/2014/main" val="73081810"/>
                    </a:ext>
                  </a:extLst>
                </a:gridCol>
                <a:gridCol w="1596756">
                  <a:extLst>
                    <a:ext uri="{9D8B030D-6E8A-4147-A177-3AD203B41FA5}">
                      <a16:colId xmlns:a16="http://schemas.microsoft.com/office/drawing/2014/main" val="3265571277"/>
                    </a:ext>
                  </a:extLst>
                </a:gridCol>
                <a:gridCol w="1597381">
                  <a:extLst>
                    <a:ext uri="{9D8B030D-6E8A-4147-A177-3AD203B41FA5}">
                      <a16:colId xmlns:a16="http://schemas.microsoft.com/office/drawing/2014/main" val="3948360909"/>
                    </a:ext>
                  </a:extLst>
                </a:gridCol>
                <a:gridCol w="1597381">
                  <a:extLst>
                    <a:ext uri="{9D8B030D-6E8A-4147-A177-3AD203B41FA5}">
                      <a16:colId xmlns:a16="http://schemas.microsoft.com/office/drawing/2014/main" val="219600249"/>
                    </a:ext>
                  </a:extLst>
                </a:gridCol>
              </a:tblGrid>
              <a:tr h="564369">
                <a:tc>
                  <a:txBody>
                    <a:bodyPr/>
                    <a:lstStyle/>
                    <a:p>
                      <a:pPr marL="342900" indent="-342900" algn="ctr">
                        <a:lnSpc>
                          <a:spcPct val="115000"/>
                        </a:lnSpc>
                        <a:spcAft>
                          <a:spcPts val="800"/>
                        </a:spcAft>
                        <a:buFont typeface="Arial" panose="020B0604020202020204" pitchFamily="34" charset="0"/>
                        <a:buChar char="•"/>
                      </a:pPr>
                      <a:r>
                        <a:rPr lang="en-GB" sz="2200" kern="100">
                          <a:effectLst/>
                        </a:rPr>
                        <a:t>P</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342900" indent="-342900" algn="ctr">
                        <a:lnSpc>
                          <a:spcPct val="115000"/>
                        </a:lnSpc>
                        <a:spcAft>
                          <a:spcPts val="800"/>
                        </a:spcAft>
                        <a:buFont typeface="Arial" panose="020B0604020202020204" pitchFamily="34" charset="0"/>
                        <a:buChar char="•"/>
                      </a:pPr>
                      <a:r>
                        <a:rPr lang="en-GB" sz="2200" kern="100">
                          <a:effectLst/>
                        </a:rPr>
                        <a:t>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342900" indent="-342900" algn="ctr">
                        <a:lnSpc>
                          <a:spcPct val="115000"/>
                        </a:lnSpc>
                        <a:spcAft>
                          <a:spcPts val="800"/>
                        </a:spcAft>
                        <a:buFont typeface="Arial" panose="020B0604020202020204" pitchFamily="34" charset="0"/>
                        <a:buChar char="•"/>
                      </a:pPr>
                      <a:r>
                        <a:rPr lang="en-GB" sz="2200" kern="100">
                          <a:effectLst/>
                        </a:rPr>
                        <a: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342900" indent="-342900" algn="ctr">
                        <a:lnSpc>
                          <a:spcPct val="115000"/>
                        </a:lnSpc>
                        <a:spcAft>
                          <a:spcPts val="800"/>
                        </a:spcAft>
                        <a:buFont typeface="Arial" panose="020B0604020202020204" pitchFamily="34" charset="0"/>
                        <a:buChar char="•"/>
                      </a:pPr>
                      <a:r>
                        <a:rPr lang="en-GB" sz="2200" kern="100">
                          <a:effectLst/>
                        </a:rPr>
                        <a:t>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342900" indent="-342900" algn="ctr">
                        <a:lnSpc>
                          <a:spcPct val="115000"/>
                        </a:lnSpc>
                        <a:spcAft>
                          <a:spcPts val="800"/>
                        </a:spcAft>
                        <a:buFont typeface="Arial" panose="020B0604020202020204" pitchFamily="34" charset="0"/>
                        <a:buChar char="•"/>
                      </a:pPr>
                      <a:r>
                        <a:rPr lang="en-GB" sz="2200" kern="100">
                          <a:effectLst/>
                        </a:rPr>
                        <a:t>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342900" indent="-342900" algn="ctr">
                        <a:lnSpc>
                          <a:spcPct val="115000"/>
                        </a:lnSpc>
                        <a:spcAft>
                          <a:spcPts val="800"/>
                        </a:spcAft>
                        <a:buFont typeface="Arial" panose="020B0604020202020204" pitchFamily="34" charset="0"/>
                        <a:buChar char="•"/>
                      </a:pPr>
                      <a:r>
                        <a:rPr lang="en-GB" sz="2200" kern="100" dirty="0">
                          <a:effectLst/>
                        </a:rPr>
                        <a:t>L</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extLst>
                  <a:ext uri="{0D108BD9-81ED-4DB2-BD59-A6C34878D82A}">
                    <a16:rowId xmlns:a16="http://schemas.microsoft.com/office/drawing/2014/main" val="279055511"/>
                  </a:ext>
                </a:extLst>
              </a:tr>
              <a:tr h="381006">
                <a:tc>
                  <a:txBody>
                    <a:bodyPr/>
                    <a:lstStyle/>
                    <a:p>
                      <a:pPr marL="285750" indent="-285750" algn="ctr">
                        <a:lnSpc>
                          <a:spcPct val="115000"/>
                        </a:lnSpc>
                        <a:spcAft>
                          <a:spcPts val="800"/>
                        </a:spcAft>
                        <a:buFont typeface="Arial" panose="020B0604020202020204" pitchFamily="34" charset="0"/>
                        <a:buChar char="•"/>
                      </a:pPr>
                      <a:r>
                        <a:rPr lang="en-GB" sz="1500" kern="100">
                          <a:effectLst/>
                        </a:rPr>
                        <a:t>Political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285750" indent="-285750" algn="ctr">
                        <a:lnSpc>
                          <a:spcPct val="115000"/>
                        </a:lnSpc>
                        <a:spcAft>
                          <a:spcPts val="800"/>
                        </a:spcAft>
                        <a:buFont typeface="Arial" panose="020B0604020202020204" pitchFamily="34" charset="0"/>
                        <a:buChar char="•"/>
                      </a:pPr>
                      <a:r>
                        <a:rPr lang="en-GB" sz="1500" kern="100">
                          <a:effectLst/>
                        </a:rPr>
                        <a:t>Economical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285750" indent="-285750" algn="ctr">
                        <a:lnSpc>
                          <a:spcPct val="115000"/>
                        </a:lnSpc>
                        <a:spcAft>
                          <a:spcPts val="800"/>
                        </a:spcAft>
                        <a:buFont typeface="Arial" panose="020B0604020202020204" pitchFamily="34" charset="0"/>
                        <a:buChar char="•"/>
                      </a:pPr>
                      <a:r>
                        <a:rPr lang="en-GB" sz="1500" kern="100" dirty="0">
                          <a:effectLst/>
                        </a:rPr>
                        <a:t>Social</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285750" indent="-285750" algn="ctr">
                        <a:lnSpc>
                          <a:spcPct val="115000"/>
                        </a:lnSpc>
                        <a:spcAft>
                          <a:spcPts val="800"/>
                        </a:spcAft>
                        <a:buFont typeface="Arial" panose="020B0604020202020204" pitchFamily="34" charset="0"/>
                        <a:buChar char="•"/>
                      </a:pPr>
                      <a:r>
                        <a:rPr lang="en-GB" sz="1500" kern="100">
                          <a:effectLst/>
                        </a:rPr>
                        <a:t>Technological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285750" indent="-285750" algn="ctr">
                        <a:lnSpc>
                          <a:spcPct val="115000"/>
                        </a:lnSpc>
                        <a:spcAft>
                          <a:spcPts val="800"/>
                        </a:spcAft>
                        <a:buFont typeface="Arial" panose="020B0604020202020204" pitchFamily="34" charset="0"/>
                        <a:buChar char="•"/>
                      </a:pPr>
                      <a:r>
                        <a:rPr lang="en-GB" sz="1500" kern="100">
                          <a:effectLst/>
                        </a:rPr>
                        <a:t>Environmental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285750" indent="-285750" algn="ctr">
                        <a:lnSpc>
                          <a:spcPct val="115000"/>
                        </a:lnSpc>
                        <a:spcAft>
                          <a:spcPts val="800"/>
                        </a:spcAft>
                        <a:buFont typeface="Arial" panose="020B0604020202020204" pitchFamily="34" charset="0"/>
                        <a:buChar char="•"/>
                      </a:pPr>
                      <a:r>
                        <a:rPr lang="en-GB" sz="1500" kern="100">
                          <a:effectLst/>
                        </a:rPr>
                        <a:t>Legal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extLst>
                  <a:ext uri="{0D108BD9-81ED-4DB2-BD59-A6C34878D82A}">
                    <a16:rowId xmlns:a16="http://schemas.microsoft.com/office/drawing/2014/main" val="2569681524"/>
                  </a:ext>
                </a:extLst>
              </a:tr>
              <a:tr h="2543654">
                <a:tc>
                  <a:txBody>
                    <a:bodyPr/>
                    <a:lstStyle/>
                    <a:p>
                      <a:pPr marL="171450" indent="-171450" algn="l">
                        <a:lnSpc>
                          <a:spcPct val="115000"/>
                        </a:lnSpc>
                        <a:spcAft>
                          <a:spcPts val="800"/>
                        </a:spcAft>
                        <a:buFont typeface="Arial" panose="020B0604020202020204" pitchFamily="34" charset="0"/>
                        <a:buChar char="•"/>
                      </a:pPr>
                      <a:r>
                        <a:rPr lang="en-GB" sz="1100" kern="100" dirty="0">
                          <a:effectLst/>
                        </a:rPr>
                        <a:t> Migration, as many delivery services rely on migrants to be employed in delivery roles.</a:t>
                      </a:r>
                    </a:p>
                    <a:p>
                      <a:pPr marL="171450" indent="-171450" algn="l">
                        <a:lnSpc>
                          <a:spcPct val="115000"/>
                        </a:lnSpc>
                        <a:spcAft>
                          <a:spcPts val="800"/>
                        </a:spcAft>
                        <a:buFont typeface="Arial" panose="020B0604020202020204" pitchFamily="34" charset="0"/>
                        <a:buChar char="•"/>
                      </a:pPr>
                      <a:r>
                        <a:rPr lang="en-GB" sz="1100" kern="100" dirty="0">
                          <a:effectLst/>
                        </a:rPr>
                        <a:t>Unemployment</a:t>
                      </a:r>
                    </a:p>
                    <a:p>
                      <a:pPr marL="171450" indent="-171450" algn="l">
                        <a:lnSpc>
                          <a:spcPct val="115000"/>
                        </a:lnSpc>
                        <a:spcAft>
                          <a:spcPts val="800"/>
                        </a:spcAft>
                        <a:buFont typeface="Arial" panose="020B0604020202020204" pitchFamily="34" charset="0"/>
                        <a:buChar char="•"/>
                      </a:pPr>
                      <a:r>
                        <a:rPr lang="en-GB" sz="1100" kern="100" dirty="0">
                          <a:effectLst/>
                        </a:rPr>
                        <a:t>Pandemic, government </a:t>
                      </a:r>
                      <a:r>
                        <a:rPr lang="en-GB" sz="1100" kern="100" dirty="0" err="1">
                          <a:effectLst/>
                        </a:rPr>
                        <a:t>stategy</a:t>
                      </a:r>
                      <a:endParaRPr lang="en-GB" sz="1100" kern="100" dirty="0">
                        <a:effectLst/>
                      </a:endParaRPr>
                    </a:p>
                    <a:p>
                      <a:pPr marL="171450" indent="-171450" algn="l">
                        <a:lnSpc>
                          <a:spcPct val="115000"/>
                        </a:lnSpc>
                        <a:spcAft>
                          <a:spcPts val="800"/>
                        </a:spcAft>
                        <a:buFont typeface="Arial" panose="020B0604020202020204" pitchFamily="34" charset="0"/>
                        <a:buChar char="•"/>
                      </a:pPr>
                      <a:r>
                        <a:rPr lang="en-GB" sz="1100" kern="100" dirty="0">
                          <a:effectLst/>
                        </a:rPr>
                        <a:t>Pandemic Policy Factors</a:t>
                      </a:r>
                    </a:p>
                    <a:p>
                      <a:pPr marL="171450" indent="-171450" algn="l">
                        <a:lnSpc>
                          <a:spcPct val="115000"/>
                        </a:lnSpc>
                        <a:spcAft>
                          <a:spcPts val="800"/>
                        </a:spcAft>
                        <a:buFont typeface="Arial" panose="020B0604020202020204" pitchFamily="34" charset="0"/>
                        <a:buChar char="•"/>
                      </a:pPr>
                      <a:r>
                        <a:rPr lang="en-GB" sz="1100" kern="100" dirty="0">
                          <a:effectLst/>
                        </a:rPr>
                        <a:t>Grants Funding initiatives</a:t>
                      </a:r>
                    </a:p>
                    <a:p>
                      <a:pPr marL="171450" indent="-171450" algn="l">
                        <a:lnSpc>
                          <a:spcPct val="115000"/>
                        </a:lnSpc>
                        <a:spcAft>
                          <a:spcPts val="800"/>
                        </a:spcAft>
                        <a:buFont typeface="Arial" panose="020B0604020202020204" pitchFamily="34" charset="0"/>
                        <a:buChar char="•"/>
                      </a:pPr>
                      <a:r>
                        <a:rPr lang="en-GB" sz="1100" kern="100" dirty="0">
                          <a:effectLst/>
                        </a:rPr>
                        <a:t>Taxation/VAT</a:t>
                      </a:r>
                    </a:p>
                    <a:p>
                      <a:pPr marL="0" indent="0" algn="l">
                        <a:lnSpc>
                          <a:spcPct val="115000"/>
                        </a:lnSpc>
                        <a:spcAft>
                          <a:spcPts val="800"/>
                        </a:spcAft>
                        <a:buFont typeface="Arial" panose="020B0604020202020204" pitchFamily="34" charset="0"/>
                        <a:buNone/>
                      </a:pPr>
                      <a:endParaRPr lang="en-GB" sz="1100" kern="100" dirty="0">
                        <a:effectLst/>
                      </a:endParaRPr>
                    </a:p>
                  </a:txBody>
                  <a:tcPr marL="62916" marR="62916" marT="0" marB="0"/>
                </a:tc>
                <a:tc>
                  <a:txBody>
                    <a:bodyPr/>
                    <a:lstStyle/>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Inflation</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Rent/ Utility prices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Cost/sourcing  of organic products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Insurance prices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Recovery struggle</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Supply Volatility</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Staff Shortages</a:t>
                      </a:r>
                    </a:p>
                  </a:txBody>
                  <a:tcPr marL="62916" marR="62916" marT="0" marB="0"/>
                </a:tc>
                <a:tc>
                  <a:txBody>
                    <a:bodyPr/>
                    <a:lstStyle/>
                    <a:p>
                      <a:pPr marL="171450" indent="-171450" algn="l">
                        <a:lnSpc>
                          <a:spcPct val="115000"/>
                        </a:lnSpc>
                        <a:spcAft>
                          <a:spcPts val="800"/>
                        </a:spcAft>
                        <a:buFont typeface="Arial" panose="020B0604020202020204" pitchFamily="34" charset="0"/>
                        <a:buChar char="•"/>
                      </a:pPr>
                      <a:r>
                        <a:rPr lang="en-GB" sz="1100" kern="100" dirty="0">
                          <a:effectLst/>
                        </a:rPr>
                        <a:t> Local businesses closing down</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Many regular customers now work from home</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Consumer attitudes and trends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Company Image/influence in media</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Digital relations</a:t>
                      </a:r>
                    </a:p>
                  </a:txBody>
                  <a:tcPr marL="62916" marR="62916" marT="0" marB="0"/>
                </a:tc>
                <a:tc>
                  <a:txBody>
                    <a:bodyPr/>
                    <a:lstStyle/>
                    <a:p>
                      <a:pPr marL="171450" indent="-171450" algn="l">
                        <a:lnSpc>
                          <a:spcPct val="115000"/>
                        </a:lnSpc>
                        <a:spcAft>
                          <a:spcPts val="800"/>
                        </a:spcAft>
                        <a:buFont typeface="Arial" panose="020B0604020202020204" pitchFamily="34" charset="0"/>
                        <a:buChar char="•"/>
                      </a:pPr>
                      <a:r>
                        <a:rPr lang="en-GB" sz="1100" kern="100" dirty="0">
                          <a:effectLst/>
                        </a:rPr>
                        <a:t> No delivery system</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No pre-order system</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Advertising/social media</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Technology innovations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Online ordering options unavailable</a:t>
                      </a:r>
                    </a:p>
                  </a:txBody>
                  <a:tcPr marL="62916" marR="62916" marT="0" marB="0"/>
                </a:tc>
                <a:tc>
                  <a:txBody>
                    <a:bodyPr/>
                    <a:lstStyle/>
                    <a:p>
                      <a:pPr marL="171450" indent="-171450" algn="l">
                        <a:lnSpc>
                          <a:spcPct val="115000"/>
                        </a:lnSpc>
                        <a:spcAft>
                          <a:spcPts val="800"/>
                        </a:spcAft>
                        <a:buFont typeface="Arial" panose="020B0604020202020204" pitchFamily="34" charset="0"/>
                        <a:buChar char="•"/>
                      </a:pPr>
                      <a:r>
                        <a:rPr lang="en-GB" sz="1100" kern="100" dirty="0">
                          <a:effectLst/>
                        </a:rPr>
                        <a:t> Loss of local/regular customers business closures</a:t>
                      </a:r>
                    </a:p>
                    <a:p>
                      <a:pPr marL="171450" marR="0" lvl="0" indent="-171450" algn="l" defTabSz="4572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1100" kern="100" dirty="0">
                          <a:effectLst/>
                        </a:rPr>
                        <a:t> Delivery service may impact pollution levels</a:t>
                      </a:r>
                    </a:p>
                    <a:p>
                      <a:pPr marL="171450" marR="0" lvl="0" indent="-171450" algn="l" defTabSz="4572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Reducing packaging, Global warming relations</a:t>
                      </a:r>
                    </a:p>
                    <a:p>
                      <a:pPr marL="171450" marR="0" lvl="0" indent="-171450" algn="l" defTabSz="4572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Maintain health and safety measures In the surroundings.</a:t>
                      </a:r>
                    </a:p>
                    <a:p>
                      <a:pPr marL="171450" marR="0" lvl="0" indent="-171450" algn="l" defTabSz="457200" rtl="0" eaLnBrk="1" fontAlgn="auto" latinLnBrk="0" hangingPunct="1">
                        <a:lnSpc>
                          <a:spcPct val="115000"/>
                        </a:lnSpc>
                        <a:spcBef>
                          <a:spcPts val="0"/>
                        </a:spcBef>
                        <a:spcAft>
                          <a:spcPts val="800"/>
                        </a:spcAft>
                        <a:buClrTx/>
                        <a:buSzTx/>
                        <a:buFont typeface="Arial" panose="020B0604020202020204" pitchFamily="34" charset="0"/>
                        <a:buChar char="•"/>
                        <a:tabLst/>
                        <a:defRP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Reducing food waste and overproduction</a:t>
                      </a:r>
                    </a:p>
                    <a:p>
                      <a:pPr marL="171450" marR="0" lvl="0" indent="-171450" algn="l" defTabSz="457200" rtl="0" eaLnBrk="1" fontAlgn="auto" latinLnBrk="0" hangingPunct="1">
                        <a:lnSpc>
                          <a:spcPct val="115000"/>
                        </a:lnSpc>
                        <a:spcBef>
                          <a:spcPts val="0"/>
                        </a:spcBef>
                        <a:spcAft>
                          <a:spcPts val="800"/>
                        </a:spcAft>
                        <a:buClrTx/>
                        <a:buSzTx/>
                        <a:buFont typeface="Arial" panose="020B0604020202020204" pitchFamily="34" charset="0"/>
                        <a:buChar char="•"/>
                        <a:tabLst/>
                        <a:defRPr/>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171450" indent="-171450" algn="l">
                        <a:lnSpc>
                          <a:spcPct val="115000"/>
                        </a:lnSpc>
                        <a:spcAft>
                          <a:spcPts val="800"/>
                        </a:spcAft>
                        <a:buFont typeface="Arial" panose="020B0604020202020204" pitchFamily="34" charset="0"/>
                        <a:buChar char="•"/>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2916" marR="62916" marT="0" marB="0"/>
                </a:tc>
                <a:tc>
                  <a:txBody>
                    <a:bodyPr/>
                    <a:lstStyle/>
                    <a:p>
                      <a:pPr marL="171450" indent="-171450" algn="l">
                        <a:lnSpc>
                          <a:spcPct val="115000"/>
                        </a:lnSpc>
                        <a:spcAft>
                          <a:spcPts val="800"/>
                        </a:spcAft>
                        <a:buFont typeface="Arial" panose="020B0604020202020204" pitchFamily="34" charset="0"/>
                        <a:buChar char="•"/>
                      </a:pPr>
                      <a:r>
                        <a:rPr lang="en-GB" sz="1100" kern="100" dirty="0">
                          <a:effectLst/>
                        </a:rPr>
                        <a:t> Trading Policy</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Pandemic legislations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Health and safety checks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Trading Policies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Changes in law</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Environmental Legislations</a:t>
                      </a:r>
                    </a:p>
                    <a:p>
                      <a:pPr marL="171450" indent="-171450" algn="l">
                        <a:lnSpc>
                          <a:spcPct val="115000"/>
                        </a:lnSpc>
                        <a:spcAft>
                          <a:spcPts val="800"/>
                        </a:spcAft>
                        <a:buFont typeface="Arial" panose="020B0604020202020204" pitchFamily="34" charset="0"/>
                        <a:buChar char="•"/>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Regulatory Bodies</a:t>
                      </a:r>
                    </a:p>
                  </a:txBody>
                  <a:tcPr marL="62916" marR="62916" marT="0" marB="0"/>
                </a:tc>
                <a:extLst>
                  <a:ext uri="{0D108BD9-81ED-4DB2-BD59-A6C34878D82A}">
                    <a16:rowId xmlns:a16="http://schemas.microsoft.com/office/drawing/2014/main" val="4169082604"/>
                  </a:ext>
                </a:extLst>
              </a:tr>
            </a:tbl>
          </a:graphicData>
        </a:graphic>
      </p:graphicFrame>
      <p:pic>
        <p:nvPicPr>
          <p:cNvPr id="4" name="Picture 2" descr="Basil's Bakery | Bath bakery | Bath, UK">
            <a:extLst>
              <a:ext uri="{FF2B5EF4-FFF2-40B4-BE49-F238E27FC236}">
                <a16:creationId xmlns:a16="http://schemas.microsoft.com/office/drawing/2014/main" id="{7B01F0FF-7BC9-258C-0D3F-85F15FB07D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0650" y="45706"/>
            <a:ext cx="5062870" cy="1701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0050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E7643E-36AC-F44F-59BD-5980801F18D6}"/>
              </a:ext>
            </a:extLst>
          </p:cNvPr>
          <p:cNvSpPr txBox="1"/>
          <p:nvPr/>
        </p:nvSpPr>
        <p:spPr>
          <a:xfrm>
            <a:off x="2076450" y="695325"/>
            <a:ext cx="8039100" cy="584775"/>
          </a:xfrm>
          <a:prstGeom prst="rect">
            <a:avLst/>
          </a:prstGeom>
          <a:noFill/>
        </p:spPr>
        <p:txBody>
          <a:bodyPr wrap="square" rtlCol="0">
            <a:spAutoFit/>
          </a:bodyPr>
          <a:lstStyle/>
          <a:p>
            <a:r>
              <a:rPr lang="en-US" sz="3200" b="1" u="sng" dirty="0">
                <a:solidFill>
                  <a:srgbClr val="C00000"/>
                </a:solidFill>
              </a:rPr>
              <a:t>Critique of the Cause and Effect Model </a:t>
            </a:r>
            <a:endParaRPr lang="en-GB" sz="3200" b="1" u="sng" dirty="0">
              <a:solidFill>
                <a:srgbClr val="C00000"/>
              </a:solidFill>
            </a:endParaRPr>
          </a:p>
        </p:txBody>
      </p:sp>
      <p:sp>
        <p:nvSpPr>
          <p:cNvPr id="4" name="TextBox 3">
            <a:extLst>
              <a:ext uri="{FF2B5EF4-FFF2-40B4-BE49-F238E27FC236}">
                <a16:creationId xmlns:a16="http://schemas.microsoft.com/office/drawing/2014/main" id="{79CE4B4E-F8CB-9932-3D4F-844A61D1A7AA}"/>
              </a:ext>
            </a:extLst>
          </p:cNvPr>
          <p:cNvSpPr txBox="1"/>
          <p:nvPr/>
        </p:nvSpPr>
        <p:spPr>
          <a:xfrm>
            <a:off x="2076450" y="1695450"/>
            <a:ext cx="9048750" cy="4031873"/>
          </a:xfrm>
          <a:prstGeom prst="rect">
            <a:avLst/>
          </a:prstGeom>
          <a:noFill/>
        </p:spPr>
        <p:txBody>
          <a:bodyPr wrap="square" rtlCol="0">
            <a:spAutoFit/>
          </a:bodyPr>
          <a:lstStyle/>
          <a:p>
            <a:r>
              <a:rPr lang="en-US" sz="2400" dirty="0"/>
              <a:t>Cause and Effect Framework, i.e., Fishbone Diagram/Ishikawa Diagram is a structured tool used to identify any root causes of any possible issues a business may encounter and displays the relationship between the cause and effect outcome and the influence of the result.</a:t>
            </a:r>
          </a:p>
          <a:p>
            <a:r>
              <a:rPr lang="en-US" sz="2400" dirty="0"/>
              <a:t>This method can become overly complex and out of control.</a:t>
            </a:r>
          </a:p>
          <a:p>
            <a:r>
              <a:rPr lang="en-US" sz="2400" dirty="0"/>
              <a:t>The reason behind the name Fishbone is due to its fish like structure. It was developed originally by Dr. Kaoru Ishikawa a management consultant who is of Japanese origin.</a:t>
            </a:r>
          </a:p>
          <a:p>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Sproull</a:t>
            </a:r>
            <a:r>
              <a:rPr lang="en-GB" sz="16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384689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Picture Placeholder 1">
            <a:extLst>
              <a:ext uri="{FF2B5EF4-FFF2-40B4-BE49-F238E27FC236}">
                <a16:creationId xmlns:a16="http://schemas.microsoft.com/office/drawing/2014/main" id="{4123C5DD-9135-EA5A-0C12-57ABF0012AEF}"/>
              </a:ext>
            </a:extLst>
          </p:cNvPr>
          <p:cNvSpPr txBox="1">
            <a:spLocks/>
          </p:cNvSpPr>
          <p:nvPr/>
        </p:nvSpPr>
        <p:spPr>
          <a:xfrm>
            <a:off x="303276" y="1474689"/>
            <a:ext cx="11585447" cy="4496781"/>
          </a:xfrm>
          <a:prstGeom prst="rect">
            <a:avLst/>
          </a:prstGeom>
          <a:ln w="38100">
            <a:solidFill>
              <a:schemeClr val="tx1"/>
            </a:solidFill>
          </a:ln>
        </p:spPr>
        <p:txBody>
          <a:bodyPr vert="horz" lIns="91440" tIns="45720" rIns="91440" bIns="45720" rtlCol="0" anchor="ctr"/>
          <a:lstStyle>
            <a:defPPr>
              <a:defRPr lang="en-US"/>
            </a:defPPr>
            <a:lvl1pPr marL="0" algn="l" defTabSz="457200" rtl="0" eaLnBrk="1" latinLnBrk="0" hangingPunct="1">
              <a:defRPr sz="9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a:p>
          <a:p>
            <a:endParaRPr lang="en-GB" sz="240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p:cNvCxnSpPr>
          <p:nvPr/>
        </p:nvCxnSpPr>
        <p:spPr>
          <a:xfrm>
            <a:off x="587172" y="3614314"/>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p:cNvCxnSpPr>
          <p:nvPr/>
        </p:nvCxnSpPr>
        <p:spPr>
          <a:xfrm flipH="1" flipV="1">
            <a:off x="1543822" y="2139956"/>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p:cNvCxnSpPr>
          <p:nvPr/>
        </p:nvCxnSpPr>
        <p:spPr>
          <a:xfrm flipH="1">
            <a:off x="1543954" y="3602349"/>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p:cNvCxnSpPr>
          <p:nvPr/>
        </p:nvCxnSpPr>
        <p:spPr>
          <a:xfrm flipH="1" flipV="1">
            <a:off x="4315308" y="2146801"/>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p:cNvCxnSpPr>
          <p:nvPr/>
        </p:nvCxnSpPr>
        <p:spPr>
          <a:xfrm flipH="1">
            <a:off x="4343675" y="3637175"/>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p:cNvCxnSpPr>
          <p:nvPr/>
        </p:nvCxnSpPr>
        <p:spPr>
          <a:xfrm flipH="1" flipV="1">
            <a:off x="7121698" y="2181376"/>
            <a:ext cx="1484220" cy="138413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p:cNvCxnSpPr>
          <p:nvPr/>
        </p:nvCxnSpPr>
        <p:spPr>
          <a:xfrm flipH="1">
            <a:off x="7121698" y="3622923"/>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p:nvPr/>
        </p:nvSpPr>
        <p:spPr>
          <a:xfrm>
            <a:off x="614996" y="1621015"/>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p:nvPr/>
        </p:nvSpPr>
        <p:spPr>
          <a:xfrm>
            <a:off x="3558866" y="1627840"/>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p:nvPr/>
        </p:nvSpPr>
        <p:spPr>
          <a:xfrm>
            <a:off x="6433265" y="1658679"/>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p:nvPr/>
        </p:nvSpPr>
        <p:spPr>
          <a:xfrm>
            <a:off x="587172" y="5106728"/>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p:nvPr/>
        </p:nvSpPr>
        <p:spPr>
          <a:xfrm>
            <a:off x="3486333" y="5125263"/>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p:nvPr/>
        </p:nvSpPr>
        <p:spPr>
          <a:xfrm>
            <a:off x="6377453" y="5119825"/>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p:nvPr/>
        </p:nvSpPr>
        <p:spPr>
          <a:xfrm>
            <a:off x="9298263" y="3341158"/>
            <a:ext cx="2420123" cy="646331"/>
          </a:xfrm>
          <a:prstGeom prst="rect">
            <a:avLst/>
          </a:prstGeom>
          <a:noFill/>
          <a:ln w="5715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S</a:t>
            </a:r>
            <a:r>
              <a:rPr lang="en-GB" sz="1200" b="1" dirty="0">
                <a:latin typeface="Arial" panose="020B0604020202020204" pitchFamily="34" charset="0"/>
                <a:cs typeface="Arial" panose="020B0604020202020204" pitchFamily="34" charset="0"/>
              </a:rPr>
              <a:t>ale Stagnation Since Covid, business costs rising, at risk of business collapsing.</a:t>
            </a:r>
          </a:p>
        </p:txBody>
      </p:sp>
      <p:sp>
        <p:nvSpPr>
          <p:cNvPr id="22" name="TextBox 21">
            <a:extLst>
              <a:ext uri="{FF2B5EF4-FFF2-40B4-BE49-F238E27FC236}">
                <a16:creationId xmlns:a16="http://schemas.microsoft.com/office/drawing/2014/main" id="{280A6708-DF3B-47D7-80AD-BED7584E4872}"/>
              </a:ext>
            </a:extLst>
          </p:cNvPr>
          <p:cNvSpPr txBox="1"/>
          <p:nvPr/>
        </p:nvSpPr>
        <p:spPr>
          <a:xfrm>
            <a:off x="6377453" y="4595110"/>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Business e</a:t>
            </a:r>
            <a:r>
              <a:rPr lang="en-GB" sz="1200" b="1" dirty="0" err="1">
                <a:latin typeface="Arial" panose="020B0604020202020204" pitchFamily="34" charset="0"/>
                <a:cs typeface="Arial" panose="020B0604020202020204" pitchFamily="34" charset="0"/>
              </a:rPr>
              <a:t>xpenses</a:t>
            </a:r>
            <a:r>
              <a:rPr lang="en-GB" sz="1200" b="1" dirty="0">
                <a:latin typeface="Arial" panose="020B0604020202020204" pitchFamily="34" charset="0"/>
                <a:cs typeface="Arial" panose="020B0604020202020204" pitchFamily="34" charset="0"/>
              </a:rPr>
              <a:t> getting higher</a:t>
            </a:r>
          </a:p>
        </p:txBody>
      </p:sp>
      <p:sp>
        <p:nvSpPr>
          <p:cNvPr id="23" name="TextBox 22">
            <a:extLst>
              <a:ext uri="{FF2B5EF4-FFF2-40B4-BE49-F238E27FC236}">
                <a16:creationId xmlns:a16="http://schemas.microsoft.com/office/drawing/2014/main" id="{8F167E83-1CE4-F3CA-7557-1CDDF3628DBE}"/>
              </a:ext>
            </a:extLst>
          </p:cNvPr>
          <p:cNvSpPr txBox="1"/>
          <p:nvPr/>
        </p:nvSpPr>
        <p:spPr>
          <a:xfrm>
            <a:off x="6393534" y="4003817"/>
            <a:ext cx="2207594" cy="276999"/>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B</a:t>
            </a:r>
            <a:r>
              <a:rPr lang="en-GB" sz="1200" b="1" dirty="0" err="1">
                <a:latin typeface="Arial" panose="020B0604020202020204" pitchFamily="34" charset="0"/>
                <a:cs typeface="Arial" panose="020B0604020202020204" pitchFamily="34" charset="0"/>
              </a:rPr>
              <a:t>usiness</a:t>
            </a:r>
            <a:r>
              <a:rPr lang="en-GB" sz="1200" b="1" dirty="0">
                <a:latin typeface="Arial" panose="020B0604020202020204" pitchFamily="34" charset="0"/>
                <a:cs typeface="Arial" panose="020B0604020202020204" pitchFamily="34" charset="0"/>
              </a:rPr>
              <a:t> are closing</a:t>
            </a:r>
          </a:p>
        </p:txBody>
      </p:sp>
      <p:sp>
        <p:nvSpPr>
          <p:cNvPr id="24" name="TextBox 23">
            <a:extLst>
              <a:ext uri="{FF2B5EF4-FFF2-40B4-BE49-F238E27FC236}">
                <a16:creationId xmlns:a16="http://schemas.microsoft.com/office/drawing/2014/main" id="{B2F0A62B-BCD1-8AD8-F315-6F09A31F7FFE}"/>
              </a:ext>
            </a:extLst>
          </p:cNvPr>
          <p:cNvSpPr txBox="1"/>
          <p:nvPr/>
        </p:nvSpPr>
        <p:spPr>
          <a:xfrm>
            <a:off x="6397870" y="2369596"/>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M</a:t>
            </a:r>
            <a:r>
              <a:rPr lang="en-GB" sz="1200" b="1" dirty="0">
                <a:latin typeface="Arial" panose="020B0604020202020204" pitchFamily="34" charset="0"/>
                <a:cs typeface="Arial" panose="020B0604020202020204" pitchFamily="34" charset="0"/>
              </a:rPr>
              <a:t>any loyal customer work from home</a:t>
            </a:r>
          </a:p>
        </p:txBody>
      </p:sp>
      <p:sp>
        <p:nvSpPr>
          <p:cNvPr id="25" name="TextBox 24">
            <a:extLst>
              <a:ext uri="{FF2B5EF4-FFF2-40B4-BE49-F238E27FC236}">
                <a16:creationId xmlns:a16="http://schemas.microsoft.com/office/drawing/2014/main" id="{2A30538D-67ED-A3A1-CFA1-39377D70B9B9}"/>
              </a:ext>
            </a:extLst>
          </p:cNvPr>
          <p:cNvSpPr txBox="1"/>
          <p:nvPr/>
        </p:nvSpPr>
        <p:spPr>
          <a:xfrm>
            <a:off x="6405359" y="3015495"/>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F</a:t>
            </a:r>
            <a:r>
              <a:rPr lang="en-GB" sz="1200" b="1" dirty="0">
                <a:latin typeface="Arial" panose="020B0604020202020204" pitchFamily="34" charset="0"/>
                <a:cs typeface="Arial" panose="020B0604020202020204" pitchFamily="34" charset="0"/>
              </a:rPr>
              <a:t>ewer customers visit the retail park</a:t>
            </a:r>
          </a:p>
        </p:txBody>
      </p:sp>
      <p:sp>
        <p:nvSpPr>
          <p:cNvPr id="26" name="TextBox 25">
            <a:extLst>
              <a:ext uri="{FF2B5EF4-FFF2-40B4-BE49-F238E27FC236}">
                <a16:creationId xmlns:a16="http://schemas.microsoft.com/office/drawing/2014/main" id="{19E1DBE5-167E-78C1-BCD0-8D2DCE9A4F68}"/>
              </a:ext>
            </a:extLst>
          </p:cNvPr>
          <p:cNvSpPr txBox="1"/>
          <p:nvPr/>
        </p:nvSpPr>
        <p:spPr>
          <a:xfrm>
            <a:off x="3519909" y="4553698"/>
            <a:ext cx="2207594" cy="276999"/>
          </a:xfrm>
          <a:prstGeom prst="rect">
            <a:avLst/>
          </a:prstGeom>
          <a:noFill/>
          <a:ln w="1270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Customers have reduced</a:t>
            </a:r>
          </a:p>
        </p:txBody>
      </p:sp>
      <p:sp>
        <p:nvSpPr>
          <p:cNvPr id="27" name="TextBox 26">
            <a:extLst>
              <a:ext uri="{FF2B5EF4-FFF2-40B4-BE49-F238E27FC236}">
                <a16:creationId xmlns:a16="http://schemas.microsoft.com/office/drawing/2014/main" id="{BDD08689-6B7D-0F8F-480D-F4AAD7FE2D5B}"/>
              </a:ext>
            </a:extLst>
          </p:cNvPr>
          <p:cNvSpPr txBox="1"/>
          <p:nvPr/>
        </p:nvSpPr>
        <p:spPr>
          <a:xfrm>
            <a:off x="3519909" y="3980714"/>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S</a:t>
            </a:r>
            <a:r>
              <a:rPr lang="en-GB" sz="1200" b="1" dirty="0">
                <a:latin typeface="Arial" panose="020B0604020202020204" pitchFamily="34" charset="0"/>
                <a:cs typeface="Arial" panose="020B0604020202020204" pitchFamily="34" charset="0"/>
              </a:rPr>
              <a:t>ales have dropped Significantly over the years</a:t>
            </a:r>
          </a:p>
        </p:txBody>
      </p:sp>
      <p:sp>
        <p:nvSpPr>
          <p:cNvPr id="28" name="TextBox 27">
            <a:extLst>
              <a:ext uri="{FF2B5EF4-FFF2-40B4-BE49-F238E27FC236}">
                <a16:creationId xmlns:a16="http://schemas.microsoft.com/office/drawing/2014/main" id="{44AB04F4-8499-0CBD-C2DD-C750D2568FD9}"/>
              </a:ext>
            </a:extLst>
          </p:cNvPr>
          <p:cNvSpPr txBox="1"/>
          <p:nvPr/>
        </p:nvSpPr>
        <p:spPr>
          <a:xfrm>
            <a:off x="614996" y="4554410"/>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V</a:t>
            </a:r>
            <a:r>
              <a:rPr lang="en-GB" sz="1200" b="1" dirty="0" err="1">
                <a:latin typeface="Arial" panose="020B0604020202020204" pitchFamily="34" charset="0"/>
                <a:cs typeface="Arial" panose="020B0604020202020204" pitchFamily="34" charset="0"/>
              </a:rPr>
              <a:t>ulnerable</a:t>
            </a:r>
            <a:r>
              <a:rPr lang="en-GB" sz="1200" b="1" dirty="0">
                <a:latin typeface="Arial" panose="020B0604020202020204" pitchFamily="34" charset="0"/>
                <a:cs typeface="Arial" panose="020B0604020202020204" pitchFamily="34" charset="0"/>
              </a:rPr>
              <a:t> crop, hard to source</a:t>
            </a:r>
          </a:p>
        </p:txBody>
      </p:sp>
      <p:sp>
        <p:nvSpPr>
          <p:cNvPr id="29" name="TextBox 28">
            <a:extLst>
              <a:ext uri="{FF2B5EF4-FFF2-40B4-BE49-F238E27FC236}">
                <a16:creationId xmlns:a16="http://schemas.microsoft.com/office/drawing/2014/main" id="{327A92EC-E2CD-E0BC-131F-C601B5DE7C4F}"/>
              </a:ext>
            </a:extLst>
          </p:cNvPr>
          <p:cNvSpPr txBox="1"/>
          <p:nvPr/>
        </p:nvSpPr>
        <p:spPr>
          <a:xfrm>
            <a:off x="606084" y="3987489"/>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High quality o</a:t>
            </a:r>
            <a:r>
              <a:rPr lang="en-GB" sz="1200" b="1" dirty="0" err="1">
                <a:latin typeface="Arial" panose="020B0604020202020204" pitchFamily="34" charset="0"/>
                <a:cs typeface="Arial" panose="020B0604020202020204" pitchFamily="34" charset="0"/>
              </a:rPr>
              <a:t>rganic</a:t>
            </a:r>
            <a:r>
              <a:rPr lang="en-GB" sz="1200" b="1" dirty="0">
                <a:latin typeface="Arial" panose="020B0604020202020204" pitchFamily="34" charset="0"/>
                <a:cs typeface="Arial" panose="020B0604020202020204" pitchFamily="34" charset="0"/>
              </a:rPr>
              <a:t> ingredients unpredictable</a:t>
            </a:r>
          </a:p>
        </p:txBody>
      </p:sp>
      <p:sp>
        <p:nvSpPr>
          <p:cNvPr id="30" name="TextBox 29">
            <a:extLst>
              <a:ext uri="{FF2B5EF4-FFF2-40B4-BE49-F238E27FC236}">
                <a16:creationId xmlns:a16="http://schemas.microsoft.com/office/drawing/2014/main" id="{93894965-CBAF-C3E0-3A1E-98F25A8DA3BD}"/>
              </a:ext>
            </a:extLst>
          </p:cNvPr>
          <p:cNvSpPr txBox="1"/>
          <p:nvPr/>
        </p:nvSpPr>
        <p:spPr>
          <a:xfrm>
            <a:off x="3519909" y="2352515"/>
            <a:ext cx="2207594" cy="461665"/>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a:t>
            </a:r>
            <a:r>
              <a:rPr lang="en-GB" sz="1200" b="1" dirty="0" err="1">
                <a:latin typeface="Arial" panose="020B0604020202020204" pitchFamily="34" charset="0"/>
                <a:cs typeface="Arial" panose="020B0604020202020204" pitchFamily="34" charset="0"/>
              </a:rPr>
              <a:t>ot</a:t>
            </a:r>
            <a:r>
              <a:rPr lang="en-GB" sz="1200" b="1" dirty="0">
                <a:latin typeface="Arial" panose="020B0604020202020204" pitchFamily="34" charset="0"/>
                <a:cs typeface="Arial" panose="020B0604020202020204" pitchFamily="34" charset="0"/>
              </a:rPr>
              <a:t> online system to take pre-orders</a:t>
            </a:r>
          </a:p>
        </p:txBody>
      </p:sp>
      <p:sp>
        <p:nvSpPr>
          <p:cNvPr id="37" name="TextBox 36">
            <a:extLst>
              <a:ext uri="{FF2B5EF4-FFF2-40B4-BE49-F238E27FC236}">
                <a16:creationId xmlns:a16="http://schemas.microsoft.com/office/drawing/2014/main" id="{B1E4133F-2751-3952-C07B-9EBB9CE035BD}"/>
              </a:ext>
            </a:extLst>
          </p:cNvPr>
          <p:cNvSpPr txBox="1"/>
          <p:nvPr/>
        </p:nvSpPr>
        <p:spPr>
          <a:xfrm>
            <a:off x="3519909" y="3010351"/>
            <a:ext cx="2207594" cy="276999"/>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a:t>
            </a:r>
            <a:r>
              <a:rPr lang="en-GB" sz="1200" b="1" dirty="0">
                <a:latin typeface="Arial" panose="020B0604020202020204" pitchFamily="34" charset="0"/>
                <a:cs typeface="Arial" panose="020B0604020202020204" pitchFamily="34" charset="0"/>
              </a:rPr>
              <a:t>o online ordering system</a:t>
            </a:r>
          </a:p>
        </p:txBody>
      </p:sp>
      <p:sp>
        <p:nvSpPr>
          <p:cNvPr id="39" name="TextBox 38">
            <a:extLst>
              <a:ext uri="{FF2B5EF4-FFF2-40B4-BE49-F238E27FC236}">
                <a16:creationId xmlns:a16="http://schemas.microsoft.com/office/drawing/2014/main" id="{D9B946EB-160F-14E8-6E65-A3ACFE53BA8E}"/>
              </a:ext>
            </a:extLst>
          </p:cNvPr>
          <p:cNvSpPr txBox="1"/>
          <p:nvPr/>
        </p:nvSpPr>
        <p:spPr>
          <a:xfrm>
            <a:off x="602327" y="2344051"/>
            <a:ext cx="2207594" cy="276999"/>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a:t>
            </a:r>
            <a:r>
              <a:rPr lang="en-GB" sz="1200" b="1" dirty="0">
                <a:latin typeface="Arial" panose="020B0604020202020204" pitchFamily="34" charset="0"/>
                <a:cs typeface="Arial" panose="020B0604020202020204" pitchFamily="34" charset="0"/>
              </a:rPr>
              <a:t>o delivery service</a:t>
            </a:r>
          </a:p>
        </p:txBody>
      </p:sp>
      <p:sp>
        <p:nvSpPr>
          <p:cNvPr id="40" name="TextBox 39">
            <a:extLst>
              <a:ext uri="{FF2B5EF4-FFF2-40B4-BE49-F238E27FC236}">
                <a16:creationId xmlns:a16="http://schemas.microsoft.com/office/drawing/2014/main" id="{1A129B97-8AB0-A07D-27D5-16E805A4DFB6}"/>
              </a:ext>
            </a:extLst>
          </p:cNvPr>
          <p:cNvSpPr txBox="1"/>
          <p:nvPr/>
        </p:nvSpPr>
        <p:spPr>
          <a:xfrm>
            <a:off x="614996" y="3006749"/>
            <a:ext cx="2207594" cy="276999"/>
          </a:xfrm>
          <a:prstGeom prst="rect">
            <a:avLst/>
          </a:prstGeom>
          <a:noFill/>
          <a:ln w="12700">
            <a:solidFill>
              <a:schemeClr val="tx1"/>
            </a:solidFill>
          </a:ln>
        </p:spPr>
        <p:txBody>
          <a:bodyPr wrap="square" rtlCol="0">
            <a:spAutoFit/>
          </a:bodyPr>
          <a:lstStyle/>
          <a:p>
            <a:r>
              <a:rPr lang="en-US" sz="1200" b="1" dirty="0">
                <a:latin typeface="Arial" panose="020B0604020202020204" pitchFamily="34" charset="0"/>
                <a:cs typeface="Arial" panose="020B0604020202020204" pitchFamily="34" charset="0"/>
              </a:rPr>
              <a:t>N</a:t>
            </a:r>
            <a:r>
              <a:rPr lang="en-GB" sz="1200" b="1" dirty="0">
                <a:latin typeface="Arial" panose="020B0604020202020204" pitchFamily="34" charset="0"/>
                <a:cs typeface="Arial" panose="020B0604020202020204" pitchFamily="34" charset="0"/>
              </a:rPr>
              <a:t>o pre-order system</a:t>
            </a:r>
          </a:p>
        </p:txBody>
      </p:sp>
      <p:pic>
        <p:nvPicPr>
          <p:cNvPr id="18" name="Picture 2" descr="Basil's Bakery | Bath bakery | Bath, UK">
            <a:extLst>
              <a:ext uri="{FF2B5EF4-FFF2-40B4-BE49-F238E27FC236}">
                <a16:creationId xmlns:a16="http://schemas.microsoft.com/office/drawing/2014/main" id="{01F64509-98E1-EC44-D275-476D057333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3848" y="-209790"/>
            <a:ext cx="4941511" cy="178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8546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B24C9F-FE88-B451-348E-542434FEB98A}"/>
              </a:ext>
            </a:extLst>
          </p:cNvPr>
          <p:cNvSpPr txBox="1"/>
          <p:nvPr/>
        </p:nvSpPr>
        <p:spPr>
          <a:xfrm>
            <a:off x="1802674" y="676837"/>
            <a:ext cx="9816738" cy="584775"/>
          </a:xfrm>
          <a:prstGeom prst="rect">
            <a:avLst/>
          </a:prstGeom>
          <a:noFill/>
        </p:spPr>
        <p:txBody>
          <a:bodyPr wrap="square" rtlCol="0">
            <a:spAutoFit/>
          </a:bodyPr>
          <a:lstStyle/>
          <a:p>
            <a:r>
              <a:rPr lang="en-US" sz="3200" b="1" u="sng" dirty="0">
                <a:solidFill>
                  <a:srgbClr val="C00000"/>
                </a:solidFill>
              </a:rPr>
              <a:t>Key</a:t>
            </a:r>
            <a:r>
              <a:rPr lang="en-US" sz="3200" u="sng" dirty="0">
                <a:solidFill>
                  <a:srgbClr val="C00000"/>
                </a:solidFill>
              </a:rPr>
              <a:t> </a:t>
            </a:r>
            <a:r>
              <a:rPr lang="en-US" sz="3200" b="1" u="sng" dirty="0">
                <a:solidFill>
                  <a:srgbClr val="C00000"/>
                </a:solidFill>
              </a:rPr>
              <a:t>Findings</a:t>
            </a:r>
            <a:endParaRPr lang="en-GB" sz="3200" b="1" u="sng" dirty="0">
              <a:solidFill>
                <a:srgbClr val="C00000"/>
              </a:solidFill>
            </a:endParaRPr>
          </a:p>
        </p:txBody>
      </p:sp>
      <p:sp>
        <p:nvSpPr>
          <p:cNvPr id="4" name="TextBox 3">
            <a:extLst>
              <a:ext uri="{FF2B5EF4-FFF2-40B4-BE49-F238E27FC236}">
                <a16:creationId xmlns:a16="http://schemas.microsoft.com/office/drawing/2014/main" id="{8A7F2A7D-3BD7-C989-E7BF-152376203F85}"/>
              </a:ext>
            </a:extLst>
          </p:cNvPr>
          <p:cNvSpPr txBox="1"/>
          <p:nvPr/>
        </p:nvSpPr>
        <p:spPr>
          <a:xfrm>
            <a:off x="1802674" y="2057400"/>
            <a:ext cx="9111343" cy="1569660"/>
          </a:xfrm>
          <a:prstGeom prst="rect">
            <a:avLst/>
          </a:prstGeom>
          <a:noFill/>
        </p:spPr>
        <p:txBody>
          <a:bodyPr wrap="square" rtlCol="0">
            <a:spAutoFit/>
          </a:bodyPr>
          <a:lstStyle/>
          <a:p>
            <a:pPr marL="285750" indent="-285750">
              <a:buFont typeface="Arial" panose="020B0604020202020204" pitchFamily="34" charset="0"/>
              <a:buChar char="•"/>
            </a:pPr>
            <a:r>
              <a:rPr lang="en-US" sz="2400" dirty="0"/>
              <a:t>Reduced Customers</a:t>
            </a:r>
          </a:p>
          <a:p>
            <a:pPr marL="285750" indent="-285750">
              <a:buFont typeface="Arial" panose="020B0604020202020204" pitchFamily="34" charset="0"/>
              <a:buChar char="•"/>
            </a:pPr>
            <a:r>
              <a:rPr lang="en-US" sz="2400" dirty="0"/>
              <a:t>Expenses are getting higher</a:t>
            </a:r>
          </a:p>
          <a:p>
            <a:pPr marL="285750" indent="-285750">
              <a:buFont typeface="Arial" panose="020B0604020202020204" pitchFamily="34" charset="0"/>
              <a:buChar char="•"/>
            </a:pPr>
            <a:r>
              <a:rPr lang="en-US" sz="2400" dirty="0"/>
              <a:t>Ingredients hard to source</a:t>
            </a:r>
          </a:p>
          <a:p>
            <a:pPr marL="285750" indent="-285750">
              <a:buFont typeface="Arial" panose="020B0604020202020204" pitchFamily="34" charset="0"/>
              <a:buChar char="•"/>
            </a:pPr>
            <a:r>
              <a:rPr lang="en-US" sz="2400" dirty="0"/>
              <a:t>No online ordering/Pre-order system</a:t>
            </a:r>
            <a:endParaRPr lang="en-GB" sz="2400" dirty="0"/>
          </a:p>
        </p:txBody>
      </p:sp>
    </p:spTree>
    <p:extLst>
      <p:ext uri="{BB962C8B-B14F-4D97-AF65-F5344CB8AC3E}">
        <p14:creationId xmlns:p14="http://schemas.microsoft.com/office/powerpoint/2010/main" val="4215705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A69F89-F132-D3E8-2132-C2013D487F00}"/>
              </a:ext>
            </a:extLst>
          </p:cNvPr>
          <p:cNvSpPr txBox="1"/>
          <p:nvPr/>
        </p:nvSpPr>
        <p:spPr>
          <a:xfrm>
            <a:off x="2207623" y="901337"/>
            <a:ext cx="8693331" cy="584775"/>
          </a:xfrm>
          <a:prstGeom prst="rect">
            <a:avLst/>
          </a:prstGeom>
          <a:noFill/>
        </p:spPr>
        <p:txBody>
          <a:bodyPr wrap="square" rtlCol="0">
            <a:spAutoFit/>
          </a:bodyPr>
          <a:lstStyle/>
          <a:p>
            <a:r>
              <a:rPr lang="en-US" sz="3200" b="1" u="sng" dirty="0">
                <a:solidFill>
                  <a:srgbClr val="C00000"/>
                </a:solidFill>
              </a:rPr>
              <a:t>Reference List</a:t>
            </a:r>
            <a:endParaRPr lang="en-GB" sz="3200" b="1" u="sng" dirty="0">
              <a:solidFill>
                <a:srgbClr val="C00000"/>
              </a:solidFill>
            </a:endParaRPr>
          </a:p>
        </p:txBody>
      </p:sp>
      <p:sp>
        <p:nvSpPr>
          <p:cNvPr id="3" name="TextBox 2">
            <a:extLst>
              <a:ext uri="{FF2B5EF4-FFF2-40B4-BE49-F238E27FC236}">
                <a16:creationId xmlns:a16="http://schemas.microsoft.com/office/drawing/2014/main" id="{B1AF93D1-126C-E0EA-99B9-608151D5DAE3}"/>
              </a:ext>
            </a:extLst>
          </p:cNvPr>
          <p:cNvSpPr txBox="1"/>
          <p:nvPr/>
        </p:nvSpPr>
        <p:spPr>
          <a:xfrm>
            <a:off x="1796143" y="2109651"/>
            <a:ext cx="6681651" cy="2308324"/>
          </a:xfrm>
          <a:prstGeom prst="rect">
            <a:avLst/>
          </a:prstGeom>
          <a:noFill/>
        </p:spPr>
        <p:txBody>
          <a:bodyPr wrap="square" rtlCol="0">
            <a:spAutoFit/>
          </a:bodyPr>
          <a:lstStyle/>
          <a:p>
            <a:pPr marL="457200" indent="-457200">
              <a:buFont typeface="+mj-lt"/>
              <a:buAutoNum type="arabicPeriod"/>
            </a:pPr>
            <a:r>
              <a:rPr lang="en-US" sz="2400" b="1" dirty="0"/>
              <a:t>The International Business Environment: Challenges and Changes – Ian Brookes, Jamie Weatherston </a:t>
            </a:r>
            <a:r>
              <a:rPr lang="en-US" sz="2400" dirty="0"/>
              <a:t>Page 5</a:t>
            </a:r>
            <a:endParaRPr lang="en-US" sz="2400" b="1" dirty="0"/>
          </a:p>
          <a:p>
            <a:pPr marL="457200" indent="-457200">
              <a:buFont typeface="+mj-lt"/>
              <a:buAutoNum type="arabicPeriod"/>
            </a:pPr>
            <a:r>
              <a:rPr lang="en-US" sz="2400" b="1" dirty="0"/>
              <a:t>The Problem-Solving. Problem- Prevention. And Decision-Making Guide – Bob </a:t>
            </a:r>
            <a:r>
              <a:rPr lang="en-US" sz="2400" b="1" dirty="0" err="1"/>
              <a:t>Sproull</a:t>
            </a:r>
            <a:r>
              <a:rPr lang="en-US" sz="2400" b="1" dirty="0"/>
              <a:t> </a:t>
            </a:r>
            <a:r>
              <a:rPr lang="en-US" sz="2400" dirty="0"/>
              <a:t>Page 22-25</a:t>
            </a:r>
            <a:endParaRPr lang="en-GB" sz="2400" dirty="0"/>
          </a:p>
        </p:txBody>
      </p:sp>
    </p:spTree>
    <p:extLst>
      <p:ext uri="{BB962C8B-B14F-4D97-AF65-F5344CB8AC3E}">
        <p14:creationId xmlns:p14="http://schemas.microsoft.com/office/powerpoint/2010/main" val="259699579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9920</TotalTime>
  <Words>857</Words>
  <Application>Microsoft Office PowerPoint</Application>
  <PresentationFormat>Widescreen</PresentationFormat>
  <Paragraphs>116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-apple-system</vt:lpstr>
      <vt:lpstr>Aptos</vt:lpstr>
      <vt:lpstr>Arial</vt:lpstr>
      <vt:lpstr>Century Gothic</vt:lpstr>
      <vt:lpstr>Times New Roman</vt:lpstr>
      <vt:lpstr>Wingdings 3</vt:lpstr>
      <vt:lpstr>Wisp</vt:lpstr>
      <vt:lpstr>PowerPoint Presentation</vt:lpstr>
      <vt:lpstr>PowerPoint Presentation</vt:lpstr>
      <vt:lpstr>PowerPoint Presentation</vt:lpstr>
      <vt:lpstr>An insight into the problems Basil`s Bakery are facing</vt:lpstr>
      <vt:lpstr>PESTEL Framework</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ahmed</dc:creator>
  <cp:lastModifiedBy>sarah ahmed</cp:lastModifiedBy>
  <cp:revision>34</cp:revision>
  <dcterms:created xsi:type="dcterms:W3CDTF">2026-09-20T21:25:53Z</dcterms:created>
  <dcterms:modified xsi:type="dcterms:W3CDTF">2026-10-10T21:51:35Z</dcterms:modified>
</cp:coreProperties>
</file>