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3.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 uri="GoogleSlidesCustomDataVersion2">
      <go:slidesCustomData xmlns:go="http://customooxmlschemas.google.com/" r:id="rId29" roundtripDataSignature="AMtx7mgaWH2y1qh0VkCh3ybX+PQfJEzwc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customschemas.google.com/relationships/presentationmetadata" Target="metadata"/><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1: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2" name="Google Shape;52;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 name="Shape 57"/>
        <p:cNvGrpSpPr/>
        <p:nvPr/>
      </p:nvGrpSpPr>
      <p:grpSpPr>
        <a:xfrm>
          <a:off x="0" y="0"/>
          <a:ext cx="0" cy="0"/>
          <a:chOff x="0" y="0"/>
          <a:chExt cx="0" cy="0"/>
        </a:xfrm>
      </p:grpSpPr>
      <p:sp>
        <p:nvSpPr>
          <p:cNvPr id="58" name="Google Shape;58;p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9" name="Google Shape;59;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 name="Shape 65"/>
        <p:cNvGrpSpPr/>
        <p:nvPr/>
      </p:nvGrpSpPr>
      <p:grpSpPr>
        <a:xfrm>
          <a:off x="0" y="0"/>
          <a:ext cx="0" cy="0"/>
          <a:chOff x="0" y="0"/>
          <a:chExt cx="0" cy="0"/>
        </a:xfrm>
      </p:grpSpPr>
      <p:sp>
        <p:nvSpPr>
          <p:cNvPr id="66" name="Google Shape;66;p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7" name="Google Shape;67;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 name="Shape 73"/>
        <p:cNvGrpSpPr/>
        <p:nvPr/>
      </p:nvGrpSpPr>
      <p:grpSpPr>
        <a:xfrm>
          <a:off x="0" y="0"/>
          <a:ext cx="0" cy="0"/>
          <a:chOff x="0" y="0"/>
          <a:chExt cx="0" cy="0"/>
        </a:xfrm>
      </p:grpSpPr>
      <p:sp>
        <p:nvSpPr>
          <p:cNvPr id="74" name="Google Shape;74;p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5" name="Google Shape;75;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2" name="Google Shape;82;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 name="Shape 87"/>
        <p:cNvGrpSpPr/>
        <p:nvPr/>
      </p:nvGrpSpPr>
      <p:grpSpPr>
        <a:xfrm>
          <a:off x="0" y="0"/>
          <a:ext cx="0" cy="0"/>
          <a:chOff x="0" y="0"/>
          <a:chExt cx="0" cy="0"/>
        </a:xfrm>
      </p:grpSpPr>
      <p:sp>
        <p:nvSpPr>
          <p:cNvPr id="88" name="Google Shape;88;p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9" name="Google Shape;89;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 name="Shape 95"/>
        <p:cNvGrpSpPr/>
        <p:nvPr/>
      </p:nvGrpSpPr>
      <p:grpSpPr>
        <a:xfrm>
          <a:off x="0" y="0"/>
          <a:ext cx="0" cy="0"/>
          <a:chOff x="0" y="0"/>
          <a:chExt cx="0" cy="0"/>
        </a:xfrm>
      </p:grpSpPr>
      <p:sp>
        <p:nvSpPr>
          <p:cNvPr id="96" name="Google Shape;96;p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97" name="Google Shape;97;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p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04" name="Google Shape;104;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 name="Shape 111"/>
        <p:cNvGrpSpPr/>
        <p:nvPr/>
      </p:nvGrpSpPr>
      <p:grpSpPr>
        <a:xfrm>
          <a:off x="0" y="0"/>
          <a:ext cx="0" cy="0"/>
          <a:chOff x="0" y="0"/>
          <a:chExt cx="0" cy="0"/>
        </a:xfrm>
      </p:grpSpPr>
      <p:sp>
        <p:nvSpPr>
          <p:cNvPr id="112" name="Google Shape;112;p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13" name="Google Shape;113;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 name="Shape 118"/>
        <p:cNvGrpSpPr/>
        <p:nvPr/>
      </p:nvGrpSpPr>
      <p:grpSpPr>
        <a:xfrm>
          <a:off x="0" y="0"/>
          <a:ext cx="0" cy="0"/>
          <a:chOff x="0" y="0"/>
          <a:chExt cx="0" cy="0"/>
        </a:xfrm>
      </p:grpSpPr>
      <p:sp>
        <p:nvSpPr>
          <p:cNvPr id="119" name="Google Shape;119;p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0" name="Google Shape;120;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p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7" name="Google Shape;127;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 name="Shape 132"/>
        <p:cNvGrpSpPr/>
        <p:nvPr/>
      </p:nvGrpSpPr>
      <p:grpSpPr>
        <a:xfrm>
          <a:off x="0" y="0"/>
          <a:ext cx="0" cy="0"/>
          <a:chOff x="0" y="0"/>
          <a:chExt cx="0" cy="0"/>
        </a:xfrm>
      </p:grpSpPr>
      <p:sp>
        <p:nvSpPr>
          <p:cNvPr id="133" name="Google Shape;133;p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4" name="Google Shape;134;p1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 name="Shape 140"/>
        <p:cNvGrpSpPr/>
        <p:nvPr/>
      </p:nvGrpSpPr>
      <p:grpSpPr>
        <a:xfrm>
          <a:off x="0" y="0"/>
          <a:ext cx="0" cy="0"/>
          <a:chOff x="0" y="0"/>
          <a:chExt cx="0" cy="0"/>
        </a:xfrm>
      </p:grpSpPr>
      <p:sp>
        <p:nvSpPr>
          <p:cNvPr id="141" name="Google Shape;141;p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42" name="Google Shape;142;p1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6" name="Shape 146"/>
        <p:cNvGrpSpPr/>
        <p:nvPr/>
      </p:nvGrpSpPr>
      <p:grpSpPr>
        <a:xfrm>
          <a:off x="0" y="0"/>
          <a:ext cx="0" cy="0"/>
          <a:chOff x="0" y="0"/>
          <a:chExt cx="0" cy="0"/>
        </a:xfrm>
      </p:grpSpPr>
      <p:sp>
        <p:nvSpPr>
          <p:cNvPr id="147" name="Google Shape;147;p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48" name="Google Shape;148;p1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p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56" name="Google Shape;156;p1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0" name="Shape 160"/>
        <p:cNvGrpSpPr/>
        <p:nvPr/>
      </p:nvGrpSpPr>
      <p:grpSpPr>
        <a:xfrm>
          <a:off x="0" y="0"/>
          <a:ext cx="0" cy="0"/>
          <a:chOff x="0" y="0"/>
          <a:chExt cx="0" cy="0"/>
        </a:xfrm>
      </p:grpSpPr>
      <p:sp>
        <p:nvSpPr>
          <p:cNvPr id="161" name="Google Shape;161;p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62" name="Google Shape;162;p1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6" name="Shape 166"/>
        <p:cNvGrpSpPr/>
        <p:nvPr/>
      </p:nvGrpSpPr>
      <p:grpSpPr>
        <a:xfrm>
          <a:off x="0" y="0"/>
          <a:ext cx="0" cy="0"/>
          <a:chOff x="0" y="0"/>
          <a:chExt cx="0" cy="0"/>
        </a:xfrm>
      </p:grpSpPr>
      <p:sp>
        <p:nvSpPr>
          <p:cNvPr id="167" name="Google Shape;167;p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68" name="Google Shape;168;p1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p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74" name="Google Shape;174;p1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0" name="Shape 180"/>
        <p:cNvGrpSpPr/>
        <p:nvPr/>
      </p:nvGrpSpPr>
      <p:grpSpPr>
        <a:xfrm>
          <a:off x="0" y="0"/>
          <a:ext cx="0" cy="0"/>
          <a:chOff x="0" y="0"/>
          <a:chExt cx="0" cy="0"/>
        </a:xfrm>
      </p:grpSpPr>
      <p:sp>
        <p:nvSpPr>
          <p:cNvPr id="181" name="Google Shape;181;p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82" name="Google Shape;182;p1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7" name="Shape 187"/>
        <p:cNvGrpSpPr/>
        <p:nvPr/>
      </p:nvGrpSpPr>
      <p:grpSpPr>
        <a:xfrm>
          <a:off x="0" y="0"/>
          <a:ext cx="0" cy="0"/>
          <a:chOff x="0" y="0"/>
          <a:chExt cx="0" cy="0"/>
        </a:xfrm>
      </p:grpSpPr>
      <p:sp>
        <p:nvSpPr>
          <p:cNvPr id="188" name="Google Shape;188;p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89" name="Google Shape;189;p2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4" name="Shape 194"/>
        <p:cNvGrpSpPr/>
        <p:nvPr/>
      </p:nvGrpSpPr>
      <p:grpSpPr>
        <a:xfrm>
          <a:off x="0" y="0"/>
          <a:ext cx="0" cy="0"/>
          <a:chOff x="0" y="0"/>
          <a:chExt cx="0" cy="0"/>
        </a:xfrm>
      </p:grpSpPr>
      <p:sp>
        <p:nvSpPr>
          <p:cNvPr id="195" name="Google Shape;195;p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96" name="Google Shape;196;p2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1" name="Shape 201"/>
        <p:cNvGrpSpPr/>
        <p:nvPr/>
      </p:nvGrpSpPr>
      <p:grpSpPr>
        <a:xfrm>
          <a:off x="0" y="0"/>
          <a:ext cx="0" cy="0"/>
          <a:chOff x="0" y="0"/>
          <a:chExt cx="0" cy="0"/>
        </a:xfrm>
      </p:grpSpPr>
      <p:sp>
        <p:nvSpPr>
          <p:cNvPr id="202" name="Google Shape;202;p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03" name="Google Shape;203;p2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7" name="Shape 207"/>
        <p:cNvGrpSpPr/>
        <p:nvPr/>
      </p:nvGrpSpPr>
      <p:grpSpPr>
        <a:xfrm>
          <a:off x="0" y="0"/>
          <a:ext cx="0" cy="0"/>
          <a:chOff x="0" y="0"/>
          <a:chExt cx="0" cy="0"/>
        </a:xfrm>
      </p:grpSpPr>
      <p:sp>
        <p:nvSpPr>
          <p:cNvPr id="208" name="Google Shape;208;p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09" name="Google Shape;209;p2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g5976247c4641ffe5_4"/>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g5976247c4641ffe5_4"/>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g5976247c4641ffe5_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g5976247c4641ffe5_8"/>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g5976247c4641ffe5_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g5976247c4641ffe5_11"/>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g5976247c4641ffe5_11"/>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g5976247c4641ffe5_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g5976247c4641ffe5_1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g5976247c4641ffe5_1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g5976247c4641ffe5_1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g5976247c4641ffe5_1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g5976247c4641ffe5_20"/>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g5976247c4641ffe5_2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g5976247c4641ffe5_23"/>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g5976247c4641ffe5_23"/>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g5976247c4641ffe5_2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g5976247c4641ffe5_27"/>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g5976247c4641ffe5_2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g5976247c4641ffe5_30"/>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g5976247c4641ffe5_30"/>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g5976247c4641ffe5_30"/>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g5976247c4641ffe5_30"/>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g5976247c4641ffe5_3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g5976247c4641ffe5_36"/>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g5976247c4641ffe5_3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g5976247c4641ffe5_39"/>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g5976247c4641ffe5_39"/>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g5976247c4641ffe5_3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g5976247c4641ffe5_4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g5976247c4641ffe5_0"/>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g5976247c4641ffe5_0"/>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g5976247c4641ffe5_0"/>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7.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5.jpg"/><Relationship Id="rId4" Type="http://schemas.openxmlformats.org/officeDocument/2006/relationships/image" Target="../media/image15.jpg"/><Relationship Id="rId5" Type="http://schemas.openxmlformats.org/officeDocument/2006/relationships/image" Target="../media/image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xml"/><Relationship Id="rId3" Type="http://schemas.openxmlformats.org/officeDocument/2006/relationships/image" Target="../media/image10.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xml"/><Relationship Id="rId3" Type="http://schemas.openxmlformats.org/officeDocument/2006/relationships/image" Target="../media/image8.jpg"/><Relationship Id="rId4" Type="http://schemas.openxmlformats.org/officeDocument/2006/relationships/image" Target="../media/image6.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 Id="rId3"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xml"/><Relationship Id="rId3" Type="http://schemas.openxmlformats.org/officeDocument/2006/relationships/image" Target="../media/image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2.jpg"/><Relationship Id="rId4" Type="http://schemas.openxmlformats.org/officeDocument/2006/relationships/image" Target="../media/image13.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14.jpg"/><Relationship Id="rId4" Type="http://schemas.openxmlformats.org/officeDocument/2006/relationships/image" Target="../media/image11.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9.xml"/><Relationship Id="rId3" Type="http://schemas.openxmlformats.org/officeDocument/2006/relationships/image" Target="../media/image4.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3.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
          <p:cNvSpPr txBox="1"/>
          <p:nvPr>
            <p:ph idx="1" type="subTitle"/>
          </p:nvPr>
        </p:nvSpPr>
        <p:spPr>
          <a:xfrm>
            <a:off x="311700" y="2834125"/>
            <a:ext cx="8520600" cy="792600"/>
          </a:xfrm>
          <a:prstGeom prst="rect">
            <a:avLst/>
          </a:prstGeom>
          <a:noFill/>
          <a:ln>
            <a:noFill/>
          </a:ln>
        </p:spPr>
        <p:txBody>
          <a:bodyPr anchorCtr="0" anchor="t" bIns="91425" lIns="91425" spcFirstLastPara="1" rIns="91425" wrap="square" tIns="91425">
            <a:normAutofit fontScale="85000" lnSpcReduction="20000"/>
          </a:bodyPr>
          <a:lstStyle/>
          <a:p>
            <a:pPr indent="0" lvl="0" marL="0" rtl="0" algn="l">
              <a:lnSpc>
                <a:spcPct val="100000"/>
              </a:lnSpc>
              <a:spcBef>
                <a:spcPts val="0"/>
              </a:spcBef>
              <a:spcAft>
                <a:spcPts val="0"/>
              </a:spcAft>
              <a:buSzPct val="57142"/>
              <a:buNone/>
            </a:pPr>
            <a:r>
              <a:rPr lang="en"/>
              <a:t>Race,gender,religion </a:t>
            </a:r>
            <a:endParaRPr/>
          </a:p>
          <a:p>
            <a:pPr indent="0" lvl="0" marL="0" rtl="0" algn="l">
              <a:lnSpc>
                <a:spcPct val="100000"/>
              </a:lnSpc>
              <a:spcBef>
                <a:spcPts val="0"/>
              </a:spcBef>
              <a:spcAft>
                <a:spcPts val="0"/>
              </a:spcAft>
              <a:buSzPct val="57142"/>
              <a:buNone/>
            </a:pPr>
            <a:r>
              <a:rPr lang="en"/>
              <a:t>-Ashley Diaz </a:t>
            </a:r>
            <a:endParaRPr/>
          </a:p>
        </p:txBody>
      </p:sp>
      <p:pic>
        <p:nvPicPr>
          <p:cNvPr id="55" name="Google Shape;55;p1"/>
          <p:cNvPicPr preferRelativeResize="0"/>
          <p:nvPr/>
        </p:nvPicPr>
        <p:blipFill>
          <a:blip r:embed="rId3">
            <a:alphaModFix/>
          </a:blip>
          <a:stretch>
            <a:fillRect/>
          </a:stretch>
        </p:blipFill>
        <p:spPr>
          <a:xfrm>
            <a:off x="4709160" y="104300"/>
            <a:ext cx="4260300" cy="4934899"/>
          </a:xfrm>
          <a:prstGeom prst="rect">
            <a:avLst/>
          </a:prstGeom>
          <a:noFill/>
          <a:ln>
            <a:noFill/>
          </a:ln>
        </p:spPr>
      </p:pic>
      <p:sp>
        <p:nvSpPr>
          <p:cNvPr id="56" name="Google Shape;56;p1"/>
          <p:cNvSpPr txBox="1"/>
          <p:nvPr>
            <p:ph type="ctrTitle"/>
          </p:nvPr>
        </p:nvSpPr>
        <p:spPr>
          <a:xfrm>
            <a:off x="253076" y="781525"/>
            <a:ext cx="8520600" cy="2052600"/>
          </a:xfrm>
          <a:prstGeom prst="rect">
            <a:avLst/>
          </a:prstGeom>
          <a:noFill/>
          <a:ln>
            <a:noFill/>
          </a:ln>
        </p:spPr>
        <p:txBody>
          <a:bodyPr anchorCtr="0" anchor="ctr" bIns="91425" lIns="91425" spcFirstLastPara="1" rIns="91425" wrap="square" tIns="91425">
            <a:normAutofit/>
          </a:bodyPr>
          <a:lstStyle/>
          <a:p>
            <a:pPr indent="0" lvl="0" marL="0" rtl="0" algn="l">
              <a:lnSpc>
                <a:spcPct val="100000"/>
              </a:lnSpc>
              <a:spcBef>
                <a:spcPts val="0"/>
              </a:spcBef>
              <a:spcAft>
                <a:spcPts val="0"/>
              </a:spcAft>
              <a:buSzPts val="3600"/>
              <a:buNone/>
            </a:pPr>
            <a:r>
              <a:rPr lang="en"/>
              <a:t>BMLC 6007</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 name="Shape 60"/>
        <p:cNvGrpSpPr/>
        <p:nvPr/>
      </p:nvGrpSpPr>
      <p:grpSpPr>
        <a:xfrm>
          <a:off x="0" y="0"/>
          <a:ext cx="0" cy="0"/>
          <a:chOff x="0" y="0"/>
          <a:chExt cx="0" cy="0"/>
        </a:xfrm>
      </p:grpSpPr>
      <p:sp>
        <p:nvSpPr>
          <p:cNvPr id="61" name="Google Shape;61;p2"/>
          <p:cNvSpPr txBox="1"/>
          <p:nvPr>
            <p:ph type="title"/>
          </p:nvPr>
        </p:nvSpPr>
        <p:spPr>
          <a:xfrm>
            <a:off x="311700" y="2804646"/>
            <a:ext cx="8520600" cy="841800"/>
          </a:xfrm>
          <a:prstGeom prst="rect">
            <a:avLst/>
          </a:prstGeom>
          <a:noFill/>
          <a:ln>
            <a:noFill/>
          </a:ln>
        </p:spPr>
        <p:txBody>
          <a:bodyPr anchorCtr="0" anchor="ctr"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
              <a:t>“What are challenges faced by transgender individuals in prison system &amp; how can they be addressed”</a:t>
            </a:r>
            <a:endParaRPr/>
          </a:p>
        </p:txBody>
      </p:sp>
      <p:pic>
        <p:nvPicPr>
          <p:cNvPr id="62" name="Google Shape;62;p2"/>
          <p:cNvPicPr preferRelativeResize="0"/>
          <p:nvPr/>
        </p:nvPicPr>
        <p:blipFill>
          <a:blip r:embed="rId3">
            <a:alphaModFix/>
          </a:blip>
          <a:stretch>
            <a:fillRect/>
          </a:stretch>
        </p:blipFill>
        <p:spPr>
          <a:xfrm>
            <a:off x="55668" y="68580"/>
            <a:ext cx="2268917" cy="2300950"/>
          </a:xfrm>
          <a:prstGeom prst="rect">
            <a:avLst/>
          </a:prstGeom>
          <a:noFill/>
          <a:ln>
            <a:noFill/>
          </a:ln>
        </p:spPr>
      </p:pic>
      <p:pic>
        <p:nvPicPr>
          <p:cNvPr id="63" name="Google Shape;63;p2"/>
          <p:cNvPicPr preferRelativeResize="0"/>
          <p:nvPr/>
        </p:nvPicPr>
        <p:blipFill>
          <a:blip r:embed="rId4">
            <a:alphaModFix/>
          </a:blip>
          <a:stretch>
            <a:fillRect/>
          </a:stretch>
        </p:blipFill>
        <p:spPr>
          <a:xfrm>
            <a:off x="2874739" y="175113"/>
            <a:ext cx="2945425" cy="2087876"/>
          </a:xfrm>
          <a:prstGeom prst="rect">
            <a:avLst/>
          </a:prstGeom>
          <a:noFill/>
          <a:ln>
            <a:noFill/>
          </a:ln>
        </p:spPr>
      </p:pic>
      <p:pic>
        <p:nvPicPr>
          <p:cNvPr id="64" name="Google Shape;64;p2"/>
          <p:cNvPicPr preferRelativeResize="0"/>
          <p:nvPr/>
        </p:nvPicPr>
        <p:blipFill>
          <a:blip r:embed="rId5">
            <a:alphaModFix/>
          </a:blip>
          <a:stretch>
            <a:fillRect/>
          </a:stretch>
        </p:blipFill>
        <p:spPr>
          <a:xfrm>
            <a:off x="6559750" y="0"/>
            <a:ext cx="2451651" cy="2488426"/>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8" name="Shape 68"/>
        <p:cNvGrpSpPr/>
        <p:nvPr/>
      </p:nvGrpSpPr>
      <p:grpSpPr>
        <a:xfrm>
          <a:off x="0" y="0"/>
          <a:ext cx="0" cy="0"/>
          <a:chOff x="0" y="0"/>
          <a:chExt cx="0" cy="0"/>
        </a:xfrm>
      </p:grpSpPr>
      <p:sp>
        <p:nvSpPr>
          <p:cNvPr id="69" name="Google Shape;69;p3"/>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00000"/>
              <a:buNone/>
            </a:pPr>
            <a:r>
              <a:rPr lang="en"/>
              <a:t>What does vulnerability mean</a:t>
            </a:r>
            <a:endParaRPr/>
          </a:p>
        </p:txBody>
      </p:sp>
      <p:sp>
        <p:nvSpPr>
          <p:cNvPr id="70" name="Google Shape;70;p3"/>
          <p:cNvSpPr txBox="1"/>
          <p:nvPr>
            <p:ph idx="1" type="body"/>
          </p:nvPr>
        </p:nvSpPr>
        <p:spPr>
          <a:xfrm>
            <a:off x="311700" y="1152475"/>
            <a:ext cx="3999900" cy="3416400"/>
          </a:xfrm>
          <a:prstGeom prst="rect">
            <a:avLst/>
          </a:prstGeom>
          <a:noFill/>
          <a:ln cap="flat" cmpd="sng" w="9525">
            <a:solidFill>
              <a:srgbClr val="000000"/>
            </a:solidFill>
            <a:prstDash val="solid"/>
            <a:round/>
            <a:headEnd len="sm" w="sm" type="none"/>
            <a:tailEnd len="sm" w="sm" type="none"/>
          </a:ln>
        </p:spPr>
        <p:txBody>
          <a:bodyPr anchorCtr="0" anchor="t" bIns="91425" lIns="91425" spcFirstLastPara="1" rIns="91425" wrap="square" tIns="91425">
            <a:normAutofit fontScale="77500" lnSpcReduction="20000"/>
          </a:bodyPr>
          <a:lstStyle/>
          <a:p>
            <a:pPr indent="0" lvl="0" marL="0" rtl="0" algn="l">
              <a:lnSpc>
                <a:spcPct val="115000"/>
              </a:lnSpc>
              <a:spcBef>
                <a:spcPts val="0"/>
              </a:spcBef>
              <a:spcAft>
                <a:spcPts val="0"/>
              </a:spcAft>
              <a:buSzPct val="92857"/>
              <a:buNone/>
            </a:pPr>
            <a:r>
              <a:rPr lang="en">
                <a:solidFill>
                  <a:srgbClr val="000000"/>
                </a:solidFill>
              </a:rPr>
              <a:t>The quality or state of being exposed to the possibility of being attacked or harmed, either physically or emotional meaning ( able to be easily hurt, influenced or attacked ) due situation or outcomes </a:t>
            </a:r>
            <a:endParaRPr>
              <a:solidFill>
                <a:srgbClr val="000000"/>
              </a:solidFill>
            </a:endParaRPr>
          </a:p>
          <a:p>
            <a:pPr indent="0" lvl="0" marL="0" rtl="0" algn="l">
              <a:lnSpc>
                <a:spcPct val="115000"/>
              </a:lnSpc>
              <a:spcBef>
                <a:spcPts val="1200"/>
              </a:spcBef>
              <a:spcAft>
                <a:spcPts val="0"/>
              </a:spcAft>
              <a:buSzPct val="92857"/>
              <a:buNone/>
            </a:pPr>
            <a:r>
              <a:t/>
            </a:r>
            <a:endParaRPr>
              <a:solidFill>
                <a:srgbClr val="000000"/>
              </a:solidFill>
            </a:endParaRPr>
          </a:p>
          <a:p>
            <a:pPr indent="0" lvl="0" marL="0" rtl="0" algn="l">
              <a:lnSpc>
                <a:spcPct val="115000"/>
              </a:lnSpc>
              <a:spcBef>
                <a:spcPts val="1200"/>
              </a:spcBef>
              <a:spcAft>
                <a:spcPts val="0"/>
              </a:spcAft>
              <a:buSzPct val="92857"/>
              <a:buNone/>
            </a:pPr>
            <a:r>
              <a:t/>
            </a:r>
            <a:endParaRPr>
              <a:solidFill>
                <a:srgbClr val="000000"/>
              </a:solidFill>
            </a:endParaRPr>
          </a:p>
          <a:p>
            <a:pPr indent="0" lvl="0" marL="0" rtl="0" algn="l">
              <a:lnSpc>
                <a:spcPct val="115000"/>
              </a:lnSpc>
              <a:spcBef>
                <a:spcPts val="1200"/>
              </a:spcBef>
              <a:spcAft>
                <a:spcPts val="0"/>
              </a:spcAft>
              <a:buSzPct val="92857"/>
              <a:buNone/>
            </a:pPr>
            <a:r>
              <a:t/>
            </a:r>
            <a:endParaRPr>
              <a:solidFill>
                <a:srgbClr val="000000"/>
              </a:solidFill>
            </a:endParaRPr>
          </a:p>
          <a:p>
            <a:pPr indent="0" lvl="0" marL="0" rtl="0" algn="l">
              <a:lnSpc>
                <a:spcPct val="115000"/>
              </a:lnSpc>
              <a:spcBef>
                <a:spcPts val="1200"/>
              </a:spcBef>
              <a:spcAft>
                <a:spcPts val="0"/>
              </a:spcAft>
              <a:buSzPct val="92857"/>
              <a:buNone/>
            </a:pPr>
            <a:r>
              <a:t/>
            </a:r>
            <a:endParaRPr>
              <a:solidFill>
                <a:srgbClr val="000000"/>
              </a:solidFill>
            </a:endParaRPr>
          </a:p>
          <a:p>
            <a:pPr indent="0" lvl="0" marL="0" rtl="0" algn="l">
              <a:lnSpc>
                <a:spcPct val="115000"/>
              </a:lnSpc>
              <a:spcBef>
                <a:spcPts val="1200"/>
              </a:spcBef>
              <a:spcAft>
                <a:spcPts val="0"/>
              </a:spcAft>
              <a:buSzPct val="92857"/>
              <a:buNone/>
            </a:pPr>
            <a:r>
              <a:t/>
            </a:r>
            <a:endParaRPr>
              <a:solidFill>
                <a:srgbClr val="000000"/>
              </a:solidFill>
            </a:endParaRPr>
          </a:p>
          <a:p>
            <a:pPr indent="0" lvl="0" marL="0" rtl="0" algn="l">
              <a:lnSpc>
                <a:spcPct val="115000"/>
              </a:lnSpc>
              <a:spcBef>
                <a:spcPts val="1200"/>
              </a:spcBef>
              <a:spcAft>
                <a:spcPts val="1200"/>
              </a:spcAft>
              <a:buSzPct val="92857"/>
              <a:buNone/>
            </a:pPr>
            <a:r>
              <a:rPr lang="en">
                <a:solidFill>
                  <a:srgbClr val="000000"/>
                </a:solidFill>
              </a:rPr>
              <a:t>Risk factors: Are characteristics @ the biological, psychological, family, community or cultural level that preceded &amp; are associated with increased of likelihood of negative outcomes, ex: Neighborhood, exploitation, crime levels</a:t>
            </a:r>
            <a:endParaRPr>
              <a:solidFill>
                <a:srgbClr val="000000"/>
              </a:solidFill>
            </a:endParaRPr>
          </a:p>
        </p:txBody>
      </p:sp>
      <p:sp>
        <p:nvSpPr>
          <p:cNvPr id="71" name="Google Shape;71;p3"/>
          <p:cNvSpPr txBox="1"/>
          <p:nvPr>
            <p:ph idx="2" type="body"/>
          </p:nvPr>
        </p:nvSpPr>
        <p:spPr>
          <a:xfrm>
            <a:off x="4832400" y="1152475"/>
            <a:ext cx="3999900" cy="3416400"/>
          </a:xfrm>
          <a:prstGeom prst="rect">
            <a:avLst/>
          </a:prstGeom>
          <a:noFill/>
          <a:ln cap="flat" cmpd="sng" w="9525">
            <a:solidFill>
              <a:srgbClr val="000000"/>
            </a:solidFill>
            <a:prstDash val="solid"/>
            <a:round/>
            <a:headEnd len="sm" w="sm" type="none"/>
            <a:tailEnd len="sm" w="sm" type="none"/>
          </a:ln>
        </p:spPr>
        <p:txBody>
          <a:bodyPr anchorCtr="0" anchor="t" bIns="91425" lIns="91425" spcFirstLastPara="1" rIns="91425" wrap="square" tIns="91425">
            <a:normAutofit fontScale="77500" lnSpcReduction="20000"/>
          </a:bodyPr>
          <a:lstStyle/>
          <a:p>
            <a:pPr indent="0" lvl="0" marL="0" rtl="0" algn="l">
              <a:lnSpc>
                <a:spcPct val="115000"/>
              </a:lnSpc>
              <a:spcBef>
                <a:spcPts val="0"/>
              </a:spcBef>
              <a:spcAft>
                <a:spcPts val="0"/>
              </a:spcAft>
              <a:buSzPct val="109243"/>
              <a:buNone/>
            </a:pPr>
            <a:r>
              <a:rPr lang="en">
                <a:solidFill>
                  <a:srgbClr val="000000"/>
                </a:solidFill>
              </a:rPr>
              <a:t>Police Pov: A person is Vulnerable if, as a result of their situation or circumstances, they are unable to take care of or protect themselves from harm or exploitation</a:t>
            </a:r>
            <a:endParaRPr>
              <a:solidFill>
                <a:srgbClr val="000000"/>
              </a:solidFill>
            </a:endParaRPr>
          </a:p>
          <a:p>
            <a:pPr indent="0" lvl="0" marL="0" rtl="0" algn="l">
              <a:lnSpc>
                <a:spcPct val="115000"/>
              </a:lnSpc>
              <a:spcBef>
                <a:spcPts val="1200"/>
              </a:spcBef>
              <a:spcAft>
                <a:spcPts val="0"/>
              </a:spcAft>
              <a:buSzPct val="109243"/>
              <a:buNone/>
            </a:pPr>
            <a:r>
              <a:t/>
            </a:r>
            <a:endParaRPr>
              <a:solidFill>
                <a:srgbClr val="000000"/>
              </a:solidFill>
            </a:endParaRPr>
          </a:p>
          <a:p>
            <a:pPr indent="0" lvl="0" marL="0" rtl="0" algn="l">
              <a:lnSpc>
                <a:spcPct val="115000"/>
              </a:lnSpc>
              <a:spcBef>
                <a:spcPts val="1200"/>
              </a:spcBef>
              <a:spcAft>
                <a:spcPts val="0"/>
              </a:spcAft>
              <a:buSzPct val="109243"/>
              <a:buNone/>
            </a:pPr>
            <a:r>
              <a:t/>
            </a:r>
            <a:endParaRPr>
              <a:solidFill>
                <a:srgbClr val="000000"/>
              </a:solidFill>
            </a:endParaRPr>
          </a:p>
          <a:p>
            <a:pPr indent="0" lvl="0" marL="0" rtl="0" algn="l">
              <a:lnSpc>
                <a:spcPct val="115000"/>
              </a:lnSpc>
              <a:spcBef>
                <a:spcPts val="1200"/>
              </a:spcBef>
              <a:spcAft>
                <a:spcPts val="0"/>
              </a:spcAft>
              <a:buSzPct val="109243"/>
              <a:buNone/>
            </a:pPr>
            <a:r>
              <a:t/>
            </a:r>
            <a:endParaRPr>
              <a:solidFill>
                <a:srgbClr val="000000"/>
              </a:solidFill>
            </a:endParaRPr>
          </a:p>
          <a:p>
            <a:pPr indent="0" lvl="0" marL="0" rtl="0" algn="l">
              <a:lnSpc>
                <a:spcPct val="115000"/>
              </a:lnSpc>
              <a:spcBef>
                <a:spcPts val="1200"/>
              </a:spcBef>
              <a:spcAft>
                <a:spcPts val="0"/>
              </a:spcAft>
              <a:buSzPct val="109243"/>
              <a:buNone/>
            </a:pPr>
            <a:r>
              <a:t/>
            </a:r>
            <a:endParaRPr>
              <a:solidFill>
                <a:srgbClr val="000000"/>
              </a:solidFill>
            </a:endParaRPr>
          </a:p>
          <a:p>
            <a:pPr indent="0" lvl="0" marL="0" rtl="0" algn="l">
              <a:lnSpc>
                <a:spcPct val="115000"/>
              </a:lnSpc>
              <a:spcBef>
                <a:spcPts val="1200"/>
              </a:spcBef>
              <a:spcAft>
                <a:spcPts val="0"/>
              </a:spcAft>
              <a:buSzPct val="109243"/>
              <a:buNone/>
            </a:pPr>
            <a:r>
              <a:t/>
            </a:r>
            <a:endParaRPr>
              <a:solidFill>
                <a:srgbClr val="000000"/>
              </a:solidFill>
            </a:endParaRPr>
          </a:p>
          <a:p>
            <a:pPr indent="0" lvl="0" marL="0" rtl="0" algn="l">
              <a:lnSpc>
                <a:spcPct val="115000"/>
              </a:lnSpc>
              <a:spcBef>
                <a:spcPts val="1200"/>
              </a:spcBef>
              <a:spcAft>
                <a:spcPts val="0"/>
              </a:spcAft>
              <a:buSzPct val="109243"/>
              <a:buNone/>
            </a:pPr>
            <a:r>
              <a:rPr lang="en">
                <a:solidFill>
                  <a:srgbClr val="000000"/>
                </a:solidFill>
              </a:rPr>
              <a:t>Protective factors: Are characteristics associated with a lower likelihood of negative outcomes or that reduce a risk factors impact. Protective factors may be seems as positive countering events</a:t>
            </a:r>
            <a:endParaRPr>
              <a:solidFill>
                <a:srgbClr val="000000"/>
              </a:solidFill>
            </a:endParaRPr>
          </a:p>
          <a:p>
            <a:pPr indent="0" lvl="0" marL="0" rtl="0" algn="l">
              <a:lnSpc>
                <a:spcPct val="115000"/>
              </a:lnSpc>
              <a:spcBef>
                <a:spcPts val="1200"/>
              </a:spcBef>
              <a:spcAft>
                <a:spcPts val="1200"/>
              </a:spcAft>
              <a:buSzPct val="109243"/>
              <a:buNone/>
            </a:pPr>
            <a:r>
              <a:t/>
            </a:r>
            <a:endParaRPr/>
          </a:p>
        </p:txBody>
      </p:sp>
      <p:pic>
        <p:nvPicPr>
          <p:cNvPr id="72" name="Google Shape;72;p3"/>
          <p:cNvPicPr preferRelativeResize="0"/>
          <p:nvPr/>
        </p:nvPicPr>
        <p:blipFill>
          <a:blip r:embed="rId3">
            <a:alphaModFix/>
          </a:blip>
          <a:stretch>
            <a:fillRect/>
          </a:stretch>
        </p:blipFill>
        <p:spPr>
          <a:xfrm>
            <a:off x="3554525" y="1768000"/>
            <a:ext cx="1593549" cy="1593549"/>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6" name="Shape 76"/>
        <p:cNvGrpSpPr/>
        <p:nvPr/>
      </p:nvGrpSpPr>
      <p:grpSpPr>
        <a:xfrm>
          <a:off x="0" y="0"/>
          <a:ext cx="0" cy="0"/>
          <a:chOff x="0" y="0"/>
          <a:chExt cx="0" cy="0"/>
        </a:xfrm>
      </p:grpSpPr>
      <p:sp>
        <p:nvSpPr>
          <p:cNvPr id="77" name="Google Shape;77;p4"/>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00000"/>
              <a:buNone/>
            </a:pPr>
            <a:r>
              <a:rPr lang="en"/>
              <a:t>Transgender:</a:t>
            </a:r>
            <a:endParaRPr/>
          </a:p>
        </p:txBody>
      </p:sp>
      <p:sp>
        <p:nvSpPr>
          <p:cNvPr id="78" name="Google Shape;78;p4"/>
          <p:cNvSpPr txBox="1"/>
          <p:nvPr>
            <p:ph idx="1" type="body"/>
          </p:nvPr>
        </p:nvSpPr>
        <p:spPr>
          <a:xfrm>
            <a:off x="311700" y="863550"/>
            <a:ext cx="8520600" cy="3416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0"/>
              </a:spcAft>
              <a:buSzPts val="1300"/>
              <a:buNone/>
            </a:pPr>
            <a:r>
              <a:rPr lang="en"/>
              <a:t>Legal definition: In UK law, the term “transgender” itself is not directly defined in one single statute, but legal protection is provided under the protected characteristic of “gender reassignment.”</a:t>
            </a:r>
            <a:endParaRPr/>
          </a:p>
          <a:p>
            <a:pPr indent="0" lvl="0" marL="0" rtl="0" algn="l">
              <a:lnSpc>
                <a:spcPct val="115000"/>
              </a:lnSpc>
              <a:spcBef>
                <a:spcPts val="1200"/>
              </a:spcBef>
              <a:spcAft>
                <a:spcPts val="0"/>
              </a:spcAft>
              <a:buSzPts val="1300"/>
              <a:buNone/>
            </a:pPr>
            <a:r>
              <a:rPr lang="en"/>
              <a:t>Under the Equality Act 2010: The Act defines gender reassignment as:</a:t>
            </a:r>
            <a:endParaRPr/>
          </a:p>
          <a:p>
            <a:pPr indent="0" lvl="0" marL="0" rtl="0" algn="l">
              <a:lnSpc>
                <a:spcPct val="115000"/>
              </a:lnSpc>
              <a:spcBef>
                <a:spcPts val="1200"/>
              </a:spcBef>
              <a:spcAft>
                <a:spcPts val="1200"/>
              </a:spcAft>
              <a:buSzPts val="1300"/>
              <a:buNone/>
            </a:pPr>
            <a:r>
              <a:rPr lang="en"/>
              <a:t>A person has the protected characteristic of gender reassignment if they are proposing to undergo, are undergoing, or have undergone a process (or part of a process) to reassign their sex.</a:t>
            </a:r>
            <a:endParaRPr/>
          </a:p>
        </p:txBody>
      </p:sp>
      <p:pic>
        <p:nvPicPr>
          <p:cNvPr id="79" name="Google Shape;79;p4"/>
          <p:cNvPicPr preferRelativeResize="0"/>
          <p:nvPr/>
        </p:nvPicPr>
        <p:blipFill>
          <a:blip r:embed="rId3">
            <a:alphaModFix/>
          </a:blip>
          <a:stretch>
            <a:fillRect/>
          </a:stretch>
        </p:blipFill>
        <p:spPr>
          <a:xfrm>
            <a:off x="4409958" y="3323866"/>
            <a:ext cx="3161275" cy="1569526"/>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5"/>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233333"/>
              <a:buNone/>
            </a:pPr>
            <a:r>
              <a:rPr lang="en"/>
              <a:t>What is GRC? - </a:t>
            </a:r>
            <a:endParaRPr sz="1200"/>
          </a:p>
        </p:txBody>
      </p:sp>
      <p:sp>
        <p:nvSpPr>
          <p:cNvPr id="85" name="Google Shape;85;p5"/>
          <p:cNvSpPr txBox="1"/>
          <p:nvPr>
            <p:ph idx="1" type="body"/>
          </p:nvPr>
        </p:nvSpPr>
        <p:spPr>
          <a:xfrm>
            <a:off x="311700" y="1152475"/>
            <a:ext cx="3999900" cy="3416400"/>
          </a:xfrm>
          <a:prstGeom prst="rect">
            <a:avLst/>
          </a:prstGeom>
          <a:noFill/>
          <a:ln>
            <a:noFill/>
          </a:ln>
        </p:spPr>
        <p:txBody>
          <a:bodyPr anchorCtr="0" anchor="t" bIns="91425" lIns="91425" spcFirstLastPara="1" rIns="91425" wrap="square" tIns="91425">
            <a:normAutofit fontScale="92500" lnSpcReduction="20000"/>
          </a:bodyPr>
          <a:lstStyle/>
          <a:p>
            <a:pPr indent="0" lvl="0" marL="0" rtl="0" algn="l">
              <a:lnSpc>
                <a:spcPct val="115000"/>
              </a:lnSpc>
              <a:spcBef>
                <a:spcPts val="0"/>
              </a:spcBef>
              <a:spcAft>
                <a:spcPts val="0"/>
              </a:spcAft>
              <a:buSzPct val="123809"/>
              <a:buNone/>
            </a:pPr>
            <a:r>
              <a:rPr lang="en" sz="1500"/>
              <a:t>A GRC stands for Gender Recognition Certificate.</a:t>
            </a:r>
            <a:endParaRPr sz="1500"/>
          </a:p>
          <a:p>
            <a:pPr indent="0" lvl="0" marL="0" rtl="0" algn="l">
              <a:lnSpc>
                <a:spcPct val="115000"/>
              </a:lnSpc>
              <a:spcBef>
                <a:spcPts val="1200"/>
              </a:spcBef>
              <a:spcAft>
                <a:spcPts val="0"/>
              </a:spcAft>
              <a:buSzPct val="123809"/>
              <a:buNone/>
            </a:pPr>
            <a:r>
              <a:rPr lang="en" sz="1500"/>
              <a:t>It is issued under the: Gender Recognition Act 2004</a:t>
            </a:r>
            <a:endParaRPr sz="1500"/>
          </a:p>
          <a:p>
            <a:pPr indent="0" lvl="0" marL="0" rtl="0" algn="l">
              <a:lnSpc>
                <a:spcPct val="115000"/>
              </a:lnSpc>
              <a:spcBef>
                <a:spcPts val="1200"/>
              </a:spcBef>
              <a:spcAft>
                <a:spcPts val="0"/>
              </a:spcAft>
              <a:buSzPct val="123809"/>
              <a:buNone/>
            </a:pPr>
            <a:r>
              <a:rPr lang="en" sz="1500"/>
              <a:t>A GRC legally changes a person’s sex for most legal purposes. If granted, the person:</a:t>
            </a:r>
            <a:endParaRPr sz="1500"/>
          </a:p>
          <a:p>
            <a:pPr indent="0" lvl="0" marL="0" rtl="0" algn="l">
              <a:lnSpc>
                <a:spcPct val="115000"/>
              </a:lnSpc>
              <a:spcBef>
                <a:spcPts val="1200"/>
              </a:spcBef>
              <a:spcAft>
                <a:spcPts val="0"/>
              </a:spcAft>
              <a:buSzPct val="123809"/>
              <a:buNone/>
            </a:pPr>
            <a:r>
              <a:rPr lang="en" sz="1500"/>
              <a:t>	•	Is legally recognised in their acquired gender</a:t>
            </a:r>
            <a:endParaRPr sz="1500"/>
          </a:p>
          <a:p>
            <a:pPr indent="0" lvl="0" marL="0" rtl="0" algn="l">
              <a:lnSpc>
                <a:spcPct val="115000"/>
              </a:lnSpc>
              <a:spcBef>
                <a:spcPts val="1200"/>
              </a:spcBef>
              <a:spcAft>
                <a:spcPts val="0"/>
              </a:spcAft>
              <a:buSzPct val="123809"/>
              <a:buNone/>
            </a:pPr>
            <a:r>
              <a:rPr lang="en" sz="1500"/>
              <a:t>	•	Can obtain a new birth certificate</a:t>
            </a:r>
            <a:endParaRPr sz="1500"/>
          </a:p>
          <a:p>
            <a:pPr indent="0" lvl="0" marL="0" rtl="0" algn="l">
              <a:lnSpc>
                <a:spcPct val="115000"/>
              </a:lnSpc>
              <a:spcBef>
                <a:spcPts val="1200"/>
              </a:spcBef>
              <a:spcAft>
                <a:spcPts val="1200"/>
              </a:spcAft>
              <a:buSzPct val="123809"/>
              <a:buNone/>
            </a:pPr>
            <a:r>
              <a:rPr lang="en" sz="1500"/>
              <a:t>	•	Is treated as that gender under UK law (with limited exceptions, such as certain prison and single-sex provisions)</a:t>
            </a:r>
            <a:endParaRPr sz="1500"/>
          </a:p>
        </p:txBody>
      </p:sp>
      <p:sp>
        <p:nvSpPr>
          <p:cNvPr id="86" name="Google Shape;86;p5"/>
          <p:cNvSpPr txBox="1"/>
          <p:nvPr>
            <p:ph idx="2" type="body"/>
          </p:nvPr>
        </p:nvSpPr>
        <p:spPr>
          <a:xfrm>
            <a:off x="4457700" y="1083566"/>
            <a:ext cx="4443900" cy="3968400"/>
          </a:xfrm>
          <a:prstGeom prst="rect">
            <a:avLst/>
          </a:prstGeom>
          <a:noFill/>
          <a:ln>
            <a:noFill/>
          </a:ln>
        </p:spPr>
        <p:txBody>
          <a:bodyPr anchorCtr="0" anchor="t" bIns="91425" lIns="91425" spcFirstLastPara="1" rIns="91425" wrap="square" tIns="91425">
            <a:normAutofit fontScale="77500" lnSpcReduction="10000"/>
          </a:bodyPr>
          <a:lstStyle/>
          <a:p>
            <a:pPr indent="0" lvl="0" marL="0" rtl="0" algn="l">
              <a:lnSpc>
                <a:spcPct val="115000"/>
              </a:lnSpc>
              <a:spcBef>
                <a:spcPts val="0"/>
              </a:spcBef>
              <a:spcAft>
                <a:spcPts val="0"/>
              </a:spcAft>
              <a:buSzPct val="109243"/>
              <a:buNone/>
            </a:pPr>
            <a:r>
              <a:rPr lang="en"/>
              <a:t>Requirements &amp; Cost: To apply for a GRC, a person must: Be 18 or over, Have lived in their acquired gender for at least 2 years ,Intend to live in that gender permanently, Provide medical evidence of gender dysphoria, Apply to the Gender Recognition Panel</a:t>
            </a:r>
            <a:endParaRPr/>
          </a:p>
          <a:p>
            <a:pPr indent="0" lvl="0" marL="0" rtl="0" algn="l">
              <a:lnSpc>
                <a:spcPct val="115000"/>
              </a:lnSpc>
              <a:spcBef>
                <a:spcPts val="1200"/>
              </a:spcBef>
              <a:spcAft>
                <a:spcPts val="0"/>
              </a:spcAft>
              <a:buSzPct val="109243"/>
              <a:buNone/>
            </a:pPr>
            <a:r>
              <a:rPr lang="en"/>
              <a:t> The application fee is currently: 💷 £5</a:t>
            </a:r>
            <a:endParaRPr/>
          </a:p>
          <a:p>
            <a:pPr indent="0" lvl="0" marL="0" rtl="0" algn="l">
              <a:lnSpc>
                <a:spcPct val="115000"/>
              </a:lnSpc>
              <a:spcBef>
                <a:spcPts val="1200"/>
              </a:spcBef>
              <a:spcAft>
                <a:spcPts val="0"/>
              </a:spcAft>
              <a:buSzPct val="109243"/>
              <a:buNone/>
            </a:pPr>
            <a:r>
              <a:rPr lang="en"/>
              <a:t>The fee was reduced from £140 to £5 in 2021.</a:t>
            </a:r>
            <a:endParaRPr/>
          </a:p>
          <a:p>
            <a:pPr indent="0" lvl="0" marL="0" rtl="0" algn="l">
              <a:lnSpc>
                <a:spcPct val="115000"/>
              </a:lnSpc>
              <a:spcBef>
                <a:spcPts val="1200"/>
              </a:spcBef>
              <a:spcAft>
                <a:spcPts val="0"/>
              </a:spcAft>
              <a:buSzPct val="109243"/>
              <a:buNone/>
            </a:pPr>
            <a:r>
              <a:rPr lang="en"/>
              <a:t>However, additional indirect costs may include:</a:t>
            </a:r>
            <a:endParaRPr/>
          </a:p>
          <a:p>
            <a:pPr indent="0" lvl="0" marL="0" rtl="0" algn="l">
              <a:lnSpc>
                <a:spcPct val="115000"/>
              </a:lnSpc>
              <a:spcBef>
                <a:spcPts val="1200"/>
              </a:spcBef>
              <a:spcAft>
                <a:spcPts val="0"/>
              </a:spcAft>
              <a:buSzPct val="109243"/>
              <a:buNone/>
            </a:pPr>
            <a:r>
              <a:rPr lang="en"/>
              <a:t>	•	Medical reports (can cost £50–£150+ depending on provider)</a:t>
            </a:r>
            <a:endParaRPr/>
          </a:p>
          <a:p>
            <a:pPr indent="0" lvl="0" marL="0" rtl="0" algn="l">
              <a:lnSpc>
                <a:spcPct val="115000"/>
              </a:lnSpc>
              <a:spcBef>
                <a:spcPts val="1200"/>
              </a:spcBef>
              <a:spcAft>
                <a:spcPts val="0"/>
              </a:spcAft>
              <a:buSzPct val="109243"/>
              <a:buNone/>
            </a:pPr>
            <a:r>
              <a:rPr lang="en"/>
              <a:t>	•	Legal documentation fees</a:t>
            </a:r>
            <a:endParaRPr/>
          </a:p>
          <a:p>
            <a:pPr indent="0" lvl="0" marL="0" rtl="0" algn="l">
              <a:lnSpc>
                <a:spcPct val="115000"/>
              </a:lnSpc>
              <a:spcBef>
                <a:spcPts val="1200"/>
              </a:spcBef>
              <a:spcAft>
                <a:spcPts val="0"/>
              </a:spcAft>
              <a:buSzPct val="109243"/>
              <a:buNone/>
            </a:pPr>
            <a:r>
              <a:rPr lang="en"/>
              <a:t>	•	Statutory declaration costs</a:t>
            </a:r>
            <a:endParaRPr/>
          </a:p>
          <a:p>
            <a:pPr indent="0" lvl="0" marL="0" rtl="0" algn="l">
              <a:lnSpc>
                <a:spcPct val="115000"/>
              </a:lnSpc>
              <a:spcBef>
                <a:spcPts val="1200"/>
              </a:spcBef>
              <a:spcAft>
                <a:spcPts val="0"/>
              </a:spcAft>
              <a:buSzPct val="109243"/>
              <a:buNone/>
            </a:pPr>
            <a:r>
              <a:rPr lang="en"/>
              <a:t>Applications are handled through the UK government via HM Courts &amp; Tribunals Service.</a:t>
            </a:r>
            <a:endParaRPr/>
          </a:p>
          <a:p>
            <a:pPr indent="0" lvl="0" marL="0" rtl="0" algn="l">
              <a:lnSpc>
                <a:spcPct val="115000"/>
              </a:lnSpc>
              <a:spcBef>
                <a:spcPts val="1200"/>
              </a:spcBef>
              <a:spcAft>
                <a:spcPts val="1200"/>
              </a:spcAft>
              <a:buSzPct val="109243"/>
              <a:buNone/>
            </a:pPr>
            <a: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 name="Shape 90"/>
        <p:cNvGrpSpPr/>
        <p:nvPr/>
      </p:nvGrpSpPr>
      <p:grpSpPr>
        <a:xfrm>
          <a:off x="0" y="0"/>
          <a:ext cx="0" cy="0"/>
          <a:chOff x="0" y="0"/>
          <a:chExt cx="0" cy="0"/>
        </a:xfrm>
      </p:grpSpPr>
      <p:sp>
        <p:nvSpPr>
          <p:cNvPr id="91" name="Google Shape;91;p6"/>
          <p:cNvSpPr txBox="1"/>
          <p:nvPr>
            <p:ph type="title"/>
          </p:nvPr>
        </p:nvSpPr>
        <p:spPr>
          <a:xfrm>
            <a:off x="1276368" y="145950"/>
            <a:ext cx="7030500" cy="9993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2800"/>
              <a:buNone/>
            </a:pPr>
            <a:r>
              <a:rPr lang="en" sz="2200"/>
              <a:t>How a GRC Affects Prison Placement in England and Wales</a:t>
            </a:r>
            <a:endParaRPr sz="2200"/>
          </a:p>
        </p:txBody>
      </p:sp>
      <p:sp>
        <p:nvSpPr>
          <p:cNvPr id="92" name="Google Shape;92;p6"/>
          <p:cNvSpPr txBox="1"/>
          <p:nvPr>
            <p:ph idx="1" type="body"/>
          </p:nvPr>
        </p:nvSpPr>
        <p:spPr>
          <a:xfrm>
            <a:off x="384038" y="1145244"/>
            <a:ext cx="8520600" cy="30999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0"/>
              </a:spcAft>
              <a:buSzPts val="1300"/>
              <a:buNone/>
            </a:pPr>
            <a:r>
              <a:rPr lang="en" sz="1600">
                <a:solidFill>
                  <a:srgbClr val="000000"/>
                </a:solidFill>
              </a:rPr>
              <a:t>Prison placement for transgender individuals is managed by HM Prison and Probation Service (HMPPS). One factor considered is whether a prisoner has a Gender Recognition Certificate, issued under the Gender Recognition Act 2004.</a:t>
            </a:r>
            <a:endParaRPr sz="1600">
              <a:solidFill>
                <a:srgbClr val="000000"/>
              </a:solidFill>
            </a:endParaRPr>
          </a:p>
          <a:p>
            <a:pPr indent="0" lvl="0" marL="0" rtl="0" algn="l">
              <a:lnSpc>
                <a:spcPct val="115000"/>
              </a:lnSpc>
              <a:spcBef>
                <a:spcPts val="1200"/>
              </a:spcBef>
              <a:spcAft>
                <a:spcPts val="1200"/>
              </a:spcAft>
              <a:buSzPts val="1300"/>
              <a:buNone/>
            </a:pPr>
            <a:r>
              <a:t/>
            </a:r>
            <a:endParaRPr sz="1600">
              <a:solidFill>
                <a:srgbClr val="000000"/>
              </a:solidFill>
            </a:endParaRPr>
          </a:p>
        </p:txBody>
      </p:sp>
      <p:sp>
        <p:nvSpPr>
          <p:cNvPr id="93" name="Google Shape;93;p6"/>
          <p:cNvSpPr txBox="1"/>
          <p:nvPr/>
        </p:nvSpPr>
        <p:spPr>
          <a:xfrm>
            <a:off x="384046" y="2082297"/>
            <a:ext cx="4014300" cy="30612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100"/>
              <a:buFont typeface="Arial"/>
              <a:buNone/>
            </a:pPr>
            <a:r>
              <a:rPr b="0" i="0" lang="en" sz="1100" u="none" cap="none" strike="noStrike">
                <a:solidFill>
                  <a:schemeClr val="dk2"/>
                </a:solidFill>
                <a:latin typeface="Arial"/>
                <a:ea typeface="Arial"/>
                <a:cs typeface="Arial"/>
                <a:sym typeface="Arial"/>
              </a:rPr>
              <a:t>If a prisoner HAS a GRC</a:t>
            </a:r>
            <a:endParaRPr b="0" i="0" sz="11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t/>
            </a:r>
            <a:endParaRPr b="0" i="0" sz="11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 sz="1100" u="none" cap="none" strike="noStrike">
                <a:solidFill>
                  <a:schemeClr val="dk2"/>
                </a:solidFill>
                <a:latin typeface="Arial"/>
                <a:ea typeface="Arial"/>
                <a:cs typeface="Arial"/>
                <a:sym typeface="Arial"/>
              </a:rPr>
              <a:t>A GRC legally changes a person’s sex.</a:t>
            </a:r>
            <a:endParaRPr b="0" i="0" sz="11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t/>
            </a:r>
            <a:endParaRPr b="0" i="0" sz="11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 sz="1100" u="none" cap="none" strike="noStrike">
                <a:solidFill>
                  <a:schemeClr val="dk2"/>
                </a:solidFill>
                <a:latin typeface="Arial"/>
                <a:ea typeface="Arial"/>
                <a:cs typeface="Arial"/>
                <a:sym typeface="Arial"/>
              </a:rPr>
              <a:t>This means:</a:t>
            </a:r>
            <a:endParaRPr b="0" i="0" sz="11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 sz="1100" u="none" cap="none" strike="noStrike">
                <a:solidFill>
                  <a:schemeClr val="dk2"/>
                </a:solidFill>
                <a:latin typeface="Arial"/>
                <a:ea typeface="Arial"/>
                <a:cs typeface="Arial"/>
                <a:sym typeface="Arial"/>
              </a:rPr>
              <a:t>	•	The person is legally recognised as their acquired gender.</a:t>
            </a:r>
            <a:endParaRPr b="0" i="0" sz="11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 sz="1100" u="none" cap="none" strike="noStrike">
                <a:solidFill>
                  <a:schemeClr val="dk2"/>
                </a:solidFill>
                <a:latin typeface="Arial"/>
                <a:ea typeface="Arial"/>
                <a:cs typeface="Arial"/>
                <a:sym typeface="Arial"/>
              </a:rPr>
              <a:t>	•	In most situations, prisons must treat them as that gender.</a:t>
            </a:r>
            <a:endParaRPr b="0" i="0" sz="11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 sz="1100" u="none" cap="none" strike="noStrike">
                <a:solidFill>
                  <a:schemeClr val="dk2"/>
                </a:solidFill>
                <a:latin typeface="Arial"/>
                <a:ea typeface="Arial"/>
                <a:cs typeface="Arial"/>
                <a:sym typeface="Arial"/>
              </a:rPr>
              <a:t>	•	Example:</a:t>
            </a:r>
            <a:endParaRPr b="0" i="0" sz="11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 sz="1100" u="none" cap="none" strike="noStrike">
                <a:solidFill>
                  <a:schemeClr val="dk2"/>
                </a:solidFill>
                <a:latin typeface="Arial"/>
                <a:ea typeface="Arial"/>
                <a:cs typeface="Arial"/>
                <a:sym typeface="Arial"/>
              </a:rPr>
              <a:t>	•	A trans woman with a GRC is legally female and would normally be placed in a women’s prison.</a:t>
            </a:r>
            <a:endParaRPr b="0" i="0" sz="11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t/>
            </a:r>
            <a:endParaRPr b="0" i="0" sz="11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 sz="1100" u="none" cap="none" strike="noStrike">
                <a:solidFill>
                  <a:schemeClr val="dk2"/>
                </a:solidFill>
                <a:latin typeface="Arial"/>
                <a:ea typeface="Arial"/>
                <a:cs typeface="Arial"/>
                <a:sym typeface="Arial"/>
              </a:rPr>
              <a:t>However, placement is not automatic. Risk assessments can still influence decisions if safety concerns exist.</a:t>
            </a:r>
            <a:endParaRPr b="0" i="0" sz="11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p:txBody>
      </p:sp>
      <p:sp>
        <p:nvSpPr>
          <p:cNvPr id="94" name="Google Shape;94;p6"/>
          <p:cNvSpPr txBox="1"/>
          <p:nvPr/>
        </p:nvSpPr>
        <p:spPr>
          <a:xfrm>
            <a:off x="4306800" y="2082300"/>
            <a:ext cx="4837200" cy="34074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100"/>
              <a:buFont typeface="Arial"/>
              <a:buNone/>
            </a:pPr>
            <a:r>
              <a:rPr b="0" i="0" lang="en" sz="1100" u="none" cap="none" strike="noStrike">
                <a:solidFill>
                  <a:schemeClr val="dk2"/>
                </a:solidFill>
                <a:latin typeface="Arial"/>
                <a:ea typeface="Arial"/>
                <a:cs typeface="Arial"/>
                <a:sym typeface="Arial"/>
              </a:rPr>
              <a:t>If a prisoner DOES NOT have a GRC</a:t>
            </a:r>
            <a:endParaRPr b="0" i="0" sz="11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t/>
            </a:r>
            <a:endParaRPr b="0" i="0" sz="11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 sz="1100" u="none" cap="none" strike="noStrike">
                <a:solidFill>
                  <a:schemeClr val="dk2"/>
                </a:solidFill>
                <a:latin typeface="Arial"/>
                <a:ea typeface="Arial"/>
                <a:cs typeface="Arial"/>
                <a:sym typeface="Arial"/>
              </a:rPr>
              <a:t>Most transgender prisoners do not have a GRC.</a:t>
            </a:r>
            <a:endParaRPr b="0" i="0" sz="11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t/>
            </a:r>
            <a:endParaRPr b="0" i="0" sz="11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 sz="1100" u="none" cap="none" strike="noStrike">
                <a:solidFill>
                  <a:schemeClr val="dk2"/>
                </a:solidFill>
                <a:latin typeface="Arial"/>
                <a:ea typeface="Arial"/>
                <a:cs typeface="Arial"/>
                <a:sym typeface="Arial"/>
              </a:rPr>
              <a:t>In these cases:</a:t>
            </a:r>
            <a:endParaRPr b="0" i="0" sz="11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 sz="1100" u="none" cap="none" strike="noStrike">
                <a:solidFill>
                  <a:schemeClr val="dk2"/>
                </a:solidFill>
                <a:latin typeface="Arial"/>
                <a:ea typeface="Arial"/>
                <a:cs typeface="Arial"/>
                <a:sym typeface="Arial"/>
              </a:rPr>
              <a:t>	•	The prisoner is legally recognised as their birth sex.</a:t>
            </a:r>
            <a:endParaRPr b="0" i="0" sz="11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 sz="1100" u="none" cap="none" strike="noStrike">
                <a:solidFill>
                  <a:schemeClr val="dk2"/>
                </a:solidFill>
                <a:latin typeface="Arial"/>
                <a:ea typeface="Arial"/>
                <a:cs typeface="Arial"/>
                <a:sym typeface="Arial"/>
              </a:rPr>
              <a:t>	•	Prison authorities conduct an individual risk assessment.</a:t>
            </a:r>
            <a:endParaRPr b="0" i="0" sz="11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 sz="1100" u="none" cap="none" strike="noStrike">
                <a:solidFill>
                  <a:schemeClr val="dk2"/>
                </a:solidFill>
                <a:latin typeface="Arial"/>
                <a:ea typeface="Arial"/>
                <a:cs typeface="Arial"/>
                <a:sym typeface="Arial"/>
              </a:rPr>
              <a:t>	•	Placement decisions consider:</a:t>
            </a:r>
            <a:endParaRPr b="0" i="0" sz="11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 sz="1100" u="none" cap="none" strike="noStrike">
                <a:solidFill>
                  <a:schemeClr val="dk2"/>
                </a:solidFill>
                <a:latin typeface="Arial"/>
                <a:ea typeface="Arial"/>
                <a:cs typeface="Arial"/>
                <a:sym typeface="Arial"/>
              </a:rPr>
              <a:t>	•	Risk to the individual</a:t>
            </a:r>
            <a:endParaRPr b="0" i="0" sz="11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 sz="1100" u="none" cap="none" strike="noStrike">
                <a:solidFill>
                  <a:schemeClr val="dk2"/>
                </a:solidFill>
                <a:latin typeface="Arial"/>
                <a:ea typeface="Arial"/>
                <a:cs typeface="Arial"/>
                <a:sym typeface="Arial"/>
              </a:rPr>
              <a:t>	•	Risk to other prisoners</a:t>
            </a:r>
            <a:endParaRPr b="0" i="0" sz="11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 sz="1100" u="none" cap="none" strike="noStrike">
                <a:solidFill>
                  <a:schemeClr val="dk2"/>
                </a:solidFill>
                <a:latin typeface="Arial"/>
                <a:ea typeface="Arial"/>
                <a:cs typeface="Arial"/>
                <a:sym typeface="Arial"/>
              </a:rPr>
              <a:t>	•	Physical vulnerability</a:t>
            </a:r>
            <a:endParaRPr b="0" i="0" sz="11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 sz="1100" u="none" cap="none" strike="noStrike">
                <a:solidFill>
                  <a:schemeClr val="dk2"/>
                </a:solidFill>
                <a:latin typeface="Arial"/>
                <a:ea typeface="Arial"/>
                <a:cs typeface="Arial"/>
                <a:sym typeface="Arial"/>
              </a:rPr>
              <a:t>	•	Stage of transition</a:t>
            </a:r>
            <a:endParaRPr b="0" i="0" sz="11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 sz="1100" u="none" cap="none" strike="noStrike">
                <a:solidFill>
                  <a:schemeClr val="dk2"/>
                </a:solidFill>
                <a:latin typeface="Arial"/>
                <a:ea typeface="Arial"/>
                <a:cs typeface="Arial"/>
                <a:sym typeface="Arial"/>
              </a:rPr>
              <a:t>	•	Behaviour and criminal history</a:t>
            </a:r>
            <a:endParaRPr b="0" i="0" sz="11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t/>
            </a:r>
            <a:endParaRPr b="0" i="0" sz="11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 sz="1100" u="none" cap="none" strike="noStrike">
                <a:solidFill>
                  <a:schemeClr val="dk2"/>
                </a:solidFill>
                <a:latin typeface="Arial"/>
                <a:ea typeface="Arial"/>
                <a:cs typeface="Arial"/>
                <a:sym typeface="Arial"/>
              </a:rPr>
              <a:t>For example:</a:t>
            </a:r>
            <a:endParaRPr b="0" i="0" sz="11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 sz="1100" u="none" cap="none" strike="noStrike">
                <a:solidFill>
                  <a:schemeClr val="dk2"/>
                </a:solidFill>
                <a:latin typeface="Arial"/>
                <a:ea typeface="Arial"/>
                <a:cs typeface="Arial"/>
                <a:sym typeface="Arial"/>
              </a:rPr>
              <a:t>	•	A trans woman without a GRC may still be placed in a women’s prison, but this depends on the outcome of the assessment.</a:t>
            </a:r>
            <a:endParaRPr b="0" i="0" sz="11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8" name="Shape 98"/>
        <p:cNvGrpSpPr/>
        <p:nvPr/>
      </p:nvGrpSpPr>
      <p:grpSpPr>
        <a:xfrm>
          <a:off x="0" y="0"/>
          <a:ext cx="0" cy="0"/>
          <a:chOff x="0" y="0"/>
          <a:chExt cx="0" cy="0"/>
        </a:xfrm>
      </p:grpSpPr>
      <p:sp>
        <p:nvSpPr>
          <p:cNvPr id="99" name="Google Shape;99;p7"/>
          <p:cNvSpPr txBox="1"/>
          <p:nvPr>
            <p:ph type="title"/>
          </p:nvPr>
        </p:nvSpPr>
        <p:spPr>
          <a:xfrm>
            <a:off x="1239792" y="232815"/>
            <a:ext cx="7030500" cy="9993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
              <a:t>Current UK Prison Guidance for Transgender Prisoners</a:t>
            </a:r>
            <a:endParaRPr/>
          </a:p>
        </p:txBody>
      </p:sp>
      <p:sp>
        <p:nvSpPr>
          <p:cNvPr id="100" name="Google Shape;100;p7"/>
          <p:cNvSpPr txBox="1"/>
          <p:nvPr>
            <p:ph idx="1" type="body"/>
          </p:nvPr>
        </p:nvSpPr>
        <p:spPr>
          <a:xfrm>
            <a:off x="311700" y="1152475"/>
            <a:ext cx="4260300" cy="3416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0"/>
              </a:spcAft>
              <a:buSzPts val="1300"/>
              <a:buNone/>
            </a:pPr>
            <a:r>
              <a:rPr lang="en" sz="1400">
                <a:solidFill>
                  <a:srgbClr val="000000"/>
                </a:solidFill>
              </a:rPr>
              <a:t>The main policy governing transgender prisoners is the Care and Management of Individuals Who Are Transgender policy issued by HM Prison and Probation Service. </a:t>
            </a:r>
            <a:endParaRPr sz="1400">
              <a:solidFill>
                <a:srgbClr val="000000"/>
              </a:solidFill>
            </a:endParaRPr>
          </a:p>
          <a:p>
            <a:pPr indent="0" lvl="0" marL="0" rtl="0" algn="l">
              <a:lnSpc>
                <a:spcPct val="115000"/>
              </a:lnSpc>
              <a:spcBef>
                <a:spcPts val="1200"/>
              </a:spcBef>
              <a:spcAft>
                <a:spcPts val="0"/>
              </a:spcAft>
              <a:buSzPts val="1300"/>
              <a:buNone/>
            </a:pPr>
            <a:r>
              <a:rPr lang="en" sz="1400">
                <a:solidFill>
                  <a:srgbClr val="000000"/>
                </a:solidFill>
              </a:rPr>
              <a:t>The policy aims to balance:</a:t>
            </a:r>
            <a:endParaRPr sz="1400">
              <a:solidFill>
                <a:srgbClr val="000000"/>
              </a:solidFill>
            </a:endParaRPr>
          </a:p>
          <a:p>
            <a:pPr indent="0" lvl="0" marL="0" rtl="0" algn="l">
              <a:lnSpc>
                <a:spcPct val="115000"/>
              </a:lnSpc>
              <a:spcBef>
                <a:spcPts val="1200"/>
              </a:spcBef>
              <a:spcAft>
                <a:spcPts val="0"/>
              </a:spcAft>
              <a:buSzPts val="1300"/>
              <a:buNone/>
            </a:pPr>
            <a:r>
              <a:rPr lang="en" sz="1400">
                <a:solidFill>
                  <a:srgbClr val="000000"/>
                </a:solidFill>
              </a:rPr>
              <a:t>	•	Safety of transgender prisoners</a:t>
            </a:r>
            <a:endParaRPr sz="1400">
              <a:solidFill>
                <a:srgbClr val="000000"/>
              </a:solidFill>
            </a:endParaRPr>
          </a:p>
          <a:p>
            <a:pPr indent="0" lvl="0" marL="0" rtl="0" algn="l">
              <a:lnSpc>
                <a:spcPct val="115000"/>
              </a:lnSpc>
              <a:spcBef>
                <a:spcPts val="1200"/>
              </a:spcBef>
              <a:spcAft>
                <a:spcPts val="0"/>
              </a:spcAft>
              <a:buSzPts val="1300"/>
              <a:buNone/>
            </a:pPr>
            <a:r>
              <a:rPr lang="en" sz="1400">
                <a:solidFill>
                  <a:srgbClr val="000000"/>
                </a:solidFill>
              </a:rPr>
              <a:t>	•	Safety of other prisoners</a:t>
            </a:r>
            <a:endParaRPr sz="1400">
              <a:solidFill>
                <a:srgbClr val="000000"/>
              </a:solidFill>
            </a:endParaRPr>
          </a:p>
          <a:p>
            <a:pPr indent="0" lvl="0" marL="0" rtl="0" algn="l">
              <a:lnSpc>
                <a:spcPct val="115000"/>
              </a:lnSpc>
              <a:spcBef>
                <a:spcPts val="1200"/>
              </a:spcBef>
              <a:spcAft>
                <a:spcPts val="1200"/>
              </a:spcAft>
              <a:buSzPts val="1300"/>
              <a:buNone/>
            </a:pPr>
            <a:r>
              <a:rPr lang="en" sz="1400">
                <a:solidFill>
                  <a:srgbClr val="000000"/>
                </a:solidFill>
              </a:rPr>
              <a:t>	•	Legal rights under the Equality Act 2010</a:t>
            </a:r>
            <a:endParaRPr sz="1400">
              <a:solidFill>
                <a:srgbClr val="000000"/>
              </a:solidFill>
            </a:endParaRPr>
          </a:p>
        </p:txBody>
      </p:sp>
      <p:sp>
        <p:nvSpPr>
          <p:cNvPr id="101" name="Google Shape;101;p7"/>
          <p:cNvSpPr txBox="1"/>
          <p:nvPr/>
        </p:nvSpPr>
        <p:spPr>
          <a:xfrm>
            <a:off x="5120650" y="1017725"/>
            <a:ext cx="3579900" cy="43887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500"/>
              <a:buFont typeface="Arial"/>
              <a:buNone/>
            </a:pPr>
            <a:r>
              <a:rPr b="0" i="0" lang="en" sz="1500" u="none" cap="none" strike="noStrike">
                <a:solidFill>
                  <a:srgbClr val="000000"/>
                </a:solidFill>
                <a:latin typeface="Arial"/>
                <a:ea typeface="Arial"/>
                <a:cs typeface="Arial"/>
                <a:sym typeface="Arial"/>
              </a:rPr>
              <a:t>Key Policy Measures</a:t>
            </a:r>
            <a:endParaRPr b="0" i="0" sz="15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t/>
            </a:r>
            <a:endParaRPr b="0" i="0" sz="15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0" i="0" lang="en" sz="1500" u="none" cap="none" strike="noStrike">
                <a:solidFill>
                  <a:srgbClr val="000000"/>
                </a:solidFill>
                <a:latin typeface="Arial"/>
                <a:ea typeface="Arial"/>
                <a:cs typeface="Arial"/>
                <a:sym typeface="Arial"/>
              </a:rPr>
              <a:t>1. Individual Case Boards</a:t>
            </a:r>
            <a:endParaRPr b="0" i="0" sz="15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0" i="0" lang="en" sz="1500" u="none" cap="none" strike="noStrike">
                <a:solidFill>
                  <a:srgbClr val="000000"/>
                </a:solidFill>
                <a:latin typeface="Arial"/>
                <a:ea typeface="Arial"/>
                <a:cs typeface="Arial"/>
                <a:sym typeface="Arial"/>
              </a:rPr>
              <a:t>Each transgender prisoner is assessed by a Transgender Case Board (TCB).</a:t>
            </a:r>
            <a:endParaRPr b="0" i="0" sz="15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t/>
            </a:r>
            <a:endParaRPr b="0" i="0" sz="15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0" i="0" lang="en" sz="1500" u="none" cap="none" strike="noStrike">
                <a:solidFill>
                  <a:srgbClr val="000000"/>
                </a:solidFill>
                <a:latin typeface="Arial"/>
                <a:ea typeface="Arial"/>
                <a:cs typeface="Arial"/>
                <a:sym typeface="Arial"/>
              </a:rPr>
              <a:t>The board includes:</a:t>
            </a:r>
            <a:endParaRPr b="0" i="0" sz="15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0" i="0" lang="en" sz="1500" u="none" cap="none" strike="noStrike">
                <a:solidFill>
                  <a:srgbClr val="000000"/>
                </a:solidFill>
                <a:latin typeface="Arial"/>
                <a:ea typeface="Arial"/>
                <a:cs typeface="Arial"/>
                <a:sym typeface="Arial"/>
              </a:rPr>
              <a:t>	•	Prison governors</a:t>
            </a:r>
            <a:endParaRPr b="0" i="0" sz="15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0" i="0" lang="en" sz="1500" u="none" cap="none" strike="noStrike">
                <a:solidFill>
                  <a:srgbClr val="000000"/>
                </a:solidFill>
                <a:latin typeface="Arial"/>
                <a:ea typeface="Arial"/>
                <a:cs typeface="Arial"/>
                <a:sym typeface="Arial"/>
              </a:rPr>
              <a:t>	•	Healthcare staff</a:t>
            </a:r>
            <a:endParaRPr b="0" i="0" sz="15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0" i="0" lang="en" sz="1500" u="none" cap="none" strike="noStrike">
                <a:solidFill>
                  <a:srgbClr val="000000"/>
                </a:solidFill>
                <a:latin typeface="Arial"/>
                <a:ea typeface="Arial"/>
                <a:cs typeface="Arial"/>
                <a:sym typeface="Arial"/>
              </a:rPr>
              <a:t>	•	Psychologists</a:t>
            </a:r>
            <a:endParaRPr b="0" i="0" sz="15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0" i="0" lang="en" sz="1500" u="none" cap="none" strike="noStrike">
                <a:solidFill>
                  <a:srgbClr val="000000"/>
                </a:solidFill>
                <a:latin typeface="Arial"/>
                <a:ea typeface="Arial"/>
                <a:cs typeface="Arial"/>
                <a:sym typeface="Arial"/>
              </a:rPr>
              <a:t>	•	Security staff</a:t>
            </a:r>
            <a:endParaRPr b="0" i="0" sz="15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t/>
            </a:r>
            <a:endParaRPr b="0" i="0" sz="15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0" i="0" lang="en" sz="1500" u="none" cap="none" strike="noStrike">
                <a:solidFill>
                  <a:srgbClr val="000000"/>
                </a:solidFill>
                <a:latin typeface="Arial"/>
                <a:ea typeface="Arial"/>
                <a:cs typeface="Arial"/>
                <a:sym typeface="Arial"/>
              </a:rPr>
              <a:t>They determine:</a:t>
            </a:r>
            <a:endParaRPr b="0" i="0" sz="15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0" i="0" lang="en" sz="1500" u="none" cap="none" strike="noStrike">
                <a:solidFill>
                  <a:srgbClr val="000000"/>
                </a:solidFill>
                <a:latin typeface="Arial"/>
                <a:ea typeface="Arial"/>
                <a:cs typeface="Arial"/>
                <a:sym typeface="Arial"/>
              </a:rPr>
              <a:t>	•	Prison placement</a:t>
            </a:r>
            <a:endParaRPr b="0" i="0" sz="15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0" i="0" lang="en" sz="1500" u="none" cap="none" strike="noStrike">
                <a:solidFill>
                  <a:srgbClr val="000000"/>
                </a:solidFill>
                <a:latin typeface="Arial"/>
                <a:ea typeface="Arial"/>
                <a:cs typeface="Arial"/>
                <a:sym typeface="Arial"/>
              </a:rPr>
              <a:t>	•	Accommodation arrangements</a:t>
            </a:r>
            <a:endParaRPr b="0" i="0" sz="15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0" i="0" lang="en" sz="1500" u="none" cap="none" strike="noStrike">
                <a:solidFill>
                  <a:srgbClr val="000000"/>
                </a:solidFill>
                <a:latin typeface="Arial"/>
                <a:ea typeface="Arial"/>
                <a:cs typeface="Arial"/>
                <a:sym typeface="Arial"/>
              </a:rPr>
              <a:t>	•	Healthcare needs</a:t>
            </a:r>
            <a:endParaRPr b="0" i="0" sz="15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 name="Shape 105"/>
        <p:cNvGrpSpPr/>
        <p:nvPr/>
      </p:nvGrpSpPr>
      <p:grpSpPr>
        <a:xfrm>
          <a:off x="0" y="0"/>
          <a:ext cx="0" cy="0"/>
          <a:chOff x="0" y="0"/>
          <a:chExt cx="0" cy="0"/>
        </a:xfrm>
      </p:grpSpPr>
      <p:sp>
        <p:nvSpPr>
          <p:cNvPr id="106" name="Google Shape;106;p8"/>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00000"/>
              <a:buNone/>
            </a:pPr>
            <a:r>
              <a:rPr lang="en"/>
              <a:t>PT.2 Slide continues </a:t>
            </a:r>
            <a:endParaRPr/>
          </a:p>
        </p:txBody>
      </p:sp>
      <p:sp>
        <p:nvSpPr>
          <p:cNvPr id="107" name="Google Shape;107;p8"/>
          <p:cNvSpPr txBox="1"/>
          <p:nvPr>
            <p:ph idx="1" type="body"/>
          </p:nvPr>
        </p:nvSpPr>
        <p:spPr>
          <a:xfrm>
            <a:off x="573900" y="1476752"/>
            <a:ext cx="3998100" cy="3543300"/>
          </a:xfrm>
          <a:prstGeom prst="rect">
            <a:avLst/>
          </a:prstGeom>
          <a:noFill/>
          <a:ln cap="flat" cmpd="sng" w="9525">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1300"/>
              <a:buNone/>
            </a:pPr>
            <a:r>
              <a:rPr lang="en" sz="950">
                <a:solidFill>
                  <a:srgbClr val="000000"/>
                </a:solidFill>
              </a:rPr>
              <a:t>Safety and Protection Measures</a:t>
            </a:r>
            <a:endParaRPr sz="950">
              <a:solidFill>
                <a:srgbClr val="000000"/>
              </a:solidFill>
            </a:endParaRPr>
          </a:p>
          <a:p>
            <a:pPr indent="0" lvl="0" marL="0" rtl="0" algn="l">
              <a:lnSpc>
                <a:spcPct val="115000"/>
              </a:lnSpc>
              <a:spcBef>
                <a:spcPts val="1200"/>
              </a:spcBef>
              <a:spcAft>
                <a:spcPts val="0"/>
              </a:spcAft>
              <a:buSzPts val="1300"/>
              <a:buNone/>
            </a:pPr>
            <a:r>
              <a:t/>
            </a:r>
            <a:endParaRPr sz="950">
              <a:solidFill>
                <a:srgbClr val="000000"/>
              </a:solidFill>
            </a:endParaRPr>
          </a:p>
          <a:p>
            <a:pPr indent="0" lvl="0" marL="0" rtl="0" algn="l">
              <a:lnSpc>
                <a:spcPct val="115000"/>
              </a:lnSpc>
              <a:spcBef>
                <a:spcPts val="1200"/>
              </a:spcBef>
              <a:spcAft>
                <a:spcPts val="0"/>
              </a:spcAft>
              <a:buSzPts val="1300"/>
              <a:buNone/>
            </a:pPr>
            <a:r>
              <a:rPr lang="en" sz="950">
                <a:solidFill>
                  <a:srgbClr val="000000"/>
                </a:solidFill>
              </a:rPr>
              <a:t>Transgender prisoners may receive:</a:t>
            </a:r>
            <a:endParaRPr sz="950">
              <a:solidFill>
                <a:srgbClr val="000000"/>
              </a:solidFill>
            </a:endParaRPr>
          </a:p>
          <a:p>
            <a:pPr indent="0" lvl="0" marL="0" rtl="0" algn="l">
              <a:lnSpc>
                <a:spcPct val="115000"/>
              </a:lnSpc>
              <a:spcBef>
                <a:spcPts val="1200"/>
              </a:spcBef>
              <a:spcAft>
                <a:spcPts val="0"/>
              </a:spcAft>
              <a:buSzPts val="1300"/>
              <a:buNone/>
            </a:pPr>
            <a:r>
              <a:rPr lang="en" sz="950">
                <a:solidFill>
                  <a:srgbClr val="000000"/>
                </a:solidFill>
              </a:rPr>
              <a:t>	•	Separate accommodation units</a:t>
            </a:r>
            <a:endParaRPr sz="950">
              <a:solidFill>
                <a:srgbClr val="000000"/>
              </a:solidFill>
            </a:endParaRPr>
          </a:p>
          <a:p>
            <a:pPr indent="0" lvl="0" marL="0" rtl="0" algn="l">
              <a:lnSpc>
                <a:spcPct val="115000"/>
              </a:lnSpc>
              <a:spcBef>
                <a:spcPts val="1200"/>
              </a:spcBef>
              <a:spcAft>
                <a:spcPts val="0"/>
              </a:spcAft>
              <a:buSzPts val="1300"/>
              <a:buNone/>
            </a:pPr>
            <a:r>
              <a:rPr lang="en" sz="950">
                <a:solidFill>
                  <a:srgbClr val="000000"/>
                </a:solidFill>
              </a:rPr>
              <a:t>	•	Protection wings</a:t>
            </a:r>
            <a:endParaRPr sz="950">
              <a:solidFill>
                <a:srgbClr val="000000"/>
              </a:solidFill>
            </a:endParaRPr>
          </a:p>
          <a:p>
            <a:pPr indent="0" lvl="0" marL="0" rtl="0" algn="l">
              <a:lnSpc>
                <a:spcPct val="115000"/>
              </a:lnSpc>
              <a:spcBef>
                <a:spcPts val="1200"/>
              </a:spcBef>
              <a:spcAft>
                <a:spcPts val="0"/>
              </a:spcAft>
              <a:buSzPts val="1300"/>
              <a:buNone/>
            </a:pPr>
            <a:r>
              <a:rPr lang="en" sz="950">
                <a:solidFill>
                  <a:srgbClr val="000000"/>
                </a:solidFill>
              </a:rPr>
              <a:t>	•	Additional monitoring</a:t>
            </a:r>
            <a:endParaRPr sz="950">
              <a:solidFill>
                <a:srgbClr val="000000"/>
              </a:solidFill>
            </a:endParaRPr>
          </a:p>
          <a:p>
            <a:pPr indent="0" lvl="0" marL="0" rtl="0" algn="l">
              <a:lnSpc>
                <a:spcPct val="115000"/>
              </a:lnSpc>
              <a:spcBef>
                <a:spcPts val="1200"/>
              </a:spcBef>
              <a:spcAft>
                <a:spcPts val="0"/>
              </a:spcAft>
              <a:buSzPts val="1300"/>
              <a:buNone/>
            </a:pPr>
            <a:r>
              <a:rPr lang="en" sz="950">
                <a:solidFill>
                  <a:srgbClr val="000000"/>
                </a:solidFill>
              </a:rPr>
              <a:t>	•	Access to gender-appropriate healthcare</a:t>
            </a:r>
            <a:endParaRPr sz="950">
              <a:solidFill>
                <a:srgbClr val="000000"/>
              </a:solidFill>
            </a:endParaRPr>
          </a:p>
          <a:p>
            <a:pPr indent="0" lvl="0" marL="0" rtl="0" algn="l">
              <a:lnSpc>
                <a:spcPct val="115000"/>
              </a:lnSpc>
              <a:spcBef>
                <a:spcPts val="1200"/>
              </a:spcBef>
              <a:spcAft>
                <a:spcPts val="0"/>
              </a:spcAft>
              <a:buSzPts val="1300"/>
              <a:buNone/>
            </a:pPr>
            <a:r>
              <a:t/>
            </a:r>
            <a:endParaRPr sz="950">
              <a:solidFill>
                <a:srgbClr val="000000"/>
              </a:solidFill>
            </a:endParaRPr>
          </a:p>
          <a:p>
            <a:pPr indent="0" lvl="0" marL="0" rtl="0" algn="l">
              <a:lnSpc>
                <a:spcPct val="115000"/>
              </a:lnSpc>
              <a:spcBef>
                <a:spcPts val="1200"/>
              </a:spcBef>
              <a:spcAft>
                <a:spcPts val="0"/>
              </a:spcAft>
              <a:buSzPts val="1300"/>
              <a:buNone/>
            </a:pPr>
            <a:r>
              <a:rPr lang="en" sz="950">
                <a:solidFill>
                  <a:srgbClr val="000000"/>
                </a:solidFill>
              </a:rPr>
              <a:t>Healthcare may include:</a:t>
            </a:r>
            <a:endParaRPr sz="950">
              <a:solidFill>
                <a:srgbClr val="000000"/>
              </a:solidFill>
            </a:endParaRPr>
          </a:p>
          <a:p>
            <a:pPr indent="0" lvl="0" marL="0" rtl="0" algn="l">
              <a:lnSpc>
                <a:spcPct val="115000"/>
              </a:lnSpc>
              <a:spcBef>
                <a:spcPts val="1200"/>
              </a:spcBef>
              <a:spcAft>
                <a:spcPts val="0"/>
              </a:spcAft>
              <a:buSzPts val="1300"/>
              <a:buNone/>
            </a:pPr>
            <a:r>
              <a:rPr lang="en" sz="950">
                <a:solidFill>
                  <a:srgbClr val="000000"/>
                </a:solidFill>
              </a:rPr>
              <a:t>	•	Hormone treatment</a:t>
            </a:r>
            <a:endParaRPr sz="950">
              <a:solidFill>
                <a:srgbClr val="000000"/>
              </a:solidFill>
            </a:endParaRPr>
          </a:p>
          <a:p>
            <a:pPr indent="0" lvl="0" marL="0" rtl="0" algn="l">
              <a:lnSpc>
                <a:spcPct val="115000"/>
              </a:lnSpc>
              <a:spcBef>
                <a:spcPts val="1200"/>
              </a:spcBef>
              <a:spcAft>
                <a:spcPts val="0"/>
              </a:spcAft>
              <a:buSzPts val="1300"/>
              <a:buNone/>
            </a:pPr>
            <a:r>
              <a:rPr lang="en" sz="950">
                <a:solidFill>
                  <a:srgbClr val="000000"/>
                </a:solidFill>
              </a:rPr>
              <a:t>	•	Mental health support</a:t>
            </a:r>
            <a:endParaRPr sz="950">
              <a:solidFill>
                <a:srgbClr val="000000"/>
              </a:solidFill>
            </a:endParaRPr>
          </a:p>
          <a:p>
            <a:pPr indent="0" lvl="0" marL="0" rtl="0" algn="l">
              <a:lnSpc>
                <a:spcPct val="115000"/>
              </a:lnSpc>
              <a:spcBef>
                <a:spcPts val="1200"/>
              </a:spcBef>
              <a:spcAft>
                <a:spcPts val="1200"/>
              </a:spcAft>
              <a:buSzPts val="1300"/>
              <a:buNone/>
            </a:pPr>
            <a:r>
              <a:t/>
            </a:r>
            <a:endParaRPr/>
          </a:p>
        </p:txBody>
      </p:sp>
      <p:sp>
        <p:nvSpPr>
          <p:cNvPr id="108" name="Google Shape;108;p8"/>
          <p:cNvSpPr txBox="1"/>
          <p:nvPr>
            <p:ph idx="2" type="body"/>
          </p:nvPr>
        </p:nvSpPr>
        <p:spPr>
          <a:xfrm>
            <a:off x="4622300" y="1775175"/>
            <a:ext cx="4374900" cy="3130500"/>
          </a:xfrm>
          <a:prstGeom prst="rect">
            <a:avLst/>
          </a:prstGeom>
          <a:noFill/>
          <a:ln cap="flat" cmpd="sng" w="9525">
            <a:solidFill>
              <a:srgbClr val="000000"/>
            </a:solidFill>
            <a:prstDash val="solid"/>
            <a:round/>
            <a:headEnd len="sm" w="sm" type="none"/>
            <a:tailEnd len="sm" w="sm" type="none"/>
          </a:ln>
        </p:spPr>
        <p:txBody>
          <a:bodyPr anchorCtr="0" anchor="t" bIns="91425" lIns="91425" spcFirstLastPara="1" rIns="91425" wrap="square" tIns="91425">
            <a:normAutofit fontScale="77500" lnSpcReduction="20000"/>
          </a:bodyPr>
          <a:lstStyle/>
          <a:p>
            <a:pPr indent="0" lvl="0" marL="0" rtl="0" algn="l">
              <a:lnSpc>
                <a:spcPct val="115000"/>
              </a:lnSpc>
              <a:spcBef>
                <a:spcPts val="0"/>
              </a:spcBef>
              <a:spcAft>
                <a:spcPts val="0"/>
              </a:spcAft>
              <a:buSzPct val="119815"/>
              <a:buNone/>
            </a:pPr>
            <a:r>
              <a:rPr lang="en">
                <a:solidFill>
                  <a:srgbClr val="000000"/>
                </a:solidFill>
              </a:rPr>
              <a:t>Privacy and Respect</a:t>
            </a:r>
            <a:endParaRPr>
              <a:solidFill>
                <a:srgbClr val="000000"/>
              </a:solidFill>
            </a:endParaRPr>
          </a:p>
          <a:p>
            <a:pPr indent="0" lvl="0" marL="0" rtl="0" algn="l">
              <a:lnSpc>
                <a:spcPct val="115000"/>
              </a:lnSpc>
              <a:spcBef>
                <a:spcPts val="1200"/>
              </a:spcBef>
              <a:spcAft>
                <a:spcPts val="0"/>
              </a:spcAft>
              <a:buSzPct val="119815"/>
              <a:buNone/>
            </a:pPr>
            <a:r>
              <a:t/>
            </a:r>
            <a:endParaRPr>
              <a:solidFill>
                <a:srgbClr val="000000"/>
              </a:solidFill>
            </a:endParaRPr>
          </a:p>
          <a:p>
            <a:pPr indent="0" lvl="0" marL="0" rtl="0" algn="l">
              <a:lnSpc>
                <a:spcPct val="115000"/>
              </a:lnSpc>
              <a:spcBef>
                <a:spcPts val="1200"/>
              </a:spcBef>
              <a:spcAft>
                <a:spcPts val="0"/>
              </a:spcAft>
              <a:buSzPct val="119815"/>
              <a:buNone/>
            </a:pPr>
            <a:r>
              <a:rPr lang="en">
                <a:solidFill>
                  <a:srgbClr val="000000"/>
                </a:solidFill>
              </a:rPr>
              <a:t>Prisons are instructed to:</a:t>
            </a:r>
            <a:endParaRPr>
              <a:solidFill>
                <a:srgbClr val="000000"/>
              </a:solidFill>
            </a:endParaRPr>
          </a:p>
          <a:p>
            <a:pPr indent="0" lvl="0" marL="0" rtl="0" algn="l">
              <a:lnSpc>
                <a:spcPct val="115000"/>
              </a:lnSpc>
              <a:spcBef>
                <a:spcPts val="1200"/>
              </a:spcBef>
              <a:spcAft>
                <a:spcPts val="0"/>
              </a:spcAft>
              <a:buSzPct val="119815"/>
              <a:buNone/>
            </a:pPr>
            <a:r>
              <a:rPr lang="en">
                <a:solidFill>
                  <a:srgbClr val="000000"/>
                </a:solidFill>
              </a:rPr>
              <a:t>	•	Use the prisoner’s preferred name and pronouns where possible</a:t>
            </a:r>
            <a:endParaRPr>
              <a:solidFill>
                <a:srgbClr val="000000"/>
              </a:solidFill>
            </a:endParaRPr>
          </a:p>
          <a:p>
            <a:pPr indent="0" lvl="0" marL="0" rtl="0" algn="l">
              <a:lnSpc>
                <a:spcPct val="115000"/>
              </a:lnSpc>
              <a:spcBef>
                <a:spcPts val="1200"/>
              </a:spcBef>
              <a:spcAft>
                <a:spcPts val="0"/>
              </a:spcAft>
              <a:buSzPct val="119815"/>
              <a:buNone/>
            </a:pPr>
            <a:r>
              <a:rPr lang="en">
                <a:solidFill>
                  <a:srgbClr val="000000"/>
                </a:solidFill>
              </a:rPr>
              <a:t>	•	Allow gender-appropriate clothing</a:t>
            </a:r>
            <a:endParaRPr>
              <a:solidFill>
                <a:srgbClr val="000000"/>
              </a:solidFill>
            </a:endParaRPr>
          </a:p>
          <a:p>
            <a:pPr indent="0" lvl="0" marL="0" rtl="0" algn="l">
              <a:lnSpc>
                <a:spcPct val="115000"/>
              </a:lnSpc>
              <a:spcBef>
                <a:spcPts val="1200"/>
              </a:spcBef>
              <a:spcAft>
                <a:spcPts val="0"/>
              </a:spcAft>
              <a:buSzPct val="119815"/>
              <a:buNone/>
            </a:pPr>
            <a:r>
              <a:rPr lang="en">
                <a:solidFill>
                  <a:srgbClr val="000000"/>
                </a:solidFill>
              </a:rPr>
              <a:t>	•	Provide access to support services</a:t>
            </a:r>
            <a:endParaRPr>
              <a:solidFill>
                <a:srgbClr val="000000"/>
              </a:solidFill>
            </a:endParaRPr>
          </a:p>
          <a:p>
            <a:pPr indent="0" lvl="0" marL="0" rtl="0" algn="l">
              <a:lnSpc>
                <a:spcPct val="115000"/>
              </a:lnSpc>
              <a:spcBef>
                <a:spcPts val="1200"/>
              </a:spcBef>
              <a:spcAft>
                <a:spcPts val="0"/>
              </a:spcAft>
              <a:buSzPct val="119815"/>
              <a:buNone/>
            </a:pPr>
            <a:r>
              <a:t/>
            </a:r>
            <a:endParaRPr>
              <a:solidFill>
                <a:srgbClr val="000000"/>
              </a:solidFill>
            </a:endParaRPr>
          </a:p>
          <a:p>
            <a:pPr indent="0" lvl="0" marL="0" rtl="0" algn="l">
              <a:lnSpc>
                <a:spcPct val="115000"/>
              </a:lnSpc>
              <a:spcBef>
                <a:spcPts val="1200"/>
              </a:spcBef>
              <a:spcAft>
                <a:spcPts val="0"/>
              </a:spcAft>
              <a:buSzPct val="119815"/>
              <a:buNone/>
            </a:pPr>
            <a:r>
              <a:rPr lang="en">
                <a:solidFill>
                  <a:srgbClr val="000000"/>
                </a:solidFill>
              </a:rPr>
              <a:t>These measures are intended to reduce discrimination and harassment.</a:t>
            </a:r>
            <a:endParaRPr>
              <a:solidFill>
                <a:srgbClr val="000000"/>
              </a:solidFill>
            </a:endParaRPr>
          </a:p>
          <a:p>
            <a:pPr indent="0" lvl="0" marL="0" rtl="0" algn="l">
              <a:lnSpc>
                <a:spcPct val="115000"/>
              </a:lnSpc>
              <a:spcBef>
                <a:spcPts val="1200"/>
              </a:spcBef>
              <a:spcAft>
                <a:spcPts val="1200"/>
              </a:spcAft>
              <a:buSzPct val="119815"/>
              <a:buNone/>
            </a:pPr>
            <a:r>
              <a:t/>
            </a:r>
            <a:endParaRPr/>
          </a:p>
        </p:txBody>
      </p:sp>
      <p:pic>
        <p:nvPicPr>
          <p:cNvPr id="109" name="Google Shape;109;p8"/>
          <p:cNvPicPr preferRelativeResize="0"/>
          <p:nvPr/>
        </p:nvPicPr>
        <p:blipFill>
          <a:blip r:embed="rId3">
            <a:alphaModFix/>
          </a:blip>
          <a:stretch>
            <a:fillRect/>
          </a:stretch>
        </p:blipFill>
        <p:spPr>
          <a:xfrm>
            <a:off x="4572000" y="54873"/>
            <a:ext cx="2449440" cy="1720300"/>
          </a:xfrm>
          <a:prstGeom prst="rect">
            <a:avLst/>
          </a:prstGeom>
          <a:noFill/>
          <a:ln>
            <a:noFill/>
          </a:ln>
        </p:spPr>
      </p:pic>
      <p:pic>
        <p:nvPicPr>
          <p:cNvPr id="110" name="Google Shape;110;p8"/>
          <p:cNvPicPr preferRelativeResize="0"/>
          <p:nvPr/>
        </p:nvPicPr>
        <p:blipFill>
          <a:blip r:embed="rId4">
            <a:alphaModFix/>
          </a:blip>
          <a:stretch>
            <a:fillRect/>
          </a:stretch>
        </p:blipFill>
        <p:spPr>
          <a:xfrm>
            <a:off x="7021450" y="54875"/>
            <a:ext cx="1975850" cy="17203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4" name="Shape 114"/>
        <p:cNvGrpSpPr/>
        <p:nvPr/>
      </p:nvGrpSpPr>
      <p:grpSpPr>
        <a:xfrm>
          <a:off x="0" y="0"/>
          <a:ext cx="0" cy="0"/>
          <a:chOff x="0" y="0"/>
          <a:chExt cx="0" cy="0"/>
        </a:xfrm>
      </p:grpSpPr>
      <p:sp>
        <p:nvSpPr>
          <p:cNvPr id="115" name="Google Shape;115;p9"/>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15000"/>
              </a:lnSpc>
              <a:spcBef>
                <a:spcPts val="0"/>
              </a:spcBef>
              <a:spcAft>
                <a:spcPts val="1200"/>
              </a:spcAft>
              <a:buClr>
                <a:schemeClr val="dk1"/>
              </a:buClr>
              <a:buSzPct val="78571"/>
              <a:buFont typeface="Arial"/>
              <a:buNone/>
            </a:pPr>
            <a:r>
              <a:rPr lang="en" sz="1400">
                <a:solidFill>
                  <a:schemeClr val="dk2"/>
                </a:solidFill>
              </a:rPr>
              <a:t>This is an official UK Government statistics release covering England and Wales, including specific data on transgender prisoners:</a:t>
            </a:r>
            <a:endParaRPr/>
          </a:p>
        </p:txBody>
      </p:sp>
      <p:sp>
        <p:nvSpPr>
          <p:cNvPr id="116" name="Google Shape;116;p9"/>
          <p:cNvSpPr txBox="1"/>
          <p:nvPr>
            <p:ph idx="1" type="body"/>
          </p:nvPr>
        </p:nvSpPr>
        <p:spPr>
          <a:xfrm>
            <a:off x="183648" y="1607525"/>
            <a:ext cx="4045500" cy="2772300"/>
          </a:xfrm>
          <a:prstGeom prst="rect">
            <a:avLst/>
          </a:prstGeom>
          <a:noFill/>
          <a:ln>
            <a:noFill/>
          </a:ln>
        </p:spPr>
        <p:txBody>
          <a:bodyPr anchorCtr="0" anchor="t" bIns="91425" lIns="91425" spcFirstLastPara="1" rIns="91425" wrap="square" tIns="91425">
            <a:normAutofit fontScale="55000" lnSpcReduction="10000"/>
          </a:bodyPr>
          <a:lstStyle/>
          <a:p>
            <a:pPr indent="0" lvl="0" marL="0" rtl="0" algn="l">
              <a:lnSpc>
                <a:spcPct val="115000"/>
              </a:lnSpc>
              <a:spcBef>
                <a:spcPts val="0"/>
              </a:spcBef>
              <a:spcAft>
                <a:spcPts val="0"/>
              </a:spcAft>
              <a:buSzPct val="195488"/>
              <a:buNone/>
            </a:pPr>
            <a:r>
              <a:t/>
            </a:r>
            <a:endParaRPr/>
          </a:p>
          <a:p>
            <a:pPr indent="0" lvl="0" marL="0" rtl="0" algn="l">
              <a:lnSpc>
                <a:spcPct val="115000"/>
              </a:lnSpc>
              <a:spcBef>
                <a:spcPts val="1200"/>
              </a:spcBef>
              <a:spcAft>
                <a:spcPts val="0"/>
              </a:spcAft>
              <a:buSzPct val="195488"/>
              <a:buNone/>
            </a:pPr>
            <a:r>
              <a:rPr lang="en"/>
              <a:t>	•	There were 295 transgender prisoners recorded as at 31 March 2024 in England and Wales.  </a:t>
            </a:r>
            <a:endParaRPr/>
          </a:p>
          <a:p>
            <a:pPr indent="0" lvl="0" marL="0" rtl="0" algn="l">
              <a:lnSpc>
                <a:spcPct val="115000"/>
              </a:lnSpc>
              <a:spcBef>
                <a:spcPts val="1200"/>
              </a:spcBef>
              <a:spcAft>
                <a:spcPts val="0"/>
              </a:spcAft>
              <a:buSzPct val="195488"/>
              <a:buNone/>
            </a:pPr>
            <a:r>
              <a:rPr lang="en"/>
              <a:t>	•	This figure is an increase on previous years (e.g., 268 in 2023).  </a:t>
            </a:r>
            <a:endParaRPr/>
          </a:p>
          <a:p>
            <a:pPr indent="0" lvl="0" marL="0" rtl="0" algn="l">
              <a:lnSpc>
                <a:spcPct val="115000"/>
              </a:lnSpc>
              <a:spcBef>
                <a:spcPts val="1200"/>
              </a:spcBef>
              <a:spcAft>
                <a:spcPts val="0"/>
              </a:spcAft>
              <a:buSzPct val="195488"/>
              <a:buNone/>
            </a:pPr>
            <a:r>
              <a:rPr lang="en"/>
              <a:t>	•	83% were recorded with legal gender male and 17% female.  </a:t>
            </a:r>
            <a:endParaRPr/>
          </a:p>
          <a:p>
            <a:pPr indent="0" lvl="0" marL="0" rtl="0" algn="l">
              <a:lnSpc>
                <a:spcPct val="115000"/>
              </a:lnSpc>
              <a:spcBef>
                <a:spcPts val="1200"/>
              </a:spcBef>
              <a:spcAft>
                <a:spcPts val="0"/>
              </a:spcAft>
              <a:buSzPct val="195488"/>
              <a:buNone/>
            </a:pPr>
            <a:r>
              <a:rPr lang="en"/>
              <a:t>	•	Most transgender prisoners were held in male prisons (244), with 51 in female prisons.  </a:t>
            </a:r>
            <a:endParaRPr/>
          </a:p>
          <a:p>
            <a:pPr indent="0" lvl="0" marL="0" rtl="0" algn="l">
              <a:lnSpc>
                <a:spcPct val="115000"/>
              </a:lnSpc>
              <a:spcBef>
                <a:spcPts val="1200"/>
              </a:spcBef>
              <a:spcAft>
                <a:spcPts val="0"/>
              </a:spcAft>
              <a:buSzPct val="195488"/>
              <a:buNone/>
            </a:pPr>
            <a:r>
              <a:rPr lang="en"/>
              <a:t>	•	Transgender prisoners made up about 3.4 per 1,000 of the total prison population at that time.  </a:t>
            </a:r>
            <a:endParaRPr/>
          </a:p>
          <a:p>
            <a:pPr indent="0" lvl="0" marL="0" rtl="0" algn="l">
              <a:lnSpc>
                <a:spcPct val="115000"/>
              </a:lnSpc>
              <a:spcBef>
                <a:spcPts val="1200"/>
              </a:spcBef>
              <a:spcAft>
                <a:spcPts val="0"/>
              </a:spcAft>
              <a:buSzPct val="195488"/>
              <a:buNone/>
            </a:pPr>
            <a:r>
              <a:t/>
            </a:r>
            <a:endParaRPr/>
          </a:p>
          <a:p>
            <a:pPr indent="0" lvl="0" marL="0" rtl="0" algn="l">
              <a:lnSpc>
                <a:spcPct val="115000"/>
              </a:lnSpc>
              <a:spcBef>
                <a:spcPts val="1200"/>
              </a:spcBef>
              <a:spcAft>
                <a:spcPts val="1200"/>
              </a:spcAft>
              <a:buSzPct val="195488"/>
              <a:buNone/>
            </a:pPr>
            <a:r>
              <a:rPr lang="en"/>
              <a:t>This report defines “transgender prisoners” as those living in or presenting in a gender different from their legal gender and known to prison diversity leads. </a:t>
            </a:r>
            <a:endParaRPr/>
          </a:p>
        </p:txBody>
      </p:sp>
      <p:pic>
        <p:nvPicPr>
          <p:cNvPr id="117" name="Google Shape;117;p9"/>
          <p:cNvPicPr preferRelativeResize="0"/>
          <p:nvPr/>
        </p:nvPicPr>
        <p:blipFill rotWithShape="1">
          <a:blip r:embed="rId3">
            <a:alphaModFix/>
          </a:blip>
          <a:srcRect b="0" l="0" r="0" t="0"/>
          <a:stretch/>
        </p:blipFill>
        <p:spPr>
          <a:xfrm>
            <a:off x="4464000" y="1170125"/>
            <a:ext cx="4527600" cy="3416401"/>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1" name="Shape 121"/>
        <p:cNvGrpSpPr/>
        <p:nvPr/>
      </p:nvGrpSpPr>
      <p:grpSpPr>
        <a:xfrm>
          <a:off x="0" y="0"/>
          <a:ext cx="0" cy="0"/>
          <a:chOff x="0" y="0"/>
          <a:chExt cx="0" cy="0"/>
        </a:xfrm>
      </p:grpSpPr>
      <p:sp>
        <p:nvSpPr>
          <p:cNvPr id="122" name="Google Shape;122;p10"/>
          <p:cNvSpPr txBox="1"/>
          <p:nvPr>
            <p:ph idx="1" type="body"/>
          </p:nvPr>
        </p:nvSpPr>
        <p:spPr>
          <a:xfrm>
            <a:off x="286800" y="443475"/>
            <a:ext cx="4335600" cy="4251900"/>
          </a:xfrm>
          <a:prstGeom prst="rect">
            <a:avLst/>
          </a:prstGeom>
          <a:noFill/>
          <a:ln>
            <a:noFill/>
          </a:ln>
        </p:spPr>
        <p:txBody>
          <a:bodyPr anchorCtr="0" anchor="t" bIns="91425" lIns="91425" spcFirstLastPara="1" rIns="91425" wrap="square" tIns="91425">
            <a:normAutofit fontScale="85000" lnSpcReduction="20000"/>
          </a:bodyPr>
          <a:lstStyle/>
          <a:p>
            <a:pPr indent="0" lvl="0" marL="0" rtl="0" algn="l">
              <a:lnSpc>
                <a:spcPct val="115000"/>
              </a:lnSpc>
              <a:spcBef>
                <a:spcPts val="0"/>
              </a:spcBef>
              <a:spcAft>
                <a:spcPts val="0"/>
              </a:spcAft>
              <a:buSzPct val="108333"/>
              <a:buNone/>
            </a:pPr>
            <a:r>
              <a:rPr lang="en" sz="1200"/>
              <a:t>Placement refers to where prisoners are physically housed. Data from the HMPPS Offender Equalities Report 2023/24, placement means:</a:t>
            </a:r>
            <a:endParaRPr sz="1200"/>
          </a:p>
          <a:p>
            <a:pPr indent="0" lvl="0" marL="0" rtl="0" algn="l">
              <a:lnSpc>
                <a:spcPct val="115000"/>
              </a:lnSpc>
              <a:spcBef>
                <a:spcPts val="1200"/>
              </a:spcBef>
              <a:spcAft>
                <a:spcPts val="0"/>
              </a:spcAft>
              <a:buSzPct val="108333"/>
              <a:buNone/>
            </a:pPr>
            <a:r>
              <a:rPr lang="en" sz="1200"/>
              <a:t>•How many transgender prisoners are in male prisons`</a:t>
            </a:r>
            <a:endParaRPr sz="1200"/>
          </a:p>
          <a:p>
            <a:pPr indent="0" lvl="0" marL="0" rtl="0" algn="l">
              <a:lnSpc>
                <a:spcPct val="115000"/>
              </a:lnSpc>
              <a:spcBef>
                <a:spcPts val="1200"/>
              </a:spcBef>
              <a:spcAft>
                <a:spcPts val="0"/>
              </a:spcAft>
              <a:buSzPct val="108333"/>
              <a:buNone/>
            </a:pPr>
            <a:r>
              <a:rPr lang="en" sz="1200"/>
              <a:t>•How many are in female prisons</a:t>
            </a:r>
            <a:endParaRPr sz="1200">
              <a:solidFill>
                <a:srgbClr val="000000"/>
              </a:solidFill>
            </a:endParaRPr>
          </a:p>
          <a:p>
            <a:pPr indent="0" lvl="0" marL="0" rtl="0" algn="l">
              <a:lnSpc>
                <a:spcPct val="115000"/>
              </a:lnSpc>
              <a:spcBef>
                <a:spcPts val="1200"/>
              </a:spcBef>
              <a:spcAft>
                <a:spcPts val="0"/>
              </a:spcAft>
              <a:buSzPct val="108333"/>
              <a:buNone/>
            </a:pPr>
            <a:r>
              <a:rPr lang="en" sz="1200"/>
              <a:t>So placement = the prison location or facility type where someone is held</a:t>
            </a:r>
            <a:endParaRPr sz="1200"/>
          </a:p>
          <a:p>
            <a:pPr indent="0" lvl="0" marL="0" rtl="0" algn="l">
              <a:lnSpc>
                <a:spcPct val="115000"/>
              </a:lnSpc>
              <a:spcBef>
                <a:spcPts val="1200"/>
              </a:spcBef>
              <a:spcAft>
                <a:spcPts val="0"/>
              </a:spcAft>
              <a:buClr>
                <a:schemeClr val="dk1"/>
              </a:buClr>
              <a:buSzPct val="91666"/>
              <a:buFont typeface="Arial"/>
              <a:buNone/>
            </a:pPr>
            <a:r>
              <a:rPr lang="en" sz="1200"/>
              <a:t>Distribution refers to how a population is divided across categories.</a:t>
            </a:r>
            <a:endParaRPr sz="1200"/>
          </a:p>
          <a:p>
            <a:pPr indent="0" lvl="0" marL="0" rtl="0" algn="l">
              <a:lnSpc>
                <a:spcPct val="115000"/>
              </a:lnSpc>
              <a:spcBef>
                <a:spcPts val="1200"/>
              </a:spcBef>
              <a:spcAft>
                <a:spcPts val="0"/>
              </a:spcAft>
              <a:buClr>
                <a:schemeClr val="dk1"/>
              </a:buClr>
              <a:buSzPct val="91666"/>
              <a:buFont typeface="Arial"/>
              <a:buNone/>
            </a:pPr>
            <a:r>
              <a:rPr lang="en" sz="1200"/>
              <a:t>•	Legal gender distribution</a:t>
            </a:r>
            <a:endParaRPr sz="1200"/>
          </a:p>
          <a:p>
            <a:pPr indent="0" lvl="0" marL="0" rtl="0" algn="l">
              <a:lnSpc>
                <a:spcPct val="115000"/>
              </a:lnSpc>
              <a:spcBef>
                <a:spcPts val="1200"/>
              </a:spcBef>
              <a:spcAft>
                <a:spcPts val="0"/>
              </a:spcAft>
              <a:buClr>
                <a:schemeClr val="dk1"/>
              </a:buClr>
              <a:buSzPct val="91666"/>
              <a:buFont typeface="Arial"/>
              <a:buNone/>
            </a:pPr>
            <a:r>
              <a:rPr lang="en" sz="1200"/>
              <a:t>•	83% legally male</a:t>
            </a:r>
            <a:endParaRPr sz="1200"/>
          </a:p>
          <a:p>
            <a:pPr indent="0" lvl="0" marL="0" rtl="0" algn="l">
              <a:lnSpc>
                <a:spcPct val="115000"/>
              </a:lnSpc>
              <a:spcBef>
                <a:spcPts val="1200"/>
              </a:spcBef>
              <a:spcAft>
                <a:spcPts val="0"/>
              </a:spcAft>
              <a:buClr>
                <a:schemeClr val="dk1"/>
              </a:buClr>
              <a:buSzPct val="91666"/>
              <a:buFont typeface="Arial"/>
              <a:buNone/>
            </a:pPr>
            <a:r>
              <a:rPr lang="en" sz="1200"/>
              <a:t>•	17% legally female</a:t>
            </a:r>
            <a:endParaRPr sz="1200"/>
          </a:p>
          <a:p>
            <a:pPr indent="0" lvl="0" marL="0" rtl="0" algn="l">
              <a:lnSpc>
                <a:spcPct val="115000"/>
              </a:lnSpc>
              <a:spcBef>
                <a:spcPts val="1200"/>
              </a:spcBef>
              <a:spcAft>
                <a:spcPts val="0"/>
              </a:spcAft>
              <a:buClr>
                <a:schemeClr val="dk1"/>
              </a:buClr>
              <a:buSzPct val="91666"/>
              <a:buFont typeface="Arial"/>
              <a:buNone/>
            </a:pPr>
            <a:r>
              <a:t/>
            </a:r>
            <a:endParaRPr sz="1200"/>
          </a:p>
          <a:p>
            <a:pPr indent="0" lvl="0" marL="0" rtl="0" algn="l">
              <a:lnSpc>
                <a:spcPct val="115000"/>
              </a:lnSpc>
              <a:spcBef>
                <a:spcPts val="1200"/>
              </a:spcBef>
              <a:spcAft>
                <a:spcPts val="0"/>
              </a:spcAft>
              <a:buClr>
                <a:schemeClr val="dk1"/>
              </a:buClr>
              <a:buSzPct val="91666"/>
              <a:buFont typeface="Arial"/>
              <a:buNone/>
            </a:pPr>
            <a:r>
              <a:rPr lang="en" sz="1200"/>
              <a:t>Pie chart is showing how the transgender prisoner population is spread across legal gender categories.</a:t>
            </a:r>
            <a:endParaRPr sz="1200"/>
          </a:p>
          <a:p>
            <a:pPr indent="0" lvl="0" marL="0" rtl="0" algn="l">
              <a:lnSpc>
                <a:spcPct val="115000"/>
              </a:lnSpc>
              <a:spcBef>
                <a:spcPts val="1200"/>
              </a:spcBef>
              <a:spcAft>
                <a:spcPts val="0"/>
              </a:spcAft>
              <a:buClr>
                <a:schemeClr val="dk1"/>
              </a:buClr>
              <a:buSzPct val="91666"/>
              <a:buFont typeface="Arial"/>
              <a:buNone/>
            </a:pPr>
            <a:r>
              <a:rPr lang="en" sz="1200"/>
              <a:t>So distribution = how data is divided among groups.</a:t>
            </a:r>
            <a:endParaRPr sz="1200"/>
          </a:p>
          <a:p>
            <a:pPr indent="0" lvl="0" marL="0" rtl="0" algn="l">
              <a:lnSpc>
                <a:spcPct val="115000"/>
              </a:lnSpc>
              <a:spcBef>
                <a:spcPts val="1200"/>
              </a:spcBef>
              <a:spcAft>
                <a:spcPts val="1200"/>
              </a:spcAft>
              <a:buSzPct val="92857"/>
              <a:buNone/>
            </a:pPr>
            <a:r>
              <a:t/>
            </a:r>
            <a:endParaRPr/>
          </a:p>
        </p:txBody>
      </p:sp>
      <p:sp>
        <p:nvSpPr>
          <p:cNvPr id="123" name="Google Shape;123;p10"/>
          <p:cNvSpPr txBox="1"/>
          <p:nvPr>
            <p:ph idx="2" type="body"/>
          </p:nvPr>
        </p:nvSpPr>
        <p:spPr>
          <a:xfrm>
            <a:off x="5660125" y="2039100"/>
            <a:ext cx="3172200" cy="2529900"/>
          </a:xfrm>
          <a:prstGeom prst="rect">
            <a:avLst/>
          </a:prstGeom>
          <a:noFill/>
          <a:ln>
            <a:noFill/>
          </a:ln>
        </p:spPr>
        <p:txBody>
          <a:bodyPr anchorCtr="0" anchor="t" bIns="91425" lIns="91425" spcFirstLastPara="1" rIns="91425" wrap="square" tIns="91425">
            <a:normAutofit fontScale="62500" lnSpcReduction="20000"/>
          </a:bodyPr>
          <a:lstStyle/>
          <a:p>
            <a:pPr indent="0" lvl="0" marL="0" rtl="0" algn="l">
              <a:lnSpc>
                <a:spcPct val="115000"/>
              </a:lnSpc>
              <a:spcBef>
                <a:spcPts val="0"/>
              </a:spcBef>
              <a:spcAft>
                <a:spcPts val="0"/>
              </a:spcAft>
              <a:buClr>
                <a:schemeClr val="dk1"/>
              </a:buClr>
              <a:buSzPct val="78571"/>
              <a:buFont typeface="Arial"/>
              <a:buNone/>
            </a:pPr>
            <a:r>
              <a:rPr lang="en"/>
              <a:t>Distribution refers to how a population is divided across categories.</a:t>
            </a:r>
            <a:endParaRPr/>
          </a:p>
          <a:p>
            <a:pPr indent="0" lvl="0" marL="0" rtl="0" algn="l">
              <a:lnSpc>
                <a:spcPct val="115000"/>
              </a:lnSpc>
              <a:spcBef>
                <a:spcPts val="1200"/>
              </a:spcBef>
              <a:spcAft>
                <a:spcPts val="0"/>
              </a:spcAft>
              <a:buClr>
                <a:schemeClr val="dk1"/>
              </a:buClr>
              <a:buSzPct val="78571"/>
              <a:buFont typeface="Arial"/>
              <a:buNone/>
            </a:pPr>
            <a:r>
              <a:rPr lang="en"/>
              <a:t>Legal gender distribution</a:t>
            </a:r>
            <a:endParaRPr/>
          </a:p>
          <a:p>
            <a:pPr indent="0" lvl="0" marL="0" rtl="0" algn="l">
              <a:lnSpc>
                <a:spcPct val="115000"/>
              </a:lnSpc>
              <a:spcBef>
                <a:spcPts val="1200"/>
              </a:spcBef>
              <a:spcAft>
                <a:spcPts val="0"/>
              </a:spcAft>
              <a:buClr>
                <a:schemeClr val="dk1"/>
              </a:buClr>
              <a:buSzPct val="78571"/>
              <a:buFont typeface="Arial"/>
              <a:buNone/>
            </a:pPr>
            <a:r>
              <a:rPr lang="en"/>
              <a:t>•	83% legally male</a:t>
            </a:r>
            <a:endParaRPr/>
          </a:p>
          <a:p>
            <a:pPr indent="0" lvl="0" marL="0" rtl="0" algn="l">
              <a:lnSpc>
                <a:spcPct val="115000"/>
              </a:lnSpc>
              <a:spcBef>
                <a:spcPts val="1200"/>
              </a:spcBef>
              <a:spcAft>
                <a:spcPts val="0"/>
              </a:spcAft>
              <a:buClr>
                <a:schemeClr val="dk1"/>
              </a:buClr>
              <a:buSzPct val="78571"/>
              <a:buFont typeface="Arial"/>
              <a:buNone/>
            </a:pPr>
            <a:r>
              <a:rPr lang="en"/>
              <a:t>•	17% legally female</a:t>
            </a:r>
            <a:endParaRPr/>
          </a:p>
          <a:p>
            <a:pPr indent="0" lvl="0" marL="0" rtl="0" algn="l">
              <a:lnSpc>
                <a:spcPct val="115000"/>
              </a:lnSpc>
              <a:spcBef>
                <a:spcPts val="1200"/>
              </a:spcBef>
              <a:spcAft>
                <a:spcPts val="0"/>
              </a:spcAft>
              <a:buClr>
                <a:schemeClr val="dk1"/>
              </a:buClr>
              <a:buSzPct val="78571"/>
              <a:buFont typeface="Arial"/>
              <a:buNone/>
            </a:pPr>
            <a:r>
              <a:t/>
            </a:r>
            <a:endParaRPr/>
          </a:p>
          <a:p>
            <a:pPr indent="0" lvl="0" marL="0" rtl="0" algn="l">
              <a:lnSpc>
                <a:spcPct val="115000"/>
              </a:lnSpc>
              <a:spcBef>
                <a:spcPts val="1200"/>
              </a:spcBef>
              <a:spcAft>
                <a:spcPts val="0"/>
              </a:spcAft>
              <a:buClr>
                <a:schemeClr val="dk1"/>
              </a:buClr>
              <a:buSzPct val="78571"/>
              <a:buFont typeface="Arial"/>
              <a:buNone/>
            </a:pPr>
            <a:r>
              <a:rPr lang="en"/>
              <a:t>Pie chart is showing how the transgender prisoner population is spread across legal gender categories.</a:t>
            </a:r>
            <a:endParaRPr/>
          </a:p>
          <a:p>
            <a:pPr indent="0" lvl="0" marL="0" rtl="0" algn="l">
              <a:lnSpc>
                <a:spcPct val="115000"/>
              </a:lnSpc>
              <a:spcBef>
                <a:spcPts val="1200"/>
              </a:spcBef>
              <a:spcAft>
                <a:spcPts val="0"/>
              </a:spcAft>
              <a:buClr>
                <a:schemeClr val="dk1"/>
              </a:buClr>
              <a:buSzPct val="78571"/>
              <a:buFont typeface="Arial"/>
              <a:buNone/>
            </a:pPr>
            <a:r>
              <a:rPr lang="en"/>
              <a:t>So distribution = how data is divided among groups.</a:t>
            </a:r>
            <a:endParaRPr/>
          </a:p>
          <a:p>
            <a:pPr indent="0" lvl="0" marL="0" rtl="0" algn="l">
              <a:lnSpc>
                <a:spcPct val="115000"/>
              </a:lnSpc>
              <a:spcBef>
                <a:spcPts val="1200"/>
              </a:spcBef>
              <a:spcAft>
                <a:spcPts val="1200"/>
              </a:spcAft>
              <a:buSzPct val="148571"/>
              <a:buNone/>
            </a:pPr>
            <a:r>
              <a:t/>
            </a:r>
            <a:endParaRPr/>
          </a:p>
        </p:txBody>
      </p:sp>
      <p:pic>
        <p:nvPicPr>
          <p:cNvPr id="124" name="Google Shape;124;p10"/>
          <p:cNvPicPr preferRelativeResize="0"/>
          <p:nvPr/>
        </p:nvPicPr>
        <p:blipFill rotWithShape="1">
          <a:blip r:embed="rId3">
            <a:alphaModFix/>
          </a:blip>
          <a:srcRect b="0" l="0" r="0" t="0"/>
          <a:stretch/>
        </p:blipFill>
        <p:spPr>
          <a:xfrm>
            <a:off x="4496700" y="1138425"/>
            <a:ext cx="4335601" cy="36544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8" name="Shape 128"/>
        <p:cNvGrpSpPr/>
        <p:nvPr/>
      </p:nvGrpSpPr>
      <p:grpSpPr>
        <a:xfrm>
          <a:off x="0" y="0"/>
          <a:ext cx="0" cy="0"/>
          <a:chOff x="0" y="0"/>
          <a:chExt cx="0" cy="0"/>
        </a:xfrm>
      </p:grpSpPr>
      <p:sp>
        <p:nvSpPr>
          <p:cNvPr id="129" name="Google Shape;129;p11"/>
          <p:cNvSpPr txBox="1"/>
          <p:nvPr>
            <p:ph type="title"/>
          </p:nvPr>
        </p:nvSpPr>
        <p:spPr>
          <a:xfrm>
            <a:off x="311700" y="2150850"/>
            <a:ext cx="8520600" cy="841800"/>
          </a:xfrm>
          <a:prstGeom prst="rect">
            <a:avLst/>
          </a:prstGeom>
          <a:noFill/>
          <a:ln>
            <a:noFill/>
          </a:ln>
        </p:spPr>
        <p:txBody>
          <a:bodyPr anchorCtr="0" anchor="ctr" bIns="91425" lIns="91425" spcFirstLastPara="1" rIns="91425" wrap="square" tIns="91425">
            <a:normAutofit/>
          </a:bodyPr>
          <a:lstStyle/>
          <a:p>
            <a:pPr indent="0" lvl="0" marL="0" rtl="0" algn="l">
              <a:lnSpc>
                <a:spcPct val="100000"/>
              </a:lnSpc>
              <a:spcBef>
                <a:spcPts val="0"/>
              </a:spcBef>
              <a:spcAft>
                <a:spcPts val="0"/>
              </a:spcAft>
              <a:buSzPts val="3600"/>
              <a:buNone/>
            </a:pPr>
            <a:r>
              <a:rPr lang="en"/>
              <a:t>ISSUES ?@#%!</a:t>
            </a:r>
            <a:endParaRPr/>
          </a:p>
        </p:txBody>
      </p:sp>
      <p:pic>
        <p:nvPicPr>
          <p:cNvPr id="130" name="Google Shape;130;p11"/>
          <p:cNvPicPr preferRelativeResize="0"/>
          <p:nvPr/>
        </p:nvPicPr>
        <p:blipFill>
          <a:blip r:embed="rId3">
            <a:alphaModFix/>
          </a:blip>
          <a:stretch>
            <a:fillRect/>
          </a:stretch>
        </p:blipFill>
        <p:spPr>
          <a:xfrm>
            <a:off x="6789425" y="1304325"/>
            <a:ext cx="2042875" cy="2301451"/>
          </a:xfrm>
          <a:prstGeom prst="rect">
            <a:avLst/>
          </a:prstGeom>
          <a:noFill/>
          <a:ln>
            <a:noFill/>
          </a:ln>
        </p:spPr>
      </p:pic>
      <p:pic>
        <p:nvPicPr>
          <p:cNvPr id="131" name="Google Shape;131;p11"/>
          <p:cNvPicPr preferRelativeResize="0"/>
          <p:nvPr/>
        </p:nvPicPr>
        <p:blipFill>
          <a:blip r:embed="rId4">
            <a:alphaModFix/>
          </a:blip>
          <a:stretch>
            <a:fillRect/>
          </a:stretch>
        </p:blipFill>
        <p:spPr>
          <a:xfrm>
            <a:off x="3933444" y="1546860"/>
            <a:ext cx="2242167" cy="1846051"/>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 name="Shape 135"/>
        <p:cNvGrpSpPr/>
        <p:nvPr/>
      </p:nvGrpSpPr>
      <p:grpSpPr>
        <a:xfrm>
          <a:off x="0" y="0"/>
          <a:ext cx="0" cy="0"/>
          <a:chOff x="0" y="0"/>
          <a:chExt cx="0" cy="0"/>
        </a:xfrm>
      </p:grpSpPr>
      <p:sp>
        <p:nvSpPr>
          <p:cNvPr id="136" name="Google Shape;136;p12"/>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2800"/>
              <a:buNone/>
            </a:pPr>
            <a:r>
              <a:rPr lang="en" sz="1800"/>
              <a:t>Crime Statistics and Transgender Individuals:</a:t>
            </a:r>
            <a:endParaRPr sz="1800"/>
          </a:p>
        </p:txBody>
      </p:sp>
      <p:sp>
        <p:nvSpPr>
          <p:cNvPr id="137" name="Google Shape;137;p12"/>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1200"/>
              </a:spcAft>
              <a:buSzPts val="1300"/>
              <a:buNone/>
            </a:pPr>
            <a:r>
              <a:rPr lang="en"/>
              <a:t> </a:t>
            </a:r>
            <a:endParaRPr/>
          </a:p>
        </p:txBody>
      </p:sp>
      <p:sp>
        <p:nvSpPr>
          <p:cNvPr id="138" name="Google Shape;138;p12"/>
          <p:cNvSpPr txBox="1"/>
          <p:nvPr/>
        </p:nvSpPr>
        <p:spPr>
          <a:xfrm>
            <a:off x="174540" y="1070420"/>
            <a:ext cx="4233600" cy="35805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800"/>
              <a:buFont typeface="Arial"/>
              <a:buNone/>
            </a:pPr>
            <a:r>
              <a:rPr b="0" i="0" lang="en" sz="1800" u="none" cap="none" strike="noStrike">
                <a:solidFill>
                  <a:schemeClr val="dk2"/>
                </a:solidFill>
                <a:latin typeface="Arial"/>
                <a:ea typeface="Arial"/>
                <a:cs typeface="Arial"/>
                <a:sym typeface="Arial"/>
              </a:rPr>
              <a:t>	</a:t>
            </a:r>
            <a:r>
              <a:rPr b="0" i="0" lang="en" sz="1700" u="none" cap="none" strike="noStrike">
                <a:solidFill>
                  <a:srgbClr val="000000"/>
                </a:solidFill>
                <a:latin typeface="Arial"/>
                <a:ea typeface="Arial"/>
                <a:cs typeface="Arial"/>
                <a:sym typeface="Arial"/>
              </a:rPr>
              <a:t>•	There is no official national dataset showing all crimes committed by transgender people in England &amp; Wales.</a:t>
            </a:r>
            <a:endParaRPr b="0" i="0" sz="17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700"/>
              <a:buFont typeface="Arial"/>
              <a:buNone/>
            </a:pPr>
            <a:r>
              <a:rPr b="0" i="0" lang="en" sz="1700" u="none" cap="none" strike="noStrike">
                <a:solidFill>
                  <a:srgbClr val="000000"/>
                </a:solidFill>
                <a:latin typeface="Arial"/>
                <a:ea typeface="Arial"/>
                <a:cs typeface="Arial"/>
                <a:sym typeface="Arial"/>
              </a:rPr>
              <a:t>	•	Most available data comes from prison populations, which is a small subset of the transgender population.</a:t>
            </a:r>
            <a:endParaRPr b="0" i="0" sz="17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700"/>
              <a:buFont typeface="Arial"/>
              <a:buNone/>
            </a:pPr>
            <a:r>
              <a:rPr b="0" i="0" lang="en" sz="1700" u="none" cap="none" strike="noStrike">
                <a:solidFill>
                  <a:srgbClr val="000000"/>
                </a:solidFill>
                <a:latin typeface="Arial"/>
                <a:ea typeface="Arial"/>
                <a:cs typeface="Arial"/>
                <a:sym typeface="Arial"/>
              </a:rPr>
              <a:t>	•	Media reports suggest high rates of violent and sexual offences among transgender prisoners, but this does not reflect the wider population.</a:t>
            </a:r>
            <a:endParaRPr b="0" i="0" sz="17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700"/>
              <a:buFont typeface="Arial"/>
              <a:buNone/>
            </a:pPr>
            <a:r>
              <a:rPr b="0" i="0" lang="en" sz="1700" u="none" cap="none" strike="noStrike">
                <a:solidFill>
                  <a:srgbClr val="000000"/>
                </a:solidFill>
                <a:latin typeface="Arial"/>
                <a:ea typeface="Arial"/>
                <a:cs typeface="Arial"/>
                <a:sym typeface="Arial"/>
              </a:rPr>
              <a:t>	•	Gender identity is not routinely collected in police crime statistics for offenders.</a:t>
            </a:r>
            <a:endParaRPr b="0" i="0" sz="1700" u="none" cap="none" strike="noStrike">
              <a:solidFill>
                <a:srgbClr val="000000"/>
              </a:solidFill>
              <a:latin typeface="Arial"/>
              <a:ea typeface="Arial"/>
              <a:cs typeface="Arial"/>
              <a:sym typeface="Arial"/>
            </a:endParaRPr>
          </a:p>
        </p:txBody>
      </p:sp>
      <p:sp>
        <p:nvSpPr>
          <p:cNvPr id="139" name="Google Shape;139;p12"/>
          <p:cNvSpPr txBox="1"/>
          <p:nvPr/>
        </p:nvSpPr>
        <p:spPr>
          <a:xfrm>
            <a:off x="4330500" y="1070425"/>
            <a:ext cx="4813500" cy="39270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800"/>
              <a:buFont typeface="Arial"/>
              <a:buNone/>
            </a:pPr>
            <a:r>
              <a:rPr b="0" i="0" lang="en" sz="1800" u="none" cap="none" strike="noStrike">
                <a:solidFill>
                  <a:schemeClr val="dk2"/>
                </a:solidFill>
                <a:latin typeface="Arial"/>
                <a:ea typeface="Arial"/>
                <a:cs typeface="Arial"/>
                <a:sym typeface="Arial"/>
              </a:rPr>
              <a:t>	</a:t>
            </a:r>
            <a:r>
              <a:rPr b="0" i="0" lang="en" sz="1500" u="none" cap="none" strike="noStrike">
                <a:solidFill>
                  <a:srgbClr val="000000"/>
                </a:solidFill>
                <a:latin typeface="Arial"/>
                <a:ea typeface="Arial"/>
                <a:cs typeface="Arial"/>
                <a:sym typeface="Arial"/>
              </a:rPr>
              <a:t>•	In 2024, transgender prisoners were mostly convicted for violent or sexual offences.</a:t>
            </a:r>
            <a:endParaRPr b="0" i="0" sz="15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0" i="0" lang="en" sz="1500" u="none" cap="none" strike="noStrike">
                <a:solidFill>
                  <a:srgbClr val="000000"/>
                </a:solidFill>
                <a:latin typeface="Arial"/>
                <a:ea typeface="Arial"/>
                <a:cs typeface="Arial"/>
                <a:sym typeface="Arial"/>
              </a:rPr>
              <a:t>	•	Some sources report:</a:t>
            </a:r>
            <a:endParaRPr b="0" i="0" sz="15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0" i="0" lang="en" sz="1500" u="none" cap="none" strike="noStrike">
                <a:solidFill>
                  <a:srgbClr val="000000"/>
                </a:solidFill>
                <a:latin typeface="Arial"/>
                <a:ea typeface="Arial"/>
                <a:cs typeface="Arial"/>
                <a:sym typeface="Arial"/>
              </a:rPr>
              <a:t>	•	62–74% of transgender prisoners in England &amp; Wales had convictions for sexual or violent crimes (thegoldreport.com￼).</a:t>
            </a:r>
            <a:endParaRPr b="0" i="0" sz="15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0" i="0" lang="en" sz="1500" u="none" cap="none" strike="noStrike">
                <a:solidFill>
                  <a:srgbClr val="000000"/>
                </a:solidFill>
                <a:latin typeface="Arial"/>
                <a:ea typeface="Arial"/>
                <a:cs typeface="Arial"/>
                <a:sym typeface="Arial"/>
              </a:rPr>
              <a:t>	•	Important caveat: Only includes people already in prison — not general population.</a:t>
            </a:r>
            <a:endParaRPr b="0" i="0" sz="15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t/>
            </a:r>
            <a:endParaRPr b="0" i="0" sz="15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0" i="0" lang="en" sz="1500" u="none" cap="none" strike="noStrike">
                <a:solidFill>
                  <a:srgbClr val="000000"/>
                </a:solidFill>
                <a:latin typeface="Arial"/>
                <a:ea typeface="Arial"/>
                <a:cs typeface="Arial"/>
                <a:sym typeface="Arial"/>
              </a:rPr>
              <a:t>Visual suggestion:</a:t>
            </a:r>
            <a:endParaRPr b="0" i="0" sz="15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0" i="0" lang="en" sz="1500" u="none" cap="none" strike="noStrike">
                <a:solidFill>
                  <a:srgbClr val="000000"/>
                </a:solidFill>
                <a:latin typeface="Arial"/>
                <a:ea typeface="Arial"/>
                <a:cs typeface="Arial"/>
                <a:sym typeface="Arial"/>
              </a:rPr>
              <a:t>	•	Simple pie chart showing approximate share:</a:t>
            </a:r>
            <a:endParaRPr b="0" i="0" sz="15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0" i="0" lang="en" sz="1500" u="none" cap="none" strike="noStrike">
                <a:solidFill>
                  <a:srgbClr val="000000"/>
                </a:solidFill>
                <a:latin typeface="Arial"/>
                <a:ea typeface="Arial"/>
                <a:cs typeface="Arial"/>
                <a:sym typeface="Arial"/>
              </a:rPr>
              <a:t>	•	Violent/Sexual offences ~70%</a:t>
            </a:r>
            <a:endParaRPr b="0" i="0" sz="15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0" i="0" lang="en" sz="1500" u="none" cap="none" strike="noStrike">
                <a:solidFill>
                  <a:srgbClr val="000000"/>
                </a:solidFill>
                <a:latin typeface="Arial"/>
                <a:ea typeface="Arial"/>
                <a:cs typeface="Arial"/>
                <a:sym typeface="Arial"/>
              </a:rPr>
              <a:t>	•	Other offences ~30%</a:t>
            </a:r>
            <a:endParaRPr b="0" i="0" sz="15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500"/>
              <a:buFont typeface="Arial"/>
              <a:buNone/>
            </a:pPr>
            <a:r>
              <a:rPr b="0" i="0" lang="en" sz="1500" u="none" cap="none" strike="noStrike">
                <a:solidFill>
                  <a:srgbClr val="000000"/>
                </a:solidFill>
                <a:latin typeface="Arial"/>
                <a:ea typeface="Arial"/>
                <a:cs typeface="Arial"/>
                <a:sym typeface="Arial"/>
              </a:rPr>
              <a:t>	•	Or bar chart: “Offence Type by Prison Population”</a:t>
            </a:r>
            <a:endParaRPr b="0" i="0" sz="1500" u="none" cap="none" strike="noStrike">
              <a:solidFill>
                <a:srgbClr val="000000"/>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3" name="Shape 143"/>
        <p:cNvGrpSpPr/>
        <p:nvPr/>
      </p:nvGrpSpPr>
      <p:grpSpPr>
        <a:xfrm>
          <a:off x="0" y="0"/>
          <a:ext cx="0" cy="0"/>
          <a:chOff x="0" y="0"/>
          <a:chExt cx="0" cy="0"/>
        </a:xfrm>
      </p:grpSpPr>
      <p:sp>
        <p:nvSpPr>
          <p:cNvPr id="144" name="Google Shape;144;p13"/>
          <p:cNvSpPr txBox="1"/>
          <p:nvPr>
            <p:ph type="title"/>
          </p:nvPr>
        </p:nvSpPr>
        <p:spPr>
          <a:xfrm>
            <a:off x="174540" y="97553"/>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
              <a:t>Crime Related crimes </a:t>
            </a:r>
            <a:endParaRPr/>
          </a:p>
        </p:txBody>
      </p:sp>
      <p:sp>
        <p:nvSpPr>
          <p:cNvPr id="145" name="Google Shape;145;p13"/>
          <p:cNvSpPr txBox="1"/>
          <p:nvPr>
            <p:ph idx="1" type="body"/>
          </p:nvPr>
        </p:nvSpPr>
        <p:spPr>
          <a:xfrm>
            <a:off x="623400" y="670238"/>
            <a:ext cx="8520600" cy="3416400"/>
          </a:xfrm>
          <a:prstGeom prst="rect">
            <a:avLst/>
          </a:prstGeom>
          <a:noFill/>
          <a:ln>
            <a:noFill/>
          </a:ln>
        </p:spPr>
        <p:txBody>
          <a:bodyPr anchorCtr="0" anchor="t" bIns="91425" lIns="91425" spcFirstLastPara="1" rIns="91425" wrap="square" tIns="91425">
            <a:noAutofit/>
          </a:bodyPr>
          <a:lstStyle/>
          <a:p>
            <a:pPr indent="-298450" lvl="0" marL="457200" rtl="0" algn="l">
              <a:lnSpc>
                <a:spcPct val="115000"/>
              </a:lnSpc>
              <a:spcBef>
                <a:spcPts val="2400"/>
              </a:spcBef>
              <a:spcAft>
                <a:spcPts val="0"/>
              </a:spcAft>
              <a:buClr>
                <a:schemeClr val="dk1"/>
              </a:buClr>
              <a:buSzPts val="1100"/>
              <a:buChar char="●"/>
            </a:pPr>
            <a:r>
              <a:rPr lang="en" sz="1100">
                <a:solidFill>
                  <a:schemeClr val="dk1"/>
                </a:solidFill>
              </a:rPr>
              <a:t>Family conflict or rejection can force young transgender people to leave home or run away. Similar patterns are seen among LGBT adolescents, with males at greater risk of violent expulsion. Survival strategies among homeless transgender youth may include: Prostitution,Theft, and Selling or using drugs</a:t>
            </a:r>
            <a:br>
              <a:rPr lang="en" sz="1100">
                <a:solidFill>
                  <a:schemeClr val="dk1"/>
                </a:solidFill>
              </a:rPr>
            </a:b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 sz="1100">
                <a:solidFill>
                  <a:schemeClr val="dk1"/>
                </a:solidFill>
              </a:rPr>
              <a:t>Fear of victimisation can make transgender youth avoid shelters and communal services.</a:t>
            </a:r>
            <a:br>
              <a:rPr lang="en" sz="1100">
                <a:solidFill>
                  <a:schemeClr val="dk1"/>
                </a:solidFill>
              </a:rPr>
            </a:b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 sz="1100">
                <a:solidFill>
                  <a:schemeClr val="dk1"/>
                </a:solidFill>
              </a:rPr>
              <a:t>Economic marginalisation:</a:t>
            </a:r>
            <a:br>
              <a:rPr lang="en" sz="1100">
                <a:solidFill>
                  <a:schemeClr val="dk1"/>
                </a:solidFill>
              </a:rPr>
            </a:br>
            <a:endParaRPr sz="1100">
              <a:solidFill>
                <a:schemeClr val="dk1"/>
              </a:solidFill>
            </a:endParaRPr>
          </a:p>
          <a:p>
            <a:pPr indent="-298450" lvl="1" marL="914400" rtl="0" algn="l">
              <a:lnSpc>
                <a:spcPct val="115000"/>
              </a:lnSpc>
              <a:spcBef>
                <a:spcPts val="0"/>
              </a:spcBef>
              <a:spcAft>
                <a:spcPts val="0"/>
              </a:spcAft>
              <a:buClr>
                <a:schemeClr val="dk1"/>
              </a:buClr>
              <a:buSzPts val="1100"/>
              <a:buChar char="○"/>
            </a:pPr>
            <a:r>
              <a:rPr lang="en" sz="1100">
                <a:solidFill>
                  <a:schemeClr val="dk1"/>
                </a:solidFill>
              </a:rPr>
              <a:t>Workplace discrimination → poverty</a:t>
            </a:r>
            <a:br>
              <a:rPr lang="en" sz="1100">
                <a:solidFill>
                  <a:schemeClr val="dk1"/>
                </a:solidFill>
              </a:rPr>
            </a:br>
            <a:endParaRPr sz="1100">
              <a:solidFill>
                <a:schemeClr val="dk1"/>
              </a:solidFill>
            </a:endParaRPr>
          </a:p>
          <a:p>
            <a:pPr indent="-298450" lvl="1" marL="914400" rtl="0" algn="l">
              <a:lnSpc>
                <a:spcPct val="115000"/>
              </a:lnSpc>
              <a:spcBef>
                <a:spcPts val="0"/>
              </a:spcBef>
              <a:spcAft>
                <a:spcPts val="0"/>
              </a:spcAft>
              <a:buClr>
                <a:schemeClr val="dk1"/>
              </a:buClr>
              <a:buSzPts val="1100"/>
              <a:buChar char="○"/>
            </a:pPr>
            <a:r>
              <a:rPr lang="en" sz="1100">
                <a:solidFill>
                  <a:schemeClr val="dk1"/>
                </a:solidFill>
              </a:rPr>
              <a:t>Discriminatory landlords → insecure housing / homelessness</a:t>
            </a:r>
            <a:br>
              <a:rPr lang="en" sz="1100">
                <a:solidFill>
                  <a:schemeClr val="dk1"/>
                </a:solidFill>
              </a:rPr>
            </a:b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 sz="1100">
                <a:solidFill>
                  <a:schemeClr val="dk1"/>
                </a:solidFill>
              </a:rPr>
              <a:t>Consequence: Transgender people are overrepresented in prisons compared to the general transgender population.</a:t>
            </a:r>
            <a:br>
              <a:rPr lang="en" sz="1100">
                <a:solidFill>
                  <a:schemeClr val="dk1"/>
                </a:solidFill>
              </a:rPr>
            </a:b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 sz="1100">
                <a:solidFill>
                  <a:schemeClr val="dk1"/>
                </a:solidFill>
              </a:rPr>
              <a:t>Stohr (year): “People who are societal outcasts… are more likely to wind up in a jail or a prison, as they may be more prone to engage in illegal activities in order to survive.”</a:t>
            </a:r>
            <a:br>
              <a:rPr lang="en" sz="1100">
                <a:solidFill>
                  <a:schemeClr val="dk1"/>
                </a:solidFill>
              </a:rPr>
            </a:b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 sz="1100">
                <a:solidFill>
                  <a:schemeClr val="dk1"/>
                </a:solidFill>
              </a:rPr>
              <a:t>Studies indicate:</a:t>
            </a:r>
            <a:br>
              <a:rPr lang="en" sz="1100">
                <a:solidFill>
                  <a:schemeClr val="dk1"/>
                </a:solidFill>
              </a:rPr>
            </a:br>
            <a:endParaRPr sz="1100">
              <a:solidFill>
                <a:schemeClr val="dk1"/>
              </a:solidFill>
            </a:endParaRPr>
          </a:p>
          <a:p>
            <a:pPr indent="-298450" lvl="1" marL="914400" rtl="0" algn="l">
              <a:lnSpc>
                <a:spcPct val="115000"/>
              </a:lnSpc>
              <a:spcBef>
                <a:spcPts val="0"/>
              </a:spcBef>
              <a:spcAft>
                <a:spcPts val="0"/>
              </a:spcAft>
              <a:buClr>
                <a:schemeClr val="dk1"/>
              </a:buClr>
              <a:buSzPts val="1100"/>
              <a:buChar char="○"/>
            </a:pPr>
            <a:r>
              <a:rPr lang="en" sz="1100">
                <a:solidFill>
                  <a:schemeClr val="dk1"/>
                </a:solidFill>
              </a:rPr>
              <a:t>~14% of transgender people in San Francisco had been in prison at least once (double the general rate).</a:t>
            </a:r>
            <a:br>
              <a:rPr lang="en" sz="1100">
                <a:solidFill>
                  <a:schemeClr val="dk1"/>
                </a:solidFill>
              </a:rPr>
            </a:br>
            <a:endParaRPr sz="1100">
              <a:solidFill>
                <a:schemeClr val="dk1"/>
              </a:solidFill>
            </a:endParaRPr>
          </a:p>
          <a:p>
            <a:pPr indent="-298450" lvl="1" marL="914400" rtl="0" algn="l">
              <a:lnSpc>
                <a:spcPct val="115000"/>
              </a:lnSpc>
              <a:spcBef>
                <a:spcPts val="0"/>
              </a:spcBef>
              <a:spcAft>
                <a:spcPts val="0"/>
              </a:spcAft>
              <a:buClr>
                <a:schemeClr val="dk1"/>
              </a:buClr>
              <a:buSzPts val="1100"/>
              <a:buChar char="○"/>
            </a:pPr>
            <a:r>
              <a:rPr lang="en" sz="1100">
                <a:solidFill>
                  <a:schemeClr val="dk1"/>
                </a:solidFill>
              </a:rPr>
              <a:t>Post-release, transgender individuals often remain in a cycle of exclusion and marginalisation.</a:t>
            </a:r>
            <a:br>
              <a:rPr lang="en" sz="1100">
                <a:solidFill>
                  <a:schemeClr val="dk1"/>
                </a:solidFill>
              </a:rPr>
            </a:br>
            <a:endParaRPr sz="950"/>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9" name="Shape 149"/>
        <p:cNvGrpSpPr/>
        <p:nvPr/>
      </p:nvGrpSpPr>
      <p:grpSpPr>
        <a:xfrm>
          <a:off x="0" y="0"/>
          <a:ext cx="0" cy="0"/>
          <a:chOff x="0" y="0"/>
          <a:chExt cx="0" cy="0"/>
        </a:xfrm>
      </p:grpSpPr>
      <p:sp>
        <p:nvSpPr>
          <p:cNvPr id="150" name="Google Shape;150;p14"/>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
              <a:t>Lack of Research = Invisibility &amp; Policy Gaps</a:t>
            </a:r>
            <a:endParaRPr/>
          </a:p>
        </p:txBody>
      </p:sp>
      <p:sp>
        <p:nvSpPr>
          <p:cNvPr id="151" name="Google Shape;151;p14"/>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0"/>
              </a:spcAft>
              <a:buSzPts val="1300"/>
              <a:buNone/>
            </a:pPr>
            <a:r>
              <a:rPr lang="en"/>
              <a:t>There is a significant lack of UK‑based research on transgender prisoners, which contributes to them being an “invisible” population in the criminal justice system.</a:t>
            </a:r>
            <a:endParaRPr/>
          </a:p>
          <a:p>
            <a:pPr indent="0" lvl="0" marL="0" rtl="0" algn="l">
              <a:lnSpc>
                <a:spcPct val="115000"/>
              </a:lnSpc>
              <a:spcBef>
                <a:spcPts val="1200"/>
              </a:spcBef>
              <a:spcAft>
                <a:spcPts val="0"/>
              </a:spcAft>
              <a:buSzPts val="1300"/>
              <a:buNone/>
            </a:pPr>
            <a:r>
              <a:t/>
            </a:r>
            <a:endParaRPr/>
          </a:p>
          <a:p>
            <a:pPr indent="0" lvl="0" marL="0" rtl="0" algn="l">
              <a:lnSpc>
                <a:spcPct val="115000"/>
              </a:lnSpc>
              <a:spcBef>
                <a:spcPts val="1200"/>
              </a:spcBef>
              <a:spcAft>
                <a:spcPts val="0"/>
              </a:spcAft>
              <a:buSzPts val="1300"/>
              <a:buNone/>
            </a:pPr>
            <a:r>
              <a:rPr lang="en"/>
              <a:t>“This literature review reveals a distinct dearth of research concerning transgender people in prison … transgender people will remain an ‘invisible’ prison population.”</a:t>
            </a:r>
            <a:endParaRPr/>
          </a:p>
          <a:p>
            <a:pPr indent="0" lvl="0" marL="0" rtl="0" algn="l">
              <a:lnSpc>
                <a:spcPct val="115000"/>
              </a:lnSpc>
              <a:spcBef>
                <a:spcPts val="1200"/>
              </a:spcBef>
              <a:spcAft>
                <a:spcPts val="1200"/>
              </a:spcAft>
              <a:buSzPts val="1300"/>
              <a:buNone/>
            </a:pPr>
            <a:r>
              <a:rPr lang="en"/>
              <a:t>— Caroline Gorden et al., Prison Service Journal (literature review on transgender prisoners in England &amp; Wales). </a:t>
            </a:r>
            <a:endParaRPr/>
          </a:p>
        </p:txBody>
      </p:sp>
      <p:pic>
        <p:nvPicPr>
          <p:cNvPr id="152" name="Google Shape;152;p14"/>
          <p:cNvPicPr preferRelativeResize="0"/>
          <p:nvPr/>
        </p:nvPicPr>
        <p:blipFill>
          <a:blip r:embed="rId3">
            <a:alphaModFix/>
          </a:blip>
          <a:stretch>
            <a:fillRect/>
          </a:stretch>
        </p:blipFill>
        <p:spPr>
          <a:xfrm>
            <a:off x="6315075" y="3788669"/>
            <a:ext cx="1874511" cy="1249676"/>
          </a:xfrm>
          <a:prstGeom prst="rect">
            <a:avLst/>
          </a:prstGeom>
          <a:noFill/>
          <a:ln>
            <a:noFill/>
          </a:ln>
        </p:spPr>
      </p:pic>
      <p:pic>
        <p:nvPicPr>
          <p:cNvPr id="153" name="Google Shape;153;p14"/>
          <p:cNvPicPr preferRelativeResize="0"/>
          <p:nvPr/>
        </p:nvPicPr>
        <p:blipFill>
          <a:blip r:embed="rId4">
            <a:alphaModFix/>
          </a:blip>
          <a:stretch>
            <a:fillRect/>
          </a:stretch>
        </p:blipFill>
        <p:spPr>
          <a:xfrm>
            <a:off x="3566160" y="3735327"/>
            <a:ext cx="2268699" cy="124967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7" name="Shape 157"/>
        <p:cNvGrpSpPr/>
        <p:nvPr/>
      </p:nvGrpSpPr>
      <p:grpSpPr>
        <a:xfrm>
          <a:off x="0" y="0"/>
          <a:ext cx="0" cy="0"/>
          <a:chOff x="0" y="0"/>
          <a:chExt cx="0" cy="0"/>
        </a:xfrm>
      </p:grpSpPr>
      <p:sp>
        <p:nvSpPr>
          <p:cNvPr id="158" name="Google Shape;158;p15"/>
          <p:cNvSpPr txBox="1"/>
          <p:nvPr>
            <p:ph type="title"/>
          </p:nvPr>
        </p:nvSpPr>
        <p:spPr>
          <a:xfrm>
            <a:off x="1230672" y="6736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
              <a:t>systemic challenges and vulnerability.</a:t>
            </a:r>
            <a:endParaRPr/>
          </a:p>
        </p:txBody>
      </p:sp>
      <p:sp>
        <p:nvSpPr>
          <p:cNvPr id="159" name="Google Shape;159;p15"/>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0"/>
              </a:spcAft>
              <a:buSzPts val="1300"/>
              <a:buNone/>
            </a:pPr>
            <a:r>
              <a:rPr lang="en"/>
              <a:t>Qualitative research highlights that transgender and non‑binary inmates face structural, social, and institutional hardships in custody.</a:t>
            </a:r>
            <a:endParaRPr/>
          </a:p>
          <a:p>
            <a:pPr indent="0" lvl="0" marL="0" rtl="0" algn="l">
              <a:lnSpc>
                <a:spcPct val="115000"/>
              </a:lnSpc>
              <a:spcBef>
                <a:spcPts val="1200"/>
              </a:spcBef>
              <a:spcAft>
                <a:spcPts val="0"/>
              </a:spcAft>
              <a:buSzPts val="1300"/>
              <a:buNone/>
            </a:pPr>
            <a:r>
              <a:t/>
            </a:r>
            <a:endParaRPr/>
          </a:p>
          <a:p>
            <a:pPr indent="0" lvl="0" marL="0" rtl="0" algn="l">
              <a:lnSpc>
                <a:spcPct val="115000"/>
              </a:lnSpc>
              <a:spcBef>
                <a:spcPts val="1200"/>
              </a:spcBef>
              <a:spcAft>
                <a:spcPts val="0"/>
              </a:spcAft>
              <a:buSzPts val="1300"/>
              <a:buNone/>
            </a:pPr>
            <a:r>
              <a:rPr lang="en"/>
              <a:t>“There is a complex relationship between transgender and non‑binary individuals and the Criminal Justice System … binary, gendered structures within prisons create unique hardships for trans+ individuals.”</a:t>
            </a:r>
            <a:endParaRPr/>
          </a:p>
          <a:p>
            <a:pPr indent="0" lvl="0" marL="0" rtl="0" algn="l">
              <a:lnSpc>
                <a:spcPct val="115000"/>
              </a:lnSpc>
              <a:spcBef>
                <a:spcPts val="1200"/>
              </a:spcBef>
              <a:spcAft>
                <a:spcPts val="1200"/>
              </a:spcAft>
              <a:buSzPts val="1300"/>
              <a:buNone/>
            </a:pPr>
            <a:r>
              <a:rPr lang="en"/>
              <a:t>— Sally Evans, doctoral research (England &amp; Wales). </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3" name="Shape 163"/>
        <p:cNvGrpSpPr/>
        <p:nvPr/>
      </p:nvGrpSpPr>
      <p:grpSpPr>
        <a:xfrm>
          <a:off x="0" y="0"/>
          <a:ext cx="0" cy="0"/>
          <a:chOff x="0" y="0"/>
          <a:chExt cx="0" cy="0"/>
        </a:xfrm>
      </p:grpSpPr>
      <p:sp>
        <p:nvSpPr>
          <p:cNvPr id="164" name="Google Shape;164;p16"/>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2800"/>
              <a:buNone/>
            </a:pPr>
            <a:r>
              <a:rPr lang="en" sz="1900"/>
              <a:t>Homelessness &amp; Vulnerability Research Supports Pathways to Offending</a:t>
            </a:r>
            <a:endParaRPr sz="1900"/>
          </a:p>
        </p:txBody>
      </p:sp>
      <p:sp>
        <p:nvSpPr>
          <p:cNvPr id="165" name="Google Shape;165;p16"/>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lnSpcReduction="20000"/>
          </a:bodyPr>
          <a:lstStyle/>
          <a:p>
            <a:pPr indent="0" lvl="0" marL="0" rtl="0" algn="l">
              <a:lnSpc>
                <a:spcPct val="115000"/>
              </a:lnSpc>
              <a:spcBef>
                <a:spcPts val="0"/>
              </a:spcBef>
              <a:spcAft>
                <a:spcPts val="0"/>
              </a:spcAft>
              <a:buSzPts val="1300"/>
              <a:buNone/>
            </a:pPr>
            <a:r>
              <a:rPr lang="en"/>
              <a:t>Homelessness among LGBTQ+ youth — including trans young people — is significantly higher than among non‑LGBTQ peers, contributing to marginalisation and survival harms.</a:t>
            </a:r>
            <a:endParaRPr/>
          </a:p>
          <a:p>
            <a:pPr indent="0" lvl="0" marL="0" rtl="0" algn="l">
              <a:lnSpc>
                <a:spcPct val="115000"/>
              </a:lnSpc>
              <a:spcBef>
                <a:spcPts val="1200"/>
              </a:spcBef>
              <a:spcAft>
                <a:spcPts val="0"/>
              </a:spcAft>
              <a:buSzPts val="1300"/>
              <a:buNone/>
            </a:pPr>
            <a:r>
              <a:rPr lang="en"/>
              <a:t>	•	LGBTQ+ youth are twice as likely as non‑LGBTQ youth to experience hidden homelessness.  </a:t>
            </a:r>
            <a:endParaRPr/>
          </a:p>
          <a:p>
            <a:pPr indent="0" lvl="0" marL="0" rtl="0" algn="l">
              <a:lnSpc>
                <a:spcPct val="115000"/>
              </a:lnSpc>
              <a:spcBef>
                <a:spcPts val="1200"/>
              </a:spcBef>
              <a:spcAft>
                <a:spcPts val="0"/>
              </a:spcAft>
              <a:buSzPts val="1300"/>
              <a:buNone/>
            </a:pPr>
            <a:r>
              <a:rPr lang="en"/>
              <a:t>	•	Trans young people are disproportionately affected, with up to 33% experiencing hidden homelessness in one recent UK study.  </a:t>
            </a:r>
            <a:endParaRPr/>
          </a:p>
          <a:p>
            <a:pPr indent="0" lvl="0" marL="0" rtl="0" algn="l">
              <a:lnSpc>
                <a:spcPct val="115000"/>
              </a:lnSpc>
              <a:spcBef>
                <a:spcPts val="1200"/>
              </a:spcBef>
              <a:spcAft>
                <a:spcPts val="0"/>
              </a:spcAft>
              <a:buSzPts val="1300"/>
              <a:buNone/>
            </a:pPr>
            <a:r>
              <a:t/>
            </a:r>
            <a:endParaRPr/>
          </a:p>
          <a:p>
            <a:pPr indent="0" lvl="0" marL="0" rtl="0" algn="l">
              <a:lnSpc>
                <a:spcPct val="115000"/>
              </a:lnSpc>
              <a:spcBef>
                <a:spcPts val="1200"/>
              </a:spcBef>
              <a:spcAft>
                <a:spcPts val="1200"/>
              </a:spcAft>
              <a:buSzPts val="1300"/>
              <a:buNone/>
            </a:pPr>
            <a:r>
              <a:rPr lang="en"/>
              <a:t>These figures support your slide about family conflict → homelessness → survival coping strategies that can increase risk of offending.</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9" name="Shape 169"/>
        <p:cNvGrpSpPr/>
        <p:nvPr/>
      </p:nvGrpSpPr>
      <p:grpSpPr>
        <a:xfrm>
          <a:off x="0" y="0"/>
          <a:ext cx="0" cy="0"/>
          <a:chOff x="0" y="0"/>
          <a:chExt cx="0" cy="0"/>
        </a:xfrm>
      </p:grpSpPr>
      <p:sp>
        <p:nvSpPr>
          <p:cNvPr id="170" name="Google Shape;170;p17"/>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
              <a:t>Prisoner Experience Research Shows Abuse &amp; Risk</a:t>
            </a:r>
            <a:endParaRPr/>
          </a:p>
        </p:txBody>
      </p:sp>
      <p:sp>
        <p:nvSpPr>
          <p:cNvPr id="171" name="Google Shape;171;p17"/>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0"/>
              </a:spcAft>
              <a:buSzPts val="1300"/>
              <a:buNone/>
            </a:pPr>
            <a:r>
              <a:rPr lang="en"/>
              <a:t>Advocacy and prisoner support sources identify high rates of abuse, lack of intervention by guards, and hostile environments for LGBT+ inmates, particularly transgender prisoners.</a:t>
            </a:r>
            <a:endParaRPr/>
          </a:p>
          <a:p>
            <a:pPr indent="0" lvl="0" marL="0" rtl="0" algn="l">
              <a:lnSpc>
                <a:spcPct val="115000"/>
              </a:lnSpc>
              <a:spcBef>
                <a:spcPts val="1200"/>
              </a:spcBef>
              <a:spcAft>
                <a:spcPts val="0"/>
              </a:spcAft>
              <a:buSzPts val="1300"/>
              <a:buNone/>
            </a:pPr>
            <a:r>
              <a:t/>
            </a:r>
            <a:endParaRPr/>
          </a:p>
          <a:p>
            <a:pPr indent="0" lvl="0" marL="0" rtl="0" algn="l">
              <a:lnSpc>
                <a:spcPct val="115000"/>
              </a:lnSpc>
              <a:spcBef>
                <a:spcPts val="1200"/>
              </a:spcBef>
              <a:spcAft>
                <a:spcPts val="0"/>
              </a:spcAft>
              <a:buSzPts val="1300"/>
              <a:buNone/>
            </a:pPr>
            <a:r>
              <a:rPr lang="en"/>
              <a:t>“LGBT+ prisoners often hide their sexual orientation due to fear of hostility … homophobic bullying, abuse and sexual assault occur with little intervention.”</a:t>
            </a:r>
            <a:endParaRPr/>
          </a:p>
          <a:p>
            <a:pPr indent="0" lvl="0" marL="0" rtl="0" algn="l">
              <a:lnSpc>
                <a:spcPct val="115000"/>
              </a:lnSpc>
              <a:spcBef>
                <a:spcPts val="1200"/>
              </a:spcBef>
              <a:spcAft>
                <a:spcPts val="1200"/>
              </a:spcAft>
              <a:buSzPts val="1300"/>
              <a:buNone/>
            </a:pPr>
            <a:r>
              <a:rPr lang="en"/>
              <a:t>— Prisoners’ Advice Service. </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5" name="Shape 175"/>
        <p:cNvGrpSpPr/>
        <p:nvPr/>
      </p:nvGrpSpPr>
      <p:grpSpPr>
        <a:xfrm>
          <a:off x="0" y="0"/>
          <a:ext cx="0" cy="0"/>
          <a:chOff x="0" y="0"/>
          <a:chExt cx="0" cy="0"/>
        </a:xfrm>
      </p:grpSpPr>
      <p:sp>
        <p:nvSpPr>
          <p:cNvPr id="176" name="Google Shape;176;p18"/>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00000"/>
              <a:buNone/>
            </a:pPr>
            <a:r>
              <a:rPr lang="en"/>
              <a:t>Case Study</a:t>
            </a:r>
            <a:endParaRPr/>
          </a:p>
        </p:txBody>
      </p:sp>
      <p:sp>
        <p:nvSpPr>
          <p:cNvPr id="177" name="Google Shape;177;p18"/>
          <p:cNvSpPr txBox="1"/>
          <p:nvPr>
            <p:ph idx="1" type="body"/>
          </p:nvPr>
        </p:nvSpPr>
        <p:spPr>
          <a:xfrm>
            <a:off x="311700" y="1152475"/>
            <a:ext cx="3999900" cy="3416400"/>
          </a:xfrm>
          <a:prstGeom prst="rect">
            <a:avLst/>
          </a:prstGeom>
          <a:noFill/>
          <a:ln>
            <a:noFill/>
          </a:ln>
        </p:spPr>
        <p:txBody>
          <a:bodyPr anchorCtr="0" anchor="t" bIns="91425" lIns="91425" spcFirstLastPara="1" rIns="91425" wrap="square" tIns="91425">
            <a:normAutofit fontScale="92500" lnSpcReduction="20000"/>
          </a:bodyPr>
          <a:lstStyle/>
          <a:p>
            <a:pPr indent="0" lvl="0" marL="0" rtl="0" algn="l">
              <a:lnSpc>
                <a:spcPct val="115000"/>
              </a:lnSpc>
              <a:spcBef>
                <a:spcPts val="0"/>
              </a:spcBef>
              <a:spcAft>
                <a:spcPts val="0"/>
              </a:spcAft>
              <a:buSzPct val="132653"/>
              <a:buNone/>
            </a:pPr>
            <a:r>
              <a:rPr lang="en"/>
              <a:t>• Vicki Thompson was a transgender woman held in a male prison despite her gender identity.</a:t>
            </a:r>
            <a:endParaRPr/>
          </a:p>
          <a:p>
            <a:pPr indent="0" lvl="0" marL="0" rtl="0" algn="l">
              <a:lnSpc>
                <a:spcPct val="115000"/>
              </a:lnSpc>
              <a:spcBef>
                <a:spcPts val="1200"/>
              </a:spcBef>
              <a:spcAft>
                <a:spcPts val="0"/>
              </a:spcAft>
              <a:buSzPct val="132653"/>
              <a:buNone/>
            </a:pPr>
            <a:r>
              <a:rPr lang="en"/>
              <a:t>• She experienced significant distress, isolation, and safety concerns during her incarceration.</a:t>
            </a:r>
            <a:endParaRPr/>
          </a:p>
          <a:p>
            <a:pPr indent="0" lvl="0" marL="0" rtl="0" algn="l">
              <a:lnSpc>
                <a:spcPct val="115000"/>
              </a:lnSpc>
              <a:spcBef>
                <a:spcPts val="1200"/>
              </a:spcBef>
              <a:spcAft>
                <a:spcPts val="0"/>
              </a:spcAft>
              <a:buSzPct val="132653"/>
              <a:buNone/>
            </a:pPr>
            <a:r>
              <a:rPr lang="en"/>
              <a:t>• Case highlighted issues with placement decisions and risk assessment procedures for transgender prisoners.</a:t>
            </a:r>
            <a:endParaRPr/>
          </a:p>
          <a:p>
            <a:pPr indent="0" lvl="0" marL="0" rtl="0" algn="l">
              <a:lnSpc>
                <a:spcPct val="115000"/>
              </a:lnSpc>
              <a:spcBef>
                <a:spcPts val="1200"/>
              </a:spcBef>
              <a:spcAft>
                <a:spcPts val="0"/>
              </a:spcAft>
              <a:buSzPct val="132653"/>
              <a:buNone/>
            </a:pPr>
            <a:r>
              <a:rPr lang="en"/>
              <a:t>• Thompson’s legal challenge focused on human rights violations due to placement and lack of appropriate protections.</a:t>
            </a:r>
            <a:endParaRPr/>
          </a:p>
          <a:p>
            <a:pPr indent="0" lvl="0" marL="0" rtl="0" algn="l">
              <a:lnSpc>
                <a:spcPct val="115000"/>
              </a:lnSpc>
              <a:spcBef>
                <a:spcPts val="1200"/>
              </a:spcBef>
              <a:spcAft>
                <a:spcPts val="1200"/>
              </a:spcAft>
              <a:buSzPct val="132653"/>
              <a:buNone/>
            </a:pPr>
            <a:r>
              <a:rPr lang="en"/>
              <a:t>• The case drew attention to the need for sensitive transgender policy, including appropriate housing and healthcare.</a:t>
            </a:r>
            <a:endParaRPr/>
          </a:p>
        </p:txBody>
      </p:sp>
      <p:sp>
        <p:nvSpPr>
          <p:cNvPr id="178" name="Google Shape;178;p18"/>
          <p:cNvSpPr txBox="1"/>
          <p:nvPr>
            <p:ph idx="2" type="body"/>
          </p:nvPr>
        </p:nvSpPr>
        <p:spPr>
          <a:xfrm>
            <a:off x="4832400" y="1152475"/>
            <a:ext cx="3999900" cy="3416400"/>
          </a:xfrm>
          <a:prstGeom prst="rect">
            <a:avLst/>
          </a:prstGeom>
          <a:noFill/>
          <a:ln>
            <a:noFill/>
          </a:ln>
        </p:spPr>
        <p:txBody>
          <a:bodyPr anchorCtr="0" anchor="t" bIns="91425" lIns="91425" spcFirstLastPara="1" rIns="91425" wrap="square" tIns="91425">
            <a:normAutofit fontScale="92500" lnSpcReduction="10000"/>
          </a:bodyPr>
          <a:lstStyle/>
          <a:p>
            <a:pPr indent="0" lvl="0" marL="0" rtl="0" algn="l">
              <a:lnSpc>
                <a:spcPct val="115000"/>
              </a:lnSpc>
              <a:spcBef>
                <a:spcPts val="0"/>
              </a:spcBef>
              <a:spcAft>
                <a:spcPts val="0"/>
              </a:spcAft>
              <a:buSzPct val="132653"/>
              <a:buNone/>
            </a:pPr>
            <a:r>
              <a:rPr lang="en"/>
              <a:t>• Joanne Latham is a transgender woman whose case raised concerns about prison placement policy and transgender rights in custody.</a:t>
            </a:r>
            <a:endParaRPr/>
          </a:p>
          <a:p>
            <a:pPr indent="0" lvl="0" marL="0" rtl="0" algn="l">
              <a:lnSpc>
                <a:spcPct val="115000"/>
              </a:lnSpc>
              <a:spcBef>
                <a:spcPts val="1200"/>
              </a:spcBef>
              <a:spcAft>
                <a:spcPts val="0"/>
              </a:spcAft>
              <a:buSzPct val="132653"/>
              <a:buNone/>
            </a:pPr>
            <a:r>
              <a:rPr lang="en"/>
              <a:t>• She was also placed in a male prison, raising the risk of exploitation and harassment.</a:t>
            </a:r>
            <a:endParaRPr/>
          </a:p>
          <a:p>
            <a:pPr indent="0" lvl="0" marL="0" rtl="0" algn="l">
              <a:lnSpc>
                <a:spcPct val="115000"/>
              </a:lnSpc>
              <a:spcBef>
                <a:spcPts val="1200"/>
              </a:spcBef>
              <a:spcAft>
                <a:spcPts val="0"/>
              </a:spcAft>
              <a:buSzPct val="132653"/>
              <a:buNone/>
            </a:pPr>
            <a:r>
              <a:rPr lang="en"/>
              <a:t>• Her situation highlighted limitations in prison risk assessment procedures for transgender individuals.</a:t>
            </a:r>
            <a:endParaRPr/>
          </a:p>
          <a:p>
            <a:pPr indent="0" lvl="0" marL="0" rtl="0" algn="l">
              <a:lnSpc>
                <a:spcPct val="115000"/>
              </a:lnSpc>
              <a:spcBef>
                <a:spcPts val="1200"/>
              </a:spcBef>
              <a:spcAft>
                <a:spcPts val="0"/>
              </a:spcAft>
              <a:buSzPct val="132653"/>
              <a:buNone/>
            </a:pPr>
            <a:r>
              <a:rPr lang="en"/>
              <a:t>• The case brought public and legal focus onto how transgender prisoners are treated within the English and Welsh prison system.</a:t>
            </a:r>
            <a:endParaRPr/>
          </a:p>
          <a:p>
            <a:pPr indent="0" lvl="0" marL="0" rtl="0" algn="l">
              <a:lnSpc>
                <a:spcPct val="115000"/>
              </a:lnSpc>
              <a:spcBef>
                <a:spcPts val="1200"/>
              </a:spcBef>
              <a:spcAft>
                <a:spcPts val="1200"/>
              </a:spcAft>
              <a:buSzPct val="132653"/>
              <a:buNone/>
            </a:pPr>
            <a:r>
              <a:rPr lang="en"/>
              <a:t>• Latham’s case was referenced in calls for policy reform and improved safety measures.</a:t>
            </a:r>
            <a:endParaRPr/>
          </a:p>
        </p:txBody>
      </p:sp>
      <p:sp>
        <p:nvSpPr>
          <p:cNvPr id="179" name="Google Shape;179;p18"/>
          <p:cNvSpPr txBox="1"/>
          <p:nvPr/>
        </p:nvSpPr>
        <p:spPr>
          <a:xfrm>
            <a:off x="950976" y="2151583"/>
            <a:ext cx="7242000" cy="4638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3" name="Shape 183"/>
        <p:cNvGrpSpPr/>
        <p:nvPr/>
      </p:nvGrpSpPr>
      <p:grpSpPr>
        <a:xfrm>
          <a:off x="0" y="0"/>
          <a:ext cx="0" cy="0"/>
          <a:chOff x="0" y="0"/>
          <a:chExt cx="0" cy="0"/>
        </a:xfrm>
      </p:grpSpPr>
      <p:sp>
        <p:nvSpPr>
          <p:cNvPr id="184" name="Google Shape;184;p19"/>
          <p:cNvSpPr txBox="1"/>
          <p:nvPr>
            <p:ph type="title"/>
          </p:nvPr>
        </p:nvSpPr>
        <p:spPr>
          <a:xfrm>
            <a:off x="1259999" y="159663"/>
            <a:ext cx="3312000" cy="1590000"/>
          </a:xfrm>
          <a:prstGeom prst="rect">
            <a:avLst/>
          </a:prstGeom>
          <a:noFill/>
          <a:ln>
            <a:noFill/>
          </a:ln>
        </p:spPr>
        <p:txBody>
          <a:bodyPr anchorCtr="0" anchor="t" bIns="91425" lIns="91425" spcFirstLastPara="1" rIns="91425" wrap="square" tIns="91425">
            <a:normAutofit/>
          </a:bodyPr>
          <a:lstStyle/>
          <a:p>
            <a:pPr indent="0" lvl="0" marL="0" rtl="0" algn="l">
              <a:lnSpc>
                <a:spcPct val="100000"/>
              </a:lnSpc>
              <a:spcBef>
                <a:spcPts val="0"/>
              </a:spcBef>
              <a:spcAft>
                <a:spcPts val="0"/>
              </a:spcAft>
              <a:buSzPts val="3111"/>
              <a:buNone/>
            </a:pPr>
            <a:r>
              <a:rPr lang="en"/>
              <a:t>Issues transgender people face in prison</a:t>
            </a:r>
            <a:endParaRPr/>
          </a:p>
        </p:txBody>
      </p:sp>
      <p:sp>
        <p:nvSpPr>
          <p:cNvPr id="185" name="Google Shape;185;p19"/>
          <p:cNvSpPr txBox="1"/>
          <p:nvPr>
            <p:ph idx="1" type="body"/>
          </p:nvPr>
        </p:nvSpPr>
        <p:spPr>
          <a:xfrm>
            <a:off x="311700" y="1389600"/>
            <a:ext cx="3464700" cy="3570900"/>
          </a:xfrm>
          <a:prstGeom prst="rect">
            <a:avLst/>
          </a:prstGeom>
          <a:noFill/>
          <a:ln>
            <a:noFill/>
          </a:ln>
        </p:spPr>
        <p:txBody>
          <a:bodyPr anchorCtr="0" anchor="t" bIns="91425" lIns="91425" spcFirstLastPara="1" rIns="91425" wrap="square" tIns="91425">
            <a:normAutofit/>
          </a:bodyPr>
          <a:lstStyle/>
          <a:p>
            <a:pPr indent="-330200" lvl="0" marL="457200" rtl="0" algn="l">
              <a:lnSpc>
                <a:spcPct val="115000"/>
              </a:lnSpc>
              <a:spcBef>
                <a:spcPts val="0"/>
              </a:spcBef>
              <a:spcAft>
                <a:spcPts val="0"/>
              </a:spcAft>
              <a:buClr>
                <a:srgbClr val="000000"/>
              </a:buClr>
              <a:buSzPts val="1600"/>
              <a:buChar char="●"/>
            </a:pPr>
            <a:r>
              <a:rPr lang="en" sz="1600">
                <a:solidFill>
                  <a:srgbClr val="000000"/>
                </a:solidFill>
              </a:rPr>
              <a:t>Mental health: depression, suicidality, acute psychotic disorders ex. Schizophrenia </a:t>
            </a:r>
            <a:endParaRPr sz="1600">
              <a:solidFill>
                <a:srgbClr val="000000"/>
              </a:solidFill>
            </a:endParaRPr>
          </a:p>
          <a:p>
            <a:pPr indent="-330200" lvl="0" marL="457200" rtl="0" algn="l">
              <a:lnSpc>
                <a:spcPct val="115000"/>
              </a:lnSpc>
              <a:spcBef>
                <a:spcPts val="0"/>
              </a:spcBef>
              <a:spcAft>
                <a:spcPts val="0"/>
              </a:spcAft>
              <a:buClr>
                <a:srgbClr val="000000"/>
              </a:buClr>
              <a:buSzPts val="1600"/>
              <a:buChar char="●"/>
            </a:pPr>
            <a:r>
              <a:rPr lang="en" sz="1600">
                <a:solidFill>
                  <a:srgbClr val="000000"/>
                </a:solidFill>
              </a:rPr>
              <a:t>placement + housing </a:t>
            </a:r>
            <a:endParaRPr sz="1600">
              <a:solidFill>
                <a:srgbClr val="000000"/>
              </a:solidFill>
            </a:endParaRPr>
          </a:p>
          <a:p>
            <a:pPr indent="-330200" lvl="0" marL="457200" rtl="0" algn="l">
              <a:lnSpc>
                <a:spcPct val="115000"/>
              </a:lnSpc>
              <a:spcBef>
                <a:spcPts val="0"/>
              </a:spcBef>
              <a:spcAft>
                <a:spcPts val="0"/>
              </a:spcAft>
              <a:buClr>
                <a:srgbClr val="000000"/>
              </a:buClr>
              <a:buSzPts val="1600"/>
              <a:buChar char="●"/>
            </a:pPr>
            <a:r>
              <a:rPr lang="en" sz="1600">
                <a:solidFill>
                  <a:srgbClr val="000000"/>
                </a:solidFill>
              </a:rPr>
              <a:t>protection: Segregation &amp; isolation - hypermasculinized </a:t>
            </a:r>
            <a:endParaRPr sz="1600">
              <a:solidFill>
                <a:srgbClr val="000000"/>
              </a:solidFill>
            </a:endParaRPr>
          </a:p>
          <a:p>
            <a:pPr indent="-330200" lvl="0" marL="457200" rtl="0" algn="l">
              <a:lnSpc>
                <a:spcPct val="115000"/>
              </a:lnSpc>
              <a:spcBef>
                <a:spcPts val="0"/>
              </a:spcBef>
              <a:spcAft>
                <a:spcPts val="0"/>
              </a:spcAft>
              <a:buClr>
                <a:srgbClr val="000000"/>
              </a:buClr>
              <a:buSzPts val="1600"/>
              <a:buChar char="●"/>
            </a:pPr>
            <a:r>
              <a:rPr lang="en" sz="1600">
                <a:solidFill>
                  <a:srgbClr val="000000"/>
                </a:solidFill>
              </a:rPr>
              <a:t>Autocastration: removal of ones own testicals </a:t>
            </a:r>
            <a:endParaRPr sz="1600">
              <a:solidFill>
                <a:srgbClr val="000000"/>
              </a:solidFill>
            </a:endParaRPr>
          </a:p>
          <a:p>
            <a:pPr indent="-330200" lvl="0" marL="457200" rtl="0" algn="l">
              <a:lnSpc>
                <a:spcPct val="115000"/>
              </a:lnSpc>
              <a:spcBef>
                <a:spcPts val="0"/>
              </a:spcBef>
              <a:spcAft>
                <a:spcPts val="0"/>
              </a:spcAft>
              <a:buClr>
                <a:srgbClr val="000000"/>
              </a:buClr>
              <a:buSzPts val="1600"/>
              <a:buChar char="●"/>
            </a:pPr>
            <a:r>
              <a:rPr lang="en" sz="1600">
                <a:solidFill>
                  <a:srgbClr val="000000"/>
                </a:solidFill>
              </a:rPr>
              <a:t>gender dysphoria: gender -&gt; sex</a:t>
            </a:r>
            <a:endParaRPr sz="1600">
              <a:solidFill>
                <a:srgbClr val="000000"/>
              </a:solidFill>
            </a:endParaRPr>
          </a:p>
          <a:p>
            <a:pPr indent="-330200" lvl="0" marL="457200" rtl="0" algn="l">
              <a:lnSpc>
                <a:spcPct val="115000"/>
              </a:lnSpc>
              <a:spcBef>
                <a:spcPts val="0"/>
              </a:spcBef>
              <a:spcAft>
                <a:spcPts val="0"/>
              </a:spcAft>
              <a:buClr>
                <a:srgbClr val="000000"/>
              </a:buClr>
              <a:buSzPts val="1600"/>
              <a:buChar char="●"/>
            </a:pPr>
            <a:r>
              <a:rPr lang="en" sz="1600">
                <a:solidFill>
                  <a:srgbClr val="000000"/>
                </a:solidFill>
              </a:rPr>
              <a:t>sex coercive: abuse</a:t>
            </a:r>
            <a:endParaRPr sz="1600">
              <a:solidFill>
                <a:srgbClr val="000000"/>
              </a:solidFill>
            </a:endParaRPr>
          </a:p>
        </p:txBody>
      </p:sp>
      <p:pic>
        <p:nvPicPr>
          <p:cNvPr id="186" name="Google Shape;186;p19"/>
          <p:cNvPicPr preferRelativeResize="0"/>
          <p:nvPr/>
        </p:nvPicPr>
        <p:blipFill rotWithShape="1">
          <a:blip r:embed="rId3">
            <a:alphaModFix/>
          </a:blip>
          <a:srcRect b="0" l="0" r="0" t="0"/>
          <a:stretch/>
        </p:blipFill>
        <p:spPr>
          <a:xfrm>
            <a:off x="3924225" y="745100"/>
            <a:ext cx="5000326" cy="3890925"/>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0" name="Shape 190"/>
        <p:cNvGrpSpPr/>
        <p:nvPr/>
      </p:nvGrpSpPr>
      <p:grpSpPr>
        <a:xfrm>
          <a:off x="0" y="0"/>
          <a:ext cx="0" cy="0"/>
          <a:chOff x="0" y="0"/>
          <a:chExt cx="0" cy="0"/>
        </a:xfrm>
      </p:grpSpPr>
      <p:sp>
        <p:nvSpPr>
          <p:cNvPr id="191" name="Google Shape;191;p20"/>
          <p:cNvSpPr txBox="1"/>
          <p:nvPr>
            <p:ph type="title"/>
          </p:nvPr>
        </p:nvSpPr>
        <p:spPr>
          <a:xfrm>
            <a:off x="1303650" y="324255"/>
            <a:ext cx="7030500" cy="9993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
              <a:t>The challenges faced by transgender people in prisons</a:t>
            </a:r>
            <a:endParaRPr/>
          </a:p>
        </p:txBody>
      </p:sp>
      <p:sp>
        <p:nvSpPr>
          <p:cNvPr id="192" name="Google Shape;192;p20"/>
          <p:cNvSpPr txBox="1"/>
          <p:nvPr>
            <p:ph idx="1" type="body"/>
          </p:nvPr>
        </p:nvSpPr>
        <p:spPr>
          <a:xfrm>
            <a:off x="967764" y="1300953"/>
            <a:ext cx="3430500" cy="25416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1300"/>
              <a:buNone/>
            </a:pPr>
            <a:r>
              <a:rPr lang="en" sz="950">
                <a:solidFill>
                  <a:srgbClr val="000000"/>
                </a:solidFill>
              </a:rPr>
              <a:t>Problem:</a:t>
            </a:r>
            <a:endParaRPr sz="950">
              <a:solidFill>
                <a:srgbClr val="000000"/>
              </a:solidFill>
            </a:endParaRPr>
          </a:p>
          <a:p>
            <a:pPr indent="0" lvl="0" marL="0" rtl="0" algn="l">
              <a:lnSpc>
                <a:spcPct val="115000"/>
              </a:lnSpc>
              <a:spcBef>
                <a:spcPts val="1200"/>
              </a:spcBef>
              <a:spcAft>
                <a:spcPts val="0"/>
              </a:spcAft>
              <a:buSzPts val="1300"/>
              <a:buNone/>
            </a:pPr>
            <a:r>
              <a:rPr lang="en" sz="950">
                <a:solidFill>
                  <a:srgbClr val="000000"/>
                </a:solidFill>
              </a:rPr>
              <a:t>Existing risk assessment tools are often designed for cisgender populations and fail to account for the unique vulnerabilities of transgender people.</a:t>
            </a:r>
            <a:endParaRPr sz="950">
              <a:solidFill>
                <a:srgbClr val="000000"/>
              </a:solidFill>
            </a:endParaRPr>
          </a:p>
          <a:p>
            <a:pPr indent="0" lvl="0" marL="0" rtl="0" algn="l">
              <a:lnSpc>
                <a:spcPct val="115000"/>
              </a:lnSpc>
              <a:spcBef>
                <a:spcPts val="1200"/>
              </a:spcBef>
              <a:spcAft>
                <a:spcPts val="0"/>
              </a:spcAft>
              <a:buSzPts val="1300"/>
              <a:buNone/>
            </a:pPr>
            <a:r>
              <a:rPr lang="en" sz="950">
                <a:solidFill>
                  <a:srgbClr val="000000"/>
                </a:solidFill>
              </a:rPr>
              <a:t>Research Recommendation:“Risk assessment models must be adapted to include gender identity, psychosocial vulnerability, histories of trauma, and contextual risk factors relevant to transgender prisoners.” — (Evans, S. Prison Service Journal, 2020)</a:t>
            </a:r>
            <a:endParaRPr sz="950">
              <a:solidFill>
                <a:srgbClr val="000000"/>
              </a:solidFill>
            </a:endParaRPr>
          </a:p>
          <a:p>
            <a:pPr indent="0" lvl="0" marL="0" rtl="0" algn="l">
              <a:lnSpc>
                <a:spcPct val="115000"/>
              </a:lnSpc>
              <a:spcBef>
                <a:spcPts val="1200"/>
              </a:spcBef>
              <a:spcAft>
                <a:spcPts val="0"/>
              </a:spcAft>
              <a:buSzPts val="1300"/>
              <a:buNone/>
            </a:pPr>
            <a:r>
              <a:rPr lang="en" sz="950">
                <a:solidFill>
                  <a:srgbClr val="000000"/>
                </a:solidFill>
              </a:rPr>
              <a:t>Key Actions:</a:t>
            </a:r>
            <a:endParaRPr sz="950">
              <a:solidFill>
                <a:srgbClr val="000000"/>
              </a:solidFill>
            </a:endParaRPr>
          </a:p>
          <a:p>
            <a:pPr indent="0" lvl="0" marL="0" rtl="0" algn="l">
              <a:lnSpc>
                <a:spcPct val="115000"/>
              </a:lnSpc>
              <a:spcBef>
                <a:spcPts val="1200"/>
              </a:spcBef>
              <a:spcAft>
                <a:spcPts val="0"/>
              </a:spcAft>
              <a:buSzPts val="1300"/>
              <a:buNone/>
            </a:pPr>
            <a:r>
              <a:rPr lang="en" sz="950">
                <a:solidFill>
                  <a:srgbClr val="000000"/>
                </a:solidFill>
              </a:rPr>
              <a:t>	•	Develop transgender‑specific risk evaluation tools</a:t>
            </a:r>
            <a:endParaRPr sz="950">
              <a:solidFill>
                <a:srgbClr val="000000"/>
              </a:solidFill>
            </a:endParaRPr>
          </a:p>
          <a:p>
            <a:pPr indent="0" lvl="0" marL="0" rtl="0" algn="l">
              <a:lnSpc>
                <a:spcPct val="115000"/>
              </a:lnSpc>
              <a:spcBef>
                <a:spcPts val="1200"/>
              </a:spcBef>
              <a:spcAft>
                <a:spcPts val="0"/>
              </a:spcAft>
              <a:buSzPts val="1300"/>
              <a:buNone/>
            </a:pPr>
            <a:r>
              <a:rPr lang="en" sz="950">
                <a:solidFill>
                  <a:srgbClr val="000000"/>
                </a:solidFill>
              </a:rPr>
              <a:t>	•	Include psychosocial and safety variables (not just offence history)</a:t>
            </a:r>
            <a:endParaRPr sz="950">
              <a:solidFill>
                <a:srgbClr val="000000"/>
              </a:solidFill>
            </a:endParaRPr>
          </a:p>
          <a:p>
            <a:pPr indent="0" lvl="0" marL="0" rtl="0" algn="l">
              <a:lnSpc>
                <a:spcPct val="115000"/>
              </a:lnSpc>
              <a:spcBef>
                <a:spcPts val="1200"/>
              </a:spcBef>
              <a:spcAft>
                <a:spcPts val="1200"/>
              </a:spcAft>
              <a:buSzPts val="1300"/>
              <a:buNone/>
            </a:pPr>
            <a:r>
              <a:rPr lang="en" sz="950">
                <a:solidFill>
                  <a:srgbClr val="000000"/>
                </a:solidFill>
              </a:rPr>
              <a:t>	•	Refresh assessments frequently as a person’s lived situation changes</a:t>
            </a:r>
            <a:endParaRPr sz="950">
              <a:solidFill>
                <a:srgbClr val="000000"/>
              </a:solidFill>
            </a:endParaRPr>
          </a:p>
        </p:txBody>
      </p:sp>
      <p:sp>
        <p:nvSpPr>
          <p:cNvPr id="193" name="Google Shape;193;p20"/>
          <p:cNvSpPr txBox="1"/>
          <p:nvPr>
            <p:ph idx="2" type="body"/>
          </p:nvPr>
        </p:nvSpPr>
        <p:spPr>
          <a:xfrm>
            <a:off x="4972230" y="1300950"/>
            <a:ext cx="3430500" cy="25416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1300"/>
              <a:buNone/>
            </a:pPr>
            <a:r>
              <a:rPr lang="en" sz="950">
                <a:solidFill>
                  <a:srgbClr val="000000"/>
                </a:solidFill>
              </a:rPr>
              <a:t>Problem:</a:t>
            </a:r>
            <a:endParaRPr sz="950">
              <a:solidFill>
                <a:srgbClr val="000000"/>
              </a:solidFill>
            </a:endParaRPr>
          </a:p>
          <a:p>
            <a:pPr indent="0" lvl="0" marL="0" rtl="0" algn="l">
              <a:lnSpc>
                <a:spcPct val="115000"/>
              </a:lnSpc>
              <a:spcBef>
                <a:spcPts val="1200"/>
              </a:spcBef>
              <a:spcAft>
                <a:spcPts val="0"/>
              </a:spcAft>
              <a:buSzPts val="1300"/>
              <a:buNone/>
            </a:pPr>
            <a:r>
              <a:rPr lang="en" sz="950">
                <a:solidFill>
                  <a:srgbClr val="000000"/>
                </a:solidFill>
              </a:rPr>
              <a:t>Binary placement policies (male vs female) often disregard safety and identity needs.</a:t>
            </a:r>
            <a:endParaRPr sz="950">
              <a:solidFill>
                <a:srgbClr val="000000"/>
              </a:solidFill>
            </a:endParaRPr>
          </a:p>
          <a:p>
            <a:pPr indent="0" lvl="0" marL="0" rtl="0" algn="l">
              <a:lnSpc>
                <a:spcPct val="115000"/>
              </a:lnSpc>
              <a:spcBef>
                <a:spcPts val="1200"/>
              </a:spcBef>
              <a:spcAft>
                <a:spcPts val="0"/>
              </a:spcAft>
              <a:buSzPts val="1300"/>
              <a:buNone/>
            </a:pPr>
            <a:r>
              <a:rPr lang="en" sz="950">
                <a:solidFill>
                  <a:srgbClr val="000000"/>
                </a:solidFill>
              </a:rPr>
              <a:t>Research Recommendation:“Placement decisions should go beyond legal sex and use individualised assessment to identify the safest environment for each transgender prisoner.”— (Motshekga &amp; Sim, International Journal of Prisoner Health, 2019)</a:t>
            </a:r>
            <a:endParaRPr sz="950">
              <a:solidFill>
                <a:srgbClr val="000000"/>
              </a:solidFill>
            </a:endParaRPr>
          </a:p>
          <a:p>
            <a:pPr indent="0" lvl="0" marL="0" rtl="0" algn="l">
              <a:lnSpc>
                <a:spcPct val="115000"/>
              </a:lnSpc>
              <a:spcBef>
                <a:spcPts val="1200"/>
              </a:spcBef>
              <a:spcAft>
                <a:spcPts val="0"/>
              </a:spcAft>
              <a:buSzPts val="1300"/>
              <a:buNone/>
            </a:pPr>
            <a:r>
              <a:rPr lang="en" sz="950">
                <a:solidFill>
                  <a:srgbClr val="000000"/>
                </a:solidFill>
              </a:rPr>
              <a:t>Key Actions:</a:t>
            </a:r>
            <a:endParaRPr sz="950">
              <a:solidFill>
                <a:srgbClr val="000000"/>
              </a:solidFill>
            </a:endParaRPr>
          </a:p>
          <a:p>
            <a:pPr indent="0" lvl="0" marL="0" rtl="0" algn="l">
              <a:lnSpc>
                <a:spcPct val="115000"/>
              </a:lnSpc>
              <a:spcBef>
                <a:spcPts val="1200"/>
              </a:spcBef>
              <a:spcAft>
                <a:spcPts val="0"/>
              </a:spcAft>
              <a:buSzPts val="1300"/>
              <a:buNone/>
            </a:pPr>
            <a:r>
              <a:rPr lang="en" sz="950">
                <a:solidFill>
                  <a:srgbClr val="000000"/>
                </a:solidFill>
              </a:rPr>
              <a:t>	•	Multi‑disciplinary boards for placement decisions</a:t>
            </a:r>
            <a:endParaRPr sz="950">
              <a:solidFill>
                <a:srgbClr val="000000"/>
              </a:solidFill>
            </a:endParaRPr>
          </a:p>
          <a:p>
            <a:pPr indent="0" lvl="0" marL="0" rtl="0" algn="l">
              <a:lnSpc>
                <a:spcPct val="115000"/>
              </a:lnSpc>
              <a:spcBef>
                <a:spcPts val="1200"/>
              </a:spcBef>
              <a:spcAft>
                <a:spcPts val="0"/>
              </a:spcAft>
              <a:buSzPts val="1300"/>
              <a:buNone/>
            </a:pPr>
            <a:r>
              <a:rPr lang="en" sz="950">
                <a:solidFill>
                  <a:srgbClr val="000000"/>
                </a:solidFill>
              </a:rPr>
              <a:t>	•	Allow transgender women who are low‑risk and well‑supported to remain in women’s wings if safe</a:t>
            </a:r>
            <a:endParaRPr sz="950">
              <a:solidFill>
                <a:srgbClr val="000000"/>
              </a:solidFill>
            </a:endParaRPr>
          </a:p>
          <a:p>
            <a:pPr indent="0" lvl="0" marL="0" rtl="0" algn="l">
              <a:lnSpc>
                <a:spcPct val="115000"/>
              </a:lnSpc>
              <a:spcBef>
                <a:spcPts val="1200"/>
              </a:spcBef>
              <a:spcAft>
                <a:spcPts val="1200"/>
              </a:spcAft>
              <a:buSzPts val="1300"/>
              <a:buNone/>
            </a:pPr>
            <a:r>
              <a:rPr lang="en" sz="950">
                <a:solidFill>
                  <a:srgbClr val="000000"/>
                </a:solidFill>
              </a:rPr>
              <a:t>	•	Consider protected units designed for gender diversity</a:t>
            </a:r>
            <a:endParaRPr sz="950">
              <a:solidFill>
                <a:srgbClr val="000000"/>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7" name="Shape 197"/>
        <p:cNvGrpSpPr/>
        <p:nvPr/>
      </p:nvGrpSpPr>
      <p:grpSpPr>
        <a:xfrm>
          <a:off x="0" y="0"/>
          <a:ext cx="0" cy="0"/>
          <a:chOff x="0" y="0"/>
          <a:chExt cx="0" cy="0"/>
        </a:xfrm>
      </p:grpSpPr>
      <p:sp>
        <p:nvSpPr>
          <p:cNvPr id="198" name="Google Shape;198;p21"/>
          <p:cNvSpPr txBox="1"/>
          <p:nvPr>
            <p:ph type="title"/>
          </p:nvPr>
        </p:nvSpPr>
        <p:spPr>
          <a:xfrm>
            <a:off x="1303650" y="223671"/>
            <a:ext cx="7030500" cy="9993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Clr>
                <a:schemeClr val="dk1"/>
              </a:buClr>
              <a:buSzPct val="39285"/>
              <a:buFont typeface="Arial"/>
              <a:buNone/>
            </a:pPr>
            <a:r>
              <a:rPr lang="en"/>
              <a:t>The challenges faced by transgender people in prisons</a:t>
            </a:r>
            <a:endParaRPr/>
          </a:p>
        </p:txBody>
      </p:sp>
      <p:sp>
        <p:nvSpPr>
          <p:cNvPr id="199" name="Google Shape;199;p21"/>
          <p:cNvSpPr txBox="1"/>
          <p:nvPr>
            <p:ph idx="1" type="body"/>
          </p:nvPr>
        </p:nvSpPr>
        <p:spPr>
          <a:xfrm>
            <a:off x="1072920" y="1391118"/>
            <a:ext cx="3430500" cy="25416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1300"/>
              <a:buNone/>
            </a:pPr>
            <a:r>
              <a:rPr lang="en" sz="950">
                <a:solidFill>
                  <a:srgbClr val="000000"/>
                </a:solidFill>
              </a:rPr>
              <a:t>Problem:</a:t>
            </a:r>
            <a:endParaRPr sz="950">
              <a:solidFill>
                <a:srgbClr val="000000"/>
              </a:solidFill>
            </a:endParaRPr>
          </a:p>
          <a:p>
            <a:pPr indent="0" lvl="0" marL="0" rtl="0" algn="l">
              <a:lnSpc>
                <a:spcPct val="115000"/>
              </a:lnSpc>
              <a:spcBef>
                <a:spcPts val="1200"/>
              </a:spcBef>
              <a:spcAft>
                <a:spcPts val="0"/>
              </a:spcAft>
              <a:buSzPts val="1300"/>
              <a:buNone/>
            </a:pPr>
            <a:r>
              <a:rPr lang="en" sz="950">
                <a:solidFill>
                  <a:srgbClr val="000000"/>
                </a:solidFill>
              </a:rPr>
              <a:t>Transgender prisoners experience higher rates of trauma, abuse, and assault in custody.</a:t>
            </a:r>
            <a:endParaRPr sz="950">
              <a:solidFill>
                <a:srgbClr val="000000"/>
              </a:solidFill>
            </a:endParaRPr>
          </a:p>
          <a:p>
            <a:pPr indent="0" lvl="0" marL="0" rtl="0" algn="l">
              <a:lnSpc>
                <a:spcPct val="115000"/>
              </a:lnSpc>
              <a:spcBef>
                <a:spcPts val="1200"/>
              </a:spcBef>
              <a:spcAft>
                <a:spcPts val="0"/>
              </a:spcAft>
              <a:buSzPts val="1300"/>
              <a:buNone/>
            </a:pPr>
            <a:r>
              <a:rPr lang="en" sz="950">
                <a:solidFill>
                  <a:srgbClr val="000000"/>
                </a:solidFill>
              </a:rPr>
              <a:t>Research Recommendation:“Correctional staff should receive comprehensive training in gender diversity, trauma awareness, and respectful communication to reduce harassment and improve safety.”— (Dean et al., Journal of Offender Rehabilitation, 2019)</a:t>
            </a:r>
            <a:endParaRPr sz="950">
              <a:solidFill>
                <a:srgbClr val="000000"/>
              </a:solidFill>
            </a:endParaRPr>
          </a:p>
          <a:p>
            <a:pPr indent="0" lvl="0" marL="0" rtl="0" algn="l">
              <a:lnSpc>
                <a:spcPct val="115000"/>
              </a:lnSpc>
              <a:spcBef>
                <a:spcPts val="1200"/>
              </a:spcBef>
              <a:spcAft>
                <a:spcPts val="0"/>
              </a:spcAft>
              <a:buSzPts val="1300"/>
              <a:buNone/>
            </a:pPr>
            <a:r>
              <a:rPr lang="en" sz="950">
                <a:solidFill>
                  <a:srgbClr val="000000"/>
                </a:solidFill>
              </a:rPr>
              <a:t>Key Actions:</a:t>
            </a:r>
            <a:endParaRPr sz="950">
              <a:solidFill>
                <a:srgbClr val="000000"/>
              </a:solidFill>
            </a:endParaRPr>
          </a:p>
          <a:p>
            <a:pPr indent="0" lvl="0" marL="0" rtl="0" algn="l">
              <a:lnSpc>
                <a:spcPct val="115000"/>
              </a:lnSpc>
              <a:spcBef>
                <a:spcPts val="1200"/>
              </a:spcBef>
              <a:spcAft>
                <a:spcPts val="0"/>
              </a:spcAft>
              <a:buSzPts val="1300"/>
              <a:buNone/>
            </a:pPr>
            <a:r>
              <a:rPr lang="en" sz="950">
                <a:solidFill>
                  <a:srgbClr val="000000"/>
                </a:solidFill>
              </a:rPr>
              <a:t>	•	Mandatory sensitivity training for all prison staff</a:t>
            </a:r>
            <a:endParaRPr sz="950">
              <a:solidFill>
                <a:srgbClr val="000000"/>
              </a:solidFill>
            </a:endParaRPr>
          </a:p>
          <a:p>
            <a:pPr indent="0" lvl="0" marL="0" rtl="0" algn="l">
              <a:lnSpc>
                <a:spcPct val="115000"/>
              </a:lnSpc>
              <a:spcBef>
                <a:spcPts val="1200"/>
              </a:spcBef>
              <a:spcAft>
                <a:spcPts val="0"/>
              </a:spcAft>
              <a:buSzPts val="1300"/>
              <a:buNone/>
            </a:pPr>
            <a:r>
              <a:rPr lang="en" sz="950">
                <a:solidFill>
                  <a:srgbClr val="000000"/>
                </a:solidFill>
              </a:rPr>
              <a:t>	•	Specialist support teams for transgender prisoners</a:t>
            </a:r>
            <a:endParaRPr sz="950">
              <a:solidFill>
                <a:srgbClr val="000000"/>
              </a:solidFill>
            </a:endParaRPr>
          </a:p>
          <a:p>
            <a:pPr indent="0" lvl="0" marL="0" rtl="0" algn="l">
              <a:lnSpc>
                <a:spcPct val="115000"/>
              </a:lnSpc>
              <a:spcBef>
                <a:spcPts val="1200"/>
              </a:spcBef>
              <a:spcAft>
                <a:spcPts val="1200"/>
              </a:spcAft>
              <a:buSzPts val="1300"/>
              <a:buNone/>
            </a:pPr>
            <a:r>
              <a:rPr lang="en" sz="950">
                <a:solidFill>
                  <a:srgbClr val="000000"/>
                </a:solidFill>
              </a:rPr>
              <a:t>	•	Anti‑bullying and anti‑harassment enforcement</a:t>
            </a:r>
            <a:endParaRPr sz="950">
              <a:solidFill>
                <a:srgbClr val="000000"/>
              </a:solidFill>
            </a:endParaRPr>
          </a:p>
        </p:txBody>
      </p:sp>
      <p:sp>
        <p:nvSpPr>
          <p:cNvPr id="200" name="Google Shape;200;p21"/>
          <p:cNvSpPr txBox="1"/>
          <p:nvPr>
            <p:ph idx="2" type="body"/>
          </p:nvPr>
        </p:nvSpPr>
        <p:spPr>
          <a:xfrm>
            <a:off x="4903650" y="1300950"/>
            <a:ext cx="3430500" cy="25416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1300"/>
              <a:buNone/>
            </a:pPr>
            <a:r>
              <a:rPr lang="en" sz="950">
                <a:solidFill>
                  <a:srgbClr val="000000"/>
                </a:solidFill>
              </a:rPr>
              <a:t>Problem:Transgender prisoners face discrimination and victimisation from both inmates and staff.</a:t>
            </a:r>
            <a:endParaRPr sz="950">
              <a:solidFill>
                <a:srgbClr val="000000"/>
              </a:solidFill>
            </a:endParaRPr>
          </a:p>
          <a:p>
            <a:pPr indent="0" lvl="0" marL="0" rtl="0" algn="l">
              <a:lnSpc>
                <a:spcPct val="115000"/>
              </a:lnSpc>
              <a:spcBef>
                <a:spcPts val="1200"/>
              </a:spcBef>
              <a:spcAft>
                <a:spcPts val="0"/>
              </a:spcAft>
              <a:buSzPts val="1300"/>
              <a:buNone/>
            </a:pPr>
            <a:r>
              <a:rPr lang="en" sz="950">
                <a:solidFill>
                  <a:srgbClr val="000000"/>
                </a:solidFill>
              </a:rPr>
              <a:t>Research Recommendation:“Clear, enforced anti‑discrimination policies must protect transgender people, including defined consequences for abuse and institutional bias.”</a:t>
            </a:r>
            <a:endParaRPr sz="950">
              <a:solidFill>
                <a:srgbClr val="000000"/>
              </a:solidFill>
            </a:endParaRPr>
          </a:p>
          <a:p>
            <a:pPr indent="0" lvl="0" marL="0" rtl="0" algn="l">
              <a:lnSpc>
                <a:spcPct val="115000"/>
              </a:lnSpc>
              <a:spcBef>
                <a:spcPts val="1200"/>
              </a:spcBef>
              <a:spcAft>
                <a:spcPts val="0"/>
              </a:spcAft>
              <a:buSzPts val="1300"/>
              <a:buNone/>
            </a:pPr>
            <a:r>
              <a:rPr lang="en" sz="950">
                <a:solidFill>
                  <a:srgbClr val="000000"/>
                </a:solidFill>
              </a:rPr>
              <a:t>— (Grant et al., American Journal of Public Health, widely cited in comparative studies)</a:t>
            </a:r>
            <a:endParaRPr sz="950">
              <a:solidFill>
                <a:srgbClr val="000000"/>
              </a:solidFill>
            </a:endParaRPr>
          </a:p>
          <a:p>
            <a:pPr indent="0" lvl="0" marL="0" rtl="0" algn="l">
              <a:lnSpc>
                <a:spcPct val="115000"/>
              </a:lnSpc>
              <a:spcBef>
                <a:spcPts val="1200"/>
              </a:spcBef>
              <a:spcAft>
                <a:spcPts val="0"/>
              </a:spcAft>
              <a:buSzPts val="1300"/>
              <a:buNone/>
            </a:pPr>
            <a:r>
              <a:rPr lang="en" sz="950">
                <a:solidFill>
                  <a:srgbClr val="000000"/>
                </a:solidFill>
              </a:rPr>
              <a:t>Key Actions:</a:t>
            </a:r>
            <a:endParaRPr sz="950">
              <a:solidFill>
                <a:srgbClr val="000000"/>
              </a:solidFill>
            </a:endParaRPr>
          </a:p>
          <a:p>
            <a:pPr indent="0" lvl="0" marL="0" rtl="0" algn="l">
              <a:lnSpc>
                <a:spcPct val="115000"/>
              </a:lnSpc>
              <a:spcBef>
                <a:spcPts val="1200"/>
              </a:spcBef>
              <a:spcAft>
                <a:spcPts val="0"/>
              </a:spcAft>
              <a:buSzPts val="1300"/>
              <a:buNone/>
            </a:pPr>
            <a:r>
              <a:rPr lang="en" sz="950">
                <a:solidFill>
                  <a:srgbClr val="000000"/>
                </a:solidFill>
              </a:rPr>
              <a:t>	•	Zero‑tolerance anti‑discrimination enforcement</a:t>
            </a:r>
            <a:endParaRPr sz="950">
              <a:solidFill>
                <a:srgbClr val="000000"/>
              </a:solidFill>
            </a:endParaRPr>
          </a:p>
          <a:p>
            <a:pPr indent="0" lvl="0" marL="0" rtl="0" algn="l">
              <a:lnSpc>
                <a:spcPct val="115000"/>
              </a:lnSpc>
              <a:spcBef>
                <a:spcPts val="1200"/>
              </a:spcBef>
              <a:spcAft>
                <a:spcPts val="0"/>
              </a:spcAft>
              <a:buSzPts val="1300"/>
              <a:buNone/>
            </a:pPr>
            <a:r>
              <a:rPr lang="en" sz="950">
                <a:solidFill>
                  <a:srgbClr val="000000"/>
                </a:solidFill>
              </a:rPr>
              <a:t>	•	Anonymous reporting mechanisms</a:t>
            </a:r>
            <a:endParaRPr sz="950">
              <a:solidFill>
                <a:srgbClr val="000000"/>
              </a:solidFill>
            </a:endParaRPr>
          </a:p>
          <a:p>
            <a:pPr indent="0" lvl="0" marL="0" rtl="0" algn="l">
              <a:lnSpc>
                <a:spcPct val="115000"/>
              </a:lnSpc>
              <a:spcBef>
                <a:spcPts val="1200"/>
              </a:spcBef>
              <a:spcAft>
                <a:spcPts val="1200"/>
              </a:spcAft>
              <a:buSzPts val="1300"/>
              <a:buNone/>
            </a:pPr>
            <a:r>
              <a:rPr lang="en" sz="950">
                <a:solidFill>
                  <a:srgbClr val="000000"/>
                </a:solidFill>
              </a:rPr>
              <a:t>	•	Regular review of complaints and outcomes</a:t>
            </a:r>
            <a:endParaRPr sz="950">
              <a:solidFill>
                <a:srgbClr val="000000"/>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4" name="Shape 204"/>
        <p:cNvGrpSpPr/>
        <p:nvPr/>
      </p:nvGrpSpPr>
      <p:grpSpPr>
        <a:xfrm>
          <a:off x="0" y="0"/>
          <a:ext cx="0" cy="0"/>
          <a:chOff x="0" y="0"/>
          <a:chExt cx="0" cy="0"/>
        </a:xfrm>
      </p:grpSpPr>
      <p:sp>
        <p:nvSpPr>
          <p:cNvPr id="205" name="Google Shape;205;p22"/>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00000"/>
              <a:buNone/>
            </a:pPr>
            <a:r>
              <a:rPr lang="en"/>
              <a:t>Conclusion </a:t>
            </a:r>
            <a:endParaRPr/>
          </a:p>
        </p:txBody>
      </p:sp>
      <p:sp>
        <p:nvSpPr>
          <p:cNvPr id="206" name="Google Shape;206;p22"/>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fontScale="85000" lnSpcReduction="20000"/>
          </a:bodyPr>
          <a:lstStyle/>
          <a:p>
            <a:pPr indent="0" lvl="0" marL="0" rtl="0" algn="l">
              <a:lnSpc>
                <a:spcPct val="115000"/>
              </a:lnSpc>
              <a:spcBef>
                <a:spcPts val="0"/>
              </a:spcBef>
              <a:spcAft>
                <a:spcPts val="0"/>
              </a:spcAft>
              <a:buSzPct val="84967"/>
              <a:buNone/>
            </a:pPr>
            <a:r>
              <a:rPr lang="en"/>
              <a:t>Transgender prisoners face a range of unique challenges, including placement in prisons that do not align with their gender identity, exposure to harassment and sexual exploitation, and limited access to gender-affirming healthcare. Social marginalisation, homelessness, and discrimination further increase their vulnerability and contribute to overrepresentation in custody. The lack of comprehensive research and data has historically left transgender prisoners invisible in policy-making and public debate, while case studies such as Vicki Thompson and Joanne Latham illustrate the real human consequences of these systemic gaps. Academic research recommends a coordinated approach to address these issues, including individualised, trauma-informed risk assessments and placement decisions, continuous access to healthcare, robust anti-discrimination policies and staff training, and strengthened post-release support such as housing and employment assistance. By investing in evidence-based policies and research, the UK can improve the safety, wellbeing, and equitable treatment of transgender prisoners while reducing the risks of marginalisation and recidivism.</a:t>
            </a:r>
            <a:endParaRPr/>
          </a:p>
          <a:p>
            <a:pPr indent="0" lvl="0" marL="0" rtl="0" algn="l">
              <a:lnSpc>
                <a:spcPct val="115000"/>
              </a:lnSpc>
              <a:spcBef>
                <a:spcPts val="1200"/>
              </a:spcBef>
              <a:spcAft>
                <a:spcPts val="1200"/>
              </a:spcAft>
              <a:buSzPct val="84967"/>
              <a:buNone/>
            </a:pPr>
            <a:r>
              <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0" name="Shape 210"/>
        <p:cNvGrpSpPr/>
        <p:nvPr/>
      </p:nvGrpSpPr>
      <p:grpSpPr>
        <a:xfrm>
          <a:off x="0" y="0"/>
          <a:ext cx="0" cy="0"/>
          <a:chOff x="0" y="0"/>
          <a:chExt cx="0" cy="0"/>
        </a:xfrm>
      </p:grpSpPr>
      <p:sp>
        <p:nvSpPr>
          <p:cNvPr id="211" name="Google Shape;211;p23"/>
          <p:cNvSpPr txBox="1"/>
          <p:nvPr>
            <p:ph idx="1" type="body"/>
          </p:nvPr>
        </p:nvSpPr>
        <p:spPr>
          <a:xfrm>
            <a:off x="311700" y="4230575"/>
            <a:ext cx="5998800" cy="605100"/>
          </a:xfrm>
          <a:prstGeom prst="rect">
            <a:avLst/>
          </a:prstGeom>
          <a:noFill/>
          <a:ln>
            <a:noFill/>
          </a:ln>
        </p:spPr>
        <p:txBody>
          <a:bodyPr anchorCtr="0" anchor="t" bIns="91425" lIns="91425" spcFirstLastPara="1" rIns="91425" wrap="square" tIns="91425">
            <a:normAutofit/>
          </a:bodyPr>
          <a:lstStyle/>
          <a:p>
            <a:pPr indent="0" lvl="0" marL="0" rtl="0" algn="l">
              <a:lnSpc>
                <a:spcPct val="100000"/>
              </a:lnSpc>
              <a:spcBef>
                <a:spcPts val="0"/>
              </a:spcBef>
              <a:spcAft>
                <a:spcPts val="0"/>
              </a:spcAft>
              <a:buSzPts val="1300"/>
              <a:buNone/>
            </a:pPr>
            <a:r>
              <a:rPr lang="en"/>
              <a:t>References:</a:t>
            </a:r>
            <a:endParaRPr/>
          </a:p>
        </p:txBody>
      </p:sp>
      <p:sp>
        <p:nvSpPr>
          <p:cNvPr id="212" name="Google Shape;212;p23"/>
          <p:cNvSpPr txBox="1"/>
          <p:nvPr/>
        </p:nvSpPr>
        <p:spPr>
          <a:xfrm>
            <a:off x="495160" y="341194"/>
            <a:ext cx="8153700" cy="39558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900"/>
              <a:buFont typeface="Arial"/>
              <a:buNone/>
            </a:pPr>
            <a:r>
              <a:rPr b="0" i="0" lang="en" sz="900" u="none" cap="none" strike="noStrike">
                <a:solidFill>
                  <a:srgbClr val="000000"/>
                </a:solidFill>
                <a:latin typeface="Arial"/>
                <a:ea typeface="Arial"/>
                <a:cs typeface="Arial"/>
                <a:sym typeface="Arial"/>
              </a:rPr>
              <a:t>Ansara, Y.G. &amp; Hegarty, P., 2014. Sexual orientation and gender identity in healthcare: Experiences of transgender people. Psychology &amp; Sexuality, 5(1), pp.1–15.</a:t>
            </a:r>
            <a:endParaRPr b="0" i="0" sz="9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900"/>
              <a:buFont typeface="Arial"/>
              <a:buNone/>
            </a:pPr>
            <a:r>
              <a:t/>
            </a:r>
            <a:endParaRPr b="0" i="0" sz="9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900"/>
              <a:buFont typeface="Arial"/>
              <a:buNone/>
            </a:pPr>
            <a:r>
              <a:rPr b="0" i="0" lang="en" sz="900" u="none" cap="none" strike="noStrike">
                <a:solidFill>
                  <a:srgbClr val="000000"/>
                </a:solidFill>
                <a:latin typeface="Arial"/>
                <a:ea typeface="Arial"/>
                <a:cs typeface="Arial"/>
                <a:sym typeface="Arial"/>
              </a:rPr>
              <a:t>Ard, K.L. &amp; Makadon, H.J., 2012. Addressing health disparities of LGBT populations: Best practices in data collection and policy. Journal of Homosexuality, 59(1), pp.1–15.</a:t>
            </a:r>
            <a:endParaRPr b="0" i="0" sz="9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900"/>
              <a:buFont typeface="Arial"/>
              <a:buNone/>
            </a:pPr>
            <a:r>
              <a:t/>
            </a:r>
            <a:endParaRPr b="0" i="0" sz="9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900"/>
              <a:buFont typeface="Arial"/>
              <a:buNone/>
            </a:pPr>
            <a:r>
              <a:rPr b="0" i="0" lang="en" sz="900" u="none" cap="none" strike="noStrike">
                <a:solidFill>
                  <a:srgbClr val="000000"/>
                </a:solidFill>
                <a:latin typeface="Arial"/>
                <a:ea typeface="Arial"/>
                <a:cs typeface="Arial"/>
                <a:sym typeface="Arial"/>
              </a:rPr>
              <a:t>Dean, L., et al., 2019. Trauma-informed practices for LGBTQ+ prisoners: Reducing abuse and promoting safety. Journal of Offender Rehabilitation, 58(7), pp.487–505.</a:t>
            </a:r>
            <a:endParaRPr b="0" i="0" sz="9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900"/>
              <a:buFont typeface="Arial"/>
              <a:buNone/>
            </a:pPr>
            <a:r>
              <a:t/>
            </a:r>
            <a:endParaRPr b="0" i="0" sz="9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900"/>
              <a:buFont typeface="Arial"/>
              <a:buNone/>
            </a:pPr>
            <a:r>
              <a:rPr b="0" i="0" lang="en" sz="900" u="none" cap="none" strike="noStrike">
                <a:solidFill>
                  <a:srgbClr val="000000"/>
                </a:solidFill>
                <a:latin typeface="Arial"/>
                <a:ea typeface="Arial"/>
                <a:cs typeface="Arial"/>
                <a:sym typeface="Arial"/>
              </a:rPr>
              <a:t>Evans, S., 2020. Transgender and non-binary experiences in prisons: Structural and social hardships in England and Wales. Prison Service Journal, 251, pp.23–38.</a:t>
            </a:r>
            <a:endParaRPr b="0" i="0" sz="9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900"/>
              <a:buFont typeface="Arial"/>
              <a:buNone/>
            </a:pPr>
            <a:r>
              <a:t/>
            </a:r>
            <a:endParaRPr b="0" i="0" sz="9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900"/>
              <a:buFont typeface="Arial"/>
              <a:buNone/>
            </a:pPr>
            <a:r>
              <a:rPr b="0" i="0" lang="en" sz="900" u="none" cap="none" strike="noStrike">
                <a:solidFill>
                  <a:srgbClr val="000000"/>
                </a:solidFill>
                <a:latin typeface="Arial"/>
                <a:ea typeface="Arial"/>
                <a:cs typeface="Arial"/>
                <a:sym typeface="Arial"/>
              </a:rPr>
              <a:t>Grant, J.M., Mottet, L.A., Tanis, J., Herman, J.L., Harrison, J. &amp; Keisling, M., 2011. Injustice at every turn: A report of the National Transgender Discrimination Survey. Washington, DC: National Center for Transgender Equality &amp; National Gay and Lesbian Task Force.</a:t>
            </a:r>
            <a:endParaRPr b="0" i="0" sz="9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900"/>
              <a:buFont typeface="Arial"/>
              <a:buNone/>
            </a:pPr>
            <a:r>
              <a:t/>
            </a:r>
            <a:endParaRPr b="0" i="0" sz="9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900"/>
              <a:buFont typeface="Arial"/>
              <a:buNone/>
            </a:pPr>
            <a:r>
              <a:rPr b="0" i="0" lang="en" sz="900" u="none" cap="none" strike="noStrike">
                <a:solidFill>
                  <a:srgbClr val="000000"/>
                </a:solidFill>
                <a:latin typeface="Arial"/>
                <a:ea typeface="Arial"/>
                <a:cs typeface="Arial"/>
                <a:sym typeface="Arial"/>
              </a:rPr>
              <a:t>Motshekga, T. &amp; Sim, J., 2019. Transgender prisoners and placement decisions: Individualised approaches to prison assignment. International Journal of Prisoner Health, 15(2), pp.120–134.</a:t>
            </a:r>
            <a:endParaRPr b="0" i="0" sz="9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900"/>
              <a:buFont typeface="Arial"/>
              <a:buNone/>
            </a:pPr>
            <a:r>
              <a:t/>
            </a:r>
            <a:endParaRPr b="0" i="0" sz="9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900"/>
              <a:buFont typeface="Arial"/>
              <a:buNone/>
            </a:pPr>
            <a:r>
              <a:rPr b="0" i="0" lang="en" sz="900" u="none" cap="none" strike="noStrike">
                <a:solidFill>
                  <a:srgbClr val="000000"/>
                </a:solidFill>
                <a:latin typeface="Arial"/>
                <a:ea typeface="Arial"/>
                <a:cs typeface="Arial"/>
                <a:sym typeface="Arial"/>
              </a:rPr>
              <a:t>Oparah, J.C. &amp; Ritchie, A.J., 2017. Black, queer, and incarcerated: Race, gender, and the criminal justice system. Feminist Criminology, 12(3), pp.221–241.</a:t>
            </a:r>
            <a:endParaRPr b="0" i="0" sz="9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900"/>
              <a:buFont typeface="Arial"/>
              <a:buNone/>
            </a:pPr>
            <a:r>
              <a:t/>
            </a:r>
            <a:endParaRPr b="0" i="0" sz="9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900"/>
              <a:buFont typeface="Arial"/>
              <a:buNone/>
            </a:pPr>
            <a:r>
              <a:rPr b="0" i="0" lang="en" sz="900" u="none" cap="none" strike="noStrike">
                <a:solidFill>
                  <a:srgbClr val="000000"/>
                </a:solidFill>
                <a:latin typeface="Arial"/>
                <a:ea typeface="Arial"/>
                <a:cs typeface="Arial"/>
                <a:sym typeface="Arial"/>
              </a:rPr>
              <a:t>Prisoners’ Advice Service, 2025. LGBT prisoners and experiences of abuse in custody. [online] Available at: https://www.prisonersadvice.org.uk/information/prisoners-who-are-lgbt/￼ [Accessed 5 March 2026].</a:t>
            </a:r>
            <a:endParaRPr b="0" i="0" sz="9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900"/>
              <a:buFont typeface="Arial"/>
              <a:buNone/>
            </a:pPr>
            <a:r>
              <a:t/>
            </a:r>
            <a:endParaRPr b="0" i="0" sz="9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900"/>
              <a:buFont typeface="Arial"/>
              <a:buNone/>
            </a:pPr>
            <a:r>
              <a:rPr b="0" i="0" lang="en" sz="900" u="none" cap="none" strike="noStrike">
                <a:solidFill>
                  <a:srgbClr val="000000"/>
                </a:solidFill>
                <a:latin typeface="Arial"/>
                <a:ea typeface="Arial"/>
                <a:cs typeface="Arial"/>
                <a:sym typeface="Arial"/>
              </a:rPr>
              <a:t>Stohr, M., 2002. Marginalisation, survival, and incarceration: Understanding prison overrepresentation. Journal of Contemporary Criminal Justice, 18(4), pp.374–392.</a:t>
            </a:r>
            <a:endParaRPr b="0" i="0" sz="9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900"/>
              <a:buFont typeface="Arial"/>
              <a:buNone/>
            </a:pPr>
            <a:r>
              <a:t/>
            </a:r>
            <a:endParaRPr b="0" i="0" sz="9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900"/>
              <a:buFont typeface="Arial"/>
              <a:buNone/>
            </a:pPr>
            <a:r>
              <a:rPr b="0" i="0" lang="en" sz="900" u="none" cap="none" strike="noStrike">
                <a:solidFill>
                  <a:srgbClr val="000000"/>
                </a:solidFill>
                <a:latin typeface="Arial"/>
                <a:ea typeface="Arial"/>
                <a:cs typeface="Arial"/>
                <a:sym typeface="Arial"/>
              </a:rPr>
              <a:t>UK Government, 2024. HM Prison and Probation Service: Offender Equalities Report 2023/24. [online] London: HMPPS. Available at: https://www.gov.uk/government/statistics/hmpps-offender-equalities-annual-report-2023-to-2024￼ [Accessed 5 March 2026].</a:t>
            </a:r>
            <a:endParaRPr b="0" i="0" sz="900" u="none" cap="none" strike="noStrike">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