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4"/>
  </p:notesMasterIdLst>
  <p:sldIdLst>
    <p:sldId id="256" r:id="rId3"/>
    <p:sldId id="338" r:id="rId4"/>
    <p:sldId id="336" r:id="rId5"/>
    <p:sldId id="263" r:id="rId6"/>
    <p:sldId id="331" r:id="rId7"/>
    <p:sldId id="265" r:id="rId8"/>
    <p:sldId id="332" r:id="rId9"/>
    <p:sldId id="264" r:id="rId10"/>
    <p:sldId id="333" r:id="rId11"/>
    <p:sldId id="337" r:id="rId12"/>
    <p:sldId id="33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3" d="100"/>
          <a:sy n="83" d="100"/>
        </p:scale>
        <p:origin x="105" y="-38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4016EA-7006-4769-8606-EDBC01914894}" type="datetimeFigureOut">
              <a:rPr lang="en-GB" smtClean="0"/>
              <a:t>10/08/2024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0AD2D6-F74D-45C2-B6F9-99FDE0B9D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671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0AD2D6-F74D-45C2-B6F9-99FDE0B9DB3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2276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0AD2D6-F74D-45C2-B6F9-99FDE0B9DB3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9018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880D180-71E0-4CEF-81AA-58FF78DFCE1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69615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880D180-71E0-4CEF-81AA-58FF78DFCE1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25586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A1E02-3D75-A474-48FD-FEA5CA8271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262599-7445-FD35-2F74-6A7CEBB985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739F3A-6C0C-1548-6A1B-AD939A72EF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16DFB-1B94-4B72-9BFC-18A9AFC743F8}" type="datetimeFigureOut">
              <a:rPr lang="en-GB" smtClean="0"/>
              <a:t>10/08/2024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6EFA37-9949-48EA-1FE4-780F6352F7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19BB68-F45D-3DC6-BBD6-88EFB691B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596E6-339A-4C0F-BE31-EEF4ECD027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042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379A2-7157-ABB8-9BFD-5B57788715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9A7F98-22B6-59DA-FBF4-803FBF0B49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2717A1-2A03-F7FC-FE68-38BF63CFA7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16DFB-1B94-4B72-9BFC-18A9AFC743F8}" type="datetimeFigureOut">
              <a:rPr lang="en-GB" smtClean="0"/>
              <a:t>10/08/2024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BB6612-AB13-7B57-2B80-B0CCCEA98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8A7ED8-34A3-78CE-797E-103A10833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596E6-339A-4C0F-BE31-EEF4ECD027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7501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E0C03-67D4-F882-8D41-C47D117A8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871D71-9B65-64BE-82B7-9F41D48314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88A110-7E63-CE5C-885D-376714075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16DFB-1B94-4B72-9BFC-18A9AFC743F8}" type="datetimeFigureOut">
              <a:rPr lang="en-GB" smtClean="0"/>
              <a:t>10/08/2024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0AB9D-D25D-EB3A-6ADE-C875D3F6E0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62F744-B95B-2C41-D4F3-4B7144AEA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596E6-339A-4C0F-BE31-EEF4ECD027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312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04B33-255B-6121-ADA9-7FABF6845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E210D-3100-F790-67CE-F099AC6D93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79C6C-00F8-6634-97DD-4C4AA66301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AE13BC-604F-F3EC-AAC6-F799BB2494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16DFB-1B94-4B72-9BFC-18A9AFC743F8}" type="datetimeFigureOut">
              <a:rPr lang="en-GB" smtClean="0"/>
              <a:t>10/08/2024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140513-69DC-8FCB-7CEA-A0285F3CAD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B9CEA3-86C5-AC81-F54A-68E0B0D96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596E6-339A-4C0F-BE31-EEF4ECD027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2534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59688-C9A9-3181-A79B-ED988B9B6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2FB99B-CDC7-9801-D30A-BE9CFBC501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B08F70-66C6-A60E-C390-5F87F5751B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5F445F-283E-869E-1ADE-1F775A7F64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506484-FBAF-C9EB-439F-7CD569C27C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6B085C-E123-D194-2B27-3AF9D92AEC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16DFB-1B94-4B72-9BFC-18A9AFC743F8}" type="datetimeFigureOut">
              <a:rPr lang="en-GB" smtClean="0"/>
              <a:t>10/08/2024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751E0E-C064-6B37-87F8-A59BAEABB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6CCDD4-3EB5-66C1-ECA8-198D32EF0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596E6-339A-4C0F-BE31-EEF4ECD027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7114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CCA16-9C37-3199-F33B-1A3CE98FC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83D587-F0EB-4108-FB5C-784818389B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16DFB-1B94-4B72-9BFC-18A9AFC743F8}" type="datetimeFigureOut">
              <a:rPr lang="en-GB" smtClean="0"/>
              <a:t>10/08/2024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EF058C-49E3-B4BA-26D6-0AF16586FA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2162E1-6516-67CE-D49D-B7856E637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596E6-339A-4C0F-BE31-EEF4ECD027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248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FCEEA4-2B69-24B4-DB4F-D9EC0F5802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16DFB-1B94-4B72-9BFC-18A9AFC743F8}" type="datetimeFigureOut">
              <a:rPr lang="en-GB" smtClean="0"/>
              <a:t>10/08/2024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7CC712-CB5C-ECC3-69E0-FB6EF4922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4311A7-4854-8858-794D-99E325F227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596E6-339A-4C0F-BE31-EEF4ECD027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940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75361-5BCE-3EA1-566D-75B0FD654E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BA6A4-2A03-04B6-DAEB-935554466F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58091D-1E5A-8808-1D57-D038F72B62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B4B9E0-7C1B-4CF1-1B08-760889791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16DFB-1B94-4B72-9BFC-18A9AFC743F8}" type="datetimeFigureOut">
              <a:rPr lang="en-GB" smtClean="0"/>
              <a:t>10/08/2024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962133-5945-F4F4-EE01-4889A1D7E1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59BBFD-4EEA-5B78-05DE-3BB80F98EE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596E6-339A-4C0F-BE31-EEF4ECD027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4301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81B41-5919-C635-9124-8D301BC67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D269446-791B-496F-E200-F276769DA7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C07432-CAC0-0D4B-512B-3E77A3F4B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BED2C4-5B0F-367A-8115-8056A2AC2D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16DFB-1B94-4B72-9BFC-18A9AFC743F8}" type="datetimeFigureOut">
              <a:rPr lang="en-GB" smtClean="0"/>
              <a:t>10/08/2024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247B8D-4978-1165-D04C-97B01229AD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ABDD45-4A25-E634-01B1-B0CCBCED4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596E6-339A-4C0F-BE31-EEF4ECD027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522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32B82-077F-3282-B9A9-AAEEAA0193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74AAF8-624B-EE95-970A-97D0DE25A1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758F1-F94E-936D-A428-521CBDE9C0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16DFB-1B94-4B72-9BFC-18A9AFC743F8}" type="datetimeFigureOut">
              <a:rPr lang="en-GB" smtClean="0"/>
              <a:t>10/08/2024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D9520F-AAFD-ED17-1032-6738A4F27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F66EAB-D733-4E19-3445-06999CB66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596E6-339A-4C0F-BE31-EEF4ECD027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49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F1E662F-1021-3D29-F1D6-7AB670A9C2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082A07-9741-8A86-2412-69491F4672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88D5C2-58CB-BF08-C09B-EEF50F399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16DFB-1B94-4B72-9BFC-18A9AFC743F8}" type="datetimeFigureOut">
              <a:rPr lang="en-GB" smtClean="0"/>
              <a:t>10/08/2024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B07BE-FF44-8F98-7E06-5B089D8021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34E2DD-5790-EFDA-E74E-18DEB228D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596E6-339A-4C0F-BE31-EEF4ECD027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917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8/9/2024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924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8/9/2024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91098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8/9/2024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85534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8/9/2024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3558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8/9/2024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36574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8/9/2024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32951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8/9/2024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47074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8/9/2024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9188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8/9/2024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0085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8/9/2024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00880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8/9/2024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68281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459B577-DFEB-0025-BAE5-C77A926B6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4D3DE4-2A98-22AD-89C6-A0DEE643E7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9D921C-0701-EB7B-A7E8-23A7BBFCAF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5C16DFB-1B94-4B72-9BFC-18A9AFC743F8}" type="datetimeFigureOut">
              <a:rPr lang="en-GB" smtClean="0"/>
              <a:t>10/08/2024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856BDD-40CA-3C1E-A225-03F3EDAEE0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BD9FA3-9C4F-9E89-B90A-7D95D6D95B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5E596E6-339A-4C0F-BE31-EEF4ECD027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918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8/9/2024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52022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00051-78A9-7FEA-A63D-E09666FF79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1653" y="0"/>
            <a:ext cx="9144000" cy="3602038"/>
          </a:xfrm>
        </p:spPr>
        <p:txBody>
          <a:bodyPr/>
          <a:lstStyle/>
          <a:p>
            <a:r>
              <a:rPr lang="en-US" sz="6000" dirty="0"/>
              <a:t>Developing research eyes</a:t>
            </a:r>
            <a:br>
              <a:rPr lang="en-US" sz="6000" dirty="0"/>
            </a:br>
            <a:r>
              <a:rPr lang="en-US" sz="6000" dirty="0"/>
              <a:t>Dr Beverly Cole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18FE02-6228-B903-0BB8-107552934DE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sz="2400" dirty="0">
                <a:solidFill>
                  <a:srgbClr val="FFFFFF"/>
                </a:solidFill>
              </a:rPr>
              <a:t>eyes</a:t>
            </a:r>
            <a:endParaRPr lang="en-GB" dirty="0"/>
          </a:p>
        </p:txBody>
      </p:sp>
      <p:pic>
        <p:nvPicPr>
          <p:cNvPr id="5" name="Picture 2" descr="C:\Users\s.stewart\AppData\Local\Microsoft\Windows\Temporary Internet Files\Content.IE5\TB2LM4J7\17192-illustration-of-a-human-eye-pv[1].png">
            <a:extLst>
              <a:ext uri="{FF2B5EF4-FFF2-40B4-BE49-F238E27FC236}">
                <a16:creationId xmlns:a16="http://schemas.microsoft.com/office/drawing/2014/main" id="{AEC28532-8F8D-7F7F-1F9F-443F15FE111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8" r="5964"/>
          <a:stretch/>
        </p:blipFill>
        <p:spPr bwMode="auto">
          <a:xfrm>
            <a:off x="759125" y="3227207"/>
            <a:ext cx="11059064" cy="4266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04776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27893-5178-93D0-4E9B-A5CAF1F5B09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/>
          <a:lstStyle/>
          <a:p>
            <a:r>
              <a:rPr lang="en-GB" dirty="0"/>
              <a:t>Check out your research question and your aims and values …</a:t>
            </a:r>
          </a:p>
        </p:txBody>
      </p:sp>
      <p:pic>
        <p:nvPicPr>
          <p:cNvPr id="4" name="Picture 2" descr="C:\Users\s.stewart\AppData\Local\Microsoft\Windows\Temporary Internet Files\Content.IE5\TB2LM4J7\17192-illustration-of-a-human-eye-pv[1].png">
            <a:extLst>
              <a:ext uri="{FF2B5EF4-FFF2-40B4-BE49-F238E27FC236}">
                <a16:creationId xmlns:a16="http://schemas.microsoft.com/office/drawing/2014/main" id="{8B8D8A39-B7DD-D0F9-CE08-280F3AE98A4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8" r="5964"/>
          <a:stretch/>
        </p:blipFill>
        <p:spPr bwMode="auto">
          <a:xfrm>
            <a:off x="299049" y="2145102"/>
            <a:ext cx="11519140" cy="556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4938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124E1A04-39B9-40B4-9262-CDD9ED752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581B9858-A5E9-4EB2-830E-72BB81A84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83B291D-F718-46F4-AF9D-812BD0032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86261C36-54A7-4257-8145-A85D30C0E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7140C5F6-42D5-4D5D-9636-0329EEFBA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11" name="Picture 2" descr="C:\Users\s.stewart\AppData\Local\Microsoft\Windows\Temporary Internet Files\Content.IE5\TB2LM4J7\17192-illustration-of-a-human-eye-pv[1].png">
            <a:extLst>
              <a:ext uri="{FF2B5EF4-FFF2-40B4-BE49-F238E27FC236}">
                <a16:creationId xmlns:a16="http://schemas.microsoft.com/office/drawing/2014/main" id="{2152AAD0-DE65-4CAB-B590-741B05F3D0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81" r="24037"/>
          <a:stretch/>
        </p:blipFill>
        <p:spPr bwMode="auto">
          <a:xfrm>
            <a:off x="1" y="10"/>
            <a:ext cx="4637078" cy="4266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s.stewart\AppData\Local\Microsoft\Windows\Temporary Internet Files\Content.IE5\TB2LM4J7\17192-illustration-of-a-human-eye-pv[1].png">
            <a:extLst>
              <a:ext uri="{FF2B5EF4-FFF2-40B4-BE49-F238E27FC236}">
                <a16:creationId xmlns:a16="http://schemas.microsoft.com/office/drawing/2014/main" id="{9C826B17-260B-4FD6-8557-4EA289D567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8" r="5964"/>
          <a:stretch/>
        </p:blipFill>
        <p:spPr bwMode="auto">
          <a:xfrm>
            <a:off x="4628829" y="10"/>
            <a:ext cx="7563171" cy="4266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.stewart\AppData\Local\Microsoft\Windows\Temporary Internet Files\Content.IE5\TB2LM4J7\17192-illustration-of-a-human-eye-pv[1].png">
            <a:extLst>
              <a:ext uri="{FF2B5EF4-FFF2-40B4-BE49-F238E27FC236}">
                <a16:creationId xmlns:a16="http://schemas.microsoft.com/office/drawing/2014/main" id="{7B86AA49-59FB-4D17-9D38-11C2DA821A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" r="5387" b="4"/>
          <a:stretch/>
        </p:blipFill>
        <p:spPr bwMode="auto">
          <a:xfrm>
            <a:off x="-3048" y="4265879"/>
            <a:ext cx="4650796" cy="2591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457E30F7-3253-4621-AB18-6A383D3A3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498" y="4267831"/>
            <a:ext cx="7552502" cy="2590169"/>
          </a:xfrm>
          <a:prstGeom prst="rect">
            <a:avLst/>
          </a:prstGeom>
          <a:solidFill>
            <a:srgbClr val="465359"/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E307E2-9D09-4DEC-97FD-067841A70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9842" y="4571122"/>
            <a:ext cx="6591957" cy="10379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Developing research eyes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7511716F-C8C9-48CB-86A8-4C70AC747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9842" y="5666704"/>
            <a:ext cx="6591957" cy="46299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3200" cap="all" dirty="0">
                <a:solidFill>
                  <a:srgbClr val="FFFFFF">
                    <a:alpha val="75000"/>
                  </a:srgbClr>
                </a:solidFill>
              </a:rPr>
              <a:t>Spot the issues … … …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B305829B-9491-4F93-8853-9BCABA78F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20158"/>
            <a:ext cx="12188952" cy="9144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1F966F2-031A-4EA8-B214-62BED34FF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1359" y="-460"/>
            <a:ext cx="9144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9046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2" name="Rectangle 4111">
            <a:extLst>
              <a:ext uri="{FF2B5EF4-FFF2-40B4-BE49-F238E27FC236}">
                <a16:creationId xmlns:a16="http://schemas.microsoft.com/office/drawing/2014/main" id="{19080B67-B754-42DD-A48D-9F9825B8B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114" name="Rectangle 4113">
            <a:extLst>
              <a:ext uri="{FF2B5EF4-FFF2-40B4-BE49-F238E27FC236}">
                <a16:creationId xmlns:a16="http://schemas.microsoft.com/office/drawing/2014/main" id="{3ED1230F-A795-4397-9AB6-7FDC98B72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116" name="Rectangle 4115">
            <a:extLst>
              <a:ext uri="{FF2B5EF4-FFF2-40B4-BE49-F238E27FC236}">
                <a16:creationId xmlns:a16="http://schemas.microsoft.com/office/drawing/2014/main" id="{41182216-581B-4394-806B-79D6D4061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117" name="Rectangle 4116">
            <a:extLst>
              <a:ext uri="{FF2B5EF4-FFF2-40B4-BE49-F238E27FC236}">
                <a16:creationId xmlns:a16="http://schemas.microsoft.com/office/drawing/2014/main" id="{1678ABD2-2F95-4A50-936B-1A18BD7ED4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9C27EDFD-C02F-4070-BDA1-2A074624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38174"/>
            <a:ext cx="3705323" cy="576262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Spot the issues… What do you think could be a problem with this research aim?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04C78D19-92E9-4BAF-986C-B007349BE6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1923" y="654222"/>
            <a:ext cx="3702878" cy="2437844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4098" name="Picture 2" descr="C:\Users\s.stewart\AppData\Local\Microsoft\Windows\Temporary Internet Files\Content.IE5\TB2LM4J7\17192-illustration-of-a-human-eye-pv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82798" y="968937"/>
            <a:ext cx="3397924" cy="179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s.stewart\AppData\Local\Microsoft\Windows\Temporary Internet Files\Content.IE5\TB2LM4J7\17192-illustration-of-a-human-eye-pv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88827" y="976968"/>
            <a:ext cx="3400442" cy="1792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15" name="Rectangle 4114">
            <a:extLst>
              <a:ext uri="{FF2B5EF4-FFF2-40B4-BE49-F238E27FC236}">
                <a16:creationId xmlns:a16="http://schemas.microsoft.com/office/drawing/2014/main" id="{DEEF1D81-170C-4CAD-9246-D18D8D450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36239" y="654222"/>
            <a:ext cx="3702878" cy="2437844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1870" y="3425295"/>
            <a:ext cx="6864154" cy="2800477"/>
          </a:xfrm>
        </p:spPr>
        <p:txBody>
          <a:bodyPr>
            <a:normAutofit/>
          </a:bodyPr>
          <a:lstStyle/>
          <a:p>
            <a:endParaRPr lang="en-GB" i="1" dirty="0"/>
          </a:p>
          <a:p>
            <a:r>
              <a:rPr lang="en-GB" sz="3200" i="1" dirty="0"/>
              <a:t>This research aims to find out what people think about television. 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804626874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337D7-1B8C-46E2-9005-52B48501F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1" y="729533"/>
            <a:ext cx="11029616" cy="1188720"/>
          </a:xfrm>
        </p:spPr>
        <p:txBody>
          <a:bodyPr>
            <a:normAutofit fontScale="90000"/>
          </a:bodyPr>
          <a:lstStyle/>
          <a:p>
            <a:r>
              <a:rPr lang="en-GB" i="1" dirty="0"/>
              <a:t>This research aims to find out what people think about television. </a:t>
            </a:r>
            <a:br>
              <a:rPr lang="en-GB" i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16E61-0EA6-4939-B0AB-BB818E6215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1"/>
            <a:r>
              <a:rPr lang="en-GB" sz="2800" dirty="0"/>
              <a:t>This is broad and obscure. I would want to know what ‘people’ and what ‘television’? </a:t>
            </a:r>
          </a:p>
          <a:p>
            <a:pPr lvl="1"/>
            <a:r>
              <a:rPr lang="en-GB" sz="2800" dirty="0"/>
              <a:t>What would be the purpose of this research? Who would want to know the results? No point in repeating research. </a:t>
            </a:r>
          </a:p>
          <a:p>
            <a:pPr lvl="1"/>
            <a:r>
              <a:rPr lang="en-GB" sz="2800" dirty="0"/>
              <a:t>Consider instead:</a:t>
            </a:r>
          </a:p>
          <a:p>
            <a:pPr marL="457200" lvl="1" indent="0">
              <a:buNone/>
            </a:pPr>
            <a:endParaRPr lang="en-GB" sz="2800" dirty="0"/>
          </a:p>
          <a:p>
            <a:pPr marL="457200" lvl="1" indent="0">
              <a:buNone/>
            </a:pPr>
            <a:r>
              <a:rPr lang="en-GB" sz="3600" b="1" dirty="0"/>
              <a:t>What is the educational value of children’s programming according to teachers? </a:t>
            </a:r>
            <a:endParaRPr lang="en-US" sz="36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9565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A21E7785-3D2D-4FF8-9C82-42CE9DBD7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0EEF605-B2CF-46DF-8CBD-B03F31FAD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F889FED-B7B7-45E2-A1EC-CFE97394A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C57FA46-8945-4DEE-92C7-EB9E2F663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8" name="Picture 2" descr="C:\Users\s.stewart\AppData\Local\Microsoft\Windows\Temporary Internet Files\Content.IE5\TB2LM4J7\17192-illustration-of-a-human-eye-pv[1].png">
            <a:extLst>
              <a:ext uri="{FF2B5EF4-FFF2-40B4-BE49-F238E27FC236}">
                <a16:creationId xmlns:a16="http://schemas.microsoft.com/office/drawing/2014/main" id="{359E49D5-14F0-4780-B805-B0A189563E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3252" y="968937"/>
            <a:ext cx="3397924" cy="179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D19504FF-266B-4F6E-BAA1-DF9730E90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54222"/>
            <a:ext cx="3702878" cy="2437844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464F78D-891F-49EC-ADDE-5E581A66A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0312" y="654222"/>
            <a:ext cx="3702878" cy="2437844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2" descr="C:\Users\s.stewart\AppData\Local\Microsoft\Windows\Temporary Internet Files\Content.IE5\TB2LM4J7\17192-illustration-of-a-human-eye-pv[1].png">
            <a:extLst>
              <a:ext uri="{FF2B5EF4-FFF2-40B4-BE49-F238E27FC236}">
                <a16:creationId xmlns:a16="http://schemas.microsoft.com/office/drawing/2014/main" id="{A4840C94-30A8-41D1-801D-A0895DE681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91187" y="968937"/>
            <a:ext cx="3397924" cy="179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E125488F-35F4-46B0-BDF0-AFAA3610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36239" y="654222"/>
            <a:ext cx="3702878" cy="2437844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10" name="Picture 2" descr="C:\Users\s.stewart\AppData\Local\Microsoft\Windows\Temporary Internet Files\Content.IE5\TB2LM4J7\17192-illustration-of-a-human-eye-pv[1].png">
            <a:extLst>
              <a:ext uri="{FF2B5EF4-FFF2-40B4-BE49-F238E27FC236}">
                <a16:creationId xmlns:a16="http://schemas.microsoft.com/office/drawing/2014/main" id="{349C0CE7-7082-4BF3-A1D5-DDF3383FA1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88827" y="976968"/>
            <a:ext cx="3400442" cy="1792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9911E146-5AE8-4892-B0B5-42052873B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3194092"/>
            <a:ext cx="3705323" cy="3206708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75BDD2-C9EA-4F0B-A40B-FA51F0DF2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253" y="3425294"/>
            <a:ext cx="3397924" cy="2800478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Spot the issues: What do you think could be a problem with this research aim?  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1870" y="3425295"/>
            <a:ext cx="6864154" cy="2800477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2A9BA9"/>
              </a:buClr>
            </a:pPr>
            <a:endParaRPr lang="en-GB" i="1" dirty="0"/>
          </a:p>
          <a:p>
            <a:pPr>
              <a:buClr>
                <a:srgbClr val="2A9BA9"/>
              </a:buClr>
            </a:pPr>
            <a:endParaRPr lang="en-GB" i="1" dirty="0"/>
          </a:p>
          <a:p>
            <a:pPr>
              <a:buClr>
                <a:srgbClr val="2A9BA9"/>
              </a:buClr>
            </a:pPr>
            <a:r>
              <a:rPr lang="en-GB" sz="3200" i="1" dirty="0"/>
              <a:t>I want to find out how many local residents are interested in a play scheme for children during the summer holiday. </a:t>
            </a:r>
          </a:p>
          <a:p>
            <a:pPr marL="0" indent="0">
              <a:buClr>
                <a:srgbClr val="2A9BA9"/>
              </a:buCl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0583010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1594F4-C30A-4A26-98E7-4D4F32BCAE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br>
              <a:rPr lang="en-GB" sz="2600" i="1">
                <a:solidFill>
                  <a:srgbClr val="FFFEFF"/>
                </a:solidFill>
              </a:rPr>
            </a:br>
            <a:br>
              <a:rPr lang="en-GB" sz="2600" i="1">
                <a:solidFill>
                  <a:srgbClr val="FFFEFF"/>
                </a:solidFill>
              </a:rPr>
            </a:br>
            <a:br>
              <a:rPr lang="en-GB" sz="2600" i="1">
                <a:solidFill>
                  <a:srgbClr val="FFFEFF"/>
                </a:solidFill>
              </a:rPr>
            </a:br>
            <a:r>
              <a:rPr lang="en-GB" sz="2600" b="1" i="1">
                <a:solidFill>
                  <a:srgbClr val="FFFEFF"/>
                </a:solidFill>
              </a:rPr>
              <a:t>How many local residents are interested in a play scheme for children during the summer holiday?</a:t>
            </a:r>
            <a:br>
              <a:rPr lang="en-GB" sz="2600" b="1" i="1">
                <a:solidFill>
                  <a:srgbClr val="FFFEFF"/>
                </a:solidFill>
              </a:rPr>
            </a:br>
            <a:br>
              <a:rPr lang="en-GB" sz="2600">
                <a:solidFill>
                  <a:srgbClr val="FFFEFF"/>
                </a:solidFill>
              </a:rPr>
            </a:br>
            <a:endParaRPr lang="en-GB" sz="2600">
              <a:solidFill>
                <a:srgbClr val="FFFEFF"/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9FE2AEF-C78D-4168-8299-87E25AF181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4935" y="1037968"/>
            <a:ext cx="6725899" cy="4820832"/>
          </a:xfrm>
        </p:spPr>
        <p:txBody>
          <a:bodyPr>
            <a:normAutofit/>
          </a:bodyPr>
          <a:lstStyle/>
          <a:p>
            <a:endParaRPr lang="en-GB" i="1" dirty="0"/>
          </a:p>
          <a:p>
            <a:endParaRPr lang="en-GB" i="1" dirty="0"/>
          </a:p>
          <a:p>
            <a:r>
              <a:rPr lang="en-GB" sz="3200" i="1" dirty="0"/>
              <a:t>All</a:t>
            </a:r>
            <a:r>
              <a:rPr lang="en-GB" sz="3200" dirty="0"/>
              <a:t> local residents? </a:t>
            </a:r>
          </a:p>
          <a:p>
            <a:pPr lvl="1"/>
            <a:r>
              <a:rPr lang="en-GB" sz="3200" dirty="0"/>
              <a:t>Only if they’re ‘interested’… or whether they would want to actually </a:t>
            </a:r>
            <a:r>
              <a:rPr lang="en-GB" sz="3200" i="1" dirty="0"/>
              <a:t>use</a:t>
            </a:r>
            <a:r>
              <a:rPr lang="en-GB" sz="3200" dirty="0"/>
              <a:t> it? </a:t>
            </a:r>
          </a:p>
          <a:p>
            <a:pPr lvl="1"/>
            <a:r>
              <a:rPr lang="en-GB" sz="3200" dirty="0"/>
              <a:t>Would residents be happy to use the scheme if it was run? What is your interest in this?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913439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0401440-1DC9-4C9E-A3BA-4DECEEB46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2" descr="C:\Users\s.stewart\AppData\Local\Microsoft\Windows\Temporary Internet Files\Content.IE5\TB2LM4J7\17192-illustration-of-a-human-eye-pv[1].png">
            <a:extLst>
              <a:ext uri="{FF2B5EF4-FFF2-40B4-BE49-F238E27FC236}">
                <a16:creationId xmlns:a16="http://schemas.microsoft.com/office/drawing/2014/main" id="{2B987CB1-6ECF-4BF1-9727-C2C4E58F5D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1139" y="853915"/>
            <a:ext cx="5331481" cy="2810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EE3F140-02CB-4BBC-ABC0-8BF046C9D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436050"/>
            <a:ext cx="0" cy="1645920"/>
          </a:xfrm>
          <a:prstGeom prst="line">
            <a:avLst/>
          </a:prstGeom>
          <a:ln w="19050">
            <a:solidFill>
              <a:srgbClr val="4653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2" descr="C:\Users\s.stewart\AppData\Local\Microsoft\Windows\Temporary Internet Files\Content.IE5\TB2LM4J7\17192-illustration-of-a-human-eye-pv[1].png">
            <a:extLst>
              <a:ext uri="{FF2B5EF4-FFF2-40B4-BE49-F238E27FC236}">
                <a16:creationId xmlns:a16="http://schemas.microsoft.com/office/drawing/2014/main" id="{493445CE-9C6E-40F8-A43A-3F22D1B794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19381" y="866350"/>
            <a:ext cx="5331478" cy="2810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6B822CC-7DA9-4417-AA94-64CEB676F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219240"/>
            <a:ext cx="11301984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FA01E88-71CC-4FF3-9E81-51E0C32B4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359623"/>
            <a:ext cx="11303626" cy="2051143"/>
          </a:xfrm>
          <a:prstGeom prst="rect">
            <a:avLst/>
          </a:prstGeom>
          <a:solidFill>
            <a:srgbClr val="465359"/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0AEF98-BB36-40A8-871F-40036DB49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00" y="4596992"/>
            <a:ext cx="3353432" cy="1607013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Spot the issues 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71491" y="4596992"/>
            <a:ext cx="7240909" cy="185916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sz="1600" i="1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1600" i="1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3300" i="1" dirty="0">
                <a:solidFill>
                  <a:srgbClr val="FFFFFF"/>
                </a:solidFill>
              </a:rPr>
              <a:t>My project is to do some research into autism, find out what people do when their relatives have it and what support they can get and how doctors deal with it. </a:t>
            </a:r>
          </a:p>
          <a:p>
            <a:pPr marL="0" indent="0">
              <a:buNone/>
            </a:pPr>
            <a:endParaRPr lang="en-GB" sz="16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1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3416632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FC2ECC-47D2-4B21-8CCB-C3DF3EF0A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br>
              <a:rPr lang="en-GB" sz="2400" b="1" dirty="0">
                <a:solidFill>
                  <a:srgbClr val="FFFEFF"/>
                </a:solidFill>
              </a:rPr>
            </a:br>
            <a:br>
              <a:rPr lang="en-GB" sz="2400" b="1" dirty="0">
                <a:solidFill>
                  <a:srgbClr val="FFFEFF"/>
                </a:solidFill>
              </a:rPr>
            </a:br>
            <a:r>
              <a:rPr lang="en-GB" sz="2400" b="1" dirty="0">
                <a:solidFill>
                  <a:srgbClr val="FFFEFF"/>
                </a:solidFill>
              </a:rPr>
              <a:t>Research into autism, find out what people do when their relatives have it and what support they can get and how doctors deal with it. </a:t>
            </a:r>
            <a:br>
              <a:rPr lang="en-GB" sz="2400" dirty="0">
                <a:solidFill>
                  <a:srgbClr val="FFFEFF"/>
                </a:solidFill>
              </a:rPr>
            </a:br>
            <a:endParaRPr lang="en-GB" sz="2400" dirty="0">
              <a:solidFill>
                <a:srgbClr val="FFFE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34935" y="1037968"/>
            <a:ext cx="6725899" cy="48208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- </a:t>
            </a:r>
            <a:r>
              <a:rPr lang="en-GB" sz="3600" dirty="0"/>
              <a:t>What do you think about the way this question has been written? 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- What questions would you ask if you were supervising this student?</a:t>
            </a:r>
          </a:p>
        </p:txBody>
      </p:sp>
    </p:spTree>
    <p:extLst>
      <p:ext uri="{BB962C8B-B14F-4D97-AF65-F5344CB8AC3E}">
        <p14:creationId xmlns:p14="http://schemas.microsoft.com/office/powerpoint/2010/main" val="4041323015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1716B-9F05-9550-643A-BC2DDEDAE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Now look at your research question, and aims and values with research eyes  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83EE94-EBD9-DCEA-6124-69B4B10C4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How can they be refined?</a:t>
            </a:r>
          </a:p>
          <a:p>
            <a:endParaRPr lang="en-GB" dirty="0"/>
          </a:p>
          <a:p>
            <a:r>
              <a:rPr lang="en-GB" dirty="0"/>
              <a:t>Are they too broad?</a:t>
            </a:r>
          </a:p>
          <a:p>
            <a:endParaRPr lang="en-GB" dirty="0"/>
          </a:p>
          <a:p>
            <a:r>
              <a:rPr lang="en-GB" dirty="0"/>
              <a:t>Can your research question be answered through the methodology you have chosen, within the timescale and within the word count?</a:t>
            </a:r>
          </a:p>
        </p:txBody>
      </p:sp>
      <p:pic>
        <p:nvPicPr>
          <p:cNvPr id="5" name="Picture 2" descr="C:\Users\s.stewart\AppData\Local\Microsoft\Windows\Temporary Internet Files\Content.IE5\TB2LM4J7\17192-illustration-of-a-human-eye-pv[1].png">
            <a:extLst>
              <a:ext uri="{FF2B5EF4-FFF2-40B4-BE49-F238E27FC236}">
                <a16:creationId xmlns:a16="http://schemas.microsoft.com/office/drawing/2014/main" id="{3D51B9D6-A82E-C6E0-F281-D4D4C106B35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8" r="5964"/>
          <a:stretch/>
        </p:blipFill>
        <p:spPr bwMode="auto">
          <a:xfrm>
            <a:off x="6857999" y="1405664"/>
            <a:ext cx="4336075" cy="3084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88988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96938-9BF0-1193-B54B-E91E22C6695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420132"/>
          </a:xfrm>
        </p:spPr>
        <p:txBody>
          <a:bodyPr/>
          <a:lstStyle/>
          <a:p>
            <a:r>
              <a:rPr lang="en-GB" dirty="0"/>
              <a:t>BRING ANY QUESTIONS THAT ARISE FROM THIS EXERCISE TO OUR NEXT WORKSHOP</a:t>
            </a:r>
          </a:p>
        </p:txBody>
      </p:sp>
      <p:pic>
        <p:nvPicPr>
          <p:cNvPr id="4" name="Picture 2" descr="C:\Users\s.stewart\AppData\Local\Microsoft\Windows\Temporary Internet Files\Content.IE5\TB2LM4J7\17192-illustration-of-a-human-eye-pv[1].png">
            <a:extLst>
              <a:ext uri="{FF2B5EF4-FFF2-40B4-BE49-F238E27FC236}">
                <a16:creationId xmlns:a16="http://schemas.microsoft.com/office/drawing/2014/main" id="{F2652887-1C04-1D8E-AD31-5D30C0D5F7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8" r="5964"/>
          <a:stretch/>
        </p:blipFill>
        <p:spPr bwMode="auto">
          <a:xfrm>
            <a:off x="131450" y="2542844"/>
            <a:ext cx="11600475" cy="5241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96458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387</Words>
  <Application>Microsoft Office PowerPoint</Application>
  <PresentationFormat>Widescreen</PresentationFormat>
  <Paragraphs>45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Franklin Gothic Book</vt:lpstr>
      <vt:lpstr>Franklin Gothic Demi</vt:lpstr>
      <vt:lpstr>Wingdings 2</vt:lpstr>
      <vt:lpstr>Office Theme</vt:lpstr>
      <vt:lpstr>DividendVTI</vt:lpstr>
      <vt:lpstr>Developing research eyes Dr Beverly Cole</vt:lpstr>
      <vt:lpstr>Check out your research question and your aims and values …</vt:lpstr>
      <vt:lpstr>Developing research eyes</vt:lpstr>
      <vt:lpstr>Spot the issues… What do you think could be a problem with this research aim?</vt:lpstr>
      <vt:lpstr>This research aims to find out what people think about television.  </vt:lpstr>
      <vt:lpstr>Spot the issues: What do you think could be a problem with this research aim?    </vt:lpstr>
      <vt:lpstr>   How many local residents are interested in a play scheme for children during the summer holiday?  </vt:lpstr>
      <vt:lpstr>Spot the issues   </vt:lpstr>
      <vt:lpstr>  Research into autism, find out what people do when their relatives have it and what support they can get and how doctors deal with it.  </vt:lpstr>
      <vt:lpstr>Now look at your research question, and aims and values with research eyes  …</vt:lpstr>
      <vt:lpstr>BRING ANY QUESTIONS THAT ARISE FROM THIS EXERCISE TO OUR NEXT WORKSHOP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Beverly Cole</dc:creator>
  <cp:lastModifiedBy>Beverly Cole</cp:lastModifiedBy>
  <cp:revision>2</cp:revision>
  <dcterms:created xsi:type="dcterms:W3CDTF">2024-08-09T23:05:29Z</dcterms:created>
  <dcterms:modified xsi:type="dcterms:W3CDTF">2024-08-09T23:21:29Z</dcterms:modified>
</cp:coreProperties>
</file>